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1621" r:id="rId2"/>
    <p:sldId id="1562" r:id="rId3"/>
    <p:sldId id="1571" r:id="rId4"/>
    <p:sldId id="1589" r:id="rId5"/>
    <p:sldId id="1584" r:id="rId6"/>
    <p:sldId id="1521" r:id="rId7"/>
    <p:sldId id="1468" r:id="rId8"/>
    <p:sldId id="1552" r:id="rId9"/>
    <p:sldId id="1510" r:id="rId10"/>
    <p:sldId id="1509" r:id="rId11"/>
    <p:sldId id="1585" r:id="rId12"/>
    <p:sldId id="1586" r:id="rId13"/>
    <p:sldId id="1488" r:id="rId14"/>
    <p:sldId id="1587" r:id="rId15"/>
    <p:sldId id="1588" r:id="rId16"/>
    <p:sldId id="1563" r:id="rId17"/>
    <p:sldId id="1590" r:id="rId18"/>
    <p:sldId id="1523" r:id="rId19"/>
    <p:sldId id="1565" r:id="rId20"/>
    <p:sldId id="1566" r:id="rId21"/>
    <p:sldId id="1567" r:id="rId22"/>
    <p:sldId id="1568" r:id="rId23"/>
    <p:sldId id="1569" r:id="rId24"/>
    <p:sldId id="1477" r:id="rId25"/>
    <p:sldId id="1483" r:id="rId26"/>
    <p:sldId id="1484" r:id="rId27"/>
    <p:sldId id="1485" r:id="rId28"/>
    <p:sldId id="1486" r:id="rId29"/>
    <p:sldId id="1487" r:id="rId30"/>
    <p:sldId id="1618" r:id="rId31"/>
    <p:sldId id="1570" r:id="rId32"/>
    <p:sldId id="1512" r:id="rId33"/>
    <p:sldId id="1602" r:id="rId34"/>
    <p:sldId id="1603" r:id="rId35"/>
    <p:sldId id="1604" r:id="rId36"/>
    <p:sldId id="1555" r:id="rId37"/>
    <p:sldId id="1560" r:id="rId38"/>
    <p:sldId id="1593" r:id="rId39"/>
    <p:sldId id="1594" r:id="rId40"/>
    <p:sldId id="1595" r:id="rId41"/>
    <p:sldId id="1596" r:id="rId42"/>
    <p:sldId id="1597" r:id="rId43"/>
    <p:sldId id="1598" r:id="rId44"/>
    <p:sldId id="1599" r:id="rId45"/>
    <p:sldId id="1600" r:id="rId46"/>
    <p:sldId id="1601" r:id="rId47"/>
    <p:sldId id="1605" r:id="rId48"/>
    <p:sldId id="1606" r:id="rId49"/>
    <p:sldId id="1607" r:id="rId50"/>
    <p:sldId id="1608" r:id="rId51"/>
    <p:sldId id="1609" r:id="rId52"/>
    <p:sldId id="1610" r:id="rId53"/>
    <p:sldId id="1612" r:id="rId54"/>
    <p:sldId id="1620" r:id="rId55"/>
    <p:sldId id="1615" r:id="rId56"/>
    <p:sldId id="1616" r:id="rId57"/>
    <p:sldId id="1617" r:id="rId58"/>
    <p:sldId id="1614" r:id="rId59"/>
    <p:sldId id="1619" r:id="rId60"/>
    <p:sldId id="1506" r:id="rId61"/>
    <p:sldId id="1558" r:id="rId6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2780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199908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03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99"/>
    <a:srgbClr val="CCFF99"/>
    <a:srgbClr val="CC99FF"/>
    <a:srgbClr val="000066"/>
    <a:srgbClr val="996600"/>
    <a:srgbClr val="4D6997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12" autoAdjust="0"/>
    <p:restoredTop sz="75202" autoAdjust="0"/>
  </p:normalViewPr>
  <p:slideViewPr>
    <p:cSldViewPr>
      <p:cViewPr varScale="1">
        <p:scale>
          <a:sx n="103" d="100"/>
          <a:sy n="103" d="100"/>
        </p:scale>
        <p:origin x="104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82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notesMaster" Target="notesMasters/notesMaster1.xml"/><Relationship Id="rId64" Type="http://schemas.openxmlformats.org/officeDocument/2006/relationships/handoutMaster" Target="handoutMasters/handoutMaster1.xml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1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1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098A0DF-783C-49D9-9260-6806A799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71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1"/>
            <a:ext cx="58531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0D86A14-AC1F-4C9A-8DDE-CE6B11F31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59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3</a:t>
            </a:fld>
            <a:endParaRPr lang="en-US" smtClean="0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07260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31</a:t>
            </a:fld>
            <a:endParaRPr lang="en-US" smtClean="0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8601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34</a:t>
            </a:fld>
            <a:endParaRPr lang="en-US" smtClean="0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71348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35</a:t>
            </a:fld>
            <a:endParaRPr lang="en-US" smtClean="0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859938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38</a:t>
            </a:fld>
            <a:endParaRPr lang="en-US" smtClean="0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522617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39</a:t>
            </a:fld>
            <a:endParaRPr lang="en-US" smtClean="0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294299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40</a:t>
            </a:fld>
            <a:endParaRPr lang="en-US" smtClean="0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832324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41</a:t>
            </a:fld>
            <a:endParaRPr lang="en-US" smtClean="0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07256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42</a:t>
            </a:fld>
            <a:endParaRPr lang="en-US" smtClean="0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204504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43</a:t>
            </a:fld>
            <a:endParaRPr lang="en-US" smtClean="0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574487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44</a:t>
            </a:fld>
            <a:endParaRPr lang="en-US" smtClean="0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78906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4</a:t>
            </a:fld>
            <a:endParaRPr lang="en-US" smtClean="0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562563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45</a:t>
            </a:fld>
            <a:endParaRPr lang="en-US" smtClean="0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512642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46</a:t>
            </a:fld>
            <a:endParaRPr lang="en-US" smtClean="0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464332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47</a:t>
            </a:fld>
            <a:endParaRPr lang="en-US" smtClean="0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694317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49</a:t>
            </a:fld>
            <a:endParaRPr lang="en-US" smtClean="0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275383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50</a:t>
            </a:fld>
            <a:endParaRPr lang="en-US" smtClean="0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273411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51</a:t>
            </a:fld>
            <a:endParaRPr lang="en-US" smtClean="0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408598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52</a:t>
            </a:fld>
            <a:endParaRPr lang="en-US" smtClean="0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183299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53</a:t>
            </a:fld>
            <a:endParaRPr lang="en-US" smtClean="0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74674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56</a:t>
            </a:fld>
            <a:endParaRPr lang="en-US" smtClean="0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17473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57</a:t>
            </a:fld>
            <a:endParaRPr lang="en-US" smtClean="0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01291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17</a:t>
            </a:fld>
            <a:endParaRPr lang="en-US" smtClean="0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194060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58</a:t>
            </a:fld>
            <a:endParaRPr lang="en-US" smtClean="0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475182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59</a:t>
            </a:fld>
            <a:endParaRPr lang="en-US" smtClean="0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611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19</a:t>
            </a:fld>
            <a:endParaRPr lang="en-US" smtClean="0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56896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20</a:t>
            </a:fld>
            <a:endParaRPr lang="en-US" smtClean="0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72619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21</a:t>
            </a:fld>
            <a:endParaRPr lang="en-US" smtClean="0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05391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22</a:t>
            </a:fld>
            <a:endParaRPr lang="en-US" smtClean="0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2222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23</a:t>
            </a:fld>
            <a:endParaRPr lang="en-US" smtClean="0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81048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2CF7154E-FE2C-4094-9169-5F6DACF2D87A}" type="slidenum">
              <a:rPr lang="en-US" smtClean="0"/>
              <a:pPr defTabSz="963613"/>
              <a:t>30</a:t>
            </a:fld>
            <a:endParaRPr lang="en-US" smtClean="0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5175" cy="4319587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72663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Black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53" r:id="rId1"/>
    <p:sldLayoutId id="2147483657" r:id="rId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chemeClr val="bg1"/>
          </a:solidFill>
          <a:latin typeface="Gill Sans"/>
          <a:ea typeface="+mj-ea"/>
          <a:cs typeface="Gill San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9pPr>
    </p:titleStyle>
    <p:bodyStyle>
      <a:lvl1pPr marL="342848" indent="-342848" algn="l" rtl="0" eaLnBrk="0" fontAlgn="base" hangingPunct="0">
        <a:spcBef>
          <a:spcPct val="25000"/>
        </a:spcBef>
        <a:spcAft>
          <a:spcPct val="25000"/>
        </a:spcAft>
        <a:buClr>
          <a:srgbClr val="5675A9"/>
        </a:buClr>
        <a:buSzPct val="75000"/>
        <a:buFont typeface="Wingdings" charset="2"/>
        <a:buChar char="¢"/>
        <a:defRPr sz="2400" baseline="0">
          <a:solidFill>
            <a:schemeClr val="bg1"/>
          </a:solidFill>
          <a:latin typeface="Gill Sans"/>
          <a:ea typeface="+mn-ea"/>
          <a:cs typeface="Gill Sans"/>
        </a:defRPr>
      </a:lvl1pPr>
      <a:lvl2pPr marL="742836" indent="-285707" algn="l" rtl="0" eaLnBrk="0" fontAlgn="base" hangingPunct="0">
        <a:spcBef>
          <a:spcPct val="10000"/>
        </a:spcBef>
        <a:spcAft>
          <a:spcPct val="10000"/>
        </a:spcAft>
        <a:buClr>
          <a:srgbClr val="5675A9"/>
        </a:buClr>
        <a:buSzPct val="75000"/>
        <a:buFont typeface="Wingdings" charset="2"/>
        <a:buChar char="l"/>
        <a:defRPr sz="2000" baseline="0">
          <a:solidFill>
            <a:schemeClr val="bg1"/>
          </a:solidFill>
          <a:latin typeface="Gill Sans"/>
          <a:cs typeface="Gill Sans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800" baseline="0">
          <a:solidFill>
            <a:schemeClr val="bg1"/>
          </a:solidFill>
          <a:latin typeface="Gill Sans"/>
          <a:cs typeface="Gill Sans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76200" y="1371599"/>
            <a:ext cx="8991600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3200" dirty="0" smtClean="0">
                <a:solidFill>
                  <a:schemeClr val="bg2"/>
                </a:solidFill>
                <a:latin typeface="Gill Sans"/>
                <a:cs typeface="Gill Sans"/>
              </a:rPr>
              <a:t>Data-Intensive Distributed Computing</a:t>
            </a:r>
            <a:endParaRPr lang="en-US" sz="320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pic>
        <p:nvPicPr>
          <p:cNvPr id="9" name="Picture 13" descr="creative-comm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6358582"/>
            <a:ext cx="11176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76200" y="2971800"/>
            <a:ext cx="899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600" b="0" dirty="0" smtClean="0">
                <a:solidFill>
                  <a:schemeClr val="bg2"/>
                </a:solidFill>
                <a:latin typeface="Gill Sans"/>
                <a:cs typeface="Gill Sans"/>
              </a:rPr>
              <a:t>Part </a:t>
            </a:r>
            <a:r>
              <a:rPr lang="en-US" sz="2600" b="0" dirty="0" smtClean="0">
                <a:solidFill>
                  <a:schemeClr val="bg2"/>
                </a:solidFill>
                <a:latin typeface="Gill Sans"/>
                <a:cs typeface="Gill Sans"/>
              </a:rPr>
              <a:t>7: Mutable State </a:t>
            </a:r>
            <a:r>
              <a:rPr lang="en-US" sz="2600" b="0" dirty="0" smtClean="0">
                <a:solidFill>
                  <a:schemeClr val="bg2"/>
                </a:solidFill>
                <a:latin typeface="Gill Sans"/>
                <a:cs typeface="Gill Sans"/>
              </a:rPr>
              <a:t>(</a:t>
            </a:r>
            <a:r>
              <a:rPr lang="en-US" sz="2600" b="0" dirty="0" smtClean="0">
                <a:solidFill>
                  <a:schemeClr val="bg2"/>
                </a:solidFill>
                <a:latin typeface="Gill Sans"/>
                <a:cs typeface="Gill Sans"/>
              </a:rPr>
              <a:t>1/2)</a:t>
            </a:r>
            <a:endParaRPr lang="en-US" sz="2600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371600" y="6324600"/>
            <a:ext cx="69037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This work is licensed under a Creative Commons Attribution-Noncommercial-Share Alike 3.0 United States</a:t>
            </a:r>
            <a:b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See http://creativecommons.org/licenses/by-nc-sa/3.0/us/ for details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0" y="2057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CS </a:t>
            </a:r>
            <a:r>
              <a:rPr lang="en-US" sz="2400" b="0" dirty="0" smtClean="0">
                <a:solidFill>
                  <a:schemeClr val="bg2"/>
                </a:solidFill>
                <a:latin typeface="Gill Sans"/>
                <a:cs typeface="Gill Sans"/>
              </a:rPr>
              <a:t>451/651 431/631 </a:t>
            </a:r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(Winter </a:t>
            </a:r>
            <a:r>
              <a:rPr lang="en-US" sz="2400" b="0" dirty="0" smtClean="0">
                <a:solidFill>
                  <a:schemeClr val="bg2"/>
                </a:solidFill>
                <a:latin typeface="Gill Sans"/>
                <a:cs typeface="Gill Sans"/>
              </a:rPr>
              <a:t>2018)</a:t>
            </a:r>
            <a:endParaRPr lang="en-US" sz="2400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76200" y="457200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 smtClean="0">
                <a:solidFill>
                  <a:schemeClr val="bg2"/>
                </a:solidFill>
                <a:latin typeface="Gill Sans"/>
                <a:cs typeface="Gill Sans"/>
              </a:rPr>
              <a:t>Jimmy Lin</a:t>
            </a:r>
          </a:p>
          <a:p>
            <a:pPr algn="ctr" eaLnBrk="1" hangingPunct="1"/>
            <a:r>
              <a:rPr lang="en-US" sz="2000" b="0" dirty="0" smtClean="0">
                <a:solidFill>
                  <a:schemeClr val="bg2"/>
                </a:solidFill>
                <a:latin typeface="Gill Sans"/>
                <a:cs typeface="Gill Sans"/>
              </a:rPr>
              <a:t>David R. Cheriton School of Computer Science</a:t>
            </a:r>
          </a:p>
          <a:p>
            <a:pPr algn="ctr" eaLnBrk="1" hangingPunct="1"/>
            <a:r>
              <a:rPr lang="en-US" sz="2000" b="0" dirty="0" smtClean="0">
                <a:solidFill>
                  <a:schemeClr val="bg2"/>
                </a:solidFill>
                <a:latin typeface="Gill Sans"/>
                <a:cs typeface="Gill Sans"/>
              </a:rPr>
              <a:t>University of Waterloo</a:t>
            </a:r>
            <a:endParaRPr lang="en-US" sz="2000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76200" y="3352801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 smtClean="0">
                <a:solidFill>
                  <a:schemeClr val="bg2"/>
                </a:solidFill>
                <a:latin typeface="Gill Sans"/>
                <a:cs typeface="Gill Sans"/>
              </a:rPr>
              <a:t>March 13, 2018</a:t>
            </a:r>
            <a:endParaRPr lang="en-US" sz="2400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371600" y="5943600"/>
            <a:ext cx="63273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 smtClean="0">
                <a:solidFill>
                  <a:schemeClr val="bg1"/>
                </a:solidFill>
                <a:latin typeface="Gill Sans"/>
                <a:cs typeface="Gill Sans"/>
              </a:rPr>
              <a:t>These slides are available at http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://</a:t>
            </a:r>
            <a:r>
              <a:rPr lang="en-US" sz="18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lintool.github.io</a:t>
            </a:r>
            <a:r>
              <a:rPr lang="en-US" sz="1800" b="0" dirty="0" smtClean="0">
                <a:solidFill>
                  <a:schemeClr val="bg1"/>
                </a:solidFill>
                <a:latin typeface="Gill Sans"/>
                <a:cs typeface="Gill Sans"/>
              </a:rPr>
              <a:t>/bigdata-2018w/</a:t>
            </a:r>
          </a:p>
        </p:txBody>
      </p:sp>
      <p:pic>
        <p:nvPicPr>
          <p:cNvPr id="2" name="Picture 1" descr="waterloo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360" y="381000"/>
            <a:ext cx="2910840" cy="71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ggyban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228600"/>
            <a:ext cx="17151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latin typeface="Gill Sans"/>
                <a:cs typeface="Gill Sans"/>
              </a:rPr>
              <a:t>#3: Cost!</a:t>
            </a:r>
            <a:endParaRPr lang="en-US" sz="3200" b="0" dirty="0">
              <a:latin typeface="Gill Sans"/>
              <a:cs typeface="Gill San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611938"/>
            <a:ext cx="403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/>
              <a:t>Source: </a:t>
            </a:r>
            <a:r>
              <a:rPr lang="en-US" sz="1000" b="0" dirty="0" err="1" smtClean="0"/>
              <a:t>www.flickr.com</a:t>
            </a:r>
            <a:r>
              <a:rPr lang="en-US" sz="1000" b="0" dirty="0"/>
              <a:t>/photos/</a:t>
            </a:r>
            <a:r>
              <a:rPr lang="en-US" sz="1000" b="0" dirty="0" err="1"/>
              <a:t>gnusinn</a:t>
            </a:r>
            <a:r>
              <a:rPr lang="en-US" sz="1000" b="0" dirty="0"/>
              <a:t>/3080378658/</a:t>
            </a:r>
          </a:p>
        </p:txBody>
      </p:sp>
    </p:spTree>
    <p:extLst>
      <p:ext uri="{BB962C8B-B14F-4D97-AF65-F5344CB8AC3E}">
        <p14:creationId xmlns:p14="http://schemas.microsoft.com/office/powerpoint/2010/main" val="17394855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b="0" dirty="0">
                <a:solidFill>
                  <a:srgbClr val="000000"/>
                </a:solidFill>
                <a:latin typeface="Gill Sans"/>
                <a:cs typeface="Gill Sans"/>
              </a:rPr>
              <a:t>What do </a:t>
            </a:r>
            <a:r>
              <a:rPr lang="en-US" sz="3600" b="0" dirty="0" err="1">
                <a:solidFill>
                  <a:srgbClr val="000000"/>
                </a:solidFill>
                <a:latin typeface="Gill Sans"/>
                <a:cs typeface="Gill Sans"/>
              </a:rPr>
              <a:t>RDBMSes</a:t>
            </a:r>
            <a:r>
              <a:rPr lang="en-US" sz="3600" b="0" dirty="0">
                <a:solidFill>
                  <a:srgbClr val="000000"/>
                </a:solidFill>
                <a:latin typeface="Gill Sans"/>
                <a:cs typeface="Gill Sans"/>
              </a:rPr>
              <a:t> provide?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2286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Relational model with schemas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8149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Powerful, flexible query language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348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Transactional semantics: ACID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886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Rich ecosystem, lots of tool support</a:t>
            </a:r>
          </a:p>
        </p:txBody>
      </p:sp>
      <p:pic>
        <p:nvPicPr>
          <p:cNvPr id="9" name="Picture 8" descr="fix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752600"/>
            <a:ext cx="3600450" cy="4800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5638800"/>
            <a:ext cx="469070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solidFill>
                  <a:srgbClr val="FF0000"/>
                </a:solidFill>
                <a:latin typeface="Gill Sans"/>
                <a:cs typeface="Gill Sans"/>
              </a:rPr>
              <a:t>What if we want </a:t>
            </a:r>
            <a:r>
              <a:rPr lang="en-US" sz="3200" b="0" i="1" dirty="0" smtClean="0">
                <a:solidFill>
                  <a:srgbClr val="FF0000"/>
                </a:solidFill>
                <a:latin typeface="Gill Sans"/>
                <a:cs typeface="Gill Sans"/>
              </a:rPr>
              <a:t>a la carte</a:t>
            </a:r>
            <a:r>
              <a:rPr lang="en-US" sz="3200" b="0" dirty="0" smtClean="0">
                <a:solidFill>
                  <a:srgbClr val="FF0000"/>
                </a:solidFill>
                <a:latin typeface="Gill Sans"/>
                <a:cs typeface="Gill Sans"/>
              </a:rPr>
              <a:t>?</a:t>
            </a:r>
            <a:endParaRPr lang="en-US" sz="32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6611938"/>
            <a:ext cx="403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chemeClr val="bg1"/>
                </a:solidFill>
              </a:rPr>
              <a:t>Source: </a:t>
            </a:r>
            <a:r>
              <a:rPr lang="en-US" sz="1000" b="0" dirty="0" err="1" smtClean="0">
                <a:solidFill>
                  <a:schemeClr val="bg1"/>
                </a:solidFill>
              </a:rPr>
              <a:t>www.flickr.com</a:t>
            </a:r>
            <a:r>
              <a:rPr lang="en-US" sz="1000" b="0" dirty="0">
                <a:solidFill>
                  <a:schemeClr val="bg1"/>
                </a:solidFill>
              </a:rPr>
              <a:t>/photos/</a:t>
            </a:r>
            <a:r>
              <a:rPr lang="en-US" sz="1000" b="0" dirty="0" err="1">
                <a:solidFill>
                  <a:schemeClr val="bg1"/>
                </a:solidFill>
              </a:rPr>
              <a:t>vidiot</a:t>
            </a:r>
            <a:r>
              <a:rPr lang="en-US" sz="1000" b="0" dirty="0">
                <a:solidFill>
                  <a:schemeClr val="bg1"/>
                </a:solidFill>
              </a:rPr>
              <a:t>/18556565/</a:t>
            </a:r>
          </a:p>
        </p:txBody>
      </p:sp>
    </p:spTree>
    <p:extLst>
      <p:ext uri="{BB962C8B-B14F-4D97-AF65-F5344CB8AC3E}">
        <p14:creationId xmlns:p14="http://schemas.microsoft.com/office/powerpoint/2010/main" val="20931793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b="0" dirty="0">
                <a:solidFill>
                  <a:srgbClr val="000000"/>
                </a:solidFill>
                <a:latin typeface="Gill Sans"/>
                <a:cs typeface="Gill Sans"/>
              </a:rPr>
              <a:t>Features </a:t>
            </a:r>
            <a:r>
              <a:rPr lang="en-US" sz="3600" b="0" i="1" dirty="0">
                <a:solidFill>
                  <a:srgbClr val="000000"/>
                </a:solidFill>
                <a:latin typeface="Gill Sans"/>
                <a:cs typeface="Gill Sans"/>
              </a:rPr>
              <a:t>a la carte</a:t>
            </a:r>
            <a:r>
              <a:rPr lang="en-US" sz="3600" b="0" dirty="0">
                <a:solidFill>
                  <a:srgbClr val="000000"/>
                </a:solidFill>
                <a:latin typeface="Gill Sans"/>
                <a:cs typeface="Gill Sans"/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2286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What if I’m willing to give up consistency for scalability?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8149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What if I’m willing to give up 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the relational 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model for 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flexibility?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348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What if I just want a cheaper solution?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876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>
                <a:solidFill>
                  <a:srgbClr val="FF0000"/>
                </a:solidFill>
                <a:latin typeface="Gill Sans"/>
                <a:cs typeface="Gill Sans"/>
              </a:rPr>
              <a:t>Enter… NoSQL!</a:t>
            </a:r>
          </a:p>
        </p:txBody>
      </p:sp>
    </p:spTree>
    <p:extLst>
      <p:ext uri="{BB962C8B-B14F-4D97-AF65-F5344CB8AC3E}">
        <p14:creationId xmlns:p14="http://schemas.microsoft.com/office/powerpoint/2010/main" val="6325868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6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sql-cv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5400"/>
            <a:ext cx="4840941" cy="685800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611938"/>
            <a:ext cx="4495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chemeClr val="bg1"/>
                </a:solidFill>
              </a:rPr>
              <a:t>Source: </a:t>
            </a:r>
            <a:r>
              <a:rPr lang="en-US" sz="1000" b="0" dirty="0" err="1" smtClean="0">
                <a:solidFill>
                  <a:schemeClr val="bg1"/>
                </a:solidFill>
              </a:rPr>
              <a:t>geekandpoke.typepad.com</a:t>
            </a:r>
            <a:r>
              <a:rPr lang="en-US" sz="1000" b="0" dirty="0">
                <a:solidFill>
                  <a:schemeClr val="bg1"/>
                </a:solidFill>
              </a:rPr>
              <a:t>/</a:t>
            </a:r>
            <a:r>
              <a:rPr lang="en-US" sz="1000" b="0" dirty="0" err="1">
                <a:solidFill>
                  <a:schemeClr val="bg1"/>
                </a:solidFill>
              </a:rPr>
              <a:t>geekandpoke</a:t>
            </a:r>
            <a:r>
              <a:rPr lang="en-US" sz="1000" b="0" dirty="0">
                <a:solidFill>
                  <a:schemeClr val="bg1"/>
                </a:solidFill>
              </a:rPr>
              <a:t>/2011/01/</a:t>
            </a:r>
            <a:r>
              <a:rPr lang="en-US" sz="1000" b="0" dirty="0" err="1">
                <a:solidFill>
                  <a:schemeClr val="bg1"/>
                </a:solidFill>
              </a:rPr>
              <a:t>nosql.html</a:t>
            </a:r>
            <a:endParaRPr lang="en-US" sz="1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794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b="0" dirty="0">
                <a:solidFill>
                  <a:srgbClr val="000000"/>
                </a:solidFill>
                <a:latin typeface="Gill Sans"/>
                <a:cs typeface="Gill Sans"/>
              </a:rPr>
              <a:t>NoSQL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6611938"/>
            <a:ext cx="8458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</a:t>
            </a:r>
            <a:r>
              <a:rPr lang="en-US" sz="1000" b="0" dirty="0" err="1">
                <a:solidFill>
                  <a:schemeClr val="bg1"/>
                </a:solidFill>
              </a:rPr>
              <a:t>Cattell</a:t>
            </a:r>
            <a:r>
              <a:rPr lang="en-US" sz="1000" b="0" dirty="0">
                <a:solidFill>
                  <a:schemeClr val="bg1"/>
                </a:solidFill>
              </a:rPr>
              <a:t> (2010). Scalable SQL and </a:t>
            </a:r>
            <a:r>
              <a:rPr lang="en-US" sz="1000" b="0" dirty="0" err="1">
                <a:solidFill>
                  <a:schemeClr val="bg1"/>
                </a:solidFill>
              </a:rPr>
              <a:t>NoSQL</a:t>
            </a:r>
            <a:r>
              <a:rPr lang="en-US" sz="1000" b="0" dirty="0">
                <a:solidFill>
                  <a:schemeClr val="bg1"/>
                </a:solidFill>
              </a:rPr>
              <a:t> Data Stores. </a:t>
            </a:r>
            <a:r>
              <a:rPr lang="en-US" sz="1000" b="0" i="1" dirty="0">
                <a:solidFill>
                  <a:schemeClr val="bg1"/>
                </a:solidFill>
              </a:rPr>
              <a:t>SIGMOD Record</a:t>
            </a:r>
            <a:r>
              <a:rPr lang="en-US" sz="1000" b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015424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 smtClean="0">
                <a:solidFill>
                  <a:srgbClr val="FF0000"/>
                </a:solidFill>
                <a:latin typeface="Gill Sans"/>
                <a:cs typeface="Gill Sans"/>
              </a:rPr>
              <a:t>(Not only SQL)</a:t>
            </a:r>
            <a:endParaRPr lang="en-US" sz="32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524000" y="1981200"/>
            <a:ext cx="6400800" cy="3505200"/>
          </a:xfrm>
          <a:prstGeom prst="rect">
            <a:avLst/>
          </a:prstGeom>
        </p:spPr>
        <p:txBody>
          <a:bodyPr/>
          <a:lstStyle>
            <a:lvl1pPr marL="342848" indent="-342848" algn="l" rtl="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5675A9"/>
              </a:buClr>
              <a:buSzPct val="75000"/>
              <a:buFont typeface="Wingdings" charset="2"/>
              <a:buChar char="¢"/>
              <a:defRPr sz="2400" baseline="0">
                <a:solidFill>
                  <a:schemeClr val="bg1"/>
                </a:solidFill>
                <a:latin typeface="Gill Sans"/>
                <a:ea typeface="+mn-ea"/>
                <a:cs typeface="Gill Sans"/>
              </a:defRPr>
            </a:lvl1pPr>
            <a:lvl2pPr marL="742836" indent="-285707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5675A9"/>
              </a:buClr>
              <a:buSzPct val="75000"/>
              <a:buFont typeface="Wingdings" charset="2"/>
              <a:buChar char="l"/>
              <a:defRPr sz="2000" baseline="0">
                <a:solidFill>
                  <a:schemeClr val="bg1"/>
                </a:solidFill>
                <a:latin typeface="Gill Sans"/>
                <a:cs typeface="Gill Sans"/>
              </a:defRPr>
            </a:lvl2pPr>
            <a:lvl3pPr marL="1142824" indent="-22856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75A9"/>
              </a:buClr>
              <a:buChar char="•"/>
              <a:defRPr sz="1800" baseline="0">
                <a:solidFill>
                  <a:schemeClr val="bg1"/>
                </a:solidFill>
                <a:latin typeface="Gill Sans"/>
                <a:cs typeface="Gill Sans"/>
              </a:defRPr>
            </a:lvl3pPr>
            <a:lvl4pPr marL="1599954" indent="-22856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75A9"/>
              </a:buClr>
              <a:buChar char="•"/>
              <a:defRPr sz="1600" baseline="0">
                <a:solidFill>
                  <a:schemeClr val="bg1"/>
                </a:solidFill>
                <a:latin typeface="Gill Sans"/>
                <a:cs typeface="Gill Sans"/>
              </a:defRPr>
            </a:lvl4pPr>
            <a:lvl5pPr marL="2057085" indent="-22856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75A9"/>
              </a:buClr>
              <a:buChar char="•"/>
              <a:defRPr sz="1600" baseline="0">
                <a:solidFill>
                  <a:schemeClr val="bg1"/>
                </a:solidFill>
                <a:latin typeface="Gill Sans"/>
                <a:cs typeface="Gill Sans"/>
              </a:defRPr>
            </a:lvl5pPr>
            <a:lvl6pPr marL="2514215" indent="-2285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</a:defRPr>
            </a:lvl6pPr>
            <a:lvl7pPr marL="2971344" indent="-2285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</a:defRPr>
            </a:lvl7pPr>
            <a:lvl8pPr marL="3428475" indent="-2285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</a:defRPr>
            </a:lvl8pPr>
            <a:lvl9pPr marL="3885603" indent="-2285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US" b="0" kern="0" dirty="0" smtClean="0"/>
              <a:t>Horizontally scale “simple operations”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 kern="0" dirty="0" smtClean="0"/>
              <a:t>Replicate/distribute data over many servers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 kern="0" dirty="0" smtClean="0"/>
              <a:t>Simple call interface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 kern="0" dirty="0" smtClean="0"/>
              <a:t>Weaker concurrency model than ACID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 kern="0" dirty="0" smtClean="0"/>
              <a:t>Efficient use of distributed indexes and RAM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 kern="0" dirty="0" smtClean="0"/>
              <a:t>Flexible schemas</a:t>
            </a:r>
            <a:endParaRPr lang="en-US" b="0" kern="0" dirty="0"/>
          </a:p>
        </p:txBody>
      </p:sp>
      <p:sp>
        <p:nvSpPr>
          <p:cNvPr id="13" name="TextBox 12"/>
          <p:cNvSpPr txBox="1"/>
          <p:nvPr/>
        </p:nvSpPr>
        <p:spPr>
          <a:xfrm rot="21259842">
            <a:off x="3298088" y="5262977"/>
            <a:ext cx="50824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But, don’t blindly follow the hype…</a:t>
            </a:r>
          </a:p>
          <a:p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Often, MySQL is what you really need!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7133250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build="p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b="0" dirty="0" smtClean="0">
                <a:solidFill>
                  <a:srgbClr val="000000"/>
                </a:solidFill>
                <a:latin typeface="Gill Sans"/>
                <a:cs typeface="Gill Sans"/>
              </a:rPr>
              <a:t>“web scale”</a:t>
            </a:r>
            <a:endParaRPr lang="en-US" sz="36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050" y="1735667"/>
            <a:ext cx="6311900" cy="420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650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b="0" dirty="0">
                <a:solidFill>
                  <a:srgbClr val="000000"/>
                </a:solidFill>
                <a:latin typeface="Gill Sans"/>
                <a:cs typeface="Gill Sans"/>
              </a:rPr>
              <a:t>(Major) Types of NoSQL databases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2286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Key-value stores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8149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Column-oriented databases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348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Document stores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886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Graph databases</a:t>
            </a:r>
          </a:p>
        </p:txBody>
      </p:sp>
    </p:spTree>
    <p:extLst>
      <p:ext uri="{BB962C8B-B14F-4D97-AF65-F5344CB8AC3E}">
        <p14:creationId xmlns:p14="http://schemas.microsoft.com/office/powerpoint/2010/main" val="7647529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Three Core Ideas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02272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Partitioning (</a:t>
            </a:r>
            <a:r>
              <a:rPr lang="en-US" sz="2400" b="0" kern="0" dirty="0" err="1">
                <a:solidFill>
                  <a:srgbClr val="000000"/>
                </a:solidFill>
                <a:latin typeface="Gill Sans"/>
                <a:cs typeface="Gill Sans"/>
              </a:rPr>
              <a:t>sharding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40372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To increase scalability and to decrease latency</a:t>
            </a: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44201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Caching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82301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To reduce latency</a:t>
            </a: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22281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Replication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360381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To increase robustness 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(</a:t>
            </a: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availability) and to increase throughput</a:t>
            </a: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 rot="190944">
            <a:off x="4138585" y="1713553"/>
            <a:ext cx="4096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Keeping track of the partitions?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 rot="21444991">
            <a:off x="2752687" y="2901410"/>
            <a:ext cx="1806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smtClean="0">
                <a:solidFill>
                  <a:srgbClr val="FF0000"/>
                </a:solidFill>
                <a:latin typeface="Gill Sans"/>
                <a:cs typeface="Gill Sans"/>
              </a:rPr>
              <a:t>Consistency?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13" name="TextBox 12"/>
          <p:cNvSpPr txBox="1"/>
          <p:nvPr/>
        </p:nvSpPr>
        <p:spPr>
          <a:xfrm rot="323588">
            <a:off x="4208697" y="4164014"/>
            <a:ext cx="1806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smtClean="0">
                <a:solidFill>
                  <a:srgbClr val="FF0000"/>
                </a:solidFill>
                <a:latin typeface="Gill Sans"/>
                <a:cs typeface="Gill Sans"/>
              </a:rPr>
              <a:t>Consistency?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09813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17" grpId="0"/>
      <p:bldP spid="18" grpId="0"/>
      <p:bldP spid="9" grpId="0"/>
      <p:bldP spid="10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eychain_LED_flashligh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332" y="0"/>
            <a:ext cx="9891332" cy="6858248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FFFF"/>
                </a:solidFill>
              </a:rPr>
              <a:t>Source: </a:t>
            </a:r>
            <a:r>
              <a:rPr lang="en-US" sz="1000" b="0" dirty="0" smtClean="0">
                <a:solidFill>
                  <a:srgbClr val="FFFFFF"/>
                </a:solidFill>
              </a:rPr>
              <a:t>Wikipedia (Keychain)</a:t>
            </a:r>
            <a:endParaRPr lang="en-US" sz="1000" b="0" dirty="0">
              <a:solidFill>
                <a:srgbClr val="FFFF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b="0" dirty="0">
                <a:latin typeface="Gill Sans"/>
                <a:cs typeface="Gill Sans"/>
              </a:rPr>
              <a:t>Key-Value Stores</a:t>
            </a:r>
          </a:p>
        </p:txBody>
      </p:sp>
    </p:spTree>
    <p:extLst>
      <p:ext uri="{BB962C8B-B14F-4D97-AF65-F5344CB8AC3E}">
        <p14:creationId xmlns:p14="http://schemas.microsoft.com/office/powerpoint/2010/main" val="2413132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Key-Value Stores: Data Model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752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Stores associations between keys and values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276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Values can be primitive or complex: 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often 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opaque to store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3657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Primitives: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ints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strings, etc.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Complex: JSON, HTML fragments, etc.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2362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Keys are usually primitives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2743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For example,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ints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strings, raw bytes, etc.</a:t>
            </a:r>
          </a:p>
        </p:txBody>
      </p:sp>
    </p:spTree>
    <p:extLst>
      <p:ext uri="{BB962C8B-B14F-4D97-AF65-F5344CB8AC3E}">
        <p14:creationId xmlns:p14="http://schemas.microsoft.com/office/powerpoint/2010/main" val="117073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Structure of the Course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86000" y="4453726"/>
            <a:ext cx="4572000" cy="1108874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 smtClean="0">
                <a:solidFill>
                  <a:sysClr val="windowText" lastClr="000000"/>
                </a:solidFill>
                <a:latin typeface="Helvetica Neue"/>
                <a:cs typeface="Helvetica Neue"/>
              </a:rPr>
              <a:t>“Core” framework features </a:t>
            </a:r>
            <a:br>
              <a:rPr lang="en-US" sz="2400" b="0" kern="0" dirty="0" smtClean="0">
                <a:solidFill>
                  <a:sysClr val="windowText" lastClr="000000"/>
                </a:solidFill>
                <a:latin typeface="Helvetica Neue"/>
                <a:cs typeface="Helvetica Neue"/>
              </a:rPr>
            </a:br>
            <a:r>
              <a:rPr lang="en-US" sz="2400" b="0" kern="0" dirty="0" smtClean="0">
                <a:solidFill>
                  <a:sysClr val="windowText" lastClr="000000"/>
                </a:solidFill>
                <a:latin typeface="Helvetica Neue"/>
                <a:cs typeface="Helvetica Neue"/>
              </a:rPr>
              <a:t>and algorithm design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/>
              <a:cs typeface="Helvetica Neue"/>
            </a:endParaRPr>
          </a:p>
        </p:txBody>
      </p:sp>
      <p:sp>
        <p:nvSpPr>
          <p:cNvPr id="10" name="Rounded Rectangle 9"/>
          <p:cNvSpPr/>
          <p:nvPr/>
        </p:nvSpPr>
        <p:spPr>
          <a:xfrm rot="16200000">
            <a:off x="1812748" y="2606853"/>
            <a:ext cx="2241906" cy="99060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Analyzing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 Text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/>
              <a:ea typeface="+mn-ea"/>
              <a:cs typeface="Helvetica Neue"/>
            </a:endParaRPr>
          </a:p>
        </p:txBody>
      </p:sp>
      <p:sp>
        <p:nvSpPr>
          <p:cNvPr id="13" name="Rounded Rectangle 12"/>
          <p:cNvSpPr/>
          <p:nvPr/>
        </p:nvSpPr>
        <p:spPr>
          <a:xfrm rot="16200000">
            <a:off x="2879548" y="2606854"/>
            <a:ext cx="2241906" cy="99060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Analyzing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 Graphs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/>
              <a:ea typeface="+mn-ea"/>
              <a:cs typeface="Helvetica Neue"/>
            </a:endParaRPr>
          </a:p>
        </p:txBody>
      </p:sp>
      <p:sp>
        <p:nvSpPr>
          <p:cNvPr id="14" name="Rounded Rectangle 13"/>
          <p:cNvSpPr/>
          <p:nvPr/>
        </p:nvSpPr>
        <p:spPr>
          <a:xfrm rot="16200000">
            <a:off x="3946348" y="2606853"/>
            <a:ext cx="2241906" cy="99060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Analyzing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 Relational Data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/>
              <a:ea typeface="+mn-ea"/>
              <a:cs typeface="Helvetica Neue"/>
            </a:endParaRPr>
          </a:p>
        </p:txBody>
      </p:sp>
      <p:sp>
        <p:nvSpPr>
          <p:cNvPr id="15" name="Rounded Rectangle 14"/>
          <p:cNvSpPr/>
          <p:nvPr/>
        </p:nvSpPr>
        <p:spPr>
          <a:xfrm rot="16200000">
            <a:off x="5013148" y="2606853"/>
            <a:ext cx="2241906" cy="99060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Data Mining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/>
              <a:ea typeface="+mn-ea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04947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Key-Value Stores: Operations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743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Optional operations: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31242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Multi-get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Multi-put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Range </a:t>
            </a: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queries</a:t>
            </a:r>
          </a:p>
          <a:p>
            <a:pPr lvl="0" algn="ctr">
              <a:defRPr/>
            </a:pP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Secondary index lookups</a:t>
            </a: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524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Very simple API: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1905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Get – fetch value associated with key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Put – set value associated with key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62016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Consistency model: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00116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Atomic puts (usually)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Cross-key operations: who knows?</a:t>
            </a:r>
          </a:p>
        </p:txBody>
      </p:sp>
    </p:spTree>
    <p:extLst>
      <p:ext uri="{BB962C8B-B14F-4D97-AF65-F5344CB8AC3E}">
        <p14:creationId xmlns:p14="http://schemas.microsoft.com/office/powerpoint/2010/main" val="203512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  <p:bldP spid="18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Key-Value Stores: Implementation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752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Non-persistent: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2133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Just a big in-memory hash </a:t>
            </a: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table</a:t>
            </a:r>
          </a:p>
          <a:p>
            <a:pPr lvl="0" algn="ctr">
              <a:defRPr/>
            </a:pP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Examples: </a:t>
            </a:r>
            <a:r>
              <a:rPr lang="en-US" sz="2000" b="0" kern="0" dirty="0" err="1" smtClean="0">
                <a:solidFill>
                  <a:srgbClr val="0070C0"/>
                </a:solidFill>
                <a:latin typeface="Gill Sans"/>
                <a:cs typeface="Gill Sans"/>
              </a:rPr>
              <a:t>Redis</a:t>
            </a: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, </a:t>
            </a:r>
            <a:r>
              <a:rPr lang="en-US" sz="2000" b="0" kern="0" dirty="0" err="1" smtClean="0">
                <a:solidFill>
                  <a:srgbClr val="0070C0"/>
                </a:solidFill>
                <a:latin typeface="Gill Sans"/>
                <a:cs typeface="Gill Sans"/>
              </a:rPr>
              <a:t>memcached</a:t>
            </a: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1021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Persistent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34831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Wrapper around a </a:t>
            </a: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traditional RDBMS</a:t>
            </a:r>
          </a:p>
          <a:p>
            <a:pPr lvl="0" algn="ctr">
              <a:defRPr/>
            </a:pP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Examples: Voldemort</a:t>
            </a: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6096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rgbClr val="FF0000"/>
                </a:solidFill>
                <a:latin typeface="Gill Sans"/>
                <a:cs typeface="Gill Sans"/>
              </a:rPr>
              <a:t>What if data doesn’t fit on a single machine?</a:t>
            </a:r>
            <a:endParaRPr lang="en-US" sz="28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77053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Simple Solution: Partition!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905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Partition the key space across multiple machines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2286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Let’s say, hash partitioning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For n machines, store key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k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at machine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h(k) mod 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325153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Okay… But: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36325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How do we know which physical machine to contact?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How do we add a new machine to the cluster?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What happens if a machine fails?</a:t>
            </a:r>
          </a:p>
        </p:txBody>
      </p:sp>
    </p:spTree>
    <p:extLst>
      <p:ext uri="{BB962C8B-B14F-4D97-AF65-F5344CB8AC3E}">
        <p14:creationId xmlns:p14="http://schemas.microsoft.com/office/powerpoint/2010/main" val="97007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Clever Solution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50269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Hash the keys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28911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Hash the machines also!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5257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Distributed hash tables!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5626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solidFill>
                  <a:srgbClr val="FF0000"/>
                </a:solidFill>
                <a:latin typeface="Gill Sans"/>
                <a:cs typeface="Gill Sans"/>
              </a:rPr>
              <a:t>(following combines ideas from several sources…)</a:t>
            </a:r>
            <a:endParaRPr lang="en-US" sz="18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94411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4495800" y="457200"/>
            <a:ext cx="0" cy="990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 bwMode="auto">
          <a:xfrm>
            <a:off x="2133600" y="914400"/>
            <a:ext cx="4876800" cy="4876800"/>
          </a:xfrm>
          <a:prstGeom prst="ellipse">
            <a:avLst/>
          </a:prstGeom>
          <a:noFill/>
          <a:ln w="38100"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447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3168062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876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7300" y="53340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1910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0900" y="1828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5334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ircular Arrow 11"/>
          <p:cNvSpPr/>
          <p:nvPr/>
        </p:nvSpPr>
        <p:spPr bwMode="auto">
          <a:xfrm rot="18897182">
            <a:off x="1828800" y="609600"/>
            <a:ext cx="5486400" cy="5486400"/>
          </a:xfrm>
          <a:prstGeom prst="circularArrow">
            <a:avLst>
              <a:gd name="adj1" fmla="val 1884"/>
              <a:gd name="adj2" fmla="val 339827"/>
              <a:gd name="adj3" fmla="val 21197792"/>
              <a:gd name="adj4" fmla="val 18950412"/>
              <a:gd name="adj5" fmla="val 333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Circular Arrow 13"/>
          <p:cNvSpPr/>
          <p:nvPr/>
        </p:nvSpPr>
        <p:spPr bwMode="auto">
          <a:xfrm>
            <a:off x="1828800" y="609600"/>
            <a:ext cx="5486400" cy="5486400"/>
          </a:xfrm>
          <a:prstGeom prst="circularArrow">
            <a:avLst>
              <a:gd name="adj1" fmla="val 1884"/>
              <a:gd name="adj2" fmla="val 339827"/>
              <a:gd name="adj3" fmla="val 21197792"/>
              <a:gd name="adj4" fmla="val 19807927"/>
              <a:gd name="adj5" fmla="val 333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Circular Arrow 14"/>
          <p:cNvSpPr/>
          <p:nvPr/>
        </p:nvSpPr>
        <p:spPr bwMode="auto">
          <a:xfrm rot="2700000">
            <a:off x="1828800" y="609600"/>
            <a:ext cx="5486400" cy="5486400"/>
          </a:xfrm>
          <a:prstGeom prst="circularArrow">
            <a:avLst>
              <a:gd name="adj1" fmla="val 1884"/>
              <a:gd name="adj2" fmla="val 339827"/>
              <a:gd name="adj3" fmla="val 21197792"/>
              <a:gd name="adj4" fmla="val 19842951"/>
              <a:gd name="adj5" fmla="val 333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Circular Arrow 15"/>
          <p:cNvSpPr/>
          <p:nvPr/>
        </p:nvSpPr>
        <p:spPr bwMode="auto">
          <a:xfrm rot="5913040">
            <a:off x="1828800" y="609600"/>
            <a:ext cx="5486400" cy="5486400"/>
          </a:xfrm>
          <a:prstGeom prst="circularArrow">
            <a:avLst>
              <a:gd name="adj1" fmla="val 1884"/>
              <a:gd name="adj2" fmla="val 339827"/>
              <a:gd name="adj3" fmla="val 21197792"/>
              <a:gd name="adj4" fmla="val 19087758"/>
              <a:gd name="adj5" fmla="val 333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Circular Arrow 16"/>
          <p:cNvSpPr/>
          <p:nvPr/>
        </p:nvSpPr>
        <p:spPr bwMode="auto">
          <a:xfrm rot="8574096">
            <a:off x="1828800" y="609600"/>
            <a:ext cx="5486400" cy="5486400"/>
          </a:xfrm>
          <a:prstGeom prst="circularArrow">
            <a:avLst>
              <a:gd name="adj1" fmla="val 1884"/>
              <a:gd name="adj2" fmla="val 339827"/>
              <a:gd name="adj3" fmla="val 21197792"/>
              <a:gd name="adj4" fmla="val 19451922"/>
              <a:gd name="adj5" fmla="val 333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Circular Arrow 17"/>
          <p:cNvSpPr/>
          <p:nvPr/>
        </p:nvSpPr>
        <p:spPr bwMode="auto">
          <a:xfrm rot="12275308">
            <a:off x="1828800" y="609600"/>
            <a:ext cx="5486400" cy="5486400"/>
          </a:xfrm>
          <a:prstGeom prst="circularArrow">
            <a:avLst>
              <a:gd name="adj1" fmla="val 1884"/>
              <a:gd name="adj2" fmla="val 339827"/>
              <a:gd name="adj3" fmla="val 21197792"/>
              <a:gd name="adj4" fmla="val 19014958"/>
              <a:gd name="adj5" fmla="val 333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Circular Arrow 18"/>
          <p:cNvSpPr/>
          <p:nvPr/>
        </p:nvSpPr>
        <p:spPr bwMode="auto">
          <a:xfrm rot="15672211">
            <a:off x="1828800" y="609600"/>
            <a:ext cx="5486400" cy="5486400"/>
          </a:xfrm>
          <a:prstGeom prst="circularArrow">
            <a:avLst>
              <a:gd name="adj1" fmla="val 1884"/>
              <a:gd name="adj2" fmla="val 339827"/>
              <a:gd name="adj3" fmla="val 21197792"/>
              <a:gd name="adj4" fmla="val 18907359"/>
              <a:gd name="adj5" fmla="val 333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0" y="152400"/>
            <a:ext cx="655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smtClean="0">
                <a:solidFill>
                  <a:schemeClr val="bg1"/>
                </a:solidFill>
                <a:latin typeface="Gill Sans"/>
                <a:cs typeface="Gill Sans"/>
              </a:rPr>
              <a:t>h = 0</a:t>
            </a:r>
            <a:endParaRPr lang="en-US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28368" y="152400"/>
            <a:ext cx="10757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smtClean="0">
                <a:solidFill>
                  <a:schemeClr val="bg1"/>
                </a:solidFill>
                <a:latin typeface="Gill Sans"/>
                <a:cs typeface="Gill Sans"/>
              </a:rPr>
              <a:t>h = 2</a:t>
            </a:r>
            <a:r>
              <a:rPr lang="en-US" b="0" i="1" baseline="30000" dirty="0" smtClean="0">
                <a:solidFill>
                  <a:schemeClr val="bg1"/>
                </a:solidFill>
                <a:latin typeface="Gill Sans"/>
                <a:cs typeface="Gill Sans"/>
              </a:rPr>
              <a:t>n</a:t>
            </a:r>
            <a:r>
              <a:rPr lang="en-US" b="0" i="1" dirty="0" smtClean="0">
                <a:solidFill>
                  <a:schemeClr val="bg1"/>
                </a:solidFill>
                <a:latin typeface="Gill Sans"/>
                <a:cs typeface="Gill Sans"/>
              </a:rPr>
              <a:t> – 1</a:t>
            </a:r>
            <a:endParaRPr lang="en-US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029200" y="914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791200" y="1219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705600" y="2286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781800" y="2438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705600" y="4267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4800600" y="5715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5638800" y="5410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4648200" y="5715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2971800" y="51816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2133600" y="3810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2057400" y="3581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971800" y="13716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396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3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4495800" y="457200"/>
            <a:ext cx="0" cy="990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 bwMode="auto">
          <a:xfrm>
            <a:off x="2133600" y="914400"/>
            <a:ext cx="4876800" cy="4876800"/>
          </a:xfrm>
          <a:prstGeom prst="ellipse">
            <a:avLst/>
          </a:prstGeom>
          <a:noFill/>
          <a:ln w="38100"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447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3168062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876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7300" y="53340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1910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0900" y="1828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5334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4572000" y="152400"/>
            <a:ext cx="655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smtClean="0">
                <a:solidFill>
                  <a:schemeClr val="bg1"/>
                </a:solidFill>
                <a:latin typeface="Gill Sans"/>
                <a:cs typeface="Gill Sans"/>
              </a:rPr>
              <a:t>h = 0</a:t>
            </a:r>
            <a:endParaRPr lang="en-US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28368" y="152400"/>
            <a:ext cx="10757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smtClean="0">
                <a:solidFill>
                  <a:schemeClr val="bg1"/>
                </a:solidFill>
                <a:latin typeface="Gill Sans"/>
                <a:cs typeface="Gill Sans"/>
              </a:rPr>
              <a:t>h = 2</a:t>
            </a:r>
            <a:r>
              <a:rPr lang="en-US" b="0" i="1" baseline="30000" dirty="0" smtClean="0">
                <a:solidFill>
                  <a:schemeClr val="bg1"/>
                </a:solidFill>
                <a:latin typeface="Gill Sans"/>
                <a:cs typeface="Gill Sans"/>
              </a:rPr>
              <a:t>n</a:t>
            </a:r>
            <a:r>
              <a:rPr lang="en-US" b="0" i="1" dirty="0" smtClean="0">
                <a:solidFill>
                  <a:schemeClr val="bg1"/>
                </a:solidFill>
                <a:latin typeface="Gill Sans"/>
                <a:cs typeface="Gill Sans"/>
              </a:rPr>
              <a:t> – 1</a:t>
            </a:r>
            <a:endParaRPr lang="en-US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029200" y="914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791200" y="1219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705600" y="2286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781800" y="2438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705600" y="4267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5638800" y="5410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4648200" y="5715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2971800" y="51816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2133600" y="3810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2057400" y="3581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971800" y="13716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2400" y="6235124"/>
            <a:ext cx="66327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solidFill>
                  <a:srgbClr val="000000"/>
                </a:solidFill>
                <a:latin typeface="Gill Sans"/>
                <a:cs typeface="Gill Sans"/>
              </a:rPr>
              <a:t>Routing: Which machine holds the key?</a:t>
            </a:r>
            <a:endParaRPr lang="en-US" sz="32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cxnSp>
        <p:nvCxnSpPr>
          <p:cNvPr id="34" name="Curved Connector 33"/>
          <p:cNvCxnSpPr>
            <a:stCxn id="5" idx="3"/>
            <a:endCxn id="6" idx="3"/>
          </p:cNvCxnSpPr>
          <p:nvPr/>
        </p:nvCxnSpPr>
        <p:spPr bwMode="auto">
          <a:xfrm>
            <a:off x="6794500" y="1997369"/>
            <a:ext cx="533400" cy="1720262"/>
          </a:xfrm>
          <a:prstGeom prst="curvedConnector3">
            <a:avLst>
              <a:gd name="adj1" fmla="val 214286"/>
            </a:avLst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Curved Connector 38"/>
          <p:cNvCxnSpPr>
            <a:stCxn id="5" idx="0"/>
            <a:endCxn id="4" idx="0"/>
          </p:cNvCxnSpPr>
          <p:nvPr/>
        </p:nvCxnSpPr>
        <p:spPr bwMode="auto">
          <a:xfrm rot="16200000" flipV="1">
            <a:off x="5280025" y="206375"/>
            <a:ext cx="533400" cy="1949450"/>
          </a:xfrm>
          <a:prstGeom prst="curvedConnector3">
            <a:avLst>
              <a:gd name="adj1" fmla="val 150000"/>
            </a:avLst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715000" y="3048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Each machine holds pointers to predecessor and successor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590800" y="3025914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Send request to any node, gets routed to correct one in O(n) hops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4800600" y="5715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60921" y="3810000"/>
            <a:ext cx="328747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solidFill>
                  <a:srgbClr val="FF0000"/>
                </a:solidFill>
                <a:latin typeface="Gill Sans"/>
                <a:cs typeface="Gill Sans"/>
              </a:rPr>
              <a:t>Can we do better?</a:t>
            </a:r>
            <a:endParaRPr lang="en-US" sz="32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4516533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3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4495800" y="457200"/>
            <a:ext cx="0" cy="990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 bwMode="auto">
          <a:xfrm>
            <a:off x="2133600" y="914400"/>
            <a:ext cx="4876800" cy="4876800"/>
          </a:xfrm>
          <a:prstGeom prst="ellipse">
            <a:avLst/>
          </a:prstGeom>
          <a:noFill/>
          <a:ln w="38100"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447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3168062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876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7300" y="53340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1910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0900" y="1828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5334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4572000" y="152400"/>
            <a:ext cx="655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smtClean="0">
                <a:solidFill>
                  <a:schemeClr val="bg1"/>
                </a:solidFill>
                <a:latin typeface="Gill Sans"/>
                <a:cs typeface="Gill Sans"/>
              </a:rPr>
              <a:t>h = 0</a:t>
            </a:r>
            <a:endParaRPr lang="en-US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28368" y="152400"/>
            <a:ext cx="10757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smtClean="0">
                <a:solidFill>
                  <a:schemeClr val="bg1"/>
                </a:solidFill>
                <a:latin typeface="Gill Sans"/>
                <a:cs typeface="Gill Sans"/>
              </a:rPr>
              <a:t>h = 2</a:t>
            </a:r>
            <a:r>
              <a:rPr lang="en-US" b="0" i="1" baseline="30000" dirty="0" smtClean="0">
                <a:solidFill>
                  <a:schemeClr val="bg1"/>
                </a:solidFill>
                <a:latin typeface="Gill Sans"/>
                <a:cs typeface="Gill Sans"/>
              </a:rPr>
              <a:t>n</a:t>
            </a:r>
            <a:r>
              <a:rPr lang="en-US" b="0" i="1" dirty="0" smtClean="0">
                <a:solidFill>
                  <a:schemeClr val="bg1"/>
                </a:solidFill>
                <a:latin typeface="Gill Sans"/>
                <a:cs typeface="Gill Sans"/>
              </a:rPr>
              <a:t> – 1</a:t>
            </a:r>
            <a:endParaRPr lang="en-US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029200" y="914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791200" y="1219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705600" y="2286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781800" y="2438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705600" y="4267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5638800" y="5410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4648200" y="5715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2971800" y="51816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2133600" y="3810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2057400" y="3581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971800" y="13716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2400" y="6235124"/>
            <a:ext cx="66327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solidFill>
                  <a:srgbClr val="000000"/>
                </a:solidFill>
                <a:latin typeface="Gill Sans"/>
                <a:cs typeface="Gill Sans"/>
              </a:rPr>
              <a:t>Routing: Which machine holds the key?</a:t>
            </a:r>
            <a:endParaRPr lang="en-US" sz="32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cxnSp>
        <p:nvCxnSpPr>
          <p:cNvPr id="34" name="Curved Connector 33"/>
          <p:cNvCxnSpPr>
            <a:stCxn id="5" idx="3"/>
            <a:endCxn id="6" idx="3"/>
          </p:cNvCxnSpPr>
          <p:nvPr/>
        </p:nvCxnSpPr>
        <p:spPr bwMode="auto">
          <a:xfrm>
            <a:off x="6794500" y="1997369"/>
            <a:ext cx="533400" cy="1720262"/>
          </a:xfrm>
          <a:prstGeom prst="curvedConnector3">
            <a:avLst>
              <a:gd name="adj1" fmla="val 214286"/>
            </a:avLst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Curved Connector 38"/>
          <p:cNvCxnSpPr>
            <a:stCxn id="5" idx="0"/>
            <a:endCxn id="4" idx="0"/>
          </p:cNvCxnSpPr>
          <p:nvPr/>
        </p:nvCxnSpPr>
        <p:spPr bwMode="auto">
          <a:xfrm rot="16200000" flipV="1">
            <a:off x="5280025" y="206375"/>
            <a:ext cx="533400" cy="1949450"/>
          </a:xfrm>
          <a:prstGeom prst="curvedConnector3">
            <a:avLst>
              <a:gd name="adj1" fmla="val 150000"/>
            </a:avLst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715000" y="3048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Each machine holds pointers to predecessor and successor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590800" y="3025914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Send request to any node, gets routed to correct one in O(log n) hops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62800" y="104769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+ “finger table”</a:t>
            </a:r>
            <a:b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</a:br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(+2, +4, +8, …)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cxnSp>
        <p:nvCxnSpPr>
          <p:cNvPr id="36" name="Curved Connector 35"/>
          <p:cNvCxnSpPr>
            <a:stCxn id="5" idx="3"/>
            <a:endCxn id="7" idx="3"/>
          </p:cNvCxnSpPr>
          <p:nvPr/>
        </p:nvCxnSpPr>
        <p:spPr bwMode="auto">
          <a:xfrm flipH="1">
            <a:off x="6489700" y="1997369"/>
            <a:ext cx="304800" cy="3429000"/>
          </a:xfrm>
          <a:prstGeom prst="curvedConnector3">
            <a:avLst>
              <a:gd name="adj1" fmla="val -591667"/>
            </a:avLst>
          </a:prstGeom>
          <a:ln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Curved Connector 36"/>
          <p:cNvCxnSpPr>
            <a:stCxn id="5" idx="3"/>
            <a:endCxn id="9" idx="3"/>
          </p:cNvCxnSpPr>
          <p:nvPr/>
        </p:nvCxnSpPr>
        <p:spPr bwMode="auto">
          <a:xfrm flipH="1">
            <a:off x="2679700" y="1997369"/>
            <a:ext cx="4114800" cy="2743200"/>
          </a:xfrm>
          <a:prstGeom prst="curvedConnector3">
            <a:avLst>
              <a:gd name="adj1" fmla="val -40741"/>
            </a:avLst>
          </a:prstGeom>
          <a:ln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 bwMode="auto">
          <a:xfrm>
            <a:off x="4800600" y="5715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8207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3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4495800" y="457200"/>
            <a:ext cx="0" cy="990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 bwMode="auto">
          <a:xfrm>
            <a:off x="2133600" y="914400"/>
            <a:ext cx="4876800" cy="4876800"/>
          </a:xfrm>
          <a:prstGeom prst="ellipse">
            <a:avLst/>
          </a:prstGeom>
          <a:noFill/>
          <a:ln w="38100"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447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3168062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876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7300" y="53340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1910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0900" y="1828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5334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4572000" y="152400"/>
            <a:ext cx="655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smtClean="0">
                <a:solidFill>
                  <a:schemeClr val="bg1"/>
                </a:solidFill>
                <a:latin typeface="Gill Sans"/>
                <a:cs typeface="Gill Sans"/>
              </a:rPr>
              <a:t>h = 0</a:t>
            </a:r>
            <a:endParaRPr lang="en-US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28368" y="152400"/>
            <a:ext cx="10757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smtClean="0">
                <a:solidFill>
                  <a:schemeClr val="bg1"/>
                </a:solidFill>
                <a:latin typeface="Gill Sans"/>
                <a:cs typeface="Gill Sans"/>
              </a:rPr>
              <a:t>h = 2</a:t>
            </a:r>
            <a:r>
              <a:rPr lang="en-US" b="0" i="1" baseline="30000" dirty="0" smtClean="0">
                <a:solidFill>
                  <a:schemeClr val="bg1"/>
                </a:solidFill>
                <a:latin typeface="Gill Sans"/>
                <a:cs typeface="Gill Sans"/>
              </a:rPr>
              <a:t>n</a:t>
            </a:r>
            <a:r>
              <a:rPr lang="en-US" b="0" i="1" dirty="0" smtClean="0">
                <a:solidFill>
                  <a:schemeClr val="bg1"/>
                </a:solidFill>
                <a:latin typeface="Gill Sans"/>
                <a:cs typeface="Gill Sans"/>
              </a:rPr>
              <a:t> – 1</a:t>
            </a:r>
            <a:endParaRPr lang="en-US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029200" y="914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791200" y="1219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705600" y="2286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781800" y="2438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705600" y="4267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5638800" y="5410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4648200" y="5715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2971800" y="51816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2133600" y="3810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2057400" y="3581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971800" y="13716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2400" y="6235124"/>
            <a:ext cx="66327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solidFill>
                  <a:srgbClr val="000000"/>
                </a:solidFill>
                <a:latin typeface="Gill Sans"/>
                <a:cs typeface="Gill Sans"/>
              </a:rPr>
              <a:t>Routing: Which machine holds the key?</a:t>
            </a:r>
            <a:endParaRPr lang="en-US" sz="32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43600" y="152400"/>
            <a:ext cx="29149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solidFill>
                  <a:srgbClr val="000000"/>
                </a:solidFill>
                <a:latin typeface="Gill Sans"/>
                <a:cs typeface="Gill Sans"/>
              </a:rPr>
              <a:t>Simpler Solution</a:t>
            </a:r>
            <a:endParaRPr lang="en-US" sz="32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7086600" y="762000"/>
            <a:ext cx="1676400" cy="990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smtClean="0">
                <a:solidFill>
                  <a:srgbClr val="000000"/>
                </a:solidFill>
                <a:latin typeface="Gill Sans"/>
                <a:cs typeface="Gill Sans"/>
              </a:rPr>
              <a:t>Service</a:t>
            </a:r>
            <a:br>
              <a:rPr lang="en-US" b="0" dirty="0" smtClean="0">
                <a:solidFill>
                  <a:srgbClr val="000000"/>
                </a:solidFill>
                <a:latin typeface="Gill Sans"/>
                <a:cs typeface="Gill Sans"/>
              </a:rPr>
            </a:br>
            <a:r>
              <a:rPr lang="en-US" b="0" dirty="0" smtClean="0">
                <a:solidFill>
                  <a:srgbClr val="000000"/>
                </a:solidFill>
                <a:latin typeface="Gill Sans"/>
                <a:cs typeface="Gill Sans"/>
              </a:rPr>
              <a:t>Registry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4800600" y="5715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4700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4495800" y="457200"/>
            <a:ext cx="0" cy="990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 bwMode="auto">
          <a:xfrm>
            <a:off x="2133600" y="914400"/>
            <a:ext cx="4876800" cy="4876800"/>
          </a:xfrm>
          <a:prstGeom prst="ellipse">
            <a:avLst/>
          </a:prstGeom>
          <a:noFill/>
          <a:ln w="38100"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447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3168062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876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7300" y="53340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1910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0900" y="1828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5334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4572000" y="152400"/>
            <a:ext cx="655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smtClean="0">
                <a:solidFill>
                  <a:schemeClr val="bg1"/>
                </a:solidFill>
                <a:latin typeface="Gill Sans"/>
                <a:cs typeface="Gill Sans"/>
              </a:rPr>
              <a:t>h = 0</a:t>
            </a:r>
            <a:endParaRPr lang="en-US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28368" y="152400"/>
            <a:ext cx="10757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smtClean="0">
                <a:solidFill>
                  <a:schemeClr val="bg1"/>
                </a:solidFill>
                <a:latin typeface="Gill Sans"/>
                <a:cs typeface="Gill Sans"/>
              </a:rPr>
              <a:t>h = 2</a:t>
            </a:r>
            <a:r>
              <a:rPr lang="en-US" b="0" i="1" baseline="30000" dirty="0" smtClean="0">
                <a:solidFill>
                  <a:schemeClr val="bg1"/>
                </a:solidFill>
                <a:latin typeface="Gill Sans"/>
                <a:cs typeface="Gill Sans"/>
              </a:rPr>
              <a:t>n</a:t>
            </a:r>
            <a:r>
              <a:rPr lang="en-US" b="0" i="1" dirty="0" smtClean="0">
                <a:solidFill>
                  <a:schemeClr val="bg1"/>
                </a:solidFill>
                <a:latin typeface="Gill Sans"/>
                <a:cs typeface="Gill Sans"/>
              </a:rPr>
              <a:t> – 1</a:t>
            </a:r>
            <a:endParaRPr lang="en-US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029200" y="914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791200" y="1219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705600" y="2286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781800" y="2438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705600" y="4267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4800600" y="5715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5638800" y="5410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4648200" y="5715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2971800" y="51816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2133600" y="3810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2057400" y="3581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971800" y="13716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2400" y="6235124"/>
            <a:ext cx="60093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solidFill>
                  <a:srgbClr val="000000"/>
                </a:solidFill>
                <a:latin typeface="Gill Sans"/>
                <a:cs typeface="Gill Sans"/>
              </a:rPr>
              <a:t>New machine joins: What happens?</a:t>
            </a:r>
            <a:endParaRPr lang="en-US" sz="32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pic>
        <p:nvPicPr>
          <p:cNvPr id="38" name="Picture 37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5225462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Up Arrow 1"/>
          <p:cNvSpPr/>
          <p:nvPr/>
        </p:nvSpPr>
        <p:spPr bwMode="auto">
          <a:xfrm rot="9838990">
            <a:off x="4786411" y="4128249"/>
            <a:ext cx="533400" cy="1076864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Circular Arrow 39"/>
          <p:cNvSpPr/>
          <p:nvPr/>
        </p:nvSpPr>
        <p:spPr bwMode="auto">
          <a:xfrm rot="5913040">
            <a:off x="1828800" y="609600"/>
            <a:ext cx="5486400" cy="5486400"/>
          </a:xfrm>
          <a:prstGeom prst="circularArrow">
            <a:avLst>
              <a:gd name="adj1" fmla="val 1884"/>
              <a:gd name="adj2" fmla="val 339827"/>
              <a:gd name="adj3" fmla="val 21197792"/>
              <a:gd name="adj4" fmla="val 19087758"/>
              <a:gd name="adj5" fmla="val 333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Circular Arrow 40"/>
          <p:cNvSpPr/>
          <p:nvPr/>
        </p:nvSpPr>
        <p:spPr bwMode="auto">
          <a:xfrm rot="5913040">
            <a:off x="1825179" y="605979"/>
            <a:ext cx="5486400" cy="5486400"/>
          </a:xfrm>
          <a:prstGeom prst="circularArrow">
            <a:avLst>
              <a:gd name="adj1" fmla="val 1884"/>
              <a:gd name="adj2" fmla="val 339827"/>
              <a:gd name="adj3" fmla="val 21197792"/>
              <a:gd name="adj4" fmla="val 20147284"/>
              <a:gd name="adj5" fmla="val 333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Circular Arrow 41"/>
          <p:cNvSpPr/>
          <p:nvPr/>
        </p:nvSpPr>
        <p:spPr bwMode="auto">
          <a:xfrm rot="3996088">
            <a:off x="1825179" y="605979"/>
            <a:ext cx="5486400" cy="5486400"/>
          </a:xfrm>
          <a:prstGeom prst="circularArrow">
            <a:avLst>
              <a:gd name="adj1" fmla="val 1884"/>
              <a:gd name="adj2" fmla="val 339827"/>
              <a:gd name="adj3" fmla="val 21197792"/>
              <a:gd name="adj4" fmla="val 20790077"/>
              <a:gd name="adj5" fmla="val 333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590800" y="3025914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rgbClr val="000000"/>
                </a:solidFill>
                <a:latin typeface="Gill Sans"/>
                <a:cs typeface="Gill Sans"/>
              </a:rPr>
              <a:t>How do we rebuild the predecessor, successor, finger tables?</a:t>
            </a:r>
            <a:endParaRPr lang="en-US" sz="20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5943600" y="0"/>
            <a:ext cx="320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err="1">
                <a:solidFill>
                  <a:schemeClr val="bg1"/>
                </a:solidFill>
              </a:rPr>
              <a:t>Stoica</a:t>
            </a:r>
            <a:r>
              <a:rPr lang="en-US" sz="1000" b="0" dirty="0">
                <a:solidFill>
                  <a:schemeClr val="bg1"/>
                </a:solidFill>
              </a:rPr>
              <a:t> et al. (2001). Chord: A Scalable Peer-to-peer Lookup Service for Internet Applications. </a:t>
            </a:r>
            <a:r>
              <a:rPr lang="en-US" sz="1000" b="0" i="1" dirty="0">
                <a:solidFill>
                  <a:schemeClr val="bg1"/>
                </a:solidFill>
              </a:rPr>
              <a:t>SIGCOMM.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5943600" y="438090"/>
            <a:ext cx="3200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chemeClr val="bg1"/>
                </a:solidFill>
              </a:rPr>
              <a:t>Cf. Gossip </a:t>
            </a:r>
            <a:r>
              <a:rPr lang="en-US" sz="1000" b="0" dirty="0" err="1" smtClean="0">
                <a:solidFill>
                  <a:schemeClr val="bg1"/>
                </a:solidFill>
              </a:rPr>
              <a:t>Protoccols</a:t>
            </a:r>
            <a:endParaRPr lang="en-US" sz="1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0884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0" grpId="0" animBg="1"/>
      <p:bldP spid="40" grpId="1" animBg="1"/>
      <p:bldP spid="41" grpId="0" animBg="1"/>
      <p:bldP spid="42" grpId="0" animBg="1"/>
      <p:bldP spid="44" grpId="0"/>
      <p:bldP spid="47" grpId="0"/>
      <p:bldP spid="4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4495800" y="457200"/>
            <a:ext cx="0" cy="990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 bwMode="auto">
          <a:xfrm>
            <a:off x="2133600" y="914400"/>
            <a:ext cx="4876800" cy="4876800"/>
          </a:xfrm>
          <a:prstGeom prst="ellipse">
            <a:avLst/>
          </a:prstGeom>
          <a:noFill/>
          <a:ln w="38100"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447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3168062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876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7300" y="53340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1910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0900" y="18288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533400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4572000" y="152400"/>
            <a:ext cx="655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smtClean="0">
                <a:solidFill>
                  <a:schemeClr val="bg1"/>
                </a:solidFill>
                <a:latin typeface="Gill Sans"/>
                <a:cs typeface="Gill Sans"/>
              </a:rPr>
              <a:t>h = 0</a:t>
            </a:r>
            <a:endParaRPr lang="en-US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28368" y="152400"/>
            <a:ext cx="10757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smtClean="0">
                <a:solidFill>
                  <a:schemeClr val="bg1"/>
                </a:solidFill>
                <a:latin typeface="Gill Sans"/>
                <a:cs typeface="Gill Sans"/>
              </a:rPr>
              <a:t>h = 2</a:t>
            </a:r>
            <a:r>
              <a:rPr lang="en-US" b="0" i="1" baseline="30000" dirty="0" smtClean="0">
                <a:solidFill>
                  <a:schemeClr val="bg1"/>
                </a:solidFill>
                <a:latin typeface="Gill Sans"/>
                <a:cs typeface="Gill Sans"/>
              </a:rPr>
              <a:t>n</a:t>
            </a:r>
            <a:r>
              <a:rPr lang="en-US" b="0" i="1" dirty="0" smtClean="0">
                <a:solidFill>
                  <a:schemeClr val="bg1"/>
                </a:solidFill>
                <a:latin typeface="Gill Sans"/>
                <a:cs typeface="Gill Sans"/>
              </a:rPr>
              <a:t> – 1</a:t>
            </a:r>
            <a:endParaRPr lang="en-US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029200" y="914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791200" y="1219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705600" y="2286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781800" y="2438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705600" y="4267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4800600" y="5715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5638800" y="54102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4648200" y="5715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2971800" y="51816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2133600" y="38100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2057400" y="35814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971800" y="1371600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2400" y="6235124"/>
            <a:ext cx="509746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solidFill>
                  <a:srgbClr val="000000"/>
                </a:solidFill>
                <a:latin typeface="Gill Sans"/>
                <a:cs typeface="Gill Sans"/>
              </a:rPr>
              <a:t>Machine fails: What happens?</a:t>
            </a:r>
            <a:endParaRPr lang="en-US" sz="32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pic>
        <p:nvPicPr>
          <p:cNvPr id="38" name="Picture 37" descr="MCj043524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5225462"/>
            <a:ext cx="546100" cy="10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5509815" y="76200"/>
            <a:ext cx="355798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solidFill>
                  <a:srgbClr val="000000"/>
                </a:solidFill>
                <a:latin typeface="Gill Sans"/>
                <a:cs typeface="Gill Sans"/>
              </a:rPr>
              <a:t>Solution: Replication</a:t>
            </a:r>
            <a:endParaRPr lang="en-US" sz="32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5" name="Circular Arrow 34"/>
          <p:cNvSpPr/>
          <p:nvPr/>
        </p:nvSpPr>
        <p:spPr bwMode="auto">
          <a:xfrm rot="18897182">
            <a:off x="1828800" y="609600"/>
            <a:ext cx="5486400" cy="5486400"/>
          </a:xfrm>
          <a:prstGeom prst="circularArrow">
            <a:avLst>
              <a:gd name="adj1" fmla="val 1884"/>
              <a:gd name="adj2" fmla="val 339827"/>
              <a:gd name="adj3" fmla="val 21197792"/>
              <a:gd name="adj4" fmla="val 18950412"/>
              <a:gd name="adj5" fmla="val 333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Circular Arrow 35"/>
          <p:cNvSpPr/>
          <p:nvPr/>
        </p:nvSpPr>
        <p:spPr bwMode="auto">
          <a:xfrm>
            <a:off x="1828800" y="609600"/>
            <a:ext cx="5486400" cy="5486400"/>
          </a:xfrm>
          <a:prstGeom prst="circularArrow">
            <a:avLst>
              <a:gd name="adj1" fmla="val 1884"/>
              <a:gd name="adj2" fmla="val 339827"/>
              <a:gd name="adj3" fmla="val 21197792"/>
              <a:gd name="adj4" fmla="val 19807927"/>
              <a:gd name="adj5" fmla="val 333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Circular Arrow 36"/>
          <p:cNvSpPr/>
          <p:nvPr/>
        </p:nvSpPr>
        <p:spPr bwMode="auto">
          <a:xfrm rot="2700000">
            <a:off x="1828800" y="609600"/>
            <a:ext cx="5486400" cy="5486400"/>
          </a:xfrm>
          <a:prstGeom prst="circularArrow">
            <a:avLst>
              <a:gd name="adj1" fmla="val 1884"/>
              <a:gd name="adj2" fmla="val 339827"/>
              <a:gd name="adj3" fmla="val 21197792"/>
              <a:gd name="adj4" fmla="val 19842951"/>
              <a:gd name="adj5" fmla="val 333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Up Arrow 38"/>
          <p:cNvSpPr/>
          <p:nvPr/>
        </p:nvSpPr>
        <p:spPr bwMode="auto">
          <a:xfrm rot="5400000">
            <a:off x="5900468" y="3004868"/>
            <a:ext cx="533400" cy="1076864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48400" y="609600"/>
            <a:ext cx="2272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rgbClr val="000000"/>
                </a:solidFill>
                <a:latin typeface="Gill Sans"/>
                <a:cs typeface="Gill Sans"/>
              </a:rPr>
              <a:t>N = 3, replicate +1, –1</a:t>
            </a:r>
            <a:endParaRPr lang="en-US" sz="18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629400" y="5257800"/>
            <a:ext cx="173697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solidFill>
                  <a:srgbClr val="FF0000"/>
                </a:solidFill>
                <a:latin typeface="Gill Sans"/>
                <a:cs typeface="Gill Sans"/>
              </a:rPr>
              <a:t>Covered!</a:t>
            </a:r>
            <a:endParaRPr lang="en-US" sz="32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934200" y="1447800"/>
            <a:ext cx="173697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solidFill>
                  <a:srgbClr val="FF0000"/>
                </a:solidFill>
                <a:latin typeface="Gill Sans"/>
                <a:cs typeface="Gill Sans"/>
              </a:rPr>
              <a:t>Covered!</a:t>
            </a:r>
            <a:endParaRPr lang="en-US" sz="32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959754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  <p:bldP spid="36" grpId="0" animBg="1"/>
      <p:bldP spid="37" grpId="0" animBg="1"/>
      <p:bldP spid="39" grpId="0" animBg="1"/>
      <p:bldP spid="43" grpId="0"/>
      <p:bldP spid="46" grpId="0"/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The Fundamental Problem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981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We want to keep track of 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mutable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state in a 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scalable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manner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110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MapReduce won’t do!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266997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Assumptions: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305097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State organized in terms of </a:t>
            </a: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logical records</a:t>
            </a: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State unlikely to fit on single machine, must be distributed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581602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rgbClr val="FF0000"/>
                </a:solidFill>
                <a:latin typeface="Gill Sans"/>
                <a:cs typeface="Gill Sans"/>
              </a:rPr>
              <a:t>Want more? Take a </a:t>
            </a:r>
            <a:r>
              <a:rPr lang="en-US" sz="2800" b="0" i="1" dirty="0" smtClean="0">
                <a:solidFill>
                  <a:srgbClr val="FF0000"/>
                </a:solidFill>
                <a:latin typeface="Gill Sans"/>
                <a:cs typeface="Gill Sans"/>
              </a:rPr>
              <a:t>real</a:t>
            </a:r>
            <a:r>
              <a:rPr lang="en-US" sz="2800" b="0" dirty="0" smtClean="0">
                <a:solidFill>
                  <a:srgbClr val="FF0000"/>
                </a:solidFill>
                <a:latin typeface="Gill Sans"/>
                <a:cs typeface="Gill Sans"/>
              </a:rPr>
              <a:t> distributed systems course!</a:t>
            </a:r>
            <a:endParaRPr lang="en-US" sz="28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08767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7" grpId="0"/>
      <p:bldP spid="18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Three Core Ideas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02272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Partitioning (</a:t>
            </a:r>
            <a:r>
              <a:rPr lang="en-US" sz="2400" b="0" kern="0" dirty="0" err="1">
                <a:solidFill>
                  <a:srgbClr val="000000"/>
                </a:solidFill>
                <a:latin typeface="Gill Sans"/>
                <a:cs typeface="Gill Sans"/>
              </a:rPr>
              <a:t>sharding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40372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To increase scalability and to decrease latency</a:t>
            </a: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44201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Caching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82301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To reduce latency</a:t>
            </a: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22281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Replication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360381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To increase robustness 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(</a:t>
            </a: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availability) and to increase throughput</a:t>
            </a: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 rot="190944">
            <a:off x="4138585" y="1713553"/>
            <a:ext cx="4096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Keeping track of the partitions?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 rot="21444991">
            <a:off x="2752687" y="2901410"/>
            <a:ext cx="1806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smtClean="0">
                <a:solidFill>
                  <a:srgbClr val="FF0000"/>
                </a:solidFill>
                <a:latin typeface="Gill Sans"/>
                <a:cs typeface="Gill Sans"/>
              </a:rPr>
              <a:t>Consistency?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30617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Another Refinement: Virtual Nodes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057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Don’t directly hash servers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267444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Create a large number of virtual nodes, map to physical servers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305544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Better load redistribution in event of machine failure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When new server joins, evenly shed load from other servers</a:t>
            </a:r>
          </a:p>
        </p:txBody>
      </p:sp>
    </p:spTree>
    <p:extLst>
      <p:ext uri="{BB962C8B-B14F-4D97-AF65-F5344CB8AC3E}">
        <p14:creationId xmlns:p14="http://schemas.microsoft.com/office/powerpoint/2010/main" val="56898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00px-Annex_Esstisch_Maßtisch_aus_Massivholz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293433" cy="6858000"/>
          </a:xfrm>
          <a:prstGeom prst="rect">
            <a:avLst/>
          </a:prstGeom>
        </p:spPr>
      </p:pic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0" y="6629400"/>
            <a:ext cx="164660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0" dirty="0">
                <a:solidFill>
                  <a:srgbClr val="000000"/>
                </a:solidFill>
              </a:rPr>
              <a:t>Source: </a:t>
            </a:r>
            <a:r>
              <a:rPr lang="en-US" sz="1000" b="0" dirty="0" smtClean="0">
                <a:solidFill>
                  <a:srgbClr val="000000"/>
                </a:solidFill>
              </a:rPr>
              <a:t>Wikipedia (Table)</a:t>
            </a:r>
            <a:endParaRPr lang="en-US" sz="1000" b="0" dirty="0">
              <a:solidFill>
                <a:srgbClr val="0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err="1" smtClean="0">
                <a:solidFill>
                  <a:srgbClr val="000000"/>
                </a:solidFill>
                <a:latin typeface="Gill Sans"/>
                <a:cs typeface="Gill Sans"/>
              </a:rPr>
              <a:t>Bigtable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894752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b="0" dirty="0" err="1">
                <a:solidFill>
                  <a:srgbClr val="000000"/>
                </a:solidFill>
                <a:latin typeface="Gill Sans"/>
                <a:cs typeface="Gill Sans"/>
              </a:rPr>
              <a:t>Bigtable</a:t>
            </a:r>
            <a:r>
              <a:rPr lang="en-US" sz="3600" b="0" dirty="0">
                <a:solidFill>
                  <a:srgbClr val="000000"/>
                </a:solidFill>
                <a:latin typeface="Gill Sans"/>
                <a:cs typeface="Gill Sans"/>
              </a:rPr>
              <a:t> Applications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2057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Gmail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586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Google’s web crawl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1197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Google Earth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657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Google Analytics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191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Data source and data sink for MapReduce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589222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err="1" smtClean="0">
                <a:solidFill>
                  <a:srgbClr val="FF0000"/>
                </a:solidFill>
                <a:latin typeface="Gill Sans"/>
                <a:cs typeface="Gill Sans"/>
              </a:rPr>
              <a:t>HBase</a:t>
            </a:r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 </a:t>
            </a:r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is the open-source implementation…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5477482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6" grpId="0"/>
      <p:bldP spid="7" grpId="0"/>
      <p:bldP spid="8" grpId="0"/>
      <p:bldP spid="9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Data Model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447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 table in </a:t>
            </a:r>
            <a:r>
              <a:rPr lang="en-US" sz="2400" b="0" kern="0" dirty="0" err="1">
                <a:solidFill>
                  <a:srgbClr val="000000"/>
                </a:solidFill>
                <a:latin typeface="Gill Sans"/>
                <a:cs typeface="Gill Sans"/>
              </a:rPr>
              <a:t>Bigtable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is a sparse, distributed, persistent 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/>
            </a:r>
            <a:b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</a:b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multidimensional 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sorted map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244584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Map indexed by a row key, column key, and a timestamp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282684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(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row:string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column:string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time:int64) </a:t>
            </a:r>
            <a:r>
              <a:rPr lang="en-US" sz="2000" dirty="0">
                <a:solidFill>
                  <a:srgbClr val="0070C0"/>
                </a:solidFill>
                <a:sym typeface="Symbol"/>
              </a:rPr>
              <a:t></a:t>
            </a: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 </a:t>
            </a:r>
            <a:r>
              <a:rPr lang="en-US" sz="2000" b="0" kern="0" dirty="0" err="1" smtClean="0">
                <a:solidFill>
                  <a:srgbClr val="0070C0"/>
                </a:solidFill>
                <a:latin typeface="Gill Sans"/>
                <a:cs typeface="Gill Sans"/>
              </a:rPr>
              <a:t>uninterpreted</a:t>
            </a: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 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byte array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4098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Supports lookups, inserts, deletes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7908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Single row transactions only</a:t>
            </a:r>
          </a:p>
        </p:txBody>
      </p:sp>
      <p:pic>
        <p:nvPicPr>
          <p:cNvPr id="8" name="Picture 7" descr="Bigtable_DataMode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4534369"/>
            <a:ext cx="7543800" cy="1637831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6611938"/>
            <a:ext cx="3276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chemeClr val="bg2"/>
                </a:solidFill>
              </a:rPr>
              <a:t>Image Source: Chang et al., OSDI 2006</a:t>
            </a:r>
            <a:endParaRPr lang="en-US" sz="1000" b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99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Rows and Columns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2057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Rows maintained in sorted lexicographic order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2438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Applications can exploit this property for efficient row scans</a:t>
            </a:r>
          </a:p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Row ranges dynamically partitioned into tablets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4098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Columns grouped into column families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79089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Column key =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family:qualifier</a:t>
            </a: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Column families provide locality hints</a:t>
            </a:r>
          </a:p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Unbounded number of columns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589222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At the end of the day, it’s all key-value pairs!</a:t>
            </a:r>
          </a:p>
        </p:txBody>
      </p:sp>
    </p:spTree>
    <p:extLst>
      <p:ext uri="{BB962C8B-B14F-4D97-AF65-F5344CB8AC3E}">
        <p14:creationId xmlns:p14="http://schemas.microsoft.com/office/powerpoint/2010/main" val="144923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6" grpId="0"/>
      <p:bldP spid="7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5638800" y="1676400"/>
            <a:ext cx="2362200" cy="449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14400" y="1676400"/>
            <a:ext cx="4724400" cy="449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9328" y="1752600"/>
            <a:ext cx="4699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solidFill>
                  <a:srgbClr val="000000"/>
                </a:solidFill>
                <a:latin typeface="Gill Sans"/>
                <a:cs typeface="Gill Sans"/>
              </a:rPr>
              <a:t>row, column family, column qualifier, timestamp</a:t>
            </a:r>
            <a:endParaRPr lang="en-US" sz="18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8801" y="1752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solidFill>
                  <a:srgbClr val="000000"/>
                </a:solidFill>
                <a:latin typeface="Gill Sans"/>
                <a:cs typeface="Gill Sans"/>
              </a:rPr>
              <a:t>value</a:t>
            </a:r>
            <a:endParaRPr lang="en-US" sz="18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Key-Values</a:t>
            </a:r>
          </a:p>
        </p:txBody>
      </p:sp>
    </p:spTree>
    <p:extLst>
      <p:ext uri="{BB962C8B-B14F-4D97-AF65-F5344CB8AC3E}">
        <p14:creationId xmlns:p14="http://schemas.microsoft.com/office/powerpoint/2010/main" val="1339858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21336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rgbClr val="0070C0"/>
                </a:solidFill>
                <a:latin typeface="Gill Sans"/>
                <a:cs typeface="Gill Sans"/>
              </a:rPr>
              <a:t>In Memory</a:t>
            </a:r>
            <a:endParaRPr lang="en-US" sz="2800" b="0" dirty="0">
              <a:solidFill>
                <a:srgbClr val="0070C0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21336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rgbClr val="0070C0"/>
                </a:solidFill>
                <a:latin typeface="Gill Sans"/>
                <a:cs typeface="Gill Sans"/>
              </a:rPr>
              <a:t>On Disk</a:t>
            </a:r>
            <a:endParaRPr lang="en-US" sz="2800" b="0" dirty="0">
              <a:solidFill>
                <a:srgbClr val="0070C0"/>
              </a:solidFill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328169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Mutability Easy</a:t>
            </a:r>
            <a:endParaRPr lang="en-US" sz="2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328169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Mutability Hard</a:t>
            </a:r>
            <a:endParaRPr lang="en-US" sz="2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44958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Small</a:t>
            </a:r>
            <a:endParaRPr lang="en-US" sz="2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44958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Big</a:t>
            </a:r>
            <a:endParaRPr lang="en-US" sz="2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Okay, so how do we build it?</a:t>
            </a:r>
          </a:p>
        </p:txBody>
      </p:sp>
    </p:spTree>
    <p:extLst>
      <p:ext uri="{BB962C8B-B14F-4D97-AF65-F5344CB8AC3E}">
        <p14:creationId xmlns:p14="http://schemas.microsoft.com/office/powerpoint/2010/main" val="37056983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Log 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Structured Merge </a:t>
            </a: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Trees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743200" y="1828800"/>
            <a:ext cx="1752600" cy="9274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MemStore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205413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Writes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91400" y="205079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Reads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3" name="Straight Arrow Connector 2"/>
          <p:cNvCxnSpPr>
            <a:stCxn id="9" idx="3"/>
            <a:endCxn id="6" idx="1"/>
          </p:cNvCxnSpPr>
          <p:nvPr/>
        </p:nvCxnSpPr>
        <p:spPr bwMode="auto">
          <a:xfrm>
            <a:off x="1600200" y="2284964"/>
            <a:ext cx="1143000" cy="756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3"/>
          </p:cNvCxnSpPr>
          <p:nvPr/>
        </p:nvCxnSpPr>
        <p:spPr bwMode="auto">
          <a:xfrm flipV="1">
            <a:off x="4495800" y="2288749"/>
            <a:ext cx="3048000" cy="378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0" y="28911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What happens when we run out of memory?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95431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1" grpId="0"/>
      <p:bldP spid="2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Log 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Structured Merge </a:t>
            </a: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Trees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743200" y="1828800"/>
            <a:ext cx="1752600" cy="9274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MemStore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205413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Writes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91400" y="205079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Reads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3" name="Straight Arrow Connector 2"/>
          <p:cNvCxnSpPr>
            <a:stCxn id="9" idx="3"/>
            <a:endCxn id="6" idx="1"/>
          </p:cNvCxnSpPr>
          <p:nvPr/>
        </p:nvCxnSpPr>
        <p:spPr bwMode="auto">
          <a:xfrm>
            <a:off x="1600200" y="2284964"/>
            <a:ext cx="1143000" cy="756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3"/>
          </p:cNvCxnSpPr>
          <p:nvPr/>
        </p:nvCxnSpPr>
        <p:spPr bwMode="auto">
          <a:xfrm flipV="1">
            <a:off x="4495800" y="2288749"/>
            <a:ext cx="3048000" cy="378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8600" y="2800290"/>
            <a:ext cx="131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Memory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152775" y="4174079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Store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228600" y="3264022"/>
            <a:ext cx="8686800" cy="39924"/>
          </a:xfrm>
          <a:prstGeom prst="straightConnector1">
            <a:avLst/>
          </a:prstGeom>
          <a:ln>
            <a:prstDash val="dash"/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8600" y="3352800"/>
            <a:ext cx="131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Disk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5710535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Immutable, indexed, persistent, key-value pairs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3362325" y="2887398"/>
            <a:ext cx="514350" cy="1190122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6248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What happens to the read path?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94513" y="3272135"/>
            <a:ext cx="1963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 smtClean="0">
                <a:solidFill>
                  <a:schemeClr val="bg1"/>
                </a:solidFill>
                <a:latin typeface="Gill Sans"/>
                <a:cs typeface="Gill Sans"/>
              </a:rPr>
              <a:t>Flush to disk</a:t>
            </a:r>
            <a:endParaRPr lang="en-US" sz="2400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82045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4" grpId="0"/>
      <p:bldP spid="15" grpId="0"/>
      <p:bldP spid="16" grpId="0" animBg="1"/>
      <p:bldP spid="18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The Fundamental Problem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981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We want to keep track of 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mutable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state in a 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scalable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manner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266997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Assumptions: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305097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State organized in terms of </a:t>
            </a: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logical records</a:t>
            </a: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State unlikely to fit on single machine, must be distributed</a:t>
            </a:r>
          </a:p>
        </p:txBody>
      </p:sp>
      <p:sp>
        <p:nvSpPr>
          <p:cNvPr id="15" name="TextBox 14"/>
          <p:cNvSpPr txBox="1"/>
          <p:nvPr/>
        </p:nvSpPr>
        <p:spPr>
          <a:xfrm rot="21341948">
            <a:off x="2362199" y="4660785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rgbClr val="FF0000"/>
                </a:solidFill>
                <a:latin typeface="Gill Sans"/>
                <a:cs typeface="Gill Sans"/>
              </a:rPr>
              <a:t>Uh</a:t>
            </a:r>
            <a:r>
              <a:rPr lang="mr-IN" sz="2800" b="0" dirty="0" smtClean="0">
                <a:solidFill>
                  <a:srgbClr val="FF0000"/>
                </a:solidFill>
                <a:latin typeface="Gill Sans"/>
                <a:cs typeface="Gill Sans"/>
              </a:rPr>
              <a:t>…</a:t>
            </a:r>
            <a:r>
              <a:rPr lang="en-US" sz="2800" b="0" dirty="0" smtClean="0">
                <a:solidFill>
                  <a:srgbClr val="FF0000"/>
                </a:solidFill>
                <a:latin typeface="Gill Sans"/>
                <a:cs typeface="Gill Sans"/>
              </a:rPr>
              <a:t> just use an RDBMS?</a:t>
            </a:r>
            <a:endParaRPr lang="en-US" sz="28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1714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Log 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Structured Merge </a:t>
            </a: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Trees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743200" y="1828800"/>
            <a:ext cx="1752600" cy="9274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MemStore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205413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Writes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91400" y="205079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Reads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3" name="Straight Arrow Connector 2"/>
          <p:cNvCxnSpPr>
            <a:stCxn id="9" idx="3"/>
            <a:endCxn id="6" idx="1"/>
          </p:cNvCxnSpPr>
          <p:nvPr/>
        </p:nvCxnSpPr>
        <p:spPr bwMode="auto">
          <a:xfrm>
            <a:off x="1600200" y="2284964"/>
            <a:ext cx="1143000" cy="756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3"/>
          </p:cNvCxnSpPr>
          <p:nvPr/>
        </p:nvCxnSpPr>
        <p:spPr bwMode="auto">
          <a:xfrm flipV="1">
            <a:off x="4495800" y="2288749"/>
            <a:ext cx="3048000" cy="378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8600" y="2800290"/>
            <a:ext cx="131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Memory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152775" y="4174079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Store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228600" y="3264022"/>
            <a:ext cx="8686800" cy="39924"/>
          </a:xfrm>
          <a:prstGeom prst="straightConnector1">
            <a:avLst/>
          </a:prstGeom>
          <a:ln>
            <a:prstDash val="dash"/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8600" y="3352800"/>
            <a:ext cx="131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Disk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5710535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Immutable, indexed, persistent, key-value pairs</a:t>
            </a:r>
          </a:p>
        </p:txBody>
      </p:sp>
      <p:sp>
        <p:nvSpPr>
          <p:cNvPr id="16" name="Down Arrow 15"/>
          <p:cNvSpPr/>
          <p:nvPr/>
        </p:nvSpPr>
        <p:spPr bwMode="auto">
          <a:xfrm>
            <a:off x="3362325" y="2887398"/>
            <a:ext cx="514350" cy="1190122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791200" y="2057400"/>
            <a:ext cx="457200" cy="457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V="1">
            <a:off x="3619500" y="2466096"/>
            <a:ext cx="2171700" cy="170798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0" y="6248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What happens as more writes happen?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10200" y="15957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 smtClean="0">
                <a:solidFill>
                  <a:schemeClr val="bg1"/>
                </a:solidFill>
                <a:latin typeface="Gill Sans"/>
                <a:cs typeface="Gill Sans"/>
              </a:rPr>
              <a:t>Merge</a:t>
            </a:r>
            <a:endParaRPr lang="en-US" sz="2400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94513" y="3272135"/>
            <a:ext cx="1963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 smtClean="0">
                <a:solidFill>
                  <a:schemeClr val="bg1"/>
                </a:solidFill>
                <a:latin typeface="Gill Sans"/>
                <a:cs typeface="Gill Sans"/>
              </a:rPr>
              <a:t>Flush to disk</a:t>
            </a:r>
            <a:endParaRPr lang="en-US" sz="2400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72097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Log 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Structured Merge </a:t>
            </a: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Trees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743200" y="1828800"/>
            <a:ext cx="1752600" cy="9274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MemStore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205413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Writes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91400" y="205079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Reads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3" name="Straight Arrow Connector 2"/>
          <p:cNvCxnSpPr>
            <a:stCxn id="9" idx="3"/>
            <a:endCxn id="6" idx="1"/>
          </p:cNvCxnSpPr>
          <p:nvPr/>
        </p:nvCxnSpPr>
        <p:spPr bwMode="auto">
          <a:xfrm>
            <a:off x="1600200" y="2284964"/>
            <a:ext cx="1143000" cy="756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3"/>
          </p:cNvCxnSpPr>
          <p:nvPr/>
        </p:nvCxnSpPr>
        <p:spPr bwMode="auto">
          <a:xfrm flipV="1">
            <a:off x="4495800" y="2288749"/>
            <a:ext cx="3048000" cy="378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8600" y="2800290"/>
            <a:ext cx="131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Memory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152775" y="4174079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Store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228600" y="3264022"/>
            <a:ext cx="8686800" cy="39924"/>
          </a:xfrm>
          <a:prstGeom prst="straightConnector1">
            <a:avLst/>
          </a:prstGeom>
          <a:ln>
            <a:prstDash val="dash"/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8600" y="3352800"/>
            <a:ext cx="131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Disk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5710535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Immutable, indexed, persistent, key-value pairs</a:t>
            </a:r>
          </a:p>
        </p:txBody>
      </p:sp>
      <p:sp>
        <p:nvSpPr>
          <p:cNvPr id="16" name="Down Arrow 15"/>
          <p:cNvSpPr/>
          <p:nvPr/>
        </p:nvSpPr>
        <p:spPr bwMode="auto">
          <a:xfrm>
            <a:off x="3362325" y="2887398"/>
            <a:ext cx="514350" cy="1190122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791200" y="2057400"/>
            <a:ext cx="457200" cy="457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V="1">
            <a:off x="3619500" y="2466096"/>
            <a:ext cx="2171700" cy="170798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0" y="6248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  <a:cs typeface="Gill Sans"/>
              </a:rPr>
              <a:t>What happens to the read path?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4248150" y="4174079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Store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5343525" y="4174079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Store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6442648" y="4174079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Store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10200" y="15957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 smtClean="0">
                <a:solidFill>
                  <a:schemeClr val="bg1"/>
                </a:solidFill>
                <a:latin typeface="Gill Sans"/>
                <a:cs typeface="Gill Sans"/>
              </a:rPr>
              <a:t>Merge</a:t>
            </a:r>
            <a:endParaRPr lang="en-US" sz="2400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94513" y="3272135"/>
            <a:ext cx="1963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 smtClean="0">
                <a:solidFill>
                  <a:schemeClr val="bg1"/>
                </a:solidFill>
                <a:latin typeface="Gill Sans"/>
                <a:cs typeface="Gill Sans"/>
              </a:rPr>
              <a:t>Flush to disk</a:t>
            </a:r>
            <a:endParaRPr lang="en-US" sz="2400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47745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8" grpId="0" animBg="1"/>
      <p:bldP spid="22" grpId="0" animBg="1"/>
      <p:bldP spid="2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Log 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Structured Merge </a:t>
            </a: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Trees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743200" y="1828800"/>
            <a:ext cx="1752600" cy="9274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MemStore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800290"/>
            <a:ext cx="131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Memory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205413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Writes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91400" y="205079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Reads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3" name="Straight Arrow Connector 2"/>
          <p:cNvCxnSpPr>
            <a:stCxn id="9" idx="3"/>
            <a:endCxn id="6" idx="1"/>
          </p:cNvCxnSpPr>
          <p:nvPr/>
        </p:nvCxnSpPr>
        <p:spPr bwMode="auto">
          <a:xfrm>
            <a:off x="1600200" y="2284964"/>
            <a:ext cx="1143000" cy="756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3"/>
          </p:cNvCxnSpPr>
          <p:nvPr/>
        </p:nvCxnSpPr>
        <p:spPr bwMode="auto">
          <a:xfrm flipV="1">
            <a:off x="4495800" y="2288749"/>
            <a:ext cx="3048000" cy="378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 bwMode="auto">
          <a:xfrm>
            <a:off x="3152775" y="4174079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Store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228600" y="3264022"/>
            <a:ext cx="8686800" cy="39924"/>
          </a:xfrm>
          <a:prstGeom prst="straightConnector1">
            <a:avLst/>
          </a:prstGeom>
          <a:ln>
            <a:prstDash val="dash"/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8600" y="3352800"/>
            <a:ext cx="131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Disk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248150" y="4174079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Store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5343525" y="4174079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Store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6442648" y="4174079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Store</a:t>
            </a:r>
          </a:p>
        </p:txBody>
      </p:sp>
      <p:sp>
        <p:nvSpPr>
          <p:cNvPr id="4" name="Down Arrow 3"/>
          <p:cNvSpPr/>
          <p:nvPr/>
        </p:nvSpPr>
        <p:spPr bwMode="auto">
          <a:xfrm>
            <a:off x="3362325" y="2887398"/>
            <a:ext cx="514350" cy="1190122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791200" y="2057400"/>
            <a:ext cx="457200" cy="457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" name="Straight Arrow Connector 19"/>
          <p:cNvCxnSpPr>
            <a:stCxn id="10" idx="0"/>
          </p:cNvCxnSpPr>
          <p:nvPr/>
        </p:nvCxnSpPr>
        <p:spPr bwMode="auto">
          <a:xfrm flipV="1">
            <a:off x="3619500" y="2466096"/>
            <a:ext cx="2171700" cy="170798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0"/>
          </p:cNvCxnSpPr>
          <p:nvPr/>
        </p:nvCxnSpPr>
        <p:spPr bwMode="auto">
          <a:xfrm flipV="1">
            <a:off x="4714875" y="2530492"/>
            <a:ext cx="1162050" cy="164358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7" idx="0"/>
          </p:cNvCxnSpPr>
          <p:nvPr/>
        </p:nvCxnSpPr>
        <p:spPr bwMode="auto">
          <a:xfrm flipV="1">
            <a:off x="5810250" y="2538168"/>
            <a:ext cx="209550" cy="163591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0"/>
          </p:cNvCxnSpPr>
          <p:nvPr/>
        </p:nvCxnSpPr>
        <p:spPr bwMode="auto">
          <a:xfrm flipH="1" flipV="1">
            <a:off x="6185473" y="2538168"/>
            <a:ext cx="723900" cy="163591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09600" y="5710535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Immutable, indexed, persistent, key-value pairs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0" y="6248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What’s the next issue?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410200" y="15957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 smtClean="0">
                <a:solidFill>
                  <a:schemeClr val="bg1"/>
                </a:solidFill>
                <a:latin typeface="Gill Sans"/>
                <a:cs typeface="Gill Sans"/>
              </a:rPr>
              <a:t>Merge</a:t>
            </a:r>
            <a:endParaRPr lang="en-US" sz="2400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694513" y="3272135"/>
            <a:ext cx="1963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 smtClean="0">
                <a:solidFill>
                  <a:schemeClr val="bg1"/>
                </a:solidFill>
                <a:latin typeface="Gill Sans"/>
                <a:cs typeface="Gill Sans"/>
              </a:rPr>
              <a:t>Flush to disk</a:t>
            </a:r>
            <a:endParaRPr lang="en-US" sz="2400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83249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Log 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Structured Merge </a:t>
            </a: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Trees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743200" y="1828800"/>
            <a:ext cx="1752600" cy="9274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MemStore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800290"/>
            <a:ext cx="131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Memory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205413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Writes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91400" y="205079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Reads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3" name="Straight Arrow Connector 2"/>
          <p:cNvCxnSpPr>
            <a:stCxn id="9" idx="3"/>
            <a:endCxn id="6" idx="1"/>
          </p:cNvCxnSpPr>
          <p:nvPr/>
        </p:nvCxnSpPr>
        <p:spPr bwMode="auto">
          <a:xfrm>
            <a:off x="1600200" y="2284964"/>
            <a:ext cx="1143000" cy="756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3"/>
          </p:cNvCxnSpPr>
          <p:nvPr/>
        </p:nvCxnSpPr>
        <p:spPr bwMode="auto">
          <a:xfrm flipV="1">
            <a:off x="4495800" y="2288749"/>
            <a:ext cx="3048000" cy="378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 bwMode="auto">
          <a:xfrm>
            <a:off x="3152774" y="4174079"/>
            <a:ext cx="2025077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Store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228600" y="3264022"/>
            <a:ext cx="8686800" cy="39924"/>
          </a:xfrm>
          <a:prstGeom prst="straightConnector1">
            <a:avLst/>
          </a:prstGeom>
          <a:ln>
            <a:prstDash val="dash"/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8600" y="3352800"/>
            <a:ext cx="131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Disk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343525" y="4174079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Store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6442648" y="4174079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Store</a:t>
            </a:r>
          </a:p>
        </p:txBody>
      </p:sp>
      <p:sp>
        <p:nvSpPr>
          <p:cNvPr id="4" name="Down Arrow 3"/>
          <p:cNvSpPr/>
          <p:nvPr/>
        </p:nvSpPr>
        <p:spPr bwMode="auto">
          <a:xfrm>
            <a:off x="3362325" y="2887398"/>
            <a:ext cx="514350" cy="1190122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791200" y="2057400"/>
            <a:ext cx="457200" cy="457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" name="Straight Arrow Connector 19"/>
          <p:cNvCxnSpPr>
            <a:stCxn id="10" idx="0"/>
          </p:cNvCxnSpPr>
          <p:nvPr/>
        </p:nvCxnSpPr>
        <p:spPr bwMode="auto">
          <a:xfrm flipV="1">
            <a:off x="4165313" y="2466097"/>
            <a:ext cx="1625887" cy="170798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7" idx="0"/>
          </p:cNvCxnSpPr>
          <p:nvPr/>
        </p:nvCxnSpPr>
        <p:spPr bwMode="auto">
          <a:xfrm flipV="1">
            <a:off x="5810250" y="2538168"/>
            <a:ext cx="209550" cy="163591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0"/>
          </p:cNvCxnSpPr>
          <p:nvPr/>
        </p:nvCxnSpPr>
        <p:spPr bwMode="auto">
          <a:xfrm flipH="1" flipV="1">
            <a:off x="6185473" y="2538168"/>
            <a:ext cx="723900" cy="163591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09600" y="5710535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Immutable, indexed, persistent, key-value pairs</a:t>
            </a:r>
          </a:p>
        </p:txBody>
      </p:sp>
      <p:sp>
        <p:nvSpPr>
          <p:cNvPr id="25" name="TextBox 24"/>
          <p:cNvSpPr txBox="1"/>
          <p:nvPr/>
        </p:nvSpPr>
        <p:spPr>
          <a:xfrm rot="20555988">
            <a:off x="2079338" y="4494203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Compaction!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10200" y="15957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 smtClean="0">
                <a:solidFill>
                  <a:schemeClr val="bg1"/>
                </a:solidFill>
                <a:latin typeface="Gill Sans"/>
                <a:cs typeface="Gill Sans"/>
              </a:rPr>
              <a:t>Merge</a:t>
            </a:r>
            <a:endParaRPr lang="en-US" sz="2400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94513" y="3272135"/>
            <a:ext cx="1963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 smtClean="0">
                <a:solidFill>
                  <a:schemeClr val="bg1"/>
                </a:solidFill>
                <a:latin typeface="Gill Sans"/>
                <a:cs typeface="Gill Sans"/>
              </a:rPr>
              <a:t>Flush to disk</a:t>
            </a:r>
            <a:endParaRPr lang="en-US" sz="2400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89036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Log 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Structured Merge </a:t>
            </a: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Trees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743200" y="1828800"/>
            <a:ext cx="1752600" cy="9274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MemStore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800290"/>
            <a:ext cx="131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Memory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205413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Writes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91400" y="205079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Reads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3" name="Straight Arrow Connector 2"/>
          <p:cNvCxnSpPr>
            <a:stCxn id="9" idx="3"/>
            <a:endCxn id="6" idx="1"/>
          </p:cNvCxnSpPr>
          <p:nvPr/>
        </p:nvCxnSpPr>
        <p:spPr bwMode="auto">
          <a:xfrm>
            <a:off x="1600200" y="2284964"/>
            <a:ext cx="1143000" cy="756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3"/>
          </p:cNvCxnSpPr>
          <p:nvPr/>
        </p:nvCxnSpPr>
        <p:spPr bwMode="auto">
          <a:xfrm flipV="1">
            <a:off x="4495800" y="2288749"/>
            <a:ext cx="3048000" cy="378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 bwMode="auto">
          <a:xfrm>
            <a:off x="3152774" y="4174079"/>
            <a:ext cx="4223324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Store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228600" y="3264022"/>
            <a:ext cx="8686800" cy="39924"/>
          </a:xfrm>
          <a:prstGeom prst="straightConnector1">
            <a:avLst/>
          </a:prstGeom>
          <a:ln>
            <a:prstDash val="dash"/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8600" y="3352800"/>
            <a:ext cx="131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Disk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" name="Down Arrow 3"/>
          <p:cNvSpPr/>
          <p:nvPr/>
        </p:nvSpPr>
        <p:spPr bwMode="auto">
          <a:xfrm>
            <a:off x="3362325" y="2887398"/>
            <a:ext cx="514350" cy="1190122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791200" y="2057400"/>
            <a:ext cx="457200" cy="457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" name="Straight Arrow Connector 19"/>
          <p:cNvCxnSpPr>
            <a:stCxn id="10" idx="0"/>
          </p:cNvCxnSpPr>
          <p:nvPr/>
        </p:nvCxnSpPr>
        <p:spPr bwMode="auto">
          <a:xfrm flipV="1">
            <a:off x="5264436" y="2540766"/>
            <a:ext cx="593719" cy="163331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09600" y="5710535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Immutable, indexed, persistent, key-value pairs</a:t>
            </a:r>
          </a:p>
        </p:txBody>
      </p:sp>
      <p:sp>
        <p:nvSpPr>
          <p:cNvPr id="24" name="TextBox 23"/>
          <p:cNvSpPr txBox="1"/>
          <p:nvPr/>
        </p:nvSpPr>
        <p:spPr>
          <a:xfrm rot="20555988">
            <a:off x="2079338" y="4494203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Compaction!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10200" y="15957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 smtClean="0">
                <a:solidFill>
                  <a:schemeClr val="bg1"/>
                </a:solidFill>
                <a:latin typeface="Gill Sans"/>
                <a:cs typeface="Gill Sans"/>
              </a:rPr>
              <a:t>Merge</a:t>
            </a:r>
            <a:endParaRPr lang="en-US" sz="2400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94513" y="3272135"/>
            <a:ext cx="1963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 smtClean="0">
                <a:solidFill>
                  <a:schemeClr val="bg1"/>
                </a:solidFill>
                <a:latin typeface="Gill Sans"/>
                <a:cs typeface="Gill Sans"/>
              </a:rPr>
              <a:t>Flush to disk</a:t>
            </a:r>
            <a:endParaRPr lang="en-US" sz="2400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6308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Log 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Structured Merge </a:t>
            </a: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Trees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743200" y="1828800"/>
            <a:ext cx="1752600" cy="9274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MemStore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800290"/>
            <a:ext cx="131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Memory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205413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Writes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91400" y="205079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Reads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3" name="Straight Arrow Connector 2"/>
          <p:cNvCxnSpPr>
            <a:stCxn id="9" idx="3"/>
            <a:endCxn id="6" idx="1"/>
          </p:cNvCxnSpPr>
          <p:nvPr/>
        </p:nvCxnSpPr>
        <p:spPr bwMode="auto">
          <a:xfrm>
            <a:off x="1600200" y="2284964"/>
            <a:ext cx="1143000" cy="756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3"/>
          </p:cNvCxnSpPr>
          <p:nvPr/>
        </p:nvCxnSpPr>
        <p:spPr bwMode="auto">
          <a:xfrm flipV="1">
            <a:off x="4495800" y="2288749"/>
            <a:ext cx="3048000" cy="378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 bwMode="auto">
          <a:xfrm>
            <a:off x="3152774" y="4174079"/>
            <a:ext cx="4223324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Store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228600" y="3264022"/>
            <a:ext cx="8686800" cy="39924"/>
          </a:xfrm>
          <a:prstGeom prst="straightConnector1">
            <a:avLst/>
          </a:prstGeom>
          <a:ln>
            <a:prstDash val="dash"/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8600" y="3352800"/>
            <a:ext cx="131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Disk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" name="Down Arrow 3"/>
          <p:cNvSpPr/>
          <p:nvPr/>
        </p:nvSpPr>
        <p:spPr bwMode="auto">
          <a:xfrm>
            <a:off x="3362325" y="2887398"/>
            <a:ext cx="514350" cy="1190122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791200" y="2057400"/>
            <a:ext cx="457200" cy="457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" name="Straight Arrow Connector 19"/>
          <p:cNvCxnSpPr>
            <a:stCxn id="10" idx="0"/>
          </p:cNvCxnSpPr>
          <p:nvPr/>
        </p:nvCxnSpPr>
        <p:spPr bwMode="auto">
          <a:xfrm flipV="1">
            <a:off x="5264436" y="2540766"/>
            <a:ext cx="593719" cy="163331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0" y="4122003"/>
            <a:ext cx="1582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smtClean="0">
                <a:solidFill>
                  <a:schemeClr val="bg1"/>
                </a:solidFill>
                <a:latin typeface="Gill Sans"/>
                <a:cs typeface="Gill Sans"/>
              </a:rPr>
              <a:t>Logging for persistence</a:t>
            </a:r>
            <a:endParaRPr lang="en-US" sz="2400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9600" y="5710535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Immutable, indexed, persistent, key-value pairs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10200" y="15957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 smtClean="0">
                <a:solidFill>
                  <a:schemeClr val="bg1"/>
                </a:solidFill>
                <a:latin typeface="Gill Sans"/>
                <a:cs typeface="Gill Sans"/>
              </a:rPr>
              <a:t>Merge</a:t>
            </a:r>
            <a:endParaRPr lang="en-US" sz="2400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6248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One final component</a:t>
            </a:r>
            <a:r>
              <a:rPr lang="mr-IN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…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542114" y="4174804"/>
            <a:ext cx="1201086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 smtClean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WAL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003138" y="213360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Down Arrow 25"/>
          <p:cNvSpPr/>
          <p:nvPr/>
        </p:nvSpPr>
        <p:spPr bwMode="auto">
          <a:xfrm>
            <a:off x="1898363" y="2534234"/>
            <a:ext cx="514350" cy="160716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94513" y="3272135"/>
            <a:ext cx="1963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 smtClean="0">
                <a:solidFill>
                  <a:schemeClr val="bg1"/>
                </a:solidFill>
                <a:latin typeface="Gill Sans"/>
                <a:cs typeface="Gill Sans"/>
              </a:rPr>
              <a:t>Flush to disk</a:t>
            </a:r>
            <a:endParaRPr lang="en-US" sz="2400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79366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1" grpId="0"/>
      <p:bldP spid="22" grpId="0" animBg="1"/>
      <p:bldP spid="23" grpId="0" animBg="1"/>
      <p:bldP spid="26" grpId="0" animBg="1"/>
      <p:bldP spid="2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Log 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Structured Merge </a:t>
            </a: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Trees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743200" y="1828800"/>
            <a:ext cx="1752600" cy="9274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MemStore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800290"/>
            <a:ext cx="131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Memory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205413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Writes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91400" y="205079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Reads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3" name="Straight Arrow Connector 2"/>
          <p:cNvCxnSpPr>
            <a:stCxn id="9" idx="3"/>
            <a:endCxn id="6" idx="1"/>
          </p:cNvCxnSpPr>
          <p:nvPr/>
        </p:nvCxnSpPr>
        <p:spPr bwMode="auto">
          <a:xfrm>
            <a:off x="1600200" y="2284964"/>
            <a:ext cx="1143000" cy="756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3"/>
          </p:cNvCxnSpPr>
          <p:nvPr/>
        </p:nvCxnSpPr>
        <p:spPr bwMode="auto">
          <a:xfrm flipV="1">
            <a:off x="4495800" y="2288749"/>
            <a:ext cx="3048000" cy="378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 bwMode="auto">
          <a:xfrm>
            <a:off x="3152774" y="4174079"/>
            <a:ext cx="2025077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Store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228600" y="3264022"/>
            <a:ext cx="8686800" cy="39924"/>
          </a:xfrm>
          <a:prstGeom prst="straightConnector1">
            <a:avLst/>
          </a:prstGeom>
          <a:ln>
            <a:prstDash val="dash"/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8600" y="3352800"/>
            <a:ext cx="131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Disk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343525" y="4174079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Store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6442648" y="4174079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Store</a:t>
            </a:r>
          </a:p>
        </p:txBody>
      </p:sp>
      <p:sp>
        <p:nvSpPr>
          <p:cNvPr id="4" name="Down Arrow 3"/>
          <p:cNvSpPr/>
          <p:nvPr/>
        </p:nvSpPr>
        <p:spPr bwMode="auto">
          <a:xfrm>
            <a:off x="3362325" y="2887398"/>
            <a:ext cx="514350" cy="1190122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791200" y="2057400"/>
            <a:ext cx="457200" cy="457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" name="Straight Arrow Connector 19"/>
          <p:cNvCxnSpPr>
            <a:stCxn id="10" idx="0"/>
          </p:cNvCxnSpPr>
          <p:nvPr/>
        </p:nvCxnSpPr>
        <p:spPr bwMode="auto">
          <a:xfrm flipV="1">
            <a:off x="4165313" y="2466097"/>
            <a:ext cx="1625887" cy="170798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7" idx="0"/>
          </p:cNvCxnSpPr>
          <p:nvPr/>
        </p:nvCxnSpPr>
        <p:spPr bwMode="auto">
          <a:xfrm flipV="1">
            <a:off x="5810250" y="2538168"/>
            <a:ext cx="209550" cy="163591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0"/>
          </p:cNvCxnSpPr>
          <p:nvPr/>
        </p:nvCxnSpPr>
        <p:spPr bwMode="auto">
          <a:xfrm flipH="1" flipV="1">
            <a:off x="6185473" y="2538168"/>
            <a:ext cx="723900" cy="163591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410200" y="15957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 smtClean="0">
                <a:solidFill>
                  <a:schemeClr val="bg1"/>
                </a:solidFill>
                <a:latin typeface="Gill Sans"/>
                <a:cs typeface="Gill Sans"/>
              </a:rPr>
              <a:t>Merge</a:t>
            </a:r>
            <a:endParaRPr lang="en-US" sz="2400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23" name="Straight Arrow Connector 22"/>
          <p:cNvCxnSpPr>
            <a:endCxn id="30" idx="1"/>
          </p:cNvCxnSpPr>
          <p:nvPr/>
        </p:nvCxnSpPr>
        <p:spPr bwMode="auto">
          <a:xfrm>
            <a:off x="1600200" y="2284964"/>
            <a:ext cx="1143000" cy="756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0" y="4122003"/>
            <a:ext cx="1582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smtClean="0">
                <a:solidFill>
                  <a:schemeClr val="bg1"/>
                </a:solidFill>
                <a:latin typeface="Gill Sans"/>
                <a:cs typeface="Gill Sans"/>
              </a:rPr>
              <a:t>Logging for persistence</a:t>
            </a:r>
            <a:endParaRPr lang="en-US" sz="2400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1542114" y="4174804"/>
            <a:ext cx="1201086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 smtClean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WAL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2003138" y="213360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Down Arrow 29"/>
          <p:cNvSpPr/>
          <p:nvPr/>
        </p:nvSpPr>
        <p:spPr bwMode="auto">
          <a:xfrm>
            <a:off x="1898363" y="2534234"/>
            <a:ext cx="514350" cy="160716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42113" y="3581400"/>
            <a:ext cx="1963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 smtClean="0">
                <a:solidFill>
                  <a:schemeClr val="bg1"/>
                </a:solidFill>
                <a:latin typeface="Gill Sans"/>
                <a:cs typeface="Gill Sans"/>
              </a:rPr>
              <a:t>Flush to disk</a:t>
            </a:r>
            <a:endParaRPr lang="en-US" sz="2400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" name="Circular Arrow 1"/>
          <p:cNvSpPr/>
          <p:nvPr/>
        </p:nvSpPr>
        <p:spPr bwMode="auto">
          <a:xfrm rot="10800000">
            <a:off x="4517630" y="4272455"/>
            <a:ext cx="2101539" cy="235694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382157"/>
              <a:gd name="adj5" fmla="val 125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9600" y="5710535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Immutable, indexed, persistent, key-value pairs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67400" y="62484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 smtClean="0">
                <a:solidFill>
                  <a:schemeClr val="bg1"/>
                </a:solidFill>
                <a:latin typeface="Gill Sans"/>
                <a:cs typeface="Gill Sans"/>
              </a:rPr>
              <a:t>Compaction!</a:t>
            </a:r>
            <a:endParaRPr lang="en-US" sz="2400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1066800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The complete picture</a:t>
            </a:r>
            <a:r>
              <a:rPr lang="mr-IN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…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45579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Log 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Structured Merge </a:t>
            </a: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Trees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1066800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The complete picture</a:t>
            </a:r>
            <a:r>
              <a:rPr lang="mr-IN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…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3200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Okay, now how do we build a distributed version?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67644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b="0" dirty="0" err="1">
                <a:solidFill>
                  <a:srgbClr val="000000"/>
                </a:solidFill>
                <a:latin typeface="Gill Sans"/>
                <a:cs typeface="Gill Sans"/>
              </a:rPr>
              <a:t>Bigtable</a:t>
            </a:r>
            <a:r>
              <a:rPr lang="en-US" sz="3600" b="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3600" b="0" dirty="0" smtClean="0">
                <a:solidFill>
                  <a:srgbClr val="000000"/>
                </a:solidFill>
                <a:latin typeface="Gill Sans"/>
                <a:cs typeface="Gill Sans"/>
              </a:rPr>
              <a:t>building blocks</a:t>
            </a:r>
            <a:endParaRPr lang="en-US" sz="36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2133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GFS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6625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 err="1" smtClean="0">
                <a:solidFill>
                  <a:srgbClr val="000000"/>
                </a:solidFill>
                <a:latin typeface="Gill Sans"/>
                <a:cs typeface="Gill Sans"/>
              </a:rPr>
              <a:t>SSTable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1959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Tablet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1" name="TextBox 10"/>
          <p:cNvSpPr txBox="1"/>
          <p:nvPr/>
        </p:nvSpPr>
        <p:spPr>
          <a:xfrm rot="221788">
            <a:off x="4509720" y="1858146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HDFS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12" name="TextBox 11"/>
          <p:cNvSpPr txBox="1"/>
          <p:nvPr/>
        </p:nvSpPr>
        <p:spPr>
          <a:xfrm rot="21246216">
            <a:off x="4591527" y="4565303"/>
            <a:ext cx="1582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Zookeeper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13" name="TextBox 12"/>
          <p:cNvSpPr txBox="1"/>
          <p:nvPr/>
        </p:nvSpPr>
        <p:spPr>
          <a:xfrm rot="21096275">
            <a:off x="3305824" y="2603992"/>
            <a:ext cx="835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 smtClean="0">
                <a:solidFill>
                  <a:srgbClr val="FF0000"/>
                </a:solidFill>
                <a:latin typeface="Gill Sans"/>
                <a:cs typeface="Gill Sans"/>
              </a:rPr>
              <a:t>HFile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14" name="TextBox 13"/>
          <p:cNvSpPr txBox="1"/>
          <p:nvPr/>
        </p:nvSpPr>
        <p:spPr>
          <a:xfrm rot="21432184">
            <a:off x="1081749" y="463450"/>
            <a:ext cx="137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0" dirty="0" err="1" smtClean="0">
                <a:solidFill>
                  <a:srgbClr val="FF0000"/>
                </a:solidFill>
                <a:latin typeface="Gill Sans"/>
                <a:cs typeface="Gill Sans"/>
              </a:rPr>
              <a:t>HBase</a:t>
            </a:r>
            <a:endParaRPr lang="en-US" sz="36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729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Tablet Server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6" name="TextBox 15"/>
          <p:cNvSpPr txBox="1"/>
          <p:nvPr/>
        </p:nvSpPr>
        <p:spPr>
          <a:xfrm rot="247099">
            <a:off x="4980505" y="3138574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Region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42627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Chubby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8" name="TextBox 17"/>
          <p:cNvSpPr txBox="1"/>
          <p:nvPr/>
        </p:nvSpPr>
        <p:spPr>
          <a:xfrm rot="21423911">
            <a:off x="1822300" y="3521431"/>
            <a:ext cx="2061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Regions Server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499296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6" grpId="0"/>
      <p:bldP spid="7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err="1" smtClean="0">
                <a:solidFill>
                  <a:srgbClr val="000000"/>
                </a:solidFill>
                <a:latin typeface="Gill Sans"/>
                <a:cs typeface="Gill Sans"/>
              </a:rPr>
              <a:t>SSTable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3430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Persistent, ordered immutable map from keys to 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values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27240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Stored in GFS: replication “for free”</a:t>
            </a: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4098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Supported operations: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79089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Look up value associated with key</a:t>
            </a:r>
          </a:p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Iterate key/value pairs within a key range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 rot="406328">
            <a:off x="4758987" y="284551"/>
            <a:ext cx="16764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err="1" smtClean="0">
                <a:solidFill>
                  <a:srgbClr val="FF0000"/>
                </a:solidFill>
                <a:latin typeface="Gill Sans"/>
                <a:cs typeface="Gill Sans"/>
              </a:rPr>
              <a:t>HFile</a:t>
            </a:r>
            <a:endParaRPr lang="en-US" sz="3600" b="0" kern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46923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b="0" dirty="0">
                <a:solidFill>
                  <a:srgbClr val="000000"/>
                </a:solidFill>
                <a:latin typeface="Gill Sans"/>
                <a:cs typeface="Gill Sans"/>
              </a:rPr>
              <a:t>What do </a:t>
            </a:r>
            <a:r>
              <a:rPr lang="en-US" sz="3600" b="0" dirty="0" err="1">
                <a:solidFill>
                  <a:srgbClr val="000000"/>
                </a:solidFill>
                <a:latin typeface="Gill Sans"/>
                <a:cs typeface="Gill Sans"/>
              </a:rPr>
              <a:t>RDBMSes</a:t>
            </a:r>
            <a:r>
              <a:rPr lang="en-US" sz="3600" b="0" dirty="0">
                <a:solidFill>
                  <a:srgbClr val="000000"/>
                </a:solidFill>
                <a:latin typeface="Gill Sans"/>
                <a:cs typeface="Gill Sans"/>
              </a:rPr>
              <a:t> provide?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2286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Relational model with schemas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8149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Powerful, flexible query language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348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Transactional semantics: ACID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886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Rich ecosystem, lots of tool support</a:t>
            </a:r>
          </a:p>
        </p:txBody>
      </p:sp>
    </p:spTree>
    <p:extLst>
      <p:ext uri="{BB962C8B-B14F-4D97-AF65-F5344CB8AC3E}">
        <p14:creationId xmlns:p14="http://schemas.microsoft.com/office/powerpoint/2010/main" val="4295116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Tablet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524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Dynamically partitioned range of rows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19050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Comprised of multiple </a:t>
            </a:r>
            <a:r>
              <a:rPr lang="en-US" sz="2000" b="0" kern="0" dirty="0" err="1" smtClean="0">
                <a:solidFill>
                  <a:srgbClr val="0070C0"/>
                </a:solidFill>
                <a:latin typeface="Gill Sans"/>
                <a:cs typeface="Gill Sans"/>
              </a:rPr>
              <a:t>SSTables</a:t>
            </a: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 rot="21112006">
            <a:off x="2861013" y="172565"/>
            <a:ext cx="16764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smtClean="0">
                <a:solidFill>
                  <a:srgbClr val="FF0000"/>
                </a:solidFill>
                <a:latin typeface="Gill Sans"/>
                <a:cs typeface="Gill Sans"/>
              </a:rPr>
              <a:t>Region</a:t>
            </a:r>
            <a:endParaRPr lang="en-US" sz="3600" b="0" kern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248121" y="4724930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SSTable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2895600"/>
            <a:ext cx="3057524" cy="9274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Tablet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 smtClean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aardvark - base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383066" y="4724930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SSTable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518011" y="4724930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SSTable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668684" y="4692273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SSTable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2819400" y="3952869"/>
            <a:ext cx="362171" cy="69586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 bwMode="auto">
          <a:xfrm flipH="1">
            <a:off x="3830963" y="3962931"/>
            <a:ext cx="233362" cy="71301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>
            <a:off x="5791200" y="3925655"/>
            <a:ext cx="362171" cy="69586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 bwMode="auto">
          <a:xfrm>
            <a:off x="4791765" y="3920212"/>
            <a:ext cx="233362" cy="71301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46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Tablet Server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 rot="21112006">
            <a:off x="1024610" y="200541"/>
            <a:ext cx="288374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smtClean="0">
                <a:solidFill>
                  <a:srgbClr val="FF0000"/>
                </a:solidFill>
                <a:latin typeface="Gill Sans"/>
                <a:cs typeface="Gill Sans"/>
              </a:rPr>
              <a:t>Region Server</a:t>
            </a:r>
            <a:endParaRPr lang="en-US" sz="3600" b="0" kern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743200" y="1828800"/>
            <a:ext cx="1752600" cy="9274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MemStore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800290"/>
            <a:ext cx="131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Memory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205413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Writes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91400" y="205079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Reads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11" name="Straight Arrow Connector 10"/>
          <p:cNvCxnSpPr>
            <a:stCxn id="16" idx="3"/>
            <a:endCxn id="11" idx="1"/>
          </p:cNvCxnSpPr>
          <p:nvPr/>
        </p:nvCxnSpPr>
        <p:spPr bwMode="auto">
          <a:xfrm>
            <a:off x="1600200" y="2284964"/>
            <a:ext cx="1143000" cy="756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1" idx="3"/>
          </p:cNvCxnSpPr>
          <p:nvPr/>
        </p:nvCxnSpPr>
        <p:spPr bwMode="auto">
          <a:xfrm flipV="1">
            <a:off x="4495800" y="2288749"/>
            <a:ext cx="3048000" cy="378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 bwMode="auto">
          <a:xfrm>
            <a:off x="3152774" y="4174079"/>
            <a:ext cx="2025077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SSTable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228600" y="3264022"/>
            <a:ext cx="8686800" cy="39924"/>
          </a:xfrm>
          <a:prstGeom prst="straightConnector1">
            <a:avLst/>
          </a:prstGeom>
          <a:ln>
            <a:prstDash val="dash"/>
            <a:headEnd type="none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8600" y="3352800"/>
            <a:ext cx="131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  <a:latin typeface="Gill Sans"/>
                <a:cs typeface="Gill Sans"/>
              </a:rPr>
              <a:t>Disk</a:t>
            </a:r>
            <a:endParaRPr lang="en-US" sz="2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343525" y="4174079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SSTable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442648" y="4174079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SSTable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0" name="Down Arrow 19"/>
          <p:cNvSpPr/>
          <p:nvPr/>
        </p:nvSpPr>
        <p:spPr bwMode="auto">
          <a:xfrm>
            <a:off x="3362325" y="2887398"/>
            <a:ext cx="514350" cy="1190122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5791200" y="2057400"/>
            <a:ext cx="457200" cy="457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2" name="Straight Arrow Connector 21"/>
          <p:cNvCxnSpPr>
            <a:stCxn id="17" idx="0"/>
          </p:cNvCxnSpPr>
          <p:nvPr/>
        </p:nvCxnSpPr>
        <p:spPr bwMode="auto">
          <a:xfrm flipV="1">
            <a:off x="4165313" y="2466097"/>
            <a:ext cx="1625887" cy="170798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4" idx="0"/>
          </p:cNvCxnSpPr>
          <p:nvPr/>
        </p:nvCxnSpPr>
        <p:spPr bwMode="auto">
          <a:xfrm flipV="1">
            <a:off x="5810250" y="2538168"/>
            <a:ext cx="209550" cy="163591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5" idx="0"/>
          </p:cNvCxnSpPr>
          <p:nvPr/>
        </p:nvCxnSpPr>
        <p:spPr bwMode="auto">
          <a:xfrm flipH="1" flipV="1">
            <a:off x="6185473" y="2538168"/>
            <a:ext cx="723900" cy="163591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 bwMode="auto">
          <a:xfrm>
            <a:off x="1600200" y="2284964"/>
            <a:ext cx="1143000" cy="756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0" y="4122003"/>
            <a:ext cx="1582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smtClean="0">
                <a:solidFill>
                  <a:schemeClr val="bg1"/>
                </a:solidFill>
                <a:latin typeface="Gill Sans"/>
                <a:cs typeface="Gill Sans"/>
              </a:rPr>
              <a:t>Logging for persistence</a:t>
            </a:r>
            <a:endParaRPr lang="en-US" sz="2400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542114" y="4174804"/>
            <a:ext cx="1201086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 smtClean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WAL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2003138" y="213360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Down Arrow 28"/>
          <p:cNvSpPr/>
          <p:nvPr/>
        </p:nvSpPr>
        <p:spPr bwMode="auto">
          <a:xfrm>
            <a:off x="1898363" y="2534234"/>
            <a:ext cx="514350" cy="160716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42113" y="3581400"/>
            <a:ext cx="1963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 smtClean="0">
                <a:solidFill>
                  <a:schemeClr val="bg1"/>
                </a:solidFill>
                <a:latin typeface="Gill Sans"/>
                <a:cs typeface="Gill Sans"/>
              </a:rPr>
              <a:t>Flush to disk</a:t>
            </a:r>
            <a:endParaRPr lang="en-US" sz="2400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1" name="Circular Arrow 30"/>
          <p:cNvSpPr/>
          <p:nvPr/>
        </p:nvSpPr>
        <p:spPr bwMode="auto">
          <a:xfrm rot="10800000">
            <a:off x="4517630" y="4272455"/>
            <a:ext cx="2101539" cy="235694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382157"/>
              <a:gd name="adj5" fmla="val 125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9600" y="5710535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Immutable, indexed, persistent, key-value pairs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867400" y="62484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 smtClean="0">
                <a:solidFill>
                  <a:schemeClr val="bg1"/>
                </a:solidFill>
                <a:latin typeface="Gill Sans"/>
                <a:cs typeface="Gill Sans"/>
              </a:rPr>
              <a:t>Compaction!</a:t>
            </a:r>
            <a:endParaRPr lang="en-US" sz="2400" b="0" i="1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72012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Table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524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Comprised of multiple tablets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9050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0" kern="0" dirty="0" err="1" smtClean="0">
                <a:solidFill>
                  <a:srgbClr val="0070C0"/>
                </a:solidFill>
                <a:latin typeface="Gill Sans"/>
                <a:cs typeface="Gill Sans"/>
              </a:rPr>
              <a:t>SSTables</a:t>
            </a: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 can be shared between tablets</a:t>
            </a: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35277" y="4724930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SSTable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382756" y="2895600"/>
            <a:ext cx="3057524" cy="9274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Tablet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 smtClean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aardvark - base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870222" y="4724930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SSTable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005167" y="4724930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SSTable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155840" y="4692273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SSTable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1306556" y="3952869"/>
            <a:ext cx="362171" cy="69586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 bwMode="auto">
          <a:xfrm flipH="1">
            <a:off x="2318119" y="3962931"/>
            <a:ext cx="233362" cy="71301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>
            <a:off x="4278356" y="3925655"/>
            <a:ext cx="362171" cy="69586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 bwMode="auto">
          <a:xfrm>
            <a:off x="3278921" y="3920212"/>
            <a:ext cx="233362" cy="71301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 bwMode="auto">
          <a:xfrm>
            <a:off x="5154877" y="2895599"/>
            <a:ext cx="3057524" cy="9274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Tablet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 smtClean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basic - database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145477" y="4708601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SSTable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296150" y="4675944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SSTable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>
            <a:off x="4850077" y="3920212"/>
            <a:ext cx="1295400" cy="66184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 bwMode="auto">
          <a:xfrm>
            <a:off x="6612202" y="3927010"/>
            <a:ext cx="0" cy="74893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 bwMode="auto">
          <a:xfrm>
            <a:off x="7364677" y="3920212"/>
            <a:ext cx="398198" cy="70130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44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Tablet to Tablet Server Assignment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205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Each tablet is assigned to one tablet server at a time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2586335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Exclusively handles read and write requests to that tablet</a:t>
            </a: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55782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What happens when a tablet grow too big?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89222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We need a lock service!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 rot="21112006">
            <a:off x="268682" y="115136"/>
            <a:ext cx="16764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smtClean="0">
                <a:solidFill>
                  <a:srgbClr val="FF0000"/>
                </a:solidFill>
                <a:latin typeface="Gill Sans"/>
                <a:cs typeface="Gill Sans"/>
              </a:rPr>
              <a:t>Region</a:t>
            </a:r>
            <a:endParaRPr lang="en-US" sz="3600" b="0" kern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505200" y="76200"/>
            <a:ext cx="288374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smtClean="0">
                <a:solidFill>
                  <a:srgbClr val="FF0000"/>
                </a:solidFill>
                <a:latin typeface="Gill Sans"/>
                <a:cs typeface="Gill Sans"/>
              </a:rPr>
              <a:t>Region Server</a:t>
            </a:r>
            <a:endParaRPr lang="en-US" sz="3600" b="0" kern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9579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What happens </a:t>
            </a:r>
            <a:r>
              <a:rPr lang="en-US" sz="2400" b="0" kern="0" smtClean="0">
                <a:solidFill>
                  <a:srgbClr val="000000"/>
                </a:solidFill>
                <a:latin typeface="Gill Sans"/>
                <a:cs typeface="Gill Sans"/>
              </a:rPr>
              <a:t>when a tablet server fails?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76857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6" grpId="0"/>
      <p:bldP spid="11" grpId="0"/>
      <p:bldP spid="8" grpId="0"/>
      <p:bldP spid="9" grpId="0"/>
      <p:bldP spid="1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b="0" dirty="0" err="1">
                <a:solidFill>
                  <a:srgbClr val="000000"/>
                </a:solidFill>
                <a:latin typeface="Gill Sans"/>
                <a:cs typeface="Gill Sans"/>
              </a:rPr>
              <a:t>Bigtable</a:t>
            </a:r>
            <a:r>
              <a:rPr lang="en-US" sz="3600" b="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n-US" sz="3600" b="0" dirty="0" smtClean="0">
                <a:solidFill>
                  <a:srgbClr val="000000"/>
                </a:solidFill>
                <a:latin typeface="Gill Sans"/>
                <a:cs typeface="Gill Sans"/>
              </a:rPr>
              <a:t>building blocks</a:t>
            </a:r>
            <a:endParaRPr lang="en-US" sz="36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2133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GFS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6625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 err="1" smtClean="0">
                <a:solidFill>
                  <a:srgbClr val="000000"/>
                </a:solidFill>
                <a:latin typeface="Gill Sans"/>
                <a:cs typeface="Gill Sans"/>
              </a:rPr>
              <a:t>SSTable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1959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Tablet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1" name="TextBox 10"/>
          <p:cNvSpPr txBox="1"/>
          <p:nvPr/>
        </p:nvSpPr>
        <p:spPr>
          <a:xfrm rot="221788">
            <a:off x="4509720" y="1858146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HDFS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12" name="TextBox 11"/>
          <p:cNvSpPr txBox="1"/>
          <p:nvPr/>
        </p:nvSpPr>
        <p:spPr>
          <a:xfrm rot="21246216">
            <a:off x="4591527" y="4565303"/>
            <a:ext cx="1582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Zookeeper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13" name="TextBox 12"/>
          <p:cNvSpPr txBox="1"/>
          <p:nvPr/>
        </p:nvSpPr>
        <p:spPr>
          <a:xfrm rot="21096275">
            <a:off x="3305824" y="2603992"/>
            <a:ext cx="835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 smtClean="0">
                <a:solidFill>
                  <a:srgbClr val="FF0000"/>
                </a:solidFill>
                <a:latin typeface="Gill Sans"/>
                <a:cs typeface="Gill Sans"/>
              </a:rPr>
              <a:t>HFile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14" name="TextBox 13"/>
          <p:cNvSpPr txBox="1"/>
          <p:nvPr/>
        </p:nvSpPr>
        <p:spPr>
          <a:xfrm rot="21432184">
            <a:off x="1081749" y="463450"/>
            <a:ext cx="137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0" dirty="0" err="1" smtClean="0">
                <a:solidFill>
                  <a:srgbClr val="FF0000"/>
                </a:solidFill>
                <a:latin typeface="Gill Sans"/>
                <a:cs typeface="Gill Sans"/>
              </a:rPr>
              <a:t>HBase</a:t>
            </a:r>
            <a:endParaRPr lang="en-US" sz="36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729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Tablet Server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6" name="TextBox 15"/>
          <p:cNvSpPr txBox="1"/>
          <p:nvPr/>
        </p:nvSpPr>
        <p:spPr>
          <a:xfrm rot="247099">
            <a:off x="4980505" y="3138574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Region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42627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Chubby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8" name="TextBox 17"/>
          <p:cNvSpPr txBox="1"/>
          <p:nvPr/>
        </p:nvSpPr>
        <p:spPr>
          <a:xfrm rot="21423911">
            <a:off x="1822300" y="3521431"/>
            <a:ext cx="2061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Regions Server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746682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b="0" dirty="0" smtClean="0">
                <a:solidFill>
                  <a:srgbClr val="000000"/>
                </a:solidFill>
                <a:latin typeface="Gill Sans"/>
                <a:cs typeface="Gill Sans"/>
              </a:rPr>
              <a:t>Architecture</a:t>
            </a:r>
            <a:endParaRPr lang="en-US" sz="36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2209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Client library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1959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 err="1" smtClean="0">
                <a:solidFill>
                  <a:srgbClr val="000000"/>
                </a:solidFill>
                <a:latin typeface="Gill Sans"/>
                <a:cs typeface="Gill Sans"/>
              </a:rPr>
              <a:t>Bigtable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 master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729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Tablet servers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3" name="TextBox 12"/>
          <p:cNvSpPr txBox="1"/>
          <p:nvPr/>
        </p:nvSpPr>
        <p:spPr>
          <a:xfrm rot="21362178">
            <a:off x="5495862" y="3152541"/>
            <a:ext cx="1271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 smtClean="0">
                <a:solidFill>
                  <a:srgbClr val="FF0000"/>
                </a:solidFill>
                <a:latin typeface="Gill Sans"/>
                <a:cs typeface="Gill Sans"/>
              </a:rPr>
              <a:t>HMaster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18" name="TextBox 17"/>
          <p:cNvSpPr txBox="1"/>
          <p:nvPr/>
        </p:nvSpPr>
        <p:spPr>
          <a:xfrm rot="21423911">
            <a:off x="1762989" y="4054831"/>
            <a:ext cx="2179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smtClean="0">
                <a:solidFill>
                  <a:srgbClr val="FF0000"/>
                </a:solidFill>
                <a:latin typeface="Gill Sans"/>
                <a:cs typeface="Gill Sans"/>
              </a:rPr>
              <a:t>Regions Servers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8443062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6" grpId="0"/>
      <p:bldP spid="7" grpId="0"/>
      <p:bldP spid="13" grpId="0"/>
      <p:bldP spid="1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err="1" smtClean="0">
                <a:solidFill>
                  <a:srgbClr val="000000"/>
                </a:solidFill>
                <a:latin typeface="Gill Sans"/>
                <a:cs typeface="Gill Sans"/>
              </a:rPr>
              <a:t>Bigtable</a:t>
            </a: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 Master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905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Roles and responsibilities: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2286000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Assigns tablets to tablet servers</a:t>
            </a:r>
          </a:p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Detects addition and </a:t>
            </a: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removal 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of tablet servers</a:t>
            </a:r>
          </a:p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Balances tablet server load</a:t>
            </a:r>
          </a:p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Handles garbage collection</a:t>
            </a:r>
          </a:p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Handles schema changes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16593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Tablet structure changes: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5469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Table creation/deletion (master initiated)</a:t>
            </a:r>
          </a:p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Tablet merging (master initiated)</a:t>
            </a:r>
          </a:p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Tablet splitting (tablet server initiated)</a:t>
            </a:r>
          </a:p>
        </p:txBody>
      </p:sp>
    </p:spTree>
    <p:extLst>
      <p:ext uri="{BB962C8B-B14F-4D97-AF65-F5344CB8AC3E}">
        <p14:creationId xmlns:p14="http://schemas.microsoft.com/office/powerpoint/2010/main" val="205523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Compactions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1905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Minor compaction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2286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Converts the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memtable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into an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SSTable</a:t>
            </a: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Reduces memory usage and log traffic on restart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276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Merging compaction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657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Reads </a:t>
            </a: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a 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few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SSTables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and the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memtable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and writes out a new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SSTable</a:t>
            </a: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Reduces number of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SSTables</a:t>
            </a: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648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Major compaction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029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Merging compaction that results in only one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SSTable</a:t>
            </a: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No deletion records, only live data</a:t>
            </a:r>
          </a:p>
        </p:txBody>
      </p:sp>
    </p:spTree>
    <p:extLst>
      <p:ext uri="{BB962C8B-B14F-4D97-AF65-F5344CB8AC3E}">
        <p14:creationId xmlns:p14="http://schemas.microsoft.com/office/powerpoint/2010/main" val="89976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6" grpId="0"/>
      <p:bldP spid="7" grpId="0"/>
      <p:bldP spid="8" grpId="0"/>
      <p:bldP spid="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Table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524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Comprised of multiple tables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9050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0" kern="0" dirty="0" err="1" smtClean="0">
                <a:solidFill>
                  <a:srgbClr val="0070C0"/>
                </a:solidFill>
                <a:latin typeface="Gill Sans"/>
                <a:cs typeface="Gill Sans"/>
              </a:rPr>
              <a:t>SSTables</a:t>
            </a: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 can be shared between tablets</a:t>
            </a: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35277" y="4724930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SSTable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382756" y="2895600"/>
            <a:ext cx="3057524" cy="9274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Tablet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 smtClean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aardvark - base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870222" y="4724930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SSTable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005167" y="4724930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SSTable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155840" y="4692273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SSTable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1306556" y="3952869"/>
            <a:ext cx="362171" cy="69586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 bwMode="auto">
          <a:xfrm flipH="1">
            <a:off x="2318119" y="3962931"/>
            <a:ext cx="233362" cy="71301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>
            <a:off x="4278356" y="3925655"/>
            <a:ext cx="362171" cy="69586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 bwMode="auto">
          <a:xfrm>
            <a:off x="3278921" y="3920212"/>
            <a:ext cx="233362" cy="71301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 bwMode="auto">
          <a:xfrm>
            <a:off x="5154877" y="2895599"/>
            <a:ext cx="3057524" cy="9274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Tablet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 smtClean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basic - database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145477" y="4708601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SSTable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296150" y="4675944"/>
            <a:ext cx="933450" cy="14398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Gill Sans" charset="0"/>
                <a:cs typeface="Gill Sans" charset="0"/>
              </a:rPr>
              <a:t>SSTable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>
            <a:off x="4850077" y="3920212"/>
            <a:ext cx="1295400" cy="66184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 bwMode="auto">
          <a:xfrm>
            <a:off x="6612202" y="3927010"/>
            <a:ext cx="0" cy="74893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 bwMode="auto">
          <a:xfrm>
            <a:off x="7364677" y="3920212"/>
            <a:ext cx="398198" cy="70130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184210">
            <a:off x="3362952" y="3892209"/>
            <a:ext cx="3082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How does this happen?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95010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Three Core Ideas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02272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Partitioning (</a:t>
            </a:r>
            <a:r>
              <a:rPr lang="en-US" sz="2400" b="0" kern="0" dirty="0" err="1">
                <a:solidFill>
                  <a:srgbClr val="000000"/>
                </a:solidFill>
                <a:latin typeface="Gill Sans"/>
                <a:cs typeface="Gill Sans"/>
              </a:rPr>
              <a:t>sharding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40372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To increase scalability and to decrease latency</a:t>
            </a: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44201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Caching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82301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To reduce latency</a:t>
            </a: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22281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Replication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360381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To increase robustness 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(</a:t>
            </a:r>
            <a:r>
              <a:rPr lang="en-US" sz="2000" b="0" kern="0" dirty="0" smtClean="0">
                <a:solidFill>
                  <a:srgbClr val="0070C0"/>
                </a:solidFill>
                <a:latin typeface="Gill Sans"/>
                <a:cs typeface="Gill Sans"/>
              </a:rPr>
              <a:t>availability) and to increase throughput</a:t>
            </a: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 rot="190944">
            <a:off x="4138585" y="1713553"/>
            <a:ext cx="4096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Keeping track of the partitions?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 rot="21444991">
            <a:off x="2752687" y="2901410"/>
            <a:ext cx="1806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smtClean="0">
                <a:solidFill>
                  <a:srgbClr val="FF0000"/>
                </a:solidFill>
                <a:latin typeface="Gill Sans"/>
                <a:cs typeface="Gill Sans"/>
              </a:rPr>
              <a:t>Consistency?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8132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ain-poin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445" y="1"/>
            <a:ext cx="10904645" cy="6858000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6611938"/>
            <a:ext cx="403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chemeClr val="bg1"/>
                </a:solidFill>
              </a:rPr>
              <a:t>Source: </a:t>
            </a:r>
            <a:r>
              <a:rPr lang="en-US" sz="1000" b="0" dirty="0" err="1" smtClean="0">
                <a:solidFill>
                  <a:schemeClr val="bg1"/>
                </a:solidFill>
              </a:rPr>
              <a:t>www.flickr.com</a:t>
            </a:r>
            <a:r>
              <a:rPr lang="en-US" sz="1000" b="0" dirty="0">
                <a:solidFill>
                  <a:schemeClr val="bg1"/>
                </a:solidFill>
              </a:rPr>
              <a:t>/photos/</a:t>
            </a:r>
            <a:r>
              <a:rPr lang="en-US" sz="1000" b="0" dirty="0" err="1">
                <a:solidFill>
                  <a:schemeClr val="bg1"/>
                </a:solidFill>
              </a:rPr>
              <a:t>spencerdahl</a:t>
            </a:r>
            <a:r>
              <a:rPr lang="en-US" sz="1000" b="0" dirty="0">
                <a:solidFill>
                  <a:schemeClr val="bg1"/>
                </a:solidFill>
              </a:rPr>
              <a:t>/6075142688/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895600"/>
            <a:ext cx="9144000" cy="6858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b="0" dirty="0" err="1">
                <a:solidFill>
                  <a:srgbClr val="FF0000"/>
                </a:solidFill>
                <a:latin typeface="Gill Sans"/>
                <a:cs typeface="Gill Sans"/>
              </a:rPr>
              <a:t>RDBMSes</a:t>
            </a:r>
            <a:r>
              <a:rPr lang="en-US" sz="3600" b="0" dirty="0">
                <a:solidFill>
                  <a:srgbClr val="FF0000"/>
                </a:solidFill>
                <a:latin typeface="Gill Sans"/>
                <a:cs typeface="Gill Sans"/>
              </a:rPr>
              <a:t>: Pain Points</a:t>
            </a:r>
          </a:p>
        </p:txBody>
      </p:sp>
    </p:spTree>
    <p:extLst>
      <p:ext uri="{BB962C8B-B14F-4D97-AF65-F5344CB8AC3E}">
        <p14:creationId xmlns:p14="http://schemas.microsoft.com/office/powerpoint/2010/main" val="1842510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611938"/>
            <a:ext cx="5715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chemeClr val="bg2"/>
                </a:solidFill>
              </a:rPr>
              <a:t>Image Source: http://www.larsgeorge.com/2009/10/hbase-architecture-101-storage.html</a:t>
            </a:r>
            <a:endParaRPr lang="en-US" sz="1000" b="0" dirty="0">
              <a:solidFill>
                <a:schemeClr val="bg2"/>
              </a:solidFill>
            </a:endParaRPr>
          </a:p>
        </p:txBody>
      </p:sp>
      <p:pic>
        <p:nvPicPr>
          <p:cNvPr id="5" name="Picture 4" descr="hbase-fil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828800"/>
            <a:ext cx="8534400" cy="431520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err="1" smtClean="0">
                <a:solidFill>
                  <a:srgbClr val="000000"/>
                </a:solidFill>
                <a:latin typeface="Gill Sans"/>
                <a:cs typeface="Gill Sans"/>
              </a:rPr>
              <a:t>HBase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494117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itennoj_honbo_garden06s3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50688" y="0"/>
            <a:ext cx="10245376" cy="6857999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FFFF"/>
                </a:solidFill>
              </a:rPr>
              <a:t>Source: </a:t>
            </a:r>
            <a:r>
              <a:rPr lang="en-US" sz="1000" b="0" dirty="0" smtClean="0">
                <a:solidFill>
                  <a:srgbClr val="FFFFFF"/>
                </a:solidFill>
              </a:rPr>
              <a:t>Wikipedia (Japanese rock garden)</a:t>
            </a:r>
            <a:endParaRPr lang="en-US" sz="1000" b="0" dirty="0">
              <a:solidFill>
                <a:srgbClr val="FFFFFF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0" y="2476500"/>
            <a:ext cx="9144000" cy="10287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chemeClr val="bg1"/>
                </a:solidFill>
                <a:latin typeface="Gill Sans"/>
                <a:ea typeface="+mj-ea"/>
                <a:cs typeface="Gill San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45713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6pPr>
            <a:lvl7pPr marL="91425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7pPr>
            <a:lvl8pPr marL="137139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8pPr>
            <a:lvl9pPr marL="182851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en-US" sz="7200" b="0" dirty="0" smtClean="0">
                <a:solidFill>
                  <a:schemeClr val="tx1"/>
                </a:solidFill>
              </a:rPr>
              <a:t>Questions?</a:t>
            </a:r>
            <a:endParaRPr lang="en-US" sz="7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57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inookDatabaseSchema1.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142999"/>
            <a:ext cx="6513255" cy="52578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228600"/>
            <a:ext cx="70956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solidFill>
                  <a:srgbClr val="000000"/>
                </a:solidFill>
                <a:latin typeface="Gill Sans"/>
                <a:cs typeface="Gill Sans"/>
              </a:rPr>
              <a:t>#1: Must design up front, painful to evolve</a:t>
            </a:r>
            <a:endParaRPr lang="en-US" sz="32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0843230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143000"/>
            <a:ext cx="587945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Andale Mono"/>
                <a:cs typeface="Andale Mono"/>
              </a:rPr>
              <a:t>{</a:t>
            </a:r>
          </a:p>
          <a:p>
            <a:r>
              <a:rPr lang="en-US" sz="2000" b="0" dirty="0">
                <a:solidFill>
                  <a:schemeClr val="bg1"/>
                </a:solidFill>
                <a:latin typeface="Andale Mono"/>
                <a:cs typeface="Andale Mono"/>
              </a:rPr>
              <a:t>  "token": 945842,</a:t>
            </a:r>
          </a:p>
          <a:p>
            <a:r>
              <a:rPr lang="en-US" sz="2000" b="0" dirty="0">
                <a:solidFill>
                  <a:schemeClr val="bg1"/>
                </a:solidFill>
                <a:latin typeface="Andale Mono"/>
                <a:cs typeface="Andale Mono"/>
              </a:rPr>
              <a:t>  "</a:t>
            </a:r>
            <a:r>
              <a:rPr lang="en-US" sz="2000" b="0" dirty="0" err="1">
                <a:solidFill>
                  <a:schemeClr val="bg1"/>
                </a:solidFill>
                <a:latin typeface="Andale Mono"/>
                <a:cs typeface="Andale Mono"/>
              </a:rPr>
              <a:t>feature_enabled</a:t>
            </a:r>
            <a:r>
              <a:rPr lang="en-US" sz="2000" b="0" dirty="0">
                <a:solidFill>
                  <a:schemeClr val="bg1"/>
                </a:solidFill>
                <a:latin typeface="Andale Mono"/>
                <a:cs typeface="Andale Mono"/>
              </a:rPr>
              <a:t>": "</a:t>
            </a:r>
            <a:r>
              <a:rPr lang="en-US" sz="2000" b="0" dirty="0" err="1">
                <a:solidFill>
                  <a:schemeClr val="bg1"/>
                </a:solidFill>
                <a:latin typeface="Andale Mono"/>
                <a:cs typeface="Andale Mono"/>
              </a:rPr>
              <a:t>super_special</a:t>
            </a:r>
            <a:r>
              <a:rPr lang="en-US" sz="2000" b="0" dirty="0">
                <a:solidFill>
                  <a:schemeClr val="bg1"/>
                </a:solidFill>
                <a:latin typeface="Andale Mono"/>
                <a:cs typeface="Andale Mono"/>
              </a:rPr>
              <a:t>",</a:t>
            </a:r>
          </a:p>
          <a:p>
            <a:r>
              <a:rPr lang="en-US" sz="2000" b="0" dirty="0">
                <a:solidFill>
                  <a:schemeClr val="bg1"/>
                </a:solidFill>
                <a:latin typeface="Andale Mono"/>
                <a:cs typeface="Andale Mono"/>
              </a:rPr>
              <a:t>  "</a:t>
            </a:r>
            <a:r>
              <a:rPr lang="en-US" sz="2000" b="0" dirty="0" err="1">
                <a:solidFill>
                  <a:schemeClr val="bg1"/>
                </a:solidFill>
                <a:latin typeface="Andale Mono"/>
                <a:cs typeface="Andale Mono"/>
              </a:rPr>
              <a:t>userid</a:t>
            </a:r>
            <a:r>
              <a:rPr lang="en-US" sz="2000" b="0" dirty="0">
                <a:solidFill>
                  <a:schemeClr val="bg1"/>
                </a:solidFill>
                <a:latin typeface="Andale Mono"/>
                <a:cs typeface="Andale Mono"/>
              </a:rPr>
              <a:t>": 229922,</a:t>
            </a:r>
          </a:p>
          <a:p>
            <a:r>
              <a:rPr lang="en-US" sz="2000" b="0" dirty="0">
                <a:solidFill>
                  <a:schemeClr val="bg1"/>
                </a:solidFill>
                <a:latin typeface="Andale Mono"/>
                <a:cs typeface="Andale Mono"/>
              </a:rPr>
              <a:t>  "page": "null",</a:t>
            </a:r>
          </a:p>
          <a:p>
            <a:r>
              <a:rPr lang="en-US" sz="2000" b="0" dirty="0">
                <a:solidFill>
                  <a:schemeClr val="bg1"/>
                </a:solidFill>
                <a:latin typeface="Andale Mono"/>
                <a:cs typeface="Andale Mono"/>
              </a:rPr>
              <a:t>  "info": { "email": "</a:t>
            </a:r>
            <a:r>
              <a:rPr lang="en-US" sz="2000" b="0" dirty="0" err="1">
                <a:solidFill>
                  <a:schemeClr val="bg1"/>
                </a:solidFill>
                <a:latin typeface="Andale Mono"/>
                <a:cs typeface="Andale Mono"/>
              </a:rPr>
              <a:t>my@place.com</a:t>
            </a:r>
            <a:r>
              <a:rPr lang="en-US" sz="2000" b="0" dirty="0">
                <a:solidFill>
                  <a:schemeClr val="bg1"/>
                </a:solidFill>
                <a:latin typeface="Andale Mono"/>
                <a:cs typeface="Andale Mono"/>
              </a:rPr>
              <a:t>" }</a:t>
            </a:r>
          </a:p>
          <a:p>
            <a:r>
              <a:rPr lang="en-US" sz="2000" b="0" dirty="0">
                <a:solidFill>
                  <a:schemeClr val="bg1"/>
                </a:solidFill>
                <a:latin typeface="Andale Mono"/>
                <a:cs typeface="Andale Mono"/>
              </a:rPr>
              <a:t>}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343400" y="2209800"/>
            <a:ext cx="4724400" cy="461665"/>
            <a:chOff x="4343400" y="2209800"/>
            <a:chExt cx="4724400" cy="461665"/>
          </a:xfrm>
        </p:grpSpPr>
        <p:sp>
          <p:nvSpPr>
            <p:cNvPr id="5" name="TextBox 4"/>
            <p:cNvSpPr txBox="1"/>
            <p:nvPr/>
          </p:nvSpPr>
          <p:spPr>
            <a:xfrm>
              <a:off x="5982550" y="2209800"/>
              <a:ext cx="30852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b="0" dirty="0" err="1" smtClean="0">
                  <a:solidFill>
                    <a:srgbClr val="FF0000"/>
                  </a:solidFill>
                  <a:latin typeface="Gill Sans"/>
                  <a:cs typeface="Gill Sans"/>
                </a:rPr>
                <a:t>Is</a:t>
              </a:r>
              <a:r>
                <a:rPr lang="pl-PL" sz="2400" b="0" dirty="0" smtClean="0">
                  <a:solidFill>
                    <a:srgbClr val="FF0000"/>
                  </a:solidFill>
                  <a:latin typeface="Gill Sans"/>
                  <a:cs typeface="Gill Sans"/>
                </a:rPr>
                <a:t> </a:t>
              </a:r>
              <a:r>
                <a:rPr lang="pl-PL" sz="2400" b="0" dirty="0" err="1" smtClean="0">
                  <a:solidFill>
                    <a:srgbClr val="FF0000"/>
                  </a:solidFill>
                  <a:latin typeface="Gill Sans"/>
                  <a:cs typeface="Gill Sans"/>
                </a:rPr>
                <a:t>this</a:t>
              </a:r>
              <a:r>
                <a:rPr lang="pl-PL" sz="2400" b="0" dirty="0" smtClean="0">
                  <a:solidFill>
                    <a:srgbClr val="FF0000"/>
                  </a:solidFill>
                  <a:latin typeface="Gill Sans"/>
                  <a:cs typeface="Gill Sans"/>
                </a:rPr>
                <a:t> </a:t>
              </a:r>
              <a:r>
                <a:rPr lang="pl-PL" sz="2400" b="0" dirty="0" err="1" smtClean="0">
                  <a:solidFill>
                    <a:srgbClr val="FF0000"/>
                  </a:solidFill>
                  <a:latin typeface="Gill Sans"/>
                  <a:cs typeface="Gill Sans"/>
                </a:rPr>
                <a:t>really</a:t>
              </a:r>
              <a:r>
                <a:rPr lang="pl-PL" sz="2400" b="0" dirty="0" smtClean="0">
                  <a:solidFill>
                    <a:srgbClr val="FF0000"/>
                  </a:solidFill>
                  <a:latin typeface="Gill Sans"/>
                  <a:cs typeface="Gill Sans"/>
                </a:rPr>
                <a:t> </a:t>
              </a:r>
              <a:r>
                <a:rPr lang="pl-PL" sz="2400" b="0" dirty="0" err="1" smtClean="0">
                  <a:solidFill>
                    <a:srgbClr val="FF0000"/>
                  </a:solidFill>
                  <a:latin typeface="Gill Sans"/>
                  <a:cs typeface="Gill Sans"/>
                </a:rPr>
                <a:t>an</a:t>
              </a:r>
              <a:r>
                <a:rPr lang="pl-PL" sz="2400" b="0" dirty="0" smtClean="0">
                  <a:solidFill>
                    <a:srgbClr val="FF0000"/>
                  </a:solidFill>
                  <a:latin typeface="Gill Sans"/>
                  <a:cs typeface="Gill Sans"/>
                </a:rPr>
                <a:t> </a:t>
              </a:r>
              <a:r>
                <a:rPr lang="pl-PL" sz="2400" b="0" dirty="0" err="1" smtClean="0">
                  <a:solidFill>
                    <a:srgbClr val="FF0000"/>
                  </a:solidFill>
                  <a:latin typeface="Gill Sans"/>
                  <a:cs typeface="Gill Sans"/>
                </a:rPr>
                <a:t>integer</a:t>
              </a:r>
              <a:r>
                <a:rPr lang="pl-PL" sz="2400" b="0" dirty="0">
                  <a:solidFill>
                    <a:srgbClr val="FF0000"/>
                  </a:solidFill>
                  <a:latin typeface="Gill Sans"/>
                  <a:cs typeface="Gill Sans"/>
                </a:rPr>
                <a:t>?</a:t>
              </a:r>
              <a:endParaRPr lang="en-US" sz="2400" b="0" dirty="0">
                <a:solidFill>
                  <a:srgbClr val="FF0000"/>
                </a:solidFill>
                <a:latin typeface="Gill Sans"/>
                <a:cs typeface="Gill Sans"/>
              </a:endParaRPr>
            </a:p>
          </p:txBody>
        </p:sp>
        <p:cxnSp>
          <p:nvCxnSpPr>
            <p:cNvPr id="9" name="Straight Arrow Connector 8"/>
            <p:cNvCxnSpPr>
              <a:stCxn id="5" idx="1"/>
            </p:cNvCxnSpPr>
            <p:nvPr/>
          </p:nvCxnSpPr>
          <p:spPr bwMode="auto">
            <a:xfrm flipH="1" flipV="1">
              <a:off x="4343400" y="2286000"/>
              <a:ext cx="1639150" cy="154633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3661305" y="2664768"/>
            <a:ext cx="2282295" cy="1530697"/>
            <a:chOff x="3661305" y="2664768"/>
            <a:chExt cx="2282295" cy="1530697"/>
          </a:xfrm>
        </p:grpSpPr>
        <p:sp>
          <p:nvSpPr>
            <p:cNvPr id="6" name="TextBox 5"/>
            <p:cNvSpPr txBox="1"/>
            <p:nvPr/>
          </p:nvSpPr>
          <p:spPr>
            <a:xfrm>
              <a:off x="3661305" y="3733800"/>
              <a:ext cx="22822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b="0" dirty="0" err="1" smtClean="0">
                  <a:solidFill>
                    <a:srgbClr val="FF0000"/>
                  </a:solidFill>
                  <a:latin typeface="Gill Sans"/>
                  <a:cs typeface="Gill Sans"/>
                </a:rPr>
                <a:t>Is</a:t>
              </a:r>
              <a:r>
                <a:rPr lang="pl-PL" sz="2400" b="0" dirty="0" smtClean="0">
                  <a:solidFill>
                    <a:srgbClr val="FF0000"/>
                  </a:solidFill>
                  <a:latin typeface="Gill Sans"/>
                  <a:cs typeface="Gill Sans"/>
                </a:rPr>
                <a:t> </a:t>
              </a:r>
              <a:r>
                <a:rPr lang="pl-PL" sz="2400" b="0" dirty="0" err="1" smtClean="0">
                  <a:solidFill>
                    <a:srgbClr val="FF0000"/>
                  </a:solidFill>
                  <a:latin typeface="Gill Sans"/>
                  <a:cs typeface="Gill Sans"/>
                </a:rPr>
                <a:t>this</a:t>
              </a:r>
              <a:r>
                <a:rPr lang="pl-PL" sz="2400" b="0" dirty="0" smtClean="0">
                  <a:solidFill>
                    <a:srgbClr val="FF0000"/>
                  </a:solidFill>
                  <a:latin typeface="Gill Sans"/>
                  <a:cs typeface="Gill Sans"/>
                </a:rPr>
                <a:t> </a:t>
              </a:r>
              <a:r>
                <a:rPr lang="pl-PL" sz="2400" b="0" dirty="0" err="1" smtClean="0">
                  <a:solidFill>
                    <a:srgbClr val="FF0000"/>
                  </a:solidFill>
                  <a:latin typeface="Gill Sans"/>
                  <a:cs typeface="Gill Sans"/>
                </a:rPr>
                <a:t>really</a:t>
              </a:r>
              <a:r>
                <a:rPr lang="pl-PL" sz="2400" b="0" dirty="0" smtClean="0">
                  <a:solidFill>
                    <a:srgbClr val="FF0000"/>
                  </a:solidFill>
                  <a:latin typeface="Gill Sans"/>
                  <a:cs typeface="Gill Sans"/>
                </a:rPr>
                <a:t> </a:t>
              </a:r>
              <a:r>
                <a:rPr lang="pl-PL" sz="2400" b="0" dirty="0" err="1" smtClean="0">
                  <a:solidFill>
                    <a:srgbClr val="FF0000"/>
                  </a:solidFill>
                  <a:latin typeface="Gill Sans"/>
                  <a:cs typeface="Gill Sans"/>
                </a:rPr>
                <a:t>null</a:t>
              </a:r>
              <a:r>
                <a:rPr lang="pl-PL" sz="2400" b="0" dirty="0" smtClean="0">
                  <a:solidFill>
                    <a:srgbClr val="FF0000"/>
                  </a:solidFill>
                  <a:latin typeface="Gill Sans"/>
                  <a:cs typeface="Gill Sans"/>
                </a:rPr>
                <a:t>?</a:t>
              </a:r>
              <a:endParaRPr lang="en-US" sz="2400" b="0" dirty="0">
                <a:solidFill>
                  <a:srgbClr val="FF0000"/>
                </a:solidFill>
                <a:latin typeface="Gill Sans"/>
                <a:cs typeface="Gill Sans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 flipH="1" flipV="1">
              <a:off x="3923450" y="2664768"/>
              <a:ext cx="800950" cy="1145232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4191000" y="381000"/>
            <a:ext cx="3715831" cy="1371600"/>
            <a:chOff x="4191000" y="381000"/>
            <a:chExt cx="3715831" cy="1371600"/>
          </a:xfrm>
        </p:grpSpPr>
        <p:sp>
          <p:nvSpPr>
            <p:cNvPr id="7" name="TextBox 6"/>
            <p:cNvSpPr txBox="1"/>
            <p:nvPr/>
          </p:nvSpPr>
          <p:spPr>
            <a:xfrm>
              <a:off x="4191000" y="381000"/>
              <a:ext cx="37158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b="0" dirty="0" err="1" smtClean="0">
                  <a:solidFill>
                    <a:srgbClr val="FF0000"/>
                  </a:solidFill>
                  <a:latin typeface="Gill Sans"/>
                  <a:cs typeface="Gill Sans"/>
                </a:rPr>
                <a:t>This</a:t>
              </a:r>
              <a:r>
                <a:rPr lang="pl-PL" sz="2400" b="0" dirty="0" smtClean="0">
                  <a:solidFill>
                    <a:srgbClr val="FF0000"/>
                  </a:solidFill>
                  <a:latin typeface="Gill Sans"/>
                  <a:cs typeface="Gill Sans"/>
                </a:rPr>
                <a:t> </a:t>
              </a:r>
              <a:r>
                <a:rPr lang="pl-PL" sz="2400" b="0" dirty="0" err="1" smtClean="0">
                  <a:solidFill>
                    <a:srgbClr val="FF0000"/>
                  </a:solidFill>
                  <a:latin typeface="Gill Sans"/>
                  <a:cs typeface="Gill Sans"/>
                </a:rPr>
                <a:t>should</a:t>
              </a:r>
              <a:r>
                <a:rPr lang="pl-PL" sz="2400" b="0" dirty="0" smtClean="0">
                  <a:solidFill>
                    <a:srgbClr val="FF0000"/>
                  </a:solidFill>
                  <a:latin typeface="Gill Sans"/>
                  <a:cs typeface="Gill Sans"/>
                </a:rPr>
                <a:t> </a:t>
              </a:r>
              <a:r>
                <a:rPr lang="pl-PL" sz="2400" b="0" dirty="0" err="1" smtClean="0">
                  <a:solidFill>
                    <a:srgbClr val="FF0000"/>
                  </a:solidFill>
                  <a:latin typeface="Gill Sans"/>
                  <a:cs typeface="Gill Sans"/>
                </a:rPr>
                <a:t>really</a:t>
              </a:r>
              <a:r>
                <a:rPr lang="pl-PL" sz="2400" b="0" dirty="0" smtClean="0">
                  <a:solidFill>
                    <a:srgbClr val="FF0000"/>
                  </a:solidFill>
                  <a:latin typeface="Gill Sans"/>
                  <a:cs typeface="Gill Sans"/>
                </a:rPr>
                <a:t> be a list…</a:t>
              </a:r>
              <a:endParaRPr lang="en-US" sz="2400" b="0" dirty="0">
                <a:solidFill>
                  <a:srgbClr val="FF0000"/>
                </a:solidFill>
                <a:latin typeface="Gill Sans"/>
                <a:cs typeface="Gill Sans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flipH="1">
              <a:off x="4837850" y="838200"/>
              <a:ext cx="496150" cy="91440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0" y="581602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Flexible design doesn’t mean </a:t>
            </a:r>
            <a:r>
              <a:rPr lang="en-US" sz="2400" b="0" i="1" dirty="0" smtClean="0">
                <a:solidFill>
                  <a:schemeClr val="bg1"/>
                </a:solidFill>
                <a:latin typeface="Gill Sans"/>
                <a:cs typeface="Gill Sans"/>
              </a:rPr>
              <a:t>no</a:t>
            </a: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 design!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26425" y="3045768"/>
            <a:ext cx="3312175" cy="1911697"/>
            <a:chOff x="726425" y="3045768"/>
            <a:chExt cx="3312175" cy="1911697"/>
          </a:xfrm>
        </p:grpSpPr>
        <p:cxnSp>
          <p:nvCxnSpPr>
            <p:cNvPr id="14" name="Straight Arrow Connector 13"/>
            <p:cNvCxnSpPr/>
            <p:nvPr/>
          </p:nvCxnSpPr>
          <p:spPr bwMode="auto">
            <a:xfrm flipV="1">
              <a:off x="1981200" y="3045768"/>
              <a:ext cx="1485050" cy="1526232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26425" y="4495800"/>
              <a:ext cx="33121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b="0" dirty="0" err="1" smtClean="0">
                  <a:solidFill>
                    <a:srgbClr val="FF0000"/>
                  </a:solidFill>
                  <a:latin typeface="Gill Sans"/>
                  <a:cs typeface="Gill Sans"/>
                </a:rPr>
                <a:t>What</a:t>
              </a:r>
              <a:r>
                <a:rPr lang="pl-PL" sz="2400" b="0" dirty="0" smtClean="0">
                  <a:solidFill>
                    <a:srgbClr val="FF0000"/>
                  </a:solidFill>
                  <a:latin typeface="Gill Sans"/>
                  <a:cs typeface="Gill Sans"/>
                </a:rPr>
                <a:t> </a:t>
              </a:r>
              <a:r>
                <a:rPr lang="pl-PL" sz="2400" b="0" dirty="0" err="1" smtClean="0">
                  <a:solidFill>
                    <a:srgbClr val="FF0000"/>
                  </a:solidFill>
                  <a:latin typeface="Gill Sans"/>
                  <a:cs typeface="Gill Sans"/>
                </a:rPr>
                <a:t>keys</a:t>
              </a:r>
              <a:r>
                <a:rPr lang="pl-PL" sz="2400" b="0" dirty="0" smtClean="0">
                  <a:solidFill>
                    <a:srgbClr val="FF0000"/>
                  </a:solidFill>
                  <a:latin typeface="Gill Sans"/>
                  <a:cs typeface="Gill Sans"/>
                </a:rPr>
                <a:t>? </a:t>
              </a:r>
              <a:r>
                <a:rPr lang="pl-PL" sz="2400" b="0" dirty="0" err="1" smtClean="0">
                  <a:solidFill>
                    <a:srgbClr val="FF0000"/>
                  </a:solidFill>
                  <a:latin typeface="Gill Sans"/>
                  <a:cs typeface="Gill Sans"/>
                </a:rPr>
                <a:t>What</a:t>
              </a:r>
              <a:r>
                <a:rPr lang="pl-PL" sz="2400" b="0" dirty="0" smtClean="0">
                  <a:solidFill>
                    <a:srgbClr val="FF0000"/>
                  </a:solidFill>
                  <a:latin typeface="Gill Sans"/>
                  <a:cs typeface="Gill Sans"/>
                </a:rPr>
                <a:t> </a:t>
              </a:r>
              <a:r>
                <a:rPr lang="pl-PL" sz="2400" b="0" dirty="0" err="1" smtClean="0">
                  <a:solidFill>
                    <a:srgbClr val="FF0000"/>
                  </a:solidFill>
                  <a:latin typeface="Gill Sans"/>
                  <a:cs typeface="Gill Sans"/>
                </a:rPr>
                <a:t>values</a:t>
              </a:r>
              <a:r>
                <a:rPr lang="pl-PL" sz="2400" b="0" dirty="0" smtClean="0">
                  <a:solidFill>
                    <a:srgbClr val="FF0000"/>
                  </a:solidFill>
                  <a:latin typeface="Gill Sans"/>
                  <a:cs typeface="Gill Sans"/>
                </a:rPr>
                <a:t>?</a:t>
              </a:r>
              <a:endParaRPr lang="en-US" sz="2400" b="0" dirty="0">
                <a:solidFill>
                  <a:srgbClr val="FF0000"/>
                </a:solidFill>
                <a:latin typeface="Gill Sans"/>
                <a:cs typeface="Gill Sans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6200" y="609600"/>
            <a:ext cx="3114955" cy="1676400"/>
            <a:chOff x="152400" y="609600"/>
            <a:chExt cx="3114955" cy="1676400"/>
          </a:xfrm>
        </p:grpSpPr>
        <p:cxnSp>
          <p:nvCxnSpPr>
            <p:cNvPr id="16" name="Straight Arrow Connector 15"/>
            <p:cNvCxnSpPr/>
            <p:nvPr/>
          </p:nvCxnSpPr>
          <p:spPr bwMode="auto">
            <a:xfrm>
              <a:off x="1143000" y="1066800"/>
              <a:ext cx="723050" cy="121920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52400" y="609600"/>
              <a:ext cx="31149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b="0" dirty="0" err="1" smtClean="0">
                  <a:solidFill>
                    <a:srgbClr val="FF0000"/>
                  </a:solidFill>
                  <a:latin typeface="Gill Sans"/>
                  <a:cs typeface="Gill Sans"/>
                </a:rPr>
                <a:t>Consistent</a:t>
              </a:r>
              <a:r>
                <a:rPr lang="pl-PL" sz="2400" b="0" dirty="0" smtClean="0">
                  <a:solidFill>
                    <a:srgbClr val="FF0000"/>
                  </a:solidFill>
                  <a:latin typeface="Gill Sans"/>
                  <a:cs typeface="Gill Sans"/>
                </a:rPr>
                <a:t> field </a:t>
              </a:r>
              <a:r>
                <a:rPr lang="pl-PL" sz="2400" b="0" dirty="0" err="1" smtClean="0">
                  <a:solidFill>
                    <a:srgbClr val="FF0000"/>
                  </a:solidFill>
                  <a:latin typeface="Gill Sans"/>
                  <a:cs typeface="Gill Sans"/>
                </a:rPr>
                <a:t>names</a:t>
              </a:r>
              <a:r>
                <a:rPr lang="pl-PL" sz="2400" b="0" dirty="0" smtClean="0">
                  <a:solidFill>
                    <a:srgbClr val="FF0000"/>
                  </a:solidFill>
                  <a:latin typeface="Gill Sans"/>
                  <a:cs typeface="Gill Sans"/>
                </a:rPr>
                <a:t>?</a:t>
              </a:r>
              <a:endParaRPr lang="en-US" sz="2400" b="0" dirty="0">
                <a:solidFill>
                  <a:srgbClr val="FF0000"/>
                </a:solidFill>
                <a:latin typeface="Gill Sans"/>
                <a:cs typeface="Gill Sans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0" y="5282624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 smtClean="0">
                <a:solidFill>
                  <a:schemeClr val="bg1"/>
                </a:solidFill>
                <a:latin typeface="Gill Sans"/>
                <a:cs typeface="Gill Sans"/>
              </a:rPr>
              <a:t>JSON</a:t>
            </a:r>
            <a:r>
              <a:rPr lang="en-US" sz="3200" b="0" dirty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  <a:r>
              <a:rPr lang="en-US" sz="3200" b="0" dirty="0" smtClean="0">
                <a:solidFill>
                  <a:schemeClr val="bg1"/>
                </a:solidFill>
                <a:latin typeface="Gill Sans"/>
                <a:cs typeface="Gill Sans"/>
              </a:rPr>
              <a:t>to the Rescue!</a:t>
            </a:r>
            <a:endParaRPr lang="en-US" sz="32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8837532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rtoise_head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7187" y="0"/>
            <a:ext cx="10291188" cy="6858000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6611938"/>
            <a:ext cx="403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/>
              <a:t>Source: Wikipedia (Tortoise)</a:t>
            </a:r>
            <a:endParaRPr lang="en-US" sz="1000" b="0" dirty="0"/>
          </a:p>
        </p:txBody>
      </p:sp>
      <p:sp>
        <p:nvSpPr>
          <p:cNvPr id="5" name="TextBox 4"/>
          <p:cNvSpPr txBox="1"/>
          <p:nvPr/>
        </p:nvSpPr>
        <p:spPr>
          <a:xfrm>
            <a:off x="3124200" y="405824"/>
            <a:ext cx="467865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0" dirty="0" smtClean="0">
                <a:latin typeface="Gill Sans"/>
                <a:cs typeface="Gill Sans"/>
              </a:rPr>
              <a:t>#2: Pay for ACID!</a:t>
            </a:r>
            <a:endParaRPr lang="en-US" sz="3200" b="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078747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My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99"/>
      </a:accent1>
      <a:accent2>
        <a:srgbClr val="9999FF"/>
      </a:accent2>
      <a:accent3>
        <a:srgbClr val="CCFF99"/>
      </a:accent3>
      <a:accent4>
        <a:srgbClr val="FF99CC"/>
      </a:accent4>
      <a:accent5>
        <a:srgbClr val="99CCFF"/>
      </a:accent5>
      <a:accent6>
        <a:srgbClr val="FFCC99"/>
      </a:accent6>
      <a:hlink>
        <a:srgbClr val="FFFF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56476</TotalTime>
  <Words>1883</Words>
  <Application>Microsoft Macintosh PowerPoint</Application>
  <PresentationFormat>On-screen Show (4:3)</PresentationFormat>
  <Paragraphs>489</Paragraphs>
  <Slides>61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9" baseType="lpstr">
      <vt:lpstr>Andale Mono</vt:lpstr>
      <vt:lpstr>Arial Black</vt:lpstr>
      <vt:lpstr>Gill Sans</vt:lpstr>
      <vt:lpstr>Helvetica Neue</vt:lpstr>
      <vt:lpstr>Symbol</vt:lpstr>
      <vt:lpstr>Wingdings</vt:lpstr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University of Waterloo</Company>
  <LinksUpToDate>false</LinksUpToDate>
  <SharedDoc>false</SharedDoc>
  <HyperlinkBase/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Infrastructure</dc:title>
  <dc:subject/>
  <dc:creator>Jimmy Lin</dc:creator>
  <cp:keywords/>
  <dc:description/>
  <cp:lastModifiedBy>Jimmy Lin</cp:lastModifiedBy>
  <cp:revision>12396</cp:revision>
  <dcterms:created xsi:type="dcterms:W3CDTF">2012-08-31T06:36:49Z</dcterms:created>
  <dcterms:modified xsi:type="dcterms:W3CDTF">2018-03-12T21:16:17Z</dcterms:modified>
  <cp:category/>
</cp:coreProperties>
</file>