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563" r:id="rId2"/>
    <p:sldId id="1543" r:id="rId3"/>
    <p:sldId id="1560" r:id="rId4"/>
    <p:sldId id="1559" r:id="rId5"/>
    <p:sldId id="1508" r:id="rId6"/>
    <p:sldId id="1473" r:id="rId7"/>
    <p:sldId id="1510" r:id="rId8"/>
    <p:sldId id="1507" r:id="rId9"/>
    <p:sldId id="1511" r:id="rId10"/>
    <p:sldId id="1546" r:id="rId11"/>
    <p:sldId id="1520" r:id="rId12"/>
    <p:sldId id="1544" r:id="rId13"/>
    <p:sldId id="1547" r:id="rId14"/>
    <p:sldId id="1561" r:id="rId15"/>
    <p:sldId id="1564" r:id="rId16"/>
    <p:sldId id="1552" r:id="rId17"/>
    <p:sldId id="1558" r:id="rId18"/>
    <p:sldId id="1550" r:id="rId19"/>
    <p:sldId id="1479" r:id="rId20"/>
    <p:sldId id="1548" r:id="rId21"/>
    <p:sldId id="1549" r:id="rId22"/>
    <p:sldId id="1483" r:id="rId23"/>
    <p:sldId id="1562" r:id="rId24"/>
    <p:sldId id="1482" r:id="rId25"/>
    <p:sldId id="1485" r:id="rId26"/>
    <p:sldId id="1551" r:id="rId27"/>
    <p:sldId id="1487" r:id="rId28"/>
    <p:sldId id="1554" r:id="rId29"/>
    <p:sldId id="1555" r:id="rId30"/>
    <p:sldId id="1556" r:id="rId31"/>
    <p:sldId id="1557" r:id="rId32"/>
    <p:sldId id="1492" r:id="rId33"/>
    <p:sldId id="1493" r:id="rId34"/>
    <p:sldId id="1553" r:id="rId35"/>
    <p:sldId id="1523" r:id="rId36"/>
    <p:sldId id="1471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0" autoAdjust="0"/>
    <p:restoredTop sz="75202" autoAdjust="0"/>
  </p:normalViewPr>
  <p:slideViewPr>
    <p:cSldViewPr>
      <p:cViewPr varScale="1">
        <p:scale>
          <a:sx n="103" d="100"/>
          <a:sy n="103" d="100"/>
        </p:scale>
        <p:origin x="14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13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  <a:endParaRPr lang="en-US" sz="32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 smtClean="0">
                <a:solidFill>
                  <a:schemeClr val="bg2"/>
                </a:solidFill>
                <a:latin typeface="Gill Sans"/>
                <a:cs typeface="Gill Sans"/>
              </a:rPr>
              <a:t>Part 6: Data Mining (1/4)</a:t>
            </a:r>
            <a:endParaRPr lang="en-US" sz="26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451/651 431/631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(Winter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2018)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February 27, 2018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/bigdata-2018w/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Applications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Spam detection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329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Sentiment analysis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895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Content (e.g., genre) classification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0460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Link prediction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02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Document ranking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592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Object recognition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7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And much much more!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157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Fraud detection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 rot="21419447">
            <a:off x="4743598" y="5432991"/>
            <a:ext cx="379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Features are highly application-specific!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008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Components of a ML Solution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Data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4827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Features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3915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Model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300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Optimization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 rot="21215804">
            <a:off x="4129918" y="5355084"/>
            <a:ext cx="450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0000"/>
                </a:solidFill>
                <a:latin typeface="Gill Sans"/>
              </a:rPr>
              <a:t>What “matters” the most?</a:t>
            </a:r>
            <a:endParaRPr lang="en-US" sz="28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 rot="356844">
            <a:off x="5510091" y="2508224"/>
            <a:ext cx="2887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logistic regression, naïve Bayes, SVM, random forests,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</a:rPr>
              <a:t>perceptrons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, neural networks, etc.</a:t>
            </a:r>
            <a:endParaRPr lang="en-US" sz="20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 rot="21264038">
            <a:off x="339694" y="3141856"/>
            <a:ext cx="352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gradient descent, stochastic gradient descent, L-BFGS, etc.</a:t>
            </a:r>
            <a:endParaRPr lang="en-US" sz="20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6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887538"/>
            <a:ext cx="5181600" cy="4818062"/>
            <a:chOff x="864" y="1497"/>
            <a:chExt cx="3264" cy="3035"/>
          </a:xfrm>
        </p:grpSpPr>
        <p:pic>
          <p:nvPicPr>
            <p:cNvPr id="12298" name="Picture 4" descr="BankoBrillDataGrap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1497"/>
              <a:ext cx="2928" cy="274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9" name="Text Box 6"/>
            <p:cNvSpPr txBox="1">
              <a:spLocks noChangeArrowheads="1"/>
            </p:cNvSpPr>
            <p:nvPr/>
          </p:nvSpPr>
          <p:spPr bwMode="auto">
            <a:xfrm>
              <a:off x="864" y="4377"/>
              <a:ext cx="11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Banko</a:t>
              </a:r>
              <a:r>
                <a:rPr lang="en-US" sz="1000" b="0" dirty="0">
                  <a:solidFill>
                    <a:schemeClr val="bg1"/>
                  </a:solidFill>
                </a:rPr>
                <a:t> and Brill, ACL 2001)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981200"/>
            <a:ext cx="8705850" cy="4876800"/>
            <a:chOff x="0" y="1556"/>
            <a:chExt cx="5484" cy="3072"/>
          </a:xfrm>
        </p:grpSpPr>
        <p:pic>
          <p:nvPicPr>
            <p:cNvPr id="12296" name="Picture 5" descr="MT-LM-siz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556"/>
              <a:ext cx="3324" cy="23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0" y="4473"/>
              <a:ext cx="11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0" dirty="0">
                  <a:solidFill>
                    <a:schemeClr val="bg1"/>
                  </a:solidFill>
                </a:rPr>
                <a:t>(</a:t>
              </a:r>
              <a:r>
                <a:rPr lang="en-US" sz="1000" b="0" dirty="0" err="1">
                  <a:solidFill>
                    <a:schemeClr val="bg1"/>
                  </a:solidFill>
                </a:rPr>
                <a:t>Brants</a:t>
              </a:r>
              <a:r>
                <a:rPr lang="en-US" sz="1000" b="0" dirty="0">
                  <a:solidFill>
                    <a:schemeClr val="bg1"/>
                  </a:solidFill>
                </a:rPr>
                <a:t> et al., EMNLP 2007)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914400" y="2743200"/>
            <a:ext cx="3962400" cy="3048000"/>
          </a:xfrm>
          <a:prstGeom prst="straightConnector1">
            <a:avLst/>
          </a:prstGeom>
          <a:noFill/>
          <a:ln w="114300">
            <a:solidFill>
              <a:srgbClr val="FF0000"/>
            </a:solidFill>
            <a:round/>
            <a:headEnd/>
            <a:tailEnd type="arrow" w="lg" len="lg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5029200" y="1752600"/>
            <a:ext cx="3276600" cy="914400"/>
          </a:xfrm>
          <a:prstGeom prst="straightConnector1">
            <a:avLst/>
          </a:prstGeom>
          <a:noFill/>
          <a:ln w="114300">
            <a:solidFill>
              <a:srgbClr val="FF0000"/>
            </a:solidFill>
            <a:round/>
            <a:headEnd/>
            <a:tailEnd type="arrow" w="lg" len="lg"/>
          </a:ln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No data like more data!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915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Limits of Supervised Classification?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Why is this a big data problem?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Isn’t gathering labels a serious bottleneck?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Solutions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76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Crowdsourcing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ootstrapping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semi-supervised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techniques</a:t>
            </a:r>
          </a:p>
          <a:p>
            <a:pPr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Exploiting user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behavior logs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91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virtuous cycle of data-driven products</a:t>
            </a:r>
          </a:p>
        </p:txBody>
      </p:sp>
    </p:spTree>
    <p:extLst>
      <p:ext uri="{BB962C8B-B14F-4D97-AF65-F5344CB8AC3E}">
        <p14:creationId xmlns:p14="http://schemas.microsoft.com/office/powerpoint/2010/main" val="113470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0"/>
            <a:ext cx="2514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a useful service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3733800"/>
            <a:ext cx="3124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analyze user behavior to extract insights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733800"/>
            <a:ext cx="2438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transform insights into action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3600000">
            <a:off x="5050762" y="2533037"/>
            <a:ext cx="1538377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7200000" flipH="1">
            <a:off x="2459961" y="2456837"/>
            <a:ext cx="1538377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3643223" y="3810000"/>
            <a:ext cx="1538377" cy="762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133600"/>
            <a:ext cx="2514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Gill Sans"/>
                <a:cs typeface="Gill Sans"/>
              </a:rPr>
              <a:t>$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(hopefully)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798368"/>
            <a:ext cx="137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Google.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4798368"/>
            <a:ext cx="16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Facebook.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4798368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Twitter.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4793903"/>
            <a:ext cx="16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Amazon.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4798368"/>
            <a:ext cx="16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Uber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5560368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data science</a:t>
            </a:r>
            <a:endParaRPr lang="en-US" sz="2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560368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Gill Sans"/>
                <a:cs typeface="Gill Sans"/>
              </a:rPr>
              <a:t>data products</a:t>
            </a:r>
            <a:endParaRPr lang="en-US" sz="24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Virtuous Product Cycle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77379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What’s the deal with neural networks?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Data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48275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Features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3915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Model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300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</a:rPr>
              <a:t>Optimization</a:t>
            </a:r>
            <a:endParaRPr lang="en-US" sz="32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534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Supervised </a:t>
            </a: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Binary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87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Restrict output label to be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binary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6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Yes</a:t>
            </a: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/</a:t>
            </a:r>
            <a:r>
              <a:rPr lang="mr-IN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No</a:t>
            </a:r>
            <a:endParaRPr lang="mr-IN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mr-IN" sz="2000" b="0" kern="0" dirty="0">
                <a:solidFill>
                  <a:srgbClr val="0070C0"/>
                </a:solidFill>
                <a:latin typeface="Gill Sans"/>
                <a:cs typeface="Gill Sans"/>
              </a:rPr>
              <a:t>1/0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4831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Binary classifiers form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primitive </a:t>
            </a:r>
          </a:p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building blocks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multi-class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problems</a:t>
            </a:r>
            <a:r>
              <a:rPr lang="mr-IN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4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Binary Classifiers as Building Blocks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Example: four-way classification</a:t>
            </a:r>
            <a:endParaRPr lang="en-US" sz="2400" b="0" i="1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33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One vs. rest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classifiers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752600" y="2976936"/>
            <a:ext cx="1222612" cy="2966664"/>
            <a:chOff x="1752600" y="2976936"/>
            <a:chExt cx="1222612" cy="2966664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1756012" y="2976936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A or not?</a:t>
              </a: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756012" y="3762624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 or not?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752600" y="4548312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C or not?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754875" y="5334000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 or not?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15000" y="2976936"/>
            <a:ext cx="2819400" cy="2966664"/>
            <a:chOff x="5715000" y="2976936"/>
            <a:chExt cx="2819400" cy="2966664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5715000" y="2976936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A or not?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248400" y="3762624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 or not?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6781800" y="4548312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C or not?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7315200" y="5334000"/>
              <a:ext cx="12192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 or not?</a:t>
              </a:r>
            </a:p>
          </p:txBody>
        </p:sp>
        <p:cxnSp>
          <p:nvCxnSpPr>
            <p:cNvPr id="5" name="Elbow Connector 4"/>
            <p:cNvCxnSpPr>
              <a:stCxn id="16" idx="3"/>
              <a:endCxn id="17" idx="1"/>
            </p:cNvCxnSpPr>
            <p:nvPr/>
          </p:nvCxnSpPr>
          <p:spPr bwMode="auto">
            <a:xfrm flipH="1">
              <a:off x="6248400" y="3281736"/>
              <a:ext cx="685800" cy="785688"/>
            </a:xfrm>
            <a:prstGeom prst="bentConnector5">
              <a:avLst>
                <a:gd name="adj1" fmla="val -33333"/>
                <a:gd name="adj2" fmla="val 50000"/>
                <a:gd name="adj3" fmla="val 133333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17" idx="3"/>
              <a:endCxn id="18" idx="1"/>
            </p:cNvCxnSpPr>
            <p:nvPr/>
          </p:nvCxnSpPr>
          <p:spPr bwMode="auto">
            <a:xfrm flipH="1">
              <a:off x="6781800" y="4067424"/>
              <a:ext cx="685800" cy="785688"/>
            </a:xfrm>
            <a:prstGeom prst="bentConnector5">
              <a:avLst>
                <a:gd name="adj1" fmla="val -33333"/>
                <a:gd name="adj2" fmla="val 50000"/>
                <a:gd name="adj3" fmla="val 133333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8" idx="3"/>
              <a:endCxn id="19" idx="1"/>
            </p:cNvCxnSpPr>
            <p:nvPr/>
          </p:nvCxnSpPr>
          <p:spPr bwMode="auto">
            <a:xfrm flipH="1">
              <a:off x="7315200" y="4853112"/>
              <a:ext cx="685800" cy="785688"/>
            </a:xfrm>
            <a:prstGeom prst="bentConnector5">
              <a:avLst>
                <a:gd name="adj1" fmla="val -33333"/>
                <a:gd name="adj2" fmla="val 50000"/>
                <a:gd name="adj3" fmla="val 133333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419600" y="2133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Classifier cascades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6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Task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1447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Given: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11" y="1600200"/>
            <a:ext cx="1790700" cy="2819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08511" y="1885890"/>
            <a:ext cx="4359289" cy="400110"/>
            <a:chOff x="4267200" y="3124200"/>
            <a:chExt cx="4359289" cy="400110"/>
          </a:xfrm>
        </p:grpSpPr>
        <p:sp>
          <p:nvSpPr>
            <p:cNvPr id="37" name="TextBox 36"/>
            <p:cNvSpPr txBox="1"/>
            <p:nvPr/>
          </p:nvSpPr>
          <p:spPr>
            <a:xfrm>
              <a:off x="5867400" y="3124200"/>
              <a:ext cx="27590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(sparse) feature vector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267200" y="31242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>
              <a:off x="4267200" y="3352800"/>
              <a:ext cx="1600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5089511" y="1180980"/>
            <a:ext cx="1871084" cy="457200"/>
            <a:chOff x="4267200" y="3124200"/>
            <a:chExt cx="1871084" cy="457200"/>
          </a:xfrm>
        </p:grpSpPr>
        <p:sp>
          <p:nvSpPr>
            <p:cNvPr id="61" name="TextBox 60"/>
            <p:cNvSpPr txBox="1"/>
            <p:nvPr/>
          </p:nvSpPr>
          <p:spPr>
            <a:xfrm>
              <a:off x="5410200" y="3124200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label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 flipH="1">
              <a:off x="4267200" y="33528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>
              <a:off x="4267200" y="3352800"/>
              <a:ext cx="1143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40" y="2385060"/>
            <a:ext cx="2689860" cy="2819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940" y="2766060"/>
            <a:ext cx="1127760" cy="28194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0" y="3200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Induce: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360051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Such that loss is minimized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0" y="3341430"/>
            <a:ext cx="1264920" cy="25908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4057710"/>
            <a:ext cx="1943100" cy="76200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4638664" y="4591110"/>
            <a:ext cx="3438536" cy="533400"/>
            <a:chOff x="4267200" y="3124200"/>
            <a:chExt cx="3438536" cy="533400"/>
          </a:xfrm>
        </p:grpSpPr>
        <p:sp>
          <p:nvSpPr>
            <p:cNvPr id="71" name="TextBox 70"/>
            <p:cNvSpPr txBox="1"/>
            <p:nvPr/>
          </p:nvSpPr>
          <p:spPr>
            <a:xfrm>
              <a:off x="6096000" y="3257490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loss function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flipV="1">
              <a:off x="4267200" y="3124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H="1">
              <a:off x="4267200" y="3429000"/>
              <a:ext cx="1752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74" name="TextBox 73"/>
          <p:cNvSpPr txBox="1"/>
          <p:nvPr/>
        </p:nvSpPr>
        <p:spPr>
          <a:xfrm>
            <a:off x="0" y="518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Typically,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we consider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functions of a parametric form: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5643265"/>
            <a:ext cx="3169920" cy="762000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5537153" y="6157555"/>
            <a:ext cx="2844847" cy="476310"/>
            <a:chOff x="5105400" y="5029200"/>
            <a:chExt cx="2844847" cy="476310"/>
          </a:xfrm>
        </p:grpSpPr>
        <p:sp>
          <p:nvSpPr>
            <p:cNvPr id="77" name="TextBox 76"/>
            <p:cNvSpPr txBox="1"/>
            <p:nvPr/>
          </p:nvSpPr>
          <p:spPr>
            <a:xfrm>
              <a:off x="5867400" y="5105400"/>
              <a:ext cx="208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Gill Sans"/>
                </a:rPr>
                <a:t>model parameters</a:t>
              </a:r>
              <a:endParaRPr lang="en-US" sz="2000" b="0" dirty="0">
                <a:solidFill>
                  <a:srgbClr val="C00000"/>
                </a:solidFill>
                <a:latin typeface="Gill Sans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 flipV="1">
              <a:off x="5105400" y="5029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rot="10800000">
              <a:off x="5105401" y="533400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544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/>
      <p:bldP spid="67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Key insight: machine learning as an optimization problem!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242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(closed form solutions generally not possible)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241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62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24800" y="6400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* caveats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Descent: Preliminaries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Rewrite: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00200" y="2057400"/>
            <a:ext cx="6096000" cy="762000"/>
            <a:chOff x="1295400" y="1524000"/>
            <a:chExt cx="6096000" cy="762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8840" y="1710690"/>
              <a:ext cx="1432560" cy="388620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 bwMode="auto">
            <a:xfrm>
              <a:off x="4800600" y="1714500"/>
              <a:ext cx="8382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524000"/>
              <a:ext cx="3154680" cy="7620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0" y="2971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Compute gradient: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352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“Points” to fastest increasing “direction”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3775770"/>
            <a:ext cx="4229100" cy="6629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94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So, at any point: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455920"/>
            <a:ext cx="1882140" cy="2819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5890260"/>
            <a:ext cx="1417320" cy="2819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86400" y="49338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*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967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0" grpId="0"/>
      <p:bldP spid="21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Descent: Iterative Update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Start at an arbitrary point, iteratively update: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2415540"/>
            <a:ext cx="3261360" cy="3276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043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We have: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558540"/>
            <a:ext cx="355092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rot="5400000" flipH="1" flipV="1">
            <a:off x="2514600" y="3124200"/>
            <a:ext cx="11430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14600" y="3611880"/>
            <a:ext cx="457200" cy="58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2" name="Right Arrow 11"/>
          <p:cNvSpPr/>
          <p:nvPr/>
        </p:nvSpPr>
        <p:spPr bwMode="auto">
          <a:xfrm>
            <a:off x="4572000" y="3048000"/>
            <a:ext cx="609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  <a:latin typeface="Gill Sans"/>
                <a:cs typeface="Franklin Gothic Book"/>
              </a:rPr>
              <a:t>Old weights</a:t>
            </a:r>
            <a:endParaRPr lang="en-US" sz="1800" b="0" dirty="0">
              <a:solidFill>
                <a:srgbClr val="FF0000"/>
              </a:solidFill>
              <a:latin typeface="Gill Sans"/>
              <a:cs typeface="Franklin Gothic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8790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  <a:latin typeface="Gill Sans"/>
                <a:cs typeface="Franklin Gothic Book"/>
              </a:rPr>
              <a:t>Update based on gradient</a:t>
            </a:r>
            <a:endParaRPr lang="en-US" sz="1800" b="0" dirty="0">
              <a:solidFill>
                <a:srgbClr val="FF0000"/>
              </a:solidFill>
              <a:latin typeface="Gill Sans"/>
              <a:cs typeface="Franklin Gothic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  <a:latin typeface="Gill Sans"/>
                <a:cs typeface="Franklin Gothic Book"/>
              </a:rPr>
              <a:t>New weights</a:t>
            </a:r>
            <a:endParaRPr lang="en-US" sz="1800" b="0" dirty="0">
              <a:solidFill>
                <a:srgbClr val="FF0000"/>
              </a:solidFill>
              <a:latin typeface="Gill Sans"/>
              <a:cs typeface="Franklin Gothic Book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048000" y="3581400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62200" y="3352800"/>
            <a:ext cx="1066800" cy="914400"/>
            <a:chOff x="2362200" y="2895600"/>
            <a:chExt cx="1066800" cy="914400"/>
          </a:xfrm>
        </p:grpSpPr>
        <p:sp>
          <p:nvSpPr>
            <p:cNvPr id="19" name="Oval 18"/>
            <p:cNvSpPr/>
            <p:nvPr/>
          </p:nvSpPr>
          <p:spPr bwMode="auto">
            <a:xfrm>
              <a:off x="2819400" y="3352800"/>
              <a:ext cx="76200" cy="76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2362200" y="2895600"/>
              <a:ext cx="106680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876800"/>
            <a:ext cx="6229350" cy="952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28133" y="1739901"/>
            <a:ext cx="3729567" cy="2456744"/>
            <a:chOff x="728133" y="1282701"/>
            <a:chExt cx="3729567" cy="2456744"/>
          </a:xfrm>
        </p:grpSpPr>
        <p:sp>
          <p:nvSpPr>
            <p:cNvPr id="3" name="Freeform 2"/>
            <p:cNvSpPr/>
            <p:nvPr/>
          </p:nvSpPr>
          <p:spPr bwMode="auto">
            <a:xfrm>
              <a:off x="728133" y="1540933"/>
              <a:ext cx="3022600" cy="2198512"/>
            </a:xfrm>
            <a:custGeom>
              <a:avLst/>
              <a:gdLst>
                <a:gd name="connsiteX0" fmla="*/ 0 w 3022600"/>
                <a:gd name="connsiteY0" fmla="*/ 389467 h 2198512"/>
                <a:gd name="connsiteX1" fmla="*/ 592667 w 3022600"/>
                <a:gd name="connsiteY1" fmla="*/ 1778000 h 2198512"/>
                <a:gd name="connsiteX2" fmla="*/ 1236134 w 3022600"/>
                <a:gd name="connsiteY2" fmla="*/ 2150534 h 2198512"/>
                <a:gd name="connsiteX3" fmla="*/ 1761067 w 3022600"/>
                <a:gd name="connsiteY3" fmla="*/ 2065867 h 2198512"/>
                <a:gd name="connsiteX4" fmla="*/ 2226734 w 3022600"/>
                <a:gd name="connsiteY4" fmla="*/ 1761067 h 2198512"/>
                <a:gd name="connsiteX5" fmla="*/ 2607734 w 3022600"/>
                <a:gd name="connsiteY5" fmla="*/ 1219200 h 2198512"/>
                <a:gd name="connsiteX6" fmla="*/ 3022600 w 3022600"/>
                <a:gd name="connsiteY6" fmla="*/ 0 h 219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2600" h="2198512">
                  <a:moveTo>
                    <a:pt x="0" y="389467"/>
                  </a:moveTo>
                  <a:cubicBezTo>
                    <a:pt x="193322" y="936978"/>
                    <a:pt x="386645" y="1484489"/>
                    <a:pt x="592667" y="1778000"/>
                  </a:cubicBezTo>
                  <a:cubicBezTo>
                    <a:pt x="798689" y="2071511"/>
                    <a:pt x="1041401" y="2102556"/>
                    <a:pt x="1236134" y="2150534"/>
                  </a:cubicBezTo>
                  <a:cubicBezTo>
                    <a:pt x="1430867" y="2198512"/>
                    <a:pt x="1595967" y="2130778"/>
                    <a:pt x="1761067" y="2065867"/>
                  </a:cubicBezTo>
                  <a:cubicBezTo>
                    <a:pt x="1926167" y="2000956"/>
                    <a:pt x="2085623" y="1902178"/>
                    <a:pt x="2226734" y="1761067"/>
                  </a:cubicBezTo>
                  <a:cubicBezTo>
                    <a:pt x="2367845" y="1619956"/>
                    <a:pt x="2475090" y="1512711"/>
                    <a:pt x="2607734" y="1219200"/>
                  </a:cubicBezTo>
                  <a:cubicBezTo>
                    <a:pt x="2740378" y="925689"/>
                    <a:pt x="2925233" y="273755"/>
                    <a:pt x="3022600" y="0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1282701"/>
              <a:ext cx="571500" cy="35242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118644"/>
            <a:ext cx="409575" cy="25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819400"/>
            <a:ext cx="561975" cy="714375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Intuition behind the math…</a:t>
            </a:r>
          </a:p>
        </p:txBody>
      </p:sp>
    </p:spTree>
    <p:extLst>
      <p:ext uri="{BB962C8B-B14F-4D97-AF65-F5344CB8AC3E}">
        <p14:creationId xmlns:p14="http://schemas.microsoft.com/office/powerpoint/2010/main" val="34286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7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Descent: Iterative Update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Start at an arbitrary point, iteratively update: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315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Lots of details: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696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Figuring out the step size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Getting stuck in local minima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Convergence rate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2415540"/>
            <a:ext cx="3261360" cy="3276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043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We have: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558540"/>
            <a:ext cx="355092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21568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Franklin Gothic Book"/>
              </a:rPr>
              <a:t>Repeat until convergence:</a:t>
            </a:r>
            <a:endParaRPr lang="en-US" sz="2400" b="0" dirty="0">
              <a:solidFill>
                <a:srgbClr val="000000"/>
              </a:solidFill>
              <a:latin typeface="Gill Sans"/>
              <a:cs typeface="Franklin Gothic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543300"/>
            <a:ext cx="6229350" cy="952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2479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Gradient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Descent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91535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Franklin Gothic Book"/>
              </a:rPr>
              <a:t>Note, sometimes formulated as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Franklin Gothic Book"/>
              </a:rPr>
              <a:t>ascent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Franklin Gothic Book"/>
              </a:rPr>
              <a:t> but entirely equivalent</a:t>
            </a:r>
            <a:endParaRPr lang="en-US" sz="2400" b="0" dirty="0">
              <a:solidFill>
                <a:srgbClr val="000000"/>
              </a:solidFill>
              <a:latin typeface="Gill Sans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470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s_over_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4088" y="-76200"/>
            <a:ext cx="10490088" cy="6976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35269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smtClean="0">
                <a:latin typeface="Gill Sans"/>
                <a:cs typeface="Franklin Gothic Book"/>
              </a:rPr>
              <a:t>Gradient Descent</a:t>
            </a:r>
            <a:endParaRPr lang="en-US" sz="3600" b="0" dirty="0">
              <a:latin typeface="Gill Sans"/>
              <a:cs typeface="Franklin Gothic Book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19400" y="5257800"/>
            <a:ext cx="6019800" cy="11430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0" dir="5400000" algn="ctr" rotWithShape="0">
              <a:schemeClr val="tx1"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(Hills)</a:t>
            </a:r>
            <a:endParaRPr lang="en-US" sz="10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486400"/>
            <a:ext cx="498348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40" y="3810000"/>
            <a:ext cx="5151120" cy="5638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Even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More Details…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78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Gradient descent is a “first order” optimization technique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3592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Often, slow convergence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259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Newton and quasi-Newton methods: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069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Intuition: Taylor expansion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397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Requires the Hessian (square matrix of second order partial derivatives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):</a:t>
            </a:r>
            <a:b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</a:b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impractical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to fully compute</a:t>
            </a:r>
          </a:p>
        </p:txBody>
      </p:sp>
    </p:spTree>
    <p:extLst>
      <p:ext uri="{BB962C8B-B14F-4D97-AF65-F5344CB8AC3E}">
        <p14:creationId xmlns:p14="http://schemas.microsoft.com/office/powerpoint/2010/main" val="362115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Framing_ha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4923"/>
            <a:ext cx="10058400" cy="7392924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Wikipedia (Hammer)</a:t>
            </a:r>
            <a:endParaRPr lang="en-US" sz="10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7244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047652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45920"/>
            <a:ext cx="1790700" cy="281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080260"/>
            <a:ext cx="2689860" cy="281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461260"/>
            <a:ext cx="112776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640" y="4770120"/>
            <a:ext cx="2948940" cy="662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640" y="5661660"/>
            <a:ext cx="3413760" cy="662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299460"/>
            <a:ext cx="2895600" cy="11201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Logistic Regression: Preliminaries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54686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Given: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200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Define: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7961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Interpretation: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85546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Relation to the Logistic Function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478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After some algebra: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81200"/>
            <a:ext cx="2773680" cy="1264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logistic function: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061460"/>
            <a:ext cx="1429981" cy="586740"/>
          </a:xfrm>
          <a:prstGeom prst="rect">
            <a:avLst/>
          </a:prstGeom>
        </p:spPr>
      </p:pic>
      <p:pic>
        <p:nvPicPr>
          <p:cNvPr id="19" name="Picture 18" descr="logistic_func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05200"/>
            <a:ext cx="5410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2971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Descriptive vs. Predictive Analytics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 rot="20985745">
            <a:off x="146448" y="2595911"/>
            <a:ext cx="319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Learn </a:t>
            </a:r>
            <a:r>
              <a:rPr lang="en-US" sz="2400" b="0" smtClean="0">
                <a:solidFill>
                  <a:srgbClr val="FF0000"/>
                </a:solidFill>
                <a:latin typeface="Gill Sans"/>
              </a:rPr>
              <a:t>new buzzwords!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7553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1447800"/>
            <a:ext cx="2712720" cy="754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65" y="2491740"/>
            <a:ext cx="3002280" cy="754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810000"/>
            <a:ext cx="1127760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5334000"/>
            <a:ext cx="7498080" cy="754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267200"/>
            <a:ext cx="5753100" cy="3276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Training an LR Classifier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572136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Maximize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the conditional likelihood: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43798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Define the objective in terms of conditional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log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likelihood: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371790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We know: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1865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So: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345" y="4872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Substituting: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8334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1694795"/>
            <a:ext cx="7498080" cy="754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2532995"/>
            <a:ext cx="473202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084320"/>
            <a:ext cx="3634740" cy="327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660" y="4594860"/>
            <a:ext cx="4472940" cy="662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836920"/>
            <a:ext cx="6324600" cy="79248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LR Classifier Update Rule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23759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Take the derivative: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52359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General form of update rule: 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37525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Final update rule: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76210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5791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Want more details? </a:t>
            </a:r>
            <a:br>
              <a:rPr lang="en-US" sz="2400" b="0" dirty="0" smtClean="0">
                <a:solidFill>
                  <a:srgbClr val="FF0000"/>
                </a:solidFill>
                <a:latin typeface="Gill Sans"/>
              </a:rPr>
            </a:br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Take a real machine-learning course!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Lots more details…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595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Different loss functions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24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mr-IN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1063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20" name="Elbow Connector 19"/>
          <p:cNvCxnSpPr>
            <a:stCxn id="3" idx="2"/>
            <a:endCxn id="7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2"/>
            <a:endCxn id="7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5" idx="2"/>
            <a:endCxn id="7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6" idx="2"/>
            <a:endCxn id="7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urved Right Arrow 29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48000" y="2743200"/>
            <a:ext cx="4419600" cy="628710"/>
            <a:chOff x="3048000" y="2057400"/>
            <a:chExt cx="4419600" cy="628710"/>
          </a:xfrm>
        </p:grpSpPr>
        <p:sp>
          <p:nvSpPr>
            <p:cNvPr id="32" name="TextBox 31"/>
            <p:cNvSpPr txBox="1"/>
            <p:nvPr/>
          </p:nvSpPr>
          <p:spPr>
            <a:xfrm>
              <a:off x="4376516" y="2286000"/>
              <a:ext cx="1795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single reducer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ight Brace 34"/>
            <p:cNvSpPr/>
            <p:nvPr/>
          </p:nvSpPr>
          <p:spPr bwMode="auto">
            <a:xfrm rot="5400000">
              <a:off x="5143500" y="-38100"/>
              <a:ext cx="228600" cy="44196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24400" y="2286000"/>
            <a:ext cx="2667000" cy="533400"/>
            <a:chOff x="4724400" y="1600200"/>
            <a:chExt cx="2667000" cy="533400"/>
          </a:xfrm>
        </p:grpSpPr>
        <p:sp>
          <p:nvSpPr>
            <p:cNvPr id="34" name="Right Brace 33"/>
            <p:cNvSpPr/>
            <p:nvPr/>
          </p:nvSpPr>
          <p:spPr bwMode="auto">
            <a:xfrm rot="5400000">
              <a:off x="5953155" y="371445"/>
              <a:ext cx="209490" cy="2667000"/>
            </a:xfrm>
            <a:prstGeom prst="rightBrace">
              <a:avLst>
                <a:gd name="adj1" fmla="val 121666"/>
                <a:gd name="adj2" fmla="val 500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1733490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mappers</a:t>
              </a:r>
              <a:endParaRPr lang="en-US" sz="20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6172200"/>
            <a:ext cx="297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iterate until convergence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6229350" cy="9525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0355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30" grpId="0" animBg="1"/>
      <p:bldP spid="31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Shortcomings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30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Hadoop is bad at iterative algorithms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11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High job startup costs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Awkward to retain state across iterations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76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High sensitivity to skew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57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Iteration speed bounded by slowest task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146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Potentially poor cluster utilization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95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Must shuffle all data to a single reducer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Some possible tradeoffs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Number of iterations vs. complexity of computation per iteration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E.g., L-BFGS: faster convergence, but more to compute</a:t>
            </a:r>
          </a:p>
        </p:txBody>
      </p:sp>
    </p:spTree>
    <p:extLst>
      <p:ext uri="{BB962C8B-B14F-4D97-AF65-F5344CB8AC3E}">
        <p14:creationId xmlns:p14="http://schemas.microsoft.com/office/powerpoint/2010/main" val="195720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62000" y="1295400"/>
            <a:ext cx="75438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points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spark.textFile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(...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).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map(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parsePoint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).persist(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var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w = // random initial vector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for 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i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 &lt;- 1 to ITERATIONS) {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</a:t>
            </a:r>
            <a:r>
              <a:rPr lang="en-US" b="0" dirty="0" err="1" smtClean="0">
                <a:solidFill>
                  <a:schemeClr val="bg1"/>
                </a:solidFill>
                <a:latin typeface="Andale Mono"/>
                <a:cs typeface="Andale Mono"/>
              </a:rPr>
              <a:t>val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gradient =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points.map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{ p =&gt;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  </a:t>
            </a:r>
            <a:r>
              <a:rPr lang="en-US" b="0" dirty="0" err="1" smtClean="0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* (1/(1+exp(-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*(w dot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p.x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)))-1)*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p.y</a:t>
            </a:r>
            <a:endParaRPr lang="en-US" b="0" dirty="0">
              <a:solidFill>
                <a:schemeClr val="bg1"/>
              </a:solidFill>
              <a:latin typeface="Andale Mono"/>
              <a:cs typeface="Andale Mono"/>
            </a:endParaRP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}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.reduce((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a,b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 =&gt; </a:t>
            </a:r>
            <a:r>
              <a:rPr lang="en-US" b="0" dirty="0" err="1">
                <a:solidFill>
                  <a:schemeClr val="bg1"/>
                </a:solidFill>
                <a:latin typeface="Andale Mono"/>
                <a:cs typeface="Andale Mono"/>
              </a:rPr>
              <a:t>a+b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ndale Mono"/>
                <a:cs typeface="Andale Mono"/>
              </a:rPr>
              <a:t>  w </a:t>
            </a:r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-= gradient</a:t>
            </a:r>
          </a:p>
          <a:p>
            <a:r>
              <a:rPr lang="en-US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3622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962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486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7010400" y="39053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mapper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724400" y="5657910"/>
            <a:ext cx="12954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</a:rPr>
              <a:t>reducer</a:t>
            </a:r>
          </a:p>
        </p:txBody>
      </p:sp>
      <p:cxnSp>
        <p:nvCxnSpPr>
          <p:cNvPr id="41" name="Elbow Connector 40"/>
          <p:cNvCxnSpPr>
            <a:stCxn id="28" idx="2"/>
            <a:endCxn id="40" idx="0"/>
          </p:cNvCxnSpPr>
          <p:nvPr/>
        </p:nvCxnSpPr>
        <p:spPr bwMode="auto">
          <a:xfrm rot="16200000" flipH="1">
            <a:off x="3657600" y="3943410"/>
            <a:ext cx="1066800" cy="23622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9" idx="2"/>
            <a:endCxn id="40" idx="0"/>
          </p:cNvCxnSpPr>
          <p:nvPr/>
        </p:nvCxnSpPr>
        <p:spPr bwMode="auto">
          <a:xfrm rot="16200000" flipH="1">
            <a:off x="4457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3" idx="2"/>
            <a:endCxn id="40" idx="0"/>
          </p:cNvCxnSpPr>
          <p:nvPr/>
        </p:nvCxnSpPr>
        <p:spPr bwMode="auto">
          <a:xfrm rot="5400000">
            <a:off x="5219700" y="4743510"/>
            <a:ext cx="1066800" cy="762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9" idx="2"/>
            <a:endCxn id="40" idx="0"/>
          </p:cNvCxnSpPr>
          <p:nvPr/>
        </p:nvCxnSpPr>
        <p:spPr bwMode="auto">
          <a:xfrm rot="5400000">
            <a:off x="5981700" y="3981510"/>
            <a:ext cx="1066800" cy="22860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Curved Right Arrow 44"/>
          <p:cNvSpPr/>
          <p:nvPr/>
        </p:nvSpPr>
        <p:spPr bwMode="auto">
          <a:xfrm flipV="1">
            <a:off x="609600" y="3905310"/>
            <a:ext cx="1447800" cy="228600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3429000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compute partial gradient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95800" y="638169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update model 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 rot="21239651">
            <a:off x="5730788" y="277131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What’s the difference?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Spark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1985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9" grpId="0" animBg="1"/>
      <p:bldP spid="40" grpId="0" animBg="1"/>
      <p:bldP spid="45" grpId="0" animBg="1"/>
      <p:bldP spid="46" grpId="0"/>
      <p:bldP spid="47" grpId="0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wn Arrow 29"/>
          <p:cNvSpPr/>
          <p:nvPr/>
        </p:nvSpPr>
        <p:spPr bwMode="auto">
          <a:xfrm rot="2700000">
            <a:off x="5600863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8900000" flipH="1">
            <a:off x="2323937" y="3066093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433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433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686300" y="4267200"/>
            <a:ext cx="2057400" cy="113367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loud 2"/>
          <p:cNvSpPr/>
          <p:nvPr/>
        </p:nvSpPr>
        <p:spPr bwMode="auto">
          <a:xfrm flipV="1">
            <a:off x="1963003" y="4170755"/>
            <a:ext cx="3024685" cy="1676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150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7150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users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71600" y="685800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Frontend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371600" y="1261963"/>
            <a:ext cx="20574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Backend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600" y="1524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external APIs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53000" y="5486399"/>
            <a:ext cx="1655644" cy="7808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“Traditional”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BI tools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0" y="5486400"/>
            <a:ext cx="1828800" cy="7808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smtClean="0">
                <a:solidFill>
                  <a:schemeClr val="bg2"/>
                </a:solidFill>
                <a:latin typeface="Gill Sans"/>
                <a:cs typeface="Gill Sans"/>
              </a:rPr>
              <a:t>SQL on </a:t>
            </a:r>
            <a:br>
              <a:rPr lang="en-US" sz="2000" b="0" smtClean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000" b="0" smtClean="0">
                <a:solidFill>
                  <a:schemeClr val="bg2"/>
                </a:solidFill>
                <a:latin typeface="Gill Sans"/>
                <a:cs typeface="Gill Sans"/>
              </a:rPr>
              <a:t>Hadoop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769090" y="5486400"/>
            <a:ext cx="1202709" cy="7808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smtClean="0">
                <a:solidFill>
                  <a:schemeClr val="bg2"/>
                </a:solidFill>
                <a:latin typeface="Gill Sans"/>
                <a:cs typeface="Gill Sans"/>
              </a:rPr>
              <a:t>Other</a:t>
            </a:r>
            <a:br>
              <a:rPr lang="en-US" sz="2000" b="0" smtClean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2000" b="0" smtClean="0">
                <a:solidFill>
                  <a:schemeClr val="bg2"/>
                </a:solidFill>
                <a:latin typeface="Gill Sans"/>
                <a:cs typeface="Gill Sans"/>
              </a:rPr>
              <a:t> tools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5885" y="4693389"/>
            <a:ext cx="225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Data Warehouse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5264" y="4693389"/>
            <a:ext cx="225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“Data Lake”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6324600"/>
            <a:ext cx="274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data scientists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43300" y="1838126"/>
            <a:ext cx="2057400" cy="1133674"/>
            <a:chOff x="3543300" y="1838126"/>
            <a:chExt cx="2057400" cy="1133674"/>
          </a:xfrm>
        </p:grpSpPr>
        <p:sp>
          <p:nvSpPr>
            <p:cNvPr id="2" name="Can 1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34" name="Down Arrow 33"/>
          <p:cNvSpPr/>
          <p:nvPr/>
        </p:nvSpPr>
        <p:spPr bwMode="auto">
          <a:xfrm>
            <a:off x="3962400" y="3084512"/>
            <a:ext cx="1219200" cy="12588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3200" y="3376136"/>
            <a:ext cx="3657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r>
              <a:rPr lang="en-US" sz="1800" b="0" dirty="0" smtClean="0">
                <a:solidFill>
                  <a:schemeClr val="bg2"/>
                </a:solidFill>
                <a:latin typeface="Gill Sans"/>
                <a:cs typeface="Gill Sans"/>
              </a:rPr>
              <a:t/>
            </a:r>
            <a:br>
              <a:rPr lang="en-US" sz="1800" b="0" dirty="0" smtClean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800" b="0" dirty="0" smtClean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  <a:endParaRPr lang="en-US" sz="1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715000" y="1838126"/>
            <a:ext cx="2057400" cy="1133674"/>
            <a:chOff x="3543300" y="1838126"/>
            <a:chExt cx="2057400" cy="1133674"/>
          </a:xfrm>
        </p:grpSpPr>
        <p:sp>
          <p:nvSpPr>
            <p:cNvPr id="38" name="Can 37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33500" y="1838126"/>
            <a:ext cx="2057400" cy="1133674"/>
            <a:chOff x="3543300" y="1838126"/>
            <a:chExt cx="2057400" cy="1133674"/>
          </a:xfrm>
        </p:grpSpPr>
        <p:sp>
          <p:nvSpPr>
            <p:cNvPr id="41" name="Can 40"/>
            <p:cNvSpPr/>
            <p:nvPr/>
          </p:nvSpPr>
          <p:spPr bwMode="auto">
            <a:xfrm>
              <a:off x="3543300" y="1838126"/>
              <a:ext cx="2057400" cy="1133674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43300" y="2140803"/>
              <a:ext cx="205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OLTP </a:t>
              </a:r>
              <a:br>
                <a:rPr lang="en-US" sz="2400" b="0" dirty="0" smtClean="0">
                  <a:solidFill>
                    <a:schemeClr val="bg2"/>
                  </a:solidFill>
                  <a:latin typeface="Gill Sans"/>
                  <a:cs typeface="Gill Sans"/>
                </a:rPr>
              </a:br>
              <a:r>
                <a:rPr lang="en-US" sz="2400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database</a:t>
              </a:r>
              <a:endParaRPr lang="en-US" sz="1800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169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Supervised Machine Learning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5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</a:rPr>
              <a:t>The generic problem of function induction given 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sample </a:t>
            </a:r>
            <a:r>
              <a:rPr lang="en-US" sz="2400" b="0" dirty="0">
                <a:solidFill>
                  <a:schemeClr val="bg1"/>
                </a:solidFill>
                <a:latin typeface="Gill Sans"/>
              </a:rPr>
              <a:t>instances of input and output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34089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</a:rPr>
              <a:t>Classification: output draws from finite discrete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labels</a:t>
            </a:r>
            <a:endParaRPr lang="en-US" sz="20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90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Regression</a:t>
            </a:r>
            <a:r>
              <a:rPr lang="en-US" sz="2000" b="0" dirty="0">
                <a:solidFill>
                  <a:schemeClr val="bg1"/>
                </a:solidFill>
                <a:latin typeface="Gill Sans"/>
              </a:rPr>
              <a:t>: output is a continuous 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8600" y="5791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This is not meant to be an exhaustive treatment of machine learning!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 rot="21400211">
            <a:off x="755281" y="3024550"/>
            <a:ext cx="1829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Focus today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959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l_movable_typ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0643" y="1"/>
            <a:ext cx="10324643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 smtClean="0"/>
              <a:t>Wikipedia (Sorting)</a:t>
            </a:r>
            <a:endParaRPr lang="en-US" sz="10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91200" y="228600"/>
            <a:ext cx="2895600" cy="685800"/>
          </a:xfrm>
          <a:prstGeom prst="rect">
            <a:avLst/>
          </a:prstGeom>
        </p:spPr>
        <p:txBody>
          <a:bodyPr/>
          <a:lstStyle/>
          <a:p>
            <a:pPr lvl="0" algn="r">
              <a:defRPr/>
            </a:pPr>
            <a:r>
              <a:rPr lang="en-US" sz="3600" b="0" kern="0" dirty="0" smtClean="0">
                <a:latin typeface="Gill Sans"/>
                <a:cs typeface="Gill Sans"/>
              </a:rPr>
              <a:t>Classification</a:t>
            </a:r>
            <a:endParaRPr lang="en-US" sz="3600" b="0" kern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109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Applications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Spam detection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329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Sentiment analysis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895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Content (e.g., topic) classification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0460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Link prediction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02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Document ranking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592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Object recognition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7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And much much more!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157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Fraud detection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333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1" y="4171699"/>
            <a:ext cx="3705069" cy="2275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129540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training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776914">
            <a:off x="776639" y="3942555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42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58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j023275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99491"/>
            <a:ext cx="1120775" cy="1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39697"/>
            <a:ext cx="1143000" cy="1143000"/>
          </a:xfrm>
          <a:prstGeom prst="rect">
            <a:avLst/>
          </a:prstGeom>
        </p:spPr>
      </p:pic>
      <p:pic>
        <p:nvPicPr>
          <p:cNvPr id="13" name="Picture 12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4722"/>
            <a:ext cx="1143000" cy="866775"/>
          </a:xfrm>
          <a:prstGeom prst="rect">
            <a:avLst/>
          </a:prstGeom>
        </p:spPr>
      </p:pic>
      <p:pic>
        <p:nvPicPr>
          <p:cNvPr id="27" name="Picture 26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6697"/>
            <a:ext cx="1143000" cy="1143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1676400" y="2753897"/>
            <a:ext cx="1143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066800" y="2220497"/>
            <a:ext cx="762000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7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2209800" y="3592097"/>
            <a:ext cx="3048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76" y="1799291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143000" cy="1143000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 bwMode="auto">
          <a:xfrm rot="8100000">
            <a:off x="6743700" y="2827991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3500000" flipH="1">
            <a:off x="6874575" y="4792616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161491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Model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 rot="20563945">
            <a:off x="199576" y="1566507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training data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9200" y="1447800"/>
            <a:ext cx="0" cy="5029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 bwMode="auto">
          <a:xfrm rot="19889229">
            <a:off x="4340992" y="4958146"/>
            <a:ext cx="1493747" cy="56316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6172200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Machine Learning Algorithm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5400" y="12954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testing/deployment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26" name="Picture 25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00"/>
            <a:ext cx="1143000" cy="866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0" y="525333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  <a:endParaRPr lang="en-US" sz="3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Supervised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343404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45" grpId="0" animBg="1"/>
      <p:bldP spid="46" grpId="0" animBg="1"/>
      <p:bldP spid="10" grpId="0"/>
      <p:bldP spid="24" grpId="0"/>
      <p:bldP spid="4" grpId="0" animBg="1"/>
      <p:bldP spid="38" grpId="0"/>
      <p:bldP spid="39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472642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Gill Sans"/>
              </a:rPr>
              <a:t>Objects are represented in terms of features:</a:t>
            </a:r>
            <a:endParaRPr lang="en-US" sz="24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18362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“Dense” features: sender IP, timestamp, # of recipients, length of message, etc.</a:t>
            </a:r>
            <a:endParaRPr lang="en-US" sz="20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584531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“Sparse” features: contains the term “</a:t>
            </a:r>
            <a:r>
              <a:rPr lang="en-US" sz="2000" b="0" dirty="0" err="1">
                <a:solidFill>
                  <a:schemeClr val="bg1"/>
                </a:solidFill>
                <a:latin typeface="Gill Sans"/>
              </a:rPr>
              <a:t>v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</a:rPr>
              <a:t>iagra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</a:rPr>
              <a:t>” in message, contains “URGENT” in subject, etc. </a:t>
            </a:r>
            <a:endParaRPr lang="en-US" sz="2000" b="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 rot="21419447">
            <a:off x="4428611" y="2508755"/>
            <a:ext cx="45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Who comes up with the features?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 rot="21419447">
            <a:off x="4457693" y="2889755"/>
            <a:ext cx="450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</a:rPr>
              <a:t>How?</a:t>
            </a:r>
            <a:endParaRPr lang="en-US" sz="2400" b="0" dirty="0">
              <a:solidFill>
                <a:srgbClr val="FF0000"/>
              </a:solidFill>
              <a:latin typeface="Gill San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Feature Representations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734722"/>
            <a:ext cx="3657600" cy="2847975"/>
            <a:chOff x="304800" y="1734722"/>
            <a:chExt cx="3657600" cy="2847975"/>
          </a:xfrm>
        </p:grpSpPr>
        <p:pic>
          <p:nvPicPr>
            <p:cNvPr id="18" name="Picture 6" descr="BS01060_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144297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BS01060_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58697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spam-can-m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3439697"/>
              <a:ext cx="1143000" cy="1143000"/>
            </a:xfrm>
            <a:prstGeom prst="rect">
              <a:avLst/>
            </a:prstGeom>
          </p:spPr>
        </p:pic>
        <p:pic>
          <p:nvPicPr>
            <p:cNvPr id="29" name="Picture 28" descr="ham-carto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734722"/>
              <a:ext cx="1143000" cy="866775"/>
            </a:xfrm>
            <a:prstGeom prst="rect">
              <a:avLst/>
            </a:prstGeom>
          </p:spPr>
        </p:pic>
        <p:pic>
          <p:nvPicPr>
            <p:cNvPr id="31" name="Picture 30" descr="spam-can-m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2296697"/>
              <a:ext cx="1143000" cy="1143000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 bwMode="auto">
            <a:xfrm>
              <a:off x="1676400" y="2753897"/>
              <a:ext cx="114300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1066800" y="2220497"/>
              <a:ext cx="762000" cy="685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4" name="Picture 6" descr="BS01060_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77697"/>
              <a:ext cx="1009724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 bwMode="auto">
            <a:xfrm>
              <a:off x="2209800" y="3592097"/>
              <a:ext cx="3048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02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5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55534</TotalTime>
  <Words>965</Words>
  <Application>Microsoft Macintosh PowerPoint</Application>
  <PresentationFormat>On-screen Show (4:3)</PresentationFormat>
  <Paragraphs>241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Andale Mono</vt:lpstr>
      <vt:lpstr>Arial Black</vt:lpstr>
      <vt:lpstr>Franklin Gothic Book</vt:lpstr>
      <vt:lpstr>Gill Sans</vt:lpstr>
      <vt:lpstr>Helvetica Neue</vt:lpstr>
      <vt:lpstr>Wingdings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11828</cp:revision>
  <cp:lastPrinted>2017-02-24T20:32:28Z</cp:lastPrinted>
  <dcterms:created xsi:type="dcterms:W3CDTF">2012-08-31T06:36:49Z</dcterms:created>
  <dcterms:modified xsi:type="dcterms:W3CDTF">2018-02-27T02:33:43Z</dcterms:modified>
  <cp:category/>
</cp:coreProperties>
</file>