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1159" r:id="rId2"/>
    <p:sldId id="1140" r:id="rId3"/>
    <p:sldId id="1144" r:id="rId4"/>
    <p:sldId id="1146" r:id="rId5"/>
    <p:sldId id="1110" r:id="rId6"/>
    <p:sldId id="1111" r:id="rId7"/>
    <p:sldId id="1112" r:id="rId8"/>
    <p:sldId id="1114" r:id="rId9"/>
    <p:sldId id="1121" r:id="rId10"/>
    <p:sldId id="1115" r:id="rId11"/>
    <p:sldId id="1116" r:id="rId12"/>
    <p:sldId id="1117" r:id="rId13"/>
    <p:sldId id="1118" r:id="rId14"/>
    <p:sldId id="1147" r:id="rId15"/>
    <p:sldId id="1082" r:id="rId16"/>
    <p:sldId id="1083" r:id="rId17"/>
    <p:sldId id="1084" r:id="rId18"/>
    <p:sldId id="1122" r:id="rId19"/>
    <p:sldId id="1123" r:id="rId20"/>
    <p:sldId id="1127" r:id="rId21"/>
    <p:sldId id="1128" r:id="rId22"/>
    <p:sldId id="1148" r:id="rId23"/>
    <p:sldId id="1124" r:id="rId24"/>
    <p:sldId id="1125" r:id="rId25"/>
    <p:sldId id="1126" r:id="rId26"/>
    <p:sldId id="1129" r:id="rId27"/>
    <p:sldId id="1130" r:id="rId28"/>
    <p:sldId id="1094" r:id="rId29"/>
    <p:sldId id="1152" r:id="rId30"/>
    <p:sldId id="1153" r:id="rId31"/>
    <p:sldId id="1131" r:id="rId32"/>
    <p:sldId id="1097" r:id="rId33"/>
    <p:sldId id="1098" r:id="rId34"/>
    <p:sldId id="1099" r:id="rId35"/>
    <p:sldId id="1100" r:id="rId36"/>
    <p:sldId id="1102" r:id="rId37"/>
    <p:sldId id="1103" r:id="rId38"/>
    <p:sldId id="1137" r:id="rId39"/>
    <p:sldId id="1135" r:id="rId40"/>
    <p:sldId id="1136" r:id="rId41"/>
    <p:sldId id="1145" r:id="rId42"/>
    <p:sldId id="1120" r:id="rId43"/>
    <p:sldId id="1150" r:id="rId44"/>
    <p:sldId id="949" r:id="rId45"/>
    <p:sldId id="950" r:id="rId46"/>
    <p:sldId id="1151" r:id="rId47"/>
    <p:sldId id="952" r:id="rId48"/>
    <p:sldId id="953" r:id="rId49"/>
    <p:sldId id="954" r:id="rId50"/>
    <p:sldId id="1149" r:id="rId51"/>
    <p:sldId id="1105" r:id="rId52"/>
    <p:sldId id="1141" r:id="rId53"/>
    <p:sldId id="1142" r:id="rId54"/>
    <p:sldId id="956" r:id="rId55"/>
    <p:sldId id="1156" r:id="rId56"/>
    <p:sldId id="972" r:id="rId57"/>
    <p:sldId id="973" r:id="rId58"/>
    <p:sldId id="1157" r:id="rId59"/>
    <p:sldId id="975" r:id="rId60"/>
    <p:sldId id="1158" r:id="rId61"/>
    <p:sldId id="976" r:id="rId62"/>
    <p:sldId id="1155" r:id="rId63"/>
    <p:sldId id="978" r:id="rId64"/>
    <p:sldId id="1160" r:id="rId65"/>
    <p:sldId id="1107" r:id="rId66"/>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6" autoAdjust="0"/>
    <p:restoredTop sz="75202" autoAdjust="0"/>
  </p:normalViewPr>
  <p:slideViewPr>
    <p:cSldViewPr>
      <p:cViewPr varScale="1">
        <p:scale>
          <a:sx n="101" d="100"/>
          <a:sy n="101" d="100"/>
        </p:scale>
        <p:origin x="216" y="24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Sentence with T words - assign a probability to it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Sentence with T words - assign a probability to it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1746"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Since we also want to include the first word in the bigram model, we need a dummy beginning of sentence marker &lt;s&gt;. We usually also have an end of sentence marker but for the sake of brevity, I don’t show that here.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N-gram probability estimates. Derive the conditional probability expression on board ! Given that the occurrence of an n-gram is a random variable with a binomial distribution i.e. each n-gram is independent of the next. Untrue: (a) n-grams are overlapping (b) content words tend to clump (used once, likely to get used again)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Why is the 0 bad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You have to make sure that the joint is well-formed and understand how the conditional probability formula is derived.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3613"/>
            <a:fld id="{06B8D6AB-120F-4136-A4C3-CE1A2BF9A1B7}" type="slidenum">
              <a:rPr lang="en-US" smtClean="0"/>
              <a:pPr defTabSz="963613"/>
              <a:t>44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mtClean="0"/>
              <a:t>Why is IR hard? Because language is hard!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3613"/>
            <a:fld id="{34D0E247-07AF-4B67-8C8D-0FBD741268BE}" type="slidenum">
              <a:rPr lang="en-US" smtClean="0"/>
              <a:pPr defTabSz="963613"/>
              <a:t>56</a:t>
            </a:fld>
            <a:endParaRPr lang="en-US" smtClean="0"/>
          </a:p>
        </p:txBody>
      </p:sp>
      <p:sp>
        <p:nvSpPr>
          <p:cNvPr id="125955" name="Rectangle 2"/>
          <p:cNvSpPr>
            <a:spLocks noChangeArrowheads="1"/>
          </p:cNvSpPr>
          <p:nvPr/>
        </p:nvSpPr>
        <p:spPr bwMode="auto">
          <a:xfrm>
            <a:off x="4141788" y="0"/>
            <a:ext cx="3173412" cy="477838"/>
          </a:xfrm>
          <a:prstGeom prst="rect">
            <a:avLst/>
          </a:prstGeom>
          <a:noFill/>
          <a:ln w="12700">
            <a:noFill/>
            <a:miter lim="800000"/>
            <a:headEnd/>
            <a:tailEnd/>
          </a:ln>
        </p:spPr>
        <p:txBody>
          <a:bodyPr wrap="none" lIns="91431" tIns="45716" rIns="91431" bIns="45716" anchor="ctr"/>
          <a:lstStyle/>
          <a:p>
            <a:endParaRPr lang="en-US"/>
          </a:p>
        </p:txBody>
      </p:sp>
      <p:sp>
        <p:nvSpPr>
          <p:cNvPr id="125956" name="Rectangle 3"/>
          <p:cNvSpPr>
            <a:spLocks noChangeArrowheads="1"/>
          </p:cNvSpPr>
          <p:nvPr/>
        </p:nvSpPr>
        <p:spPr bwMode="auto">
          <a:xfrm>
            <a:off x="4141788" y="9121775"/>
            <a:ext cx="3173412" cy="479425"/>
          </a:xfrm>
          <a:prstGeom prst="rect">
            <a:avLst/>
          </a:prstGeom>
          <a:noFill/>
          <a:ln w="12700">
            <a:noFill/>
            <a:miter lim="800000"/>
            <a:headEnd/>
            <a:tailEnd/>
          </a:ln>
        </p:spPr>
        <p:txBody>
          <a:bodyPr lIns="99001" tIns="48662" rIns="99001" bIns="48662" anchor="b"/>
          <a:lstStyle/>
          <a:p>
            <a:pPr algn="r" defTabSz="979488"/>
            <a:r>
              <a:rPr lang="en-US" sz="1300" b="0">
                <a:latin typeface="Times New Roman" pitchFamily="18" charset="0"/>
              </a:rPr>
              <a:t>22</a:t>
            </a:r>
          </a:p>
        </p:txBody>
      </p:sp>
      <p:sp>
        <p:nvSpPr>
          <p:cNvPr id="12595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lIns="91431" tIns="45716" rIns="91431" bIns="45716" anchor="ctr"/>
          <a:lstStyle/>
          <a:p>
            <a:endParaRPr lang="en-US"/>
          </a:p>
        </p:txBody>
      </p:sp>
      <p:sp>
        <p:nvSpPr>
          <p:cNvPr id="125958" name="Rectangle 5"/>
          <p:cNvSpPr>
            <a:spLocks noChangeArrowheads="1"/>
          </p:cNvSpPr>
          <p:nvPr/>
        </p:nvSpPr>
        <p:spPr bwMode="auto">
          <a:xfrm>
            <a:off x="0" y="0"/>
            <a:ext cx="3170238" cy="477838"/>
          </a:xfrm>
          <a:prstGeom prst="rect">
            <a:avLst/>
          </a:prstGeom>
          <a:noFill/>
          <a:ln w="12700">
            <a:noFill/>
            <a:miter lim="800000"/>
            <a:headEnd/>
            <a:tailEnd/>
          </a:ln>
        </p:spPr>
        <p:txBody>
          <a:bodyPr wrap="none" lIns="91431" tIns="45716" rIns="91431" bIns="45716" anchor="ctr"/>
          <a:lstStyle/>
          <a:p>
            <a:endParaRPr lang="en-US"/>
          </a:p>
        </p:txBody>
      </p:sp>
      <p:sp>
        <p:nvSpPr>
          <p:cNvPr id="125959" name="Rectangle 6"/>
          <p:cNvSpPr>
            <a:spLocks noGrp="1" noRot="1" noChangeAspect="1" noChangeArrowheads="1" noTextEdit="1"/>
          </p:cNvSpPr>
          <p:nvPr>
            <p:ph type="sldImg"/>
          </p:nvPr>
        </p:nvSpPr>
        <p:spPr>
          <a:xfrm>
            <a:off x="1266825" y="727075"/>
            <a:ext cx="4781550" cy="3586163"/>
          </a:xfrm>
          <a:ln w="12700" cap="flat"/>
        </p:spPr>
      </p:sp>
      <p:sp>
        <p:nvSpPr>
          <p:cNvPr id="125960" name="Rectangle 7"/>
          <p:cNvSpPr>
            <a:spLocks noGrp="1" noChangeArrowheads="1"/>
          </p:cNvSpPr>
          <p:nvPr>
            <p:ph type="body" idx="1"/>
          </p:nvPr>
        </p:nvSpPr>
        <p:spPr>
          <a:xfrm>
            <a:off x="974725" y="4559300"/>
            <a:ext cx="5364163" cy="4319588"/>
          </a:xfrm>
          <a:noFill/>
          <a:ln/>
        </p:spPr>
        <p:txBody>
          <a:bodyPr lIns="99001" tIns="48662" rIns="99001" bIns="48662"/>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3613"/>
            <a:fld id="{34D0E247-07AF-4B67-8C8D-0FBD741268BE}" type="slidenum">
              <a:rPr lang="en-US" smtClean="0"/>
              <a:pPr defTabSz="963613"/>
              <a:t>58</a:t>
            </a:fld>
            <a:endParaRPr lang="en-US" smtClean="0"/>
          </a:p>
        </p:txBody>
      </p:sp>
      <p:sp>
        <p:nvSpPr>
          <p:cNvPr id="125955" name="Rectangle 2"/>
          <p:cNvSpPr>
            <a:spLocks noChangeArrowheads="1"/>
          </p:cNvSpPr>
          <p:nvPr/>
        </p:nvSpPr>
        <p:spPr bwMode="auto">
          <a:xfrm>
            <a:off x="4141788" y="0"/>
            <a:ext cx="3173412" cy="477838"/>
          </a:xfrm>
          <a:prstGeom prst="rect">
            <a:avLst/>
          </a:prstGeom>
          <a:noFill/>
          <a:ln w="12700">
            <a:noFill/>
            <a:miter lim="800000"/>
            <a:headEnd/>
            <a:tailEnd/>
          </a:ln>
        </p:spPr>
        <p:txBody>
          <a:bodyPr wrap="none" lIns="91431" tIns="45716" rIns="91431" bIns="45716" anchor="ctr"/>
          <a:lstStyle/>
          <a:p>
            <a:endParaRPr lang="en-US"/>
          </a:p>
        </p:txBody>
      </p:sp>
      <p:sp>
        <p:nvSpPr>
          <p:cNvPr id="125956" name="Rectangle 3"/>
          <p:cNvSpPr>
            <a:spLocks noChangeArrowheads="1"/>
          </p:cNvSpPr>
          <p:nvPr/>
        </p:nvSpPr>
        <p:spPr bwMode="auto">
          <a:xfrm>
            <a:off x="4141788" y="9121775"/>
            <a:ext cx="3173412" cy="479425"/>
          </a:xfrm>
          <a:prstGeom prst="rect">
            <a:avLst/>
          </a:prstGeom>
          <a:noFill/>
          <a:ln w="12700">
            <a:noFill/>
            <a:miter lim="800000"/>
            <a:headEnd/>
            <a:tailEnd/>
          </a:ln>
        </p:spPr>
        <p:txBody>
          <a:bodyPr lIns="99001" tIns="48662" rIns="99001" bIns="48662" anchor="b"/>
          <a:lstStyle/>
          <a:p>
            <a:pPr algn="r" defTabSz="979488"/>
            <a:r>
              <a:rPr lang="en-US" sz="1300" b="0">
                <a:latin typeface="Times New Roman" pitchFamily="18" charset="0"/>
              </a:rPr>
              <a:t>22</a:t>
            </a:r>
          </a:p>
        </p:txBody>
      </p:sp>
      <p:sp>
        <p:nvSpPr>
          <p:cNvPr id="12595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lIns="91431" tIns="45716" rIns="91431" bIns="45716" anchor="ctr"/>
          <a:lstStyle/>
          <a:p>
            <a:endParaRPr lang="en-US"/>
          </a:p>
        </p:txBody>
      </p:sp>
      <p:sp>
        <p:nvSpPr>
          <p:cNvPr id="125958" name="Rectangle 5"/>
          <p:cNvSpPr>
            <a:spLocks noChangeArrowheads="1"/>
          </p:cNvSpPr>
          <p:nvPr/>
        </p:nvSpPr>
        <p:spPr bwMode="auto">
          <a:xfrm>
            <a:off x="0" y="0"/>
            <a:ext cx="3170238" cy="477838"/>
          </a:xfrm>
          <a:prstGeom prst="rect">
            <a:avLst/>
          </a:prstGeom>
          <a:noFill/>
          <a:ln w="12700">
            <a:noFill/>
            <a:miter lim="800000"/>
            <a:headEnd/>
            <a:tailEnd/>
          </a:ln>
        </p:spPr>
        <p:txBody>
          <a:bodyPr wrap="none" lIns="91431" tIns="45716" rIns="91431" bIns="45716" anchor="ctr"/>
          <a:lstStyle/>
          <a:p>
            <a:endParaRPr lang="en-US"/>
          </a:p>
        </p:txBody>
      </p:sp>
      <p:sp>
        <p:nvSpPr>
          <p:cNvPr id="125959" name="Rectangle 6"/>
          <p:cNvSpPr>
            <a:spLocks noGrp="1" noRot="1" noChangeAspect="1" noChangeArrowheads="1" noTextEdit="1"/>
          </p:cNvSpPr>
          <p:nvPr>
            <p:ph type="sldImg"/>
          </p:nvPr>
        </p:nvSpPr>
        <p:spPr>
          <a:xfrm>
            <a:off x="1266825" y="727075"/>
            <a:ext cx="4781550" cy="3586163"/>
          </a:xfrm>
          <a:ln w="12700" cap="flat"/>
        </p:spPr>
      </p:sp>
      <p:sp>
        <p:nvSpPr>
          <p:cNvPr id="125960" name="Rectangle 7"/>
          <p:cNvSpPr>
            <a:spLocks noGrp="1" noChangeArrowheads="1"/>
          </p:cNvSpPr>
          <p:nvPr>
            <p:ph type="body" idx="1"/>
          </p:nvPr>
        </p:nvSpPr>
        <p:spPr>
          <a:xfrm>
            <a:off x="974725" y="4559300"/>
            <a:ext cx="5364163" cy="4319588"/>
          </a:xfrm>
          <a:noFill/>
          <a:ln/>
        </p:spPr>
        <p:txBody>
          <a:bodyPr lIns="99001" tIns="48662" rIns="99001" bIns="48662"/>
          <a:lstStyle/>
          <a:p>
            <a:endParaRPr lang="en-US" smtClean="0"/>
          </a:p>
        </p:txBody>
      </p:sp>
    </p:spTree>
    <p:extLst>
      <p:ext uri="{BB962C8B-B14F-4D97-AF65-F5344CB8AC3E}">
        <p14:creationId xmlns:p14="http://schemas.microsoft.com/office/powerpoint/2010/main" val="1496343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3" r:id="rId1"/>
    <p:sldLayoutId id="2147483657" r:id="rId2"/>
  </p:sldLayoutIdLst>
  <p:transition/>
  <p:timing>
    <p:tnLst>
      <p:par>
        <p:cTn id="1" dur="indefinite" restart="never" nodeType="tmRoot"/>
      </p:par>
    </p:tnLst>
  </p:timing>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emf"/><Relationship Id="rId3" Type="http://schemas.openxmlformats.org/officeDocument/2006/relationships/image" Target="../media/image3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oleObject" Target="../embeddings/oleObject1.bin"/><Relationship Id="rId5" Type="http://schemas.openxmlformats.org/officeDocument/2006/relationships/image" Target="../media/image38.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0.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slideLayout" Target="../slideLayouts/slideLayout1.xml"/><Relationship Id="rId2" Type="http://schemas.openxmlformats.org/officeDocument/2006/relationships/image" Target="../media/image43.jpg"/></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slideLayout" Target="../slideLayouts/slideLayout1.xml"/><Relationship Id="rId2"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slideLayout" Target="../slideLayouts/slideLayout1.xml"/><Relationship Id="rId2" Type="http://schemas.openxmlformats.org/officeDocument/2006/relationships/image" Target="../media/image4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wm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3.bin"/><Relationship Id="rId5" Type="http://schemas.openxmlformats.org/officeDocument/2006/relationships/image" Target="../media/image48.w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200" dirty="0" smtClean="0">
                <a:solidFill>
                  <a:schemeClr val="bg2"/>
                </a:solidFill>
                <a:latin typeface="Gill Sans"/>
                <a:cs typeface="Gill Sans"/>
              </a:rPr>
              <a:t>Data-Intensive Distributed Computing</a:t>
            </a:r>
            <a:endParaRPr lang="en-US" sz="3200" dirty="0">
              <a:solidFill>
                <a:schemeClr val="bg2"/>
              </a:solidFill>
              <a:latin typeface="Gill Sans"/>
              <a:cs typeface="Gill Sans"/>
            </a:endParaRP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600" b="0" dirty="0" smtClean="0">
                <a:solidFill>
                  <a:schemeClr val="bg2"/>
                </a:solidFill>
                <a:latin typeface="Gill Sans"/>
                <a:cs typeface="Gill Sans"/>
              </a:rPr>
              <a:t>Part 3: Analyzing Text (1/2)</a:t>
            </a:r>
            <a:endParaRPr lang="en-US" sz="2600" b="0" dirty="0">
              <a:solidFill>
                <a:schemeClr val="bg2"/>
              </a:solidFill>
              <a:latin typeface="Gill Sans"/>
              <a:cs typeface="Gill Sans"/>
            </a:endParaRP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a:t>
            </a:r>
            <a:r>
              <a:rPr lang="en-US" sz="2400" b="0" dirty="0" smtClean="0">
                <a:solidFill>
                  <a:schemeClr val="bg2"/>
                </a:solidFill>
                <a:latin typeface="Gill Sans"/>
                <a:cs typeface="Gill Sans"/>
              </a:rPr>
              <a:t>451/651 431/631 </a:t>
            </a:r>
            <a:r>
              <a:rPr lang="en-US" sz="2400" b="0" dirty="0">
                <a:solidFill>
                  <a:schemeClr val="bg2"/>
                </a:solidFill>
                <a:latin typeface="Gill Sans"/>
                <a:cs typeface="Gill Sans"/>
              </a:rPr>
              <a:t>(Winter </a:t>
            </a:r>
            <a:r>
              <a:rPr lang="en-US" sz="2400" b="0" dirty="0" smtClean="0">
                <a:solidFill>
                  <a:schemeClr val="bg2"/>
                </a:solidFill>
                <a:latin typeface="Gill Sans"/>
                <a:cs typeface="Gill Sans"/>
              </a:rPr>
              <a:t>2018)</a:t>
            </a:r>
            <a:endParaRPr lang="en-US" sz="2400" b="0" dirty="0">
              <a:solidFill>
                <a:schemeClr val="bg2"/>
              </a:solidFill>
              <a:latin typeface="Gill Sans"/>
              <a:cs typeface="Gill Sans"/>
            </a:endParaRP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smtClean="0">
                <a:solidFill>
                  <a:schemeClr val="bg2"/>
                </a:solidFill>
                <a:latin typeface="Gill Sans"/>
                <a:cs typeface="Gill Sans"/>
              </a:rPr>
              <a:t>Jimmy Lin</a:t>
            </a:r>
          </a:p>
          <a:p>
            <a:pPr algn="ctr" eaLnBrk="1" hangingPunct="1"/>
            <a:r>
              <a:rPr lang="en-US" sz="2000" b="0" dirty="0" smtClean="0">
                <a:solidFill>
                  <a:schemeClr val="bg2"/>
                </a:solidFill>
                <a:latin typeface="Gill Sans"/>
                <a:cs typeface="Gill Sans"/>
              </a:rPr>
              <a:t>David R. Cheriton School of Computer Science</a:t>
            </a:r>
          </a:p>
          <a:p>
            <a:pPr algn="ctr" eaLnBrk="1" hangingPunct="1"/>
            <a:r>
              <a:rPr lang="en-US" sz="2000" b="0" dirty="0" smtClean="0">
                <a:solidFill>
                  <a:schemeClr val="bg2"/>
                </a:solidFill>
                <a:latin typeface="Gill Sans"/>
                <a:cs typeface="Gill Sans"/>
              </a:rPr>
              <a:t>University of Waterloo</a:t>
            </a:r>
            <a:endParaRPr lang="en-US" sz="2000" b="0" dirty="0">
              <a:solidFill>
                <a:schemeClr val="bg2"/>
              </a:solidFill>
              <a:latin typeface="Gill Sans"/>
              <a:cs typeface="Gill Sans"/>
            </a:endParaRP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smtClean="0">
                <a:solidFill>
                  <a:schemeClr val="bg2"/>
                </a:solidFill>
                <a:latin typeface="Gill Sans"/>
                <a:cs typeface="Gill Sans"/>
              </a:rPr>
              <a:t>January 25, 2018</a:t>
            </a:r>
            <a:endParaRPr lang="en-US" sz="2400" b="0" dirty="0">
              <a:solidFill>
                <a:schemeClr val="bg2"/>
              </a:solidFill>
              <a:latin typeface="Gill Sans"/>
              <a:cs typeface="Gill Sans"/>
            </a:endParaRPr>
          </a:p>
        </p:txBody>
      </p:sp>
      <p:sp>
        <p:nvSpPr>
          <p:cNvPr id="14" name="TextBox 13"/>
          <p:cNvSpPr txBox="1">
            <a:spLocks noChangeArrowheads="1"/>
          </p:cNvSpPr>
          <p:nvPr/>
        </p:nvSpPr>
        <p:spPr bwMode="auto">
          <a:xfrm>
            <a:off x="1371600" y="5943600"/>
            <a:ext cx="6327373" cy="369332"/>
          </a:xfrm>
          <a:prstGeom prst="rect">
            <a:avLst/>
          </a:prstGeom>
          <a:noFill/>
          <a:ln w="9525">
            <a:noFill/>
            <a:miter lim="800000"/>
            <a:headEnd/>
            <a:tailEnd/>
          </a:ln>
        </p:spPr>
        <p:txBody>
          <a:bodyPr wrap="none">
            <a:spAutoFit/>
          </a:bodyPr>
          <a:lstStyle/>
          <a:p>
            <a:r>
              <a:rPr lang="en-US" sz="1800" b="0" dirty="0" smtClean="0">
                <a:solidFill>
                  <a:schemeClr val="bg1"/>
                </a:solidFill>
                <a:latin typeface="Gill Sans"/>
                <a:cs typeface="Gill Sans"/>
              </a:rPr>
              <a:t>These slides are available at http</a:t>
            </a:r>
            <a:r>
              <a:rPr lang="en-US" sz="1800" b="0" dirty="0">
                <a:solidFill>
                  <a:schemeClr val="bg1"/>
                </a:solidFill>
                <a:latin typeface="Gill Sans"/>
                <a:cs typeface="Gill Sans"/>
              </a:rPr>
              <a:t>://</a:t>
            </a:r>
            <a:r>
              <a:rPr lang="en-US" sz="1800" b="0" dirty="0" err="1" smtClean="0">
                <a:solidFill>
                  <a:schemeClr val="bg1"/>
                </a:solidFill>
                <a:latin typeface="Gill Sans"/>
                <a:cs typeface="Gill Sans"/>
              </a:rPr>
              <a:t>lintool.github.io</a:t>
            </a:r>
            <a:r>
              <a:rPr lang="en-US" sz="1800" b="0" dirty="0" smtClean="0">
                <a:solidFill>
                  <a:schemeClr val="bg1"/>
                </a:solidFill>
                <a:latin typeface="Gill Sans"/>
                <a:cs typeface="Gill Sans"/>
              </a:rPr>
              <a:t>/bigdata-2018w/</a:t>
            </a:r>
          </a:p>
        </p:txBody>
      </p:sp>
      <p:pic>
        <p:nvPicPr>
          <p:cNvPr id="2" name="Picture 1" descr="waterlo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360" y="381000"/>
            <a:ext cx="2910840" cy="718498"/>
          </a:xfrm>
          <a:prstGeom prst="rect">
            <a:avLst/>
          </a:prstGeom>
        </p:spPr>
      </p:pic>
    </p:spTree>
    <p:extLst>
      <p:ext uri="{BB962C8B-B14F-4D97-AF65-F5344CB8AC3E}">
        <p14:creationId xmlns:p14="http://schemas.microsoft.com/office/powerpoint/2010/main" val="2680650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381000" y="1905000"/>
            <a:ext cx="2536031" cy="348258"/>
          </a:xfrm>
          <a:prstGeom prst="rect">
            <a:avLst/>
          </a:prstGeom>
          <a:noFill/>
          <a:ln w="12700" cap="flat">
            <a:noFill/>
            <a:miter lim="800000"/>
            <a:headEnd/>
            <a:tailEnd/>
          </a:ln>
        </p:spPr>
      </p:pic>
      <p:grpSp>
        <p:nvGrpSpPr>
          <p:cNvPr id="2" name="Group 5"/>
          <p:cNvGrpSpPr>
            <a:grpSpLocks/>
          </p:cNvGrpSpPr>
          <p:nvPr/>
        </p:nvGrpSpPr>
        <p:grpSpPr bwMode="auto">
          <a:xfrm>
            <a:off x="685800" y="2514600"/>
            <a:ext cx="7742039" cy="838274"/>
            <a:chOff x="0" y="0"/>
            <a:chExt cx="6936" cy="751"/>
          </a:xfrm>
        </p:grpSpPr>
        <p:sp>
          <p:nvSpPr>
            <p:cNvPr id="27654" name="Rectangle 6"/>
            <p:cNvSpPr>
              <a:spLocks/>
            </p:cNvSpPr>
            <p:nvPr/>
          </p:nvSpPr>
          <p:spPr bwMode="auto">
            <a:xfrm>
              <a:off x="5416" y="420"/>
              <a:ext cx="1274" cy="331"/>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b="0" dirty="0" smtClean="0">
                  <a:solidFill>
                    <a:srgbClr val="000000"/>
                  </a:solidFill>
                  <a:latin typeface="Gill Sans"/>
                  <a:ea typeface="Gill Sans" charset="0"/>
                  <a:cs typeface="Gill Sans"/>
                  <a:sym typeface="Gill Sans" charset="0"/>
                </a:rPr>
                <a:t>[chain rule]</a:t>
              </a:r>
            </a:p>
          </p:txBody>
        </p:sp>
        <p:pic>
          <p:nvPicPr>
            <p:cNvPr id="27655" name="Picture 7"/>
            <p:cNvPicPr>
              <a:picLocks noChangeAspect="1" noChangeArrowheads="1"/>
            </p:cNvPicPr>
            <p:nvPr/>
          </p:nvPicPr>
          <p:blipFill>
            <a:blip r:embed="rId4" cstate="print"/>
            <a:srcRect/>
            <a:stretch>
              <a:fillRect/>
            </a:stretch>
          </p:blipFill>
          <p:spPr bwMode="auto">
            <a:xfrm>
              <a:off x="0" y="0"/>
              <a:ext cx="6936" cy="312"/>
            </a:xfrm>
            <a:prstGeom prst="rect">
              <a:avLst/>
            </a:prstGeom>
            <a:noFill/>
            <a:ln w="12700" cap="flat">
              <a:noFill/>
              <a:miter lim="800000"/>
              <a:headEnd/>
              <a:tailEnd/>
            </a:ln>
          </p:spPr>
        </p:pic>
      </p:grpSp>
      <p:sp>
        <p:nvSpPr>
          <p:cNvPr id="9" name="TextBox 8"/>
          <p:cNvSpPr txBox="1">
            <a:spLocks noChangeArrowheads="1"/>
          </p:cNvSpPr>
          <p:nvPr/>
        </p:nvSpPr>
        <p:spPr bwMode="auto">
          <a:xfrm>
            <a:off x="5867400" y="6096000"/>
            <a:ext cx="2188420"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Gill Sans"/>
                <a:cs typeface="Gill Sans"/>
              </a:rPr>
              <a:t>Is this tractable?</a:t>
            </a:r>
            <a:endParaRPr kumimoji="0" lang="en-US" sz="2000" b="0" i="0" u="none" strike="noStrike" kern="0" cap="none" spc="0" normalizeH="0" baseline="0" noProof="0" dirty="0" smtClean="0">
              <a:ln>
                <a:noFill/>
              </a:ln>
              <a:solidFill>
                <a:srgbClr val="FF0000"/>
              </a:solidFill>
              <a:effectLst/>
              <a:uLnTx/>
              <a:uFillTx/>
              <a:latin typeface="Gill Sans"/>
              <a:cs typeface="Gill Sans"/>
            </a:endParaRPr>
          </a:p>
        </p:txBody>
      </p:sp>
      <p:sp>
        <p:nvSpPr>
          <p:cNvPr id="11" name="Title 1"/>
          <p:cNvSpPr txBox="1">
            <a:spLocks/>
          </p:cNvSpPr>
          <p:nvPr/>
        </p:nvSpPr>
        <p:spPr>
          <a:xfrm>
            <a:off x="0" y="548640"/>
            <a:ext cx="9144000" cy="685800"/>
          </a:xfrm>
          <a:prstGeom prst="rect">
            <a:avLst/>
          </a:prstGeom>
        </p:spPr>
        <p:txBody>
          <a:bodyPr/>
          <a:lstStyle/>
          <a:p>
            <a:pPr lvl="0" algn="ctr">
              <a:defRPr/>
            </a:pPr>
            <a:r>
              <a:rPr lang="en-US" sz="3600" b="0" kern="0" dirty="0" smtClean="0">
                <a:solidFill>
                  <a:srgbClr val="000000"/>
                </a:solidFill>
                <a:latin typeface="Gill Sans"/>
                <a:cs typeface="Gill Sans"/>
              </a:rPr>
              <a:t>Language Models</a:t>
            </a:r>
            <a:endParaRPr lang="en-US" sz="3600" b="0" kern="0" dirty="0">
              <a:solidFill>
                <a:srgbClr val="000000"/>
              </a:solidFill>
              <a:latin typeface="Gill Sans"/>
              <a:cs typeface="Gill Sans"/>
            </a:endParaRPr>
          </a:p>
        </p:txBody>
      </p:sp>
    </p:spTree>
    <p:extLst>
      <p:ext uri="{BB962C8B-B14F-4D97-AF65-F5344CB8AC3E}">
        <p14:creationId xmlns:p14="http://schemas.microsoft.com/office/powerpoint/2010/main" val="3602288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p:cNvSpPr>
          <p:nvPr/>
        </p:nvSpPr>
        <p:spPr bwMode="auto">
          <a:xfrm>
            <a:off x="0" y="1768669"/>
            <a:ext cx="9144000" cy="738664"/>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smtClean="0">
                <a:solidFill>
                  <a:srgbClr val="000000"/>
                </a:solidFill>
                <a:latin typeface="Gill Sans" charset="0"/>
                <a:ea typeface="Gill Sans" charset="0"/>
                <a:cs typeface="Gill Sans" charset="0"/>
                <a:sym typeface="Gill Sans" charset="0"/>
              </a:rPr>
              <a:t>Basic idea:</a:t>
            </a:r>
            <a:r>
              <a:rPr lang="en-US" sz="2400" dirty="0" smtClean="0">
                <a:solidFill>
                  <a:srgbClr val="000000"/>
                </a:solidFill>
                <a:latin typeface="Gill Sans" charset="0"/>
                <a:ea typeface="Gill Sans" charset="0"/>
                <a:cs typeface="Gill Sans" charset="0"/>
                <a:sym typeface="Gill Sans" charset="0"/>
              </a:rPr>
              <a:t> </a:t>
            </a:r>
            <a:r>
              <a:rPr lang="en-US" sz="2400" b="0" dirty="0" smtClean="0">
                <a:solidFill>
                  <a:srgbClr val="000000"/>
                </a:solidFill>
                <a:latin typeface="Gill Sans" charset="0"/>
                <a:ea typeface="Gill Sans" charset="0"/>
                <a:cs typeface="Gill Sans" charset="0"/>
                <a:sym typeface="Gill Sans" charset="0"/>
              </a:rPr>
              <a:t>limit history to fixed number of (</a:t>
            </a:r>
            <a:r>
              <a:rPr lang="en-US" sz="2400" b="0" i="1" dirty="0" smtClean="0">
                <a:solidFill>
                  <a:srgbClr val="000000"/>
                </a:solidFill>
                <a:latin typeface="Gill Sans" charset="0"/>
                <a:ea typeface="Gill Sans" charset="0"/>
                <a:cs typeface="Gill Sans" charset="0"/>
                <a:sym typeface="Gill Sans" charset="0"/>
              </a:rPr>
              <a:t>N</a:t>
            </a:r>
            <a:r>
              <a:rPr lang="en-US" sz="2400" b="0" dirty="0" smtClean="0">
                <a:solidFill>
                  <a:srgbClr val="000000"/>
                </a:solidFill>
                <a:latin typeface="Gill Sans" charset="0"/>
                <a:ea typeface="Gill Sans" charset="0"/>
                <a:cs typeface="Gill Sans" charset="0"/>
                <a:sym typeface="Gill Sans" charset="0"/>
              </a:rPr>
              <a:t> – 1) words</a:t>
            </a:r>
            <a:endParaRPr lang="en-US" sz="2400" b="0" i="1" dirty="0" smtClean="0">
              <a:solidFill>
                <a:srgbClr val="000000"/>
              </a:solidFill>
              <a:latin typeface="Gill Sans" charset="0"/>
              <a:ea typeface="Gill Sans" charset="0"/>
              <a:cs typeface="Gill Sans" charset="0"/>
              <a:sym typeface="Gill Sans" charset="0"/>
            </a:endParaRPr>
          </a:p>
          <a:p>
            <a:pPr algn="ctr" eaLnBrk="1" hangingPunct="1"/>
            <a:r>
              <a:rPr lang="en-US" sz="2400" b="0" dirty="0" smtClean="0">
                <a:solidFill>
                  <a:srgbClr val="000000"/>
                </a:solidFill>
                <a:latin typeface="Gill Sans" charset="0"/>
                <a:ea typeface="Gill Sans" charset="0"/>
                <a:cs typeface="Gill Sans" charset="0"/>
                <a:sym typeface="Gill Sans" charset="0"/>
              </a:rPr>
              <a:t>(Markov Assumption)</a:t>
            </a:r>
          </a:p>
        </p:txBody>
      </p:sp>
      <p:pic>
        <p:nvPicPr>
          <p:cNvPr id="29700" name="Picture 4"/>
          <p:cNvPicPr>
            <a:picLocks noChangeAspect="1" noChangeArrowheads="1"/>
          </p:cNvPicPr>
          <p:nvPr/>
        </p:nvPicPr>
        <p:blipFill>
          <a:blip r:embed="rId2" cstate="print"/>
          <a:srcRect/>
          <a:stretch>
            <a:fillRect/>
          </a:stretch>
        </p:blipFill>
        <p:spPr bwMode="auto">
          <a:xfrm>
            <a:off x="732234" y="5093208"/>
            <a:ext cx="6527602" cy="348258"/>
          </a:xfrm>
          <a:prstGeom prst="rect">
            <a:avLst/>
          </a:prstGeom>
          <a:noFill/>
          <a:ln w="12700" cap="flat">
            <a:noFill/>
            <a:miter lim="800000"/>
            <a:headEnd/>
            <a:tailEnd/>
          </a:ln>
        </p:spPr>
      </p:pic>
      <p:sp>
        <p:nvSpPr>
          <p:cNvPr id="29702" name="Line 6"/>
          <p:cNvSpPr>
            <a:spLocks noChangeShapeType="1"/>
          </p:cNvSpPr>
          <p:nvPr/>
        </p:nvSpPr>
        <p:spPr bwMode="auto">
          <a:xfrm rot="10800000" flipH="1">
            <a:off x="5803739" y="5557030"/>
            <a:ext cx="0" cy="691369"/>
          </a:xfrm>
          <a:prstGeom prst="line">
            <a:avLst/>
          </a:prstGeom>
          <a:noFill/>
          <a:ln w="127000" cap="flat">
            <a:solidFill>
              <a:schemeClr val="tx1"/>
            </a:solidFill>
            <a:prstDash val="solid"/>
            <a:miter lim="800000"/>
            <a:headEnd type="stealth" w="med" len="med"/>
            <a:tailEnd type="none" w="med" len="med"/>
          </a:ln>
        </p:spPr>
        <p:txBody>
          <a:bodyPr lIns="0" tIns="0" rIns="0" bIns="0"/>
          <a:lstStyle/>
          <a:p>
            <a:pPr eaLnBrk="1" hangingPunct="1"/>
            <a:endParaRPr lang="en-US" sz="3000" b="0" dirty="0" smtClean="0">
              <a:solidFill>
                <a:srgbClr val="000000"/>
              </a:solidFill>
              <a:latin typeface="Gill Sans" charset="0"/>
              <a:sym typeface="Gill Sans" charset="0"/>
            </a:endParaRPr>
          </a:p>
        </p:txBody>
      </p:sp>
      <p:pic>
        <p:nvPicPr>
          <p:cNvPr id="29704" name="Picture 8"/>
          <p:cNvPicPr>
            <a:picLocks noChangeAspect="1" noChangeArrowheads="1"/>
          </p:cNvPicPr>
          <p:nvPr/>
        </p:nvPicPr>
        <p:blipFill>
          <a:blip r:embed="rId3" cstate="print"/>
          <a:srcRect/>
          <a:stretch>
            <a:fillRect/>
          </a:stretch>
        </p:blipFill>
        <p:spPr bwMode="auto">
          <a:xfrm>
            <a:off x="1214437" y="4434840"/>
            <a:ext cx="4089797" cy="348258"/>
          </a:xfrm>
          <a:prstGeom prst="rect">
            <a:avLst/>
          </a:prstGeom>
          <a:noFill/>
          <a:ln w="12700" cap="flat">
            <a:noFill/>
            <a:miter lim="800000"/>
            <a:headEnd/>
            <a:tailEnd/>
          </a:ln>
        </p:spPr>
      </p:pic>
      <p:pic>
        <p:nvPicPr>
          <p:cNvPr id="29705" name="Picture 9"/>
          <p:cNvPicPr>
            <a:picLocks noChangeAspect="1" noChangeArrowheads="1"/>
          </p:cNvPicPr>
          <p:nvPr/>
        </p:nvPicPr>
        <p:blipFill>
          <a:blip r:embed="rId4" cstate="print"/>
          <a:srcRect/>
          <a:stretch>
            <a:fillRect/>
          </a:stretch>
        </p:blipFill>
        <p:spPr bwMode="auto">
          <a:xfrm>
            <a:off x="1182886" y="2590800"/>
            <a:ext cx="6741914" cy="348258"/>
          </a:xfrm>
          <a:prstGeom prst="rect">
            <a:avLst/>
          </a:prstGeom>
          <a:noFill/>
          <a:ln w="12700" cap="flat">
            <a:noFill/>
            <a:miter lim="800000"/>
            <a:headEnd/>
            <a:tailEnd/>
          </a:ln>
        </p:spPr>
      </p:pic>
      <p:sp>
        <p:nvSpPr>
          <p:cNvPr id="11" name="Rectangle 7"/>
          <p:cNvSpPr>
            <a:spLocks/>
          </p:cNvSpPr>
          <p:nvPr/>
        </p:nvSpPr>
        <p:spPr bwMode="auto">
          <a:xfrm>
            <a:off x="533400" y="3657600"/>
            <a:ext cx="3811621"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b="0" i="1" dirty="0" smtClean="0">
                <a:solidFill>
                  <a:srgbClr val="000000"/>
                </a:solidFill>
                <a:latin typeface="Gill Sans" charset="0"/>
                <a:ea typeface="Gill Sans" charset="0"/>
                <a:cs typeface="Gill Sans" charset="0"/>
                <a:sym typeface="Gill Sans" charset="0"/>
              </a:rPr>
              <a:t>N</a:t>
            </a:r>
            <a:r>
              <a:rPr lang="en-US" sz="2400" b="0" dirty="0" smtClean="0">
                <a:solidFill>
                  <a:srgbClr val="000000"/>
                </a:solidFill>
                <a:latin typeface="Gill Sans" charset="0"/>
                <a:ea typeface="Gill Sans" charset="0"/>
                <a:cs typeface="Gill Sans" charset="0"/>
                <a:sym typeface="Gill Sans" charset="0"/>
              </a:rPr>
              <a:t>=1: Unigram Language Model</a:t>
            </a: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Approximating Probabilities: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-Grams</a:t>
            </a:r>
          </a:p>
        </p:txBody>
      </p:sp>
    </p:spTree>
    <p:extLst>
      <p:ext uri="{BB962C8B-B14F-4D97-AF65-F5344CB8AC3E}">
        <p14:creationId xmlns:p14="http://schemas.microsoft.com/office/powerpoint/2010/main" val="1335873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7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7"/>
          <p:cNvPicPr>
            <a:picLocks noChangeAspect="1" noChangeArrowheads="1"/>
          </p:cNvPicPr>
          <p:nvPr/>
        </p:nvPicPr>
        <p:blipFill>
          <a:blip r:embed="rId3" cstate="print"/>
          <a:srcRect/>
          <a:stretch>
            <a:fillRect/>
          </a:stretch>
        </p:blipFill>
        <p:spPr bwMode="auto">
          <a:xfrm>
            <a:off x="731520" y="5097661"/>
            <a:ext cx="7804547" cy="312539"/>
          </a:xfrm>
          <a:prstGeom prst="rect">
            <a:avLst/>
          </a:prstGeom>
          <a:noFill/>
          <a:ln w="12700" cap="flat">
            <a:noFill/>
            <a:miter lim="800000"/>
            <a:headEnd/>
            <a:tailEnd/>
          </a:ln>
        </p:spPr>
      </p:pic>
      <p:pic>
        <p:nvPicPr>
          <p:cNvPr id="30728" name="Picture 8"/>
          <p:cNvPicPr>
            <a:picLocks noChangeAspect="1" noChangeArrowheads="1"/>
          </p:cNvPicPr>
          <p:nvPr/>
        </p:nvPicPr>
        <p:blipFill>
          <a:blip r:embed="rId4" cstate="print"/>
          <a:srcRect/>
          <a:stretch>
            <a:fillRect/>
          </a:stretch>
        </p:blipFill>
        <p:spPr bwMode="auto">
          <a:xfrm>
            <a:off x="1214437" y="4436864"/>
            <a:ext cx="4893469" cy="348258"/>
          </a:xfrm>
          <a:prstGeom prst="rect">
            <a:avLst/>
          </a:prstGeom>
          <a:noFill/>
          <a:ln w="12700" cap="flat">
            <a:noFill/>
            <a:miter lim="800000"/>
            <a:headEnd/>
            <a:tailEnd/>
          </a:ln>
        </p:spPr>
      </p:pic>
      <p:sp>
        <p:nvSpPr>
          <p:cNvPr id="13" name="Rectangle 7"/>
          <p:cNvSpPr>
            <a:spLocks/>
          </p:cNvSpPr>
          <p:nvPr/>
        </p:nvSpPr>
        <p:spPr bwMode="auto">
          <a:xfrm>
            <a:off x="533400" y="3657555"/>
            <a:ext cx="3612849"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b="0" i="1" dirty="0" smtClean="0">
                <a:solidFill>
                  <a:srgbClr val="000000"/>
                </a:solidFill>
                <a:latin typeface="Gill Sans" charset="0"/>
                <a:ea typeface="Gill Sans" charset="0"/>
                <a:cs typeface="Gill Sans" charset="0"/>
                <a:sym typeface="Gill Sans" charset="0"/>
              </a:rPr>
              <a:t>N</a:t>
            </a:r>
            <a:r>
              <a:rPr lang="en-US" sz="2400" b="0" dirty="0" smtClean="0">
                <a:solidFill>
                  <a:srgbClr val="000000"/>
                </a:solidFill>
                <a:latin typeface="Gill Sans" charset="0"/>
                <a:ea typeface="Gill Sans" charset="0"/>
                <a:cs typeface="Gill Sans" charset="0"/>
                <a:sym typeface="Gill Sans" charset="0"/>
              </a:rPr>
              <a:t>=2: Bigram Language Model</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Approximating Probabilities: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-Grams</a:t>
            </a:r>
          </a:p>
        </p:txBody>
      </p:sp>
      <p:sp>
        <p:nvSpPr>
          <p:cNvPr id="9" name="Rectangle 2"/>
          <p:cNvSpPr>
            <a:spLocks/>
          </p:cNvSpPr>
          <p:nvPr/>
        </p:nvSpPr>
        <p:spPr bwMode="auto">
          <a:xfrm>
            <a:off x="0" y="1768669"/>
            <a:ext cx="9144000" cy="738664"/>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smtClean="0">
                <a:solidFill>
                  <a:srgbClr val="000000"/>
                </a:solidFill>
                <a:latin typeface="Gill Sans" charset="0"/>
                <a:ea typeface="Gill Sans" charset="0"/>
                <a:cs typeface="Gill Sans" charset="0"/>
                <a:sym typeface="Gill Sans" charset="0"/>
              </a:rPr>
              <a:t>Basic idea:</a:t>
            </a:r>
            <a:r>
              <a:rPr lang="en-US" sz="2400" dirty="0" smtClean="0">
                <a:solidFill>
                  <a:srgbClr val="000000"/>
                </a:solidFill>
                <a:latin typeface="Gill Sans" charset="0"/>
                <a:ea typeface="Gill Sans" charset="0"/>
                <a:cs typeface="Gill Sans" charset="0"/>
                <a:sym typeface="Gill Sans" charset="0"/>
              </a:rPr>
              <a:t> </a:t>
            </a:r>
            <a:r>
              <a:rPr lang="en-US" sz="2400" b="0" dirty="0" smtClean="0">
                <a:solidFill>
                  <a:srgbClr val="000000"/>
                </a:solidFill>
                <a:latin typeface="Gill Sans" charset="0"/>
                <a:ea typeface="Gill Sans" charset="0"/>
                <a:cs typeface="Gill Sans" charset="0"/>
                <a:sym typeface="Gill Sans" charset="0"/>
              </a:rPr>
              <a:t>limit history to fixed number of (</a:t>
            </a:r>
            <a:r>
              <a:rPr lang="en-US" sz="2400" b="0" i="1" dirty="0" smtClean="0">
                <a:solidFill>
                  <a:srgbClr val="000000"/>
                </a:solidFill>
                <a:latin typeface="Gill Sans" charset="0"/>
                <a:ea typeface="Gill Sans" charset="0"/>
                <a:cs typeface="Gill Sans" charset="0"/>
                <a:sym typeface="Gill Sans" charset="0"/>
              </a:rPr>
              <a:t>N</a:t>
            </a:r>
            <a:r>
              <a:rPr lang="en-US" sz="2400" b="0" dirty="0" smtClean="0">
                <a:solidFill>
                  <a:srgbClr val="000000"/>
                </a:solidFill>
                <a:latin typeface="Gill Sans" charset="0"/>
                <a:ea typeface="Gill Sans" charset="0"/>
                <a:cs typeface="Gill Sans" charset="0"/>
                <a:sym typeface="Gill Sans" charset="0"/>
              </a:rPr>
              <a:t> – 1) words</a:t>
            </a:r>
            <a:endParaRPr lang="en-US" sz="2400" b="0" i="1" dirty="0" smtClean="0">
              <a:solidFill>
                <a:srgbClr val="000000"/>
              </a:solidFill>
              <a:latin typeface="Gill Sans" charset="0"/>
              <a:ea typeface="Gill Sans" charset="0"/>
              <a:cs typeface="Gill Sans" charset="0"/>
              <a:sym typeface="Gill Sans" charset="0"/>
            </a:endParaRPr>
          </a:p>
          <a:p>
            <a:pPr algn="ctr" eaLnBrk="1" hangingPunct="1"/>
            <a:r>
              <a:rPr lang="en-US" sz="2400" b="0" dirty="0" smtClean="0">
                <a:solidFill>
                  <a:srgbClr val="000000"/>
                </a:solidFill>
                <a:latin typeface="Gill Sans" charset="0"/>
                <a:ea typeface="Gill Sans" charset="0"/>
                <a:cs typeface="Gill Sans" charset="0"/>
                <a:sym typeface="Gill Sans" charset="0"/>
              </a:rPr>
              <a:t>(Markov Assumption)</a:t>
            </a:r>
          </a:p>
        </p:txBody>
      </p:sp>
      <p:pic>
        <p:nvPicPr>
          <p:cNvPr id="10" name="Picture 9"/>
          <p:cNvPicPr>
            <a:picLocks noChangeAspect="1" noChangeArrowheads="1"/>
          </p:cNvPicPr>
          <p:nvPr/>
        </p:nvPicPr>
        <p:blipFill>
          <a:blip r:embed="rId5" cstate="print"/>
          <a:srcRect/>
          <a:stretch>
            <a:fillRect/>
          </a:stretch>
        </p:blipFill>
        <p:spPr bwMode="auto">
          <a:xfrm>
            <a:off x="1182886" y="2590800"/>
            <a:ext cx="6741914" cy="348258"/>
          </a:xfrm>
          <a:prstGeom prst="rect">
            <a:avLst/>
          </a:prstGeom>
          <a:noFill/>
          <a:ln w="12700" cap="flat">
            <a:noFill/>
            <a:miter lim="800000"/>
            <a:headEnd/>
            <a:tailEnd/>
          </a:ln>
        </p:spPr>
      </p:pic>
    </p:spTree>
    <p:extLst>
      <p:ext uri="{BB962C8B-B14F-4D97-AF65-F5344CB8AC3E}">
        <p14:creationId xmlns:p14="http://schemas.microsoft.com/office/powerpoint/2010/main" val="390344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6" name="Picture 8"/>
          <p:cNvPicPr>
            <a:picLocks noChangeAspect="1" noChangeArrowheads="1"/>
          </p:cNvPicPr>
          <p:nvPr/>
        </p:nvPicPr>
        <p:blipFill>
          <a:blip r:embed="rId2" cstate="print"/>
          <a:srcRect/>
          <a:stretch>
            <a:fillRect/>
          </a:stretch>
        </p:blipFill>
        <p:spPr bwMode="auto">
          <a:xfrm>
            <a:off x="1214437" y="4436864"/>
            <a:ext cx="5750719" cy="348258"/>
          </a:xfrm>
          <a:prstGeom prst="rect">
            <a:avLst/>
          </a:prstGeom>
          <a:noFill/>
          <a:ln w="12700" cap="flat">
            <a:noFill/>
            <a:miter lim="800000"/>
            <a:headEnd/>
            <a:tailEnd/>
          </a:ln>
        </p:spPr>
      </p:pic>
      <p:pic>
        <p:nvPicPr>
          <p:cNvPr id="32777" name="Picture 9"/>
          <p:cNvPicPr>
            <a:picLocks noChangeAspect="1" noChangeArrowheads="1"/>
          </p:cNvPicPr>
          <p:nvPr/>
        </p:nvPicPr>
        <p:blipFill>
          <a:blip r:embed="rId3" cstate="print"/>
          <a:srcRect/>
          <a:stretch>
            <a:fillRect/>
          </a:stretch>
        </p:blipFill>
        <p:spPr bwMode="auto">
          <a:xfrm>
            <a:off x="731520" y="5097661"/>
            <a:ext cx="8054578" cy="312539"/>
          </a:xfrm>
          <a:prstGeom prst="rect">
            <a:avLst/>
          </a:prstGeom>
          <a:noFill/>
          <a:ln w="12700" cap="flat">
            <a:noFill/>
            <a:miter lim="800000"/>
            <a:headEnd/>
            <a:tailEnd/>
          </a:ln>
        </p:spPr>
      </p:pic>
      <p:sp>
        <p:nvSpPr>
          <p:cNvPr id="13" name="Rectangle 7"/>
          <p:cNvSpPr>
            <a:spLocks/>
          </p:cNvSpPr>
          <p:nvPr/>
        </p:nvSpPr>
        <p:spPr bwMode="auto">
          <a:xfrm>
            <a:off x="533400" y="3657555"/>
            <a:ext cx="3700682"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b="0" i="1" dirty="0" smtClean="0">
                <a:solidFill>
                  <a:srgbClr val="000000"/>
                </a:solidFill>
                <a:latin typeface="Gill Sans" charset="0"/>
                <a:ea typeface="Gill Sans" charset="0"/>
                <a:cs typeface="Gill Sans" charset="0"/>
                <a:sym typeface="Gill Sans" charset="0"/>
              </a:rPr>
              <a:t>N</a:t>
            </a:r>
            <a:r>
              <a:rPr lang="en-US" sz="2400" b="0" dirty="0" smtClean="0">
                <a:solidFill>
                  <a:srgbClr val="000000"/>
                </a:solidFill>
                <a:latin typeface="Gill Sans" charset="0"/>
                <a:ea typeface="Gill Sans" charset="0"/>
                <a:cs typeface="Gill Sans" charset="0"/>
                <a:sym typeface="Gill Sans" charset="0"/>
              </a:rPr>
              <a:t>=3: Trigram Language Model</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Approximating Probabilities: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-Grams</a:t>
            </a:r>
          </a:p>
        </p:txBody>
      </p:sp>
      <p:sp>
        <p:nvSpPr>
          <p:cNvPr id="10" name="Rectangle 2"/>
          <p:cNvSpPr>
            <a:spLocks/>
          </p:cNvSpPr>
          <p:nvPr/>
        </p:nvSpPr>
        <p:spPr bwMode="auto">
          <a:xfrm>
            <a:off x="0" y="1768669"/>
            <a:ext cx="9144000" cy="738664"/>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smtClean="0">
                <a:solidFill>
                  <a:srgbClr val="000000"/>
                </a:solidFill>
                <a:latin typeface="Gill Sans" charset="0"/>
                <a:ea typeface="Gill Sans" charset="0"/>
                <a:cs typeface="Gill Sans" charset="0"/>
                <a:sym typeface="Gill Sans" charset="0"/>
              </a:rPr>
              <a:t>Basic idea:</a:t>
            </a:r>
            <a:r>
              <a:rPr lang="en-US" sz="2400" dirty="0" smtClean="0">
                <a:solidFill>
                  <a:srgbClr val="000000"/>
                </a:solidFill>
                <a:latin typeface="Gill Sans" charset="0"/>
                <a:ea typeface="Gill Sans" charset="0"/>
                <a:cs typeface="Gill Sans" charset="0"/>
                <a:sym typeface="Gill Sans" charset="0"/>
              </a:rPr>
              <a:t> </a:t>
            </a:r>
            <a:r>
              <a:rPr lang="en-US" sz="2400" b="0" dirty="0" smtClean="0">
                <a:solidFill>
                  <a:srgbClr val="000000"/>
                </a:solidFill>
                <a:latin typeface="Gill Sans" charset="0"/>
                <a:ea typeface="Gill Sans" charset="0"/>
                <a:cs typeface="Gill Sans" charset="0"/>
                <a:sym typeface="Gill Sans" charset="0"/>
              </a:rPr>
              <a:t>limit history to fixed number of (</a:t>
            </a:r>
            <a:r>
              <a:rPr lang="en-US" sz="2400" b="0" i="1" dirty="0" smtClean="0">
                <a:solidFill>
                  <a:srgbClr val="000000"/>
                </a:solidFill>
                <a:latin typeface="Gill Sans" charset="0"/>
                <a:ea typeface="Gill Sans" charset="0"/>
                <a:cs typeface="Gill Sans" charset="0"/>
                <a:sym typeface="Gill Sans" charset="0"/>
              </a:rPr>
              <a:t>N</a:t>
            </a:r>
            <a:r>
              <a:rPr lang="en-US" sz="2400" b="0" dirty="0" smtClean="0">
                <a:solidFill>
                  <a:srgbClr val="000000"/>
                </a:solidFill>
                <a:latin typeface="Gill Sans" charset="0"/>
                <a:ea typeface="Gill Sans" charset="0"/>
                <a:cs typeface="Gill Sans" charset="0"/>
                <a:sym typeface="Gill Sans" charset="0"/>
              </a:rPr>
              <a:t> – 1) words</a:t>
            </a:r>
            <a:endParaRPr lang="en-US" sz="2400" b="0" i="1" dirty="0" smtClean="0">
              <a:solidFill>
                <a:srgbClr val="000000"/>
              </a:solidFill>
              <a:latin typeface="Gill Sans" charset="0"/>
              <a:ea typeface="Gill Sans" charset="0"/>
              <a:cs typeface="Gill Sans" charset="0"/>
              <a:sym typeface="Gill Sans" charset="0"/>
            </a:endParaRPr>
          </a:p>
          <a:p>
            <a:pPr algn="ctr" eaLnBrk="1" hangingPunct="1"/>
            <a:r>
              <a:rPr lang="en-US" sz="2400" b="0" dirty="0" smtClean="0">
                <a:solidFill>
                  <a:srgbClr val="000000"/>
                </a:solidFill>
                <a:latin typeface="Gill Sans" charset="0"/>
                <a:ea typeface="Gill Sans" charset="0"/>
                <a:cs typeface="Gill Sans" charset="0"/>
                <a:sym typeface="Gill Sans" charset="0"/>
              </a:rPr>
              <a:t>(Markov Assumption)</a:t>
            </a:r>
          </a:p>
        </p:txBody>
      </p:sp>
      <p:pic>
        <p:nvPicPr>
          <p:cNvPr id="14" name="Picture 9"/>
          <p:cNvPicPr>
            <a:picLocks noChangeAspect="1" noChangeArrowheads="1"/>
          </p:cNvPicPr>
          <p:nvPr/>
        </p:nvPicPr>
        <p:blipFill>
          <a:blip r:embed="rId4" cstate="print"/>
          <a:srcRect/>
          <a:stretch>
            <a:fillRect/>
          </a:stretch>
        </p:blipFill>
        <p:spPr bwMode="auto">
          <a:xfrm>
            <a:off x="1182886" y="2590800"/>
            <a:ext cx="6741914" cy="348258"/>
          </a:xfrm>
          <a:prstGeom prst="rect">
            <a:avLst/>
          </a:prstGeom>
          <a:noFill/>
          <a:ln w="12700" cap="flat">
            <a:noFill/>
            <a:miter lim="800000"/>
            <a:headEnd/>
            <a:tailEnd/>
          </a:ln>
        </p:spPr>
      </p:pic>
    </p:spTree>
    <p:extLst>
      <p:ext uri="{BB962C8B-B14F-4D97-AF65-F5344CB8AC3E}">
        <p14:creationId xmlns:p14="http://schemas.microsoft.com/office/powerpoint/2010/main" val="1636895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Building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 Language Models</a:t>
            </a:r>
          </a:p>
        </p:txBody>
      </p:sp>
      <p:sp>
        <p:nvSpPr>
          <p:cNvPr id="11" name="TextBox 10"/>
          <p:cNvSpPr txBox="1"/>
          <p:nvPr/>
        </p:nvSpPr>
        <p:spPr>
          <a:xfrm>
            <a:off x="0" y="5943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We already know how to do this in MapReduce!</a:t>
            </a:r>
          </a:p>
        </p:txBody>
      </p:sp>
      <p:sp>
        <p:nvSpPr>
          <p:cNvPr id="12" name="TextBox 11"/>
          <p:cNvSpPr txBox="1"/>
          <p:nvPr/>
        </p:nvSpPr>
        <p:spPr>
          <a:xfrm>
            <a:off x="0" y="1219200"/>
            <a:ext cx="9144000" cy="830997"/>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Compute maximum likelihood estimates (MLE) for </a:t>
            </a:r>
            <a:endParaRPr lang="en-US" sz="2400" b="0" kern="0" dirty="0" smtClean="0">
              <a:solidFill>
                <a:srgbClr val="000000"/>
              </a:solidFill>
              <a:latin typeface="Gill Sans"/>
              <a:cs typeface="Gill Sans"/>
            </a:endParaRPr>
          </a:p>
          <a:p>
            <a:pPr lvl="0" algn="ctr">
              <a:defRPr/>
            </a:pPr>
            <a:r>
              <a:rPr lang="en-US" sz="2400" b="0" kern="0" dirty="0" smtClean="0">
                <a:solidFill>
                  <a:srgbClr val="000000"/>
                </a:solidFill>
                <a:latin typeface="Gill Sans"/>
                <a:cs typeface="Gill Sans"/>
              </a:rPr>
              <a:t>Individual </a:t>
            </a:r>
            <a:r>
              <a:rPr lang="en-US" sz="2400" b="0" i="1" kern="0" dirty="0" smtClean="0">
                <a:solidFill>
                  <a:srgbClr val="000000"/>
                </a:solidFill>
                <a:latin typeface="Gill Sans"/>
                <a:cs typeface="Gill Sans"/>
              </a:rPr>
              <a:t>n</a:t>
            </a:r>
            <a:r>
              <a:rPr lang="en-US" sz="2400" b="0" kern="0" dirty="0" smtClean="0">
                <a:solidFill>
                  <a:srgbClr val="000000"/>
                </a:solidFill>
                <a:latin typeface="Gill Sans"/>
                <a:cs typeface="Gill Sans"/>
              </a:rPr>
              <a:t>-</a:t>
            </a:r>
            <a:r>
              <a:rPr lang="en-US" sz="2400" b="0" kern="0" dirty="0">
                <a:solidFill>
                  <a:srgbClr val="000000"/>
                </a:solidFill>
                <a:latin typeface="Gill Sans"/>
                <a:cs typeface="Gill Sans"/>
              </a:rPr>
              <a:t>gram probabilities</a:t>
            </a:r>
          </a:p>
        </p:txBody>
      </p:sp>
      <p:pic>
        <p:nvPicPr>
          <p:cNvPr id="13" name="Picture 3"/>
          <p:cNvPicPr>
            <a:picLocks noChangeAspect="1" noChangeArrowheads="1"/>
          </p:cNvPicPr>
          <p:nvPr/>
        </p:nvPicPr>
        <p:blipFill>
          <a:blip r:embed="rId3" cstate="print"/>
          <a:srcRect/>
          <a:stretch>
            <a:fillRect/>
          </a:stretch>
        </p:blipFill>
        <p:spPr bwMode="auto">
          <a:xfrm>
            <a:off x="2514600" y="2314523"/>
            <a:ext cx="1660922" cy="535781"/>
          </a:xfrm>
          <a:prstGeom prst="rect">
            <a:avLst/>
          </a:prstGeom>
          <a:noFill/>
          <a:ln w="12700" cap="flat">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2438400" y="3045376"/>
            <a:ext cx="2446734" cy="535781"/>
          </a:xfrm>
          <a:prstGeom prst="rect">
            <a:avLst/>
          </a:prstGeom>
          <a:noFill/>
          <a:ln w="12700" cap="flat">
            <a:noFill/>
            <a:miter lim="800000"/>
            <a:headEnd/>
            <a:tailEnd/>
          </a:ln>
        </p:spPr>
      </p:pic>
      <p:pic>
        <p:nvPicPr>
          <p:cNvPr id="15" name="Picture 5"/>
          <p:cNvPicPr>
            <a:picLocks noChangeAspect="1" noChangeArrowheads="1"/>
          </p:cNvPicPr>
          <p:nvPr/>
        </p:nvPicPr>
        <p:blipFill>
          <a:blip r:embed="rId5" cstate="print"/>
          <a:srcRect/>
          <a:stretch>
            <a:fillRect/>
          </a:stretch>
        </p:blipFill>
        <p:spPr bwMode="auto">
          <a:xfrm>
            <a:off x="2433637" y="3652595"/>
            <a:ext cx="5643563" cy="607219"/>
          </a:xfrm>
          <a:prstGeom prst="rect">
            <a:avLst/>
          </a:prstGeom>
          <a:noFill/>
          <a:ln w="12700" cap="flat">
            <a:noFill/>
            <a:miter lim="800000"/>
            <a:headEnd/>
            <a:tailEnd/>
          </a:ln>
        </p:spPr>
      </p:pic>
      <p:sp>
        <p:nvSpPr>
          <p:cNvPr id="16" name="TextBox 15"/>
          <p:cNvSpPr txBox="1">
            <a:spLocks noChangeArrowheads="1"/>
          </p:cNvSpPr>
          <p:nvPr/>
        </p:nvSpPr>
        <p:spPr bwMode="auto">
          <a:xfrm rot="21298163">
            <a:off x="5390423" y="2165894"/>
            <a:ext cx="2679490" cy="830997"/>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Gill Sans"/>
                <a:cs typeface="Gill Sans"/>
              </a:rPr>
              <a:t>Fancy way of saying: </a:t>
            </a:r>
            <a:br>
              <a:rPr kumimoji="0" lang="en-US" sz="2400" b="0" i="0" u="none" strike="noStrike" kern="0" cap="none" spc="0" normalizeH="0" baseline="0" noProof="0" dirty="0" smtClean="0">
                <a:ln>
                  <a:noFill/>
                </a:ln>
                <a:solidFill>
                  <a:srgbClr val="FF0000"/>
                </a:solidFill>
                <a:effectLst/>
                <a:uLnTx/>
                <a:uFillTx/>
                <a:latin typeface="Gill Sans"/>
                <a:cs typeface="Gill Sans"/>
              </a:rPr>
            </a:br>
            <a:r>
              <a:rPr kumimoji="0" lang="en-US" sz="2400" b="0" i="0" u="none" strike="noStrike" kern="0" cap="none" spc="0" normalizeH="0" baseline="0" noProof="0" dirty="0" smtClean="0">
                <a:ln>
                  <a:noFill/>
                </a:ln>
                <a:solidFill>
                  <a:srgbClr val="FF0000"/>
                </a:solidFill>
                <a:effectLst/>
                <a:uLnTx/>
                <a:uFillTx/>
                <a:latin typeface="Gill Sans"/>
                <a:cs typeface="Gill Sans"/>
              </a:rPr>
              <a:t>count + divide</a:t>
            </a:r>
            <a:endParaRPr kumimoji="0" lang="en-US" sz="2000" b="0" i="0" u="none" strike="noStrike" kern="0" cap="none" spc="0" normalizeH="0" baseline="0" noProof="0" dirty="0" smtClean="0">
              <a:ln>
                <a:noFill/>
              </a:ln>
              <a:solidFill>
                <a:srgbClr val="FF0000"/>
              </a:solidFill>
              <a:effectLst/>
              <a:uLnTx/>
              <a:uFillTx/>
              <a:latin typeface="Gill Sans"/>
              <a:cs typeface="Gill Sans"/>
            </a:endParaRPr>
          </a:p>
        </p:txBody>
      </p:sp>
      <p:sp>
        <p:nvSpPr>
          <p:cNvPr id="17" name="TextBox 16"/>
          <p:cNvSpPr txBox="1">
            <a:spLocks noChangeArrowheads="1"/>
          </p:cNvSpPr>
          <p:nvPr/>
        </p:nvSpPr>
        <p:spPr bwMode="auto">
          <a:xfrm rot="21298163">
            <a:off x="5958717" y="4223174"/>
            <a:ext cx="2660554"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Gill Sans"/>
                <a:cs typeface="Gill Sans"/>
              </a:rPr>
              <a:t>Minor</a:t>
            </a:r>
            <a:r>
              <a:rPr kumimoji="0" lang="en-US" sz="2400" b="0" i="0" u="none" strike="noStrike" kern="0" cap="none" spc="0" normalizeH="0" noProof="0" dirty="0" smtClean="0">
                <a:ln>
                  <a:noFill/>
                </a:ln>
                <a:solidFill>
                  <a:srgbClr val="FF0000"/>
                </a:solidFill>
                <a:effectLst/>
                <a:uLnTx/>
                <a:uFillTx/>
                <a:latin typeface="Gill Sans"/>
                <a:cs typeface="Gill Sans"/>
              </a:rPr>
              <a:t> detail here…</a:t>
            </a:r>
            <a:endParaRPr kumimoji="0" lang="en-US" sz="2000" b="0" i="0" u="none" strike="noStrike" kern="0" cap="none" spc="0" normalizeH="0" baseline="0" noProof="0" dirty="0" smtClean="0">
              <a:ln>
                <a:noFill/>
              </a:ln>
              <a:solidFill>
                <a:srgbClr val="FF0000"/>
              </a:solidFill>
              <a:effectLst/>
              <a:uLnTx/>
              <a:uFillTx/>
              <a:latin typeface="Gill Sans"/>
              <a:cs typeface="Gill Sans"/>
            </a:endParaRPr>
          </a:p>
        </p:txBody>
      </p:sp>
      <p:sp>
        <p:nvSpPr>
          <p:cNvPr id="18" name="TextBox 17"/>
          <p:cNvSpPr txBox="1">
            <a:spLocks noChangeArrowheads="1"/>
          </p:cNvSpPr>
          <p:nvPr/>
        </p:nvSpPr>
        <p:spPr bwMode="auto">
          <a:xfrm rot="21298163">
            <a:off x="6703553" y="3710248"/>
            <a:ext cx="28715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Gill Sans"/>
                <a:cs typeface="Gill Sans"/>
              </a:rPr>
              <a:t>?</a:t>
            </a:r>
            <a:endParaRPr kumimoji="0" lang="en-US" sz="2000" b="0" i="0" u="none" strike="noStrike" kern="0" cap="none" spc="0" normalizeH="0" baseline="0" noProof="0" dirty="0" smtClean="0">
              <a:ln>
                <a:noFill/>
              </a:ln>
              <a:solidFill>
                <a:srgbClr val="FF0000"/>
              </a:solidFill>
              <a:effectLst/>
              <a:uLnTx/>
              <a:uFillTx/>
              <a:latin typeface="Gill Sans"/>
              <a:cs typeface="Gill Sans"/>
            </a:endParaRPr>
          </a:p>
        </p:txBody>
      </p:sp>
      <p:sp>
        <p:nvSpPr>
          <p:cNvPr id="19" name="TextBox 18"/>
          <p:cNvSpPr txBox="1"/>
          <p:nvPr/>
        </p:nvSpPr>
        <p:spPr>
          <a:xfrm>
            <a:off x="762000" y="2357735"/>
            <a:ext cx="1524000" cy="400110"/>
          </a:xfrm>
          <a:prstGeom prst="rect">
            <a:avLst/>
          </a:prstGeom>
          <a:noFill/>
        </p:spPr>
        <p:txBody>
          <a:bodyPr wrap="square" rtlCol="0">
            <a:spAutoFit/>
          </a:bodyPr>
          <a:lstStyle/>
          <a:p>
            <a:pPr lvl="0" algn="r">
              <a:defRPr/>
            </a:pPr>
            <a:r>
              <a:rPr lang="en-US" sz="2000" b="0" kern="0" dirty="0" smtClean="0">
                <a:solidFill>
                  <a:srgbClr val="000000"/>
                </a:solidFill>
                <a:latin typeface="Gill Sans"/>
                <a:cs typeface="Gill Sans"/>
              </a:rPr>
              <a:t>Unigram</a:t>
            </a:r>
            <a:endParaRPr lang="en-US" sz="2000" b="0" kern="0" dirty="0">
              <a:solidFill>
                <a:srgbClr val="000000"/>
              </a:solidFill>
              <a:latin typeface="Gill Sans"/>
              <a:cs typeface="Gill Sans"/>
            </a:endParaRPr>
          </a:p>
        </p:txBody>
      </p:sp>
      <p:sp>
        <p:nvSpPr>
          <p:cNvPr id="20" name="TextBox 19"/>
          <p:cNvSpPr txBox="1"/>
          <p:nvPr/>
        </p:nvSpPr>
        <p:spPr>
          <a:xfrm>
            <a:off x="762000" y="3105090"/>
            <a:ext cx="1524000" cy="400110"/>
          </a:xfrm>
          <a:prstGeom prst="rect">
            <a:avLst/>
          </a:prstGeom>
          <a:noFill/>
        </p:spPr>
        <p:txBody>
          <a:bodyPr wrap="square" rtlCol="0">
            <a:spAutoFit/>
          </a:bodyPr>
          <a:lstStyle/>
          <a:p>
            <a:pPr lvl="0" algn="r">
              <a:defRPr/>
            </a:pPr>
            <a:r>
              <a:rPr lang="en-US" sz="2000" b="0" kern="0" dirty="0" smtClean="0">
                <a:solidFill>
                  <a:srgbClr val="000000"/>
                </a:solidFill>
                <a:latin typeface="Gill Sans"/>
                <a:cs typeface="Gill Sans"/>
              </a:rPr>
              <a:t>Bigram</a:t>
            </a:r>
            <a:endParaRPr lang="en-US" sz="2000" b="0" kern="0" dirty="0">
              <a:solidFill>
                <a:srgbClr val="000000"/>
              </a:solidFill>
              <a:latin typeface="Gill Sans"/>
              <a:cs typeface="Gill Sans"/>
            </a:endParaRPr>
          </a:p>
        </p:txBody>
      </p:sp>
      <p:sp>
        <p:nvSpPr>
          <p:cNvPr id="21" name="TextBox 20"/>
          <p:cNvSpPr txBox="1"/>
          <p:nvPr/>
        </p:nvSpPr>
        <p:spPr>
          <a:xfrm>
            <a:off x="0" y="47785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Generalizes to higher-order n-grams</a:t>
            </a:r>
          </a:p>
          <a:p>
            <a:pPr lvl="0" algn="ctr">
              <a:defRPr/>
            </a:pPr>
            <a:r>
              <a:rPr lang="en-US" sz="2000" b="0" kern="0" dirty="0">
                <a:solidFill>
                  <a:srgbClr val="0070C0"/>
                </a:solidFill>
                <a:latin typeface="Gill Sans"/>
                <a:cs typeface="Gill Sans"/>
              </a:rPr>
              <a:t>State of the art models use ~5-grams</a:t>
            </a:r>
            <a:endParaRPr lang="en-US" sz="2000" b="0" kern="0" dirty="0" smtClean="0">
              <a:solidFill>
                <a:srgbClr val="0070C0"/>
              </a:solidFill>
              <a:latin typeface="Gill Sans"/>
              <a:cs typeface="Gill Sans"/>
            </a:endParaRPr>
          </a:p>
        </p:txBody>
      </p:sp>
    </p:spTree>
    <p:extLst>
      <p:ext uri="{BB962C8B-B14F-4D97-AF65-F5344CB8AC3E}">
        <p14:creationId xmlns:p14="http://schemas.microsoft.com/office/powerpoint/2010/main" val="872900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mbrandt_-_Moses_with_the_Ten_Commandments_-_Google_Art_Projec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0"/>
            <a:ext cx="9144000" cy="11407140"/>
          </a:xfrm>
          <a:prstGeom prst="rect">
            <a:avLst/>
          </a:prstGeom>
        </p:spPr>
      </p:pic>
      <p:sp>
        <p:nvSpPr>
          <p:cNvPr id="5" name="Title 4"/>
          <p:cNvSpPr>
            <a:spLocks noGrp="1"/>
          </p:cNvSpPr>
          <p:nvPr>
            <p:ph type="title" idx="4294967295"/>
          </p:nvPr>
        </p:nvSpPr>
        <p:spPr>
          <a:xfrm>
            <a:off x="0" y="5029200"/>
            <a:ext cx="8686800" cy="1028700"/>
          </a:xfrm>
          <a:prstGeom prst="rect">
            <a:avLst/>
          </a:prstGeom>
        </p:spPr>
        <p:txBody>
          <a:bodyPr/>
          <a:lstStyle/>
          <a:p>
            <a:pPr algn="ctr"/>
            <a:r>
              <a:rPr lang="en-US" sz="3600" b="0" dirty="0" smtClean="0">
                <a:solidFill>
                  <a:schemeClr val="tx1"/>
                </a:solidFill>
              </a:rPr>
              <a:t>The two commandments of estimating probability distributions…</a:t>
            </a:r>
            <a:endParaRPr lang="en-US" sz="3600" b="0" dirty="0">
              <a:solidFill>
                <a:schemeClr val="tx1"/>
              </a:solidFill>
            </a:endParaRPr>
          </a:p>
        </p:txBody>
      </p:sp>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(Moses)</a:t>
            </a:r>
            <a:endParaRPr lang="en-US" sz="1000" b="0" dirty="0">
              <a:solidFill>
                <a:srgbClr val="FFFFFF"/>
              </a:solidFill>
            </a:endParaRPr>
          </a:p>
        </p:txBody>
      </p:sp>
    </p:spTree>
    <p:extLst>
      <p:ext uri="{BB962C8B-B14F-4D97-AF65-F5344CB8AC3E}">
        <p14:creationId xmlns:p14="http://schemas.microsoft.com/office/powerpoint/2010/main" val="196421050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box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281979" cy="6858000"/>
          </a:xfrm>
          <a:prstGeom prst="rect">
            <a:avLst/>
          </a:prstGeom>
        </p:spPr>
      </p:pic>
      <p:sp>
        <p:nvSpPr>
          <p:cNvPr id="6" name="TextBox 3"/>
          <p:cNvSpPr txBox="1">
            <a:spLocks noChangeArrowheads="1"/>
          </p:cNvSpPr>
          <p:nvPr/>
        </p:nvSpPr>
        <p:spPr bwMode="auto">
          <a:xfrm>
            <a:off x="0" y="6611938"/>
            <a:ext cx="4648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pl-PL" sz="1000" b="0" dirty="0">
                <a:solidFill>
                  <a:srgbClr val="FFFFFF"/>
                </a:solidFill>
              </a:rPr>
              <a:t>http://</a:t>
            </a:r>
            <a:r>
              <a:rPr lang="pl-PL" sz="1000" b="0" dirty="0" err="1">
                <a:solidFill>
                  <a:srgbClr val="FFFFFF"/>
                </a:solidFill>
              </a:rPr>
              <a:t>www.flickr.com</a:t>
            </a:r>
            <a:r>
              <a:rPr lang="pl-PL" sz="1000" b="0" dirty="0">
                <a:solidFill>
                  <a:srgbClr val="FFFFFF"/>
                </a:solidFill>
              </a:rPr>
              <a:t>/</a:t>
            </a:r>
            <a:r>
              <a:rPr lang="pl-PL" sz="1000" b="0" dirty="0" err="1">
                <a:solidFill>
                  <a:srgbClr val="FFFFFF"/>
                </a:solidFill>
              </a:rPr>
              <a:t>photos</a:t>
            </a:r>
            <a:r>
              <a:rPr lang="pl-PL" sz="1000" b="0" dirty="0">
                <a:solidFill>
                  <a:srgbClr val="FFFFFF"/>
                </a:solidFill>
              </a:rPr>
              <a:t>/37680518@N03/7746322384/</a:t>
            </a:r>
            <a:endParaRPr lang="en-US" sz="1000" b="0" dirty="0">
              <a:solidFill>
                <a:srgbClr val="FFFFFF"/>
              </a:solidFill>
            </a:endParaRPr>
          </a:p>
        </p:txBody>
      </p:sp>
      <p:sp>
        <p:nvSpPr>
          <p:cNvPr id="7" name="Title 1"/>
          <p:cNvSpPr txBox="1">
            <a:spLocks/>
          </p:cNvSpPr>
          <p:nvPr/>
        </p:nvSpPr>
        <p:spPr>
          <a:xfrm>
            <a:off x="0" y="228600"/>
            <a:ext cx="9144000" cy="685800"/>
          </a:xfrm>
          <a:prstGeom prst="rect">
            <a:avLst/>
          </a:prstGeom>
        </p:spPr>
        <p:txBody>
          <a:bodyPr/>
          <a:lstStyle/>
          <a:p>
            <a:pPr lvl="0" algn="ctr">
              <a:defRPr/>
            </a:pPr>
            <a:r>
              <a:rPr lang="en-US" sz="3600" b="0" kern="0" dirty="0">
                <a:solidFill>
                  <a:srgbClr val="FFFFFF"/>
                </a:solidFill>
                <a:latin typeface="Gill Sans"/>
                <a:cs typeface="Gill Sans"/>
              </a:rPr>
              <a:t>Probabilities must sum up to one</a:t>
            </a:r>
          </a:p>
        </p:txBody>
      </p:sp>
    </p:spTree>
    <p:extLst>
      <p:ext uri="{BB962C8B-B14F-4D97-AF65-F5344CB8AC3E}">
        <p14:creationId xmlns:p14="http://schemas.microsoft.com/office/powerpoint/2010/main" val="38947863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ugh-tex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056" y="1"/>
            <a:ext cx="10297056"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brettmorrison</a:t>
            </a:r>
            <a:r>
              <a:rPr lang="en-US" sz="1000" b="0" dirty="0">
                <a:solidFill>
                  <a:srgbClr val="FFFFFF"/>
                </a:solidFill>
              </a:rPr>
              <a:t>/3732910565/</a:t>
            </a:r>
          </a:p>
        </p:txBody>
      </p:sp>
      <p:sp>
        <p:nvSpPr>
          <p:cNvPr id="5" name="TextBox 4"/>
          <p:cNvSpPr txBox="1">
            <a:spLocks noChangeArrowheads="1"/>
          </p:cNvSpPr>
          <p:nvPr/>
        </p:nvSpPr>
        <p:spPr bwMode="auto">
          <a:xfrm>
            <a:off x="5331078" y="5791200"/>
            <a:ext cx="1792979"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latin typeface="Gill Sans"/>
                <a:cs typeface="Gill Sans"/>
              </a:rPr>
              <a:t>What? Why?</a:t>
            </a:r>
            <a:endParaRPr kumimoji="0" lang="en-US" sz="2000" b="0" i="0" u="none" strike="noStrike" kern="0" cap="none" spc="0" normalizeH="0" baseline="0" noProof="0" dirty="0" smtClean="0">
              <a:ln>
                <a:noFill/>
              </a:ln>
              <a:effectLst/>
              <a:uLnTx/>
              <a:uFillTx/>
              <a:latin typeface="Gill Sans"/>
              <a:cs typeface="Gill Sans"/>
            </a:endParaRPr>
          </a:p>
        </p:txBody>
      </p:sp>
      <p:sp>
        <p:nvSpPr>
          <p:cNvPr id="8" name="Title 1"/>
          <p:cNvSpPr txBox="1">
            <a:spLocks/>
          </p:cNvSpPr>
          <p:nvPr/>
        </p:nvSpPr>
        <p:spPr>
          <a:xfrm>
            <a:off x="0" y="5181600"/>
            <a:ext cx="9144000" cy="685800"/>
          </a:xfrm>
          <a:prstGeom prst="rect">
            <a:avLst/>
          </a:prstGeom>
        </p:spPr>
        <p:txBody>
          <a:bodyPr/>
          <a:lstStyle/>
          <a:p>
            <a:pPr lvl="0" algn="ctr">
              <a:defRPr/>
            </a:pPr>
            <a:r>
              <a:rPr lang="en-US" sz="3600" b="0" kern="0" dirty="0">
                <a:solidFill>
                  <a:srgbClr val="FFFFFF"/>
                </a:solidFill>
                <a:latin typeface="Gill Sans"/>
                <a:cs typeface="Gill Sans"/>
              </a:rPr>
              <a:t>Thou shalt smooth</a:t>
            </a:r>
          </a:p>
        </p:txBody>
      </p:sp>
    </p:spTree>
    <p:extLst>
      <p:ext uri="{BB962C8B-B14F-4D97-AF65-F5344CB8AC3E}">
        <p14:creationId xmlns:p14="http://schemas.microsoft.com/office/powerpoint/2010/main" val="3475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67" y="0"/>
            <a:ext cx="10244481" cy="6858000"/>
          </a:xfrm>
          <a:prstGeom prst="rect">
            <a:avLst/>
          </a:prstGeom>
        </p:spPr>
      </p:pic>
      <p:sp>
        <p:nvSpPr>
          <p:cNvPr id="5"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https://</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avlxyz</a:t>
            </a:r>
            <a:r>
              <a:rPr lang="en-US" sz="1000" b="0" dirty="0">
                <a:solidFill>
                  <a:srgbClr val="FFFFFF"/>
                </a:solidFill>
              </a:rPr>
              <a:t>/6898001012/</a:t>
            </a:r>
          </a:p>
        </p:txBody>
      </p:sp>
    </p:spTree>
    <p:extLst>
      <p:ext uri="{BB962C8B-B14F-4D97-AF65-F5344CB8AC3E}">
        <p14:creationId xmlns:p14="http://schemas.microsoft.com/office/powerpoint/2010/main" val="167828253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564248"/>
            <a:ext cx="9144000" cy="584776"/>
            <a:chOff x="0" y="1929824"/>
            <a:chExt cx="9144000" cy="584776"/>
          </a:xfrm>
        </p:grpSpPr>
        <p:sp>
          <p:nvSpPr>
            <p:cNvPr id="2" name="TextBox 1"/>
            <p:cNvSpPr txBox="1"/>
            <p:nvPr/>
          </p:nvSpPr>
          <p:spPr>
            <a:xfrm>
              <a:off x="0" y="1929824"/>
              <a:ext cx="9144000" cy="584776"/>
            </a:xfrm>
            <a:prstGeom prst="rect">
              <a:avLst/>
            </a:prstGeom>
            <a:noFill/>
          </p:spPr>
          <p:txBody>
            <a:bodyPr wrap="square" rtlCol="0">
              <a:spAutoFit/>
            </a:bodyPr>
            <a:lstStyle/>
            <a:p>
              <a:pPr algn="ctr"/>
              <a:r>
                <a:rPr lang="en-US" sz="3200" b="0" dirty="0" smtClean="0">
                  <a:solidFill>
                    <a:schemeClr val="bg1"/>
                  </a:solidFill>
                  <a:latin typeface="Gill Sans"/>
                  <a:cs typeface="Gill Sans"/>
                </a:rPr>
                <a:t>P(   ) &gt; P (   )</a:t>
              </a:r>
              <a:endParaRPr lang="en-US" sz="3200" b="0" dirty="0">
                <a:solidFill>
                  <a:schemeClr val="bg1"/>
                </a:solidFill>
                <a:latin typeface="Gill Sans"/>
                <a:cs typeface="Gill Sans"/>
              </a:endParaRPr>
            </a:p>
          </p:txBody>
        </p:sp>
        <p:sp>
          <p:nvSpPr>
            <p:cNvPr id="3" name="Oval 2"/>
            <p:cNvSpPr/>
            <p:nvPr/>
          </p:nvSpPr>
          <p:spPr bwMode="auto">
            <a:xfrm>
              <a:off x="3840480" y="2133600"/>
              <a:ext cx="304800" cy="304800"/>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 name="Oval 3"/>
            <p:cNvSpPr/>
            <p:nvPr/>
          </p:nvSpPr>
          <p:spPr bwMode="auto">
            <a:xfrm>
              <a:off x="5212080" y="2133600"/>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grpSp>
        <p:nvGrpSpPr>
          <p:cNvPr id="12" name="Group 11"/>
          <p:cNvGrpSpPr/>
          <p:nvPr/>
        </p:nvGrpSpPr>
        <p:grpSpPr>
          <a:xfrm>
            <a:off x="0" y="3225224"/>
            <a:ext cx="9144000" cy="584776"/>
            <a:chOff x="0" y="2768024"/>
            <a:chExt cx="9144000" cy="584776"/>
          </a:xfrm>
        </p:grpSpPr>
        <p:sp>
          <p:nvSpPr>
            <p:cNvPr id="7" name="TextBox 6"/>
            <p:cNvSpPr txBox="1"/>
            <p:nvPr/>
          </p:nvSpPr>
          <p:spPr>
            <a:xfrm>
              <a:off x="0" y="2768024"/>
              <a:ext cx="9144000" cy="584776"/>
            </a:xfrm>
            <a:prstGeom prst="rect">
              <a:avLst/>
            </a:prstGeom>
            <a:noFill/>
          </p:spPr>
          <p:txBody>
            <a:bodyPr wrap="square" rtlCol="0">
              <a:spAutoFit/>
            </a:bodyPr>
            <a:lstStyle/>
            <a:p>
              <a:pPr algn="ctr"/>
              <a:r>
                <a:rPr lang="en-US" sz="3200" b="0" dirty="0" smtClean="0">
                  <a:solidFill>
                    <a:schemeClr val="bg1"/>
                  </a:solidFill>
                  <a:latin typeface="Gill Sans"/>
                  <a:cs typeface="Gill Sans"/>
                </a:rPr>
                <a:t>P(        ) ? P (        )</a:t>
              </a:r>
              <a:endParaRPr lang="en-US" sz="3200" b="0" dirty="0">
                <a:solidFill>
                  <a:schemeClr val="bg1"/>
                </a:solidFill>
                <a:latin typeface="Gill Sans"/>
                <a:cs typeface="Gill Sans"/>
              </a:endParaRPr>
            </a:p>
          </p:txBody>
        </p:sp>
        <p:sp>
          <p:nvSpPr>
            <p:cNvPr id="8" name="Oval 7"/>
            <p:cNvSpPr/>
            <p:nvPr/>
          </p:nvSpPr>
          <p:spPr bwMode="auto">
            <a:xfrm>
              <a:off x="3886200" y="2971800"/>
              <a:ext cx="304800" cy="3048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Oval 8"/>
            <p:cNvSpPr/>
            <p:nvPr/>
          </p:nvSpPr>
          <p:spPr bwMode="auto">
            <a:xfrm>
              <a:off x="5212080" y="2971800"/>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Oval 9"/>
            <p:cNvSpPr/>
            <p:nvPr/>
          </p:nvSpPr>
          <p:spPr bwMode="auto">
            <a:xfrm>
              <a:off x="5715000" y="2971800"/>
              <a:ext cx="304800" cy="3048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Oval 10"/>
            <p:cNvSpPr/>
            <p:nvPr/>
          </p:nvSpPr>
          <p:spPr bwMode="auto">
            <a:xfrm>
              <a:off x="3352800" y="2971800"/>
              <a:ext cx="304800" cy="304800"/>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391321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548640"/>
            <a:ext cx="9144000" cy="685800"/>
          </a:xfrm>
          <a:prstGeom prst="rect">
            <a:avLst/>
          </a:prstGeom>
        </p:spPr>
        <p:txBody>
          <a:bodyPr/>
          <a:lstStyle/>
          <a:p>
            <a:pPr lvl="0" algn="ctr">
              <a:defRPr/>
            </a:pPr>
            <a:r>
              <a:rPr lang="en-US" sz="3600" b="0" kern="0" dirty="0" smtClean="0">
                <a:solidFill>
                  <a:srgbClr val="000000"/>
                </a:solidFill>
                <a:latin typeface="Gill Sans"/>
                <a:cs typeface="Gill Sans"/>
              </a:rPr>
              <a:t>Structure of the Course</a:t>
            </a:r>
            <a:endParaRPr lang="en-US" sz="3600" b="0" kern="0" dirty="0">
              <a:solidFill>
                <a:srgbClr val="000000"/>
              </a:solidFill>
              <a:latin typeface="Gill Sans"/>
              <a:cs typeface="Gill Sans"/>
            </a:endParaRPr>
          </a:p>
        </p:txBody>
      </p:sp>
      <p:sp>
        <p:nvSpPr>
          <p:cNvPr id="8" name="Rounded Rectangle 7"/>
          <p:cNvSpPr/>
          <p:nvPr/>
        </p:nvSpPr>
        <p:spPr>
          <a:xfrm>
            <a:off x="2286000" y="4453726"/>
            <a:ext cx="4572000" cy="11088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0" kern="0" dirty="0" smtClean="0">
                <a:solidFill>
                  <a:sysClr val="windowText" lastClr="000000"/>
                </a:solidFill>
                <a:latin typeface="Helvetica Neue"/>
                <a:cs typeface="Helvetica Neue"/>
              </a:rPr>
              <a:t>“Core” framework features </a:t>
            </a:r>
            <a:br>
              <a:rPr lang="en-US" sz="2400" b="0" kern="0" dirty="0" smtClean="0">
                <a:solidFill>
                  <a:sysClr val="windowText" lastClr="000000"/>
                </a:solidFill>
                <a:latin typeface="Helvetica Neue"/>
                <a:cs typeface="Helvetica Neue"/>
              </a:rPr>
            </a:br>
            <a:r>
              <a:rPr lang="en-US" sz="2400" b="0" kern="0" dirty="0" smtClean="0">
                <a:solidFill>
                  <a:sysClr val="windowText" lastClr="000000"/>
                </a:solidFill>
                <a:latin typeface="Helvetica Neue"/>
                <a:cs typeface="Helvetica Neue"/>
              </a:rPr>
              <a:t>and algorithm design</a:t>
            </a:r>
            <a:endParaRPr kumimoji="0" lang="en-US" sz="2400" b="0" i="0" u="none" strike="noStrike" kern="0" cap="none" spc="0" normalizeH="0" baseline="0" noProof="0" dirty="0">
              <a:ln>
                <a:noFill/>
              </a:ln>
              <a:solidFill>
                <a:sysClr val="windowText" lastClr="000000"/>
              </a:solidFill>
              <a:effectLst/>
              <a:uLnTx/>
              <a:uFillTx/>
              <a:latin typeface="Helvetica Neue"/>
              <a:cs typeface="Helvetica Neue"/>
            </a:endParaRPr>
          </a:p>
        </p:txBody>
      </p:sp>
    </p:spTree>
    <p:extLst>
      <p:ext uri="{BB962C8B-B14F-4D97-AF65-F5344CB8AC3E}">
        <p14:creationId xmlns:p14="http://schemas.microsoft.com/office/powerpoint/2010/main" val="2708670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p:cNvSpPr>
          <p:nvPr/>
        </p:nvSpPr>
        <p:spPr bwMode="auto">
          <a:xfrm>
            <a:off x="0" y="5864423"/>
            <a:ext cx="9144000" cy="307777"/>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000" b="0" dirty="0" smtClean="0">
                <a:solidFill>
                  <a:srgbClr val="000000"/>
                </a:solidFill>
                <a:latin typeface="Gill Sans"/>
                <a:ea typeface="Gill Sans" charset="0"/>
                <a:cs typeface="Gill Sans"/>
                <a:sym typeface="Gill Sans" charset="0"/>
              </a:rPr>
              <a:t>Note: We don’t ever cross sentence boundaries</a:t>
            </a:r>
          </a:p>
        </p:txBody>
      </p:sp>
      <p:sp>
        <p:nvSpPr>
          <p:cNvPr id="38915" name="Rectangle 3"/>
          <p:cNvSpPr>
            <a:spLocks/>
          </p:cNvSpPr>
          <p:nvPr/>
        </p:nvSpPr>
        <p:spPr bwMode="auto">
          <a:xfrm>
            <a:off x="2433637" y="1857998"/>
            <a:ext cx="4500563" cy="1089422"/>
          </a:xfrm>
          <a:prstGeom prst="rect">
            <a:avLst/>
          </a:prstGeom>
          <a:noFill/>
          <a:ln w="12700" cap="flat">
            <a:noFill/>
            <a:miter lim="800000"/>
            <a:headEnd type="none" w="med" len="med"/>
            <a:tailEnd type="none" w="med" len="med"/>
          </a:ln>
        </p:spPr>
        <p:txBody>
          <a:bodyPr lIns="0" tIns="0" rIns="0" bIns="0" anchor="ctr"/>
          <a:lstStyle/>
          <a:p>
            <a:pPr eaLnBrk="1" hangingPunct="1"/>
            <a:r>
              <a:rPr lang="en-US" sz="2200" b="0" dirty="0" smtClean="0">
                <a:solidFill>
                  <a:srgbClr val="000000"/>
                </a:solidFill>
                <a:latin typeface="Gill Sans"/>
                <a:ea typeface="Courier" charset="0"/>
                <a:cs typeface="Gill Sans"/>
                <a:sym typeface="Courier" charset="0"/>
              </a:rPr>
              <a:t>I am Sam</a:t>
            </a:r>
            <a:br>
              <a:rPr lang="en-US" sz="2200" b="0" dirty="0" smtClean="0">
                <a:solidFill>
                  <a:srgbClr val="000000"/>
                </a:solidFill>
                <a:latin typeface="Gill Sans"/>
                <a:ea typeface="Courier" charset="0"/>
                <a:cs typeface="Gill Sans"/>
                <a:sym typeface="Courier" charset="0"/>
              </a:rPr>
            </a:br>
            <a:r>
              <a:rPr lang="en-US" sz="2200" b="0" dirty="0" smtClean="0">
                <a:solidFill>
                  <a:srgbClr val="000000"/>
                </a:solidFill>
                <a:latin typeface="Gill Sans"/>
                <a:ea typeface="Courier" charset="0"/>
                <a:cs typeface="Gill Sans"/>
                <a:sym typeface="Courier" charset="0"/>
              </a:rPr>
              <a:t>Sam I am</a:t>
            </a:r>
          </a:p>
          <a:p>
            <a:pPr eaLnBrk="1" hangingPunct="1"/>
            <a:r>
              <a:rPr lang="en-US" sz="2200" b="0" dirty="0" smtClean="0">
                <a:solidFill>
                  <a:srgbClr val="000000"/>
                </a:solidFill>
                <a:latin typeface="Gill Sans"/>
                <a:ea typeface="Courier" charset="0"/>
                <a:cs typeface="Gill Sans"/>
                <a:sym typeface="Courier" charset="0"/>
              </a:rPr>
              <a:t>I do not like green eggs and ham</a:t>
            </a:r>
          </a:p>
        </p:txBody>
      </p:sp>
      <p:grpSp>
        <p:nvGrpSpPr>
          <p:cNvPr id="2" name="Group 4"/>
          <p:cNvGrpSpPr>
            <a:grpSpLocks/>
          </p:cNvGrpSpPr>
          <p:nvPr/>
        </p:nvGrpSpPr>
        <p:grpSpPr bwMode="auto">
          <a:xfrm>
            <a:off x="1853355" y="1893718"/>
            <a:ext cx="438378" cy="1025798"/>
            <a:chOff x="70" y="32"/>
            <a:chExt cx="392" cy="919"/>
          </a:xfrm>
        </p:grpSpPr>
        <p:sp>
          <p:nvSpPr>
            <p:cNvPr id="38917" name="Rectangle 5"/>
            <p:cNvSpPr>
              <a:spLocks/>
            </p:cNvSpPr>
            <p:nvPr/>
          </p:nvSpPr>
          <p:spPr bwMode="auto">
            <a:xfrm>
              <a:off x="70" y="32"/>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smtClean="0">
                  <a:solidFill>
                    <a:srgbClr val="000000"/>
                  </a:solidFill>
                  <a:latin typeface="Gill Sans"/>
                  <a:ea typeface="Courier" charset="0"/>
                  <a:cs typeface="Gill Sans"/>
                  <a:sym typeface="Courier" charset="0"/>
                </a:rPr>
                <a:t>&lt;s&gt;</a:t>
              </a:r>
            </a:p>
          </p:txBody>
        </p:sp>
        <p:sp>
          <p:nvSpPr>
            <p:cNvPr id="38918" name="Rectangle 6"/>
            <p:cNvSpPr>
              <a:spLocks/>
            </p:cNvSpPr>
            <p:nvPr/>
          </p:nvSpPr>
          <p:spPr bwMode="auto">
            <a:xfrm>
              <a:off x="70" y="336"/>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smtClean="0">
                  <a:solidFill>
                    <a:srgbClr val="000000"/>
                  </a:solidFill>
                  <a:latin typeface="Gill Sans"/>
                  <a:ea typeface="Courier" charset="0"/>
                  <a:cs typeface="Gill Sans"/>
                  <a:sym typeface="Courier" charset="0"/>
                </a:rPr>
                <a:t>&lt;s&gt;</a:t>
              </a:r>
            </a:p>
          </p:txBody>
        </p:sp>
        <p:sp>
          <p:nvSpPr>
            <p:cNvPr id="38919" name="Rectangle 7"/>
            <p:cNvSpPr>
              <a:spLocks/>
            </p:cNvSpPr>
            <p:nvPr/>
          </p:nvSpPr>
          <p:spPr bwMode="auto">
            <a:xfrm>
              <a:off x="70" y="648"/>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smtClean="0">
                  <a:solidFill>
                    <a:srgbClr val="000000"/>
                  </a:solidFill>
                  <a:latin typeface="Gill Sans"/>
                  <a:ea typeface="Courier" charset="0"/>
                  <a:cs typeface="Gill Sans"/>
                  <a:sym typeface="Courier" charset="0"/>
                </a:rPr>
                <a:t>&lt;s&gt;</a:t>
              </a:r>
            </a:p>
          </p:txBody>
        </p:sp>
      </p:grpSp>
      <p:grpSp>
        <p:nvGrpSpPr>
          <p:cNvPr id="3" name="Group 8"/>
          <p:cNvGrpSpPr>
            <a:grpSpLocks/>
          </p:cNvGrpSpPr>
          <p:nvPr/>
        </p:nvGrpSpPr>
        <p:grpSpPr bwMode="auto">
          <a:xfrm>
            <a:off x="3538683" y="1893718"/>
            <a:ext cx="3226970" cy="1025798"/>
            <a:chOff x="112" y="32"/>
            <a:chExt cx="2891" cy="919"/>
          </a:xfrm>
        </p:grpSpPr>
        <p:sp>
          <p:nvSpPr>
            <p:cNvPr id="38921" name="Rectangle 9"/>
            <p:cNvSpPr>
              <a:spLocks/>
            </p:cNvSpPr>
            <p:nvPr/>
          </p:nvSpPr>
          <p:spPr bwMode="auto">
            <a:xfrm>
              <a:off x="112" y="32"/>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smtClean="0">
                  <a:solidFill>
                    <a:srgbClr val="000000"/>
                  </a:solidFill>
                  <a:latin typeface="Gill Sans"/>
                  <a:ea typeface="Courier" charset="0"/>
                  <a:cs typeface="Gill Sans"/>
                  <a:sym typeface="Courier" charset="0"/>
                </a:rPr>
                <a:t>&lt;/s&gt;</a:t>
              </a:r>
            </a:p>
          </p:txBody>
        </p:sp>
        <p:sp>
          <p:nvSpPr>
            <p:cNvPr id="38922" name="Rectangle 10"/>
            <p:cNvSpPr>
              <a:spLocks/>
            </p:cNvSpPr>
            <p:nvPr/>
          </p:nvSpPr>
          <p:spPr bwMode="auto">
            <a:xfrm>
              <a:off x="112" y="336"/>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smtClean="0">
                  <a:solidFill>
                    <a:srgbClr val="000000"/>
                  </a:solidFill>
                  <a:latin typeface="Gill Sans"/>
                  <a:ea typeface="Courier" charset="0"/>
                  <a:cs typeface="Gill Sans"/>
                  <a:sym typeface="Courier" charset="0"/>
                </a:rPr>
                <a:t>&lt;/s&gt;</a:t>
              </a:r>
            </a:p>
          </p:txBody>
        </p:sp>
        <p:sp>
          <p:nvSpPr>
            <p:cNvPr id="38923" name="Rectangle 11"/>
            <p:cNvSpPr>
              <a:spLocks/>
            </p:cNvSpPr>
            <p:nvPr/>
          </p:nvSpPr>
          <p:spPr bwMode="auto">
            <a:xfrm>
              <a:off x="2540" y="648"/>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smtClean="0">
                  <a:solidFill>
                    <a:srgbClr val="000000"/>
                  </a:solidFill>
                  <a:latin typeface="Gill Sans"/>
                  <a:ea typeface="Courier" charset="0"/>
                  <a:cs typeface="Gill Sans"/>
                  <a:sym typeface="Courier" charset="0"/>
                </a:rPr>
                <a:t>&lt;/s&gt;</a:t>
              </a:r>
            </a:p>
          </p:txBody>
        </p:sp>
      </p:grpSp>
      <p:sp>
        <p:nvSpPr>
          <p:cNvPr id="38924" name="Rectangle 12"/>
          <p:cNvSpPr>
            <a:spLocks/>
          </p:cNvSpPr>
          <p:nvPr/>
        </p:nvSpPr>
        <p:spPr bwMode="auto">
          <a:xfrm>
            <a:off x="3559223" y="3057436"/>
            <a:ext cx="1996039" cy="369332"/>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b="0" dirty="0" smtClean="0">
                <a:solidFill>
                  <a:srgbClr val="000000"/>
                </a:solidFill>
                <a:latin typeface="Gill Sans"/>
                <a:ea typeface="Gill Sans" charset="0"/>
                <a:cs typeface="Gill Sans"/>
                <a:sym typeface="Gill Sans" charset="0"/>
              </a:rPr>
              <a:t>Training Corpus</a:t>
            </a:r>
          </a:p>
        </p:txBody>
      </p:sp>
      <p:sp>
        <p:nvSpPr>
          <p:cNvPr id="38925" name="Rectangle 13"/>
          <p:cNvSpPr>
            <a:spLocks/>
          </p:cNvSpPr>
          <p:nvPr/>
        </p:nvSpPr>
        <p:spPr bwMode="auto">
          <a:xfrm>
            <a:off x="1621035" y="1862465"/>
            <a:ext cx="5862041" cy="1125141"/>
          </a:xfrm>
          <a:prstGeom prst="rect">
            <a:avLst/>
          </a:prstGeom>
          <a:noFill/>
          <a:ln w="25400" cap="flat">
            <a:solidFill>
              <a:schemeClr val="bg1"/>
            </a:solidFill>
            <a:prstDash val="solid"/>
            <a:miter lim="800000"/>
            <a:headEnd type="none" w="med" len="med"/>
            <a:tailEnd type="none" w="med" len="med"/>
          </a:ln>
        </p:spPr>
        <p:txBody>
          <a:bodyPr lIns="0" tIns="0" rIns="0" bIns="0"/>
          <a:lstStyle/>
          <a:p>
            <a:pPr algn="ctr" eaLnBrk="1" hangingPunct="1"/>
            <a:endParaRPr lang="en-US" sz="3000" b="0" dirty="0" smtClean="0">
              <a:solidFill>
                <a:srgbClr val="000000"/>
              </a:solidFill>
              <a:latin typeface="Gill Sans"/>
              <a:cs typeface="Gill Sans"/>
              <a:sym typeface="Gill Sans" charset="0"/>
            </a:endParaRPr>
          </a:p>
        </p:txBody>
      </p:sp>
      <p:sp>
        <p:nvSpPr>
          <p:cNvPr id="38926" name="Rectangle 14"/>
          <p:cNvSpPr>
            <a:spLocks/>
          </p:cNvSpPr>
          <p:nvPr/>
        </p:nvSpPr>
        <p:spPr bwMode="auto">
          <a:xfrm>
            <a:off x="1189435" y="4157990"/>
            <a:ext cx="7040165" cy="1303734"/>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pPr eaLnBrk="1" hangingPunct="1"/>
            <a:r>
              <a:rPr lang="en-US" sz="2000" b="0" dirty="0" smtClean="0">
                <a:solidFill>
                  <a:srgbClr val="000000"/>
                </a:solidFill>
                <a:latin typeface="Gill Sans"/>
                <a:ea typeface="Courier" charset="0"/>
                <a:cs typeface="Gill Sans"/>
                <a:sym typeface="Courier" charset="0"/>
              </a:rPr>
              <a:t>P( I | &lt;s&gt; ) = 2/3 = 0.67		P( Sam | &lt;s&gt; ) = 1/3 = 0.33</a:t>
            </a:r>
          </a:p>
          <a:p>
            <a:pPr eaLnBrk="1" hangingPunct="1"/>
            <a:r>
              <a:rPr lang="en-US" sz="2000" b="0" dirty="0" smtClean="0">
                <a:solidFill>
                  <a:srgbClr val="000000"/>
                </a:solidFill>
                <a:latin typeface="Gill Sans"/>
                <a:ea typeface="Courier" charset="0"/>
                <a:cs typeface="Gill Sans"/>
                <a:sym typeface="Courier" charset="0"/>
              </a:rPr>
              <a:t>P( am | I ) = 2/3 = 0.67		P( do | I ) = 1/3 = 0.33</a:t>
            </a:r>
          </a:p>
          <a:p>
            <a:pPr eaLnBrk="1" hangingPunct="1"/>
            <a:r>
              <a:rPr lang="en-US" sz="2000" b="0" dirty="0" smtClean="0">
                <a:solidFill>
                  <a:srgbClr val="000000"/>
                </a:solidFill>
                <a:latin typeface="Gill Sans"/>
                <a:ea typeface="Courier" charset="0"/>
                <a:cs typeface="Gill Sans"/>
                <a:sym typeface="Courier" charset="0"/>
              </a:rPr>
              <a:t>P( &lt;/s&gt; | Sam )= 1/2 = 0.50  	P( Sam | am) = 1/2 = 0.50</a:t>
            </a:r>
          </a:p>
          <a:p>
            <a:pPr eaLnBrk="1" hangingPunct="1"/>
            <a:r>
              <a:rPr lang="en-US" sz="2000" b="0" dirty="0" smtClean="0">
                <a:solidFill>
                  <a:srgbClr val="000000"/>
                </a:solidFill>
                <a:latin typeface="Gill Sans"/>
                <a:ea typeface="Courier" charset="0"/>
                <a:cs typeface="Gill Sans"/>
                <a:sym typeface="Courier" charset="0"/>
              </a:rPr>
              <a:t>...</a:t>
            </a:r>
          </a:p>
        </p:txBody>
      </p:sp>
      <p:sp>
        <p:nvSpPr>
          <p:cNvPr id="38927" name="Rectangle 15"/>
          <p:cNvSpPr>
            <a:spLocks/>
          </p:cNvSpPr>
          <p:nvPr/>
        </p:nvSpPr>
        <p:spPr bwMode="auto">
          <a:xfrm>
            <a:off x="0" y="5509232"/>
            <a:ext cx="9144000" cy="369332"/>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smtClean="0">
                <a:solidFill>
                  <a:srgbClr val="000000"/>
                </a:solidFill>
                <a:latin typeface="Gill Sans"/>
                <a:ea typeface="Gill Sans" charset="0"/>
                <a:cs typeface="Gill Sans"/>
                <a:sym typeface="Gill Sans" charset="0"/>
              </a:rPr>
              <a:t>Bigram Probability Estimates</a:t>
            </a:r>
          </a:p>
        </p:txBody>
      </p:sp>
      <p:sp>
        <p:nvSpPr>
          <p:cNvPr id="1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Example: Bigram Language Model</a:t>
            </a:r>
          </a:p>
        </p:txBody>
      </p:sp>
    </p:spTree>
    <p:extLst>
      <p:ext uri="{BB962C8B-B14F-4D97-AF65-F5344CB8AC3E}">
        <p14:creationId xmlns:p14="http://schemas.microsoft.com/office/powerpoint/2010/main" val="378874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89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89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89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autoUpdateAnimBg="0"/>
      <p:bldP spid="38924" grpId="0" autoUpdateAnimBg="0"/>
      <p:bldP spid="38925" grpId="0" animBg="1"/>
      <p:bldP spid="38926" grpId="0" animBg="1" autoUpdateAnimBg="0"/>
      <p:bldP spid="3892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p:cNvSpPr>
          <p:nvPr/>
        </p:nvSpPr>
        <p:spPr bwMode="auto">
          <a:xfrm>
            <a:off x="776884" y="3998883"/>
            <a:ext cx="2080617"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smtClean="0">
                <a:solidFill>
                  <a:srgbClr val="000000"/>
                </a:solidFill>
                <a:latin typeface="Gill Sans"/>
                <a:ea typeface="Courier" charset="0"/>
                <a:cs typeface="Gill Sans"/>
                <a:sym typeface="Courier" charset="0"/>
              </a:rPr>
              <a:t>P(I like ham)</a:t>
            </a:r>
          </a:p>
        </p:txBody>
      </p:sp>
      <p:sp>
        <p:nvSpPr>
          <p:cNvPr id="40965" name="Rectangle 5"/>
          <p:cNvSpPr>
            <a:spLocks/>
          </p:cNvSpPr>
          <p:nvPr/>
        </p:nvSpPr>
        <p:spPr bwMode="auto">
          <a:xfrm>
            <a:off x="1339453" y="4543594"/>
            <a:ext cx="6741914"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smtClean="0">
                <a:solidFill>
                  <a:srgbClr val="000000"/>
                </a:solidFill>
                <a:latin typeface="Gill Sans"/>
                <a:ea typeface="Courier" charset="0"/>
                <a:cs typeface="Gill Sans"/>
                <a:sym typeface="Courier" charset="0"/>
              </a:rPr>
              <a:t>= P( I | &lt;s&gt; ) P( like | I ) P( ham | like ) P( &lt;/s&gt; | ham )</a:t>
            </a:r>
          </a:p>
        </p:txBody>
      </p:sp>
      <p:sp>
        <p:nvSpPr>
          <p:cNvPr id="40970" name="Rectangle 10"/>
          <p:cNvSpPr>
            <a:spLocks/>
          </p:cNvSpPr>
          <p:nvPr/>
        </p:nvSpPr>
        <p:spPr bwMode="auto">
          <a:xfrm>
            <a:off x="1339456" y="4981150"/>
            <a:ext cx="759023"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smtClean="0">
                <a:solidFill>
                  <a:srgbClr val="000000"/>
                </a:solidFill>
                <a:latin typeface="Gill Sans"/>
                <a:ea typeface="Courier" charset="0"/>
                <a:cs typeface="Gill Sans"/>
                <a:sym typeface="Courier" charset="0"/>
              </a:rPr>
              <a:t>= 0</a:t>
            </a:r>
          </a:p>
        </p:txBody>
      </p:sp>
      <p:sp>
        <p:nvSpPr>
          <p:cNvPr id="12" name="Rectangle 14"/>
          <p:cNvSpPr>
            <a:spLocks/>
          </p:cNvSpPr>
          <p:nvPr/>
        </p:nvSpPr>
        <p:spPr bwMode="auto">
          <a:xfrm>
            <a:off x="1189435" y="1761401"/>
            <a:ext cx="7040165" cy="1303734"/>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pPr eaLnBrk="1" hangingPunct="1"/>
            <a:r>
              <a:rPr lang="en-US" sz="2000" b="0" dirty="0" smtClean="0">
                <a:solidFill>
                  <a:srgbClr val="000000"/>
                </a:solidFill>
                <a:latin typeface="Gill Sans"/>
                <a:ea typeface="Courier" charset="0"/>
                <a:cs typeface="Gill Sans"/>
                <a:sym typeface="Courier" charset="0"/>
              </a:rPr>
              <a:t>P( I | &lt;s&gt; ) = 2/3 = 0.67		P( Sam | &lt;s&gt; ) = 1/3 = 0.33</a:t>
            </a:r>
          </a:p>
          <a:p>
            <a:pPr eaLnBrk="1" hangingPunct="1"/>
            <a:r>
              <a:rPr lang="en-US" sz="2000" b="0" dirty="0" smtClean="0">
                <a:solidFill>
                  <a:srgbClr val="000000"/>
                </a:solidFill>
                <a:latin typeface="Gill Sans"/>
                <a:ea typeface="Courier" charset="0"/>
                <a:cs typeface="Gill Sans"/>
                <a:sym typeface="Courier" charset="0"/>
              </a:rPr>
              <a:t>P( am | I ) = 2/3 = 0.67		P( do | I ) = 1/3 = 0.33</a:t>
            </a:r>
          </a:p>
          <a:p>
            <a:pPr eaLnBrk="1" hangingPunct="1"/>
            <a:r>
              <a:rPr lang="en-US" sz="2000" b="0" dirty="0" smtClean="0">
                <a:solidFill>
                  <a:srgbClr val="000000"/>
                </a:solidFill>
                <a:latin typeface="Gill Sans"/>
                <a:ea typeface="Courier" charset="0"/>
                <a:cs typeface="Gill Sans"/>
                <a:sym typeface="Courier" charset="0"/>
              </a:rPr>
              <a:t>P( &lt;/s&gt; | Sam )= 1/2 = 0.50  	P( Sam | am) = 1/2 = 0.50</a:t>
            </a:r>
          </a:p>
          <a:p>
            <a:pPr eaLnBrk="1" hangingPunct="1"/>
            <a:r>
              <a:rPr lang="en-US" sz="2000" b="0" dirty="0" smtClean="0">
                <a:solidFill>
                  <a:srgbClr val="000000"/>
                </a:solidFill>
                <a:latin typeface="Gill Sans"/>
                <a:ea typeface="Courier" charset="0"/>
                <a:cs typeface="Gill Sans"/>
                <a:sym typeface="Courier" charset="0"/>
              </a:rPr>
              <a:t>...</a:t>
            </a:r>
          </a:p>
        </p:txBody>
      </p:sp>
      <p:sp>
        <p:nvSpPr>
          <p:cNvPr id="13" name="Rectangle 15"/>
          <p:cNvSpPr>
            <a:spLocks/>
          </p:cNvSpPr>
          <p:nvPr/>
        </p:nvSpPr>
        <p:spPr bwMode="auto">
          <a:xfrm>
            <a:off x="2790908" y="3112643"/>
            <a:ext cx="3532668" cy="369332"/>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b="0" dirty="0" smtClean="0">
                <a:solidFill>
                  <a:srgbClr val="000000"/>
                </a:solidFill>
                <a:latin typeface="Gill Sans"/>
                <a:ea typeface="Gill Sans" charset="0"/>
                <a:cs typeface="Gill Sans"/>
                <a:sym typeface="Gill Sans" charset="0"/>
              </a:rPr>
              <a:t>Bigram Probability Estimates</a:t>
            </a:r>
          </a:p>
        </p:txBody>
      </p:sp>
      <p:sp>
        <p:nvSpPr>
          <p:cNvPr id="15" name="TextBox 14"/>
          <p:cNvSpPr txBox="1"/>
          <p:nvPr/>
        </p:nvSpPr>
        <p:spPr>
          <a:xfrm rot="21096713">
            <a:off x="1336256" y="5475422"/>
            <a:ext cx="2212565" cy="461665"/>
          </a:xfrm>
          <a:prstGeom prst="rect">
            <a:avLst/>
          </a:prstGeom>
          <a:noFill/>
        </p:spPr>
        <p:txBody>
          <a:bodyPr wrap="none" rtlCol="0">
            <a:spAutoFit/>
          </a:bodyPr>
          <a:lstStyle/>
          <a:p>
            <a:r>
              <a:rPr lang="en-US" sz="2400" b="0" dirty="0" smtClean="0">
                <a:solidFill>
                  <a:srgbClr val="FF0000"/>
                </a:solidFill>
                <a:latin typeface="Gill Sans"/>
                <a:cs typeface="Gill Sans"/>
              </a:rPr>
              <a:t>Why is this bad?</a:t>
            </a:r>
            <a:endParaRPr lang="en-US" sz="2400" b="0" dirty="0">
              <a:solidFill>
                <a:srgbClr val="FF0000"/>
              </a:solidFill>
              <a:latin typeface="Gill Sans"/>
              <a:cs typeface="Gill Sans"/>
            </a:endParaRPr>
          </a:p>
        </p:txBody>
      </p:sp>
      <p:sp>
        <p:nvSpPr>
          <p:cNvPr id="9" name="TextBox 8"/>
          <p:cNvSpPr txBox="1">
            <a:spLocks noChangeArrowheads="1"/>
          </p:cNvSpPr>
          <p:nvPr/>
        </p:nvSpPr>
        <p:spPr bwMode="auto">
          <a:xfrm>
            <a:off x="6934200" y="6248400"/>
            <a:ext cx="2007431"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Gill Sans"/>
                <a:cs typeface="Gill Sans"/>
              </a:rPr>
              <a:t>Issue: </a:t>
            </a:r>
            <a:r>
              <a:rPr kumimoji="0" lang="en-US" sz="2400" b="0" i="0" u="none" strike="noStrike" kern="0" cap="none" spc="0" normalizeH="0" baseline="0" noProof="0" dirty="0" err="1" smtClean="0">
                <a:ln>
                  <a:noFill/>
                </a:ln>
                <a:solidFill>
                  <a:srgbClr val="FF0000"/>
                </a:solidFill>
                <a:effectLst/>
                <a:uLnTx/>
                <a:uFillTx/>
                <a:latin typeface="Gill Sans"/>
                <a:cs typeface="Gill Sans"/>
              </a:rPr>
              <a:t>Sparsity</a:t>
            </a:r>
            <a:r>
              <a:rPr kumimoji="0" lang="en-US" sz="2400" b="0" i="0" u="none" strike="noStrike" kern="0" cap="none" spc="0" normalizeH="0" baseline="0" noProof="0" dirty="0" smtClean="0">
                <a:ln>
                  <a:noFill/>
                </a:ln>
                <a:solidFill>
                  <a:srgbClr val="FF0000"/>
                </a:solidFill>
                <a:effectLst/>
                <a:uLnTx/>
                <a:uFillTx/>
                <a:latin typeface="Gill Sans"/>
                <a:cs typeface="Gill Sans"/>
              </a:rPr>
              <a:t>!</a:t>
            </a:r>
            <a:endParaRPr kumimoji="0" lang="en-US" sz="2000" b="0" i="0" u="none" strike="noStrike" kern="0" cap="none" spc="0" normalizeH="0" baseline="0" noProof="0" dirty="0" smtClean="0">
              <a:ln>
                <a:noFill/>
              </a:ln>
              <a:solidFill>
                <a:srgbClr val="FF0000"/>
              </a:solidFill>
              <a:effectLst/>
              <a:uLnTx/>
              <a:uFillTx/>
              <a:latin typeface="Gill Sans"/>
              <a:cs typeface="Gill Sans"/>
            </a:endParaRPr>
          </a:p>
        </p:txBody>
      </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 </a:t>
            </a:r>
            <a:r>
              <a:rPr lang="en-US" sz="3600" b="0" kern="0" dirty="0" err="1">
                <a:solidFill>
                  <a:srgbClr val="000000"/>
                </a:solidFill>
                <a:latin typeface="Gill Sans"/>
                <a:cs typeface="Gill Sans"/>
              </a:rPr>
              <a:t>Sparsity</a:t>
            </a:r>
            <a:endParaRPr lang="en-US" sz="3600" b="0" kern="0" dirty="0">
              <a:solidFill>
                <a:srgbClr val="000000"/>
              </a:solidFill>
              <a:latin typeface="Gill Sans"/>
              <a:cs typeface="Gill Sans"/>
            </a:endParaRPr>
          </a:p>
        </p:txBody>
      </p:sp>
    </p:spTree>
    <p:extLst>
      <p:ext uri="{BB962C8B-B14F-4D97-AF65-F5344CB8AC3E}">
        <p14:creationId xmlns:p14="http://schemas.microsoft.com/office/powerpoint/2010/main" val="1238415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65" grpId="0" autoUpdateAnimBg="0"/>
      <p:bldP spid="40970" grpId="0" autoUpdateAnimBg="0"/>
      <p:bldP spid="1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Thou shalt smooth!</a:t>
            </a:r>
          </a:p>
        </p:txBody>
      </p:sp>
      <p:sp>
        <p:nvSpPr>
          <p:cNvPr id="5" name="TextBox 4"/>
          <p:cNvSpPr txBox="1"/>
          <p:nvPr/>
        </p:nvSpPr>
        <p:spPr>
          <a:xfrm>
            <a:off x="0" y="1752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Zeros are bad for any statistical estimator</a:t>
            </a:r>
          </a:p>
        </p:txBody>
      </p:sp>
      <p:sp>
        <p:nvSpPr>
          <p:cNvPr id="6" name="TextBox 5"/>
          <p:cNvSpPr txBox="1"/>
          <p:nvPr/>
        </p:nvSpPr>
        <p:spPr>
          <a:xfrm>
            <a:off x="0" y="21336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Need better estimators because MLEs give us a lot of zeros</a:t>
            </a:r>
          </a:p>
          <a:p>
            <a:pPr lvl="0" algn="ctr">
              <a:defRPr/>
            </a:pPr>
            <a:r>
              <a:rPr lang="en-US" sz="2000" b="0" kern="0" dirty="0">
                <a:solidFill>
                  <a:srgbClr val="0070C0"/>
                </a:solidFill>
                <a:latin typeface="Gill Sans"/>
                <a:cs typeface="Gill Sans"/>
              </a:rPr>
              <a:t>A distribution without zeros is “smoother”</a:t>
            </a:r>
            <a:endParaRPr lang="en-US" sz="2000" b="0" kern="0" dirty="0" smtClean="0">
              <a:solidFill>
                <a:srgbClr val="0070C0"/>
              </a:solidFill>
              <a:latin typeface="Gill Sans"/>
              <a:cs typeface="Gill Sans"/>
            </a:endParaRPr>
          </a:p>
        </p:txBody>
      </p:sp>
      <p:sp>
        <p:nvSpPr>
          <p:cNvPr id="7" name="TextBox 6"/>
          <p:cNvSpPr txBox="1"/>
          <p:nvPr/>
        </p:nvSpPr>
        <p:spPr>
          <a:xfrm>
            <a:off x="0" y="3102114"/>
            <a:ext cx="9144000" cy="830997"/>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The Robin Hood Philosophy: Take from the rich (seen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-grams</a:t>
            </a:r>
            <a:r>
              <a:rPr lang="en-US" sz="2400" b="0" kern="0" dirty="0" smtClean="0">
                <a:solidFill>
                  <a:srgbClr val="000000"/>
                </a:solidFill>
                <a:latin typeface="Gill Sans"/>
                <a:cs typeface="Gill Sans"/>
              </a:rPr>
              <a:t>)</a:t>
            </a:r>
            <a:br>
              <a:rPr lang="en-US" sz="2400" b="0" kern="0" dirty="0" smtClean="0">
                <a:solidFill>
                  <a:srgbClr val="000000"/>
                </a:solidFill>
                <a:latin typeface="Gill Sans"/>
                <a:cs typeface="Gill Sans"/>
              </a:rPr>
            </a:br>
            <a:r>
              <a:rPr lang="en-US" sz="2400" b="0" kern="0" dirty="0" smtClean="0">
                <a:solidFill>
                  <a:srgbClr val="000000"/>
                </a:solidFill>
                <a:latin typeface="Gill Sans"/>
                <a:cs typeface="Gill Sans"/>
              </a:rPr>
              <a:t> </a:t>
            </a:r>
            <a:r>
              <a:rPr lang="en-US" sz="2400" b="0" kern="0" dirty="0">
                <a:solidFill>
                  <a:srgbClr val="000000"/>
                </a:solidFill>
                <a:latin typeface="Gill Sans"/>
                <a:cs typeface="Gill Sans"/>
              </a:rPr>
              <a:t>and give to the poor (unseen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-grams)</a:t>
            </a:r>
          </a:p>
        </p:txBody>
      </p:sp>
      <p:sp>
        <p:nvSpPr>
          <p:cNvPr id="8" name="TextBox 7"/>
          <p:cNvSpPr txBox="1"/>
          <p:nvPr/>
        </p:nvSpPr>
        <p:spPr>
          <a:xfrm>
            <a:off x="0" y="3810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Need better estimators because MLEs give us a lot of zeros</a:t>
            </a:r>
          </a:p>
          <a:p>
            <a:pPr lvl="0" algn="ctr">
              <a:defRPr/>
            </a:pPr>
            <a:r>
              <a:rPr lang="en-US" sz="2000" b="0" kern="0" dirty="0">
                <a:solidFill>
                  <a:srgbClr val="0070C0"/>
                </a:solidFill>
                <a:latin typeface="Gill Sans"/>
                <a:cs typeface="Gill Sans"/>
              </a:rPr>
              <a:t>A distribution without zeros is “smoother”</a:t>
            </a:r>
            <a:endParaRPr lang="en-US" sz="2000" b="0" kern="0" dirty="0" smtClean="0">
              <a:solidFill>
                <a:srgbClr val="0070C0"/>
              </a:solidFill>
              <a:latin typeface="Gill Sans"/>
              <a:cs typeface="Gill Sans"/>
            </a:endParaRPr>
          </a:p>
        </p:txBody>
      </p:sp>
      <p:sp>
        <p:nvSpPr>
          <p:cNvPr id="9" name="TextBox 8"/>
          <p:cNvSpPr txBox="1"/>
          <p:nvPr/>
        </p:nvSpPr>
        <p:spPr>
          <a:xfrm>
            <a:off x="0" y="4800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Lots of techniques:</a:t>
            </a:r>
          </a:p>
        </p:txBody>
      </p:sp>
      <p:sp>
        <p:nvSpPr>
          <p:cNvPr id="10" name="TextBox 9"/>
          <p:cNvSpPr txBox="1"/>
          <p:nvPr/>
        </p:nvSpPr>
        <p:spPr>
          <a:xfrm>
            <a:off x="0" y="51816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Laplace, Good-Turing, Katz </a:t>
            </a:r>
            <a:r>
              <a:rPr lang="en-US" sz="2000" b="0" kern="0" dirty="0" err="1">
                <a:solidFill>
                  <a:srgbClr val="0070C0"/>
                </a:solidFill>
                <a:latin typeface="Gill Sans"/>
                <a:cs typeface="Gill Sans"/>
              </a:rPr>
              <a:t>backoff</a:t>
            </a:r>
            <a:r>
              <a:rPr lang="en-US" sz="2000" b="0" kern="0" dirty="0">
                <a:solidFill>
                  <a:srgbClr val="0070C0"/>
                </a:solidFill>
                <a:latin typeface="Gill Sans"/>
                <a:cs typeface="Gill Sans"/>
              </a:rPr>
              <a:t>, </a:t>
            </a:r>
            <a:r>
              <a:rPr lang="en-US" sz="2000" b="0" kern="0" dirty="0" err="1">
                <a:solidFill>
                  <a:srgbClr val="0070C0"/>
                </a:solidFill>
                <a:latin typeface="Gill Sans"/>
                <a:cs typeface="Gill Sans"/>
              </a:rPr>
              <a:t>Jelinek</a:t>
            </a:r>
            <a:r>
              <a:rPr lang="en-US" sz="2000" b="0" kern="0" dirty="0">
                <a:solidFill>
                  <a:srgbClr val="0070C0"/>
                </a:solidFill>
                <a:latin typeface="Gill Sans"/>
                <a:cs typeface="Gill Sans"/>
              </a:rPr>
              <a:t>-Mercer</a:t>
            </a:r>
          </a:p>
          <a:p>
            <a:pPr lvl="0" algn="ctr">
              <a:defRPr/>
            </a:pPr>
            <a:r>
              <a:rPr lang="en-US" sz="2000" b="0" kern="0" dirty="0" err="1">
                <a:solidFill>
                  <a:srgbClr val="0070C0"/>
                </a:solidFill>
                <a:latin typeface="Gill Sans"/>
                <a:cs typeface="Gill Sans"/>
              </a:rPr>
              <a:t>Kneser</a:t>
            </a:r>
            <a:r>
              <a:rPr lang="en-US" sz="2000" b="0" kern="0" dirty="0">
                <a:solidFill>
                  <a:srgbClr val="0070C0"/>
                </a:solidFill>
                <a:latin typeface="Gill Sans"/>
                <a:cs typeface="Gill Sans"/>
              </a:rPr>
              <a:t>-Ney represents best practice</a:t>
            </a:r>
            <a:endParaRPr lang="en-US" sz="2000" b="0" kern="0" dirty="0" smtClean="0">
              <a:solidFill>
                <a:srgbClr val="0070C0"/>
              </a:solidFill>
              <a:latin typeface="Gill Sans"/>
              <a:cs typeface="Gill Sans"/>
            </a:endParaRPr>
          </a:p>
        </p:txBody>
      </p:sp>
    </p:spTree>
    <p:extLst>
      <p:ext uri="{BB962C8B-B14F-4D97-AF65-F5344CB8AC3E}">
        <p14:creationId xmlns:p14="http://schemas.microsoft.com/office/powerpoint/2010/main" val="4087507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rot="21298163">
            <a:off x="5060086" y="1177872"/>
            <a:ext cx="2881363" cy="83099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Gill Sans"/>
                <a:cs typeface="Gill Sans"/>
              </a:rPr>
              <a:t>Learn fancy words for simple ideas!</a:t>
            </a:r>
            <a:endParaRPr kumimoji="0" lang="en-US" sz="2000" b="0" i="0" u="none" strike="noStrike" kern="0" cap="none" spc="0" normalizeH="0" baseline="0" noProof="0" dirty="0" smtClean="0">
              <a:ln>
                <a:noFill/>
              </a:ln>
              <a:solidFill>
                <a:srgbClr val="FF0000"/>
              </a:solidFill>
              <a:effectLst/>
              <a:uLnTx/>
              <a:uFillTx/>
              <a:latin typeface="Gill Sans"/>
              <a:cs typeface="Gill Sans"/>
            </a:endParaRP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Laplace Smoothing</a:t>
            </a:r>
          </a:p>
        </p:txBody>
      </p:sp>
      <p:sp>
        <p:nvSpPr>
          <p:cNvPr id="6" name="TextBox 5"/>
          <p:cNvSpPr txBox="1"/>
          <p:nvPr/>
        </p:nvSpPr>
        <p:spPr>
          <a:xfrm>
            <a:off x="0" y="2891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Simplest and oldest smoothing technique</a:t>
            </a:r>
          </a:p>
        </p:txBody>
      </p:sp>
      <p:sp>
        <p:nvSpPr>
          <p:cNvPr id="7" name="TextBox 6"/>
          <p:cNvSpPr txBox="1"/>
          <p:nvPr/>
        </p:nvSpPr>
        <p:spPr>
          <a:xfrm>
            <a:off x="0" y="3272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Just add 1 to all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 counts including the unseen ones</a:t>
            </a:r>
          </a:p>
        </p:txBody>
      </p:sp>
      <p:sp>
        <p:nvSpPr>
          <p:cNvPr id="8" name="TextBox 7"/>
          <p:cNvSpPr txBox="1"/>
          <p:nvPr/>
        </p:nvSpPr>
        <p:spPr>
          <a:xfrm>
            <a:off x="0" y="3653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 what do the revised estimates look like?</a:t>
            </a:r>
          </a:p>
        </p:txBody>
      </p:sp>
    </p:spTree>
    <p:extLst>
      <p:ext uri="{BB962C8B-B14F-4D97-AF65-F5344CB8AC3E}">
        <p14:creationId xmlns:p14="http://schemas.microsoft.com/office/powerpoint/2010/main" val="2953881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p:cNvSpPr>
          <p:nvPr/>
        </p:nvSpPr>
        <p:spPr bwMode="auto">
          <a:xfrm>
            <a:off x="0" y="2133659"/>
            <a:ext cx="9144000" cy="369332"/>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smtClean="0">
                <a:solidFill>
                  <a:schemeClr val="bg1"/>
                </a:solidFill>
                <a:latin typeface="Gill Sans"/>
                <a:ea typeface="Gill Sans" charset="0"/>
                <a:cs typeface="Gill Sans"/>
                <a:sym typeface="Gill Sans" charset="0"/>
              </a:rPr>
              <a:t>Unigrams</a:t>
            </a:r>
          </a:p>
        </p:txBody>
      </p:sp>
      <p:sp>
        <p:nvSpPr>
          <p:cNvPr id="47107" name="Line 3"/>
          <p:cNvSpPr>
            <a:spLocks noChangeShapeType="1"/>
          </p:cNvSpPr>
          <p:nvPr/>
        </p:nvSpPr>
        <p:spPr bwMode="auto">
          <a:xfrm rot="10800000">
            <a:off x="4058844" y="2870001"/>
            <a:ext cx="669727" cy="0"/>
          </a:xfrm>
          <a:prstGeom prst="line">
            <a:avLst/>
          </a:prstGeom>
          <a:ln>
            <a:headEnd type="stealth" w="med" len="med"/>
            <a:tailEnd type="none" w="med" len="med"/>
          </a:ln>
        </p:spPr>
        <p:style>
          <a:lnRef idx="3">
            <a:schemeClr val="dk1"/>
          </a:lnRef>
          <a:fillRef idx="0">
            <a:schemeClr val="dk1"/>
          </a:fillRef>
          <a:effectRef idx="2">
            <a:schemeClr val="dk1"/>
          </a:effectRef>
          <a:fontRef idx="minor">
            <a:schemeClr val="tx1"/>
          </a:fontRef>
        </p:style>
        <p:txBody>
          <a:bodyPr lIns="0" tIns="0" rIns="0" bIns="0"/>
          <a:lstStyle/>
          <a:p>
            <a:pPr algn="ctr" eaLnBrk="1" hangingPunct="1"/>
            <a:endParaRPr lang="en-US" sz="3000" b="0" dirty="0" smtClean="0">
              <a:solidFill>
                <a:srgbClr val="000000"/>
              </a:solidFill>
              <a:latin typeface="Gill Sans"/>
              <a:cs typeface="Gill Sans"/>
              <a:sym typeface="Gill Sans" charset="0"/>
            </a:endParaRPr>
          </a:p>
        </p:txBody>
      </p:sp>
      <p:pic>
        <p:nvPicPr>
          <p:cNvPr id="47108" name="Picture 4"/>
          <p:cNvPicPr>
            <a:picLocks noChangeAspect="1" noChangeArrowheads="1"/>
          </p:cNvPicPr>
          <p:nvPr/>
        </p:nvPicPr>
        <p:blipFill>
          <a:blip r:embed="rId3" cstate="print"/>
          <a:srcRect/>
          <a:stretch>
            <a:fillRect/>
          </a:stretch>
        </p:blipFill>
        <p:spPr bwMode="auto">
          <a:xfrm>
            <a:off x="995959" y="2557462"/>
            <a:ext cx="2482453" cy="625078"/>
          </a:xfrm>
          <a:prstGeom prst="rect">
            <a:avLst/>
          </a:prstGeom>
          <a:noFill/>
          <a:ln w="12700" cap="flat">
            <a:noFill/>
            <a:miter lim="800000"/>
            <a:headEnd/>
            <a:tailEnd/>
          </a:ln>
        </p:spPr>
      </p:pic>
      <p:pic>
        <p:nvPicPr>
          <p:cNvPr id="47109" name="Picture 5"/>
          <p:cNvPicPr>
            <a:picLocks noChangeAspect="1" noChangeArrowheads="1"/>
          </p:cNvPicPr>
          <p:nvPr/>
        </p:nvPicPr>
        <p:blipFill>
          <a:blip r:embed="rId4" cstate="print"/>
          <a:srcRect/>
          <a:stretch>
            <a:fillRect/>
          </a:stretch>
        </p:blipFill>
        <p:spPr bwMode="auto">
          <a:xfrm>
            <a:off x="5210774" y="2713732"/>
            <a:ext cx="1526977" cy="312539"/>
          </a:xfrm>
          <a:prstGeom prst="rect">
            <a:avLst/>
          </a:prstGeom>
          <a:noFill/>
          <a:ln w="12700" cap="flat">
            <a:noFill/>
            <a:miter lim="800000"/>
            <a:headEnd/>
            <a:tailEnd/>
          </a:ln>
        </p:spPr>
      </p:pic>
      <p:pic>
        <p:nvPicPr>
          <p:cNvPr id="47110" name="Picture 6"/>
          <p:cNvPicPr>
            <a:picLocks noChangeAspect="1" noChangeArrowheads="1"/>
          </p:cNvPicPr>
          <p:nvPr/>
        </p:nvPicPr>
        <p:blipFill>
          <a:blip r:embed="rId5" cstate="print"/>
          <a:srcRect/>
          <a:stretch>
            <a:fillRect/>
          </a:stretch>
        </p:blipFill>
        <p:spPr bwMode="auto">
          <a:xfrm>
            <a:off x="6773466" y="2544068"/>
            <a:ext cx="1303734" cy="651867"/>
          </a:xfrm>
          <a:prstGeom prst="rect">
            <a:avLst/>
          </a:prstGeom>
          <a:noFill/>
          <a:ln w="12700" cap="flat">
            <a:noFill/>
            <a:miter lim="800000"/>
            <a:headEnd/>
            <a:tailEnd/>
          </a:ln>
        </p:spPr>
      </p:pic>
      <p:sp>
        <p:nvSpPr>
          <p:cNvPr id="47111" name="Rectangle 7"/>
          <p:cNvSpPr>
            <a:spLocks/>
          </p:cNvSpPr>
          <p:nvPr/>
        </p:nvSpPr>
        <p:spPr bwMode="auto">
          <a:xfrm>
            <a:off x="0" y="3664803"/>
            <a:ext cx="9144000" cy="369332"/>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smtClean="0">
                <a:solidFill>
                  <a:schemeClr val="bg1"/>
                </a:solidFill>
                <a:latin typeface="Gill Sans"/>
                <a:ea typeface="Gill Sans" charset="0"/>
                <a:cs typeface="Gill Sans"/>
                <a:sym typeface="Gill Sans" charset="0"/>
              </a:rPr>
              <a:t>Bigrams</a:t>
            </a:r>
          </a:p>
        </p:txBody>
      </p:sp>
      <p:sp>
        <p:nvSpPr>
          <p:cNvPr id="47112" name="Line 8"/>
          <p:cNvSpPr>
            <a:spLocks noChangeShapeType="1"/>
          </p:cNvSpPr>
          <p:nvPr/>
        </p:nvSpPr>
        <p:spPr bwMode="auto">
          <a:xfrm rot="10800000">
            <a:off x="4074318" y="4434483"/>
            <a:ext cx="669727" cy="0"/>
          </a:xfrm>
          <a:prstGeom prst="line">
            <a:avLst/>
          </a:prstGeom>
          <a:ln>
            <a:headEnd type="stealth" w="med" len="med"/>
            <a:tailEnd type="none" w="med" len="med"/>
          </a:ln>
        </p:spPr>
        <p:style>
          <a:lnRef idx="3">
            <a:schemeClr val="dk1"/>
          </a:lnRef>
          <a:fillRef idx="0">
            <a:schemeClr val="dk1"/>
          </a:fillRef>
          <a:effectRef idx="2">
            <a:schemeClr val="dk1"/>
          </a:effectRef>
          <a:fontRef idx="minor">
            <a:schemeClr val="tx1"/>
          </a:fontRef>
        </p:style>
        <p:txBody>
          <a:bodyPr lIns="0" tIns="0" rIns="0" bIns="0"/>
          <a:lstStyle/>
          <a:p>
            <a:pPr algn="ctr" eaLnBrk="1" hangingPunct="1"/>
            <a:endParaRPr lang="en-US" sz="3000" b="0" dirty="0" smtClean="0">
              <a:solidFill>
                <a:srgbClr val="000000"/>
              </a:solidFill>
              <a:latin typeface="Gill Sans"/>
              <a:cs typeface="Gill Sans"/>
              <a:sym typeface="Gill Sans" charset="0"/>
            </a:endParaRPr>
          </a:p>
        </p:txBody>
      </p:sp>
      <p:pic>
        <p:nvPicPr>
          <p:cNvPr id="47113" name="Picture 9"/>
          <p:cNvPicPr>
            <a:picLocks noChangeAspect="1" noChangeArrowheads="1"/>
          </p:cNvPicPr>
          <p:nvPr/>
        </p:nvPicPr>
        <p:blipFill>
          <a:blip r:embed="rId6" cstate="print"/>
          <a:srcRect/>
          <a:stretch>
            <a:fillRect/>
          </a:stretch>
        </p:blipFill>
        <p:spPr bwMode="auto">
          <a:xfrm>
            <a:off x="4918468" y="4273749"/>
            <a:ext cx="1973461" cy="321469"/>
          </a:xfrm>
          <a:prstGeom prst="rect">
            <a:avLst/>
          </a:prstGeom>
          <a:noFill/>
          <a:ln w="12700" cap="flat">
            <a:noFill/>
            <a:miter lim="800000"/>
            <a:headEnd/>
            <a:tailEnd/>
          </a:ln>
        </p:spPr>
      </p:pic>
      <p:pic>
        <p:nvPicPr>
          <p:cNvPr id="47114" name="Picture 10"/>
          <p:cNvPicPr>
            <a:picLocks noChangeAspect="1" noChangeArrowheads="1"/>
          </p:cNvPicPr>
          <p:nvPr/>
        </p:nvPicPr>
        <p:blipFill>
          <a:blip r:embed="rId7" cstate="print"/>
          <a:srcRect/>
          <a:stretch>
            <a:fillRect/>
          </a:stretch>
        </p:blipFill>
        <p:spPr bwMode="auto">
          <a:xfrm>
            <a:off x="533400" y="4130874"/>
            <a:ext cx="3339703" cy="607219"/>
          </a:xfrm>
          <a:prstGeom prst="rect">
            <a:avLst/>
          </a:prstGeom>
          <a:noFill/>
          <a:ln w="12700" cap="flat">
            <a:noFill/>
            <a:miter lim="800000"/>
            <a:headEnd/>
            <a:tailEnd/>
          </a:ln>
        </p:spPr>
      </p:pic>
      <p:pic>
        <p:nvPicPr>
          <p:cNvPr id="47115" name="Picture 11"/>
          <p:cNvPicPr>
            <a:picLocks noChangeAspect="1" noChangeArrowheads="1"/>
          </p:cNvPicPr>
          <p:nvPr/>
        </p:nvPicPr>
        <p:blipFill>
          <a:blip r:embed="rId8" cstate="print"/>
          <a:srcRect/>
          <a:stretch>
            <a:fillRect/>
          </a:stretch>
        </p:blipFill>
        <p:spPr bwMode="auto">
          <a:xfrm>
            <a:off x="6990159" y="4117479"/>
            <a:ext cx="1696641" cy="634008"/>
          </a:xfrm>
          <a:prstGeom prst="rect">
            <a:avLst/>
          </a:prstGeom>
          <a:noFill/>
          <a:ln w="12700" cap="flat">
            <a:noFill/>
            <a:miter lim="800000"/>
            <a:headEnd/>
            <a:tailEnd/>
          </a:ln>
        </p:spPr>
      </p:pic>
      <p:sp>
        <p:nvSpPr>
          <p:cNvPr id="15" name="TextBox 14"/>
          <p:cNvSpPr txBox="1"/>
          <p:nvPr/>
        </p:nvSpPr>
        <p:spPr>
          <a:xfrm>
            <a:off x="5638800" y="6320135"/>
            <a:ext cx="3397685" cy="461665"/>
          </a:xfrm>
          <a:prstGeom prst="rect">
            <a:avLst/>
          </a:prstGeom>
          <a:noFill/>
        </p:spPr>
        <p:txBody>
          <a:bodyPr wrap="none" rtlCol="0">
            <a:spAutoFit/>
          </a:bodyPr>
          <a:lstStyle/>
          <a:p>
            <a:r>
              <a:rPr lang="en-US" sz="2400" b="0" dirty="0" smtClean="0">
                <a:solidFill>
                  <a:srgbClr val="FF0000"/>
                </a:solidFill>
                <a:latin typeface="Gill Sans"/>
                <a:cs typeface="Gill Sans"/>
              </a:rPr>
              <a:t>What if we don’t know </a:t>
            </a:r>
            <a:r>
              <a:rPr lang="en-US" sz="2400" b="0" i="1" dirty="0" smtClean="0">
                <a:solidFill>
                  <a:srgbClr val="FF0000"/>
                </a:solidFill>
                <a:latin typeface="Gill Sans"/>
                <a:cs typeface="Gill Sans"/>
              </a:rPr>
              <a:t>V</a:t>
            </a:r>
            <a:r>
              <a:rPr lang="en-US" sz="2400" b="0" dirty="0" smtClean="0">
                <a:solidFill>
                  <a:srgbClr val="FF0000"/>
                </a:solidFill>
                <a:latin typeface="Gill Sans"/>
                <a:cs typeface="Gill Sans"/>
              </a:rPr>
              <a:t>?</a:t>
            </a:r>
            <a:endParaRPr lang="en-US" sz="2400" b="0" dirty="0">
              <a:solidFill>
                <a:srgbClr val="FF0000"/>
              </a:solidFill>
              <a:latin typeface="Gill Sans"/>
              <a:cs typeface="Gill Sans"/>
            </a:endParaRPr>
          </a:p>
        </p:txBody>
      </p:sp>
      <p:sp>
        <p:nvSpPr>
          <p:cNvPr id="16" name="TextBox 15"/>
          <p:cNvSpPr txBox="1"/>
          <p:nvPr/>
        </p:nvSpPr>
        <p:spPr>
          <a:xfrm>
            <a:off x="609600" y="4643735"/>
            <a:ext cx="3956281" cy="461665"/>
          </a:xfrm>
          <a:prstGeom prst="rect">
            <a:avLst/>
          </a:prstGeom>
          <a:noFill/>
        </p:spPr>
        <p:txBody>
          <a:bodyPr wrap="none" rtlCol="0">
            <a:spAutoFit/>
          </a:bodyPr>
          <a:lstStyle/>
          <a:p>
            <a:r>
              <a:rPr lang="en-US" sz="2400" b="0" dirty="0" smtClean="0">
                <a:solidFill>
                  <a:srgbClr val="FF0000"/>
                </a:solidFill>
                <a:latin typeface="Gill Sans"/>
                <a:cs typeface="Gill Sans"/>
              </a:rPr>
              <a:t>Careful, don’t confuse the </a:t>
            </a:r>
            <a:r>
              <a:rPr lang="en-US" sz="2400" b="0" i="1" dirty="0" smtClean="0">
                <a:solidFill>
                  <a:srgbClr val="FF0000"/>
                </a:solidFill>
                <a:latin typeface="Gill Sans"/>
                <a:cs typeface="Gill Sans"/>
              </a:rPr>
              <a:t>N</a:t>
            </a:r>
            <a:r>
              <a:rPr lang="en-US" sz="2400" b="0" dirty="0" smtClean="0">
                <a:solidFill>
                  <a:srgbClr val="FF0000"/>
                </a:solidFill>
                <a:latin typeface="Gill Sans"/>
                <a:cs typeface="Gill Sans"/>
              </a:rPr>
              <a:t>’s!</a:t>
            </a:r>
            <a:endParaRPr lang="en-US" sz="3200" b="0" dirty="0">
              <a:solidFill>
                <a:srgbClr val="FF0000"/>
              </a:solidFill>
              <a:latin typeface="Gill Sans"/>
              <a:cs typeface="Gill Sans"/>
            </a:endParaRPr>
          </a:p>
        </p:txBody>
      </p:sp>
      <p:sp>
        <p:nvSpPr>
          <p:cNvPr id="1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Laplace Smoothing</a:t>
            </a:r>
          </a:p>
        </p:txBody>
      </p:sp>
    </p:spTree>
    <p:extLst>
      <p:ext uri="{BB962C8B-B14F-4D97-AF65-F5344CB8AC3E}">
        <p14:creationId xmlns:p14="http://schemas.microsoft.com/office/powerpoint/2010/main" val="1224954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1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11" grpId="0"/>
      <p:bldP spid="47112" grpId="0" animBg="1"/>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cstate="print"/>
          <a:srcRect/>
          <a:stretch>
            <a:fillRect/>
          </a:stretch>
        </p:blipFill>
        <p:spPr bwMode="auto">
          <a:xfrm>
            <a:off x="2616993" y="4991698"/>
            <a:ext cx="1750219" cy="267891"/>
          </a:xfrm>
          <a:prstGeom prst="rect">
            <a:avLst/>
          </a:prstGeom>
          <a:noFill/>
          <a:ln w="12700" cap="flat">
            <a:noFill/>
            <a:miter lim="800000"/>
            <a:headEnd/>
            <a:tailEnd/>
          </a:ln>
        </p:spPr>
      </p:pic>
      <p:pic>
        <p:nvPicPr>
          <p:cNvPr id="63492" name="Picture 4"/>
          <p:cNvPicPr>
            <a:picLocks noChangeAspect="1" noChangeArrowheads="1"/>
          </p:cNvPicPr>
          <p:nvPr/>
        </p:nvPicPr>
        <p:blipFill>
          <a:blip r:embed="rId3" cstate="print"/>
          <a:srcRect/>
          <a:stretch>
            <a:fillRect/>
          </a:stretch>
        </p:blipFill>
        <p:spPr bwMode="auto">
          <a:xfrm>
            <a:off x="5653090" y="4884539"/>
            <a:ext cx="1241227" cy="687586"/>
          </a:xfrm>
          <a:prstGeom prst="rect">
            <a:avLst/>
          </a:prstGeom>
          <a:noFill/>
          <a:ln w="12700" cap="flat">
            <a:noFill/>
            <a:miter lim="800000"/>
            <a:headEnd/>
            <a:tailEnd/>
          </a:ln>
        </p:spPr>
      </p:pic>
      <p:pic>
        <p:nvPicPr>
          <p:cNvPr id="63493" name="Picture 5"/>
          <p:cNvPicPr>
            <a:picLocks noChangeAspect="1" noChangeArrowheads="1"/>
          </p:cNvPicPr>
          <p:nvPr/>
        </p:nvPicPr>
        <p:blipFill>
          <a:blip r:embed="rId4" cstate="print"/>
          <a:srcRect/>
          <a:stretch>
            <a:fillRect/>
          </a:stretch>
        </p:blipFill>
        <p:spPr bwMode="auto">
          <a:xfrm>
            <a:off x="2143720" y="3982640"/>
            <a:ext cx="6009680" cy="312539"/>
          </a:xfrm>
          <a:prstGeom prst="rect">
            <a:avLst/>
          </a:prstGeom>
          <a:noFill/>
          <a:ln w="12700" cap="flat">
            <a:noFill/>
            <a:miter lim="800000"/>
            <a:headEnd/>
            <a:tailEnd/>
          </a:ln>
        </p:spPr>
      </p:pic>
      <p:pic>
        <p:nvPicPr>
          <p:cNvPr id="63494" name="Picture 6"/>
          <p:cNvPicPr>
            <a:picLocks noChangeAspect="1" noChangeArrowheads="1"/>
          </p:cNvPicPr>
          <p:nvPr/>
        </p:nvPicPr>
        <p:blipFill>
          <a:blip r:embed="rId5" cstate="print"/>
          <a:srcRect/>
          <a:stretch>
            <a:fillRect/>
          </a:stretch>
        </p:blipFill>
        <p:spPr bwMode="auto">
          <a:xfrm>
            <a:off x="1241821" y="3429000"/>
            <a:ext cx="2437805" cy="312539"/>
          </a:xfrm>
          <a:prstGeom prst="rect">
            <a:avLst/>
          </a:prstGeom>
          <a:noFill/>
          <a:ln w="12700" cap="flat">
            <a:noFill/>
            <a:miter lim="800000"/>
            <a:headEnd/>
            <a:tailEnd/>
          </a:ln>
        </p:spPr>
      </p:pic>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Jelinek</a:t>
            </a:r>
            <a:r>
              <a:rPr lang="en-US" sz="3600" b="0" kern="0" dirty="0">
                <a:solidFill>
                  <a:srgbClr val="000000"/>
                </a:solidFill>
                <a:latin typeface="Gill Sans"/>
                <a:cs typeface="Gill Sans"/>
              </a:rPr>
              <a:t>-Mercer Smoothing: Interpolation</a:t>
            </a:r>
          </a:p>
        </p:txBody>
      </p:sp>
      <p:sp>
        <p:nvSpPr>
          <p:cNvPr id="9" name="TextBox 8"/>
          <p:cNvSpPr txBox="1"/>
          <p:nvPr/>
        </p:nvSpPr>
        <p:spPr>
          <a:xfrm>
            <a:off x="0" y="1600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Mix </a:t>
            </a:r>
            <a:r>
              <a:rPr lang="en-US" sz="2400" b="0" kern="0" dirty="0" smtClean="0">
                <a:solidFill>
                  <a:srgbClr val="000000"/>
                </a:solidFill>
                <a:latin typeface="Gill Sans"/>
                <a:cs typeface="Gill Sans"/>
              </a:rPr>
              <a:t>higher-order with lower-order models to defeat </a:t>
            </a:r>
            <a:r>
              <a:rPr lang="en-US" sz="2400" b="0" kern="0" dirty="0" err="1">
                <a:solidFill>
                  <a:srgbClr val="000000"/>
                </a:solidFill>
                <a:latin typeface="Gill Sans"/>
                <a:cs typeface="Gill Sans"/>
              </a:rPr>
              <a:t>sparsity</a:t>
            </a:r>
            <a:endParaRPr lang="en-US" sz="2400" b="0" kern="0" dirty="0">
              <a:solidFill>
                <a:srgbClr val="000000"/>
              </a:solidFill>
              <a:latin typeface="Gill Sans"/>
              <a:cs typeface="Gill Sans"/>
            </a:endParaRPr>
          </a:p>
        </p:txBody>
      </p:sp>
      <p:sp>
        <p:nvSpPr>
          <p:cNvPr id="10" name="TextBox 9"/>
          <p:cNvSpPr txBox="1"/>
          <p:nvPr/>
        </p:nvSpPr>
        <p:spPr>
          <a:xfrm>
            <a:off x="0" y="1981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Mix = Weighted Linear Combination</a:t>
            </a:r>
            <a:endParaRPr lang="en-US" sz="2000" b="0" kern="0" dirty="0" smtClean="0">
              <a:solidFill>
                <a:srgbClr val="0070C0"/>
              </a:solidFill>
              <a:latin typeface="Gill Sans"/>
              <a:cs typeface="Gill Sans"/>
            </a:endParaRPr>
          </a:p>
        </p:txBody>
      </p:sp>
    </p:spTree>
    <p:extLst>
      <p:ext uri="{BB962C8B-B14F-4D97-AF65-F5344CB8AC3E}">
        <p14:creationId xmlns:p14="http://schemas.microsoft.com/office/powerpoint/2010/main" val="2466234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4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p:cNvPicPr>
            <a:picLocks noChangeAspect="1" noChangeArrowheads="1"/>
          </p:cNvPicPr>
          <p:nvPr/>
        </p:nvPicPr>
        <p:blipFill>
          <a:blip r:embed="rId2" cstate="print"/>
          <a:srcRect/>
          <a:stretch>
            <a:fillRect/>
          </a:stretch>
        </p:blipFill>
        <p:spPr bwMode="auto">
          <a:xfrm>
            <a:off x="1663304" y="4547592"/>
            <a:ext cx="3464719" cy="696516"/>
          </a:xfrm>
          <a:prstGeom prst="rect">
            <a:avLst/>
          </a:prstGeom>
          <a:noFill/>
          <a:ln w="12700" cap="flat">
            <a:noFill/>
            <a:miter lim="800000"/>
            <a:headEnd/>
            <a:tailEnd/>
          </a:ln>
        </p:spPr>
      </p:pic>
      <p:pic>
        <p:nvPicPr>
          <p:cNvPr id="77828" name="Picture 4"/>
          <p:cNvPicPr>
            <a:picLocks noChangeAspect="1" noChangeArrowheads="1"/>
          </p:cNvPicPr>
          <p:nvPr/>
        </p:nvPicPr>
        <p:blipFill>
          <a:blip r:embed="rId3" cstate="print"/>
          <a:srcRect/>
          <a:stretch>
            <a:fillRect/>
          </a:stretch>
        </p:blipFill>
        <p:spPr bwMode="auto">
          <a:xfrm>
            <a:off x="1279326" y="3645694"/>
            <a:ext cx="6893719" cy="678656"/>
          </a:xfrm>
          <a:prstGeom prst="rect">
            <a:avLst/>
          </a:prstGeom>
          <a:noFill/>
          <a:ln w="12700" cap="flat">
            <a:noFill/>
            <a:miter lim="800000"/>
            <a:headEnd/>
            <a:tailEnd/>
          </a:ln>
        </p:spPr>
      </p:pic>
      <p:grpSp>
        <p:nvGrpSpPr>
          <p:cNvPr id="2" name="Group 5"/>
          <p:cNvGrpSpPr>
            <a:grpSpLocks/>
          </p:cNvGrpSpPr>
          <p:nvPr/>
        </p:nvGrpSpPr>
        <p:grpSpPr bwMode="auto">
          <a:xfrm>
            <a:off x="1288256" y="5550694"/>
            <a:ext cx="7322344" cy="392906"/>
            <a:chOff x="0" y="0"/>
            <a:chExt cx="6560" cy="352"/>
          </a:xfrm>
        </p:grpSpPr>
        <p:sp>
          <p:nvSpPr>
            <p:cNvPr id="77830" name="Rectangle 6"/>
            <p:cNvSpPr>
              <a:spLocks/>
            </p:cNvSpPr>
            <p:nvPr/>
          </p:nvSpPr>
          <p:spPr bwMode="auto">
            <a:xfrm>
              <a:off x="792" y="0"/>
              <a:ext cx="5768" cy="352"/>
            </a:xfrm>
            <a:prstGeom prst="rect">
              <a:avLst/>
            </a:prstGeom>
            <a:noFill/>
            <a:ln w="12700" cap="flat">
              <a:noFill/>
              <a:miter lim="800000"/>
              <a:headEnd type="none" w="med" len="med"/>
              <a:tailEnd type="none" w="med" len="med"/>
            </a:ln>
          </p:spPr>
          <p:txBody>
            <a:bodyPr lIns="0" tIns="0" rIns="0" bIns="0" anchor="ctr"/>
            <a:lstStyle/>
            <a:p>
              <a:pPr algn="ctr" eaLnBrk="1" hangingPunct="1"/>
              <a:r>
                <a:rPr lang="en-US" sz="2200" b="0" dirty="0" smtClean="0">
                  <a:solidFill>
                    <a:srgbClr val="000000"/>
                  </a:solidFill>
                  <a:latin typeface="Gill Sans"/>
                  <a:ea typeface="Gill Sans" charset="0"/>
                  <a:cs typeface="Gill Sans"/>
                  <a:sym typeface="Gill Sans" charset="0"/>
                </a:rPr>
                <a:t>= number of different contexts </a:t>
              </a:r>
              <a:r>
                <a:rPr lang="en-US" sz="2200" b="0" i="1" dirty="0" err="1" smtClean="0">
                  <a:solidFill>
                    <a:srgbClr val="000000"/>
                  </a:solidFill>
                  <a:latin typeface="Gill Sans"/>
                  <a:ea typeface="Gill Sans" charset="0"/>
                  <a:cs typeface="Gill Sans"/>
                  <a:sym typeface="Gill Sans" charset="0"/>
                </a:rPr>
                <a:t>w</a:t>
              </a:r>
              <a:r>
                <a:rPr lang="en-US" sz="2200" b="0" i="1" baseline="-25000" dirty="0" err="1" smtClean="0">
                  <a:solidFill>
                    <a:srgbClr val="000000"/>
                  </a:solidFill>
                  <a:latin typeface="Gill Sans"/>
                  <a:ea typeface="Gill Sans" charset="0"/>
                  <a:cs typeface="Gill Sans"/>
                  <a:sym typeface="Gill Sans" charset="0"/>
                </a:rPr>
                <a:t>i</a:t>
              </a:r>
              <a:r>
                <a:rPr lang="en-US" sz="2200" b="0" baseline="-6000" dirty="0" smtClean="0">
                  <a:solidFill>
                    <a:srgbClr val="000000"/>
                  </a:solidFill>
                  <a:latin typeface="Gill Sans"/>
                  <a:ea typeface="Gill Sans" charset="0"/>
                  <a:cs typeface="Gill Sans"/>
                  <a:sym typeface="Gill Sans" charset="0"/>
                </a:rPr>
                <a:t> </a:t>
              </a:r>
              <a:r>
                <a:rPr lang="en-US" sz="2200" b="0" dirty="0" smtClean="0">
                  <a:solidFill>
                    <a:srgbClr val="000000"/>
                  </a:solidFill>
                  <a:latin typeface="Gill Sans"/>
                  <a:ea typeface="Gill Sans" charset="0"/>
                  <a:cs typeface="Gill Sans"/>
                  <a:sym typeface="Gill Sans" charset="0"/>
                </a:rPr>
                <a:t>has appeared in</a:t>
              </a:r>
            </a:p>
          </p:txBody>
        </p:sp>
        <p:pic>
          <p:nvPicPr>
            <p:cNvPr id="77831" name="Picture 7"/>
            <p:cNvPicPr>
              <a:picLocks noChangeAspect="1" noChangeArrowheads="1"/>
            </p:cNvPicPr>
            <p:nvPr/>
          </p:nvPicPr>
          <p:blipFill>
            <a:blip r:embed="rId4" cstate="print"/>
            <a:srcRect/>
            <a:stretch>
              <a:fillRect/>
            </a:stretch>
          </p:blipFill>
          <p:spPr bwMode="auto">
            <a:xfrm>
              <a:off x="0" y="44"/>
              <a:ext cx="880" cy="264"/>
            </a:xfrm>
            <a:prstGeom prst="rect">
              <a:avLst/>
            </a:prstGeom>
            <a:noFill/>
            <a:ln w="12700" cap="flat">
              <a:noFill/>
              <a:miter lim="800000"/>
              <a:headEnd/>
              <a:tailEnd/>
            </a:ln>
          </p:spPr>
        </p:pic>
      </p:gr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Kneser</a:t>
            </a:r>
            <a:r>
              <a:rPr lang="en-US" sz="3600" b="0" kern="0" dirty="0">
                <a:solidFill>
                  <a:srgbClr val="000000"/>
                </a:solidFill>
                <a:latin typeface="Gill Sans"/>
                <a:cs typeface="Gill Sans"/>
              </a:rPr>
              <a:t>-Ney Smoothing</a:t>
            </a:r>
          </a:p>
        </p:txBody>
      </p:sp>
      <p:sp>
        <p:nvSpPr>
          <p:cNvPr id="10" name="TextBox 9"/>
          <p:cNvSpPr txBox="1"/>
          <p:nvPr/>
        </p:nvSpPr>
        <p:spPr>
          <a:xfrm>
            <a:off x="0" y="1600200"/>
            <a:ext cx="9144000" cy="830997"/>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Interpolate discounted model with a </a:t>
            </a:r>
            <a:endParaRPr lang="en-US" sz="2400" b="0" kern="0" dirty="0" smtClean="0">
              <a:solidFill>
                <a:srgbClr val="000000"/>
              </a:solidFill>
              <a:latin typeface="Gill Sans"/>
              <a:cs typeface="Gill Sans"/>
            </a:endParaRPr>
          </a:p>
          <a:p>
            <a:pPr lvl="0" algn="ctr">
              <a:defRPr/>
            </a:pPr>
            <a:r>
              <a:rPr lang="en-US" sz="2400" b="0" kern="0" dirty="0" smtClean="0">
                <a:solidFill>
                  <a:srgbClr val="000000"/>
                </a:solidFill>
                <a:latin typeface="Gill Sans"/>
                <a:cs typeface="Gill Sans"/>
              </a:rPr>
              <a:t>special </a:t>
            </a:r>
            <a:r>
              <a:rPr lang="en-US" sz="2400" b="0" kern="0" dirty="0">
                <a:solidFill>
                  <a:srgbClr val="000000"/>
                </a:solidFill>
                <a:latin typeface="Gill Sans"/>
                <a:cs typeface="Gill Sans"/>
              </a:rPr>
              <a:t>“continuation” </a:t>
            </a:r>
            <a:r>
              <a:rPr lang="en-US" sz="2400" b="0" i="1" kern="0" dirty="0" smtClean="0">
                <a:solidFill>
                  <a:srgbClr val="000000"/>
                </a:solidFill>
                <a:latin typeface="Gill Sans"/>
                <a:cs typeface="Gill Sans"/>
              </a:rPr>
              <a:t>n</a:t>
            </a:r>
            <a:r>
              <a:rPr lang="en-US" sz="2400" b="0" kern="0" dirty="0" smtClean="0">
                <a:solidFill>
                  <a:srgbClr val="000000"/>
                </a:solidFill>
                <a:latin typeface="Gill Sans"/>
                <a:cs typeface="Gill Sans"/>
              </a:rPr>
              <a:t>-gram </a:t>
            </a:r>
            <a:r>
              <a:rPr lang="en-US" sz="2400" b="0" kern="0" dirty="0">
                <a:solidFill>
                  <a:srgbClr val="000000"/>
                </a:solidFill>
                <a:latin typeface="Gill Sans"/>
                <a:cs typeface="Gill Sans"/>
              </a:rPr>
              <a:t>model</a:t>
            </a:r>
          </a:p>
        </p:txBody>
      </p:sp>
      <p:sp>
        <p:nvSpPr>
          <p:cNvPr id="11" name="TextBox 10"/>
          <p:cNvSpPr txBox="1"/>
          <p:nvPr/>
        </p:nvSpPr>
        <p:spPr>
          <a:xfrm>
            <a:off x="0" y="23430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Based on appearance of </a:t>
            </a:r>
            <a:r>
              <a:rPr lang="en-US" sz="2000" b="0" i="1" kern="0" dirty="0" smtClean="0">
                <a:solidFill>
                  <a:srgbClr val="0070C0"/>
                </a:solidFill>
                <a:latin typeface="Gill Sans"/>
                <a:cs typeface="Gill Sans"/>
              </a:rPr>
              <a:t>n</a:t>
            </a:r>
            <a:r>
              <a:rPr lang="en-US" sz="2000" b="0" kern="0" dirty="0" smtClean="0">
                <a:solidFill>
                  <a:srgbClr val="0070C0"/>
                </a:solidFill>
                <a:latin typeface="Gill Sans"/>
                <a:cs typeface="Gill Sans"/>
              </a:rPr>
              <a:t>-grams </a:t>
            </a:r>
            <a:r>
              <a:rPr lang="en-US" sz="2000" b="0" kern="0" dirty="0">
                <a:solidFill>
                  <a:srgbClr val="0070C0"/>
                </a:solidFill>
                <a:latin typeface="Gill Sans"/>
                <a:cs typeface="Gill Sans"/>
              </a:rPr>
              <a:t>in different contexts</a:t>
            </a:r>
          </a:p>
          <a:p>
            <a:pPr lvl="0" algn="ctr">
              <a:defRPr/>
            </a:pPr>
            <a:r>
              <a:rPr lang="en-US" sz="2000" b="0" kern="0" dirty="0">
                <a:solidFill>
                  <a:srgbClr val="0070C0"/>
                </a:solidFill>
                <a:latin typeface="Gill Sans"/>
                <a:cs typeface="Gill Sans"/>
              </a:rPr>
              <a:t>Excellent performance, state of the art</a:t>
            </a:r>
            <a:endParaRPr lang="en-US" sz="2000" b="0" kern="0" dirty="0" smtClean="0">
              <a:solidFill>
                <a:srgbClr val="0070C0"/>
              </a:solidFill>
              <a:latin typeface="Gill Sans"/>
              <a:cs typeface="Gill Sans"/>
            </a:endParaRPr>
          </a:p>
        </p:txBody>
      </p:sp>
    </p:spTree>
    <p:extLst>
      <p:ext uri="{BB962C8B-B14F-4D97-AF65-F5344CB8AC3E}">
        <p14:creationId xmlns:p14="http://schemas.microsoft.com/office/powerpoint/2010/main" val="930174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8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8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Kneser</a:t>
            </a:r>
            <a:r>
              <a:rPr lang="en-US" sz="3600" b="0" kern="0" dirty="0">
                <a:solidFill>
                  <a:srgbClr val="000000"/>
                </a:solidFill>
                <a:latin typeface="Gill Sans"/>
                <a:cs typeface="Gill Sans"/>
              </a:rPr>
              <a:t>-Ney Smoothing: Intuition</a:t>
            </a:r>
          </a:p>
        </p:txBody>
      </p:sp>
      <p:sp>
        <p:nvSpPr>
          <p:cNvPr id="5" name="TextBox 4"/>
          <p:cNvSpPr txBox="1"/>
          <p:nvPr/>
        </p:nvSpPr>
        <p:spPr>
          <a:xfrm>
            <a:off x="0" y="2819400"/>
            <a:ext cx="9144000" cy="1200328"/>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 can’t see without my __________</a:t>
            </a:r>
          </a:p>
          <a:p>
            <a:pPr lvl="0" algn="ctr">
              <a:defRPr/>
            </a:pPr>
            <a:r>
              <a:rPr lang="en-US" sz="2400" b="0" kern="0" dirty="0">
                <a:solidFill>
                  <a:srgbClr val="000000"/>
                </a:solidFill>
                <a:latin typeface="Gill Sans"/>
                <a:cs typeface="Gill Sans"/>
              </a:rPr>
              <a:t>“San Francisco” occurs a lot</a:t>
            </a:r>
          </a:p>
          <a:p>
            <a:pPr lvl="0" algn="ctr">
              <a:defRPr/>
            </a:pPr>
            <a:r>
              <a:rPr lang="en-US" sz="2400" b="0" kern="0" dirty="0">
                <a:solidFill>
                  <a:srgbClr val="000000"/>
                </a:solidFill>
                <a:latin typeface="Gill Sans"/>
                <a:cs typeface="Gill Sans"/>
              </a:rPr>
              <a:t>I can’t see without my Francisco?</a:t>
            </a:r>
          </a:p>
        </p:txBody>
      </p:sp>
    </p:spTree>
    <p:extLst>
      <p:ext uri="{BB962C8B-B14F-4D97-AF65-F5344CB8AC3E}">
        <p14:creationId xmlns:p14="http://schemas.microsoft.com/office/powerpoint/2010/main" val="3252112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28700" y="2311400"/>
            <a:ext cx="7073900" cy="1016000"/>
          </a:xfrm>
          <a:prstGeom prst="rect">
            <a:avLst/>
          </a:prstGeom>
        </p:spPr>
      </p:pic>
      <p:pic>
        <p:nvPicPr>
          <p:cNvPr id="5" name="Picture 4"/>
          <p:cNvPicPr>
            <a:picLocks noChangeAspect="1"/>
          </p:cNvPicPr>
          <p:nvPr/>
        </p:nvPicPr>
        <p:blipFill>
          <a:blip r:embed="rId3"/>
          <a:stretch>
            <a:fillRect/>
          </a:stretch>
        </p:blipFill>
        <p:spPr>
          <a:xfrm>
            <a:off x="2057400" y="3695700"/>
            <a:ext cx="1943100" cy="6477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smtClean="0">
                <a:solidFill>
                  <a:schemeClr val="bg1"/>
                </a:solidFill>
              </a:rPr>
              <a:t>Source: </a:t>
            </a:r>
            <a:r>
              <a:rPr lang="en-US" sz="1000" b="0" dirty="0" err="1" smtClean="0">
                <a:solidFill>
                  <a:schemeClr val="bg1"/>
                </a:solidFill>
              </a:rPr>
              <a:t>Brants</a:t>
            </a:r>
            <a:r>
              <a:rPr lang="en-US" sz="1000" b="0" dirty="0" smtClean="0">
                <a:solidFill>
                  <a:schemeClr val="bg1"/>
                </a:solidFill>
              </a:rPr>
              <a:t> et al. (EMNLP 2007)</a:t>
            </a:r>
            <a:endParaRPr lang="en-US" sz="1000" b="0" dirty="0">
              <a:solidFill>
                <a:schemeClr val="bg1"/>
              </a:solidFill>
            </a:endParaRP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Stupid </a:t>
            </a:r>
            <a:r>
              <a:rPr lang="en-US" sz="3600" b="0" kern="0" dirty="0" err="1">
                <a:solidFill>
                  <a:srgbClr val="000000"/>
                </a:solidFill>
                <a:latin typeface="Gill Sans"/>
                <a:cs typeface="Gill Sans"/>
              </a:rPr>
              <a:t>Backoff</a:t>
            </a:r>
            <a:endParaRPr lang="en-US" sz="3600" b="0" kern="0" dirty="0">
              <a:solidFill>
                <a:srgbClr val="000000"/>
              </a:solidFill>
              <a:latin typeface="Gill Sans"/>
              <a:cs typeface="Gill Sans"/>
            </a:endParaRPr>
          </a:p>
        </p:txBody>
      </p:sp>
      <p:sp>
        <p:nvSpPr>
          <p:cNvPr id="10" name="TextBox 9"/>
          <p:cNvSpPr txBox="1"/>
          <p:nvPr/>
        </p:nvSpPr>
        <p:spPr>
          <a:xfrm>
            <a:off x="0" y="1600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Let’s break all the rules:</a:t>
            </a:r>
          </a:p>
        </p:txBody>
      </p:sp>
      <p:sp>
        <p:nvSpPr>
          <p:cNvPr id="11" name="TextBox 10"/>
          <p:cNvSpPr txBox="1"/>
          <p:nvPr/>
        </p:nvSpPr>
        <p:spPr>
          <a:xfrm>
            <a:off x="0" y="5558135"/>
            <a:ext cx="91440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But throw </a:t>
            </a:r>
            <a:r>
              <a:rPr lang="en-US" sz="2400" b="0" i="1" kern="0" dirty="0" smtClean="0">
                <a:solidFill>
                  <a:srgbClr val="000000"/>
                </a:solidFill>
                <a:latin typeface="Gill Sans"/>
                <a:cs typeface="Gill Sans"/>
              </a:rPr>
              <a:t>lots</a:t>
            </a:r>
            <a:r>
              <a:rPr lang="en-US" sz="2400" b="0" kern="0" dirty="0" smtClean="0">
                <a:solidFill>
                  <a:srgbClr val="000000"/>
                </a:solidFill>
                <a:latin typeface="Gill Sans"/>
                <a:cs typeface="Gill Sans"/>
              </a:rPr>
              <a:t> of data at the problem!</a:t>
            </a:r>
            <a:endParaRPr lang="en-US" sz="2400" b="0" kern="0" dirty="0">
              <a:solidFill>
                <a:srgbClr val="000000"/>
              </a:solidFill>
              <a:latin typeface="Gill Sans"/>
              <a:cs typeface="Gill Sans"/>
            </a:endParaRPr>
          </a:p>
        </p:txBody>
      </p:sp>
    </p:spTree>
    <p:extLst>
      <p:ext uri="{BB962C8B-B14F-4D97-AF65-F5344CB8AC3E}">
        <p14:creationId xmlns:p14="http://schemas.microsoft.com/office/powerpoint/2010/main" val="2949331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mbrandt_-_Moses_with_the_Ten_Commandments_-_Google_Art_Projec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0"/>
            <a:ext cx="9144000" cy="11407140"/>
          </a:xfrm>
          <a:prstGeom prst="rect">
            <a:avLst/>
          </a:prstGeom>
        </p:spPr>
      </p:pic>
      <p:sp>
        <p:nvSpPr>
          <p:cNvPr id="5" name="Title 4"/>
          <p:cNvSpPr>
            <a:spLocks noGrp="1"/>
          </p:cNvSpPr>
          <p:nvPr>
            <p:ph type="title" idx="4294967295"/>
          </p:nvPr>
        </p:nvSpPr>
        <p:spPr>
          <a:xfrm>
            <a:off x="0" y="5029200"/>
            <a:ext cx="8686800" cy="1028700"/>
          </a:xfrm>
          <a:prstGeom prst="rect">
            <a:avLst/>
          </a:prstGeom>
        </p:spPr>
        <p:txBody>
          <a:bodyPr/>
          <a:lstStyle/>
          <a:p>
            <a:pPr algn="ctr"/>
            <a:r>
              <a:rPr lang="en-US" sz="3600" b="0" dirty="0" smtClean="0">
                <a:solidFill>
                  <a:schemeClr val="tx1"/>
                </a:solidFill>
              </a:rPr>
              <a:t>What the</a:t>
            </a:r>
            <a:r>
              <a:rPr lang="mr-IN" sz="3600" b="0" dirty="0" smtClean="0">
                <a:solidFill>
                  <a:schemeClr val="tx1"/>
                </a:solidFill>
              </a:rPr>
              <a:t>…</a:t>
            </a:r>
            <a:endParaRPr lang="en-US" sz="3600" b="0" dirty="0">
              <a:solidFill>
                <a:schemeClr val="tx1"/>
              </a:solidFill>
            </a:endParaRPr>
          </a:p>
        </p:txBody>
      </p:sp>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(Moses)</a:t>
            </a:r>
            <a:endParaRPr lang="en-US" sz="1000" b="0" dirty="0">
              <a:solidFill>
                <a:srgbClr val="FFFFFF"/>
              </a:solidFill>
            </a:endParaRPr>
          </a:p>
        </p:txBody>
      </p:sp>
    </p:spTree>
    <p:extLst>
      <p:ext uri="{BB962C8B-B14F-4D97-AF65-F5344CB8AC3E}">
        <p14:creationId xmlns:p14="http://schemas.microsoft.com/office/powerpoint/2010/main" val="41519842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25005"/>
            <a:ext cx="9144000" cy="1200329"/>
          </a:xfrm>
          <a:prstGeom prst="rect">
            <a:avLst/>
          </a:prstGeom>
          <a:noFill/>
        </p:spPr>
        <p:txBody>
          <a:bodyPr wrap="square" rtlCol="0">
            <a:spAutoFit/>
          </a:bodyPr>
          <a:lstStyle/>
          <a:p>
            <a:pPr algn="ctr"/>
            <a:r>
              <a:rPr lang="en-US" sz="2400" b="0" dirty="0" smtClean="0">
                <a:solidFill>
                  <a:schemeClr val="bg1"/>
                </a:solidFill>
                <a:latin typeface="Gill Sans"/>
                <a:cs typeface="Gill Sans"/>
              </a:rPr>
              <a:t>We have a collection of </a:t>
            </a:r>
            <a:r>
              <a:rPr lang="en-US" sz="2400" b="0" dirty="0" smtClean="0">
                <a:solidFill>
                  <a:srgbClr val="000090"/>
                </a:solidFill>
                <a:latin typeface="Gill Sans"/>
                <a:cs typeface="Gill Sans"/>
              </a:rPr>
              <a:t>records</a:t>
            </a:r>
            <a:r>
              <a:rPr lang="en-US" sz="2400" b="0" dirty="0" smtClean="0">
                <a:solidFill>
                  <a:schemeClr val="bg1"/>
                </a:solidFill>
                <a:latin typeface="Gill Sans"/>
                <a:cs typeface="Gill Sans"/>
              </a:rPr>
              <a:t>,</a:t>
            </a:r>
          </a:p>
          <a:p>
            <a:pPr algn="ctr"/>
            <a:r>
              <a:rPr lang="en-US" sz="2400" b="0" dirty="0" smtClean="0">
                <a:solidFill>
                  <a:schemeClr val="bg1"/>
                </a:solidFill>
                <a:latin typeface="Gill Sans"/>
                <a:cs typeface="Gill Sans"/>
              </a:rPr>
              <a:t>want to apply a bunch of operations </a:t>
            </a:r>
            <a:br>
              <a:rPr lang="en-US" sz="2400" b="0" dirty="0" smtClean="0">
                <a:solidFill>
                  <a:schemeClr val="bg1"/>
                </a:solidFill>
                <a:latin typeface="Gill Sans"/>
                <a:cs typeface="Gill Sans"/>
              </a:rPr>
            </a:br>
            <a:r>
              <a:rPr lang="en-US" sz="2400" b="0" dirty="0" smtClean="0">
                <a:solidFill>
                  <a:schemeClr val="bg1"/>
                </a:solidFill>
                <a:latin typeface="Gill Sans"/>
                <a:cs typeface="Gill Sans"/>
              </a:rPr>
              <a:t>to compute some result</a:t>
            </a:r>
            <a:endParaRPr lang="en-US" sz="2400" b="0" dirty="0">
              <a:solidFill>
                <a:schemeClr val="bg1"/>
              </a:solidFill>
              <a:latin typeface="Gill Sans"/>
              <a:cs typeface="Gill Sans"/>
            </a:endParaRPr>
          </a:p>
        </p:txBody>
      </p:sp>
      <p:sp>
        <p:nvSpPr>
          <p:cNvPr id="3" name="TextBox 2"/>
          <p:cNvSpPr txBox="1"/>
          <p:nvPr/>
        </p:nvSpPr>
        <p:spPr>
          <a:xfrm>
            <a:off x="0" y="4579203"/>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What are the dataflow operators?</a:t>
            </a:r>
            <a:endParaRPr lang="en-US" sz="2400" b="0" dirty="0">
              <a:solidFill>
                <a:schemeClr val="bg1"/>
              </a:solidFill>
              <a:latin typeface="Gill Sans"/>
              <a:cs typeface="Gill Sans"/>
            </a:endParaRP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Data-Parallel Dataflow Languages</a:t>
            </a:r>
          </a:p>
        </p:txBody>
      </p:sp>
      <p:sp>
        <p:nvSpPr>
          <p:cNvPr id="5" name="TextBox 4"/>
          <p:cNvSpPr txBox="1"/>
          <p:nvPr/>
        </p:nvSpPr>
        <p:spPr>
          <a:xfrm>
            <a:off x="0" y="49530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Spark is a better MapReduce with a few more “niceties”!</a:t>
            </a:r>
            <a:endParaRPr lang="en-US" sz="2400" b="0" dirty="0">
              <a:solidFill>
                <a:schemeClr val="bg1"/>
              </a:solidFill>
              <a:latin typeface="Gill Sans"/>
              <a:cs typeface="Gill Sans"/>
            </a:endParaRPr>
          </a:p>
        </p:txBody>
      </p:sp>
      <p:sp>
        <p:nvSpPr>
          <p:cNvPr id="7" name="TextBox 6"/>
          <p:cNvSpPr txBox="1"/>
          <p:nvPr/>
        </p:nvSpPr>
        <p:spPr>
          <a:xfrm>
            <a:off x="0" y="57912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Moving forward: generic reference to “mapper” and “reducers”</a:t>
            </a:r>
            <a:endParaRPr lang="en-US" sz="2400" b="0" dirty="0">
              <a:solidFill>
                <a:schemeClr val="bg1"/>
              </a:solidFill>
              <a:latin typeface="Gill Sans"/>
              <a:cs typeface="Gill Sans"/>
            </a:endParaRPr>
          </a:p>
        </p:txBody>
      </p:sp>
    </p:spTree>
    <p:extLst>
      <p:ext uri="{BB962C8B-B14F-4D97-AF65-F5344CB8AC3E}">
        <p14:creationId xmlns:p14="http://schemas.microsoft.com/office/powerpoint/2010/main" val="1733347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447800" y="1873984"/>
            <a:ext cx="835009" cy="1631216"/>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 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Gill Sans"/>
                <a:cs typeface="Gill Sans"/>
              </a:rPr>
              <a:t>A</a:t>
            </a:r>
            <a:r>
              <a:rPr kumimoji="0" lang="en-US" sz="2000" b="0" i="0" u="none" strike="noStrike" kern="0" cap="none" spc="0" normalizeH="0" noProof="0" dirty="0" smtClean="0">
                <a:ln>
                  <a:noFill/>
                </a:ln>
                <a:solidFill>
                  <a:schemeClr val="bg1"/>
                </a:solidFill>
                <a:effectLst/>
                <a:uLnTx/>
                <a:uFillTx/>
                <a:latin typeface="Gill Sans"/>
                <a:cs typeface="Gill Sans"/>
              </a:rPr>
              <a:t> B D</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 E</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baseline="0" dirty="0" smtClean="0">
                <a:solidFill>
                  <a:schemeClr val="bg1"/>
                </a:solidFill>
                <a:latin typeface="Gill Sans"/>
                <a:cs typeface="Gill Sans"/>
              </a:rPr>
              <a:t>…</a:t>
            </a:r>
            <a:endParaRPr kumimoji="0" lang="en-US" sz="1800" b="0" i="0" u="none" strike="noStrike" kern="0" cap="none" spc="0" normalizeH="0" baseline="0" noProof="0" dirty="0" smtClean="0">
              <a:ln>
                <a:noFill/>
              </a:ln>
              <a:solidFill>
                <a:schemeClr val="bg1"/>
              </a:solidFill>
              <a:effectLst/>
              <a:uLnTx/>
              <a:uFillTx/>
              <a:latin typeface="Gill Sans"/>
              <a:cs typeface="Gill Sans"/>
            </a:endParaRPr>
          </a:p>
        </p:txBody>
      </p:sp>
      <p:sp>
        <p:nvSpPr>
          <p:cNvPr id="6" name="TextBox 5"/>
          <p:cNvSpPr txBox="1">
            <a:spLocks noChangeArrowheads="1"/>
          </p:cNvSpPr>
          <p:nvPr/>
        </p:nvSpPr>
        <p:spPr bwMode="auto">
          <a:xfrm>
            <a:off x="1447800" y="4159984"/>
            <a:ext cx="1106643" cy="255454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 C</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 C P</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 C Q</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Gill Sans"/>
                <a:cs typeface="Gill Sans"/>
              </a:rPr>
              <a:t>A</a:t>
            </a:r>
            <a:r>
              <a:rPr kumimoji="0" lang="en-US" sz="2000" b="0" i="0" u="none" strike="noStrike" kern="0" cap="none" spc="0" normalizeH="0" noProof="0" dirty="0" smtClean="0">
                <a:ln>
                  <a:noFill/>
                </a:ln>
                <a:solidFill>
                  <a:schemeClr val="bg1"/>
                </a:solidFill>
                <a:effectLst/>
                <a:uLnTx/>
                <a:uFillTx/>
                <a:latin typeface="Gill Sans"/>
                <a:cs typeface="Gill Sans"/>
              </a:rPr>
              <a:t> B D</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 D X</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A B D Y</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baseline="0" dirty="0" smtClean="0">
                <a:solidFill>
                  <a:schemeClr val="bg1"/>
                </a:solidFill>
                <a:latin typeface="Gill Sans"/>
                <a:cs typeface="Gill Sans"/>
              </a:rPr>
              <a:t>…</a:t>
            </a:r>
            <a:endParaRPr kumimoji="0" lang="en-US" sz="1800" b="0" i="0" u="none" strike="noStrike" kern="0" cap="none" spc="0" normalizeH="0" baseline="0" noProof="0" dirty="0" smtClean="0">
              <a:ln>
                <a:noFill/>
              </a:ln>
              <a:solidFill>
                <a:schemeClr val="bg1"/>
              </a:solidFill>
              <a:effectLst/>
              <a:uLnTx/>
              <a:uFillTx/>
              <a:latin typeface="Gill Sans"/>
              <a:cs typeface="Gill Sans"/>
            </a:endParaRPr>
          </a:p>
        </p:txBody>
      </p:sp>
      <p:grpSp>
        <p:nvGrpSpPr>
          <p:cNvPr id="12" name="Group 11"/>
          <p:cNvGrpSpPr/>
          <p:nvPr/>
        </p:nvGrpSpPr>
        <p:grpSpPr>
          <a:xfrm>
            <a:off x="2133600" y="1886712"/>
            <a:ext cx="2743200" cy="369332"/>
            <a:chOff x="2133600" y="1611868"/>
            <a:chExt cx="2743200" cy="369332"/>
          </a:xfrm>
        </p:grpSpPr>
        <p:sp>
          <p:nvSpPr>
            <p:cNvPr id="7" name="TextBox 6"/>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0000"/>
                  </a:solidFill>
                  <a:latin typeface="Gill Sans"/>
                  <a:cs typeface="Gill Sans"/>
                </a:rPr>
                <a:t>remember this value</a:t>
              </a:r>
            </a:p>
          </p:txBody>
        </p:sp>
        <p:cxnSp>
          <p:nvCxnSpPr>
            <p:cNvPr id="9" name="Straight Arrow Connector 8"/>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3" name="Group 12"/>
          <p:cNvGrpSpPr/>
          <p:nvPr/>
        </p:nvGrpSpPr>
        <p:grpSpPr>
          <a:xfrm>
            <a:off x="2743200" y="4191000"/>
            <a:ext cx="2743200" cy="369332"/>
            <a:chOff x="2133600" y="1611868"/>
            <a:chExt cx="2743200" cy="369332"/>
          </a:xfrm>
        </p:grpSpPr>
        <p:sp>
          <p:nvSpPr>
            <p:cNvPr id="14" name="TextBox 13"/>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0000"/>
                  </a:solidFill>
                  <a:latin typeface="Gill Sans"/>
                  <a:cs typeface="Gill Sans"/>
                </a:rPr>
                <a:t>remember this value</a:t>
              </a:r>
            </a:p>
          </p:txBody>
        </p:sp>
        <p:cxnSp>
          <p:nvCxnSpPr>
            <p:cNvPr id="15" name="Straight Arrow Connector 14"/>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6" name="Group 15"/>
          <p:cNvGrpSpPr/>
          <p:nvPr/>
        </p:nvGrpSpPr>
        <p:grpSpPr>
          <a:xfrm>
            <a:off x="2743200" y="4507468"/>
            <a:ext cx="2743200" cy="369332"/>
            <a:chOff x="2133600" y="1611868"/>
            <a:chExt cx="2743200" cy="369332"/>
          </a:xfrm>
        </p:grpSpPr>
        <p:sp>
          <p:nvSpPr>
            <p:cNvPr id="17" name="TextBox 16"/>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0000"/>
                  </a:solidFill>
                  <a:latin typeface="Gill Sans"/>
                  <a:cs typeface="Gill Sans"/>
                </a:rPr>
                <a:t>remember this value</a:t>
              </a:r>
            </a:p>
          </p:txBody>
        </p:sp>
        <p:cxnSp>
          <p:nvCxnSpPr>
            <p:cNvPr id="18" name="Straight Arrow Connector 17"/>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9" name="Group 18"/>
          <p:cNvGrpSpPr/>
          <p:nvPr/>
        </p:nvGrpSpPr>
        <p:grpSpPr>
          <a:xfrm>
            <a:off x="2743200" y="5421868"/>
            <a:ext cx="2743200" cy="369332"/>
            <a:chOff x="2133600" y="1611868"/>
            <a:chExt cx="2743200" cy="369332"/>
          </a:xfrm>
        </p:grpSpPr>
        <p:sp>
          <p:nvSpPr>
            <p:cNvPr id="20" name="TextBox 19"/>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0000"/>
                  </a:solidFill>
                  <a:latin typeface="Gill Sans"/>
                  <a:cs typeface="Gill Sans"/>
                </a:rPr>
                <a:t>remember this value</a:t>
              </a:r>
            </a:p>
          </p:txBody>
        </p:sp>
        <p:cxnSp>
          <p:nvCxnSpPr>
            <p:cNvPr id="21" name="Straight Arrow Connector 20"/>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sp>
        <p:nvSpPr>
          <p:cNvPr id="22" name="TextBox 21"/>
          <p:cNvSpPr txBox="1">
            <a:spLocks noChangeArrowheads="1"/>
          </p:cNvSpPr>
          <p:nvPr/>
        </p:nvSpPr>
        <p:spPr bwMode="auto">
          <a:xfrm>
            <a:off x="2491741" y="1873984"/>
            <a:ext cx="2953353" cy="1631216"/>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2000" b="0" kern="0" dirty="0" smtClean="0">
              <a:solidFill>
                <a:schemeClr val="bg1"/>
              </a:solidFill>
              <a:latin typeface="Gill Sans"/>
              <a:cs typeface="Gill Sans"/>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S(C|A B) = f(A B C)/f(A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S(D|A B) = f(A B D)/f(A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S(E|A B) = f(A B E)/f(A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smtClean="0">
                <a:solidFill>
                  <a:schemeClr val="bg1"/>
                </a:solidFill>
                <a:latin typeface="Gill Sans"/>
                <a:cs typeface="Gill Sans"/>
              </a:rPr>
              <a:t> </a:t>
            </a:r>
            <a:r>
              <a:rPr lang="en-US" sz="2000" b="0" kern="0" baseline="0" dirty="0" smtClean="0">
                <a:solidFill>
                  <a:schemeClr val="bg1"/>
                </a:solidFill>
                <a:latin typeface="Gill Sans"/>
                <a:cs typeface="Gill Sans"/>
              </a:rPr>
              <a:t>…</a:t>
            </a:r>
            <a:endParaRPr kumimoji="0" lang="en-US" sz="1800" b="0" i="0" u="none" strike="noStrike" kern="0" cap="none" spc="0" normalizeH="0" baseline="0" noProof="0" dirty="0" smtClean="0">
              <a:ln>
                <a:noFill/>
              </a:ln>
              <a:solidFill>
                <a:schemeClr val="bg1"/>
              </a:solidFill>
              <a:effectLst/>
              <a:uLnTx/>
              <a:uFillTx/>
              <a:latin typeface="Gill Sans"/>
              <a:cs typeface="Gill Sans"/>
            </a:endParaRPr>
          </a:p>
        </p:txBody>
      </p:sp>
      <p:sp>
        <p:nvSpPr>
          <p:cNvPr id="2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Stupid </a:t>
            </a:r>
            <a:r>
              <a:rPr lang="en-US" sz="3600" b="0" kern="0" dirty="0" err="1">
                <a:solidFill>
                  <a:srgbClr val="000000"/>
                </a:solidFill>
                <a:latin typeface="Gill Sans"/>
                <a:cs typeface="Gill Sans"/>
              </a:rPr>
              <a:t>Backoff</a:t>
            </a:r>
            <a:r>
              <a:rPr lang="en-US" sz="3600" b="0" kern="0" dirty="0">
                <a:solidFill>
                  <a:srgbClr val="000000"/>
                </a:solidFill>
                <a:latin typeface="Gill Sans"/>
                <a:cs typeface="Gill Sans"/>
              </a:rPr>
              <a:t> Implementation: Pairs!</a:t>
            </a:r>
          </a:p>
        </p:txBody>
      </p:sp>
      <p:sp>
        <p:nvSpPr>
          <p:cNvPr id="24" name="TextBox 23"/>
          <p:cNvSpPr txBox="1"/>
          <p:nvPr/>
        </p:nvSpPr>
        <p:spPr>
          <a:xfrm>
            <a:off x="0" y="1443335"/>
            <a:ext cx="9144000" cy="461665"/>
          </a:xfrm>
          <a:prstGeom prst="rect">
            <a:avLst/>
          </a:prstGeom>
          <a:noFill/>
        </p:spPr>
        <p:txBody>
          <a:bodyPr wrap="square" rtlCol="0">
            <a:spAutoFit/>
          </a:bodyPr>
          <a:lstStyle/>
          <a:p>
            <a:pPr lvl="0" algn="ctr">
              <a:defRPr/>
            </a:pPr>
            <a:r>
              <a:rPr lang="en-US" sz="2400" b="0" kern="0" dirty="0">
                <a:solidFill>
                  <a:srgbClr val="0070C0"/>
                </a:solidFill>
                <a:latin typeface="Gill Sans"/>
                <a:cs typeface="Gill Sans"/>
              </a:rPr>
              <a:t>Straightforward approach: count each order separately</a:t>
            </a:r>
          </a:p>
        </p:txBody>
      </p:sp>
      <p:sp>
        <p:nvSpPr>
          <p:cNvPr id="25" name="TextBox 24"/>
          <p:cNvSpPr txBox="1"/>
          <p:nvPr/>
        </p:nvSpPr>
        <p:spPr>
          <a:xfrm>
            <a:off x="0" y="3657600"/>
            <a:ext cx="9144000" cy="461665"/>
          </a:xfrm>
          <a:prstGeom prst="rect">
            <a:avLst/>
          </a:prstGeom>
          <a:noFill/>
        </p:spPr>
        <p:txBody>
          <a:bodyPr wrap="square" rtlCol="0">
            <a:spAutoFit/>
          </a:bodyPr>
          <a:lstStyle/>
          <a:p>
            <a:pPr lvl="0" algn="ctr">
              <a:defRPr/>
            </a:pPr>
            <a:r>
              <a:rPr lang="en-US" sz="2400" b="0" kern="0" dirty="0">
                <a:solidFill>
                  <a:srgbClr val="0070C0"/>
                </a:solidFill>
                <a:latin typeface="Gill Sans"/>
                <a:cs typeface="Gill Sans"/>
              </a:rPr>
              <a:t>More clever approach: count all orders together</a:t>
            </a:r>
          </a:p>
        </p:txBody>
      </p:sp>
    </p:spTree>
    <p:extLst>
      <p:ext uri="{BB962C8B-B14F-4D97-AF65-F5344CB8AC3E}">
        <p14:creationId xmlns:p14="http://schemas.microsoft.com/office/powerpoint/2010/main" val="3880808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2" grpId="0"/>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Stupid </a:t>
            </a:r>
            <a:r>
              <a:rPr lang="en-US" sz="3600" b="0" kern="0" dirty="0" err="1">
                <a:solidFill>
                  <a:srgbClr val="000000"/>
                </a:solidFill>
                <a:latin typeface="Gill Sans"/>
                <a:cs typeface="Gill Sans"/>
              </a:rPr>
              <a:t>Backoff</a:t>
            </a:r>
            <a:r>
              <a:rPr lang="en-US" sz="3600" b="0" kern="0" dirty="0">
                <a:solidFill>
                  <a:srgbClr val="000000"/>
                </a:solidFill>
                <a:latin typeface="Gill Sans"/>
                <a:cs typeface="Gill Sans"/>
              </a:rPr>
              <a:t>: Additional Optimizations</a:t>
            </a:r>
          </a:p>
        </p:txBody>
      </p:sp>
      <p:sp>
        <p:nvSpPr>
          <p:cNvPr id="5" name="TextBox 4"/>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Replace strings with integers</a:t>
            </a:r>
          </a:p>
        </p:txBody>
      </p:sp>
      <p:sp>
        <p:nvSpPr>
          <p:cNvPr id="6" name="TextBox 5"/>
          <p:cNvSpPr txBox="1"/>
          <p:nvPr/>
        </p:nvSpPr>
        <p:spPr>
          <a:xfrm>
            <a:off x="0" y="29718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Assign ids based on frequency (better compression using </a:t>
            </a:r>
            <a:r>
              <a:rPr lang="en-US" sz="2000" b="0" kern="0" dirty="0" err="1">
                <a:solidFill>
                  <a:srgbClr val="0070C0"/>
                </a:solidFill>
                <a:latin typeface="Gill Sans"/>
                <a:cs typeface="Gill Sans"/>
              </a:rPr>
              <a:t>vbyte</a:t>
            </a:r>
            <a:r>
              <a:rPr lang="en-US" sz="2000" b="0" kern="0" dirty="0">
                <a:solidFill>
                  <a:srgbClr val="0070C0"/>
                </a:solidFill>
                <a:latin typeface="Gill Sans"/>
                <a:cs typeface="Gill Sans"/>
              </a:rPr>
              <a:t>)</a:t>
            </a:r>
            <a:endParaRPr lang="en-US" sz="2000" b="0" kern="0" dirty="0" smtClean="0">
              <a:solidFill>
                <a:srgbClr val="0070C0"/>
              </a:solidFill>
              <a:latin typeface="Gill Sans"/>
              <a:cs typeface="Gill Sans"/>
            </a:endParaRPr>
          </a:p>
        </p:txBody>
      </p:sp>
      <p:sp>
        <p:nvSpPr>
          <p:cNvPr id="7" name="TextBox 6"/>
          <p:cNvSpPr txBox="1"/>
          <p:nvPr/>
        </p:nvSpPr>
        <p:spPr>
          <a:xfrm>
            <a:off x="0" y="3584376"/>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Partition by bigram for better load balancing</a:t>
            </a:r>
          </a:p>
        </p:txBody>
      </p:sp>
      <p:sp>
        <p:nvSpPr>
          <p:cNvPr id="8" name="TextBox 7"/>
          <p:cNvSpPr txBox="1"/>
          <p:nvPr/>
        </p:nvSpPr>
        <p:spPr>
          <a:xfrm>
            <a:off x="0" y="3965376"/>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Replicate all unigram counts</a:t>
            </a:r>
            <a:endParaRPr lang="en-US" sz="2000" b="0" kern="0" dirty="0" smtClean="0">
              <a:solidFill>
                <a:srgbClr val="0070C0"/>
              </a:solidFill>
              <a:latin typeface="Gill Sans"/>
              <a:cs typeface="Gill Sans"/>
            </a:endParaRPr>
          </a:p>
        </p:txBody>
      </p:sp>
    </p:spTree>
    <p:extLst>
      <p:ext uri="{BB962C8B-B14F-4D97-AF65-F5344CB8AC3E}">
        <p14:creationId xmlns:p14="http://schemas.microsoft.com/office/powerpoint/2010/main" val="2526230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xing080905_photosh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994"/>
            <a:ext cx="11125200" cy="6871994"/>
          </a:xfrm>
          <a:prstGeom prst="rect">
            <a:avLst/>
          </a:prstGeom>
        </p:spPr>
      </p:pic>
      <p:sp>
        <p:nvSpPr>
          <p:cNvPr id="5" name="TextBox 4"/>
          <p:cNvSpPr txBox="1">
            <a:spLocks noChangeArrowheads="1"/>
          </p:cNvSpPr>
          <p:nvPr/>
        </p:nvSpPr>
        <p:spPr bwMode="auto">
          <a:xfrm>
            <a:off x="228600" y="152400"/>
            <a:ext cx="4859473"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Gill Sans"/>
                <a:cs typeface="Gill Sans"/>
              </a:rPr>
              <a:t>State of the art smoothing (less</a:t>
            </a:r>
            <a:r>
              <a:rPr kumimoji="0" lang="en-US" sz="2400" b="0" i="0" u="none" strike="noStrike" kern="0" cap="none" spc="0" normalizeH="0" noProof="0" dirty="0" smtClean="0">
                <a:ln>
                  <a:noFill/>
                </a:ln>
                <a:solidFill>
                  <a:srgbClr val="FF0000"/>
                </a:solidFill>
                <a:effectLst/>
                <a:uLnTx/>
                <a:uFillTx/>
                <a:latin typeface="Gill Sans"/>
                <a:cs typeface="Gill Sans"/>
              </a:rPr>
              <a:t> data)</a:t>
            </a:r>
            <a:endParaRPr kumimoji="0" lang="en-US" sz="2000" b="0" i="0" u="none" strike="noStrike" kern="0" cap="none" spc="0" normalizeH="0" baseline="0" noProof="0" dirty="0" smtClean="0">
              <a:ln>
                <a:noFill/>
              </a:ln>
              <a:solidFill>
                <a:srgbClr val="FF0000"/>
              </a:solidFill>
              <a:effectLst/>
              <a:uLnTx/>
              <a:uFillTx/>
              <a:latin typeface="Gill Sans"/>
              <a:cs typeface="Gill Sans"/>
            </a:endParaRPr>
          </a:p>
        </p:txBody>
      </p:sp>
      <p:sp>
        <p:nvSpPr>
          <p:cNvPr id="6" name="TextBox 5"/>
          <p:cNvSpPr txBox="1">
            <a:spLocks noChangeArrowheads="1"/>
          </p:cNvSpPr>
          <p:nvPr/>
        </p:nvSpPr>
        <p:spPr bwMode="auto">
          <a:xfrm>
            <a:off x="1762054" y="609600"/>
            <a:ext cx="430147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kern="0" noProof="0" dirty="0" smtClean="0">
                <a:solidFill>
                  <a:srgbClr val="FF0000"/>
                </a:solidFill>
                <a:latin typeface="Gill Sans"/>
                <a:cs typeface="Gill Sans"/>
              </a:rPr>
              <a:t>vs. Count</a:t>
            </a:r>
            <a:r>
              <a:rPr lang="en-US" sz="2400" b="0" kern="0" dirty="0" smtClean="0">
                <a:solidFill>
                  <a:srgbClr val="FF0000"/>
                </a:solidFill>
                <a:latin typeface="Gill Sans"/>
                <a:cs typeface="Gill Sans"/>
              </a:rPr>
              <a:t> and</a:t>
            </a:r>
            <a:r>
              <a:rPr lang="en-US" sz="2400" b="0" kern="0" noProof="0" dirty="0" smtClean="0">
                <a:solidFill>
                  <a:srgbClr val="FF0000"/>
                </a:solidFill>
                <a:latin typeface="Gill Sans"/>
                <a:cs typeface="Gill Sans"/>
              </a:rPr>
              <a:t> </a:t>
            </a:r>
            <a:r>
              <a:rPr lang="en-US" sz="2400" b="0" kern="0" dirty="0" smtClean="0">
                <a:solidFill>
                  <a:srgbClr val="FF0000"/>
                </a:solidFill>
                <a:latin typeface="Gill Sans"/>
                <a:cs typeface="Gill Sans"/>
              </a:rPr>
              <a:t>divide</a:t>
            </a:r>
            <a:r>
              <a:rPr lang="en-US" sz="2400" b="0" kern="0" noProof="0" dirty="0" smtClean="0">
                <a:solidFill>
                  <a:srgbClr val="FF0000"/>
                </a:solidFill>
                <a:latin typeface="Gill Sans"/>
                <a:cs typeface="Gill Sans"/>
              </a:rPr>
              <a:t> (m</a:t>
            </a:r>
            <a:r>
              <a:rPr kumimoji="0" lang="en-US" sz="2400" b="0" i="0" u="none" strike="noStrike" kern="0" cap="none" spc="0" normalizeH="0" baseline="0" dirty="0" smtClean="0">
                <a:ln>
                  <a:noFill/>
                </a:ln>
                <a:solidFill>
                  <a:srgbClr val="FF0000"/>
                </a:solidFill>
                <a:effectLst/>
                <a:uLnTx/>
                <a:uFillTx/>
                <a:latin typeface="Gill Sans"/>
                <a:cs typeface="Gill Sans"/>
              </a:rPr>
              <a:t>ore</a:t>
            </a:r>
            <a:r>
              <a:rPr kumimoji="0" lang="en-US" sz="2400" b="0" i="0" u="none" strike="noStrike" kern="0" cap="none" spc="0" normalizeH="0" dirty="0" smtClean="0">
                <a:ln>
                  <a:noFill/>
                </a:ln>
                <a:solidFill>
                  <a:srgbClr val="FF0000"/>
                </a:solidFill>
                <a:effectLst/>
                <a:uLnTx/>
                <a:uFillTx/>
                <a:latin typeface="Gill Sans"/>
                <a:cs typeface="Gill Sans"/>
              </a:rPr>
              <a:t> data)</a:t>
            </a:r>
            <a:endParaRPr kumimoji="0" lang="en-US" sz="2000" b="0" i="0" u="none" strike="noStrike" kern="0" cap="none" spc="0" normalizeH="0" baseline="0" noProof="0" dirty="0" smtClean="0">
              <a:ln>
                <a:noFill/>
              </a:ln>
              <a:solidFill>
                <a:srgbClr val="FF0000"/>
              </a:solidFill>
              <a:effectLst/>
              <a:uLnTx/>
              <a:uFillTx/>
              <a:latin typeface="Gill Sans"/>
              <a:cs typeface="Gill Sans"/>
            </a:endParaRPr>
          </a:p>
        </p:txBody>
      </p:sp>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(Boxing)</a:t>
            </a:r>
          </a:p>
        </p:txBody>
      </p:sp>
    </p:spTree>
    <p:extLst>
      <p:ext uri="{BB962C8B-B14F-4D97-AF65-F5344CB8AC3E}">
        <p14:creationId xmlns:p14="http://schemas.microsoft.com/office/powerpoint/2010/main" val="3009236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setta_Stone.jpg"/>
          <p:cNvPicPr>
            <a:picLocks noChangeAspect="1"/>
          </p:cNvPicPr>
          <p:nvPr/>
        </p:nvPicPr>
        <p:blipFill>
          <a:blip r:embed="rId2" cstate="print"/>
          <a:stretch>
            <a:fillRect/>
          </a:stretch>
        </p:blipFill>
        <p:spPr>
          <a:xfrm>
            <a:off x="0" y="0"/>
            <a:ext cx="9144000" cy="9134790"/>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(Rosetta Stone)</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FFFFFF"/>
                </a:solidFill>
                <a:latin typeface="Gill Sans"/>
                <a:cs typeface="Gill Sans"/>
              </a:rPr>
              <a:t>Statistical Machine Translation</a:t>
            </a:r>
          </a:p>
        </p:txBody>
      </p:sp>
    </p:spTree>
    <p:extLst>
      <p:ext uri="{BB962C8B-B14F-4D97-AF65-F5344CB8AC3E}">
        <p14:creationId xmlns:p14="http://schemas.microsoft.com/office/powerpoint/2010/main" val="308668784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5334000" y="2819400"/>
            <a:ext cx="1371600" cy="990600"/>
            <a:chOff x="5334000" y="2819400"/>
            <a:chExt cx="1371600" cy="990600"/>
          </a:xfrm>
        </p:grpSpPr>
        <p:cxnSp>
          <p:nvCxnSpPr>
            <p:cNvPr id="70" name="Straight Arrow Connector 18"/>
            <p:cNvCxnSpPr>
              <a:cxnSpLocks noChangeShapeType="1"/>
            </p:cNvCxnSpPr>
            <p:nvPr/>
          </p:nvCxnSpPr>
          <p:spPr bwMode="auto">
            <a:xfrm rot="5400000">
              <a:off x="5868194" y="2971006"/>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sp>
          <p:nvSpPr>
            <p:cNvPr id="71" name="Rounded Rectangle 70"/>
            <p:cNvSpPr/>
            <p:nvPr/>
          </p:nvSpPr>
          <p:spPr bwMode="auto">
            <a:xfrm>
              <a:off x="5334000" y="3276600"/>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en-US" sz="1400" b="0" dirty="0">
                  <a:solidFill>
                    <a:prstClr val="black"/>
                  </a:solidFill>
                  <a:latin typeface="Gill Sans"/>
                  <a:cs typeface="Gill Sans"/>
                </a:rPr>
                <a:t>Translation</a:t>
              </a:r>
              <a:r>
                <a:rPr lang="en-US" sz="1200" b="0" dirty="0">
                  <a:solidFill>
                    <a:prstClr val="black"/>
                  </a:solidFill>
                  <a:latin typeface="Gill Sans"/>
                  <a:cs typeface="Gill Sans"/>
                </a:rPr>
                <a:t> Model</a:t>
              </a:r>
            </a:p>
          </p:txBody>
        </p:sp>
      </p:grpSp>
      <p:grpSp>
        <p:nvGrpSpPr>
          <p:cNvPr id="3" name="Group 34"/>
          <p:cNvGrpSpPr/>
          <p:nvPr/>
        </p:nvGrpSpPr>
        <p:grpSpPr>
          <a:xfrm>
            <a:off x="3048000" y="3276600"/>
            <a:ext cx="1905000" cy="533400"/>
            <a:chOff x="3048000" y="3276600"/>
            <a:chExt cx="1905000" cy="533400"/>
          </a:xfrm>
        </p:grpSpPr>
        <p:cxnSp>
          <p:nvCxnSpPr>
            <p:cNvPr id="69" name="Straight Arrow Connector 17"/>
            <p:cNvCxnSpPr>
              <a:cxnSpLocks noChangeShapeType="1"/>
            </p:cNvCxnSpPr>
            <p:nvPr/>
          </p:nvCxnSpPr>
          <p:spPr bwMode="auto">
            <a:xfrm>
              <a:off x="3048000" y="35052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sp>
          <p:nvSpPr>
            <p:cNvPr id="72" name="Rounded Rectangle 71"/>
            <p:cNvSpPr/>
            <p:nvPr/>
          </p:nvSpPr>
          <p:spPr bwMode="auto">
            <a:xfrm>
              <a:off x="3581400" y="3276600"/>
              <a:ext cx="13716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en-US" sz="1400" b="0" dirty="0">
                  <a:solidFill>
                    <a:prstClr val="black"/>
                  </a:solidFill>
                  <a:latin typeface="Gill Sans"/>
                  <a:cs typeface="Gill Sans"/>
                </a:rPr>
                <a:t>Language</a:t>
              </a:r>
              <a:br>
                <a:rPr lang="en-US" sz="1400" b="0" dirty="0">
                  <a:solidFill>
                    <a:prstClr val="black"/>
                  </a:solidFill>
                  <a:latin typeface="Gill Sans"/>
                  <a:cs typeface="Gill Sans"/>
                </a:rPr>
              </a:br>
              <a:r>
                <a:rPr lang="en-US" sz="1400" b="0" dirty="0">
                  <a:solidFill>
                    <a:prstClr val="black"/>
                  </a:solidFill>
                  <a:latin typeface="Gill Sans"/>
                  <a:cs typeface="Gill Sans"/>
                </a:rPr>
                <a:t>Model</a:t>
              </a:r>
            </a:p>
          </p:txBody>
        </p:sp>
      </p:grpSp>
      <p:grpSp>
        <p:nvGrpSpPr>
          <p:cNvPr id="4" name="Group 35"/>
          <p:cNvGrpSpPr/>
          <p:nvPr/>
        </p:nvGrpSpPr>
        <p:grpSpPr>
          <a:xfrm>
            <a:off x="4648200" y="3962400"/>
            <a:ext cx="990600" cy="838200"/>
            <a:chOff x="4648200" y="3962400"/>
            <a:chExt cx="990600" cy="838200"/>
          </a:xfrm>
        </p:grpSpPr>
        <p:sp>
          <p:nvSpPr>
            <p:cNvPr id="73" name="Rectangle 72"/>
            <p:cNvSpPr>
              <a:spLocks noChangeArrowheads="1"/>
            </p:cNvSpPr>
            <p:nvPr/>
          </p:nvSpPr>
          <p:spPr bwMode="auto">
            <a:xfrm>
              <a:off x="4648200" y="4343400"/>
              <a:ext cx="990600" cy="4572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pPr>
              <a:r>
                <a:rPr lang="en-US" sz="1400" b="0" dirty="0">
                  <a:solidFill>
                    <a:prstClr val="black"/>
                  </a:solidFill>
                  <a:latin typeface="Gill Sans"/>
                  <a:cs typeface="Gill Sans"/>
                </a:rPr>
                <a:t>Decoder</a:t>
              </a:r>
            </a:p>
          </p:txBody>
        </p:sp>
        <p:cxnSp>
          <p:nvCxnSpPr>
            <p:cNvPr id="74" name="Straight Arrow Connector 22"/>
            <p:cNvCxnSpPr>
              <a:cxnSpLocks noChangeShapeType="1"/>
            </p:cNvCxnSpPr>
            <p:nvPr/>
          </p:nvCxnSpPr>
          <p:spPr bwMode="auto">
            <a:xfrm rot="16200000" flipH="1">
              <a:off x="4610100" y="4000500"/>
              <a:ext cx="228600" cy="152400"/>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cxnSp>
          <p:nvCxnSpPr>
            <p:cNvPr id="75" name="Straight Arrow Connector 25"/>
            <p:cNvCxnSpPr>
              <a:cxnSpLocks noChangeShapeType="1"/>
            </p:cNvCxnSpPr>
            <p:nvPr/>
          </p:nvCxnSpPr>
          <p:spPr bwMode="auto">
            <a:xfrm rot="5400000">
              <a:off x="5448300" y="4000500"/>
              <a:ext cx="228600" cy="152400"/>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sp>
        <p:nvSpPr>
          <p:cNvPr id="81" name="Rectangle 32"/>
          <p:cNvSpPr>
            <a:spLocks noChangeArrowheads="1"/>
          </p:cNvSpPr>
          <p:nvPr/>
        </p:nvSpPr>
        <p:spPr bwMode="auto">
          <a:xfrm>
            <a:off x="1066800" y="1676400"/>
            <a:ext cx="2133600" cy="2590800"/>
          </a:xfrm>
          <a:prstGeom prst="rect">
            <a:avLst/>
          </a:prstGeom>
          <a:noFill/>
          <a:ln w="9525" algn="ctr">
            <a:noFill/>
            <a:round/>
            <a:headEnd/>
            <a:tailEnd/>
          </a:ln>
        </p:spPr>
        <p:txBody>
          <a:bodyPr/>
          <a:lstStyle/>
          <a:p>
            <a:pPr eaLnBrk="1" fontAlgn="auto" hangingPunct="1">
              <a:spcBef>
                <a:spcPts val="0"/>
              </a:spcBef>
              <a:spcAft>
                <a:spcPts val="0"/>
              </a:spcAft>
            </a:pPr>
            <a:endParaRPr lang="en-US" sz="1800" b="0">
              <a:solidFill>
                <a:prstClr val="black"/>
              </a:solidFill>
              <a:latin typeface="Gill Sans"/>
              <a:cs typeface="Gill Sans"/>
            </a:endParaRPr>
          </a:p>
        </p:txBody>
      </p:sp>
      <p:grpSp>
        <p:nvGrpSpPr>
          <p:cNvPr id="5" name="Group 36"/>
          <p:cNvGrpSpPr/>
          <p:nvPr/>
        </p:nvGrpSpPr>
        <p:grpSpPr>
          <a:xfrm>
            <a:off x="1189038" y="4572000"/>
            <a:ext cx="3806751" cy="1174552"/>
            <a:chOff x="1189038" y="4572000"/>
            <a:chExt cx="3806751" cy="1174552"/>
          </a:xfrm>
        </p:grpSpPr>
        <p:sp>
          <p:nvSpPr>
            <p:cNvPr id="76" name="TextBox 26"/>
            <p:cNvSpPr txBox="1">
              <a:spLocks noChangeArrowheads="1"/>
            </p:cNvSpPr>
            <p:nvPr/>
          </p:nvSpPr>
          <p:spPr bwMode="auto">
            <a:xfrm>
              <a:off x="1874838" y="5438775"/>
              <a:ext cx="2303510"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dirty="0">
                  <a:solidFill>
                    <a:prstClr val="black"/>
                  </a:solidFill>
                  <a:latin typeface="Gill Sans"/>
                  <a:cs typeface="Gill Sans"/>
                </a:rPr>
                <a:t>Foreign Input Sentence</a:t>
              </a:r>
            </a:p>
          </p:txBody>
        </p:sp>
        <p:sp>
          <p:nvSpPr>
            <p:cNvPr id="78" name="TextBox 28"/>
            <p:cNvSpPr txBox="1">
              <a:spLocks noChangeArrowheads="1"/>
            </p:cNvSpPr>
            <p:nvPr/>
          </p:nvSpPr>
          <p:spPr bwMode="auto">
            <a:xfrm>
              <a:off x="1189038" y="5178425"/>
              <a:ext cx="3806751"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b="0" dirty="0" err="1">
                  <a:solidFill>
                    <a:prstClr val="black"/>
                  </a:solidFill>
                  <a:latin typeface="Gill Sans"/>
                  <a:cs typeface="Gill Sans"/>
                </a:rPr>
                <a:t>maria</a:t>
              </a:r>
              <a:r>
                <a:rPr lang="en-US" b="0" dirty="0">
                  <a:solidFill>
                    <a:prstClr val="black"/>
                  </a:solidFill>
                  <a:latin typeface="Gill Sans"/>
                  <a:cs typeface="Gill Sans"/>
                </a:rPr>
                <a:t> no </a:t>
              </a:r>
              <a:r>
                <a:rPr lang="en-US" b="0" dirty="0" err="1">
                  <a:solidFill>
                    <a:prstClr val="black"/>
                  </a:solidFill>
                  <a:latin typeface="Gill Sans"/>
                  <a:cs typeface="Gill Sans"/>
                </a:rPr>
                <a:t>daba</a:t>
              </a:r>
              <a:r>
                <a:rPr lang="en-US" b="0" dirty="0">
                  <a:solidFill>
                    <a:prstClr val="black"/>
                  </a:solidFill>
                  <a:latin typeface="Gill Sans"/>
                  <a:cs typeface="Gill Sans"/>
                </a:rPr>
                <a:t> </a:t>
              </a:r>
              <a:r>
                <a:rPr lang="en-US" b="0" dirty="0" err="1">
                  <a:solidFill>
                    <a:prstClr val="black"/>
                  </a:solidFill>
                  <a:latin typeface="Gill Sans"/>
                  <a:cs typeface="Gill Sans"/>
                </a:rPr>
                <a:t>una</a:t>
              </a:r>
              <a:r>
                <a:rPr lang="en-US" b="0" dirty="0">
                  <a:solidFill>
                    <a:prstClr val="black"/>
                  </a:solidFill>
                  <a:latin typeface="Gill Sans"/>
                  <a:cs typeface="Gill Sans"/>
                </a:rPr>
                <a:t> </a:t>
              </a:r>
              <a:r>
                <a:rPr lang="en-US" b="0" dirty="0" err="1">
                  <a:solidFill>
                    <a:prstClr val="black"/>
                  </a:solidFill>
                  <a:latin typeface="Gill Sans"/>
                  <a:cs typeface="Gill Sans"/>
                </a:rPr>
                <a:t>bofetada</a:t>
              </a:r>
              <a:r>
                <a:rPr lang="en-US" b="0" dirty="0">
                  <a:solidFill>
                    <a:prstClr val="black"/>
                  </a:solidFill>
                  <a:latin typeface="Gill Sans"/>
                  <a:cs typeface="Gill Sans"/>
                </a:rPr>
                <a:t> a la </a:t>
              </a:r>
              <a:r>
                <a:rPr lang="en-US" b="0" dirty="0" err="1">
                  <a:solidFill>
                    <a:prstClr val="black"/>
                  </a:solidFill>
                  <a:latin typeface="Gill Sans"/>
                  <a:cs typeface="Gill Sans"/>
                </a:rPr>
                <a:t>bruja</a:t>
              </a:r>
              <a:r>
                <a:rPr lang="en-US" b="0" dirty="0">
                  <a:solidFill>
                    <a:prstClr val="black"/>
                  </a:solidFill>
                  <a:latin typeface="Gill Sans"/>
                  <a:cs typeface="Gill Sans"/>
                </a:rPr>
                <a:t> </a:t>
              </a:r>
              <a:r>
                <a:rPr lang="en-US" b="0" dirty="0" err="1">
                  <a:solidFill>
                    <a:prstClr val="black"/>
                  </a:solidFill>
                  <a:latin typeface="Gill Sans"/>
                  <a:cs typeface="Gill Sans"/>
                </a:rPr>
                <a:t>verde</a:t>
              </a:r>
              <a:endParaRPr lang="en-US" b="0" dirty="0">
                <a:solidFill>
                  <a:prstClr val="black"/>
                </a:solidFill>
                <a:latin typeface="Gill Sans"/>
                <a:cs typeface="Gill Sans"/>
              </a:endParaRPr>
            </a:p>
          </p:txBody>
        </p:sp>
        <p:cxnSp>
          <p:nvCxnSpPr>
            <p:cNvPr id="80" name="Straight Arrow Connector 30"/>
            <p:cNvCxnSpPr>
              <a:cxnSpLocks noChangeShapeType="1"/>
            </p:cNvCxnSpPr>
            <p:nvPr/>
          </p:nvCxnSpPr>
          <p:spPr bwMode="auto">
            <a:xfrm>
              <a:off x="4267200" y="4572000"/>
              <a:ext cx="3810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cxnSp>
          <p:nvCxnSpPr>
            <p:cNvPr id="83" name="Straight Arrow Connector 30"/>
            <p:cNvCxnSpPr>
              <a:cxnSpLocks noChangeShapeType="1"/>
            </p:cNvCxnSpPr>
            <p:nvPr/>
          </p:nvCxnSpPr>
          <p:spPr bwMode="auto">
            <a:xfrm rot="5400000">
              <a:off x="3962401" y="4876800"/>
              <a:ext cx="609600" cy="3175"/>
            </a:xfrm>
            <a:prstGeom prst="straightConnector1">
              <a:avLst/>
            </a:prstGeom>
            <a:ln w="15875">
              <a:headEnd/>
              <a:tailEnd/>
            </a:ln>
          </p:spPr>
          <p:style>
            <a:lnRef idx="2">
              <a:schemeClr val="dk1"/>
            </a:lnRef>
            <a:fillRef idx="0">
              <a:schemeClr val="dk1"/>
            </a:fillRef>
            <a:effectRef idx="1">
              <a:schemeClr val="dk1"/>
            </a:effectRef>
            <a:fontRef idx="minor">
              <a:schemeClr val="tx1"/>
            </a:fontRef>
          </p:style>
        </p:cxnSp>
      </p:grpSp>
      <p:grpSp>
        <p:nvGrpSpPr>
          <p:cNvPr id="6" name="Group 37"/>
          <p:cNvGrpSpPr/>
          <p:nvPr/>
        </p:nvGrpSpPr>
        <p:grpSpPr>
          <a:xfrm>
            <a:off x="5553075" y="4572000"/>
            <a:ext cx="2986515" cy="1174552"/>
            <a:chOff x="5553075" y="4572000"/>
            <a:chExt cx="2986515" cy="1174552"/>
          </a:xfrm>
        </p:grpSpPr>
        <p:sp>
          <p:nvSpPr>
            <p:cNvPr id="77" name="TextBox 27"/>
            <p:cNvSpPr txBox="1">
              <a:spLocks noChangeArrowheads="1"/>
            </p:cNvSpPr>
            <p:nvPr/>
          </p:nvSpPr>
          <p:spPr bwMode="auto">
            <a:xfrm>
              <a:off x="5856288" y="5438775"/>
              <a:ext cx="2435883"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dirty="0">
                  <a:solidFill>
                    <a:prstClr val="black"/>
                  </a:solidFill>
                  <a:latin typeface="Gill Sans"/>
                  <a:cs typeface="Gill Sans"/>
                </a:rPr>
                <a:t>English Output Sentence</a:t>
              </a:r>
            </a:p>
          </p:txBody>
        </p:sp>
        <p:sp>
          <p:nvSpPr>
            <p:cNvPr id="79" name="TextBox 29"/>
            <p:cNvSpPr txBox="1">
              <a:spLocks noChangeArrowheads="1"/>
            </p:cNvSpPr>
            <p:nvPr/>
          </p:nvSpPr>
          <p:spPr bwMode="auto">
            <a:xfrm>
              <a:off x="5553075" y="5181600"/>
              <a:ext cx="2986515"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b="0">
                  <a:solidFill>
                    <a:prstClr val="black"/>
                  </a:solidFill>
                  <a:latin typeface="Gill Sans"/>
                  <a:cs typeface="Gill Sans"/>
                </a:rPr>
                <a:t>mary did not slap the green witch</a:t>
              </a:r>
            </a:p>
          </p:txBody>
        </p:sp>
        <p:cxnSp>
          <p:nvCxnSpPr>
            <p:cNvPr id="84" name="Straight Arrow Connector 30"/>
            <p:cNvCxnSpPr>
              <a:cxnSpLocks noChangeShapeType="1"/>
            </p:cNvCxnSpPr>
            <p:nvPr/>
          </p:nvCxnSpPr>
          <p:spPr bwMode="auto">
            <a:xfrm>
              <a:off x="5638800" y="4572000"/>
              <a:ext cx="381000" cy="1588"/>
            </a:xfrm>
            <a:prstGeom prst="straightConnector1">
              <a:avLst/>
            </a:prstGeom>
            <a:ln w="15875">
              <a:headEnd/>
              <a:tailEnd/>
            </a:ln>
          </p:spPr>
          <p:style>
            <a:lnRef idx="2">
              <a:schemeClr val="dk1"/>
            </a:lnRef>
            <a:fillRef idx="0">
              <a:schemeClr val="dk1"/>
            </a:fillRef>
            <a:effectRef idx="1">
              <a:schemeClr val="dk1"/>
            </a:effectRef>
            <a:fontRef idx="minor">
              <a:schemeClr val="tx1"/>
            </a:fontRef>
          </p:style>
        </p:cxnSp>
        <p:cxnSp>
          <p:nvCxnSpPr>
            <p:cNvPr id="85" name="Straight Arrow Connector 30"/>
            <p:cNvCxnSpPr>
              <a:cxnSpLocks noChangeShapeType="1"/>
            </p:cNvCxnSpPr>
            <p:nvPr/>
          </p:nvCxnSpPr>
          <p:spPr bwMode="auto">
            <a:xfrm rot="5400000">
              <a:off x="5715794" y="4876006"/>
              <a:ext cx="6096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grpSp>
        <p:nvGrpSpPr>
          <p:cNvPr id="7" name="Group 30"/>
          <p:cNvGrpSpPr/>
          <p:nvPr/>
        </p:nvGrpSpPr>
        <p:grpSpPr>
          <a:xfrm>
            <a:off x="3048000" y="1524000"/>
            <a:ext cx="2082736" cy="1552354"/>
            <a:chOff x="3124200" y="1524000"/>
            <a:chExt cx="2082736" cy="1552354"/>
          </a:xfrm>
        </p:grpSpPr>
        <p:sp>
          <p:nvSpPr>
            <p:cNvPr id="64" name="TextBox 11"/>
            <p:cNvSpPr txBox="1">
              <a:spLocks noChangeArrowheads="1"/>
            </p:cNvSpPr>
            <p:nvPr/>
          </p:nvSpPr>
          <p:spPr bwMode="auto">
            <a:xfrm>
              <a:off x="3276600" y="1524000"/>
              <a:ext cx="1930336"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Word Alignment</a:t>
              </a:r>
            </a:p>
          </p:txBody>
        </p:sp>
        <p:cxnSp>
          <p:nvCxnSpPr>
            <p:cNvPr id="66" name="Straight Arrow Connector 14"/>
            <p:cNvCxnSpPr>
              <a:cxnSpLocks noChangeShapeType="1"/>
            </p:cNvCxnSpPr>
            <p:nvPr/>
          </p:nvCxnSpPr>
          <p:spPr bwMode="auto">
            <a:xfrm>
              <a:off x="4800600" y="2514600"/>
              <a:ext cx="304800" cy="1588"/>
            </a:xfrm>
            <a:prstGeom prst="straightConnector1">
              <a:avLst/>
            </a:prstGeom>
            <a:noFill/>
            <a:ln w="9525" algn="ctr">
              <a:solidFill>
                <a:schemeClr val="tx1"/>
              </a:solidFill>
              <a:round/>
              <a:headEnd/>
              <a:tailEnd type="arrow" w="med" len="med"/>
            </a:ln>
          </p:spPr>
        </p:cxnSp>
        <p:pic>
          <p:nvPicPr>
            <p:cNvPr id="88" name="Picture 87" descr="align-ex.png"/>
            <p:cNvPicPr>
              <a:picLocks noChangeAspect="1"/>
            </p:cNvPicPr>
            <p:nvPr/>
          </p:nvPicPr>
          <p:blipFill>
            <a:blip r:embed="rId3" cstate="print"/>
            <a:stretch>
              <a:fillRect/>
            </a:stretch>
          </p:blipFill>
          <p:spPr>
            <a:xfrm>
              <a:off x="3352800" y="1905000"/>
              <a:ext cx="1644229" cy="1171354"/>
            </a:xfrm>
            <a:prstGeom prst="rect">
              <a:avLst/>
            </a:prstGeom>
          </p:spPr>
        </p:pic>
        <p:cxnSp>
          <p:nvCxnSpPr>
            <p:cNvPr id="87" name="Straight Arrow Connector 5"/>
            <p:cNvCxnSpPr>
              <a:cxnSpLocks noChangeShapeType="1"/>
            </p:cNvCxnSpPr>
            <p:nvPr/>
          </p:nvCxnSpPr>
          <p:spPr bwMode="auto">
            <a:xfrm>
              <a:off x="3124200" y="25146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grpSp>
        <p:nvGrpSpPr>
          <p:cNvPr id="8" name="Group 38"/>
          <p:cNvGrpSpPr/>
          <p:nvPr/>
        </p:nvGrpSpPr>
        <p:grpSpPr>
          <a:xfrm>
            <a:off x="4876800" y="1524000"/>
            <a:ext cx="2972970" cy="1348264"/>
            <a:chOff x="4876800" y="1524000"/>
            <a:chExt cx="2972970" cy="1348264"/>
          </a:xfrm>
        </p:grpSpPr>
        <p:sp>
          <p:nvSpPr>
            <p:cNvPr id="62" name="TextBox 9"/>
            <p:cNvSpPr txBox="1">
              <a:spLocks noChangeArrowheads="1"/>
            </p:cNvSpPr>
            <p:nvPr/>
          </p:nvSpPr>
          <p:spPr bwMode="auto">
            <a:xfrm>
              <a:off x="5234526" y="2133600"/>
              <a:ext cx="2615244" cy="73866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a:solidFill>
                    <a:srgbClr val="FF6600"/>
                  </a:solidFill>
                  <a:latin typeface="Gill Sans"/>
                  <a:cs typeface="Gill Sans"/>
                </a:rPr>
                <a:t>(vi, </a:t>
              </a:r>
              <a:r>
                <a:rPr lang="en-US" sz="1400" b="0" dirty="0" err="1">
                  <a:solidFill>
                    <a:srgbClr val="FF6600"/>
                  </a:solidFill>
                  <a:latin typeface="Gill Sans"/>
                  <a:cs typeface="Gill Sans"/>
                </a:rPr>
                <a:t>i</a:t>
              </a:r>
              <a:r>
                <a:rPr lang="en-US" sz="1400" b="0" dirty="0">
                  <a:solidFill>
                    <a:srgbClr val="FF6600"/>
                  </a:solidFill>
                  <a:latin typeface="Gill Sans"/>
                  <a:cs typeface="Gill Sans"/>
                </a:rPr>
                <a:t> saw)</a:t>
              </a:r>
            </a:p>
            <a:p>
              <a:pPr eaLnBrk="1" fontAlgn="auto" hangingPunct="1">
                <a:spcBef>
                  <a:spcPts val="0"/>
                </a:spcBef>
                <a:spcAft>
                  <a:spcPts val="0"/>
                </a:spcAft>
              </a:pPr>
              <a:r>
                <a:rPr lang="en-US" sz="1400" b="0" dirty="0">
                  <a:solidFill>
                    <a:srgbClr val="FF6600"/>
                  </a:solidFill>
                  <a:latin typeface="Gill Sans"/>
                  <a:cs typeface="Gill Sans"/>
                </a:rPr>
                <a:t>(la mesa </a:t>
              </a:r>
              <a:r>
                <a:rPr lang="en-US" sz="1400" b="0" dirty="0" err="1">
                  <a:solidFill>
                    <a:srgbClr val="FF6600"/>
                  </a:solidFill>
                  <a:latin typeface="Gill Sans"/>
                  <a:cs typeface="Gill Sans"/>
                </a:rPr>
                <a:t>pequeña</a:t>
              </a:r>
              <a:r>
                <a:rPr lang="en-US" sz="1400" b="0" dirty="0">
                  <a:solidFill>
                    <a:srgbClr val="FF6600"/>
                  </a:solidFill>
                  <a:latin typeface="Gill Sans"/>
                  <a:cs typeface="Gill Sans"/>
                </a:rPr>
                <a:t>, the small table)</a:t>
              </a:r>
            </a:p>
            <a:p>
              <a:pPr eaLnBrk="1" fontAlgn="auto" hangingPunct="1">
                <a:spcBef>
                  <a:spcPts val="0"/>
                </a:spcBef>
                <a:spcAft>
                  <a:spcPts val="0"/>
                </a:spcAft>
              </a:pPr>
              <a:r>
                <a:rPr lang="en-US" sz="1400" b="0" dirty="0">
                  <a:solidFill>
                    <a:srgbClr val="FF6600"/>
                  </a:solidFill>
                  <a:latin typeface="Gill Sans"/>
                  <a:cs typeface="Gill Sans"/>
                </a:rPr>
                <a:t>…</a:t>
              </a:r>
            </a:p>
          </p:txBody>
        </p:sp>
        <p:sp>
          <p:nvSpPr>
            <p:cNvPr id="65" name="TextBox 12"/>
            <p:cNvSpPr txBox="1">
              <a:spLocks noChangeArrowheads="1"/>
            </p:cNvSpPr>
            <p:nvPr/>
          </p:nvSpPr>
          <p:spPr bwMode="auto">
            <a:xfrm>
              <a:off x="5222862" y="1524000"/>
              <a:ext cx="2053166"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Phrase Extraction</a:t>
              </a:r>
            </a:p>
          </p:txBody>
        </p:sp>
        <p:cxnSp>
          <p:nvCxnSpPr>
            <p:cNvPr id="38" name="Straight Arrow Connector 5"/>
            <p:cNvCxnSpPr>
              <a:cxnSpLocks noChangeShapeType="1"/>
            </p:cNvCxnSpPr>
            <p:nvPr/>
          </p:nvCxnSpPr>
          <p:spPr bwMode="auto">
            <a:xfrm>
              <a:off x="4876800" y="25146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grpSp>
        <p:nvGrpSpPr>
          <p:cNvPr id="9" name="Group 40"/>
          <p:cNvGrpSpPr/>
          <p:nvPr/>
        </p:nvGrpSpPr>
        <p:grpSpPr>
          <a:xfrm>
            <a:off x="914400" y="1600200"/>
            <a:ext cx="1981200" cy="2667000"/>
            <a:chOff x="914400" y="1600200"/>
            <a:chExt cx="1981200" cy="2667000"/>
          </a:xfrm>
        </p:grpSpPr>
        <p:sp>
          <p:nvSpPr>
            <p:cNvPr id="60" name="TextBox 2"/>
            <p:cNvSpPr txBox="1">
              <a:spLocks noChangeArrowheads="1"/>
            </p:cNvSpPr>
            <p:nvPr/>
          </p:nvSpPr>
          <p:spPr bwMode="auto">
            <a:xfrm>
              <a:off x="1066800" y="2209998"/>
              <a:ext cx="1641996"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err="1">
                  <a:solidFill>
                    <a:srgbClr val="FF6600"/>
                  </a:solidFill>
                  <a:latin typeface="Gill Sans"/>
                  <a:cs typeface="Gill Sans"/>
                </a:rPr>
                <a:t>i</a:t>
              </a:r>
              <a:r>
                <a:rPr lang="en-US" sz="1400" b="0" dirty="0">
                  <a:solidFill>
                    <a:srgbClr val="FF6600"/>
                  </a:solidFill>
                  <a:latin typeface="Gill Sans"/>
                  <a:cs typeface="Gill Sans"/>
                </a:rPr>
                <a:t> saw the small table</a:t>
              </a:r>
            </a:p>
          </p:txBody>
        </p:sp>
        <p:sp>
          <p:nvSpPr>
            <p:cNvPr id="61" name="TextBox 3"/>
            <p:cNvSpPr txBox="1">
              <a:spLocks noChangeArrowheads="1"/>
            </p:cNvSpPr>
            <p:nvPr/>
          </p:nvSpPr>
          <p:spPr bwMode="auto">
            <a:xfrm>
              <a:off x="1066800" y="2435423"/>
              <a:ext cx="1546091"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a:solidFill>
                    <a:srgbClr val="FF6600"/>
                  </a:solidFill>
                  <a:latin typeface="Gill Sans"/>
                  <a:cs typeface="Gill Sans"/>
                </a:rPr>
                <a:t>vi la mesa pequeña</a:t>
              </a:r>
            </a:p>
          </p:txBody>
        </p:sp>
        <p:sp>
          <p:nvSpPr>
            <p:cNvPr id="63" name="TextBox 10"/>
            <p:cNvSpPr txBox="1">
              <a:spLocks noChangeArrowheads="1"/>
            </p:cNvSpPr>
            <p:nvPr/>
          </p:nvSpPr>
          <p:spPr bwMode="auto">
            <a:xfrm>
              <a:off x="1095375" y="2667000"/>
              <a:ext cx="1296449" cy="276999"/>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200" b="0" dirty="0">
                  <a:solidFill>
                    <a:prstClr val="black"/>
                  </a:solidFill>
                  <a:latin typeface="Gill Sans"/>
                  <a:cs typeface="Gill Sans"/>
                </a:rPr>
                <a:t>Parallel Sentences</a:t>
              </a:r>
            </a:p>
          </p:txBody>
        </p:sp>
        <p:sp>
          <p:nvSpPr>
            <p:cNvPr id="67" name="TextBox 15"/>
            <p:cNvSpPr txBox="1">
              <a:spLocks noChangeArrowheads="1"/>
            </p:cNvSpPr>
            <p:nvPr/>
          </p:nvSpPr>
          <p:spPr bwMode="auto">
            <a:xfrm>
              <a:off x="1066800" y="3276600"/>
              <a:ext cx="1723348" cy="523220"/>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a:solidFill>
                    <a:srgbClr val="0000FF"/>
                  </a:solidFill>
                  <a:latin typeface="Gill Sans"/>
                  <a:cs typeface="Gill Sans"/>
                </a:rPr>
                <a:t>he sat at the table</a:t>
              </a:r>
            </a:p>
            <a:p>
              <a:pPr eaLnBrk="1" fontAlgn="auto" hangingPunct="1">
                <a:spcBef>
                  <a:spcPts val="0"/>
                </a:spcBef>
                <a:spcAft>
                  <a:spcPts val="0"/>
                </a:spcAft>
              </a:pPr>
              <a:r>
                <a:rPr lang="en-US" sz="1400" b="0" dirty="0">
                  <a:solidFill>
                    <a:srgbClr val="0000FF"/>
                  </a:solidFill>
                  <a:latin typeface="Gill Sans"/>
                  <a:cs typeface="Gill Sans"/>
                </a:rPr>
                <a:t>the service was good</a:t>
              </a:r>
            </a:p>
          </p:txBody>
        </p:sp>
        <p:sp>
          <p:nvSpPr>
            <p:cNvPr id="68" name="TextBox 16"/>
            <p:cNvSpPr txBox="1">
              <a:spLocks noChangeArrowheads="1"/>
            </p:cNvSpPr>
            <p:nvPr/>
          </p:nvSpPr>
          <p:spPr bwMode="auto">
            <a:xfrm>
              <a:off x="1066800" y="3762375"/>
              <a:ext cx="1492716" cy="276999"/>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200" b="0" dirty="0">
                  <a:solidFill>
                    <a:prstClr val="black"/>
                  </a:solidFill>
                  <a:latin typeface="Gill Sans"/>
                  <a:cs typeface="Gill Sans"/>
                </a:rPr>
                <a:t>Target-Language Text</a:t>
              </a:r>
            </a:p>
          </p:txBody>
        </p:sp>
        <p:sp>
          <p:nvSpPr>
            <p:cNvPr id="82" name="TextBox 33"/>
            <p:cNvSpPr txBox="1">
              <a:spLocks noChangeArrowheads="1"/>
            </p:cNvSpPr>
            <p:nvPr/>
          </p:nvSpPr>
          <p:spPr bwMode="auto">
            <a:xfrm>
              <a:off x="990600" y="1676400"/>
              <a:ext cx="1620957"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Training Data</a:t>
              </a:r>
            </a:p>
          </p:txBody>
        </p:sp>
        <p:sp>
          <p:nvSpPr>
            <p:cNvPr id="40" name="Rectangle 39"/>
            <p:cNvSpPr/>
            <p:nvPr/>
          </p:nvSpPr>
          <p:spPr bwMode="auto">
            <a:xfrm>
              <a:off x="914400" y="1600200"/>
              <a:ext cx="1981200" cy="26670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Gill Sans"/>
                <a:cs typeface="Gill Sans"/>
              </a:endParaRPr>
            </a:p>
          </p:txBody>
        </p:sp>
      </p:grpSp>
      <p:graphicFrame>
        <p:nvGraphicFramePr>
          <p:cNvPr id="14338" name="Object 2"/>
          <p:cNvGraphicFramePr>
            <a:graphicFrameLocks noChangeAspect="1"/>
          </p:cNvGraphicFramePr>
          <p:nvPr>
            <p:extLst>
              <p:ext uri="{D42A27DB-BD31-4B8C-83A1-F6EECF244321}">
                <p14:modId xmlns:p14="http://schemas.microsoft.com/office/powerpoint/2010/main" val="1740383446"/>
              </p:ext>
            </p:extLst>
          </p:nvPr>
        </p:nvGraphicFramePr>
        <p:xfrm>
          <a:off x="2233613" y="6086475"/>
          <a:ext cx="4672012" cy="533400"/>
        </p:xfrm>
        <a:graphic>
          <a:graphicData uri="http://schemas.openxmlformats.org/presentationml/2006/ole">
            <mc:AlternateContent xmlns:mc="http://schemas.openxmlformats.org/markup-compatibility/2006">
              <mc:Choice xmlns:v="urn:schemas-microsoft-com:vml" Requires="v">
                <p:oleObj spid="_x0000_s1830" name="Equation" r:id="rId4" imgW="3111500" imgH="355600" progId="Equation.3">
                  <p:embed/>
                </p:oleObj>
              </mc:Choice>
              <mc:Fallback>
                <p:oleObj name="Equation" r:id="rId4" imgW="3111500" imgH="355600" progId="Equation.3">
                  <p:embed/>
                  <p:pic>
                    <p:nvPicPr>
                      <p:cNvPr id="0" name=""/>
                      <p:cNvPicPr>
                        <a:picLocks noChangeAspect="1" noChangeArrowheads="1"/>
                      </p:cNvPicPr>
                      <p:nvPr/>
                    </p:nvPicPr>
                    <p:blipFill>
                      <a:blip r:embed="rId5"/>
                      <a:srcRect/>
                      <a:stretch>
                        <a:fillRect/>
                      </a:stretch>
                    </p:blipFill>
                    <p:spPr bwMode="auto">
                      <a:xfrm>
                        <a:off x="2233613" y="6086475"/>
                        <a:ext cx="4672012"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Statistical Machine Translation</a:t>
            </a:r>
          </a:p>
        </p:txBody>
      </p:sp>
    </p:spTree>
    <p:extLst>
      <p:ext uri="{BB962C8B-B14F-4D97-AF65-F5344CB8AC3E}">
        <p14:creationId xmlns:p14="http://schemas.microsoft.com/office/powerpoint/2010/main" val="359809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p:cNvGrpSpPr/>
          <p:nvPr/>
        </p:nvGrpSpPr>
        <p:grpSpPr>
          <a:xfrm>
            <a:off x="381000" y="2971800"/>
            <a:ext cx="8534400" cy="1525059"/>
            <a:chOff x="381000" y="2971800"/>
            <a:chExt cx="8534400" cy="1525059"/>
          </a:xfrm>
        </p:grpSpPr>
        <p:cxnSp>
          <p:nvCxnSpPr>
            <p:cNvPr id="110" name="Straight Connector 109"/>
            <p:cNvCxnSpPr/>
            <p:nvPr/>
          </p:nvCxnSpPr>
          <p:spPr bwMode="auto">
            <a:xfrm>
              <a:off x="381000" y="2971800"/>
              <a:ext cx="10668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bwMode="auto">
            <a:xfrm rot="5400000">
              <a:off x="1257300" y="3162300"/>
              <a:ext cx="381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bwMode="auto">
            <a:xfrm>
              <a:off x="1447800" y="3352800"/>
              <a:ext cx="9144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bwMode="auto">
            <a:xfrm rot="5400000">
              <a:off x="2171700" y="3543300"/>
              <a:ext cx="381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bwMode="auto">
            <a:xfrm>
              <a:off x="2362200" y="3733800"/>
              <a:ext cx="27432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bwMode="auto">
            <a:xfrm rot="5400000">
              <a:off x="4724400" y="4113212"/>
              <a:ext cx="762000" cy="3176"/>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bwMode="auto">
            <a:xfrm>
              <a:off x="5105400" y="4495800"/>
              <a:ext cx="1828800" cy="1059"/>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bwMode="auto">
            <a:xfrm rot="5400000">
              <a:off x="6362700" y="3924300"/>
              <a:ext cx="1143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bwMode="auto">
            <a:xfrm>
              <a:off x="6934200" y="3352800"/>
              <a:ext cx="1981200" cy="0"/>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80" name="TextBox 3"/>
          <p:cNvSpPr txBox="1">
            <a:spLocks noChangeArrowheads="1"/>
          </p:cNvSpPr>
          <p:nvPr/>
        </p:nvSpPr>
        <p:spPr bwMode="auto">
          <a:xfrm>
            <a:off x="5334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Maria</a:t>
            </a:r>
          </a:p>
        </p:txBody>
      </p:sp>
      <p:sp>
        <p:nvSpPr>
          <p:cNvPr id="81" name="TextBox 4"/>
          <p:cNvSpPr txBox="1">
            <a:spLocks noChangeArrowheads="1"/>
          </p:cNvSpPr>
          <p:nvPr/>
        </p:nvSpPr>
        <p:spPr bwMode="auto">
          <a:xfrm>
            <a:off x="14478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a:t>
            </a:r>
          </a:p>
        </p:txBody>
      </p:sp>
      <p:sp>
        <p:nvSpPr>
          <p:cNvPr id="82" name="TextBox 5"/>
          <p:cNvSpPr txBox="1">
            <a:spLocks noChangeArrowheads="1"/>
          </p:cNvSpPr>
          <p:nvPr/>
        </p:nvSpPr>
        <p:spPr bwMode="auto">
          <a:xfrm>
            <a:off x="23622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dirty="0" err="1">
                <a:solidFill>
                  <a:prstClr val="black"/>
                </a:solidFill>
                <a:latin typeface="Gill Sans"/>
                <a:cs typeface="Gill Sans"/>
              </a:rPr>
              <a:t>dio</a:t>
            </a:r>
            <a:endParaRPr lang="en-US" sz="1300" b="0" dirty="0">
              <a:solidFill>
                <a:prstClr val="black"/>
              </a:solidFill>
              <a:latin typeface="Gill Sans"/>
              <a:cs typeface="Gill Sans"/>
            </a:endParaRPr>
          </a:p>
        </p:txBody>
      </p:sp>
      <p:sp>
        <p:nvSpPr>
          <p:cNvPr id="83" name="TextBox 6"/>
          <p:cNvSpPr txBox="1">
            <a:spLocks noChangeArrowheads="1"/>
          </p:cNvSpPr>
          <p:nvPr/>
        </p:nvSpPr>
        <p:spPr bwMode="auto">
          <a:xfrm>
            <a:off x="32766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una</a:t>
            </a:r>
          </a:p>
        </p:txBody>
      </p:sp>
      <p:sp>
        <p:nvSpPr>
          <p:cNvPr id="84" name="TextBox 7"/>
          <p:cNvSpPr txBox="1">
            <a:spLocks noChangeArrowheads="1"/>
          </p:cNvSpPr>
          <p:nvPr/>
        </p:nvSpPr>
        <p:spPr bwMode="auto">
          <a:xfrm>
            <a:off x="41910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bofetada</a:t>
            </a:r>
          </a:p>
        </p:txBody>
      </p:sp>
      <p:sp>
        <p:nvSpPr>
          <p:cNvPr id="85" name="TextBox 8"/>
          <p:cNvSpPr txBox="1">
            <a:spLocks noChangeArrowheads="1"/>
          </p:cNvSpPr>
          <p:nvPr/>
        </p:nvSpPr>
        <p:spPr bwMode="auto">
          <a:xfrm>
            <a:off x="5105400" y="2130425"/>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a:t>
            </a:r>
          </a:p>
        </p:txBody>
      </p:sp>
      <p:sp>
        <p:nvSpPr>
          <p:cNvPr id="86" name="TextBox 9"/>
          <p:cNvSpPr txBox="1">
            <a:spLocks noChangeArrowheads="1"/>
          </p:cNvSpPr>
          <p:nvPr/>
        </p:nvSpPr>
        <p:spPr bwMode="auto">
          <a:xfrm>
            <a:off x="60198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la</a:t>
            </a:r>
          </a:p>
        </p:txBody>
      </p:sp>
      <p:sp>
        <p:nvSpPr>
          <p:cNvPr id="87" name="TextBox 10"/>
          <p:cNvSpPr txBox="1">
            <a:spLocks noChangeArrowheads="1"/>
          </p:cNvSpPr>
          <p:nvPr/>
        </p:nvSpPr>
        <p:spPr bwMode="auto">
          <a:xfrm>
            <a:off x="69342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bruja</a:t>
            </a:r>
          </a:p>
        </p:txBody>
      </p:sp>
      <p:sp>
        <p:nvSpPr>
          <p:cNvPr id="88" name="TextBox 11"/>
          <p:cNvSpPr txBox="1">
            <a:spLocks noChangeArrowheads="1"/>
          </p:cNvSpPr>
          <p:nvPr/>
        </p:nvSpPr>
        <p:spPr bwMode="auto">
          <a:xfrm>
            <a:off x="78486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verde</a:t>
            </a:r>
          </a:p>
        </p:txBody>
      </p:sp>
      <p:sp>
        <p:nvSpPr>
          <p:cNvPr id="89" name="TextBox 12"/>
          <p:cNvSpPr txBox="1">
            <a:spLocks noChangeArrowheads="1"/>
          </p:cNvSpPr>
          <p:nvPr/>
        </p:nvSpPr>
        <p:spPr bwMode="auto">
          <a:xfrm>
            <a:off x="609600" y="2816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Mary</a:t>
            </a:r>
          </a:p>
        </p:txBody>
      </p:sp>
      <p:sp>
        <p:nvSpPr>
          <p:cNvPr id="90" name="TextBox 13"/>
          <p:cNvSpPr txBox="1">
            <a:spLocks noChangeArrowheads="1"/>
          </p:cNvSpPr>
          <p:nvPr/>
        </p:nvSpPr>
        <p:spPr bwMode="auto">
          <a:xfrm>
            <a:off x="15240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not</a:t>
            </a:r>
          </a:p>
        </p:txBody>
      </p:sp>
      <p:sp>
        <p:nvSpPr>
          <p:cNvPr id="91" name="TextBox 14"/>
          <p:cNvSpPr txBox="1">
            <a:spLocks noChangeArrowheads="1"/>
          </p:cNvSpPr>
          <p:nvPr/>
        </p:nvSpPr>
        <p:spPr bwMode="auto">
          <a:xfrm>
            <a:off x="1524000" y="3197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did not</a:t>
            </a:r>
          </a:p>
        </p:txBody>
      </p:sp>
      <p:sp>
        <p:nvSpPr>
          <p:cNvPr id="92" name="TextBox 15"/>
          <p:cNvSpPr txBox="1">
            <a:spLocks noChangeArrowheads="1"/>
          </p:cNvSpPr>
          <p:nvPr/>
        </p:nvSpPr>
        <p:spPr bwMode="auto">
          <a:xfrm>
            <a:off x="1524000" y="3581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a:t>
            </a:r>
          </a:p>
        </p:txBody>
      </p:sp>
      <p:sp>
        <p:nvSpPr>
          <p:cNvPr id="93" name="TextBox 16"/>
          <p:cNvSpPr txBox="1">
            <a:spLocks noChangeArrowheads="1"/>
          </p:cNvSpPr>
          <p:nvPr/>
        </p:nvSpPr>
        <p:spPr bwMode="auto">
          <a:xfrm>
            <a:off x="1524000" y="3959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did not give</a:t>
            </a:r>
          </a:p>
        </p:txBody>
      </p:sp>
      <p:sp>
        <p:nvSpPr>
          <p:cNvPr id="94" name="TextBox 17"/>
          <p:cNvSpPr txBox="1">
            <a:spLocks noChangeArrowheads="1"/>
          </p:cNvSpPr>
          <p:nvPr/>
        </p:nvSpPr>
        <p:spPr bwMode="auto">
          <a:xfrm>
            <a:off x="24384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give</a:t>
            </a:r>
          </a:p>
        </p:txBody>
      </p:sp>
      <p:sp>
        <p:nvSpPr>
          <p:cNvPr id="95" name="TextBox 18"/>
          <p:cNvSpPr txBox="1">
            <a:spLocks noChangeArrowheads="1"/>
          </p:cNvSpPr>
          <p:nvPr/>
        </p:nvSpPr>
        <p:spPr bwMode="auto">
          <a:xfrm>
            <a:off x="33528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a:t>
            </a:r>
          </a:p>
        </p:txBody>
      </p:sp>
      <p:sp>
        <p:nvSpPr>
          <p:cNvPr id="96" name="TextBox 19"/>
          <p:cNvSpPr txBox="1">
            <a:spLocks noChangeArrowheads="1"/>
          </p:cNvSpPr>
          <p:nvPr/>
        </p:nvSpPr>
        <p:spPr bwMode="auto">
          <a:xfrm>
            <a:off x="42672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slap</a:t>
            </a:r>
          </a:p>
        </p:txBody>
      </p:sp>
      <p:sp>
        <p:nvSpPr>
          <p:cNvPr id="97" name="TextBox 20"/>
          <p:cNvSpPr txBox="1">
            <a:spLocks noChangeArrowheads="1"/>
          </p:cNvSpPr>
          <p:nvPr/>
        </p:nvSpPr>
        <p:spPr bwMode="auto">
          <a:xfrm>
            <a:off x="51816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a:t>
            </a:r>
          </a:p>
        </p:txBody>
      </p:sp>
      <p:sp>
        <p:nvSpPr>
          <p:cNvPr id="98" name="TextBox 21"/>
          <p:cNvSpPr txBox="1">
            <a:spLocks noChangeArrowheads="1"/>
          </p:cNvSpPr>
          <p:nvPr/>
        </p:nvSpPr>
        <p:spPr bwMode="auto">
          <a:xfrm>
            <a:off x="60960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the</a:t>
            </a:r>
          </a:p>
        </p:txBody>
      </p:sp>
      <p:sp>
        <p:nvSpPr>
          <p:cNvPr id="99" name="TextBox 22"/>
          <p:cNvSpPr txBox="1">
            <a:spLocks noChangeArrowheads="1"/>
          </p:cNvSpPr>
          <p:nvPr/>
        </p:nvSpPr>
        <p:spPr bwMode="auto">
          <a:xfrm>
            <a:off x="70104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witch</a:t>
            </a:r>
          </a:p>
        </p:txBody>
      </p:sp>
      <p:sp>
        <p:nvSpPr>
          <p:cNvPr id="100" name="TextBox 23"/>
          <p:cNvSpPr txBox="1">
            <a:spLocks noChangeArrowheads="1"/>
          </p:cNvSpPr>
          <p:nvPr/>
        </p:nvSpPr>
        <p:spPr bwMode="auto">
          <a:xfrm>
            <a:off x="79248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green</a:t>
            </a:r>
          </a:p>
        </p:txBody>
      </p:sp>
      <p:sp>
        <p:nvSpPr>
          <p:cNvPr id="101" name="TextBox 24"/>
          <p:cNvSpPr txBox="1">
            <a:spLocks noChangeArrowheads="1"/>
          </p:cNvSpPr>
          <p:nvPr/>
        </p:nvSpPr>
        <p:spPr bwMode="auto">
          <a:xfrm>
            <a:off x="2438400" y="3581400"/>
            <a:ext cx="25908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smtClean="0">
                <a:solidFill>
                  <a:prstClr val="black"/>
                </a:solidFill>
                <a:latin typeface="Gill Sans"/>
                <a:cs typeface="Gill Sans"/>
              </a:rPr>
              <a:t>slap</a:t>
            </a:r>
            <a:endParaRPr lang="en-US" sz="1300" b="0" dirty="0">
              <a:solidFill>
                <a:prstClr val="black"/>
              </a:solidFill>
              <a:latin typeface="Gill Sans"/>
              <a:cs typeface="Gill Sans"/>
            </a:endParaRPr>
          </a:p>
        </p:txBody>
      </p:sp>
      <p:sp>
        <p:nvSpPr>
          <p:cNvPr id="102" name="TextBox 26"/>
          <p:cNvSpPr txBox="1">
            <a:spLocks noChangeArrowheads="1"/>
          </p:cNvSpPr>
          <p:nvPr/>
        </p:nvSpPr>
        <p:spPr bwMode="auto">
          <a:xfrm>
            <a:off x="3352800" y="3200400"/>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 slap</a:t>
            </a:r>
          </a:p>
        </p:txBody>
      </p:sp>
      <p:sp>
        <p:nvSpPr>
          <p:cNvPr id="103" name="TextBox 27"/>
          <p:cNvSpPr txBox="1">
            <a:spLocks noChangeArrowheads="1"/>
          </p:cNvSpPr>
          <p:nvPr/>
        </p:nvSpPr>
        <p:spPr bwMode="auto">
          <a:xfrm>
            <a:off x="5181600" y="3578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 the</a:t>
            </a:r>
          </a:p>
        </p:txBody>
      </p:sp>
      <p:sp>
        <p:nvSpPr>
          <p:cNvPr id="104" name="TextBox 28"/>
          <p:cNvSpPr txBox="1">
            <a:spLocks noChangeArrowheads="1"/>
          </p:cNvSpPr>
          <p:nvPr/>
        </p:nvSpPr>
        <p:spPr bwMode="auto">
          <a:xfrm>
            <a:off x="5181600" y="3959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a:t>
            </a:r>
          </a:p>
        </p:txBody>
      </p:sp>
      <p:sp>
        <p:nvSpPr>
          <p:cNvPr id="105" name="TextBox 29"/>
          <p:cNvSpPr txBox="1">
            <a:spLocks noChangeArrowheads="1"/>
          </p:cNvSpPr>
          <p:nvPr/>
        </p:nvSpPr>
        <p:spPr bwMode="auto">
          <a:xfrm>
            <a:off x="5181600" y="4340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the</a:t>
            </a:r>
          </a:p>
        </p:txBody>
      </p:sp>
      <p:sp>
        <p:nvSpPr>
          <p:cNvPr id="106" name="TextBox 30"/>
          <p:cNvSpPr txBox="1">
            <a:spLocks noChangeArrowheads="1"/>
          </p:cNvSpPr>
          <p:nvPr/>
        </p:nvSpPr>
        <p:spPr bwMode="auto">
          <a:xfrm>
            <a:off x="7010400" y="3200400"/>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green witch</a:t>
            </a:r>
          </a:p>
        </p:txBody>
      </p:sp>
      <p:sp>
        <p:nvSpPr>
          <p:cNvPr id="107" name="TextBox 31"/>
          <p:cNvSpPr txBox="1">
            <a:spLocks noChangeArrowheads="1"/>
          </p:cNvSpPr>
          <p:nvPr/>
        </p:nvSpPr>
        <p:spPr bwMode="auto">
          <a:xfrm>
            <a:off x="6096000" y="4721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the witch</a:t>
            </a:r>
          </a:p>
        </p:txBody>
      </p:sp>
      <p:sp>
        <p:nvSpPr>
          <p:cNvPr id="108" name="TextBox 32"/>
          <p:cNvSpPr txBox="1">
            <a:spLocks noChangeArrowheads="1"/>
          </p:cNvSpPr>
          <p:nvPr/>
        </p:nvSpPr>
        <p:spPr bwMode="auto">
          <a:xfrm>
            <a:off x="5181600" y="3197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by</a:t>
            </a:r>
          </a:p>
        </p:txBody>
      </p:sp>
      <p:sp>
        <p:nvSpPr>
          <p:cNvPr id="109" name="TextBox 25"/>
          <p:cNvSpPr txBox="1">
            <a:spLocks noChangeArrowheads="1"/>
          </p:cNvSpPr>
          <p:nvPr/>
        </p:nvSpPr>
        <p:spPr bwMode="auto">
          <a:xfrm>
            <a:off x="2438400" y="4721225"/>
            <a:ext cx="35052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eaLnBrk="1" fontAlgn="auto" hangingPunct="1">
              <a:spcBef>
                <a:spcPts val="0"/>
              </a:spcBef>
              <a:spcAft>
                <a:spcPts val="0"/>
              </a:spcAft>
            </a:pPr>
            <a:r>
              <a:rPr lang="en-US" sz="1300" b="0">
                <a:solidFill>
                  <a:prstClr val="black"/>
                </a:solidFill>
                <a:latin typeface="Gill Sans"/>
                <a:cs typeface="Gill Sans"/>
              </a:rPr>
              <a:t>slap</a:t>
            </a:r>
          </a:p>
        </p:txBody>
      </p:sp>
      <p:grpSp>
        <p:nvGrpSpPr>
          <p:cNvPr id="3" name="Group 47"/>
          <p:cNvGrpSpPr/>
          <p:nvPr/>
        </p:nvGrpSpPr>
        <p:grpSpPr>
          <a:xfrm>
            <a:off x="609600" y="2819400"/>
            <a:ext cx="8077200" cy="1816388"/>
            <a:chOff x="762000" y="2968625"/>
            <a:chExt cx="8077200" cy="1816388"/>
          </a:xfrm>
        </p:grpSpPr>
        <p:sp>
          <p:nvSpPr>
            <p:cNvPr id="43" name="TextBox 12"/>
            <p:cNvSpPr txBox="1">
              <a:spLocks noChangeArrowheads="1"/>
            </p:cNvSpPr>
            <p:nvPr/>
          </p:nvSpPr>
          <p:spPr bwMode="auto">
            <a:xfrm>
              <a:off x="762000" y="2968625"/>
              <a:ext cx="7620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Mary</a:t>
              </a:r>
            </a:p>
          </p:txBody>
        </p:sp>
        <p:sp>
          <p:nvSpPr>
            <p:cNvPr id="44" name="TextBox 14"/>
            <p:cNvSpPr txBox="1">
              <a:spLocks noChangeArrowheads="1"/>
            </p:cNvSpPr>
            <p:nvPr/>
          </p:nvSpPr>
          <p:spPr bwMode="auto">
            <a:xfrm>
              <a:off x="1676400" y="3349625"/>
              <a:ext cx="7620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did not</a:t>
              </a:r>
            </a:p>
          </p:txBody>
        </p:sp>
        <p:sp>
          <p:nvSpPr>
            <p:cNvPr id="45" name="TextBox 24"/>
            <p:cNvSpPr txBox="1">
              <a:spLocks noChangeArrowheads="1"/>
            </p:cNvSpPr>
            <p:nvPr/>
          </p:nvSpPr>
          <p:spPr bwMode="auto">
            <a:xfrm>
              <a:off x="2590800" y="3733800"/>
              <a:ext cx="25908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smtClean="0">
                  <a:solidFill>
                    <a:prstClr val="black"/>
                  </a:solidFill>
                  <a:latin typeface="Gill Sans"/>
                  <a:cs typeface="Gill Sans"/>
                </a:rPr>
                <a:t>slap</a:t>
              </a:r>
              <a:endParaRPr lang="en-US" sz="1300" b="0" dirty="0">
                <a:solidFill>
                  <a:prstClr val="black"/>
                </a:solidFill>
                <a:latin typeface="Gill Sans"/>
                <a:cs typeface="Gill Sans"/>
              </a:endParaRPr>
            </a:p>
          </p:txBody>
        </p:sp>
        <p:sp>
          <p:nvSpPr>
            <p:cNvPr id="46" name="TextBox 29"/>
            <p:cNvSpPr txBox="1">
              <a:spLocks noChangeArrowheads="1"/>
            </p:cNvSpPr>
            <p:nvPr/>
          </p:nvSpPr>
          <p:spPr bwMode="auto">
            <a:xfrm>
              <a:off x="5334000" y="4492625"/>
              <a:ext cx="16764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the</a:t>
              </a:r>
            </a:p>
          </p:txBody>
        </p:sp>
        <p:sp>
          <p:nvSpPr>
            <p:cNvPr id="47" name="TextBox 30"/>
            <p:cNvSpPr txBox="1">
              <a:spLocks noChangeArrowheads="1"/>
            </p:cNvSpPr>
            <p:nvPr/>
          </p:nvSpPr>
          <p:spPr bwMode="auto">
            <a:xfrm>
              <a:off x="7162800" y="3352800"/>
              <a:ext cx="16764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green witch</a:t>
              </a:r>
            </a:p>
          </p:txBody>
        </p:sp>
      </p:grpSp>
      <p:graphicFrame>
        <p:nvGraphicFramePr>
          <p:cNvPr id="15362" name="Object 2"/>
          <p:cNvGraphicFramePr>
            <a:graphicFrameLocks noChangeAspect="1"/>
          </p:cNvGraphicFramePr>
          <p:nvPr>
            <p:extLst>
              <p:ext uri="{D42A27DB-BD31-4B8C-83A1-F6EECF244321}">
                <p14:modId xmlns:p14="http://schemas.microsoft.com/office/powerpoint/2010/main" val="2681307881"/>
              </p:ext>
            </p:extLst>
          </p:nvPr>
        </p:nvGraphicFramePr>
        <p:xfrm>
          <a:off x="2233613" y="6086475"/>
          <a:ext cx="4672012" cy="533400"/>
        </p:xfrm>
        <a:graphic>
          <a:graphicData uri="http://schemas.openxmlformats.org/presentationml/2006/ole">
            <mc:AlternateContent xmlns:mc="http://schemas.openxmlformats.org/markup-compatibility/2006">
              <mc:Choice xmlns:v="urn:schemas-microsoft-com:vml" Requires="v">
                <p:oleObj spid="_x0000_s12070" name="Equation" r:id="rId3" imgW="3111500" imgH="355600" progId="Equation.3">
                  <p:embed/>
                </p:oleObj>
              </mc:Choice>
              <mc:Fallback>
                <p:oleObj name="Equation" r:id="rId3" imgW="3111500" imgH="355600" progId="Equation.3">
                  <p:embed/>
                  <p:pic>
                    <p:nvPicPr>
                      <p:cNvPr id="0" name=""/>
                      <p:cNvPicPr>
                        <a:picLocks noChangeAspect="1" noChangeArrowheads="1"/>
                      </p:cNvPicPr>
                      <p:nvPr/>
                    </p:nvPicPr>
                    <p:blipFill>
                      <a:blip r:embed="rId4"/>
                      <a:srcRect/>
                      <a:stretch>
                        <a:fillRect/>
                      </a:stretch>
                    </p:blipFill>
                    <p:spPr bwMode="auto">
                      <a:xfrm>
                        <a:off x="2233613" y="6086475"/>
                        <a:ext cx="4672012"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Translation as a Tiling Problem</a:t>
            </a:r>
          </a:p>
        </p:txBody>
      </p:sp>
    </p:spTree>
    <p:extLst>
      <p:ext uri="{BB962C8B-B14F-4D97-AF65-F5344CB8AC3E}">
        <p14:creationId xmlns:p14="http://schemas.microsoft.com/office/powerpoint/2010/main" val="11230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N-vs-SB-tim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028" y="2286000"/>
            <a:ext cx="5673372" cy="3003550"/>
          </a:xfrm>
          <a:prstGeom prst="rect">
            <a:avLst/>
          </a:prstGeom>
        </p:spPr>
      </p:pic>
      <p:sp>
        <p:nvSpPr>
          <p:cNvPr id="4"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smtClean="0">
                <a:solidFill>
                  <a:schemeClr val="bg1"/>
                </a:solidFill>
              </a:rPr>
              <a:t>Source: </a:t>
            </a:r>
            <a:r>
              <a:rPr lang="en-US" sz="1000" b="0" dirty="0" err="1" smtClean="0">
                <a:solidFill>
                  <a:schemeClr val="bg1"/>
                </a:solidFill>
              </a:rPr>
              <a:t>Brants</a:t>
            </a:r>
            <a:r>
              <a:rPr lang="en-US" sz="1000" b="0" dirty="0" smtClean="0">
                <a:solidFill>
                  <a:schemeClr val="bg1"/>
                </a:solidFill>
              </a:rPr>
              <a:t> et al. (EMNLP 2007)</a:t>
            </a:r>
            <a:endParaRPr lang="en-US" sz="1000" b="0" dirty="0">
              <a:solidFill>
                <a:schemeClr val="bg1"/>
              </a:solidFill>
            </a:endParaRP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Results: Running Time</a:t>
            </a:r>
          </a:p>
        </p:txBody>
      </p:sp>
    </p:spTree>
    <p:extLst>
      <p:ext uri="{BB962C8B-B14F-4D97-AF65-F5344CB8AC3E}">
        <p14:creationId xmlns:p14="http://schemas.microsoft.com/office/powerpoint/2010/main" val="157565330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T-LM-size"/>
          <p:cNvPicPr>
            <a:picLocks noChangeAspect="1" noChangeArrowheads="1"/>
          </p:cNvPicPr>
          <p:nvPr/>
        </p:nvPicPr>
        <p:blipFill>
          <a:blip r:embed="rId2" cstate="print"/>
          <a:srcRect/>
          <a:stretch>
            <a:fillRect/>
          </a:stretch>
        </p:blipFill>
        <p:spPr bwMode="auto">
          <a:xfrm>
            <a:off x="819150" y="1295400"/>
            <a:ext cx="7486650" cy="5256872"/>
          </a:xfrm>
          <a:prstGeom prst="rect">
            <a:avLst/>
          </a:prstGeom>
          <a:solidFill>
            <a:schemeClr val="bg1"/>
          </a:solidFill>
          <a:ln w="9525">
            <a:solidFill>
              <a:schemeClr val="bg2"/>
            </a:solidFill>
            <a:miter lim="800000"/>
            <a:headEnd/>
            <a:tailEnd/>
          </a:ln>
        </p:spPr>
      </p:pic>
      <p:sp>
        <p:nvSpPr>
          <p:cNvPr id="5"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smtClean="0">
                <a:solidFill>
                  <a:schemeClr val="bg1"/>
                </a:solidFill>
              </a:rPr>
              <a:t>Source: </a:t>
            </a:r>
            <a:r>
              <a:rPr lang="en-US" sz="1000" b="0" dirty="0" err="1" smtClean="0">
                <a:solidFill>
                  <a:schemeClr val="bg1"/>
                </a:solidFill>
              </a:rPr>
              <a:t>Brants</a:t>
            </a:r>
            <a:r>
              <a:rPr lang="en-US" sz="1000" b="0" dirty="0" smtClean="0">
                <a:solidFill>
                  <a:schemeClr val="bg1"/>
                </a:solidFill>
              </a:rPr>
              <a:t> et al. (EMNLP 2007)</a:t>
            </a:r>
            <a:endParaRPr lang="en-US" sz="1000" b="0" dirty="0">
              <a:solidFill>
                <a:schemeClr val="bg1"/>
              </a:solidFill>
            </a:endParaRP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Results: Translation Quality</a:t>
            </a:r>
          </a:p>
        </p:txBody>
      </p:sp>
    </p:spTree>
    <p:extLst>
      <p:ext uri="{BB962C8B-B14F-4D97-AF65-F5344CB8AC3E}">
        <p14:creationId xmlns:p14="http://schemas.microsoft.com/office/powerpoint/2010/main" val="225364723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sp>
        <p:nvSpPr>
          <p:cNvPr id="4" name="TextBox 3"/>
          <p:cNvSpPr txBox="1"/>
          <p:nvPr/>
        </p:nvSpPr>
        <p:spPr>
          <a:xfrm>
            <a:off x="6297667" y="1381780"/>
            <a:ext cx="1474733" cy="523220"/>
          </a:xfrm>
          <a:prstGeom prst="rect">
            <a:avLst/>
          </a:prstGeom>
          <a:noFill/>
        </p:spPr>
        <p:txBody>
          <a:bodyPr wrap="none" rtlCol="0">
            <a:spAutoFit/>
          </a:bodyPr>
          <a:lstStyle/>
          <a:p>
            <a:r>
              <a:rPr lang="en-US" sz="2800" dirty="0" smtClean="0">
                <a:solidFill>
                  <a:schemeClr val="bg1"/>
                </a:solidFill>
                <a:latin typeface="Gill Sans"/>
                <a:cs typeface="Gill Sans"/>
              </a:rPr>
              <a:t>English</a:t>
            </a:r>
            <a:endParaRPr lang="en-US" sz="2800" dirty="0">
              <a:solidFill>
                <a:schemeClr val="bg1"/>
              </a:solidFill>
              <a:latin typeface="Gill Sans"/>
              <a:cs typeface="Gill Sans"/>
            </a:endParaRPr>
          </a:p>
        </p:txBody>
      </p:sp>
      <p:sp>
        <p:nvSpPr>
          <p:cNvPr id="5" name="TextBox 4"/>
          <p:cNvSpPr txBox="1"/>
          <p:nvPr/>
        </p:nvSpPr>
        <p:spPr>
          <a:xfrm>
            <a:off x="2819400" y="1762780"/>
            <a:ext cx="1424238" cy="523220"/>
          </a:xfrm>
          <a:prstGeom prst="rect">
            <a:avLst/>
          </a:prstGeom>
          <a:noFill/>
        </p:spPr>
        <p:txBody>
          <a:bodyPr wrap="none" rtlCol="0">
            <a:spAutoFit/>
          </a:bodyPr>
          <a:lstStyle/>
          <a:p>
            <a:r>
              <a:rPr lang="en-US" sz="2800" dirty="0" smtClean="0">
                <a:latin typeface="Gill Sans"/>
                <a:cs typeface="Gill Sans"/>
              </a:rPr>
              <a:t>French</a:t>
            </a:r>
            <a:endParaRPr lang="en-US" sz="2800" dirty="0">
              <a:latin typeface="Gill Sans"/>
              <a:cs typeface="Gill Sans"/>
            </a:endParaRPr>
          </a:p>
        </p:txBody>
      </p:sp>
      <p:cxnSp>
        <p:nvCxnSpPr>
          <p:cNvPr id="7" name="Straight Arrow Connector 6"/>
          <p:cNvCxnSpPr>
            <a:stCxn id="4" idx="1"/>
            <a:endCxn id="5"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572000" y="1838980"/>
            <a:ext cx="1284501" cy="523220"/>
          </a:xfrm>
          <a:prstGeom prst="rect">
            <a:avLst/>
          </a:prstGeom>
          <a:noFill/>
        </p:spPr>
        <p:txBody>
          <a:bodyPr wrap="none" rtlCol="0">
            <a:spAutoFit/>
          </a:bodyPr>
          <a:lstStyle/>
          <a:p>
            <a:r>
              <a:rPr lang="en-US" sz="2800" b="0" dirty="0" smtClean="0">
                <a:latin typeface="Gill Sans"/>
                <a:cs typeface="Gill Sans"/>
              </a:rPr>
              <a:t>channel</a:t>
            </a:r>
            <a:endParaRPr lang="en-US" sz="2800" b="0" dirty="0">
              <a:latin typeface="Gill Sans"/>
              <a:cs typeface="Gill Sans"/>
            </a:endParaRPr>
          </a:p>
        </p:txBody>
      </p:sp>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993900" y="2565400"/>
              <a:ext cx="3035300" cy="736600"/>
            </a:xfrm>
            <a:prstGeom prst="rect">
              <a:avLst/>
            </a:prstGeom>
          </p:spPr>
        </p:pic>
        <p:pic>
          <p:nvPicPr>
            <p:cNvPr id="10" name="Picture 9"/>
            <p:cNvPicPr>
              <a:picLocks noChangeAspect="1"/>
            </p:cNvPicPr>
            <p:nvPr/>
          </p:nvPicPr>
          <p:blipFill>
            <a:blip r:embed="rId4"/>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5" name="Title 1"/>
          <p:cNvSpPr txBox="1">
            <a:spLocks/>
          </p:cNvSpPr>
          <p:nvPr/>
        </p:nvSpPr>
        <p:spPr>
          <a:xfrm>
            <a:off x="0" y="0"/>
            <a:ext cx="9144000" cy="685800"/>
          </a:xfrm>
          <a:prstGeom prst="rect">
            <a:avLst/>
          </a:prstGeom>
        </p:spPr>
        <p:txBody>
          <a:bodyPr/>
          <a:lstStyle/>
          <a:p>
            <a:pPr lvl="0" algn="ctr">
              <a:defRPr/>
            </a:pPr>
            <a:r>
              <a:rPr lang="en-US" sz="3600" b="0" kern="0" dirty="0">
                <a:solidFill>
                  <a:srgbClr val="FFFFFF"/>
                </a:solidFill>
                <a:latin typeface="Gill Sans"/>
                <a:cs typeface="Gill Sans"/>
              </a:rPr>
              <a:t>What’s actually going on?</a:t>
            </a:r>
          </a:p>
        </p:txBody>
      </p:sp>
    </p:spTree>
    <p:extLst>
      <p:ext uri="{BB962C8B-B14F-4D97-AF65-F5344CB8AC3E}">
        <p14:creationId xmlns:p14="http://schemas.microsoft.com/office/powerpoint/2010/main" val="2599093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993900" y="2565400"/>
              <a:ext cx="3035300" cy="736600"/>
            </a:xfrm>
            <a:prstGeom prst="rect">
              <a:avLst/>
            </a:prstGeom>
          </p:spPr>
        </p:pic>
        <p:pic>
          <p:nvPicPr>
            <p:cNvPr id="10" name="Picture 9"/>
            <p:cNvPicPr>
              <a:picLocks noChangeAspect="1"/>
            </p:cNvPicPr>
            <p:nvPr/>
          </p:nvPicPr>
          <p:blipFill>
            <a:blip r:embed="rId4"/>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4" name="TextBox 13"/>
          <p:cNvSpPr txBox="1"/>
          <p:nvPr/>
        </p:nvSpPr>
        <p:spPr>
          <a:xfrm>
            <a:off x="0" y="3210580"/>
            <a:ext cx="9144000" cy="523220"/>
          </a:xfrm>
          <a:prstGeom prst="rect">
            <a:avLst/>
          </a:prstGeom>
          <a:noFill/>
        </p:spPr>
        <p:txBody>
          <a:bodyPr wrap="square" rtlCol="0">
            <a:spAutoFit/>
          </a:bodyPr>
          <a:lstStyle/>
          <a:p>
            <a:pPr algn="ctr"/>
            <a:r>
              <a:rPr lang="en-US" sz="2800" b="0" dirty="0" smtClean="0">
                <a:solidFill>
                  <a:srgbClr val="FFFFFF"/>
                </a:solidFill>
                <a:latin typeface="Gill Sans"/>
                <a:cs typeface="Gill Sans"/>
              </a:rPr>
              <a:t>It’s hard to recognize speech</a:t>
            </a:r>
            <a:endParaRPr lang="en-US" sz="2800" b="0" dirty="0">
              <a:solidFill>
                <a:srgbClr val="FFFFFF"/>
              </a:solidFill>
              <a:latin typeface="Gill Sans"/>
              <a:cs typeface="Gill Sans"/>
            </a:endParaRPr>
          </a:p>
        </p:txBody>
      </p:sp>
      <p:sp>
        <p:nvSpPr>
          <p:cNvPr id="15" name="TextBox 14"/>
          <p:cNvSpPr txBox="1"/>
          <p:nvPr/>
        </p:nvSpPr>
        <p:spPr>
          <a:xfrm>
            <a:off x="0" y="3591580"/>
            <a:ext cx="9144000" cy="523220"/>
          </a:xfrm>
          <a:prstGeom prst="rect">
            <a:avLst/>
          </a:prstGeom>
          <a:noFill/>
        </p:spPr>
        <p:txBody>
          <a:bodyPr wrap="square" rtlCol="0">
            <a:spAutoFit/>
          </a:bodyPr>
          <a:lstStyle/>
          <a:p>
            <a:pPr algn="ctr"/>
            <a:r>
              <a:rPr lang="en-US" sz="2800" b="0" dirty="0" smtClean="0">
                <a:solidFill>
                  <a:srgbClr val="FFFFFF"/>
                </a:solidFill>
                <a:latin typeface="Gill Sans"/>
                <a:cs typeface="Gill Sans"/>
              </a:rPr>
              <a:t>It’s hard to wreck a nice beach</a:t>
            </a:r>
            <a:endParaRPr lang="en-US" sz="2800" b="0" dirty="0">
              <a:solidFill>
                <a:srgbClr val="FFFFFF"/>
              </a:solidFill>
              <a:latin typeface="Gill Sans"/>
              <a:cs typeface="Gill Sans"/>
            </a:endParaRPr>
          </a:p>
        </p:txBody>
      </p:sp>
      <p:sp>
        <p:nvSpPr>
          <p:cNvPr id="18" name="TextBox 17"/>
          <p:cNvSpPr txBox="1"/>
          <p:nvPr/>
        </p:nvSpPr>
        <p:spPr>
          <a:xfrm>
            <a:off x="6297667" y="1381780"/>
            <a:ext cx="1259780" cy="523220"/>
          </a:xfrm>
          <a:prstGeom prst="rect">
            <a:avLst/>
          </a:prstGeom>
          <a:noFill/>
        </p:spPr>
        <p:txBody>
          <a:bodyPr wrap="none" rtlCol="0">
            <a:spAutoFit/>
          </a:bodyPr>
          <a:lstStyle/>
          <a:p>
            <a:r>
              <a:rPr lang="en-US" sz="2800" dirty="0" smtClean="0">
                <a:solidFill>
                  <a:schemeClr val="bg1"/>
                </a:solidFill>
                <a:latin typeface="Gill Sans"/>
                <a:cs typeface="Gill Sans"/>
              </a:rPr>
              <a:t>Signal</a:t>
            </a:r>
            <a:endParaRPr lang="en-US" sz="2800" dirty="0">
              <a:solidFill>
                <a:schemeClr val="bg1"/>
              </a:solidFill>
              <a:latin typeface="Gill Sans"/>
              <a:cs typeface="Gill Sans"/>
            </a:endParaRPr>
          </a:p>
        </p:txBody>
      </p:sp>
      <p:sp>
        <p:nvSpPr>
          <p:cNvPr id="19" name="TextBox 18"/>
          <p:cNvSpPr txBox="1"/>
          <p:nvPr/>
        </p:nvSpPr>
        <p:spPr>
          <a:xfrm>
            <a:off x="3221077" y="1762780"/>
            <a:ext cx="1022561" cy="523220"/>
          </a:xfrm>
          <a:prstGeom prst="rect">
            <a:avLst/>
          </a:prstGeom>
          <a:noFill/>
        </p:spPr>
        <p:txBody>
          <a:bodyPr wrap="none" rtlCol="0">
            <a:spAutoFit/>
          </a:bodyPr>
          <a:lstStyle/>
          <a:p>
            <a:pPr algn="r"/>
            <a:r>
              <a:rPr lang="en-US" sz="2800" dirty="0" smtClean="0">
                <a:latin typeface="Gill Sans"/>
                <a:cs typeface="Gill Sans"/>
              </a:rPr>
              <a:t>Text</a:t>
            </a:r>
            <a:endParaRPr lang="en-US" sz="2800" dirty="0">
              <a:latin typeface="Gill Sans"/>
              <a:cs typeface="Gill Sans"/>
            </a:endParaRPr>
          </a:p>
        </p:txBody>
      </p:sp>
      <p:cxnSp>
        <p:nvCxnSpPr>
          <p:cNvPr id="20" name="Straight Arrow Connector 19"/>
          <p:cNvCxnSpPr>
            <a:stCxn id="18" idx="1"/>
            <a:endCxn id="19"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4572000" y="1838980"/>
            <a:ext cx="1284501" cy="523220"/>
          </a:xfrm>
          <a:prstGeom prst="rect">
            <a:avLst/>
          </a:prstGeom>
          <a:noFill/>
        </p:spPr>
        <p:txBody>
          <a:bodyPr wrap="none" rtlCol="0">
            <a:spAutoFit/>
          </a:bodyPr>
          <a:lstStyle/>
          <a:p>
            <a:r>
              <a:rPr lang="en-US" sz="2800" b="0" dirty="0" smtClean="0">
                <a:latin typeface="Gill Sans"/>
                <a:cs typeface="Gill Sans"/>
              </a:rPr>
              <a:t>channel</a:t>
            </a:r>
            <a:endParaRPr lang="en-US" sz="2800" b="0" dirty="0">
              <a:latin typeface="Gill Sans"/>
              <a:cs typeface="Gill Sans"/>
            </a:endParaRPr>
          </a:p>
        </p:txBody>
      </p:sp>
    </p:spTree>
    <p:extLst>
      <p:ext uri="{BB962C8B-B14F-4D97-AF65-F5344CB8AC3E}">
        <p14:creationId xmlns:p14="http://schemas.microsoft.com/office/powerpoint/2010/main" val="881827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548640"/>
            <a:ext cx="9144000" cy="685800"/>
          </a:xfrm>
          <a:prstGeom prst="rect">
            <a:avLst/>
          </a:prstGeom>
        </p:spPr>
        <p:txBody>
          <a:bodyPr/>
          <a:lstStyle/>
          <a:p>
            <a:pPr lvl="0" algn="ctr">
              <a:defRPr/>
            </a:pPr>
            <a:r>
              <a:rPr lang="en-US" sz="3600" b="0" kern="0" dirty="0" smtClean="0">
                <a:solidFill>
                  <a:srgbClr val="000000"/>
                </a:solidFill>
                <a:latin typeface="Gill Sans"/>
                <a:cs typeface="Gill Sans"/>
              </a:rPr>
              <a:t>Structure of the Course</a:t>
            </a:r>
            <a:endParaRPr lang="en-US" sz="3600" b="0" kern="0" dirty="0">
              <a:solidFill>
                <a:srgbClr val="000000"/>
              </a:solidFill>
              <a:latin typeface="Gill Sans"/>
              <a:cs typeface="Gill Sans"/>
            </a:endParaRPr>
          </a:p>
        </p:txBody>
      </p:sp>
      <p:sp>
        <p:nvSpPr>
          <p:cNvPr id="8" name="Rounded Rectangle 7"/>
          <p:cNvSpPr/>
          <p:nvPr/>
        </p:nvSpPr>
        <p:spPr>
          <a:xfrm>
            <a:off x="2286000" y="4453726"/>
            <a:ext cx="4572000" cy="11088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0" kern="0" dirty="0" smtClean="0">
                <a:solidFill>
                  <a:sysClr val="windowText" lastClr="000000"/>
                </a:solidFill>
                <a:latin typeface="Helvetica Neue"/>
                <a:cs typeface="Helvetica Neue"/>
              </a:rPr>
              <a:t>“Core” framework features </a:t>
            </a:r>
            <a:br>
              <a:rPr lang="en-US" sz="2400" b="0" kern="0" dirty="0" smtClean="0">
                <a:solidFill>
                  <a:sysClr val="windowText" lastClr="000000"/>
                </a:solidFill>
                <a:latin typeface="Helvetica Neue"/>
                <a:cs typeface="Helvetica Neue"/>
              </a:rPr>
            </a:br>
            <a:r>
              <a:rPr lang="en-US" sz="2400" b="0" kern="0" dirty="0" smtClean="0">
                <a:solidFill>
                  <a:sysClr val="windowText" lastClr="000000"/>
                </a:solidFill>
                <a:latin typeface="Helvetica Neue"/>
                <a:cs typeface="Helvetica Neue"/>
              </a:rPr>
              <a:t>and algorithm design</a:t>
            </a:r>
            <a:endParaRPr kumimoji="0" lang="en-US" sz="2400" b="0" i="0" u="none" strike="noStrike" kern="0" cap="none" spc="0" normalizeH="0" baseline="0" noProof="0" dirty="0">
              <a:ln>
                <a:noFill/>
              </a:ln>
              <a:solidFill>
                <a:sysClr val="windowText" lastClr="000000"/>
              </a:solidFill>
              <a:effectLst/>
              <a:uLnTx/>
              <a:uFillTx/>
              <a:latin typeface="Helvetica Neue"/>
              <a:cs typeface="Helvetica Neue"/>
            </a:endParaRPr>
          </a:p>
        </p:txBody>
      </p:sp>
      <p:sp>
        <p:nvSpPr>
          <p:cNvPr id="10" name="Rounded Rectangle 9"/>
          <p:cNvSpPr/>
          <p:nvPr/>
        </p:nvSpPr>
        <p:spPr>
          <a:xfrm rot="16200000">
            <a:off x="18127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smtClean="0">
                <a:ln>
                  <a:noFill/>
                </a:ln>
                <a:solidFill>
                  <a:sysClr val="windowText" lastClr="000000"/>
                </a:solidFill>
                <a:effectLst/>
                <a:uLnTx/>
                <a:uFillTx/>
                <a:latin typeface="Helvetica Neue"/>
                <a:ea typeface="+mn-ea"/>
                <a:cs typeface="Helvetica Neue"/>
              </a:rPr>
              <a:t> Text</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3" name="Rounded Rectangle 12"/>
          <p:cNvSpPr/>
          <p:nvPr/>
        </p:nvSpPr>
        <p:spPr>
          <a:xfrm rot="16200000">
            <a:off x="2879548" y="2606854"/>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smtClean="0">
                <a:ln>
                  <a:noFill/>
                </a:ln>
                <a:solidFill>
                  <a:sysClr val="windowText" lastClr="000000"/>
                </a:solidFill>
                <a:effectLst/>
                <a:uLnTx/>
                <a:uFillTx/>
                <a:latin typeface="Helvetica Neue"/>
                <a:ea typeface="+mn-ea"/>
                <a:cs typeface="Helvetica Neue"/>
              </a:rPr>
              <a:t> Graphs</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4" name="Rounded Rectangle 13"/>
          <p:cNvSpPr/>
          <p:nvPr/>
        </p:nvSpPr>
        <p:spPr>
          <a:xfrm rot="16200000">
            <a:off x="39463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smtClean="0">
                <a:ln>
                  <a:noFill/>
                </a:ln>
                <a:solidFill>
                  <a:sysClr val="windowText" lastClr="000000"/>
                </a:solidFill>
                <a:effectLst/>
                <a:uLnTx/>
                <a:uFillTx/>
                <a:latin typeface="Helvetica Neue"/>
                <a:ea typeface="+mn-ea"/>
                <a:cs typeface="Helvetica Neue"/>
              </a:rPr>
              <a:t> Relational Data</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5" name="Rounded Rectangle 14"/>
          <p:cNvSpPr/>
          <p:nvPr/>
        </p:nvSpPr>
        <p:spPr>
          <a:xfrm rot="16200000">
            <a:off x="50131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Helvetica Neue"/>
                <a:ea typeface="+mn-ea"/>
                <a:cs typeface="Helvetica Neue"/>
              </a:rPr>
              <a:t>Data Mining</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Tree>
    <p:extLst>
      <p:ext uri="{BB962C8B-B14F-4D97-AF65-F5344CB8AC3E}">
        <p14:creationId xmlns:p14="http://schemas.microsoft.com/office/powerpoint/2010/main" val="6798228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sp>
        <p:nvSpPr>
          <p:cNvPr id="4" name="TextBox 3"/>
          <p:cNvSpPr txBox="1"/>
          <p:nvPr/>
        </p:nvSpPr>
        <p:spPr>
          <a:xfrm>
            <a:off x="6297667" y="1381780"/>
            <a:ext cx="1486304" cy="523220"/>
          </a:xfrm>
          <a:prstGeom prst="rect">
            <a:avLst/>
          </a:prstGeom>
          <a:noFill/>
        </p:spPr>
        <p:txBody>
          <a:bodyPr wrap="none" rtlCol="0">
            <a:spAutoFit/>
          </a:bodyPr>
          <a:lstStyle/>
          <a:p>
            <a:r>
              <a:rPr lang="en-US" sz="2800" dirty="0" smtClean="0">
                <a:solidFill>
                  <a:schemeClr val="bg1"/>
                </a:solidFill>
                <a:latin typeface="Gill Sans"/>
                <a:cs typeface="Gill Sans"/>
              </a:rPr>
              <a:t>receive</a:t>
            </a:r>
            <a:endParaRPr lang="en-US" sz="2800" dirty="0">
              <a:solidFill>
                <a:schemeClr val="bg1"/>
              </a:solidFill>
              <a:latin typeface="Gill Sans"/>
              <a:cs typeface="Gill Sans"/>
            </a:endParaRPr>
          </a:p>
        </p:txBody>
      </p:sp>
      <p:sp>
        <p:nvSpPr>
          <p:cNvPr id="5" name="TextBox 4"/>
          <p:cNvSpPr txBox="1"/>
          <p:nvPr/>
        </p:nvSpPr>
        <p:spPr>
          <a:xfrm>
            <a:off x="2757334" y="1762780"/>
            <a:ext cx="1486304" cy="523220"/>
          </a:xfrm>
          <a:prstGeom prst="rect">
            <a:avLst/>
          </a:prstGeom>
          <a:noFill/>
        </p:spPr>
        <p:txBody>
          <a:bodyPr wrap="none" rtlCol="0">
            <a:spAutoFit/>
          </a:bodyPr>
          <a:lstStyle/>
          <a:p>
            <a:pPr algn="r"/>
            <a:r>
              <a:rPr lang="en-US" sz="2800" dirty="0" err="1" smtClean="0">
                <a:latin typeface="Gill Sans"/>
                <a:cs typeface="Gill Sans"/>
              </a:rPr>
              <a:t>recieve</a:t>
            </a:r>
            <a:endParaRPr lang="en-US" sz="2800" dirty="0">
              <a:latin typeface="Gill Sans"/>
              <a:cs typeface="Gill Sans"/>
            </a:endParaRPr>
          </a:p>
        </p:txBody>
      </p:sp>
      <p:cxnSp>
        <p:nvCxnSpPr>
          <p:cNvPr id="7" name="Straight Arrow Connector 6"/>
          <p:cNvCxnSpPr>
            <a:stCxn id="4" idx="1"/>
            <a:endCxn id="5"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572000" y="1838980"/>
            <a:ext cx="1284501" cy="523220"/>
          </a:xfrm>
          <a:prstGeom prst="rect">
            <a:avLst/>
          </a:prstGeom>
          <a:noFill/>
        </p:spPr>
        <p:txBody>
          <a:bodyPr wrap="none" rtlCol="0">
            <a:spAutoFit/>
          </a:bodyPr>
          <a:lstStyle/>
          <a:p>
            <a:r>
              <a:rPr lang="en-US" sz="2800" b="0" dirty="0" smtClean="0">
                <a:latin typeface="Gill Sans"/>
                <a:cs typeface="Gill Sans"/>
              </a:rPr>
              <a:t>channel</a:t>
            </a:r>
            <a:endParaRPr lang="en-US" sz="2800" b="0" dirty="0">
              <a:latin typeface="Gill Sans"/>
              <a:cs typeface="Gill Sans"/>
            </a:endParaRPr>
          </a:p>
        </p:txBody>
      </p:sp>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993900" y="2565400"/>
              <a:ext cx="3035300" cy="736600"/>
            </a:xfrm>
            <a:prstGeom prst="rect">
              <a:avLst/>
            </a:prstGeom>
          </p:spPr>
        </p:pic>
        <p:pic>
          <p:nvPicPr>
            <p:cNvPr id="10" name="Picture 9"/>
            <p:cNvPicPr>
              <a:picLocks noChangeAspect="1"/>
            </p:cNvPicPr>
            <p:nvPr/>
          </p:nvPicPr>
          <p:blipFill>
            <a:blip r:embed="rId4"/>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4" name="TextBox 13"/>
          <p:cNvSpPr txBox="1"/>
          <p:nvPr/>
        </p:nvSpPr>
        <p:spPr>
          <a:xfrm>
            <a:off x="0" y="3210580"/>
            <a:ext cx="9144000" cy="523220"/>
          </a:xfrm>
          <a:prstGeom prst="rect">
            <a:avLst/>
          </a:prstGeom>
          <a:noFill/>
        </p:spPr>
        <p:txBody>
          <a:bodyPr wrap="square" rtlCol="0">
            <a:spAutoFit/>
          </a:bodyPr>
          <a:lstStyle/>
          <a:p>
            <a:pPr algn="ctr"/>
            <a:r>
              <a:rPr lang="en-US" sz="2800" b="0" dirty="0">
                <a:solidFill>
                  <a:srgbClr val="FFFFFF"/>
                </a:solidFill>
                <a:latin typeface="Gill Sans"/>
                <a:cs typeface="Gill Sans"/>
              </a:rPr>
              <a:t>a</a:t>
            </a:r>
            <a:r>
              <a:rPr lang="en-US" sz="2800" b="0" dirty="0" smtClean="0">
                <a:solidFill>
                  <a:srgbClr val="FFFFFF"/>
                </a:solidFill>
                <a:latin typeface="Gill Sans"/>
                <a:cs typeface="Gill Sans"/>
              </a:rPr>
              <a:t>utocorrect #fail</a:t>
            </a:r>
            <a:endParaRPr lang="en-US" sz="2800" b="0" dirty="0">
              <a:solidFill>
                <a:srgbClr val="FFFFFF"/>
              </a:solidFill>
              <a:latin typeface="Gill Sans"/>
              <a:cs typeface="Gill Sans"/>
            </a:endParaRPr>
          </a:p>
        </p:txBody>
      </p:sp>
    </p:spTree>
    <p:extLst>
      <p:ext uri="{BB962C8B-B14F-4D97-AF65-F5344CB8AC3E}">
        <p14:creationId xmlns:p14="http://schemas.microsoft.com/office/powerpoint/2010/main" val="3733897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819400"/>
            <a:ext cx="9144000" cy="685800"/>
          </a:xfrm>
          <a:prstGeom prst="rect">
            <a:avLst/>
          </a:prstGeom>
        </p:spPr>
        <p:txBody>
          <a:bodyPr/>
          <a:lstStyle/>
          <a:p>
            <a:pPr lvl="0" algn="ctr">
              <a:defRPr/>
            </a:pPr>
            <a:r>
              <a:rPr lang="en-US" sz="3600" b="0" kern="0" dirty="0" smtClean="0">
                <a:solidFill>
                  <a:srgbClr val="000000"/>
                </a:solidFill>
                <a:latin typeface="Gill Sans"/>
                <a:cs typeface="Gill Sans"/>
              </a:rPr>
              <a:t>Neural Networks</a:t>
            </a:r>
            <a:endParaRPr lang="en-US" sz="3600" b="0" kern="0" dirty="0">
              <a:solidFill>
                <a:srgbClr val="000000"/>
              </a:solidFill>
              <a:latin typeface="Gill Sans"/>
              <a:cs typeface="Gill Sans"/>
            </a:endParaRPr>
          </a:p>
        </p:txBody>
      </p:sp>
      <p:sp>
        <p:nvSpPr>
          <p:cNvPr id="3" name="TextBox 2"/>
          <p:cNvSpPr txBox="1"/>
          <p:nvPr/>
        </p:nvSpPr>
        <p:spPr>
          <a:xfrm>
            <a:off x="0" y="3348335"/>
            <a:ext cx="91440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Have taken over</a:t>
            </a:r>
            <a:r>
              <a:rPr lang="mr-IN" sz="2400" b="0" kern="0" dirty="0" smtClean="0">
                <a:solidFill>
                  <a:srgbClr val="000000"/>
                </a:solidFill>
                <a:latin typeface="Gill Sans"/>
                <a:cs typeface="Gill Sans"/>
              </a:rPr>
              <a:t>…</a:t>
            </a:r>
            <a:endParaRPr lang="en-US" sz="2400" b="0" kern="0" dirty="0">
              <a:solidFill>
                <a:srgbClr val="000000"/>
              </a:solidFill>
              <a:latin typeface="Gill Sans"/>
              <a:cs typeface="Gill Sans"/>
            </a:endParaRPr>
          </a:p>
        </p:txBody>
      </p:sp>
    </p:spTree>
    <p:extLst>
      <p:ext uri="{BB962C8B-B14F-4D97-AF65-F5344CB8AC3E}">
        <p14:creationId xmlns:p14="http://schemas.microsoft.com/office/powerpoint/2010/main" val="1396028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a:t>
            </a:r>
          </a:p>
        </p:txBody>
      </p:sp>
      <p:sp>
        <p:nvSpPr>
          <p:cNvPr id="8"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smtClean="0"/>
              <a:t>Search!</a:t>
            </a:r>
            <a:endParaRPr lang="en-US" sz="3600" b="0" dirty="0"/>
          </a:p>
        </p:txBody>
      </p:sp>
    </p:spTree>
    <p:extLst>
      <p:ext uri="{BB962C8B-B14F-4D97-AF65-F5344CB8AC3E}">
        <p14:creationId xmlns:p14="http://schemas.microsoft.com/office/powerpoint/2010/main" val="2660849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First, nomenclature…</a:t>
            </a:r>
          </a:p>
        </p:txBody>
      </p:sp>
      <p:sp>
        <p:nvSpPr>
          <p:cNvPr id="7" name="TextBox 6"/>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Search and information retrieval (IR)</a:t>
            </a:r>
          </a:p>
        </p:txBody>
      </p:sp>
      <p:sp>
        <p:nvSpPr>
          <p:cNvPr id="8" name="TextBox 7"/>
          <p:cNvSpPr txBox="1"/>
          <p:nvPr/>
        </p:nvSpPr>
        <p:spPr>
          <a:xfrm>
            <a:off x="0" y="2286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Focus on textual information (= text/document retrieval)</a:t>
            </a:r>
          </a:p>
          <a:p>
            <a:pPr lvl="0" algn="ctr">
              <a:defRPr/>
            </a:pPr>
            <a:r>
              <a:rPr lang="en-US" sz="2000" b="0" kern="0" dirty="0">
                <a:solidFill>
                  <a:srgbClr val="0070C0"/>
                </a:solidFill>
                <a:latin typeface="Gill Sans"/>
                <a:cs typeface="Gill Sans"/>
              </a:rPr>
              <a:t>Other possibilities include image, video, music, …</a:t>
            </a:r>
          </a:p>
        </p:txBody>
      </p:sp>
      <p:sp>
        <p:nvSpPr>
          <p:cNvPr id="9" name="TextBox 8"/>
          <p:cNvSpPr txBox="1"/>
          <p:nvPr/>
        </p:nvSpPr>
        <p:spPr>
          <a:xfrm>
            <a:off x="0" y="3124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What do we search?</a:t>
            </a:r>
          </a:p>
        </p:txBody>
      </p:sp>
      <p:sp>
        <p:nvSpPr>
          <p:cNvPr id="10" name="TextBox 9"/>
          <p:cNvSpPr txBox="1"/>
          <p:nvPr/>
        </p:nvSpPr>
        <p:spPr>
          <a:xfrm>
            <a:off x="0" y="35052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Generically, “collections”</a:t>
            </a:r>
          </a:p>
          <a:p>
            <a:pPr lvl="0" algn="ctr">
              <a:defRPr/>
            </a:pPr>
            <a:r>
              <a:rPr lang="en-US" sz="2000" b="0" kern="0" dirty="0">
                <a:solidFill>
                  <a:srgbClr val="0070C0"/>
                </a:solidFill>
                <a:latin typeface="Gill Sans"/>
                <a:cs typeface="Gill Sans"/>
              </a:rPr>
              <a:t>Less-frequently used, “corpora”</a:t>
            </a:r>
          </a:p>
        </p:txBody>
      </p:sp>
      <p:sp>
        <p:nvSpPr>
          <p:cNvPr id="11" name="TextBox 10"/>
          <p:cNvSpPr txBox="1"/>
          <p:nvPr/>
        </p:nvSpPr>
        <p:spPr>
          <a:xfrm>
            <a:off x="0" y="43213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What do we find?</a:t>
            </a:r>
          </a:p>
        </p:txBody>
      </p:sp>
      <p:sp>
        <p:nvSpPr>
          <p:cNvPr id="12" name="TextBox 11"/>
          <p:cNvSpPr txBox="1"/>
          <p:nvPr/>
        </p:nvSpPr>
        <p:spPr>
          <a:xfrm>
            <a:off x="0" y="47023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Generically, “documents”</a:t>
            </a:r>
          </a:p>
          <a:p>
            <a:pPr lvl="0" algn="ctr">
              <a:defRPr/>
            </a:pPr>
            <a:r>
              <a:rPr lang="en-US" sz="2000" b="0" kern="0" dirty="0" smtClean="0">
                <a:solidFill>
                  <a:srgbClr val="0070C0"/>
                </a:solidFill>
                <a:latin typeface="Gill Sans"/>
                <a:cs typeface="Gill Sans"/>
              </a:rPr>
              <a:t>Though “documents” may refer </a:t>
            </a:r>
            <a:r>
              <a:rPr lang="en-US" sz="2000" b="0" kern="0" dirty="0">
                <a:solidFill>
                  <a:srgbClr val="0070C0"/>
                </a:solidFill>
                <a:latin typeface="Gill Sans"/>
                <a:cs typeface="Gill Sans"/>
              </a:rPr>
              <a:t>to web pages, PDFs, </a:t>
            </a:r>
            <a:r>
              <a:rPr lang="en-US" sz="2000" b="0" kern="0" dirty="0" smtClean="0">
                <a:solidFill>
                  <a:srgbClr val="0070C0"/>
                </a:solidFill>
                <a:latin typeface="Gill Sans"/>
                <a:cs typeface="Gill Sans"/>
              </a:rPr>
              <a:t>PowerPoint, etc.</a:t>
            </a:r>
            <a:endParaRPr lang="en-US" sz="2000" b="0" kern="0" dirty="0">
              <a:solidFill>
                <a:srgbClr val="0070C0"/>
              </a:solidFill>
              <a:latin typeface="Gill Sans"/>
              <a:cs typeface="Gill Sans"/>
            </a:endParaRPr>
          </a:p>
        </p:txBody>
      </p:sp>
    </p:spTree>
    <p:extLst>
      <p:ext uri="{BB962C8B-B14F-4D97-AF65-F5344CB8AC3E}">
        <p14:creationId xmlns:p14="http://schemas.microsoft.com/office/powerpoint/2010/main" val="269032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805" name="AutoShape 13"/>
          <p:cNvSpPr>
            <a:spLocks noChangeArrowheads="1"/>
          </p:cNvSpPr>
          <p:nvPr/>
        </p:nvSpPr>
        <p:spPr bwMode="auto">
          <a:xfrm>
            <a:off x="3516671" y="4953000"/>
            <a:ext cx="1981200" cy="792163"/>
          </a:xfrm>
          <a:prstGeom prst="leftRightArrow">
            <a:avLst>
              <a:gd name="adj1" fmla="val 50000"/>
              <a:gd name="adj2" fmla="val 5002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en-US" sz="2000" b="0">
              <a:solidFill>
                <a:schemeClr val="bg1"/>
              </a:solidFill>
              <a:latin typeface="Gill Sans"/>
              <a:cs typeface="Gill Sans"/>
            </a:endParaRPr>
          </a:p>
        </p:txBody>
      </p:sp>
      <p:sp>
        <p:nvSpPr>
          <p:cNvPr id="1313806" name="Text Box 14"/>
          <p:cNvSpPr txBox="1">
            <a:spLocks noChangeArrowheads="1"/>
          </p:cNvSpPr>
          <p:nvPr/>
        </p:nvSpPr>
        <p:spPr bwMode="auto">
          <a:xfrm>
            <a:off x="1" y="6248400"/>
            <a:ext cx="9144000" cy="461665"/>
          </a:xfrm>
          <a:prstGeom prst="rect">
            <a:avLst/>
          </a:prstGeom>
          <a:noFill/>
          <a:ln w="9525">
            <a:noFill/>
            <a:miter lim="800000"/>
            <a:headEnd/>
            <a:tailEnd/>
          </a:ln>
        </p:spPr>
        <p:txBody>
          <a:bodyPr wrap="square">
            <a:spAutoFit/>
          </a:bodyPr>
          <a:lstStyle/>
          <a:p>
            <a:pPr algn="ctr"/>
            <a:r>
              <a:rPr lang="en-US" sz="2400" b="0" dirty="0">
                <a:solidFill>
                  <a:srgbClr val="FF0000"/>
                </a:solidFill>
                <a:latin typeface="Gill Sans"/>
                <a:cs typeface="Gill Sans"/>
              </a:rPr>
              <a:t>Do these represent the same concepts?</a:t>
            </a:r>
          </a:p>
        </p:txBody>
      </p:sp>
      <p:grpSp>
        <p:nvGrpSpPr>
          <p:cNvPr id="10" name="Group 9"/>
          <p:cNvGrpSpPr/>
          <p:nvPr/>
        </p:nvGrpSpPr>
        <p:grpSpPr>
          <a:xfrm>
            <a:off x="5989816" y="1295400"/>
            <a:ext cx="1900238" cy="2667000"/>
            <a:chOff x="6019800" y="1066800"/>
            <a:chExt cx="1900238" cy="2667000"/>
          </a:xfrm>
        </p:grpSpPr>
        <p:sp>
          <p:nvSpPr>
            <p:cNvPr id="1313798" name="Text Box 6"/>
            <p:cNvSpPr txBox="1">
              <a:spLocks noChangeArrowheads="1"/>
            </p:cNvSpPr>
            <p:nvPr/>
          </p:nvSpPr>
          <p:spPr bwMode="auto">
            <a:xfrm>
              <a:off x="6390273" y="1066800"/>
              <a:ext cx="941283"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Author</a:t>
              </a:r>
            </a:p>
          </p:txBody>
        </p:sp>
        <p:pic>
          <p:nvPicPr>
            <p:cNvPr id="12304" name="Picture 16" descr="C:\Documents and Settings\Jimmy Lin\Local Settings\Temporary Internet Files\Content.IE5\ABORU763\MCj02307490000[1].wmf"/>
            <p:cNvPicPr>
              <a:picLocks noChangeAspect="1" noChangeArrowheads="1"/>
            </p:cNvPicPr>
            <p:nvPr/>
          </p:nvPicPr>
          <p:blipFill>
            <a:blip r:embed="rId3" cstate="print"/>
            <a:srcRect/>
            <a:stretch>
              <a:fillRect/>
            </a:stretch>
          </p:blipFill>
          <p:spPr bwMode="auto">
            <a:xfrm>
              <a:off x="6019800" y="1447800"/>
              <a:ext cx="1900238" cy="2286000"/>
            </a:xfrm>
            <a:prstGeom prst="rect">
              <a:avLst/>
            </a:prstGeom>
            <a:noFill/>
            <a:ln w="9525">
              <a:noFill/>
              <a:miter lim="800000"/>
              <a:headEnd/>
              <a:tailEnd/>
            </a:ln>
          </p:spPr>
        </p:pic>
      </p:grpSp>
      <p:grpSp>
        <p:nvGrpSpPr>
          <p:cNvPr id="9" name="Group 8"/>
          <p:cNvGrpSpPr/>
          <p:nvPr/>
        </p:nvGrpSpPr>
        <p:grpSpPr>
          <a:xfrm>
            <a:off x="1205604" y="1524000"/>
            <a:ext cx="1838325" cy="2152650"/>
            <a:chOff x="916782" y="1295400"/>
            <a:chExt cx="1838325" cy="2152650"/>
          </a:xfrm>
        </p:grpSpPr>
        <p:sp>
          <p:nvSpPr>
            <p:cNvPr id="1313797" name="Text Box 5"/>
            <p:cNvSpPr txBox="1">
              <a:spLocks noChangeArrowheads="1"/>
            </p:cNvSpPr>
            <p:nvPr/>
          </p:nvSpPr>
          <p:spPr bwMode="auto">
            <a:xfrm>
              <a:off x="921544" y="1295400"/>
              <a:ext cx="1828800" cy="400050"/>
            </a:xfrm>
            <a:prstGeom prst="rect">
              <a:avLst/>
            </a:prstGeom>
            <a:noFill/>
            <a:ln w="9525">
              <a:noFill/>
              <a:miter lim="800000"/>
              <a:headEnd/>
              <a:tailEnd/>
            </a:ln>
          </p:spPr>
          <p:txBody>
            <a:bodyPr>
              <a:spAutoFit/>
            </a:bodyPr>
            <a:lstStyle/>
            <a:p>
              <a:pPr algn="ctr"/>
              <a:r>
                <a:rPr lang="en-US" sz="2000" b="0" dirty="0">
                  <a:solidFill>
                    <a:schemeClr val="bg1"/>
                  </a:solidFill>
                  <a:latin typeface="Gill Sans"/>
                  <a:cs typeface="Gill Sans"/>
                </a:rPr>
                <a:t>Searcher</a:t>
              </a:r>
            </a:p>
          </p:txBody>
        </p:sp>
        <p:pic>
          <p:nvPicPr>
            <p:cNvPr id="12314" name="Picture 26" descr="C:\Documents and Settings\Jimmy Lin\Local Settings\Temporary Internet Files\Content.IE5\8DW3C1QH\MCj04042630000[1].wmf"/>
            <p:cNvPicPr>
              <a:picLocks noChangeAspect="1" noChangeArrowheads="1"/>
            </p:cNvPicPr>
            <p:nvPr/>
          </p:nvPicPr>
          <p:blipFill>
            <a:blip r:embed="rId4" cstate="print"/>
            <a:srcRect/>
            <a:stretch>
              <a:fillRect/>
            </a:stretch>
          </p:blipFill>
          <p:spPr bwMode="auto">
            <a:xfrm>
              <a:off x="916782" y="1752600"/>
              <a:ext cx="1838325" cy="1695450"/>
            </a:xfrm>
            <a:prstGeom prst="rect">
              <a:avLst/>
            </a:prstGeom>
            <a:noFill/>
            <a:ln w="9525">
              <a:noFill/>
              <a:miter lim="800000"/>
              <a:headEnd/>
              <a:tailEnd/>
            </a:ln>
          </p:spPr>
        </p:pic>
      </p:grpSp>
      <p:sp>
        <p:nvSpPr>
          <p:cNvPr id="27" name="TextBox 26"/>
          <p:cNvSpPr txBox="1">
            <a:spLocks noChangeArrowheads="1"/>
          </p:cNvSpPr>
          <p:nvPr/>
        </p:nvSpPr>
        <p:spPr bwMode="auto">
          <a:xfrm>
            <a:off x="1078271" y="5619690"/>
            <a:ext cx="2092991"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“tragic love story”</a:t>
            </a:r>
          </a:p>
        </p:txBody>
      </p:sp>
      <p:sp>
        <p:nvSpPr>
          <p:cNvPr id="28" name="TextBox 27"/>
          <p:cNvSpPr txBox="1">
            <a:spLocks noChangeArrowheads="1"/>
          </p:cNvSpPr>
          <p:nvPr/>
        </p:nvSpPr>
        <p:spPr bwMode="auto">
          <a:xfrm>
            <a:off x="5269271" y="5619690"/>
            <a:ext cx="3341329"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“fateful star-crossed romance”</a:t>
            </a:r>
          </a:p>
        </p:txBody>
      </p:sp>
      <p:grpSp>
        <p:nvGrpSpPr>
          <p:cNvPr id="7" name="Group 6"/>
          <p:cNvGrpSpPr/>
          <p:nvPr/>
        </p:nvGrpSpPr>
        <p:grpSpPr>
          <a:xfrm>
            <a:off x="1352284" y="4006850"/>
            <a:ext cx="1544964" cy="1558985"/>
            <a:chOff x="1233488" y="3778250"/>
            <a:chExt cx="1544964" cy="1558985"/>
          </a:xfrm>
        </p:grpSpPr>
        <p:sp>
          <p:nvSpPr>
            <p:cNvPr id="1313799" name="Text Box 7"/>
            <p:cNvSpPr txBox="1">
              <a:spLocks noChangeArrowheads="1"/>
            </p:cNvSpPr>
            <p:nvPr/>
          </p:nvSpPr>
          <p:spPr bwMode="auto">
            <a:xfrm>
              <a:off x="1414202" y="3778250"/>
              <a:ext cx="1183537"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Concepts</a:t>
              </a:r>
            </a:p>
          </p:txBody>
        </p:sp>
        <p:sp>
          <p:nvSpPr>
            <p:cNvPr id="1313801" name="Text Box 9"/>
            <p:cNvSpPr txBox="1">
              <a:spLocks noChangeArrowheads="1"/>
            </p:cNvSpPr>
            <p:nvPr/>
          </p:nvSpPr>
          <p:spPr bwMode="auto">
            <a:xfrm>
              <a:off x="1233488" y="4937125"/>
              <a:ext cx="1544964"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Query Terms</a:t>
              </a:r>
            </a:p>
          </p:txBody>
        </p:sp>
        <p:cxnSp>
          <p:nvCxnSpPr>
            <p:cNvPr id="3" name="Straight Arrow Connector 2"/>
            <p:cNvCxnSpPr/>
            <p:nvPr/>
          </p:nvCxnSpPr>
          <p:spPr bwMode="auto">
            <a:xfrm flipH="1">
              <a:off x="2005970" y="4178360"/>
              <a:ext cx="1" cy="75876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8" name="Group 7"/>
          <p:cNvGrpSpPr/>
          <p:nvPr/>
        </p:nvGrpSpPr>
        <p:grpSpPr>
          <a:xfrm>
            <a:off x="5954993" y="4006850"/>
            <a:ext cx="1969885" cy="1574860"/>
            <a:chOff x="6172200" y="3778250"/>
            <a:chExt cx="1969885" cy="1574860"/>
          </a:xfrm>
        </p:grpSpPr>
        <p:sp>
          <p:nvSpPr>
            <p:cNvPr id="1313800" name="Text Box 8"/>
            <p:cNvSpPr txBox="1">
              <a:spLocks noChangeArrowheads="1"/>
            </p:cNvSpPr>
            <p:nvPr/>
          </p:nvSpPr>
          <p:spPr bwMode="auto">
            <a:xfrm>
              <a:off x="6565374" y="3778250"/>
              <a:ext cx="1183537"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Concepts</a:t>
              </a:r>
            </a:p>
          </p:txBody>
        </p:sp>
        <p:sp>
          <p:nvSpPr>
            <p:cNvPr id="1313802" name="Text Box 10"/>
            <p:cNvSpPr txBox="1">
              <a:spLocks noChangeArrowheads="1"/>
            </p:cNvSpPr>
            <p:nvPr/>
          </p:nvSpPr>
          <p:spPr bwMode="auto">
            <a:xfrm>
              <a:off x="6172200" y="4953000"/>
              <a:ext cx="1969885" cy="400110"/>
            </a:xfrm>
            <a:prstGeom prst="rect">
              <a:avLst/>
            </a:prstGeom>
            <a:noFill/>
            <a:ln w="9525">
              <a:noFill/>
              <a:miter lim="800000"/>
              <a:headEnd/>
              <a:tailEnd/>
            </a:ln>
          </p:spPr>
          <p:txBody>
            <a:bodyPr wrap="none">
              <a:spAutoFit/>
            </a:bodyPr>
            <a:lstStyle/>
            <a:p>
              <a:r>
                <a:rPr lang="en-US" sz="2000" b="0">
                  <a:solidFill>
                    <a:schemeClr val="bg1"/>
                  </a:solidFill>
                  <a:latin typeface="Gill Sans"/>
                  <a:cs typeface="Gill Sans"/>
                </a:rPr>
                <a:t>Document Terms</a:t>
              </a:r>
            </a:p>
          </p:txBody>
        </p:sp>
        <p:cxnSp>
          <p:nvCxnSpPr>
            <p:cNvPr id="20" name="Straight Arrow Connector 19"/>
            <p:cNvCxnSpPr/>
            <p:nvPr/>
          </p:nvCxnSpPr>
          <p:spPr bwMode="auto">
            <a:xfrm>
              <a:off x="7157142" y="4178360"/>
              <a:ext cx="0" cy="77464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The Central Problem in Search</a:t>
            </a:r>
          </a:p>
        </p:txBody>
      </p:sp>
    </p:spTree>
    <p:extLst>
      <p:ext uri="{BB962C8B-B14F-4D97-AF65-F5344CB8AC3E}">
        <p14:creationId xmlns:p14="http://schemas.microsoft.com/office/powerpoint/2010/main" val="3276255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38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138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805" grpId="0" animBg="1"/>
      <p:bldP spid="1313806" grpId="0"/>
      <p:bldP spid="27" grpId="0"/>
      <p:bldP spid="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1219200" y="2514600"/>
            <a:ext cx="6781800" cy="3124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chemeClr val="bg1"/>
              </a:solidFill>
              <a:latin typeface="Gill Sans"/>
              <a:cs typeface="Gill Sans"/>
            </a:endParaRPr>
          </a:p>
        </p:txBody>
      </p:sp>
      <p:sp>
        <p:nvSpPr>
          <p:cNvPr id="5" name="AutoShape 3"/>
          <p:cNvSpPr>
            <a:spLocks noChangeArrowheads="1"/>
          </p:cNvSpPr>
          <p:nvPr/>
        </p:nvSpPr>
        <p:spPr bwMode="auto">
          <a:xfrm>
            <a:off x="56388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1"/>
                </a:solidFill>
                <a:latin typeface="Gill Sans"/>
                <a:cs typeface="Gill Sans"/>
              </a:rPr>
              <a:t>Documents</a:t>
            </a:r>
          </a:p>
        </p:txBody>
      </p:sp>
      <p:sp>
        <p:nvSpPr>
          <p:cNvPr id="6" name="AutoShape 4"/>
          <p:cNvSpPr>
            <a:spLocks noChangeArrowheads="1"/>
          </p:cNvSpPr>
          <p:nvPr/>
        </p:nvSpPr>
        <p:spPr bwMode="auto">
          <a:xfrm>
            <a:off x="1849438" y="1676400"/>
            <a:ext cx="1371600" cy="533400"/>
          </a:xfrm>
          <a:prstGeom prst="flowChartInputOutpu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1800" dirty="0">
                <a:solidFill>
                  <a:schemeClr val="bg1"/>
                </a:solidFill>
                <a:latin typeface="Gill Sans"/>
                <a:cs typeface="Gill Sans"/>
              </a:rPr>
              <a:t>Query</a:t>
            </a:r>
          </a:p>
        </p:txBody>
      </p:sp>
      <p:sp>
        <p:nvSpPr>
          <p:cNvPr id="7" name="AutoShape 5"/>
          <p:cNvSpPr>
            <a:spLocks noChangeArrowheads="1"/>
          </p:cNvSpPr>
          <p:nvPr/>
        </p:nvSpPr>
        <p:spPr bwMode="auto">
          <a:xfrm>
            <a:off x="1676400" y="5943600"/>
            <a:ext cx="1676400" cy="762000"/>
          </a:xfrm>
          <a:prstGeom prst="flowChartMultidocumen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1800">
                <a:solidFill>
                  <a:schemeClr val="bg1"/>
                </a:solidFill>
                <a:latin typeface="Gill Sans"/>
                <a:cs typeface="Gill Sans"/>
              </a:rPr>
              <a:t>Hits</a:t>
            </a:r>
          </a:p>
        </p:txBody>
      </p:sp>
      <p:sp>
        <p:nvSpPr>
          <p:cNvPr id="8" name="Rectangle 6"/>
          <p:cNvSpPr>
            <a:spLocks noChangeArrowheads="1"/>
          </p:cNvSpPr>
          <p:nvPr/>
        </p:nvSpPr>
        <p:spPr bwMode="auto">
          <a:xfrm>
            <a:off x="167640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dirty="0">
                <a:solidFill>
                  <a:schemeClr val="bg1"/>
                </a:solidFill>
                <a:latin typeface="Gill Sans"/>
                <a:cs typeface="Gill Sans"/>
              </a:rPr>
              <a:t>Representation</a:t>
            </a:r>
          </a:p>
          <a:p>
            <a:pPr algn="ctr"/>
            <a:r>
              <a:rPr lang="en-US" sz="1800" b="0" dirty="0">
                <a:solidFill>
                  <a:schemeClr val="bg1"/>
                </a:solidFill>
                <a:latin typeface="Gill Sans"/>
                <a:cs typeface="Gill Sans"/>
              </a:rPr>
              <a:t>Function</a:t>
            </a:r>
          </a:p>
        </p:txBody>
      </p:sp>
      <p:sp>
        <p:nvSpPr>
          <p:cNvPr id="9" name="Rectangle 7"/>
          <p:cNvSpPr>
            <a:spLocks noChangeArrowheads="1"/>
          </p:cNvSpPr>
          <p:nvPr/>
        </p:nvSpPr>
        <p:spPr bwMode="auto">
          <a:xfrm>
            <a:off x="567055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a:solidFill>
                  <a:schemeClr val="bg1"/>
                </a:solidFill>
                <a:latin typeface="Gill Sans"/>
                <a:cs typeface="Gill Sans"/>
              </a:rPr>
              <a:t>Representation</a:t>
            </a:r>
          </a:p>
          <a:p>
            <a:pPr algn="ctr"/>
            <a:r>
              <a:rPr lang="en-US" sz="1800" b="0">
                <a:solidFill>
                  <a:schemeClr val="bg1"/>
                </a:solidFill>
                <a:latin typeface="Gill Sans"/>
                <a:cs typeface="Gill Sans"/>
              </a:rPr>
              <a:t>Function</a:t>
            </a:r>
          </a:p>
        </p:txBody>
      </p:sp>
      <p:sp>
        <p:nvSpPr>
          <p:cNvPr id="10" name="Text Box 8"/>
          <p:cNvSpPr txBox="1">
            <a:spLocks noChangeArrowheads="1"/>
          </p:cNvSpPr>
          <p:nvPr/>
        </p:nvSpPr>
        <p:spPr bwMode="auto">
          <a:xfrm>
            <a:off x="1447800" y="3733800"/>
            <a:ext cx="2053767"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Query Representation</a:t>
            </a:r>
          </a:p>
        </p:txBody>
      </p:sp>
      <p:sp>
        <p:nvSpPr>
          <p:cNvPr id="11" name="Text Box 9"/>
          <p:cNvSpPr txBox="1">
            <a:spLocks noChangeArrowheads="1"/>
          </p:cNvSpPr>
          <p:nvPr/>
        </p:nvSpPr>
        <p:spPr bwMode="auto">
          <a:xfrm>
            <a:off x="5205413" y="3733800"/>
            <a:ext cx="2393704"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Document Representation</a:t>
            </a:r>
          </a:p>
        </p:txBody>
      </p:sp>
      <p:sp>
        <p:nvSpPr>
          <p:cNvPr id="12" name="Rectangle 10"/>
          <p:cNvSpPr>
            <a:spLocks noChangeArrowheads="1"/>
          </p:cNvSpPr>
          <p:nvPr/>
        </p:nvSpPr>
        <p:spPr bwMode="auto">
          <a:xfrm>
            <a:off x="1676400" y="4648200"/>
            <a:ext cx="1676400" cy="6858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US" sz="1800" b="0">
                <a:solidFill>
                  <a:schemeClr val="bg2"/>
                </a:solidFill>
                <a:latin typeface="Gill Sans"/>
                <a:cs typeface="Gill Sans"/>
              </a:rPr>
              <a:t>Comparison</a:t>
            </a:r>
          </a:p>
          <a:p>
            <a:pPr algn="ctr"/>
            <a:r>
              <a:rPr lang="en-US" sz="1800" b="0">
                <a:solidFill>
                  <a:schemeClr val="bg2"/>
                </a:solidFill>
                <a:latin typeface="Gill Sans"/>
                <a:cs typeface="Gill Sans"/>
              </a:rPr>
              <a:t>Function</a:t>
            </a:r>
          </a:p>
        </p:txBody>
      </p:sp>
      <p:sp>
        <p:nvSpPr>
          <p:cNvPr id="13" name="Line 11"/>
          <p:cNvSpPr>
            <a:spLocks noChangeShapeType="1"/>
          </p:cNvSpPr>
          <p:nvPr/>
        </p:nvSpPr>
        <p:spPr bwMode="auto">
          <a:xfrm>
            <a:off x="251460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4" name="Line 12"/>
          <p:cNvSpPr>
            <a:spLocks noChangeShapeType="1"/>
          </p:cNvSpPr>
          <p:nvPr/>
        </p:nvSpPr>
        <p:spPr bwMode="auto">
          <a:xfrm>
            <a:off x="650875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5" name="AutoShape 13"/>
          <p:cNvSpPr>
            <a:spLocks noChangeArrowheads="1"/>
          </p:cNvSpPr>
          <p:nvPr/>
        </p:nvSpPr>
        <p:spPr bwMode="auto">
          <a:xfrm>
            <a:off x="5822950" y="4419600"/>
            <a:ext cx="1371600" cy="10668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a:solidFill>
                  <a:schemeClr val="bg1"/>
                </a:solidFill>
                <a:latin typeface="Gill Sans"/>
                <a:cs typeface="Gill Sans"/>
              </a:rPr>
              <a:t>Index</a:t>
            </a:r>
          </a:p>
        </p:txBody>
      </p:sp>
      <p:sp>
        <p:nvSpPr>
          <p:cNvPr id="16" name="Line 14"/>
          <p:cNvSpPr>
            <a:spLocks noChangeShapeType="1"/>
          </p:cNvSpPr>
          <p:nvPr/>
        </p:nvSpPr>
        <p:spPr bwMode="auto">
          <a:xfrm>
            <a:off x="6508750" y="41148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7" name="Line 15"/>
          <p:cNvSpPr>
            <a:spLocks noChangeShapeType="1"/>
          </p:cNvSpPr>
          <p:nvPr/>
        </p:nvSpPr>
        <p:spPr bwMode="auto">
          <a:xfrm>
            <a:off x="2535238" y="22098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8" name="Line 16"/>
          <p:cNvSpPr>
            <a:spLocks noChangeShapeType="1"/>
          </p:cNvSpPr>
          <p:nvPr/>
        </p:nvSpPr>
        <p:spPr bwMode="auto">
          <a:xfrm>
            <a:off x="6477000" y="2286000"/>
            <a:ext cx="0" cy="5334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9" name="Line 17"/>
          <p:cNvSpPr>
            <a:spLocks noChangeShapeType="1"/>
          </p:cNvSpPr>
          <p:nvPr/>
        </p:nvSpPr>
        <p:spPr bwMode="auto">
          <a:xfrm flipH="1">
            <a:off x="3352800" y="5029200"/>
            <a:ext cx="24384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0" name="Line 18"/>
          <p:cNvSpPr>
            <a:spLocks noChangeShapeType="1"/>
          </p:cNvSpPr>
          <p:nvPr/>
        </p:nvSpPr>
        <p:spPr bwMode="auto">
          <a:xfrm flipH="1">
            <a:off x="2514600" y="53340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1" name="Rectangle 19"/>
          <p:cNvSpPr>
            <a:spLocks noChangeArrowheads="1"/>
          </p:cNvSpPr>
          <p:nvPr/>
        </p:nvSpPr>
        <p:spPr bwMode="auto">
          <a:xfrm>
            <a:off x="1219200" y="2514600"/>
            <a:ext cx="6781800" cy="3124200"/>
          </a:xfrm>
          <a:prstGeom prst="rect">
            <a:avLst/>
          </a:prstGeom>
          <a:noFill/>
          <a:ln w="25400">
            <a:solidFill>
              <a:schemeClr val="bg1"/>
            </a:solidFill>
            <a:miter lim="800000"/>
            <a:headEnd/>
            <a:tailEnd/>
          </a:ln>
        </p:spPr>
        <p:txBody>
          <a:bodyPr wrap="none" anchor="ctr"/>
          <a:lstStyle/>
          <a:p>
            <a:endParaRPr lang="en-US">
              <a:solidFill>
                <a:schemeClr val="bg1"/>
              </a:solidFill>
              <a:latin typeface="Gill Sans"/>
              <a:cs typeface="Gill Sans"/>
            </a:endParaRPr>
          </a:p>
        </p:txBody>
      </p:sp>
      <p:sp>
        <p:nvSpPr>
          <p:cNvPr id="22" name="Line 20"/>
          <p:cNvSpPr>
            <a:spLocks noChangeShapeType="1"/>
          </p:cNvSpPr>
          <p:nvPr/>
        </p:nvSpPr>
        <p:spPr bwMode="auto">
          <a:xfrm>
            <a:off x="2514600" y="40386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cxnSp>
        <p:nvCxnSpPr>
          <p:cNvPr id="24" name="Straight Connector 23"/>
          <p:cNvCxnSpPr>
            <a:cxnSpLocks noChangeShapeType="1"/>
            <a:stCxn id="23" idx="0"/>
            <a:endCxn id="23" idx="2"/>
          </p:cNvCxnSpPr>
          <p:nvPr/>
        </p:nvCxnSpPr>
        <p:spPr bwMode="auto">
          <a:xfrm rot="16200000" flipH="1">
            <a:off x="3048001" y="4076700"/>
            <a:ext cx="3124200" cy="3175"/>
          </a:xfrm>
          <a:prstGeom prst="line">
            <a:avLst/>
          </a:prstGeom>
          <a:noFill/>
          <a:ln w="15875" algn="ctr">
            <a:solidFill>
              <a:schemeClr val="bg1"/>
            </a:solidFill>
            <a:prstDash val="dash"/>
            <a:round/>
            <a:headEnd/>
            <a:tailEnd/>
          </a:ln>
        </p:spPr>
      </p:cxnSp>
      <p:sp>
        <p:nvSpPr>
          <p:cNvPr id="25" name="TextBox 24"/>
          <p:cNvSpPr txBox="1">
            <a:spLocks noChangeArrowheads="1"/>
          </p:cNvSpPr>
          <p:nvPr/>
        </p:nvSpPr>
        <p:spPr bwMode="auto">
          <a:xfrm>
            <a:off x="4572000" y="2514600"/>
            <a:ext cx="840995"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offline</a:t>
            </a:r>
          </a:p>
        </p:txBody>
      </p:sp>
      <p:sp>
        <p:nvSpPr>
          <p:cNvPr id="26" name="TextBox 25"/>
          <p:cNvSpPr txBox="1">
            <a:spLocks noChangeArrowheads="1"/>
          </p:cNvSpPr>
          <p:nvPr/>
        </p:nvSpPr>
        <p:spPr bwMode="auto">
          <a:xfrm>
            <a:off x="3846513" y="2514600"/>
            <a:ext cx="825066"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online</a:t>
            </a:r>
          </a:p>
        </p:txBody>
      </p:sp>
      <p:sp>
        <p:nvSpPr>
          <p:cNvPr id="27" name="TextBox 26"/>
          <p:cNvSpPr txBox="1"/>
          <p:nvPr/>
        </p:nvSpPr>
        <p:spPr>
          <a:xfrm rot="20917564">
            <a:off x="6533791" y="2003143"/>
            <a:ext cx="1959992" cy="584776"/>
          </a:xfrm>
          <a:prstGeom prst="rect">
            <a:avLst/>
          </a:prstGeom>
          <a:noFill/>
        </p:spPr>
        <p:txBody>
          <a:bodyPr wrap="none" rtlCol="0">
            <a:spAutoFit/>
          </a:bodyPr>
          <a:lstStyle/>
          <a:p>
            <a:r>
              <a:rPr lang="en-US" b="0" dirty="0" smtClean="0">
                <a:solidFill>
                  <a:srgbClr val="FF0000"/>
                </a:solidFill>
                <a:latin typeface="Gill Sans"/>
                <a:cs typeface="Gill Sans"/>
              </a:rPr>
              <a:t>document acquisition</a:t>
            </a:r>
            <a:br>
              <a:rPr lang="en-US" b="0" dirty="0" smtClean="0">
                <a:solidFill>
                  <a:srgbClr val="FF0000"/>
                </a:solidFill>
                <a:latin typeface="Gill Sans"/>
                <a:cs typeface="Gill Sans"/>
              </a:rPr>
            </a:br>
            <a:r>
              <a:rPr lang="en-US" b="0" dirty="0" smtClean="0">
                <a:solidFill>
                  <a:srgbClr val="FF0000"/>
                </a:solidFill>
                <a:latin typeface="Gill Sans"/>
                <a:cs typeface="Gill Sans"/>
              </a:rPr>
              <a:t>(e.g., web crawling)</a:t>
            </a:r>
            <a:endParaRPr lang="en-US" b="0" dirty="0">
              <a:solidFill>
                <a:srgbClr val="FF0000"/>
              </a:solidFill>
              <a:latin typeface="Gill Sans"/>
              <a:cs typeface="Gill Sans"/>
            </a:endParaRPr>
          </a:p>
        </p:txBody>
      </p:sp>
      <p:sp>
        <p:nvSpPr>
          <p:cNvPr id="2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Abstract IR Architecture</a:t>
            </a:r>
          </a:p>
        </p:txBody>
      </p:sp>
    </p:spTree>
    <p:extLst>
      <p:ext uri="{BB962C8B-B14F-4D97-AF65-F5344CB8AC3E}">
        <p14:creationId xmlns:p14="http://schemas.microsoft.com/office/powerpoint/2010/main" val="2877383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animBg="1"/>
      <p:bldP spid="13" grpId="0" animBg="1"/>
      <p:bldP spid="14" grpId="0" animBg="1"/>
      <p:bldP spid="15" grpId="0" animBg="1"/>
      <p:bldP spid="16" grpId="0" animBg="1"/>
      <p:bldP spid="19" grpId="0" animBg="1"/>
      <p:bldP spid="22" grpId="0" animBg="1"/>
      <p:bldP spid="25" grpId="0"/>
      <p:bldP spid="26"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How do we represent text?</a:t>
            </a:r>
          </a:p>
        </p:txBody>
      </p:sp>
      <p:sp>
        <p:nvSpPr>
          <p:cNvPr id="5" name="TextBox 4"/>
          <p:cNvSpPr txBox="1"/>
          <p:nvPr/>
        </p:nvSpPr>
        <p:spPr>
          <a:xfrm>
            <a:off x="0" y="1066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Remember: computers don’t “understand” anything!</a:t>
            </a:r>
          </a:p>
        </p:txBody>
      </p:sp>
      <p:sp>
        <p:nvSpPr>
          <p:cNvPr id="6" name="TextBox 5"/>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“Bag of words”</a:t>
            </a:r>
          </a:p>
        </p:txBody>
      </p:sp>
      <p:sp>
        <p:nvSpPr>
          <p:cNvPr id="7" name="TextBox 6"/>
          <p:cNvSpPr txBox="1"/>
          <p:nvPr/>
        </p:nvSpPr>
        <p:spPr>
          <a:xfrm>
            <a:off x="0" y="2286000"/>
            <a:ext cx="9144000" cy="163121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Treat all the words in a document as index terms</a:t>
            </a:r>
          </a:p>
          <a:p>
            <a:pPr lvl="0" algn="ctr">
              <a:defRPr/>
            </a:pPr>
            <a:r>
              <a:rPr lang="en-US" sz="2000" b="0" kern="0" dirty="0">
                <a:solidFill>
                  <a:srgbClr val="0070C0"/>
                </a:solidFill>
                <a:latin typeface="Gill Sans"/>
                <a:cs typeface="Gill Sans"/>
              </a:rPr>
              <a:t>Assign a “weight” to each term based on “importance” </a:t>
            </a:r>
            <a:br>
              <a:rPr lang="en-US" sz="2000" b="0" kern="0" dirty="0">
                <a:solidFill>
                  <a:srgbClr val="0070C0"/>
                </a:solidFill>
                <a:latin typeface="Gill Sans"/>
                <a:cs typeface="Gill Sans"/>
              </a:rPr>
            </a:br>
            <a:r>
              <a:rPr lang="en-US" sz="2000" b="0" kern="0" dirty="0">
                <a:solidFill>
                  <a:srgbClr val="0070C0"/>
                </a:solidFill>
                <a:latin typeface="Gill Sans"/>
                <a:cs typeface="Gill Sans"/>
              </a:rPr>
              <a:t>(or, in simplest case, presence/absence of word)</a:t>
            </a:r>
          </a:p>
          <a:p>
            <a:pPr lvl="0" algn="ctr">
              <a:defRPr/>
            </a:pPr>
            <a:r>
              <a:rPr lang="en-US" sz="2000" b="0" kern="0" dirty="0">
                <a:solidFill>
                  <a:srgbClr val="0070C0"/>
                </a:solidFill>
                <a:latin typeface="Gill Sans"/>
                <a:cs typeface="Gill Sans"/>
              </a:rPr>
              <a:t>Disregard order, structure, meaning, etc. of the words</a:t>
            </a:r>
          </a:p>
          <a:p>
            <a:pPr lvl="0" algn="ctr">
              <a:defRPr/>
            </a:pPr>
            <a:r>
              <a:rPr lang="en-US" sz="2000" b="0" kern="0" dirty="0">
                <a:solidFill>
                  <a:srgbClr val="0070C0"/>
                </a:solidFill>
                <a:latin typeface="Gill Sans"/>
                <a:cs typeface="Gill Sans"/>
              </a:rPr>
              <a:t>Simple, yet effective!</a:t>
            </a:r>
          </a:p>
        </p:txBody>
      </p:sp>
      <p:sp>
        <p:nvSpPr>
          <p:cNvPr id="8" name="TextBox 7"/>
          <p:cNvSpPr txBox="1"/>
          <p:nvPr/>
        </p:nvSpPr>
        <p:spPr>
          <a:xfrm>
            <a:off x="0" y="4114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Assumptions</a:t>
            </a:r>
          </a:p>
        </p:txBody>
      </p:sp>
      <p:sp>
        <p:nvSpPr>
          <p:cNvPr id="9" name="TextBox 8"/>
          <p:cNvSpPr txBox="1"/>
          <p:nvPr/>
        </p:nvSpPr>
        <p:spPr>
          <a:xfrm>
            <a:off x="0" y="4495800"/>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Term occurrence is independent</a:t>
            </a:r>
          </a:p>
          <a:p>
            <a:pPr lvl="0" algn="ctr">
              <a:defRPr/>
            </a:pPr>
            <a:r>
              <a:rPr lang="en-US" sz="2000" b="0" kern="0" dirty="0">
                <a:solidFill>
                  <a:srgbClr val="0070C0"/>
                </a:solidFill>
                <a:latin typeface="Gill Sans"/>
                <a:cs typeface="Gill Sans"/>
              </a:rPr>
              <a:t>Document relevance is independent</a:t>
            </a:r>
          </a:p>
          <a:p>
            <a:pPr lvl="0" algn="ctr">
              <a:defRPr/>
            </a:pPr>
            <a:r>
              <a:rPr lang="en-US" sz="2000" b="0" kern="0" dirty="0">
                <a:solidFill>
                  <a:srgbClr val="0070C0"/>
                </a:solidFill>
                <a:latin typeface="Gill Sans"/>
                <a:cs typeface="Gill Sans"/>
              </a:rPr>
              <a:t>“Words” are well-defined</a:t>
            </a:r>
          </a:p>
        </p:txBody>
      </p:sp>
    </p:spTree>
    <p:extLst>
      <p:ext uri="{BB962C8B-B14F-4D97-AF65-F5344CB8AC3E}">
        <p14:creationId xmlns:p14="http://schemas.microsoft.com/office/powerpoint/2010/main" val="3838594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685800" y="1524000"/>
            <a:ext cx="4572000" cy="581025"/>
          </a:xfrm>
          <a:prstGeom prst="rect">
            <a:avLst/>
          </a:prstGeom>
          <a:noFill/>
          <a:ln w="9525">
            <a:noFill/>
            <a:miter lim="800000"/>
            <a:headEnd/>
            <a:tailEnd/>
          </a:ln>
        </p:spPr>
        <p:txBody>
          <a:bodyPr>
            <a:spAutoFit/>
          </a:bodyPr>
          <a:lstStyle/>
          <a:p>
            <a:r>
              <a:rPr lang="en-US">
                <a:solidFill>
                  <a:schemeClr val="bg1"/>
                </a:solidFill>
              </a:rPr>
              <a:t>天主教教宗若望保祿二世因感冒再度住進醫院。這是他今年第二度因同樣的病因住院。 </a:t>
            </a:r>
          </a:p>
        </p:txBody>
      </p:sp>
      <p:sp>
        <p:nvSpPr>
          <p:cNvPr id="15364" name="Text Box 4"/>
          <p:cNvSpPr txBox="1">
            <a:spLocks noChangeArrowheads="1"/>
          </p:cNvSpPr>
          <p:nvPr/>
        </p:nvSpPr>
        <p:spPr bwMode="auto">
          <a:xfrm>
            <a:off x="2270125" y="1704975"/>
            <a:ext cx="6264275" cy="1314450"/>
          </a:xfrm>
          <a:prstGeom prst="rect">
            <a:avLst/>
          </a:prstGeom>
          <a:noFill/>
          <a:ln w="9525">
            <a:noFill/>
            <a:miter lim="800000"/>
            <a:headEnd/>
            <a:tailEnd/>
          </a:ln>
        </p:spPr>
        <p:txBody>
          <a:bodyPr>
            <a:spAutoFit/>
          </a:bodyPr>
          <a:lstStyle/>
          <a:p>
            <a:pPr algn="r"/>
            <a:r>
              <a:rPr lang="x-none" dirty="0" smtClean="0">
                <a:solidFill>
                  <a:schemeClr val="bg1"/>
                </a:solidFill>
                <a:cs typeface="Arial" charset="0"/>
              </a:rPr>
              <a:t>وقال مارك ريجيف - الناطق باسم</a:t>
            </a:r>
            <a:r>
              <a:rPr lang="en-US" dirty="0" smtClean="0">
                <a:solidFill>
                  <a:schemeClr val="bg1"/>
                </a:solidFill>
              </a:rPr>
              <a:t> </a:t>
            </a:r>
            <a:endParaRPr lang="en-US" dirty="0" smtClean="0">
              <a:solidFill>
                <a:schemeClr val="bg1"/>
              </a:solidFill>
              <a:cs typeface="Arial" charset="0"/>
            </a:endParaRPr>
          </a:p>
          <a:p>
            <a:pPr algn="r"/>
            <a:r>
              <a:rPr lang="x-none" dirty="0" smtClean="0">
                <a:solidFill>
                  <a:schemeClr val="bg1"/>
                </a:solidFill>
                <a:cs typeface="Arial" charset="0"/>
              </a:rPr>
              <a:t>الخارجية الإسرائيلية - إن شارون قبل</a:t>
            </a:r>
            <a:r>
              <a:rPr lang="en-US" dirty="0" smtClean="0">
                <a:solidFill>
                  <a:schemeClr val="bg1"/>
                </a:solidFill>
              </a:rPr>
              <a:t> </a:t>
            </a:r>
            <a:endParaRPr lang="en-US" dirty="0" smtClean="0">
              <a:solidFill>
                <a:schemeClr val="bg1"/>
              </a:solidFill>
              <a:cs typeface="Arial" charset="0"/>
            </a:endParaRPr>
          </a:p>
          <a:p>
            <a:pPr algn="r"/>
            <a:r>
              <a:rPr lang="x-none" dirty="0" smtClean="0">
                <a:solidFill>
                  <a:schemeClr val="bg1"/>
                </a:solidFill>
                <a:cs typeface="Arial" charset="0"/>
              </a:rPr>
              <a:t>الدعوة وسيقوم للمرة الأولى بزيارة</a:t>
            </a:r>
            <a:r>
              <a:rPr lang="en-US" dirty="0" smtClean="0">
                <a:solidFill>
                  <a:schemeClr val="bg1"/>
                </a:solidFill>
              </a:rPr>
              <a:t> </a:t>
            </a:r>
          </a:p>
          <a:p>
            <a:pPr algn="r"/>
            <a:r>
              <a:rPr lang="x-none" dirty="0" smtClean="0">
                <a:solidFill>
                  <a:schemeClr val="bg1"/>
                </a:solidFill>
                <a:cs typeface="Arial" charset="0"/>
              </a:rPr>
              <a:t>تونس، التي كانت لفترة طويلة المقر</a:t>
            </a:r>
            <a:r>
              <a:rPr lang="en-US" dirty="0" smtClean="0">
                <a:solidFill>
                  <a:schemeClr val="bg1"/>
                </a:solidFill>
              </a:rPr>
              <a:t> </a:t>
            </a:r>
          </a:p>
          <a:p>
            <a:pPr algn="r"/>
            <a:r>
              <a:rPr lang="x-none" dirty="0" smtClean="0">
                <a:solidFill>
                  <a:schemeClr val="bg1"/>
                </a:solidFill>
                <a:cs typeface="Arial" charset="0"/>
              </a:rPr>
              <a:t>الرسمي لمنظمة التحرير الفلسطينية بعد خروجها من لبنان عام 1982</a:t>
            </a:r>
            <a:r>
              <a:rPr lang="en-US" dirty="0" smtClean="0">
                <a:solidFill>
                  <a:schemeClr val="bg1"/>
                </a:solidFill>
                <a:cs typeface="Arial" charset="0"/>
              </a:rPr>
              <a:t>.</a:t>
            </a:r>
            <a:r>
              <a:rPr lang="en-US" dirty="0" smtClean="0">
                <a:solidFill>
                  <a:schemeClr val="bg1"/>
                </a:solidFill>
              </a:rPr>
              <a:t> </a:t>
            </a:r>
            <a:endParaRPr lang="en-US" dirty="0">
              <a:solidFill>
                <a:schemeClr val="bg1"/>
              </a:solidFill>
            </a:endParaRPr>
          </a:p>
        </p:txBody>
      </p:sp>
      <p:sp>
        <p:nvSpPr>
          <p:cNvPr id="15365" name="Text Box 5"/>
          <p:cNvSpPr txBox="1">
            <a:spLocks noChangeArrowheads="1"/>
          </p:cNvSpPr>
          <p:nvPr/>
        </p:nvSpPr>
        <p:spPr bwMode="auto">
          <a:xfrm>
            <a:off x="457200" y="3244850"/>
            <a:ext cx="6492875" cy="825500"/>
          </a:xfrm>
          <a:prstGeom prst="rect">
            <a:avLst/>
          </a:prstGeom>
          <a:noFill/>
          <a:ln w="9525">
            <a:noFill/>
            <a:miter lim="800000"/>
            <a:headEnd/>
            <a:tailEnd/>
          </a:ln>
        </p:spPr>
        <p:txBody>
          <a:bodyPr>
            <a:spAutoFit/>
          </a:bodyPr>
          <a:lstStyle/>
          <a:p>
            <a:r>
              <a:rPr lang="en-US">
                <a:solidFill>
                  <a:schemeClr val="bg1"/>
                </a:solidFill>
              </a:rPr>
              <a:t>Выступая в Мещанском суде Москвы экс-глава ЮКОСа заявил не совершал ничего противозаконного, в чем обвиняет его генпрокуратура России. </a:t>
            </a:r>
          </a:p>
        </p:txBody>
      </p:sp>
      <p:sp>
        <p:nvSpPr>
          <p:cNvPr id="15366" name="Text Box 6"/>
          <p:cNvSpPr txBox="1">
            <a:spLocks noChangeArrowheads="1"/>
          </p:cNvSpPr>
          <p:nvPr/>
        </p:nvSpPr>
        <p:spPr bwMode="auto">
          <a:xfrm>
            <a:off x="1295400" y="4248150"/>
            <a:ext cx="6172200" cy="584775"/>
          </a:xfrm>
          <a:prstGeom prst="rect">
            <a:avLst/>
          </a:prstGeom>
          <a:noFill/>
          <a:ln w="9525">
            <a:noFill/>
            <a:miter lim="800000"/>
            <a:headEnd/>
            <a:tailEnd/>
          </a:ln>
        </p:spPr>
        <p:txBody>
          <a:bodyPr>
            <a:spAutoFit/>
          </a:bodyPr>
          <a:lstStyle/>
          <a:p>
            <a:r>
              <a:rPr lang="en-US">
                <a:solidFill>
                  <a:schemeClr val="bg1"/>
                </a:solidFill>
              </a:rPr>
              <a:t>भारत सरकार ने आर्थिक सर्वेक्षण में वित्तीय वर्ष 2005-06 में सात फ़ीसदी विकास दर हासिल करने का आकलन किया है और कर सुधार पर ज़ोर दिया है </a:t>
            </a:r>
          </a:p>
        </p:txBody>
      </p:sp>
      <p:sp>
        <p:nvSpPr>
          <p:cNvPr id="15367" name="Text Box 7"/>
          <p:cNvSpPr txBox="1">
            <a:spLocks noChangeArrowheads="1"/>
          </p:cNvSpPr>
          <p:nvPr/>
        </p:nvSpPr>
        <p:spPr bwMode="auto">
          <a:xfrm>
            <a:off x="698500" y="5270500"/>
            <a:ext cx="5410455" cy="338554"/>
          </a:xfrm>
          <a:prstGeom prst="rect">
            <a:avLst/>
          </a:prstGeom>
          <a:noFill/>
          <a:ln w="9525">
            <a:noFill/>
            <a:miter lim="800000"/>
            <a:headEnd/>
            <a:tailEnd/>
          </a:ln>
        </p:spPr>
        <p:txBody>
          <a:bodyPr wrap="none">
            <a:spAutoFit/>
          </a:bodyPr>
          <a:lstStyle/>
          <a:p>
            <a:r>
              <a:rPr lang="en-US">
                <a:solidFill>
                  <a:schemeClr val="bg1"/>
                </a:solidFill>
              </a:rPr>
              <a:t>日米連合で台頭中国に対処…アーミテージ前副長官提言 </a:t>
            </a:r>
          </a:p>
        </p:txBody>
      </p:sp>
      <p:sp>
        <p:nvSpPr>
          <p:cNvPr id="15368" name="Text Box 8"/>
          <p:cNvSpPr txBox="1">
            <a:spLocks noChangeArrowheads="1"/>
          </p:cNvSpPr>
          <p:nvPr/>
        </p:nvSpPr>
        <p:spPr bwMode="auto">
          <a:xfrm>
            <a:off x="1066800" y="5759450"/>
            <a:ext cx="6629400" cy="584776"/>
          </a:xfrm>
          <a:prstGeom prst="rect">
            <a:avLst/>
          </a:prstGeom>
          <a:noFill/>
          <a:ln w="9525">
            <a:noFill/>
            <a:miter lim="800000"/>
            <a:headEnd/>
            <a:tailEnd/>
          </a:ln>
        </p:spPr>
        <p:txBody>
          <a:bodyPr>
            <a:spAutoFit/>
          </a:bodyPr>
          <a:lstStyle/>
          <a:p>
            <a:r>
              <a:rPr lang="en-US" dirty="0">
                <a:solidFill>
                  <a:schemeClr val="bg1"/>
                </a:solidFill>
              </a:rPr>
              <a:t>조재영 기자= 서울시는 25일 이명박 시장이 `행정중심복합도시'' 건설안에 대해 `군대라도 동원해 막고싶은 심정''이라고 말했다는 일부 언론의 보도를 부인했다</a:t>
            </a:r>
            <a:r>
              <a:rPr lang="en-US" dirty="0" smtClean="0">
                <a:solidFill>
                  <a:schemeClr val="bg1"/>
                </a:solidFill>
              </a:rPr>
              <a:t>.</a:t>
            </a:r>
            <a:endParaRPr lang="en-US" dirty="0">
              <a:solidFill>
                <a:schemeClr val="bg1"/>
              </a:solidFill>
            </a:endParaRP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a word?</a:t>
            </a:r>
          </a:p>
        </p:txBody>
      </p:sp>
    </p:spTree>
    <p:extLst>
      <p:ext uri="{BB962C8B-B14F-4D97-AF65-F5344CB8AC3E}">
        <p14:creationId xmlns:p14="http://schemas.microsoft.com/office/powerpoint/2010/main" val="219576588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4294967295"/>
          </p:nvPr>
        </p:nvSpPr>
        <p:spPr>
          <a:xfrm>
            <a:off x="342900" y="1447800"/>
            <a:ext cx="3543300" cy="5257800"/>
          </a:xfrm>
          <a:prstGeom prst="rect">
            <a:avLst/>
          </a:prstGeom>
        </p:spPr>
        <p:txBody>
          <a:bodyPr/>
          <a:lstStyle/>
          <a:p>
            <a:pPr marL="0" indent="0">
              <a:lnSpc>
                <a:spcPct val="90000"/>
              </a:lnSpc>
              <a:buFont typeface="Wingdings" pitchFamily="2" charset="2"/>
              <a:buNone/>
            </a:pPr>
            <a:r>
              <a:rPr lang="en-US" sz="1800" b="1" dirty="0" smtClean="0"/>
              <a:t>McDonald's slims down spuds</a:t>
            </a:r>
          </a:p>
          <a:p>
            <a:pPr marL="0" indent="0">
              <a:lnSpc>
                <a:spcPct val="90000"/>
              </a:lnSpc>
              <a:buFont typeface="Wingdings" pitchFamily="2" charset="2"/>
              <a:buNone/>
            </a:pPr>
            <a:r>
              <a:rPr lang="en-US" sz="1400" dirty="0" smtClean="0"/>
              <a:t>Fast-food chain to reduce certain types of fat in its </a:t>
            </a:r>
            <a:r>
              <a:rPr lang="en-US" sz="1400" dirty="0" err="1" smtClean="0"/>
              <a:t>french</a:t>
            </a:r>
            <a:r>
              <a:rPr lang="en-US" sz="1400" dirty="0" smtClean="0"/>
              <a:t> fries with new cooking oil.</a:t>
            </a:r>
          </a:p>
          <a:p>
            <a:pPr marL="0" indent="0">
              <a:lnSpc>
                <a:spcPct val="90000"/>
              </a:lnSpc>
              <a:buFont typeface="Wingdings" pitchFamily="2" charset="2"/>
              <a:buNone/>
            </a:pPr>
            <a:r>
              <a:rPr lang="en-US" sz="1200" dirty="0" smtClean="0"/>
              <a:t>NEW YORK (CNN/Money) - McDonald's Corp. is cutting the amount of "bad" fat in its </a:t>
            </a:r>
            <a:r>
              <a:rPr lang="en-US" sz="1200" dirty="0" err="1" smtClean="0"/>
              <a:t>french</a:t>
            </a:r>
            <a:r>
              <a:rPr lang="en-US" sz="1200" dirty="0" smtClean="0"/>
              <a:t> fries nearly in half, the fast-food chain said Tuesday as it moves to make all its fried menu items healthier.</a:t>
            </a:r>
          </a:p>
          <a:p>
            <a:pPr marL="0" indent="0">
              <a:lnSpc>
                <a:spcPct val="90000"/>
              </a:lnSpc>
              <a:buFont typeface="Wingdings" pitchFamily="2" charset="2"/>
              <a:buNone/>
            </a:pPr>
            <a:r>
              <a:rPr lang="en-US" sz="1200" dirty="0" smtClean="0"/>
              <a:t>But does that mean the popular shoestring fries won't taste the same? The company says no. "It's a win-win for our customers because they are getting the same great french-fry taste along with an even healthier nutrition profile," said Mike Roberts, president of McDonald's USA.</a:t>
            </a:r>
          </a:p>
          <a:p>
            <a:pPr marL="0" indent="0">
              <a:lnSpc>
                <a:spcPct val="90000"/>
              </a:lnSpc>
              <a:buFont typeface="Wingdings" pitchFamily="2" charset="2"/>
              <a:buNone/>
            </a:pPr>
            <a:r>
              <a:rPr lang="en-US" sz="1200" dirty="0" smtClean="0"/>
              <a:t>But others are not so sure. McDonald's will not specifically discuss the kind of oil it plans to use, but at least one nutrition expert says playing with the formula could mean a different taste.</a:t>
            </a:r>
          </a:p>
          <a:p>
            <a:pPr marL="0" indent="0">
              <a:lnSpc>
                <a:spcPct val="90000"/>
              </a:lnSpc>
              <a:buFont typeface="Wingdings" pitchFamily="2" charset="2"/>
              <a:buNone/>
            </a:pPr>
            <a:r>
              <a:rPr lang="en-US" sz="1200" dirty="0" smtClean="0"/>
              <a:t>Shares of Oak Brook, Ill.-based McDonald's (MCD: down $0.54 to $23.22, Research, Estimates) were lower Tuesday afternoon. It was unclear Tuesday whether competitors Burger King and Wendy's International (WEN: down $0.80 to $34.91, Research, Estimates) would follow suit. Neither company could immediately be reached for comment.</a:t>
            </a:r>
          </a:p>
          <a:p>
            <a:pPr marL="0" indent="0">
              <a:lnSpc>
                <a:spcPct val="90000"/>
              </a:lnSpc>
              <a:buFont typeface="Wingdings" pitchFamily="2" charset="2"/>
              <a:buNone/>
            </a:pPr>
            <a:r>
              <a:rPr lang="en-US" sz="1200" dirty="0" smtClean="0"/>
              <a:t>…</a:t>
            </a:r>
          </a:p>
        </p:txBody>
      </p:sp>
      <p:sp>
        <p:nvSpPr>
          <p:cNvPr id="14340" name="Rectangle 4"/>
          <p:cNvSpPr>
            <a:spLocks noGrp="1" noChangeArrowheads="1"/>
          </p:cNvSpPr>
          <p:nvPr>
            <p:ph type="body" sz="half" idx="4294967295"/>
          </p:nvPr>
        </p:nvSpPr>
        <p:spPr>
          <a:xfrm>
            <a:off x="5524500" y="2209800"/>
            <a:ext cx="3543300" cy="4038600"/>
          </a:xfrm>
          <a:prstGeom prst="rect">
            <a:avLst/>
          </a:prstGeom>
        </p:spPr>
        <p:txBody>
          <a:bodyPr/>
          <a:lstStyle/>
          <a:p>
            <a:pPr>
              <a:buFont typeface="Wingdings" pitchFamily="2" charset="2"/>
              <a:buNone/>
            </a:pPr>
            <a:r>
              <a:rPr lang="en-US" sz="2000" dirty="0" smtClean="0"/>
              <a:t>14 × McDonalds</a:t>
            </a:r>
          </a:p>
          <a:p>
            <a:pPr>
              <a:buFont typeface="Wingdings" pitchFamily="2" charset="2"/>
              <a:buNone/>
            </a:pPr>
            <a:r>
              <a:rPr lang="en-US" sz="2000" dirty="0" smtClean="0"/>
              <a:t>12 × fat</a:t>
            </a:r>
          </a:p>
          <a:p>
            <a:pPr>
              <a:buFont typeface="Wingdings" pitchFamily="2" charset="2"/>
              <a:buNone/>
            </a:pPr>
            <a:r>
              <a:rPr lang="en-US" sz="2000" dirty="0" smtClean="0"/>
              <a:t>11 × fries</a:t>
            </a:r>
          </a:p>
          <a:p>
            <a:pPr>
              <a:buFont typeface="Wingdings" pitchFamily="2" charset="2"/>
              <a:buNone/>
            </a:pPr>
            <a:r>
              <a:rPr lang="en-US" sz="2000" dirty="0" smtClean="0"/>
              <a:t>8 × new</a:t>
            </a:r>
          </a:p>
          <a:p>
            <a:pPr>
              <a:buNone/>
            </a:pPr>
            <a:r>
              <a:rPr lang="en-US" sz="2000" dirty="0" smtClean="0"/>
              <a:t>7 × </a:t>
            </a:r>
            <a:r>
              <a:rPr lang="en-US" sz="2000" dirty="0" err="1" smtClean="0"/>
              <a:t>french</a:t>
            </a:r>
            <a:r>
              <a:rPr lang="en-US" sz="2000" dirty="0" smtClean="0"/>
              <a:t> </a:t>
            </a:r>
          </a:p>
          <a:p>
            <a:pPr>
              <a:buFont typeface="Wingdings" pitchFamily="2" charset="2"/>
              <a:buNone/>
            </a:pPr>
            <a:r>
              <a:rPr lang="en-US" sz="2000" dirty="0" smtClean="0"/>
              <a:t>6 × company, said, nutrition</a:t>
            </a:r>
          </a:p>
          <a:p>
            <a:pPr>
              <a:buFont typeface="Wingdings" pitchFamily="2" charset="2"/>
              <a:buNone/>
            </a:pPr>
            <a:r>
              <a:rPr lang="en-US" sz="2000" dirty="0" smtClean="0"/>
              <a:t>5 × food, oil, percent, reduce, taste, Tuesday</a:t>
            </a:r>
          </a:p>
          <a:p>
            <a:pPr>
              <a:buFont typeface="Wingdings" pitchFamily="2" charset="2"/>
              <a:buNone/>
            </a:pPr>
            <a:r>
              <a:rPr lang="en-US" sz="2000" dirty="0" smtClean="0"/>
              <a:t>…</a:t>
            </a:r>
          </a:p>
          <a:p>
            <a:pPr>
              <a:buFont typeface="Wingdings" pitchFamily="2" charset="2"/>
              <a:buNone/>
            </a:pPr>
            <a:endParaRPr lang="en-US" sz="2000" dirty="0" smtClean="0"/>
          </a:p>
        </p:txBody>
      </p:sp>
      <p:sp>
        <p:nvSpPr>
          <p:cNvPr id="14342" name="Text Box 6"/>
          <p:cNvSpPr txBox="1">
            <a:spLocks noChangeArrowheads="1"/>
          </p:cNvSpPr>
          <p:nvPr/>
        </p:nvSpPr>
        <p:spPr bwMode="auto">
          <a:xfrm>
            <a:off x="5210175" y="1524000"/>
            <a:ext cx="2118038" cy="461665"/>
          </a:xfrm>
          <a:prstGeom prst="rect">
            <a:avLst/>
          </a:prstGeom>
          <a:noFill/>
          <a:ln w="9525">
            <a:noFill/>
            <a:miter lim="800000"/>
            <a:headEnd/>
            <a:tailEnd/>
          </a:ln>
        </p:spPr>
        <p:txBody>
          <a:bodyPr wrap="none">
            <a:spAutoFit/>
          </a:bodyPr>
          <a:lstStyle/>
          <a:p>
            <a:r>
              <a:rPr lang="en-US" sz="2400" b="0" dirty="0">
                <a:solidFill>
                  <a:schemeClr val="bg1"/>
                </a:solidFill>
                <a:latin typeface="Gill Sans"/>
                <a:cs typeface="Gill Sans"/>
              </a:rPr>
              <a:t>“Bag of Words”</a:t>
            </a:r>
          </a:p>
        </p:txBody>
      </p:sp>
      <p:sp>
        <p:nvSpPr>
          <p:cNvPr id="8" name="Right Arrow 7"/>
          <p:cNvSpPr>
            <a:spLocks noChangeArrowheads="1"/>
          </p:cNvSpPr>
          <p:nvPr/>
        </p:nvSpPr>
        <p:spPr bwMode="auto">
          <a:xfrm>
            <a:off x="3924300" y="3276600"/>
            <a:ext cx="1143000" cy="7620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Gill Sans"/>
              <a:cs typeface="Gill Sans"/>
            </a:endParaRP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Sample Document</a:t>
            </a:r>
          </a:p>
        </p:txBody>
      </p:sp>
    </p:spTree>
    <p:extLst>
      <p:ext uri="{BB962C8B-B14F-4D97-AF65-F5344CB8AC3E}">
        <p14:creationId xmlns:p14="http://schemas.microsoft.com/office/powerpoint/2010/main" val="1935414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2" grpId="0"/>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382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b="0" dirty="0">
                <a:solidFill>
                  <a:schemeClr val="bg2"/>
                </a:solidFill>
                <a:latin typeface="Gill Sans"/>
                <a:cs typeface="Gill Sans"/>
              </a:rPr>
              <a:t>Documents</a:t>
            </a:r>
          </a:p>
        </p:txBody>
      </p:sp>
      <p:sp>
        <p:nvSpPr>
          <p:cNvPr id="5" name="AutoShape 13"/>
          <p:cNvSpPr>
            <a:spLocks noChangeArrowheads="1"/>
          </p:cNvSpPr>
          <p:nvPr/>
        </p:nvSpPr>
        <p:spPr bwMode="auto">
          <a:xfrm>
            <a:off x="1022350" y="4953000"/>
            <a:ext cx="1371600" cy="11430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b="0" dirty="0" smtClean="0">
                <a:solidFill>
                  <a:schemeClr val="bg2"/>
                </a:solidFill>
                <a:latin typeface="Gill Sans"/>
                <a:cs typeface="Gill Sans"/>
              </a:rPr>
              <a:t>Inverted</a:t>
            </a:r>
          </a:p>
          <a:p>
            <a:pPr algn="ctr"/>
            <a:r>
              <a:rPr lang="en-US" sz="1800" b="0" dirty="0" smtClean="0">
                <a:solidFill>
                  <a:schemeClr val="bg2"/>
                </a:solidFill>
                <a:latin typeface="Gill Sans"/>
                <a:cs typeface="Gill Sans"/>
              </a:rPr>
              <a:t>Index</a:t>
            </a:r>
            <a:endParaRPr lang="en-US" sz="1800" b="0" dirty="0">
              <a:solidFill>
                <a:schemeClr val="bg2"/>
              </a:solidFill>
              <a:latin typeface="Gill Sans"/>
              <a:cs typeface="Gill Sans"/>
            </a:endParaRPr>
          </a:p>
        </p:txBody>
      </p:sp>
      <p:sp>
        <p:nvSpPr>
          <p:cNvPr id="6" name="Cloud 5"/>
          <p:cNvSpPr/>
          <p:nvPr/>
        </p:nvSpPr>
        <p:spPr bwMode="auto">
          <a:xfrm>
            <a:off x="914400" y="3124200"/>
            <a:ext cx="1676400" cy="1066800"/>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2"/>
                </a:solidFill>
                <a:effectLst/>
                <a:latin typeface="Gill Sans"/>
                <a:cs typeface="Gill Sans"/>
              </a:rPr>
              <a:t>Bag of Words</a:t>
            </a:r>
          </a:p>
        </p:txBody>
      </p:sp>
      <p:sp>
        <p:nvSpPr>
          <p:cNvPr id="7" name="Right Arrow 6"/>
          <p:cNvSpPr/>
          <p:nvPr/>
        </p:nvSpPr>
        <p:spPr bwMode="auto">
          <a:xfrm rot="5400000">
            <a:off x="1524000" y="2514600"/>
            <a:ext cx="381000" cy="3810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Gill Sans"/>
              <a:cs typeface="Gill Sans"/>
            </a:endParaRPr>
          </a:p>
        </p:txBody>
      </p:sp>
      <p:sp>
        <p:nvSpPr>
          <p:cNvPr id="8" name="Right Arrow 7"/>
          <p:cNvSpPr/>
          <p:nvPr/>
        </p:nvSpPr>
        <p:spPr bwMode="auto">
          <a:xfrm rot="5400000">
            <a:off x="1524000" y="4419600"/>
            <a:ext cx="381000" cy="3810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Gill Sans"/>
              <a:cs typeface="Gill Sans"/>
            </a:endParaRPr>
          </a:p>
        </p:txBody>
      </p:sp>
      <p:sp>
        <p:nvSpPr>
          <p:cNvPr id="9" name="TextBox 8"/>
          <p:cNvSpPr txBox="1"/>
          <p:nvPr/>
        </p:nvSpPr>
        <p:spPr>
          <a:xfrm>
            <a:off x="2971800" y="2861846"/>
            <a:ext cx="5302203" cy="369332"/>
          </a:xfrm>
          <a:prstGeom prst="rect">
            <a:avLst/>
          </a:prstGeom>
          <a:noFill/>
        </p:spPr>
        <p:txBody>
          <a:bodyPr wrap="none" rtlCol="0">
            <a:spAutoFit/>
          </a:bodyPr>
          <a:lstStyle/>
          <a:p>
            <a:r>
              <a:rPr lang="en-US" sz="1800" b="0" dirty="0" smtClean="0">
                <a:solidFill>
                  <a:schemeClr val="bg1"/>
                </a:solidFill>
                <a:latin typeface="Gill Sans"/>
                <a:cs typeface="Gill Sans"/>
              </a:rPr>
              <a:t>case folding, tokenization, </a:t>
            </a:r>
            <a:r>
              <a:rPr lang="en-US" sz="1800" b="0" dirty="0" err="1" smtClean="0">
                <a:solidFill>
                  <a:schemeClr val="bg1"/>
                </a:solidFill>
                <a:latin typeface="Gill Sans"/>
                <a:cs typeface="Gill Sans"/>
              </a:rPr>
              <a:t>stopword</a:t>
            </a:r>
            <a:r>
              <a:rPr lang="en-US" sz="1800" b="0" dirty="0" smtClean="0">
                <a:solidFill>
                  <a:schemeClr val="bg1"/>
                </a:solidFill>
                <a:latin typeface="Gill Sans"/>
                <a:cs typeface="Gill Sans"/>
              </a:rPr>
              <a:t> removal, stemming</a:t>
            </a:r>
            <a:endParaRPr lang="en-US" sz="1800" b="0" dirty="0">
              <a:solidFill>
                <a:schemeClr val="bg1"/>
              </a:solidFill>
              <a:latin typeface="Gill Sans"/>
              <a:cs typeface="Gill Sans"/>
            </a:endParaRPr>
          </a:p>
        </p:txBody>
      </p:sp>
      <p:sp>
        <p:nvSpPr>
          <p:cNvPr id="10" name="TextBox 9"/>
          <p:cNvSpPr txBox="1"/>
          <p:nvPr/>
        </p:nvSpPr>
        <p:spPr>
          <a:xfrm>
            <a:off x="3245713" y="3623846"/>
            <a:ext cx="3876294" cy="369332"/>
          </a:xfrm>
          <a:prstGeom prst="rect">
            <a:avLst/>
          </a:prstGeom>
          <a:noFill/>
        </p:spPr>
        <p:txBody>
          <a:bodyPr wrap="none" rtlCol="0">
            <a:spAutoFit/>
          </a:bodyPr>
          <a:lstStyle/>
          <a:p>
            <a:r>
              <a:rPr lang="en-US" sz="1800" b="0" dirty="0" smtClean="0">
                <a:solidFill>
                  <a:schemeClr val="bg1"/>
                </a:solidFill>
                <a:latin typeface="Gill Sans"/>
                <a:cs typeface="Gill Sans"/>
              </a:rPr>
              <a:t>syntax, semantics, word knowledge, etc.</a:t>
            </a:r>
            <a:endParaRPr lang="en-US" sz="1800" b="0" dirty="0">
              <a:solidFill>
                <a:schemeClr val="bg1"/>
              </a:solidFill>
              <a:latin typeface="Gill Sans"/>
              <a:cs typeface="Gill Sans"/>
            </a:endParaRPr>
          </a:p>
        </p:txBody>
      </p:sp>
      <p:sp>
        <p:nvSpPr>
          <p:cNvPr id="13" name="Cross 12"/>
          <p:cNvSpPr/>
          <p:nvPr/>
        </p:nvSpPr>
        <p:spPr bwMode="auto">
          <a:xfrm rot="2700000">
            <a:off x="3332279"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ill Sans"/>
              <a:cs typeface="Gill Sans"/>
            </a:endParaRPr>
          </a:p>
        </p:txBody>
      </p:sp>
      <p:sp>
        <p:nvSpPr>
          <p:cNvPr id="14" name="Cross 13"/>
          <p:cNvSpPr/>
          <p:nvPr/>
        </p:nvSpPr>
        <p:spPr bwMode="auto">
          <a:xfrm rot="2700000">
            <a:off x="4225947"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ill Sans"/>
              <a:cs typeface="Gill Sans"/>
            </a:endParaRPr>
          </a:p>
        </p:txBody>
      </p:sp>
      <p:sp>
        <p:nvSpPr>
          <p:cNvPr id="15" name="Cross 14"/>
          <p:cNvSpPr/>
          <p:nvPr/>
        </p:nvSpPr>
        <p:spPr bwMode="auto">
          <a:xfrm rot="2700000">
            <a:off x="5618279"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ill Sans"/>
              <a:cs typeface="Gill Sans"/>
            </a:endParaRPr>
          </a:p>
        </p:txBody>
      </p:sp>
      <p:sp>
        <p:nvSpPr>
          <p:cNvPr id="1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Counting Words…</a:t>
            </a:r>
          </a:p>
        </p:txBody>
      </p:sp>
    </p:spTree>
    <p:extLst>
      <p:ext uri="{BB962C8B-B14F-4D97-AF65-F5344CB8AC3E}">
        <p14:creationId xmlns:p14="http://schemas.microsoft.com/office/powerpoint/2010/main" val="2665210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a:t>
            </a:r>
          </a:p>
        </p:txBody>
      </p:sp>
      <p:sp>
        <p:nvSpPr>
          <p:cNvPr id="6"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smtClean="0"/>
              <a:t>Count.</a:t>
            </a:r>
            <a:endParaRPr lang="en-US" sz="3600" b="0" dirty="0"/>
          </a:p>
        </p:txBody>
      </p:sp>
    </p:spTree>
    <p:extLst>
      <p:ext uri="{BB962C8B-B14F-4D97-AF65-F5344CB8AC3E}">
        <p14:creationId xmlns:p14="http://schemas.microsoft.com/office/powerpoint/2010/main" val="705781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a:t>
            </a:r>
          </a:p>
        </p:txBody>
      </p:sp>
      <p:sp>
        <p:nvSpPr>
          <p:cNvPr id="6"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smtClean="0"/>
              <a:t>Count.</a:t>
            </a:r>
            <a:endParaRPr lang="en-US" sz="3600" b="0" dirty="0"/>
          </a:p>
        </p:txBody>
      </p:sp>
    </p:spTree>
    <p:extLst>
      <p:ext uri="{BB962C8B-B14F-4D97-AF65-F5344CB8AC3E}">
        <p14:creationId xmlns:p14="http://schemas.microsoft.com/office/powerpoint/2010/main" val="765583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457200" y="762000"/>
            <a:ext cx="1940813" cy="490954"/>
            <a:chOff x="762000" y="1905000"/>
            <a:chExt cx="1940813" cy="490954"/>
          </a:xfrm>
        </p:grpSpPr>
        <p:sp>
          <p:nvSpPr>
            <p:cNvPr id="8" name="TextBox 7"/>
            <p:cNvSpPr txBox="1"/>
            <p:nvPr/>
          </p:nvSpPr>
          <p:spPr>
            <a:xfrm>
              <a:off x="838200" y="2057400"/>
              <a:ext cx="1864613" cy="338554"/>
            </a:xfrm>
            <a:prstGeom prst="rect">
              <a:avLst/>
            </a:prstGeom>
            <a:noFill/>
            <a:ln>
              <a:noFill/>
            </a:ln>
          </p:spPr>
          <p:txBody>
            <a:bodyPr wrap="none" rtlCol="0">
              <a:spAutoFit/>
            </a:bodyPr>
            <a:lstStyle/>
            <a:p>
              <a:r>
                <a:rPr lang="en-US" dirty="0" smtClean="0">
                  <a:solidFill>
                    <a:schemeClr val="bg1"/>
                  </a:solidFill>
                </a:rPr>
                <a:t>one fish, two fish</a:t>
              </a:r>
              <a:endParaRPr lang="en-US" dirty="0">
                <a:solidFill>
                  <a:schemeClr val="bg1"/>
                </a:solidFill>
              </a:endParaRPr>
            </a:p>
          </p:txBody>
        </p:sp>
        <p:sp>
          <p:nvSpPr>
            <p:cNvPr id="9" name="TextBox 8"/>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1</a:t>
              </a:r>
              <a:endParaRPr lang="en-US" sz="1200" dirty="0">
                <a:solidFill>
                  <a:srgbClr val="FF0000"/>
                </a:solidFill>
              </a:endParaRPr>
            </a:p>
          </p:txBody>
        </p:sp>
      </p:grpSp>
      <p:grpSp>
        <p:nvGrpSpPr>
          <p:cNvPr id="10" name="Group 32"/>
          <p:cNvGrpSpPr/>
          <p:nvPr/>
        </p:nvGrpSpPr>
        <p:grpSpPr>
          <a:xfrm>
            <a:off x="2474213" y="762000"/>
            <a:ext cx="1963255" cy="490954"/>
            <a:chOff x="762000" y="1905000"/>
            <a:chExt cx="1963255" cy="490954"/>
          </a:xfrm>
        </p:grpSpPr>
        <p:sp>
          <p:nvSpPr>
            <p:cNvPr id="11" name="TextBox 10"/>
            <p:cNvSpPr txBox="1"/>
            <p:nvPr/>
          </p:nvSpPr>
          <p:spPr>
            <a:xfrm>
              <a:off x="838200" y="2057400"/>
              <a:ext cx="1887055" cy="338554"/>
            </a:xfrm>
            <a:prstGeom prst="rect">
              <a:avLst/>
            </a:prstGeom>
            <a:noFill/>
            <a:ln>
              <a:noFill/>
            </a:ln>
          </p:spPr>
          <p:txBody>
            <a:bodyPr wrap="none" rtlCol="0">
              <a:spAutoFit/>
            </a:bodyPr>
            <a:lstStyle/>
            <a:p>
              <a:r>
                <a:rPr lang="en-US" dirty="0" smtClean="0">
                  <a:solidFill>
                    <a:schemeClr val="bg1"/>
                  </a:solidFill>
                </a:rPr>
                <a:t>red fish, blue fish</a:t>
              </a:r>
              <a:endParaRPr lang="en-US" dirty="0">
                <a:solidFill>
                  <a:schemeClr val="bg1"/>
                </a:solidFill>
              </a:endParaRPr>
            </a:p>
          </p:txBody>
        </p:sp>
        <p:sp>
          <p:nvSpPr>
            <p:cNvPr id="12" name="TextBox 11"/>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2</a:t>
              </a:r>
              <a:endParaRPr lang="en-US" sz="1200" dirty="0">
                <a:solidFill>
                  <a:srgbClr val="FF0000"/>
                </a:solidFill>
              </a:endParaRPr>
            </a:p>
          </p:txBody>
        </p:sp>
      </p:grpSp>
      <p:grpSp>
        <p:nvGrpSpPr>
          <p:cNvPr id="13" name="Group 44"/>
          <p:cNvGrpSpPr/>
          <p:nvPr/>
        </p:nvGrpSpPr>
        <p:grpSpPr>
          <a:xfrm>
            <a:off x="4526771" y="762000"/>
            <a:ext cx="1528842" cy="490954"/>
            <a:chOff x="762000" y="1905000"/>
            <a:chExt cx="1528842" cy="490954"/>
          </a:xfrm>
        </p:grpSpPr>
        <p:sp>
          <p:nvSpPr>
            <p:cNvPr id="14" name="TextBox 13"/>
            <p:cNvSpPr txBox="1"/>
            <p:nvPr/>
          </p:nvSpPr>
          <p:spPr>
            <a:xfrm>
              <a:off x="838200" y="2057400"/>
              <a:ext cx="1452642" cy="338554"/>
            </a:xfrm>
            <a:prstGeom prst="rect">
              <a:avLst/>
            </a:prstGeom>
            <a:noFill/>
            <a:ln>
              <a:noFill/>
            </a:ln>
          </p:spPr>
          <p:txBody>
            <a:bodyPr wrap="none" rtlCol="0">
              <a:spAutoFit/>
            </a:bodyPr>
            <a:lstStyle/>
            <a:p>
              <a:r>
                <a:rPr lang="en-US" dirty="0" smtClean="0">
                  <a:solidFill>
                    <a:schemeClr val="bg1"/>
                  </a:solidFill>
                </a:rPr>
                <a:t>cat in the hat</a:t>
              </a:r>
              <a:endParaRPr lang="en-US" dirty="0">
                <a:solidFill>
                  <a:schemeClr val="bg1"/>
                </a:solidFill>
              </a:endParaRPr>
            </a:p>
          </p:txBody>
        </p:sp>
        <p:sp>
          <p:nvSpPr>
            <p:cNvPr id="15" name="TextBox 14"/>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3</a:t>
              </a:r>
              <a:endParaRPr lang="en-US" sz="1200" dirty="0">
                <a:solidFill>
                  <a:srgbClr val="FF0000"/>
                </a:solidFill>
              </a:endParaRPr>
            </a:p>
          </p:txBody>
        </p:sp>
      </p:grpSp>
      <p:sp>
        <p:nvSpPr>
          <p:cNvPr id="16"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7"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8"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9"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0"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2"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3"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4"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5"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6"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7"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9"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0"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2"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3"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5"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6"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7" name="Rectangle 36"/>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8" name="Rectangle 37"/>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9" name="Rectangle 38"/>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0" name="Rectangle 39"/>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41" name="Rectangle 40"/>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2" name="Rectangle 41"/>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3" name="Rectangle 42"/>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5" name="Rectangle 44"/>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6" name="Rectangle 45"/>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8" name="Rectangle 47"/>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9" name="Rectangle 48"/>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50" name="Rectangle 49"/>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51" name="Rectangle 50"/>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52"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blue</a:t>
            </a:r>
            <a:endParaRPr lang="en-US" sz="1400" b="0" dirty="0">
              <a:solidFill>
                <a:schemeClr val="bg1"/>
              </a:solidFill>
              <a:latin typeface="Gill Sans"/>
              <a:cs typeface="Gill Sans"/>
            </a:endParaRPr>
          </a:p>
        </p:txBody>
      </p:sp>
      <p:sp>
        <p:nvSpPr>
          <p:cNvPr id="53"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cat</a:t>
            </a:r>
            <a:endParaRPr lang="en-US" sz="1400" b="0" dirty="0">
              <a:solidFill>
                <a:schemeClr val="bg1"/>
              </a:solidFill>
              <a:latin typeface="Gill Sans"/>
              <a:cs typeface="Gill Sans"/>
            </a:endParaRPr>
          </a:p>
        </p:txBody>
      </p:sp>
      <p:sp>
        <p:nvSpPr>
          <p:cNvPr id="54"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egg</a:t>
            </a:r>
            <a:endParaRPr lang="en-US" sz="1400" b="0" dirty="0">
              <a:solidFill>
                <a:schemeClr val="bg1"/>
              </a:solidFill>
              <a:latin typeface="Gill Sans"/>
              <a:cs typeface="Gill Sans"/>
            </a:endParaRPr>
          </a:p>
        </p:txBody>
      </p:sp>
      <p:sp>
        <p:nvSpPr>
          <p:cNvPr id="55"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fish</a:t>
            </a:r>
            <a:endParaRPr lang="en-US" sz="1400" b="0" dirty="0">
              <a:solidFill>
                <a:schemeClr val="bg1"/>
              </a:solidFill>
              <a:latin typeface="Gill Sans"/>
              <a:cs typeface="Gill Sans"/>
            </a:endParaRPr>
          </a:p>
        </p:txBody>
      </p:sp>
      <p:sp>
        <p:nvSpPr>
          <p:cNvPr id="56"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green</a:t>
            </a:r>
            <a:endParaRPr lang="en-US" sz="1400" b="0" dirty="0">
              <a:solidFill>
                <a:schemeClr val="bg1"/>
              </a:solidFill>
              <a:latin typeface="Gill Sans"/>
              <a:cs typeface="Gill Sans"/>
            </a:endParaRPr>
          </a:p>
        </p:txBody>
      </p:sp>
      <p:sp>
        <p:nvSpPr>
          <p:cNvPr id="57"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ham</a:t>
            </a:r>
            <a:endParaRPr lang="en-US" sz="1400" b="0" dirty="0">
              <a:solidFill>
                <a:schemeClr val="bg1"/>
              </a:solidFill>
              <a:latin typeface="Gill Sans"/>
              <a:cs typeface="Gill Sans"/>
            </a:endParaRPr>
          </a:p>
        </p:txBody>
      </p:sp>
      <p:sp>
        <p:nvSpPr>
          <p:cNvPr id="58"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hat</a:t>
            </a:r>
            <a:endParaRPr lang="en-US" sz="1400" b="0" dirty="0">
              <a:solidFill>
                <a:schemeClr val="bg1"/>
              </a:solidFill>
              <a:latin typeface="Gill Sans"/>
              <a:cs typeface="Gill Sans"/>
            </a:endParaRPr>
          </a:p>
        </p:txBody>
      </p:sp>
      <p:sp>
        <p:nvSpPr>
          <p:cNvPr id="59"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one</a:t>
            </a:r>
            <a:endParaRPr lang="en-US" sz="1400" b="0" dirty="0">
              <a:solidFill>
                <a:schemeClr val="bg1"/>
              </a:solidFill>
              <a:latin typeface="Gill Sans"/>
              <a:cs typeface="Gill Sans"/>
            </a:endParaRPr>
          </a:p>
        </p:txBody>
      </p:sp>
      <p:grpSp>
        <p:nvGrpSpPr>
          <p:cNvPr id="60" name="Group 44"/>
          <p:cNvGrpSpPr/>
          <p:nvPr/>
        </p:nvGrpSpPr>
        <p:grpSpPr>
          <a:xfrm>
            <a:off x="6208013" y="762000"/>
            <a:ext cx="2255002" cy="490954"/>
            <a:chOff x="762000" y="1905000"/>
            <a:chExt cx="2255002" cy="490954"/>
          </a:xfrm>
        </p:grpSpPr>
        <p:sp>
          <p:nvSpPr>
            <p:cNvPr id="61" name="TextBox 60"/>
            <p:cNvSpPr txBox="1"/>
            <p:nvPr/>
          </p:nvSpPr>
          <p:spPr>
            <a:xfrm>
              <a:off x="838200" y="2057400"/>
              <a:ext cx="2178802" cy="338554"/>
            </a:xfrm>
            <a:prstGeom prst="rect">
              <a:avLst/>
            </a:prstGeom>
            <a:noFill/>
            <a:ln>
              <a:noFill/>
            </a:ln>
          </p:spPr>
          <p:txBody>
            <a:bodyPr wrap="none" rtlCol="0">
              <a:spAutoFit/>
            </a:bodyPr>
            <a:lstStyle/>
            <a:p>
              <a:r>
                <a:rPr lang="en-US" dirty="0" smtClean="0">
                  <a:solidFill>
                    <a:schemeClr val="bg1"/>
                  </a:solidFill>
                </a:rPr>
                <a:t>green eggs and ham</a:t>
              </a:r>
              <a:endParaRPr lang="en-US" dirty="0">
                <a:solidFill>
                  <a:schemeClr val="bg1"/>
                </a:solidFill>
              </a:endParaRPr>
            </a:p>
          </p:txBody>
        </p:sp>
        <p:sp>
          <p:nvSpPr>
            <p:cNvPr id="62" name="TextBox 61"/>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4</a:t>
              </a:r>
              <a:endParaRPr lang="en-US" sz="1200" dirty="0">
                <a:solidFill>
                  <a:srgbClr val="FF0000"/>
                </a:solidFill>
              </a:endParaRPr>
            </a:p>
          </p:txBody>
        </p:sp>
      </p:grpSp>
      <p:sp>
        <p:nvSpPr>
          <p:cNvPr id="63" name="Rectangle 6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64" name="Rectangle 6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65" name="Rectangle 6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6" name="Rectangle 6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red</a:t>
            </a:r>
            <a:endParaRPr lang="en-US" sz="1400" b="0" dirty="0">
              <a:solidFill>
                <a:schemeClr val="bg1"/>
              </a:solidFill>
              <a:latin typeface="Gill Sans"/>
              <a:cs typeface="Gill Sans"/>
            </a:endParaRPr>
          </a:p>
        </p:txBody>
      </p:sp>
      <p:sp>
        <p:nvSpPr>
          <p:cNvPr id="68" name="Rectangle 67"/>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69" name="Rectangle 68"/>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0" name="Rectangle 69"/>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1" name="Rectangle 70"/>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2"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two</a:t>
            </a:r>
            <a:endParaRPr lang="en-US" sz="1400" b="0" dirty="0">
              <a:solidFill>
                <a:schemeClr val="bg1"/>
              </a:solidFill>
              <a:latin typeface="Gill Sans"/>
              <a:cs typeface="Gill Sans"/>
            </a:endParaRPr>
          </a:p>
        </p:txBody>
      </p:sp>
      <p:sp>
        <p:nvSpPr>
          <p:cNvPr id="76" name="TextBox 75"/>
          <p:cNvSpPr txBox="1"/>
          <p:nvPr/>
        </p:nvSpPr>
        <p:spPr>
          <a:xfrm>
            <a:off x="3962400" y="2057400"/>
            <a:ext cx="4495800" cy="461665"/>
          </a:xfrm>
          <a:prstGeom prst="rect">
            <a:avLst/>
          </a:prstGeom>
          <a:noFill/>
        </p:spPr>
        <p:txBody>
          <a:bodyPr wrap="square" rtlCol="0">
            <a:spAutoFit/>
          </a:bodyPr>
          <a:lstStyle/>
          <a:p>
            <a:r>
              <a:rPr lang="en-US" sz="2400" b="0" dirty="0" smtClean="0">
                <a:solidFill>
                  <a:schemeClr val="bg1"/>
                </a:solidFill>
                <a:latin typeface="Gill Sans"/>
                <a:cs typeface="Gill Sans"/>
              </a:rPr>
              <a:t>What goes in each cell?</a:t>
            </a:r>
            <a:endParaRPr lang="en-US" sz="2400" b="0" dirty="0">
              <a:solidFill>
                <a:schemeClr val="bg1"/>
              </a:solidFill>
              <a:latin typeface="Gill Sans"/>
              <a:cs typeface="Gill Sans"/>
            </a:endParaRPr>
          </a:p>
        </p:txBody>
      </p:sp>
      <p:sp>
        <p:nvSpPr>
          <p:cNvPr id="77" name="TextBox 76"/>
          <p:cNvSpPr txBox="1"/>
          <p:nvPr/>
        </p:nvSpPr>
        <p:spPr>
          <a:xfrm>
            <a:off x="4419600" y="2510135"/>
            <a:ext cx="1447800" cy="461665"/>
          </a:xfrm>
          <a:prstGeom prst="rect">
            <a:avLst/>
          </a:prstGeom>
          <a:noFill/>
        </p:spPr>
        <p:txBody>
          <a:bodyPr wrap="square" rtlCol="0">
            <a:spAutoFit/>
          </a:bodyPr>
          <a:lstStyle/>
          <a:p>
            <a:r>
              <a:rPr lang="en-US" sz="2400" b="0" dirty="0" err="1" smtClean="0">
                <a:solidFill>
                  <a:schemeClr val="bg1"/>
                </a:solidFill>
                <a:latin typeface="Gill Sans"/>
                <a:cs typeface="Gill Sans"/>
              </a:rPr>
              <a:t>boolean</a:t>
            </a:r>
            <a:endParaRPr lang="en-US" sz="2400" b="0" dirty="0">
              <a:solidFill>
                <a:schemeClr val="bg1"/>
              </a:solidFill>
              <a:latin typeface="Gill Sans"/>
              <a:cs typeface="Gill Sans"/>
            </a:endParaRPr>
          </a:p>
        </p:txBody>
      </p:sp>
      <p:sp>
        <p:nvSpPr>
          <p:cNvPr id="78" name="TextBox 77"/>
          <p:cNvSpPr txBox="1"/>
          <p:nvPr/>
        </p:nvSpPr>
        <p:spPr>
          <a:xfrm>
            <a:off x="4419600" y="2814935"/>
            <a:ext cx="1447800" cy="461665"/>
          </a:xfrm>
          <a:prstGeom prst="rect">
            <a:avLst/>
          </a:prstGeom>
          <a:noFill/>
        </p:spPr>
        <p:txBody>
          <a:bodyPr wrap="square" rtlCol="0">
            <a:spAutoFit/>
          </a:bodyPr>
          <a:lstStyle/>
          <a:p>
            <a:r>
              <a:rPr lang="en-US" sz="2400" b="0" dirty="0" smtClean="0">
                <a:solidFill>
                  <a:schemeClr val="bg1"/>
                </a:solidFill>
                <a:latin typeface="Gill Sans"/>
                <a:cs typeface="Gill Sans"/>
              </a:rPr>
              <a:t>count</a:t>
            </a:r>
            <a:endParaRPr lang="en-US" sz="2400" b="0" dirty="0">
              <a:solidFill>
                <a:schemeClr val="bg1"/>
              </a:solidFill>
              <a:latin typeface="Gill Sans"/>
              <a:cs typeface="Gill Sans"/>
            </a:endParaRPr>
          </a:p>
        </p:txBody>
      </p:sp>
      <p:sp>
        <p:nvSpPr>
          <p:cNvPr id="79" name="TextBox 78"/>
          <p:cNvSpPr txBox="1"/>
          <p:nvPr/>
        </p:nvSpPr>
        <p:spPr>
          <a:xfrm>
            <a:off x="4419600" y="3119735"/>
            <a:ext cx="1447800" cy="461665"/>
          </a:xfrm>
          <a:prstGeom prst="rect">
            <a:avLst/>
          </a:prstGeom>
          <a:noFill/>
        </p:spPr>
        <p:txBody>
          <a:bodyPr wrap="square" rtlCol="0">
            <a:spAutoFit/>
          </a:bodyPr>
          <a:lstStyle/>
          <a:p>
            <a:r>
              <a:rPr lang="en-US" sz="2400" b="0" dirty="0" smtClean="0">
                <a:solidFill>
                  <a:schemeClr val="bg1"/>
                </a:solidFill>
                <a:latin typeface="Gill Sans"/>
                <a:cs typeface="Gill Sans"/>
              </a:rPr>
              <a:t>positions</a:t>
            </a:r>
            <a:endParaRPr lang="en-US" sz="2400" b="0" dirty="0">
              <a:solidFill>
                <a:schemeClr val="bg1"/>
              </a:solidFill>
              <a:latin typeface="Gill Sans"/>
              <a:cs typeface="Gill Sans"/>
            </a:endParaRPr>
          </a:p>
        </p:txBody>
      </p:sp>
    </p:spTree>
    <p:extLst>
      <p:ext uri="{BB962C8B-B14F-4D97-AF65-F5344CB8AC3E}">
        <p14:creationId xmlns:p14="http://schemas.microsoft.com/office/powerpoint/2010/main" val="2765209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1219200" y="2514600"/>
            <a:ext cx="6781800" cy="3124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chemeClr val="bg1"/>
              </a:solidFill>
              <a:latin typeface="Gill Sans"/>
              <a:cs typeface="Gill Sans"/>
            </a:endParaRPr>
          </a:p>
        </p:txBody>
      </p:sp>
      <p:sp>
        <p:nvSpPr>
          <p:cNvPr id="5" name="AutoShape 3"/>
          <p:cNvSpPr>
            <a:spLocks noChangeArrowheads="1"/>
          </p:cNvSpPr>
          <p:nvPr/>
        </p:nvSpPr>
        <p:spPr bwMode="auto">
          <a:xfrm>
            <a:off x="56388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1"/>
                </a:solidFill>
                <a:latin typeface="Gill Sans"/>
                <a:cs typeface="Gill Sans"/>
              </a:rPr>
              <a:t>Documents</a:t>
            </a:r>
          </a:p>
        </p:txBody>
      </p:sp>
      <p:sp>
        <p:nvSpPr>
          <p:cNvPr id="6" name="AutoShape 4"/>
          <p:cNvSpPr>
            <a:spLocks noChangeArrowheads="1"/>
          </p:cNvSpPr>
          <p:nvPr/>
        </p:nvSpPr>
        <p:spPr bwMode="auto">
          <a:xfrm>
            <a:off x="1849438" y="1676400"/>
            <a:ext cx="1371600" cy="533400"/>
          </a:xfrm>
          <a:prstGeom prst="flowChartInputOutpu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1800" dirty="0">
                <a:solidFill>
                  <a:schemeClr val="bg1"/>
                </a:solidFill>
                <a:latin typeface="Gill Sans"/>
                <a:cs typeface="Gill Sans"/>
              </a:rPr>
              <a:t>Query</a:t>
            </a:r>
          </a:p>
        </p:txBody>
      </p:sp>
      <p:sp>
        <p:nvSpPr>
          <p:cNvPr id="7" name="AutoShape 5"/>
          <p:cNvSpPr>
            <a:spLocks noChangeArrowheads="1"/>
          </p:cNvSpPr>
          <p:nvPr/>
        </p:nvSpPr>
        <p:spPr bwMode="auto">
          <a:xfrm>
            <a:off x="1676400" y="5943600"/>
            <a:ext cx="1676400" cy="762000"/>
          </a:xfrm>
          <a:prstGeom prst="flowChartMultidocumen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1800">
                <a:solidFill>
                  <a:schemeClr val="bg1"/>
                </a:solidFill>
                <a:latin typeface="Gill Sans"/>
                <a:cs typeface="Gill Sans"/>
              </a:rPr>
              <a:t>Hits</a:t>
            </a:r>
          </a:p>
        </p:txBody>
      </p:sp>
      <p:sp>
        <p:nvSpPr>
          <p:cNvPr id="8" name="Rectangle 6"/>
          <p:cNvSpPr>
            <a:spLocks noChangeArrowheads="1"/>
          </p:cNvSpPr>
          <p:nvPr/>
        </p:nvSpPr>
        <p:spPr bwMode="auto">
          <a:xfrm>
            <a:off x="167640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dirty="0">
                <a:solidFill>
                  <a:schemeClr val="bg1"/>
                </a:solidFill>
                <a:latin typeface="Gill Sans"/>
                <a:cs typeface="Gill Sans"/>
              </a:rPr>
              <a:t>Representation</a:t>
            </a:r>
          </a:p>
          <a:p>
            <a:pPr algn="ctr"/>
            <a:r>
              <a:rPr lang="en-US" sz="1800" b="0" dirty="0">
                <a:solidFill>
                  <a:schemeClr val="bg1"/>
                </a:solidFill>
                <a:latin typeface="Gill Sans"/>
                <a:cs typeface="Gill Sans"/>
              </a:rPr>
              <a:t>Function</a:t>
            </a:r>
          </a:p>
        </p:txBody>
      </p:sp>
      <p:sp>
        <p:nvSpPr>
          <p:cNvPr id="9" name="Rectangle 7"/>
          <p:cNvSpPr>
            <a:spLocks noChangeArrowheads="1"/>
          </p:cNvSpPr>
          <p:nvPr/>
        </p:nvSpPr>
        <p:spPr bwMode="auto">
          <a:xfrm>
            <a:off x="567055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a:solidFill>
                  <a:schemeClr val="bg1"/>
                </a:solidFill>
                <a:latin typeface="Gill Sans"/>
                <a:cs typeface="Gill Sans"/>
              </a:rPr>
              <a:t>Representation</a:t>
            </a:r>
          </a:p>
          <a:p>
            <a:pPr algn="ctr"/>
            <a:r>
              <a:rPr lang="en-US" sz="1800" b="0">
                <a:solidFill>
                  <a:schemeClr val="bg1"/>
                </a:solidFill>
                <a:latin typeface="Gill Sans"/>
                <a:cs typeface="Gill Sans"/>
              </a:rPr>
              <a:t>Function</a:t>
            </a:r>
          </a:p>
        </p:txBody>
      </p:sp>
      <p:sp>
        <p:nvSpPr>
          <p:cNvPr id="10" name="Text Box 8"/>
          <p:cNvSpPr txBox="1">
            <a:spLocks noChangeArrowheads="1"/>
          </p:cNvSpPr>
          <p:nvPr/>
        </p:nvSpPr>
        <p:spPr bwMode="auto">
          <a:xfrm>
            <a:off x="1447800" y="3733800"/>
            <a:ext cx="2053767"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Query Representation</a:t>
            </a:r>
          </a:p>
        </p:txBody>
      </p:sp>
      <p:sp>
        <p:nvSpPr>
          <p:cNvPr id="11" name="Text Box 9"/>
          <p:cNvSpPr txBox="1">
            <a:spLocks noChangeArrowheads="1"/>
          </p:cNvSpPr>
          <p:nvPr/>
        </p:nvSpPr>
        <p:spPr bwMode="auto">
          <a:xfrm>
            <a:off x="5205413" y="3733800"/>
            <a:ext cx="2393704"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Document Representation</a:t>
            </a:r>
          </a:p>
        </p:txBody>
      </p:sp>
      <p:sp>
        <p:nvSpPr>
          <p:cNvPr id="12" name="Rectangle 10"/>
          <p:cNvSpPr>
            <a:spLocks noChangeArrowheads="1"/>
          </p:cNvSpPr>
          <p:nvPr/>
        </p:nvSpPr>
        <p:spPr bwMode="auto">
          <a:xfrm>
            <a:off x="1676400" y="4648200"/>
            <a:ext cx="1676400" cy="6858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US" sz="1800" b="0">
                <a:solidFill>
                  <a:schemeClr val="bg2"/>
                </a:solidFill>
                <a:latin typeface="Gill Sans"/>
                <a:cs typeface="Gill Sans"/>
              </a:rPr>
              <a:t>Comparison</a:t>
            </a:r>
          </a:p>
          <a:p>
            <a:pPr algn="ctr"/>
            <a:r>
              <a:rPr lang="en-US" sz="1800" b="0">
                <a:solidFill>
                  <a:schemeClr val="bg2"/>
                </a:solidFill>
                <a:latin typeface="Gill Sans"/>
                <a:cs typeface="Gill Sans"/>
              </a:rPr>
              <a:t>Function</a:t>
            </a:r>
          </a:p>
        </p:txBody>
      </p:sp>
      <p:sp>
        <p:nvSpPr>
          <p:cNvPr id="13" name="Line 11"/>
          <p:cNvSpPr>
            <a:spLocks noChangeShapeType="1"/>
          </p:cNvSpPr>
          <p:nvPr/>
        </p:nvSpPr>
        <p:spPr bwMode="auto">
          <a:xfrm>
            <a:off x="251460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4" name="Line 12"/>
          <p:cNvSpPr>
            <a:spLocks noChangeShapeType="1"/>
          </p:cNvSpPr>
          <p:nvPr/>
        </p:nvSpPr>
        <p:spPr bwMode="auto">
          <a:xfrm>
            <a:off x="650875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5" name="AutoShape 13"/>
          <p:cNvSpPr>
            <a:spLocks noChangeArrowheads="1"/>
          </p:cNvSpPr>
          <p:nvPr/>
        </p:nvSpPr>
        <p:spPr bwMode="auto">
          <a:xfrm>
            <a:off x="5822950" y="4419600"/>
            <a:ext cx="1371600" cy="10668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a:solidFill>
                  <a:schemeClr val="bg1"/>
                </a:solidFill>
                <a:latin typeface="Gill Sans"/>
                <a:cs typeface="Gill Sans"/>
              </a:rPr>
              <a:t>Index</a:t>
            </a:r>
          </a:p>
        </p:txBody>
      </p:sp>
      <p:sp>
        <p:nvSpPr>
          <p:cNvPr id="16" name="Line 14"/>
          <p:cNvSpPr>
            <a:spLocks noChangeShapeType="1"/>
          </p:cNvSpPr>
          <p:nvPr/>
        </p:nvSpPr>
        <p:spPr bwMode="auto">
          <a:xfrm>
            <a:off x="6508750" y="41148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7" name="Line 15"/>
          <p:cNvSpPr>
            <a:spLocks noChangeShapeType="1"/>
          </p:cNvSpPr>
          <p:nvPr/>
        </p:nvSpPr>
        <p:spPr bwMode="auto">
          <a:xfrm>
            <a:off x="2535238" y="22098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8" name="Line 16"/>
          <p:cNvSpPr>
            <a:spLocks noChangeShapeType="1"/>
          </p:cNvSpPr>
          <p:nvPr/>
        </p:nvSpPr>
        <p:spPr bwMode="auto">
          <a:xfrm>
            <a:off x="6477000" y="2286000"/>
            <a:ext cx="0" cy="5334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9" name="Line 17"/>
          <p:cNvSpPr>
            <a:spLocks noChangeShapeType="1"/>
          </p:cNvSpPr>
          <p:nvPr/>
        </p:nvSpPr>
        <p:spPr bwMode="auto">
          <a:xfrm flipH="1">
            <a:off x="3352800" y="5029200"/>
            <a:ext cx="24384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0" name="Line 18"/>
          <p:cNvSpPr>
            <a:spLocks noChangeShapeType="1"/>
          </p:cNvSpPr>
          <p:nvPr/>
        </p:nvSpPr>
        <p:spPr bwMode="auto">
          <a:xfrm flipH="1">
            <a:off x="2514600" y="53340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1" name="Rectangle 19"/>
          <p:cNvSpPr>
            <a:spLocks noChangeArrowheads="1"/>
          </p:cNvSpPr>
          <p:nvPr/>
        </p:nvSpPr>
        <p:spPr bwMode="auto">
          <a:xfrm>
            <a:off x="1219200" y="2514600"/>
            <a:ext cx="6781800" cy="3124200"/>
          </a:xfrm>
          <a:prstGeom prst="rect">
            <a:avLst/>
          </a:prstGeom>
          <a:noFill/>
          <a:ln w="25400">
            <a:solidFill>
              <a:schemeClr val="bg1"/>
            </a:solidFill>
            <a:miter lim="800000"/>
            <a:headEnd/>
            <a:tailEnd/>
          </a:ln>
        </p:spPr>
        <p:txBody>
          <a:bodyPr wrap="none" anchor="ctr"/>
          <a:lstStyle/>
          <a:p>
            <a:endParaRPr lang="en-US">
              <a:solidFill>
                <a:schemeClr val="bg1"/>
              </a:solidFill>
              <a:latin typeface="Gill Sans"/>
              <a:cs typeface="Gill Sans"/>
            </a:endParaRPr>
          </a:p>
        </p:txBody>
      </p:sp>
      <p:sp>
        <p:nvSpPr>
          <p:cNvPr id="22" name="Line 20"/>
          <p:cNvSpPr>
            <a:spLocks noChangeShapeType="1"/>
          </p:cNvSpPr>
          <p:nvPr/>
        </p:nvSpPr>
        <p:spPr bwMode="auto">
          <a:xfrm>
            <a:off x="2514600" y="40386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cxnSp>
        <p:nvCxnSpPr>
          <p:cNvPr id="24" name="Straight Connector 23"/>
          <p:cNvCxnSpPr>
            <a:cxnSpLocks noChangeShapeType="1"/>
            <a:stCxn id="23" idx="0"/>
            <a:endCxn id="23" idx="2"/>
          </p:cNvCxnSpPr>
          <p:nvPr/>
        </p:nvCxnSpPr>
        <p:spPr bwMode="auto">
          <a:xfrm rot="16200000" flipH="1">
            <a:off x="3048001" y="4076700"/>
            <a:ext cx="3124200" cy="3175"/>
          </a:xfrm>
          <a:prstGeom prst="line">
            <a:avLst/>
          </a:prstGeom>
          <a:noFill/>
          <a:ln w="15875" algn="ctr">
            <a:solidFill>
              <a:schemeClr val="bg1"/>
            </a:solidFill>
            <a:prstDash val="dash"/>
            <a:round/>
            <a:headEnd/>
            <a:tailEnd/>
          </a:ln>
        </p:spPr>
      </p:cxnSp>
      <p:sp>
        <p:nvSpPr>
          <p:cNvPr id="25" name="TextBox 24"/>
          <p:cNvSpPr txBox="1">
            <a:spLocks noChangeArrowheads="1"/>
          </p:cNvSpPr>
          <p:nvPr/>
        </p:nvSpPr>
        <p:spPr bwMode="auto">
          <a:xfrm>
            <a:off x="4572000" y="2514600"/>
            <a:ext cx="840995"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offline</a:t>
            </a:r>
          </a:p>
        </p:txBody>
      </p:sp>
      <p:sp>
        <p:nvSpPr>
          <p:cNvPr id="26" name="TextBox 25"/>
          <p:cNvSpPr txBox="1">
            <a:spLocks noChangeArrowheads="1"/>
          </p:cNvSpPr>
          <p:nvPr/>
        </p:nvSpPr>
        <p:spPr bwMode="auto">
          <a:xfrm>
            <a:off x="3846513" y="2514600"/>
            <a:ext cx="825066"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online</a:t>
            </a:r>
          </a:p>
        </p:txBody>
      </p:sp>
      <p:sp>
        <p:nvSpPr>
          <p:cNvPr id="28" name="TextBox 27"/>
          <p:cNvSpPr txBox="1"/>
          <p:nvPr/>
        </p:nvSpPr>
        <p:spPr>
          <a:xfrm rot="21067221">
            <a:off x="6441501" y="5730688"/>
            <a:ext cx="1226417" cy="461665"/>
          </a:xfrm>
          <a:prstGeom prst="rect">
            <a:avLst/>
          </a:prstGeom>
          <a:noFill/>
        </p:spPr>
        <p:txBody>
          <a:bodyPr wrap="none" rtlCol="0">
            <a:spAutoFit/>
          </a:bodyPr>
          <a:lstStyle/>
          <a:p>
            <a:r>
              <a:rPr lang="en-US" sz="2400" b="0" dirty="0" smtClean="0">
                <a:solidFill>
                  <a:srgbClr val="FF0000"/>
                </a:solidFill>
                <a:latin typeface="Gill Sans"/>
                <a:cs typeface="Gill Sans"/>
              </a:rPr>
              <a:t>Indexing</a:t>
            </a:r>
            <a:endParaRPr lang="en-US" sz="2400" b="0" dirty="0">
              <a:solidFill>
                <a:srgbClr val="FF0000"/>
              </a:solidFill>
              <a:latin typeface="Gill Sans"/>
              <a:cs typeface="Gill Sans"/>
            </a:endParaRPr>
          </a:p>
        </p:txBody>
      </p:sp>
      <p:sp>
        <p:nvSpPr>
          <p:cNvPr id="29" name="Oval 28"/>
          <p:cNvSpPr/>
          <p:nvPr/>
        </p:nvSpPr>
        <p:spPr bwMode="auto">
          <a:xfrm>
            <a:off x="4953000" y="2514600"/>
            <a:ext cx="2971800" cy="32766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4" name="Oval 33"/>
          <p:cNvSpPr/>
          <p:nvPr/>
        </p:nvSpPr>
        <p:spPr bwMode="auto">
          <a:xfrm>
            <a:off x="1295400" y="4343400"/>
            <a:ext cx="2362200" cy="13716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5" name="TextBox 34"/>
          <p:cNvSpPr txBox="1"/>
          <p:nvPr/>
        </p:nvSpPr>
        <p:spPr>
          <a:xfrm rot="346581">
            <a:off x="400967" y="4025955"/>
            <a:ext cx="1286229" cy="461665"/>
          </a:xfrm>
          <a:prstGeom prst="rect">
            <a:avLst/>
          </a:prstGeom>
          <a:noFill/>
        </p:spPr>
        <p:txBody>
          <a:bodyPr wrap="none" rtlCol="0">
            <a:spAutoFit/>
          </a:bodyPr>
          <a:lstStyle/>
          <a:p>
            <a:r>
              <a:rPr lang="en-US" sz="2400" b="0" dirty="0" smtClean="0">
                <a:solidFill>
                  <a:srgbClr val="FF0000"/>
                </a:solidFill>
                <a:latin typeface="Gill Sans"/>
                <a:cs typeface="Gill Sans"/>
              </a:rPr>
              <a:t>Retrieval</a:t>
            </a:r>
            <a:endParaRPr lang="en-US" sz="2400" b="0" dirty="0">
              <a:solidFill>
                <a:srgbClr val="FF0000"/>
              </a:solidFill>
              <a:latin typeface="Gill Sans"/>
              <a:cs typeface="Gill Sans"/>
            </a:endParaRPr>
          </a:p>
        </p:txBody>
      </p:sp>
      <p:sp>
        <p:nvSpPr>
          <p:cNvPr id="3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Abstract IR Architecture</a:t>
            </a:r>
          </a:p>
        </p:txBody>
      </p:sp>
    </p:spTree>
    <p:extLst>
      <p:ext uri="{BB962C8B-B14F-4D97-AF65-F5344CB8AC3E}">
        <p14:creationId xmlns:p14="http://schemas.microsoft.com/office/powerpoint/2010/main" val="2267039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4" grpId="0" animBg="1"/>
      <p:bldP spid="3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457200" y="762000"/>
            <a:ext cx="1940813" cy="490954"/>
            <a:chOff x="762000" y="1905000"/>
            <a:chExt cx="1940813" cy="490954"/>
          </a:xfrm>
        </p:grpSpPr>
        <p:sp>
          <p:nvSpPr>
            <p:cNvPr id="8" name="TextBox 7"/>
            <p:cNvSpPr txBox="1"/>
            <p:nvPr/>
          </p:nvSpPr>
          <p:spPr>
            <a:xfrm>
              <a:off x="838200" y="2057400"/>
              <a:ext cx="1864613" cy="338554"/>
            </a:xfrm>
            <a:prstGeom prst="rect">
              <a:avLst/>
            </a:prstGeom>
            <a:noFill/>
            <a:ln>
              <a:noFill/>
            </a:ln>
          </p:spPr>
          <p:txBody>
            <a:bodyPr wrap="none" rtlCol="0">
              <a:spAutoFit/>
            </a:bodyPr>
            <a:lstStyle/>
            <a:p>
              <a:r>
                <a:rPr lang="en-US" dirty="0" smtClean="0">
                  <a:solidFill>
                    <a:schemeClr val="bg1"/>
                  </a:solidFill>
                </a:rPr>
                <a:t>one fish, two fish</a:t>
              </a:r>
              <a:endParaRPr lang="en-US" dirty="0">
                <a:solidFill>
                  <a:schemeClr val="bg1"/>
                </a:solidFill>
              </a:endParaRPr>
            </a:p>
          </p:txBody>
        </p:sp>
        <p:sp>
          <p:nvSpPr>
            <p:cNvPr id="9" name="TextBox 8"/>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1</a:t>
              </a:r>
              <a:endParaRPr lang="en-US" sz="1200" dirty="0">
                <a:solidFill>
                  <a:srgbClr val="FF0000"/>
                </a:solidFill>
              </a:endParaRPr>
            </a:p>
          </p:txBody>
        </p:sp>
      </p:grpSp>
      <p:grpSp>
        <p:nvGrpSpPr>
          <p:cNvPr id="10" name="Group 32"/>
          <p:cNvGrpSpPr/>
          <p:nvPr/>
        </p:nvGrpSpPr>
        <p:grpSpPr>
          <a:xfrm>
            <a:off x="2474213" y="762000"/>
            <a:ext cx="1963255" cy="490954"/>
            <a:chOff x="762000" y="1905000"/>
            <a:chExt cx="1963255" cy="490954"/>
          </a:xfrm>
        </p:grpSpPr>
        <p:sp>
          <p:nvSpPr>
            <p:cNvPr id="11" name="TextBox 10"/>
            <p:cNvSpPr txBox="1"/>
            <p:nvPr/>
          </p:nvSpPr>
          <p:spPr>
            <a:xfrm>
              <a:off x="838200" y="2057400"/>
              <a:ext cx="1887055" cy="338554"/>
            </a:xfrm>
            <a:prstGeom prst="rect">
              <a:avLst/>
            </a:prstGeom>
            <a:noFill/>
            <a:ln>
              <a:noFill/>
            </a:ln>
          </p:spPr>
          <p:txBody>
            <a:bodyPr wrap="none" rtlCol="0">
              <a:spAutoFit/>
            </a:bodyPr>
            <a:lstStyle/>
            <a:p>
              <a:r>
                <a:rPr lang="en-US" dirty="0" smtClean="0">
                  <a:solidFill>
                    <a:schemeClr val="bg1"/>
                  </a:solidFill>
                </a:rPr>
                <a:t>red fish, blue fish</a:t>
              </a:r>
              <a:endParaRPr lang="en-US" dirty="0">
                <a:solidFill>
                  <a:schemeClr val="bg1"/>
                </a:solidFill>
              </a:endParaRPr>
            </a:p>
          </p:txBody>
        </p:sp>
        <p:sp>
          <p:nvSpPr>
            <p:cNvPr id="12" name="TextBox 11"/>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2</a:t>
              </a:r>
              <a:endParaRPr lang="en-US" sz="1200" dirty="0">
                <a:solidFill>
                  <a:srgbClr val="FF0000"/>
                </a:solidFill>
              </a:endParaRPr>
            </a:p>
          </p:txBody>
        </p:sp>
      </p:grpSp>
      <p:grpSp>
        <p:nvGrpSpPr>
          <p:cNvPr id="13" name="Group 44"/>
          <p:cNvGrpSpPr/>
          <p:nvPr/>
        </p:nvGrpSpPr>
        <p:grpSpPr>
          <a:xfrm>
            <a:off x="4526771" y="762000"/>
            <a:ext cx="1528842" cy="490954"/>
            <a:chOff x="762000" y="1905000"/>
            <a:chExt cx="1528842" cy="490954"/>
          </a:xfrm>
        </p:grpSpPr>
        <p:sp>
          <p:nvSpPr>
            <p:cNvPr id="14" name="TextBox 13"/>
            <p:cNvSpPr txBox="1"/>
            <p:nvPr/>
          </p:nvSpPr>
          <p:spPr>
            <a:xfrm>
              <a:off x="838200" y="2057400"/>
              <a:ext cx="1452642" cy="338554"/>
            </a:xfrm>
            <a:prstGeom prst="rect">
              <a:avLst/>
            </a:prstGeom>
            <a:noFill/>
            <a:ln>
              <a:noFill/>
            </a:ln>
          </p:spPr>
          <p:txBody>
            <a:bodyPr wrap="none" rtlCol="0">
              <a:spAutoFit/>
            </a:bodyPr>
            <a:lstStyle/>
            <a:p>
              <a:r>
                <a:rPr lang="en-US" dirty="0" smtClean="0">
                  <a:solidFill>
                    <a:schemeClr val="bg1"/>
                  </a:solidFill>
                </a:rPr>
                <a:t>cat in the hat</a:t>
              </a:r>
              <a:endParaRPr lang="en-US" dirty="0">
                <a:solidFill>
                  <a:schemeClr val="bg1"/>
                </a:solidFill>
              </a:endParaRPr>
            </a:p>
          </p:txBody>
        </p:sp>
        <p:sp>
          <p:nvSpPr>
            <p:cNvPr id="15" name="TextBox 14"/>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3</a:t>
              </a:r>
              <a:endParaRPr lang="en-US" sz="1200" dirty="0">
                <a:solidFill>
                  <a:srgbClr val="FF0000"/>
                </a:solidFill>
              </a:endParaRPr>
            </a:p>
          </p:txBody>
        </p:sp>
      </p:grpSp>
      <p:sp>
        <p:nvSpPr>
          <p:cNvPr id="16"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7"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8"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9"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0"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2"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3"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4"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5"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6"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7"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9"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0"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2"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3"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5"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6"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7" name="Rectangle 36"/>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8" name="Rectangle 37"/>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9" name="Rectangle 38"/>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0" name="Rectangle 39"/>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41" name="Rectangle 40"/>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2" name="Rectangle 41"/>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3" name="Rectangle 42"/>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5" name="Rectangle 44"/>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6" name="Rectangle 45"/>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8" name="Rectangle 47"/>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9" name="Rectangle 48"/>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50" name="Rectangle 49"/>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51" name="Rectangle 50"/>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52"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blue</a:t>
            </a:r>
            <a:endParaRPr lang="en-US" sz="1400" b="0" dirty="0">
              <a:solidFill>
                <a:schemeClr val="bg1"/>
              </a:solidFill>
              <a:latin typeface="Gill Sans"/>
              <a:cs typeface="Gill Sans"/>
            </a:endParaRPr>
          </a:p>
        </p:txBody>
      </p:sp>
      <p:sp>
        <p:nvSpPr>
          <p:cNvPr id="53"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cat</a:t>
            </a:r>
            <a:endParaRPr lang="en-US" sz="1400" b="0" dirty="0">
              <a:solidFill>
                <a:schemeClr val="bg1"/>
              </a:solidFill>
              <a:latin typeface="Gill Sans"/>
              <a:cs typeface="Gill Sans"/>
            </a:endParaRPr>
          </a:p>
        </p:txBody>
      </p:sp>
      <p:sp>
        <p:nvSpPr>
          <p:cNvPr id="54"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egg</a:t>
            </a:r>
            <a:endParaRPr lang="en-US" sz="1400" b="0" dirty="0">
              <a:solidFill>
                <a:schemeClr val="bg1"/>
              </a:solidFill>
              <a:latin typeface="Gill Sans"/>
              <a:cs typeface="Gill Sans"/>
            </a:endParaRPr>
          </a:p>
        </p:txBody>
      </p:sp>
      <p:sp>
        <p:nvSpPr>
          <p:cNvPr id="55"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fish</a:t>
            </a:r>
            <a:endParaRPr lang="en-US" sz="1400" b="0" dirty="0">
              <a:solidFill>
                <a:schemeClr val="bg1"/>
              </a:solidFill>
              <a:latin typeface="Gill Sans"/>
              <a:cs typeface="Gill Sans"/>
            </a:endParaRPr>
          </a:p>
        </p:txBody>
      </p:sp>
      <p:sp>
        <p:nvSpPr>
          <p:cNvPr id="56"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green</a:t>
            </a:r>
            <a:endParaRPr lang="en-US" sz="1400" b="0" dirty="0">
              <a:solidFill>
                <a:schemeClr val="bg1"/>
              </a:solidFill>
              <a:latin typeface="Gill Sans"/>
              <a:cs typeface="Gill Sans"/>
            </a:endParaRPr>
          </a:p>
        </p:txBody>
      </p:sp>
      <p:sp>
        <p:nvSpPr>
          <p:cNvPr id="57"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ham</a:t>
            </a:r>
            <a:endParaRPr lang="en-US" sz="1400" b="0" dirty="0">
              <a:solidFill>
                <a:schemeClr val="bg1"/>
              </a:solidFill>
              <a:latin typeface="Gill Sans"/>
              <a:cs typeface="Gill Sans"/>
            </a:endParaRPr>
          </a:p>
        </p:txBody>
      </p:sp>
      <p:sp>
        <p:nvSpPr>
          <p:cNvPr id="58"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hat</a:t>
            </a:r>
            <a:endParaRPr lang="en-US" sz="1400" b="0" dirty="0">
              <a:solidFill>
                <a:schemeClr val="bg1"/>
              </a:solidFill>
              <a:latin typeface="Gill Sans"/>
              <a:cs typeface="Gill Sans"/>
            </a:endParaRPr>
          </a:p>
        </p:txBody>
      </p:sp>
      <p:sp>
        <p:nvSpPr>
          <p:cNvPr id="59"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one</a:t>
            </a:r>
            <a:endParaRPr lang="en-US" sz="1400" b="0" dirty="0">
              <a:solidFill>
                <a:schemeClr val="bg1"/>
              </a:solidFill>
              <a:latin typeface="Gill Sans"/>
              <a:cs typeface="Gill Sans"/>
            </a:endParaRPr>
          </a:p>
        </p:txBody>
      </p:sp>
      <p:grpSp>
        <p:nvGrpSpPr>
          <p:cNvPr id="60" name="Group 44"/>
          <p:cNvGrpSpPr/>
          <p:nvPr/>
        </p:nvGrpSpPr>
        <p:grpSpPr>
          <a:xfrm>
            <a:off x="6208013" y="762000"/>
            <a:ext cx="2255002" cy="490954"/>
            <a:chOff x="762000" y="1905000"/>
            <a:chExt cx="2255002" cy="490954"/>
          </a:xfrm>
        </p:grpSpPr>
        <p:sp>
          <p:nvSpPr>
            <p:cNvPr id="61" name="TextBox 60"/>
            <p:cNvSpPr txBox="1"/>
            <p:nvPr/>
          </p:nvSpPr>
          <p:spPr>
            <a:xfrm>
              <a:off x="838200" y="2057400"/>
              <a:ext cx="2178802" cy="338554"/>
            </a:xfrm>
            <a:prstGeom prst="rect">
              <a:avLst/>
            </a:prstGeom>
            <a:noFill/>
            <a:ln>
              <a:noFill/>
            </a:ln>
          </p:spPr>
          <p:txBody>
            <a:bodyPr wrap="none" rtlCol="0">
              <a:spAutoFit/>
            </a:bodyPr>
            <a:lstStyle/>
            <a:p>
              <a:r>
                <a:rPr lang="en-US" dirty="0" smtClean="0">
                  <a:solidFill>
                    <a:schemeClr val="bg1"/>
                  </a:solidFill>
                </a:rPr>
                <a:t>green eggs and ham</a:t>
              </a:r>
              <a:endParaRPr lang="en-US" dirty="0">
                <a:solidFill>
                  <a:schemeClr val="bg1"/>
                </a:solidFill>
              </a:endParaRPr>
            </a:p>
          </p:txBody>
        </p:sp>
        <p:sp>
          <p:nvSpPr>
            <p:cNvPr id="62" name="TextBox 61"/>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4</a:t>
              </a:r>
              <a:endParaRPr lang="en-US" sz="1200" dirty="0">
                <a:solidFill>
                  <a:srgbClr val="FF0000"/>
                </a:solidFill>
              </a:endParaRPr>
            </a:p>
          </p:txBody>
        </p:sp>
      </p:grpSp>
      <p:sp>
        <p:nvSpPr>
          <p:cNvPr id="63" name="Rectangle 6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64" name="Rectangle 6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65" name="Rectangle 6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6" name="Rectangle 6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red</a:t>
            </a:r>
            <a:endParaRPr lang="en-US" sz="1400" b="0" dirty="0">
              <a:solidFill>
                <a:schemeClr val="bg1"/>
              </a:solidFill>
              <a:latin typeface="Gill Sans"/>
              <a:cs typeface="Gill Sans"/>
            </a:endParaRPr>
          </a:p>
        </p:txBody>
      </p:sp>
      <p:sp>
        <p:nvSpPr>
          <p:cNvPr id="68" name="Rectangle 67"/>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69" name="Rectangle 68"/>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0" name="Rectangle 69"/>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1" name="Rectangle 70"/>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2"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two</a:t>
            </a:r>
            <a:endParaRPr lang="en-US" sz="1400" b="0" dirty="0">
              <a:solidFill>
                <a:schemeClr val="bg1"/>
              </a:solidFill>
              <a:latin typeface="Gill Sans"/>
              <a:cs typeface="Gill Sans"/>
            </a:endParaRPr>
          </a:p>
        </p:txBody>
      </p:sp>
      <p:sp>
        <p:nvSpPr>
          <p:cNvPr id="73" name="TextBox 72"/>
          <p:cNvSpPr txBox="1"/>
          <p:nvPr/>
        </p:nvSpPr>
        <p:spPr>
          <a:xfrm>
            <a:off x="3962400" y="2133600"/>
            <a:ext cx="4495800" cy="461665"/>
          </a:xfrm>
          <a:prstGeom prst="rect">
            <a:avLst/>
          </a:prstGeom>
          <a:noFill/>
        </p:spPr>
        <p:txBody>
          <a:bodyPr wrap="square" rtlCol="0">
            <a:spAutoFit/>
          </a:bodyPr>
          <a:lstStyle/>
          <a:p>
            <a:r>
              <a:rPr lang="en-US" sz="2400" b="0" dirty="0" smtClean="0">
                <a:solidFill>
                  <a:schemeClr val="bg1"/>
                </a:solidFill>
                <a:latin typeface="Gill Sans"/>
                <a:cs typeface="Gill Sans"/>
              </a:rPr>
              <a:t>Indexing: building this structure</a:t>
            </a:r>
            <a:endParaRPr lang="en-US" sz="2400" b="0" dirty="0">
              <a:solidFill>
                <a:schemeClr val="bg1"/>
              </a:solidFill>
              <a:latin typeface="Gill Sans"/>
              <a:cs typeface="Gill Sans"/>
            </a:endParaRPr>
          </a:p>
        </p:txBody>
      </p:sp>
      <p:sp>
        <p:nvSpPr>
          <p:cNvPr id="74" name="TextBox 73"/>
          <p:cNvSpPr txBox="1"/>
          <p:nvPr/>
        </p:nvSpPr>
        <p:spPr>
          <a:xfrm>
            <a:off x="3962400" y="2586335"/>
            <a:ext cx="5181600" cy="461665"/>
          </a:xfrm>
          <a:prstGeom prst="rect">
            <a:avLst/>
          </a:prstGeom>
          <a:noFill/>
        </p:spPr>
        <p:txBody>
          <a:bodyPr wrap="square" rtlCol="0">
            <a:spAutoFit/>
          </a:bodyPr>
          <a:lstStyle/>
          <a:p>
            <a:r>
              <a:rPr lang="en-US" sz="2400" b="0" dirty="0" smtClean="0">
                <a:solidFill>
                  <a:schemeClr val="bg1"/>
                </a:solidFill>
                <a:latin typeface="Gill Sans"/>
                <a:cs typeface="Gill Sans"/>
              </a:rPr>
              <a:t>Retrieval: manipulating this structure</a:t>
            </a:r>
            <a:endParaRPr lang="en-US" sz="2400" b="0" dirty="0">
              <a:solidFill>
                <a:schemeClr val="bg1"/>
              </a:solidFill>
              <a:latin typeface="Gill Sans"/>
              <a:cs typeface="Gill Sans"/>
            </a:endParaRPr>
          </a:p>
        </p:txBody>
      </p:sp>
      <p:sp>
        <p:nvSpPr>
          <p:cNvPr id="75" name="TextBox 74"/>
          <p:cNvSpPr txBox="1"/>
          <p:nvPr/>
        </p:nvSpPr>
        <p:spPr>
          <a:xfrm>
            <a:off x="3962400" y="5405735"/>
            <a:ext cx="5181600" cy="461665"/>
          </a:xfrm>
          <a:prstGeom prst="rect">
            <a:avLst/>
          </a:prstGeom>
          <a:noFill/>
        </p:spPr>
        <p:txBody>
          <a:bodyPr wrap="square" rtlCol="0">
            <a:spAutoFit/>
          </a:bodyPr>
          <a:lstStyle/>
          <a:p>
            <a:r>
              <a:rPr lang="en-US" sz="2400" b="0" dirty="0" smtClean="0">
                <a:solidFill>
                  <a:schemeClr val="bg1"/>
                </a:solidFill>
                <a:latin typeface="Gill Sans"/>
                <a:cs typeface="Gill Sans"/>
              </a:rPr>
              <a:t>Where have we seen this before?</a:t>
            </a:r>
            <a:endParaRPr lang="en-US" sz="2400" b="0" dirty="0">
              <a:solidFill>
                <a:schemeClr val="bg1"/>
              </a:solidFill>
              <a:latin typeface="Gill Sans"/>
              <a:cs typeface="Gill Sans"/>
            </a:endParaRPr>
          </a:p>
        </p:txBody>
      </p:sp>
    </p:spTree>
    <p:extLst>
      <p:ext uri="{BB962C8B-B14F-4D97-AF65-F5344CB8AC3E}">
        <p14:creationId xmlns:p14="http://schemas.microsoft.com/office/powerpoint/2010/main" val="1031816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457200" y="762000"/>
            <a:ext cx="1940813" cy="490954"/>
            <a:chOff x="762000" y="1905000"/>
            <a:chExt cx="1940813" cy="490954"/>
          </a:xfrm>
        </p:grpSpPr>
        <p:sp>
          <p:nvSpPr>
            <p:cNvPr id="6" name="TextBox 5"/>
            <p:cNvSpPr txBox="1"/>
            <p:nvPr/>
          </p:nvSpPr>
          <p:spPr>
            <a:xfrm>
              <a:off x="838200" y="2057400"/>
              <a:ext cx="1864613" cy="338554"/>
            </a:xfrm>
            <a:prstGeom prst="rect">
              <a:avLst/>
            </a:prstGeom>
            <a:noFill/>
            <a:ln>
              <a:noFill/>
            </a:ln>
          </p:spPr>
          <p:txBody>
            <a:bodyPr wrap="none" rtlCol="0">
              <a:spAutoFit/>
            </a:bodyPr>
            <a:lstStyle/>
            <a:p>
              <a:r>
                <a:rPr lang="en-US" dirty="0" smtClean="0">
                  <a:solidFill>
                    <a:schemeClr val="bg1"/>
                  </a:solidFill>
                </a:rPr>
                <a:t>one fish, two fish</a:t>
              </a:r>
              <a:endParaRPr lang="en-US" dirty="0">
                <a:solidFill>
                  <a:schemeClr val="bg1"/>
                </a:solidFill>
              </a:endParaRPr>
            </a:p>
          </p:txBody>
        </p:sp>
        <p:sp>
          <p:nvSpPr>
            <p:cNvPr id="7" name="TextBox 6"/>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1</a:t>
              </a:r>
              <a:endParaRPr lang="en-US" sz="1200" dirty="0">
                <a:solidFill>
                  <a:srgbClr val="FF0000"/>
                </a:solidFill>
              </a:endParaRPr>
            </a:p>
          </p:txBody>
        </p:sp>
      </p:grpSp>
      <p:grpSp>
        <p:nvGrpSpPr>
          <p:cNvPr id="3" name="Group 32"/>
          <p:cNvGrpSpPr/>
          <p:nvPr/>
        </p:nvGrpSpPr>
        <p:grpSpPr>
          <a:xfrm>
            <a:off x="2474213" y="762000"/>
            <a:ext cx="1963255" cy="490954"/>
            <a:chOff x="762000" y="1905000"/>
            <a:chExt cx="1963255" cy="490954"/>
          </a:xfrm>
        </p:grpSpPr>
        <p:sp>
          <p:nvSpPr>
            <p:cNvPr id="9" name="TextBox 8"/>
            <p:cNvSpPr txBox="1"/>
            <p:nvPr/>
          </p:nvSpPr>
          <p:spPr>
            <a:xfrm>
              <a:off x="838200" y="2057400"/>
              <a:ext cx="1887055" cy="338554"/>
            </a:xfrm>
            <a:prstGeom prst="rect">
              <a:avLst/>
            </a:prstGeom>
            <a:noFill/>
            <a:ln>
              <a:noFill/>
            </a:ln>
          </p:spPr>
          <p:txBody>
            <a:bodyPr wrap="none" rtlCol="0">
              <a:spAutoFit/>
            </a:bodyPr>
            <a:lstStyle/>
            <a:p>
              <a:r>
                <a:rPr lang="en-US" dirty="0" smtClean="0">
                  <a:solidFill>
                    <a:schemeClr val="bg1"/>
                  </a:solidFill>
                </a:rPr>
                <a:t>red fish, blue fish</a:t>
              </a:r>
              <a:endParaRPr lang="en-US" dirty="0">
                <a:solidFill>
                  <a:schemeClr val="bg1"/>
                </a:solidFill>
              </a:endParaRPr>
            </a:p>
          </p:txBody>
        </p:sp>
        <p:sp>
          <p:nvSpPr>
            <p:cNvPr id="10" name="TextBox 9"/>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2</a:t>
              </a:r>
              <a:endParaRPr lang="en-US" sz="1200" dirty="0">
                <a:solidFill>
                  <a:srgbClr val="FF0000"/>
                </a:solidFill>
              </a:endParaRPr>
            </a:p>
          </p:txBody>
        </p:sp>
      </p:grpSp>
      <p:grpSp>
        <p:nvGrpSpPr>
          <p:cNvPr id="5" name="Group 44"/>
          <p:cNvGrpSpPr/>
          <p:nvPr/>
        </p:nvGrpSpPr>
        <p:grpSpPr>
          <a:xfrm>
            <a:off x="4526771" y="762000"/>
            <a:ext cx="1528842" cy="490954"/>
            <a:chOff x="762000" y="1905000"/>
            <a:chExt cx="1528842" cy="490954"/>
          </a:xfrm>
        </p:grpSpPr>
        <p:sp>
          <p:nvSpPr>
            <p:cNvPr id="12" name="TextBox 11"/>
            <p:cNvSpPr txBox="1"/>
            <p:nvPr/>
          </p:nvSpPr>
          <p:spPr>
            <a:xfrm>
              <a:off x="838200" y="2057400"/>
              <a:ext cx="1452642" cy="338554"/>
            </a:xfrm>
            <a:prstGeom prst="rect">
              <a:avLst/>
            </a:prstGeom>
            <a:noFill/>
            <a:ln>
              <a:noFill/>
            </a:ln>
          </p:spPr>
          <p:txBody>
            <a:bodyPr wrap="none" rtlCol="0">
              <a:spAutoFit/>
            </a:bodyPr>
            <a:lstStyle/>
            <a:p>
              <a:r>
                <a:rPr lang="en-US" dirty="0" smtClean="0">
                  <a:solidFill>
                    <a:schemeClr val="bg1"/>
                  </a:solidFill>
                </a:rPr>
                <a:t>cat in the hat</a:t>
              </a:r>
              <a:endParaRPr lang="en-US" dirty="0">
                <a:solidFill>
                  <a:schemeClr val="bg1"/>
                </a:solidFill>
              </a:endParaRPr>
            </a:p>
          </p:txBody>
        </p:sp>
        <p:sp>
          <p:nvSpPr>
            <p:cNvPr id="13" name="TextBox 12"/>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3</a:t>
              </a:r>
              <a:endParaRPr lang="en-US" sz="1200" dirty="0">
                <a:solidFill>
                  <a:srgbClr val="FF0000"/>
                </a:solidFill>
              </a:endParaRPr>
            </a:p>
          </p:txBody>
        </p:sp>
      </p:grpSp>
      <p:sp>
        <p:nvSpPr>
          <p:cNvPr id="14"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5"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6"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7"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9"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0"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2"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3"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4"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5"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6"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7"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9"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0"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2"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3"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5" name="Rectangle 34"/>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6" name="Rectangle 35"/>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7" name="Rectangle 36"/>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8" name="Rectangle 37"/>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39" name="Rectangle 38"/>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0" name="Rectangle 39"/>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1" name="Rectangle 40"/>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2" name="Rectangle 41"/>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3" name="Rectangle 42"/>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5" name="Rectangle 44"/>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6" name="Rectangle 45"/>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8" name="Rectangle 47"/>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9" name="Rectangle 48"/>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60"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blue</a:t>
            </a:r>
            <a:endParaRPr lang="en-US" sz="1400" b="0" dirty="0">
              <a:solidFill>
                <a:schemeClr val="bg1"/>
              </a:solidFill>
              <a:latin typeface="Gill Sans"/>
              <a:cs typeface="Gill Sans"/>
            </a:endParaRPr>
          </a:p>
        </p:txBody>
      </p:sp>
      <p:sp>
        <p:nvSpPr>
          <p:cNvPr id="61"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cat</a:t>
            </a:r>
            <a:endParaRPr lang="en-US" sz="1400" b="0" dirty="0">
              <a:solidFill>
                <a:schemeClr val="bg1"/>
              </a:solidFill>
              <a:latin typeface="Gill Sans"/>
              <a:cs typeface="Gill Sans"/>
            </a:endParaRPr>
          </a:p>
        </p:txBody>
      </p:sp>
      <p:sp>
        <p:nvSpPr>
          <p:cNvPr id="62"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egg</a:t>
            </a:r>
            <a:endParaRPr lang="en-US" sz="1400" b="0" dirty="0">
              <a:solidFill>
                <a:schemeClr val="bg1"/>
              </a:solidFill>
              <a:latin typeface="Gill Sans"/>
              <a:cs typeface="Gill Sans"/>
            </a:endParaRPr>
          </a:p>
        </p:txBody>
      </p:sp>
      <p:sp>
        <p:nvSpPr>
          <p:cNvPr id="63"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fish</a:t>
            </a:r>
            <a:endParaRPr lang="en-US" sz="1400" b="0" dirty="0">
              <a:solidFill>
                <a:schemeClr val="bg1"/>
              </a:solidFill>
              <a:latin typeface="Gill Sans"/>
              <a:cs typeface="Gill Sans"/>
            </a:endParaRPr>
          </a:p>
        </p:txBody>
      </p:sp>
      <p:sp>
        <p:nvSpPr>
          <p:cNvPr id="64"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green</a:t>
            </a:r>
            <a:endParaRPr lang="en-US" sz="1400" b="0" dirty="0">
              <a:solidFill>
                <a:schemeClr val="bg1"/>
              </a:solidFill>
              <a:latin typeface="Gill Sans"/>
              <a:cs typeface="Gill Sans"/>
            </a:endParaRPr>
          </a:p>
        </p:txBody>
      </p:sp>
      <p:sp>
        <p:nvSpPr>
          <p:cNvPr id="65"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ham</a:t>
            </a:r>
            <a:endParaRPr lang="en-US" sz="1400" b="0" dirty="0">
              <a:solidFill>
                <a:schemeClr val="bg1"/>
              </a:solidFill>
              <a:latin typeface="Gill Sans"/>
              <a:cs typeface="Gill Sans"/>
            </a:endParaRPr>
          </a:p>
        </p:txBody>
      </p:sp>
      <p:sp>
        <p:nvSpPr>
          <p:cNvPr id="66"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hat</a:t>
            </a:r>
            <a:endParaRPr lang="en-US" sz="1400" b="0" dirty="0">
              <a:solidFill>
                <a:schemeClr val="bg1"/>
              </a:solidFill>
              <a:latin typeface="Gill Sans"/>
              <a:cs typeface="Gill Sans"/>
            </a:endParaRPr>
          </a:p>
        </p:txBody>
      </p:sp>
      <p:sp>
        <p:nvSpPr>
          <p:cNvPr id="67"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one</a:t>
            </a:r>
            <a:endParaRPr lang="en-US" sz="1400" b="0" dirty="0">
              <a:solidFill>
                <a:schemeClr val="bg1"/>
              </a:solidFill>
              <a:latin typeface="Gill Sans"/>
              <a:cs typeface="Gill Sans"/>
            </a:endParaRPr>
          </a:p>
        </p:txBody>
      </p:sp>
      <p:sp>
        <p:nvSpPr>
          <p:cNvPr id="68" name="Rectangle 6"/>
          <p:cNvSpPr>
            <a:spLocks noChangeArrowheads="1"/>
          </p:cNvSpPr>
          <p:nvPr/>
        </p:nvSpPr>
        <p:spPr bwMode="auto">
          <a:xfrm>
            <a:off x="6573837" y="2611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3</a:t>
            </a:r>
            <a:endParaRPr lang="en-US" sz="1400" b="0" dirty="0">
              <a:solidFill>
                <a:schemeClr val="bg1"/>
              </a:solidFill>
              <a:latin typeface="Gill Sans"/>
              <a:cs typeface="Gill Sans"/>
            </a:endParaRPr>
          </a:p>
        </p:txBody>
      </p:sp>
      <p:sp>
        <p:nvSpPr>
          <p:cNvPr id="69" name="Rectangle 7"/>
          <p:cNvSpPr>
            <a:spLocks noChangeArrowheads="1"/>
          </p:cNvSpPr>
          <p:nvPr/>
        </p:nvSpPr>
        <p:spPr bwMode="auto">
          <a:xfrm>
            <a:off x="6573837" y="2992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70" name="Rectangle 8"/>
          <p:cNvSpPr>
            <a:spLocks noChangeArrowheads="1"/>
          </p:cNvSpPr>
          <p:nvPr/>
        </p:nvSpPr>
        <p:spPr bwMode="auto">
          <a:xfrm>
            <a:off x="6573837" y="3375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71" name="Rectangle 10"/>
          <p:cNvSpPr>
            <a:spLocks noChangeArrowheads="1"/>
          </p:cNvSpPr>
          <p:nvPr/>
        </p:nvSpPr>
        <p:spPr bwMode="auto">
          <a:xfrm>
            <a:off x="6573837" y="4135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73" name="Rectangle 16"/>
          <p:cNvSpPr>
            <a:spLocks noChangeArrowheads="1"/>
          </p:cNvSpPr>
          <p:nvPr/>
        </p:nvSpPr>
        <p:spPr bwMode="auto">
          <a:xfrm>
            <a:off x="6573837" y="3754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74" name="Rectangle 18"/>
          <p:cNvSpPr>
            <a:spLocks noChangeArrowheads="1"/>
          </p:cNvSpPr>
          <p:nvPr/>
        </p:nvSpPr>
        <p:spPr bwMode="auto">
          <a:xfrm>
            <a:off x="6573837" y="4516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3</a:t>
            </a:r>
            <a:endParaRPr lang="en-US" sz="1400" b="0" dirty="0">
              <a:solidFill>
                <a:schemeClr val="bg1"/>
              </a:solidFill>
              <a:latin typeface="Gill Sans"/>
              <a:cs typeface="Gill Sans"/>
            </a:endParaRPr>
          </a:p>
        </p:txBody>
      </p:sp>
      <p:sp>
        <p:nvSpPr>
          <p:cNvPr id="75" name="Rectangle 19"/>
          <p:cNvSpPr>
            <a:spLocks noChangeArrowheads="1"/>
          </p:cNvSpPr>
          <p:nvPr/>
        </p:nvSpPr>
        <p:spPr bwMode="auto">
          <a:xfrm>
            <a:off x="6573837" y="2232025"/>
            <a:ext cx="284163" cy="3000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78" name="Rectangle 34"/>
          <p:cNvSpPr>
            <a:spLocks noChangeArrowheads="1"/>
          </p:cNvSpPr>
          <p:nvPr/>
        </p:nvSpPr>
        <p:spPr bwMode="auto">
          <a:xfrm>
            <a:off x="6573837" y="4897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7" name="Rectangle 19"/>
          <p:cNvSpPr>
            <a:spLocks noChangeArrowheads="1"/>
          </p:cNvSpPr>
          <p:nvPr/>
        </p:nvSpPr>
        <p:spPr bwMode="auto">
          <a:xfrm>
            <a:off x="5194299" y="2232025"/>
            <a:ext cx="1150938" cy="3000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blue</a:t>
            </a:r>
            <a:endParaRPr lang="en-US" sz="1400" b="0" dirty="0">
              <a:solidFill>
                <a:schemeClr val="bg1"/>
              </a:solidFill>
              <a:latin typeface="Gill Sans"/>
              <a:cs typeface="Gill Sans"/>
            </a:endParaRPr>
          </a:p>
        </p:txBody>
      </p:sp>
      <p:sp>
        <p:nvSpPr>
          <p:cNvPr id="88" name="Rectangle 19"/>
          <p:cNvSpPr>
            <a:spLocks noChangeArrowheads="1"/>
          </p:cNvSpPr>
          <p:nvPr/>
        </p:nvSpPr>
        <p:spPr bwMode="auto">
          <a:xfrm>
            <a:off x="5194299" y="2611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cat</a:t>
            </a:r>
            <a:endParaRPr lang="en-US" sz="1400" b="0" dirty="0">
              <a:solidFill>
                <a:schemeClr val="bg1"/>
              </a:solidFill>
              <a:latin typeface="Gill Sans"/>
              <a:cs typeface="Gill Sans"/>
            </a:endParaRPr>
          </a:p>
        </p:txBody>
      </p:sp>
      <p:sp>
        <p:nvSpPr>
          <p:cNvPr id="89" name="Rectangle 19"/>
          <p:cNvSpPr>
            <a:spLocks noChangeArrowheads="1"/>
          </p:cNvSpPr>
          <p:nvPr/>
        </p:nvSpPr>
        <p:spPr bwMode="auto">
          <a:xfrm>
            <a:off x="5194299" y="2992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egg</a:t>
            </a:r>
            <a:endParaRPr lang="en-US" sz="1400" b="0" dirty="0">
              <a:solidFill>
                <a:schemeClr val="bg1"/>
              </a:solidFill>
              <a:latin typeface="Gill Sans"/>
              <a:cs typeface="Gill Sans"/>
            </a:endParaRPr>
          </a:p>
        </p:txBody>
      </p:sp>
      <p:sp>
        <p:nvSpPr>
          <p:cNvPr id="90" name="Rectangle 19"/>
          <p:cNvSpPr>
            <a:spLocks noChangeArrowheads="1"/>
          </p:cNvSpPr>
          <p:nvPr/>
        </p:nvSpPr>
        <p:spPr bwMode="auto">
          <a:xfrm>
            <a:off x="5194299" y="3375026"/>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fish</a:t>
            </a:r>
            <a:endParaRPr lang="en-US" sz="1400" b="0" dirty="0">
              <a:solidFill>
                <a:schemeClr val="bg1"/>
              </a:solidFill>
              <a:latin typeface="Gill Sans"/>
              <a:cs typeface="Gill Sans"/>
            </a:endParaRPr>
          </a:p>
        </p:txBody>
      </p:sp>
      <p:sp>
        <p:nvSpPr>
          <p:cNvPr id="91" name="Rectangle 19"/>
          <p:cNvSpPr>
            <a:spLocks noChangeArrowheads="1"/>
          </p:cNvSpPr>
          <p:nvPr/>
        </p:nvSpPr>
        <p:spPr bwMode="auto">
          <a:xfrm>
            <a:off x="5194299" y="3754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green</a:t>
            </a:r>
            <a:endParaRPr lang="en-US" sz="1400" b="0" dirty="0">
              <a:solidFill>
                <a:schemeClr val="bg1"/>
              </a:solidFill>
              <a:latin typeface="Gill Sans"/>
              <a:cs typeface="Gill Sans"/>
            </a:endParaRPr>
          </a:p>
        </p:txBody>
      </p:sp>
      <p:sp>
        <p:nvSpPr>
          <p:cNvPr id="92" name="Rectangle 19"/>
          <p:cNvSpPr>
            <a:spLocks noChangeArrowheads="1"/>
          </p:cNvSpPr>
          <p:nvPr/>
        </p:nvSpPr>
        <p:spPr bwMode="auto">
          <a:xfrm>
            <a:off x="5194299" y="413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ham</a:t>
            </a:r>
            <a:endParaRPr lang="en-US" sz="1400" b="0" dirty="0">
              <a:solidFill>
                <a:schemeClr val="bg1"/>
              </a:solidFill>
              <a:latin typeface="Gill Sans"/>
              <a:cs typeface="Gill Sans"/>
            </a:endParaRPr>
          </a:p>
        </p:txBody>
      </p:sp>
      <p:sp>
        <p:nvSpPr>
          <p:cNvPr id="93" name="Rectangle 19"/>
          <p:cNvSpPr>
            <a:spLocks noChangeArrowheads="1"/>
          </p:cNvSpPr>
          <p:nvPr/>
        </p:nvSpPr>
        <p:spPr bwMode="auto">
          <a:xfrm>
            <a:off x="5194299" y="4516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hat</a:t>
            </a:r>
            <a:endParaRPr lang="en-US" sz="1400" b="0" dirty="0">
              <a:solidFill>
                <a:schemeClr val="bg1"/>
              </a:solidFill>
              <a:latin typeface="Gill Sans"/>
              <a:cs typeface="Gill Sans"/>
            </a:endParaRPr>
          </a:p>
        </p:txBody>
      </p:sp>
      <p:sp>
        <p:nvSpPr>
          <p:cNvPr id="94" name="Rectangle 19"/>
          <p:cNvSpPr>
            <a:spLocks noChangeArrowheads="1"/>
          </p:cNvSpPr>
          <p:nvPr/>
        </p:nvSpPr>
        <p:spPr bwMode="auto">
          <a:xfrm>
            <a:off x="5194299" y="4897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one</a:t>
            </a:r>
            <a:endParaRPr lang="en-US" sz="1400" b="0" dirty="0">
              <a:solidFill>
                <a:schemeClr val="bg1"/>
              </a:solidFill>
              <a:latin typeface="Gill Sans"/>
              <a:cs typeface="Gill Sans"/>
            </a:endParaRPr>
          </a:p>
        </p:txBody>
      </p:sp>
      <p:sp>
        <p:nvSpPr>
          <p:cNvPr id="97" name="Rectangle 7"/>
          <p:cNvSpPr>
            <a:spLocks noChangeArrowheads="1"/>
          </p:cNvSpPr>
          <p:nvPr/>
        </p:nvSpPr>
        <p:spPr bwMode="auto">
          <a:xfrm>
            <a:off x="7086600" y="3375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cxnSp>
        <p:nvCxnSpPr>
          <p:cNvPr id="103" name="Straight Arrow Connector 227"/>
          <p:cNvCxnSpPr>
            <a:cxnSpLocks noChangeShapeType="1"/>
            <a:stCxn id="87" idx="3"/>
            <a:endCxn id="75" idx="1"/>
          </p:cNvCxnSpPr>
          <p:nvPr/>
        </p:nvCxnSpPr>
        <p:spPr bwMode="auto">
          <a:xfrm>
            <a:off x="6345237" y="2382044"/>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5" name="Straight Arrow Connector 231"/>
          <p:cNvCxnSpPr>
            <a:cxnSpLocks noChangeShapeType="1"/>
            <a:stCxn id="88" idx="3"/>
            <a:endCxn id="68" idx="1"/>
          </p:cNvCxnSpPr>
          <p:nvPr/>
        </p:nvCxnSpPr>
        <p:spPr bwMode="auto">
          <a:xfrm>
            <a:off x="6345237" y="2761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7" name="Straight Arrow Connector 233"/>
          <p:cNvCxnSpPr>
            <a:cxnSpLocks noChangeShapeType="1"/>
            <a:stCxn id="89" idx="3"/>
            <a:endCxn id="69" idx="1"/>
          </p:cNvCxnSpPr>
          <p:nvPr/>
        </p:nvCxnSpPr>
        <p:spPr bwMode="auto">
          <a:xfrm>
            <a:off x="6345237" y="3142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9" name="Straight Arrow Connector 235"/>
          <p:cNvCxnSpPr>
            <a:cxnSpLocks noChangeShapeType="1"/>
            <a:stCxn id="90" idx="3"/>
            <a:endCxn id="70" idx="1"/>
          </p:cNvCxnSpPr>
          <p:nvPr/>
        </p:nvCxnSpPr>
        <p:spPr bwMode="auto">
          <a:xfrm>
            <a:off x="6345237" y="3525045"/>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1" name="Straight Arrow Connector 237"/>
          <p:cNvCxnSpPr>
            <a:cxnSpLocks noChangeShapeType="1"/>
            <a:stCxn id="91" idx="3"/>
            <a:endCxn id="73" idx="1"/>
          </p:cNvCxnSpPr>
          <p:nvPr/>
        </p:nvCxnSpPr>
        <p:spPr bwMode="auto">
          <a:xfrm>
            <a:off x="6345237" y="3904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3" name="Straight Arrow Connector 239"/>
          <p:cNvCxnSpPr>
            <a:cxnSpLocks noChangeShapeType="1"/>
            <a:stCxn id="92" idx="3"/>
            <a:endCxn id="71" idx="1"/>
          </p:cNvCxnSpPr>
          <p:nvPr/>
        </p:nvCxnSpPr>
        <p:spPr bwMode="auto">
          <a:xfrm>
            <a:off x="6345237" y="4285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5" name="Straight Arrow Connector 241"/>
          <p:cNvCxnSpPr>
            <a:cxnSpLocks noChangeShapeType="1"/>
            <a:stCxn id="93" idx="3"/>
            <a:endCxn id="74" idx="1"/>
          </p:cNvCxnSpPr>
          <p:nvPr/>
        </p:nvCxnSpPr>
        <p:spPr bwMode="auto">
          <a:xfrm>
            <a:off x="6345237" y="4666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7" name="Straight Arrow Connector 243"/>
          <p:cNvCxnSpPr>
            <a:cxnSpLocks noChangeShapeType="1"/>
            <a:stCxn id="94" idx="3"/>
            <a:endCxn id="78" idx="1"/>
          </p:cNvCxnSpPr>
          <p:nvPr/>
        </p:nvCxnSpPr>
        <p:spPr bwMode="auto">
          <a:xfrm>
            <a:off x="6345237" y="5047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19" name="Right Arrow 245"/>
          <p:cNvSpPr>
            <a:spLocks noChangeArrowheads="1"/>
          </p:cNvSpPr>
          <p:nvPr/>
        </p:nvSpPr>
        <p:spPr bwMode="auto">
          <a:xfrm>
            <a:off x="3886200" y="3752850"/>
            <a:ext cx="685800" cy="5334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latin typeface="Gill Sans"/>
              <a:cs typeface="Gill Sans"/>
            </a:endParaRPr>
          </a:p>
        </p:txBody>
      </p:sp>
      <p:grpSp>
        <p:nvGrpSpPr>
          <p:cNvPr id="8" name="Group 44"/>
          <p:cNvGrpSpPr/>
          <p:nvPr/>
        </p:nvGrpSpPr>
        <p:grpSpPr>
          <a:xfrm>
            <a:off x="6208013" y="762000"/>
            <a:ext cx="2255002" cy="490954"/>
            <a:chOff x="762000" y="1905000"/>
            <a:chExt cx="2255002" cy="490954"/>
          </a:xfrm>
        </p:grpSpPr>
        <p:sp>
          <p:nvSpPr>
            <p:cNvPr id="121" name="TextBox 120"/>
            <p:cNvSpPr txBox="1"/>
            <p:nvPr/>
          </p:nvSpPr>
          <p:spPr>
            <a:xfrm>
              <a:off x="838200" y="2057400"/>
              <a:ext cx="2178802" cy="338554"/>
            </a:xfrm>
            <a:prstGeom prst="rect">
              <a:avLst/>
            </a:prstGeom>
            <a:noFill/>
            <a:ln>
              <a:noFill/>
            </a:ln>
          </p:spPr>
          <p:txBody>
            <a:bodyPr wrap="none" rtlCol="0">
              <a:spAutoFit/>
            </a:bodyPr>
            <a:lstStyle/>
            <a:p>
              <a:r>
                <a:rPr lang="en-US" dirty="0" smtClean="0">
                  <a:solidFill>
                    <a:schemeClr val="bg1"/>
                  </a:solidFill>
                </a:rPr>
                <a:t>green eggs and ham</a:t>
              </a:r>
              <a:endParaRPr lang="en-US" dirty="0">
                <a:solidFill>
                  <a:schemeClr val="bg1"/>
                </a:solidFill>
              </a:endParaRPr>
            </a:p>
          </p:txBody>
        </p:sp>
        <p:sp>
          <p:nvSpPr>
            <p:cNvPr id="122" name="TextBox 121"/>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4</a:t>
              </a:r>
              <a:endParaRPr lang="en-US" sz="1200" dirty="0">
                <a:solidFill>
                  <a:srgbClr val="FF0000"/>
                </a:solidFill>
              </a:endParaRPr>
            </a:p>
          </p:txBody>
        </p:sp>
      </p:grpSp>
      <p:sp>
        <p:nvSpPr>
          <p:cNvPr id="123" name="Rectangle 12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24" name="Rectangle 12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25" name="Rectangle 12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6" name="Rectangle 12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8"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red</a:t>
            </a:r>
            <a:endParaRPr lang="en-US" sz="1400" b="0" dirty="0">
              <a:solidFill>
                <a:schemeClr val="bg1"/>
              </a:solidFill>
              <a:latin typeface="Gill Sans"/>
              <a:cs typeface="Gill Sans"/>
            </a:endParaRPr>
          </a:p>
        </p:txBody>
      </p:sp>
      <p:sp>
        <p:nvSpPr>
          <p:cNvPr id="129" name="Rectangle 128"/>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30" name="Rectangle 129"/>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1" name="Rectangle 130"/>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2" name="Rectangle 131"/>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4"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two</a:t>
            </a:r>
            <a:endParaRPr lang="en-US" sz="1400" b="0" dirty="0">
              <a:solidFill>
                <a:schemeClr val="bg1"/>
              </a:solidFill>
              <a:latin typeface="Gill Sans"/>
              <a:cs typeface="Gill Sans"/>
            </a:endParaRPr>
          </a:p>
        </p:txBody>
      </p:sp>
      <p:sp>
        <p:nvSpPr>
          <p:cNvPr id="136" name="Rectangle 34"/>
          <p:cNvSpPr>
            <a:spLocks noChangeArrowheads="1"/>
          </p:cNvSpPr>
          <p:nvPr/>
        </p:nvSpPr>
        <p:spPr bwMode="auto">
          <a:xfrm>
            <a:off x="6573837" y="5278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38" name="Rectangle 19"/>
          <p:cNvSpPr>
            <a:spLocks noChangeArrowheads="1"/>
          </p:cNvSpPr>
          <p:nvPr/>
        </p:nvSpPr>
        <p:spPr bwMode="auto">
          <a:xfrm>
            <a:off x="5194299" y="5278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red</a:t>
            </a:r>
            <a:endParaRPr lang="en-US" sz="1400" b="0" dirty="0">
              <a:solidFill>
                <a:schemeClr val="bg1"/>
              </a:solidFill>
              <a:latin typeface="Gill Sans"/>
              <a:cs typeface="Gill Sans"/>
            </a:endParaRPr>
          </a:p>
        </p:txBody>
      </p:sp>
      <p:cxnSp>
        <p:nvCxnSpPr>
          <p:cNvPr id="139" name="Straight Arrow Connector 243"/>
          <p:cNvCxnSpPr>
            <a:cxnSpLocks noChangeShapeType="1"/>
            <a:stCxn id="138" idx="3"/>
            <a:endCxn id="136" idx="1"/>
          </p:cNvCxnSpPr>
          <p:nvPr/>
        </p:nvCxnSpPr>
        <p:spPr bwMode="auto">
          <a:xfrm>
            <a:off x="6345237" y="5428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41" name="Rectangle 34"/>
          <p:cNvSpPr>
            <a:spLocks noChangeArrowheads="1"/>
          </p:cNvSpPr>
          <p:nvPr/>
        </p:nvSpPr>
        <p:spPr bwMode="auto">
          <a:xfrm>
            <a:off x="6581775" y="5659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43" name="Rectangle 19"/>
          <p:cNvSpPr>
            <a:spLocks noChangeArrowheads="1"/>
          </p:cNvSpPr>
          <p:nvPr/>
        </p:nvSpPr>
        <p:spPr bwMode="auto">
          <a:xfrm>
            <a:off x="5202237" y="5659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two</a:t>
            </a:r>
            <a:endParaRPr lang="en-US" sz="1400" b="0" dirty="0">
              <a:solidFill>
                <a:schemeClr val="bg1"/>
              </a:solidFill>
              <a:latin typeface="Gill Sans"/>
              <a:cs typeface="Gill Sans"/>
            </a:endParaRPr>
          </a:p>
        </p:txBody>
      </p:sp>
      <p:cxnSp>
        <p:nvCxnSpPr>
          <p:cNvPr id="144" name="Straight Arrow Connector 243"/>
          <p:cNvCxnSpPr>
            <a:cxnSpLocks noChangeShapeType="1"/>
            <a:stCxn id="143" idx="3"/>
            <a:endCxn id="141" idx="1"/>
          </p:cNvCxnSpPr>
          <p:nvPr/>
        </p:nvCxnSpPr>
        <p:spPr bwMode="auto">
          <a:xfrm>
            <a:off x="6353175" y="5809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1" name="Straight Arrow Connector 235"/>
          <p:cNvCxnSpPr>
            <a:cxnSpLocks noChangeShapeType="1"/>
            <a:stCxn id="70" idx="3"/>
            <a:endCxn id="97" idx="1"/>
          </p:cNvCxnSpPr>
          <p:nvPr/>
        </p:nvCxnSpPr>
        <p:spPr bwMode="auto">
          <a:xfrm>
            <a:off x="6858000" y="3525045"/>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02" name="TextBox 101"/>
          <p:cNvSpPr txBox="1"/>
          <p:nvPr/>
        </p:nvSpPr>
        <p:spPr>
          <a:xfrm rot="21067221">
            <a:off x="6368100" y="5839318"/>
            <a:ext cx="1760217" cy="461665"/>
          </a:xfrm>
          <a:prstGeom prst="rect">
            <a:avLst/>
          </a:prstGeom>
          <a:noFill/>
        </p:spPr>
        <p:txBody>
          <a:bodyPr wrap="none" rtlCol="0">
            <a:spAutoFit/>
          </a:bodyPr>
          <a:lstStyle/>
          <a:p>
            <a:r>
              <a:rPr lang="en-US" sz="2400" b="0" dirty="0" smtClean="0">
                <a:solidFill>
                  <a:srgbClr val="FF0000"/>
                </a:solidFill>
                <a:latin typeface="Gill Sans"/>
                <a:cs typeface="Gill Sans"/>
              </a:rPr>
              <a:t>postings lists</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432644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3" grpId="0" animBg="1"/>
      <p:bldP spid="74" grpId="0" animBg="1"/>
      <p:bldP spid="75" grpId="0" animBg="1"/>
      <p:bldP spid="78" grpId="0" animBg="1"/>
      <p:bldP spid="87" grpId="0" animBg="1"/>
      <p:bldP spid="88" grpId="0" animBg="1"/>
      <p:bldP spid="89" grpId="0" animBg="1"/>
      <p:bldP spid="90" grpId="0" animBg="1"/>
      <p:bldP spid="91" grpId="0" animBg="1"/>
      <p:bldP spid="92" grpId="0" animBg="1"/>
      <p:bldP spid="93" grpId="0" animBg="1"/>
      <p:bldP spid="94" grpId="0" animBg="1"/>
      <p:bldP spid="97" grpId="0" animBg="1"/>
      <p:bldP spid="119" grpId="0" animBg="1"/>
      <p:bldP spid="136" grpId="0" animBg="1"/>
      <p:bldP spid="138" grpId="0" animBg="1"/>
      <p:bldP spid="141" grpId="0" animBg="1"/>
      <p:bldP spid="143" grpId="0" animBg="1"/>
      <p:bldP spid="10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Indexing: Performance Analysis</a:t>
            </a:r>
          </a:p>
        </p:txBody>
      </p:sp>
      <p:sp>
        <p:nvSpPr>
          <p:cNvPr id="5" name="TextBox 4"/>
          <p:cNvSpPr txBox="1"/>
          <p:nvPr/>
        </p:nvSpPr>
        <p:spPr>
          <a:xfrm>
            <a:off x="0" y="1447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Fundamentally, a large sorting problem</a:t>
            </a:r>
          </a:p>
        </p:txBody>
      </p:sp>
      <p:sp>
        <p:nvSpPr>
          <p:cNvPr id="6" name="TextBox 5"/>
          <p:cNvSpPr txBox="1"/>
          <p:nvPr/>
        </p:nvSpPr>
        <p:spPr>
          <a:xfrm>
            <a:off x="0" y="18288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Terms usually fit in memory</a:t>
            </a:r>
          </a:p>
          <a:p>
            <a:pPr lvl="0" algn="ctr">
              <a:defRPr/>
            </a:pPr>
            <a:r>
              <a:rPr lang="en-US" sz="2000" b="0" kern="0" dirty="0">
                <a:solidFill>
                  <a:srgbClr val="0070C0"/>
                </a:solidFill>
                <a:latin typeface="Gill Sans"/>
                <a:cs typeface="Gill Sans"/>
              </a:rPr>
              <a:t>Postings usually don’t</a:t>
            </a:r>
          </a:p>
        </p:txBody>
      </p:sp>
      <p:sp>
        <p:nvSpPr>
          <p:cNvPr id="7" name="TextBox 6"/>
          <p:cNvSpPr txBox="1"/>
          <p:nvPr/>
        </p:nvSpPr>
        <p:spPr>
          <a:xfrm>
            <a:off x="0" y="3200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How is it done on a single machine?</a:t>
            </a:r>
          </a:p>
        </p:txBody>
      </p:sp>
      <p:sp>
        <p:nvSpPr>
          <p:cNvPr id="8" name="TextBox 7"/>
          <p:cNvSpPr txBox="1"/>
          <p:nvPr/>
        </p:nvSpPr>
        <p:spPr>
          <a:xfrm>
            <a:off x="0" y="35769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How can it be done with MapReduce?</a:t>
            </a:r>
          </a:p>
        </p:txBody>
      </p:sp>
      <p:sp>
        <p:nvSpPr>
          <p:cNvPr id="12" name="TextBox 11"/>
          <p:cNvSpPr txBox="1"/>
          <p:nvPr/>
        </p:nvSpPr>
        <p:spPr>
          <a:xfrm>
            <a:off x="0" y="4930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First, let’s characterize the problem size:</a:t>
            </a:r>
          </a:p>
        </p:txBody>
      </p:sp>
      <p:sp>
        <p:nvSpPr>
          <p:cNvPr id="13" name="TextBox 12"/>
          <p:cNvSpPr txBox="1"/>
          <p:nvPr/>
        </p:nvSpPr>
        <p:spPr>
          <a:xfrm>
            <a:off x="0" y="53119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Size of vocabulary</a:t>
            </a:r>
          </a:p>
          <a:p>
            <a:pPr lvl="0" algn="ctr">
              <a:defRPr/>
            </a:pPr>
            <a:r>
              <a:rPr lang="en-US" sz="2000" b="0" kern="0" dirty="0">
                <a:solidFill>
                  <a:srgbClr val="0070C0"/>
                </a:solidFill>
                <a:latin typeface="Gill Sans"/>
                <a:cs typeface="Gill Sans"/>
              </a:rPr>
              <a:t>Size of postings</a:t>
            </a:r>
          </a:p>
        </p:txBody>
      </p:sp>
    </p:spTree>
    <p:extLst>
      <p:ext uri="{BB962C8B-B14F-4D97-AF65-F5344CB8AC3E}">
        <p14:creationId xmlns:p14="http://schemas.microsoft.com/office/powerpoint/2010/main" val="3757877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graphicFrame>
        <p:nvGraphicFramePr>
          <p:cNvPr id="3074" name="Object 2"/>
          <p:cNvGraphicFramePr>
            <a:graphicFrameLocks noChangeAspect="1"/>
          </p:cNvGraphicFramePr>
          <p:nvPr>
            <p:extLst>
              <p:ext uri="{D42A27DB-BD31-4B8C-83A1-F6EECF244321}">
                <p14:modId xmlns:p14="http://schemas.microsoft.com/office/powerpoint/2010/main" val="1646536156"/>
              </p:ext>
            </p:extLst>
          </p:nvPr>
        </p:nvGraphicFramePr>
        <p:xfrm>
          <a:off x="1447800" y="2319893"/>
          <a:ext cx="2392363" cy="838200"/>
        </p:xfrm>
        <a:graphic>
          <a:graphicData uri="http://schemas.openxmlformats.org/presentationml/2006/ole">
            <mc:AlternateContent xmlns:mc="http://schemas.openxmlformats.org/markup-compatibility/2006">
              <mc:Choice xmlns:v="urn:schemas-microsoft-com:vml" Requires="v">
                <p:oleObj spid="_x0000_s14458" name="Equation" r:id="rId4" imgW="583920" imgH="203040" progId="Equation.3">
                  <p:embed/>
                </p:oleObj>
              </mc:Choice>
              <mc:Fallback>
                <p:oleObj name="Equation" r:id="rId4" imgW="5839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319893"/>
                        <a:ext cx="2392363" cy="838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79" name="Text Box 8"/>
          <p:cNvSpPr txBox="1">
            <a:spLocks noChangeArrowheads="1"/>
          </p:cNvSpPr>
          <p:nvPr/>
        </p:nvSpPr>
        <p:spPr bwMode="auto">
          <a:xfrm>
            <a:off x="3995939" y="2286000"/>
            <a:ext cx="4614661" cy="1015663"/>
          </a:xfrm>
          <a:prstGeom prst="rect">
            <a:avLst/>
          </a:prstGeom>
          <a:noFill/>
          <a:ln w="9525">
            <a:noFill/>
            <a:miter lim="800000"/>
            <a:headEnd/>
            <a:tailEnd/>
          </a:ln>
        </p:spPr>
        <p:txBody>
          <a:bodyPr wrap="none">
            <a:spAutoFit/>
          </a:bodyPr>
          <a:lstStyle/>
          <a:p>
            <a:r>
              <a:rPr lang="en-US" sz="2000" b="0" i="1" dirty="0" smtClean="0">
                <a:solidFill>
                  <a:schemeClr val="bg2"/>
                </a:solidFill>
                <a:latin typeface="Gill Sans"/>
                <a:cs typeface="Gill Sans"/>
              </a:rPr>
              <a:t>M</a:t>
            </a:r>
            <a:r>
              <a:rPr lang="en-US" sz="2000" b="0" dirty="0" smtClean="0">
                <a:solidFill>
                  <a:schemeClr val="bg2"/>
                </a:solidFill>
                <a:latin typeface="Gill Sans"/>
                <a:cs typeface="Gill Sans"/>
              </a:rPr>
              <a:t> </a:t>
            </a:r>
            <a:r>
              <a:rPr lang="en-US" sz="2000" b="0" dirty="0">
                <a:solidFill>
                  <a:schemeClr val="bg2"/>
                </a:solidFill>
                <a:latin typeface="Gill Sans"/>
                <a:cs typeface="Gill Sans"/>
              </a:rPr>
              <a:t>is vocabulary size</a:t>
            </a:r>
          </a:p>
          <a:p>
            <a:r>
              <a:rPr lang="en-US" sz="2000" b="0" i="1" dirty="0" smtClean="0">
                <a:solidFill>
                  <a:schemeClr val="bg2"/>
                </a:solidFill>
                <a:latin typeface="Gill Sans"/>
                <a:cs typeface="Gill Sans"/>
              </a:rPr>
              <a:t>T</a:t>
            </a:r>
            <a:r>
              <a:rPr lang="en-US" sz="2000" b="0" dirty="0" smtClean="0">
                <a:solidFill>
                  <a:schemeClr val="bg2"/>
                </a:solidFill>
                <a:latin typeface="Gill Sans"/>
                <a:cs typeface="Gill Sans"/>
              </a:rPr>
              <a:t> </a:t>
            </a:r>
            <a:r>
              <a:rPr lang="en-US" sz="2000" b="0" dirty="0">
                <a:solidFill>
                  <a:schemeClr val="bg2"/>
                </a:solidFill>
                <a:latin typeface="Gill Sans"/>
                <a:cs typeface="Gill Sans"/>
              </a:rPr>
              <a:t>is </a:t>
            </a:r>
            <a:r>
              <a:rPr lang="en-US" sz="2000" b="0" dirty="0" smtClean="0">
                <a:solidFill>
                  <a:schemeClr val="bg2"/>
                </a:solidFill>
                <a:latin typeface="Gill Sans"/>
                <a:cs typeface="Gill Sans"/>
              </a:rPr>
              <a:t>collection size </a:t>
            </a:r>
            <a:r>
              <a:rPr lang="en-US" sz="2000" b="0" dirty="0">
                <a:solidFill>
                  <a:schemeClr val="bg2"/>
                </a:solidFill>
                <a:latin typeface="Gill Sans"/>
                <a:cs typeface="Gill Sans"/>
              </a:rPr>
              <a:t>(number of documents)</a:t>
            </a:r>
          </a:p>
          <a:p>
            <a:r>
              <a:rPr lang="en-US" sz="2000" b="0" i="1" dirty="0" smtClean="0">
                <a:solidFill>
                  <a:schemeClr val="bg2"/>
                </a:solidFill>
                <a:latin typeface="Gill Sans"/>
                <a:cs typeface="Gill Sans"/>
              </a:rPr>
              <a:t>k</a:t>
            </a:r>
            <a:r>
              <a:rPr lang="en-US" sz="2000" b="0" dirty="0" smtClean="0">
                <a:solidFill>
                  <a:schemeClr val="bg2"/>
                </a:solidFill>
                <a:latin typeface="Gill Sans"/>
                <a:cs typeface="Gill Sans"/>
              </a:rPr>
              <a:t> </a:t>
            </a:r>
            <a:r>
              <a:rPr lang="en-US" sz="2000" b="0" dirty="0">
                <a:solidFill>
                  <a:schemeClr val="bg2"/>
                </a:solidFill>
                <a:latin typeface="Gill Sans"/>
                <a:cs typeface="Gill Sans"/>
              </a:rPr>
              <a:t>and </a:t>
            </a:r>
            <a:r>
              <a:rPr lang="en-US" sz="2000" b="0" i="1" dirty="0" smtClean="0">
                <a:solidFill>
                  <a:schemeClr val="bg2"/>
                </a:solidFill>
                <a:latin typeface="Gill Sans"/>
                <a:cs typeface="Gill Sans"/>
                <a:sym typeface="Symbol" pitchFamily="18" charset="2"/>
              </a:rPr>
              <a:t>b</a:t>
            </a:r>
            <a:r>
              <a:rPr lang="en-US" sz="2000" b="0" dirty="0" smtClean="0">
                <a:solidFill>
                  <a:schemeClr val="bg2"/>
                </a:solidFill>
                <a:latin typeface="Gill Sans"/>
                <a:cs typeface="Gill Sans"/>
                <a:sym typeface="Symbol" pitchFamily="18" charset="2"/>
              </a:rPr>
              <a:t> </a:t>
            </a:r>
            <a:r>
              <a:rPr lang="en-US" sz="2000" b="0" dirty="0">
                <a:solidFill>
                  <a:schemeClr val="bg2"/>
                </a:solidFill>
                <a:latin typeface="Gill Sans"/>
                <a:cs typeface="Gill Sans"/>
                <a:sym typeface="Symbol" pitchFamily="18" charset="2"/>
              </a:rPr>
              <a:t>are constants</a:t>
            </a:r>
          </a:p>
        </p:txBody>
      </p:sp>
      <p:sp>
        <p:nvSpPr>
          <p:cNvPr id="3080" name="Text Box 8"/>
          <p:cNvSpPr txBox="1">
            <a:spLocks noChangeArrowheads="1"/>
          </p:cNvSpPr>
          <p:nvPr/>
        </p:nvSpPr>
        <p:spPr bwMode="auto">
          <a:xfrm>
            <a:off x="1600200" y="3333690"/>
            <a:ext cx="6400800" cy="400110"/>
          </a:xfrm>
          <a:prstGeom prst="rect">
            <a:avLst/>
          </a:prstGeom>
          <a:noFill/>
          <a:ln w="9525">
            <a:noFill/>
            <a:miter lim="800000"/>
            <a:headEnd/>
            <a:tailEnd/>
          </a:ln>
        </p:spPr>
        <p:txBody>
          <a:bodyPr wrap="square">
            <a:spAutoFit/>
          </a:bodyPr>
          <a:lstStyle/>
          <a:p>
            <a:r>
              <a:rPr lang="en-US" sz="2000" b="0" dirty="0">
                <a:solidFill>
                  <a:schemeClr val="bg2"/>
                </a:solidFill>
                <a:latin typeface="Gill Sans"/>
                <a:cs typeface="Gill Sans"/>
              </a:rPr>
              <a:t>Typically, </a:t>
            </a:r>
            <a:r>
              <a:rPr lang="en-US" sz="2000" b="0" i="1" dirty="0" smtClean="0">
                <a:solidFill>
                  <a:schemeClr val="bg2"/>
                </a:solidFill>
                <a:latin typeface="Gill Sans"/>
                <a:cs typeface="Gill Sans"/>
              </a:rPr>
              <a:t>k</a:t>
            </a:r>
            <a:r>
              <a:rPr lang="en-US" sz="2000" b="0" dirty="0" smtClean="0">
                <a:solidFill>
                  <a:schemeClr val="bg2"/>
                </a:solidFill>
                <a:latin typeface="Gill Sans"/>
                <a:cs typeface="Gill Sans"/>
              </a:rPr>
              <a:t> </a:t>
            </a:r>
            <a:r>
              <a:rPr lang="en-US" sz="2000" b="0" dirty="0">
                <a:solidFill>
                  <a:schemeClr val="bg2"/>
                </a:solidFill>
                <a:latin typeface="Gill Sans"/>
                <a:cs typeface="Gill Sans"/>
              </a:rPr>
              <a:t>is between </a:t>
            </a:r>
            <a:r>
              <a:rPr lang="en-US" sz="2000" b="0" dirty="0" smtClean="0">
                <a:solidFill>
                  <a:schemeClr val="bg2"/>
                </a:solidFill>
                <a:latin typeface="Gill Sans"/>
                <a:cs typeface="Gill Sans"/>
              </a:rPr>
              <a:t>30 </a:t>
            </a:r>
            <a:r>
              <a:rPr lang="en-US" sz="2000" b="0" dirty="0">
                <a:solidFill>
                  <a:schemeClr val="bg2"/>
                </a:solidFill>
                <a:latin typeface="Gill Sans"/>
                <a:cs typeface="Gill Sans"/>
              </a:rPr>
              <a:t>and 100, </a:t>
            </a:r>
            <a:r>
              <a:rPr lang="en-US" sz="2000" b="0" i="1" dirty="0" smtClean="0">
                <a:solidFill>
                  <a:schemeClr val="bg2"/>
                </a:solidFill>
                <a:latin typeface="Gill Sans"/>
                <a:cs typeface="Gill Sans"/>
                <a:sym typeface="Symbol" pitchFamily="18" charset="2"/>
              </a:rPr>
              <a:t>b</a:t>
            </a:r>
            <a:r>
              <a:rPr lang="en-US" sz="2000" b="0" dirty="0" smtClean="0">
                <a:solidFill>
                  <a:schemeClr val="bg2"/>
                </a:solidFill>
                <a:latin typeface="Gill Sans"/>
                <a:cs typeface="Gill Sans"/>
                <a:sym typeface="Symbol" pitchFamily="18" charset="2"/>
              </a:rPr>
              <a:t> </a:t>
            </a:r>
            <a:r>
              <a:rPr lang="en-US" sz="2000" b="0" dirty="0">
                <a:solidFill>
                  <a:schemeClr val="bg2"/>
                </a:solidFill>
                <a:latin typeface="Gill Sans"/>
                <a:cs typeface="Gill Sans"/>
                <a:sym typeface="Symbol" pitchFamily="18" charset="2"/>
              </a:rPr>
              <a:t>is between 0.4 and 0.6</a:t>
            </a: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Vocabulary Size: Heaps’ Law</a:t>
            </a:r>
          </a:p>
        </p:txBody>
      </p:sp>
      <p:sp>
        <p:nvSpPr>
          <p:cNvPr id="11" name="TextBox 10"/>
          <p:cNvSpPr txBox="1"/>
          <p:nvPr/>
        </p:nvSpPr>
        <p:spPr>
          <a:xfrm>
            <a:off x="0" y="42627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Heaps’ Law: linear in log-log space</a:t>
            </a:r>
          </a:p>
        </p:txBody>
      </p:sp>
      <p:sp>
        <p:nvSpPr>
          <p:cNvPr id="13" name="TextBox 12"/>
          <p:cNvSpPr txBox="1"/>
          <p:nvPr/>
        </p:nvSpPr>
        <p:spPr>
          <a:xfrm>
            <a:off x="0" y="5862935"/>
            <a:ext cx="9144000" cy="461665"/>
          </a:xfrm>
          <a:prstGeom prst="rect">
            <a:avLst/>
          </a:prstGeom>
          <a:noFill/>
        </p:spPr>
        <p:txBody>
          <a:bodyPr wrap="square" rtlCol="0">
            <a:spAutoFit/>
          </a:bodyPr>
          <a:lstStyle/>
          <a:p>
            <a:pPr lvl="0" algn="ctr">
              <a:defRPr/>
            </a:pPr>
            <a:r>
              <a:rPr lang="en-US" sz="2400" b="0" kern="0" dirty="0" smtClean="0">
                <a:solidFill>
                  <a:srgbClr val="FF0000"/>
                </a:solidFill>
                <a:latin typeface="Gill Sans"/>
                <a:cs typeface="Gill Sans"/>
              </a:rPr>
              <a:t>Surprise: Vocabulary </a:t>
            </a:r>
            <a:r>
              <a:rPr lang="en-US" sz="2400" b="0" kern="0" dirty="0">
                <a:solidFill>
                  <a:srgbClr val="FF0000"/>
                </a:solidFill>
                <a:latin typeface="Gill Sans"/>
                <a:cs typeface="Gill Sans"/>
              </a:rPr>
              <a:t>size grows unbounded!</a:t>
            </a:r>
          </a:p>
        </p:txBody>
      </p:sp>
    </p:spTree>
    <p:extLst>
      <p:ext uri="{BB962C8B-B14F-4D97-AF65-F5344CB8AC3E}">
        <p14:creationId xmlns:p14="http://schemas.microsoft.com/office/powerpoint/2010/main" val="18211981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ps-Law.png"/>
          <p:cNvPicPr>
            <a:picLocks noChangeAspect="1"/>
          </p:cNvPicPr>
          <p:nvPr/>
        </p:nvPicPr>
        <p:blipFill>
          <a:blip r:embed="rId2" cstate="print"/>
          <a:stretch>
            <a:fillRect/>
          </a:stretch>
        </p:blipFill>
        <p:spPr>
          <a:xfrm>
            <a:off x="2133600" y="1371600"/>
            <a:ext cx="4578443" cy="4191000"/>
          </a:xfrm>
          <a:prstGeom prst="rect">
            <a:avLst/>
          </a:prstGeom>
        </p:spPr>
      </p:pic>
      <p:sp>
        <p:nvSpPr>
          <p:cNvPr id="6" name="TextBox 5"/>
          <p:cNvSpPr txBox="1"/>
          <p:nvPr/>
        </p:nvSpPr>
        <p:spPr>
          <a:xfrm>
            <a:off x="381000" y="5867400"/>
            <a:ext cx="8410438" cy="369332"/>
          </a:xfrm>
          <a:prstGeom prst="rect">
            <a:avLst/>
          </a:prstGeom>
          <a:noFill/>
        </p:spPr>
        <p:txBody>
          <a:bodyPr wrap="none" rtlCol="0">
            <a:spAutoFit/>
          </a:bodyPr>
          <a:lstStyle/>
          <a:p>
            <a:r>
              <a:rPr lang="en-US" sz="1800" b="0" dirty="0" smtClean="0">
                <a:solidFill>
                  <a:schemeClr val="bg1"/>
                </a:solidFill>
                <a:latin typeface="Gill Sans"/>
                <a:cs typeface="Gill Sans"/>
              </a:rPr>
              <a:t>Reuters-RCV1 collection: 806,791 newswire documents (Aug 20, 1996-August 19, 1997)</a:t>
            </a:r>
            <a:endParaRPr lang="en-US" sz="1800" b="0" dirty="0">
              <a:solidFill>
                <a:schemeClr val="bg1"/>
              </a:solidFill>
              <a:latin typeface="Gill Sans"/>
              <a:cs typeface="Gill Sans"/>
            </a:endParaRPr>
          </a:p>
        </p:txBody>
      </p:sp>
      <p:sp>
        <p:nvSpPr>
          <p:cNvPr id="7" name="TextBox 6"/>
          <p:cNvSpPr txBox="1"/>
          <p:nvPr/>
        </p:nvSpPr>
        <p:spPr>
          <a:xfrm>
            <a:off x="6629400" y="1295400"/>
            <a:ext cx="1143000" cy="707886"/>
          </a:xfrm>
          <a:prstGeom prst="rect">
            <a:avLst/>
          </a:prstGeom>
          <a:noFill/>
        </p:spPr>
        <p:txBody>
          <a:bodyPr wrap="square" rtlCol="0">
            <a:spAutoFit/>
          </a:bodyPr>
          <a:lstStyle/>
          <a:p>
            <a:r>
              <a:rPr lang="en-US" sz="2000" b="0" dirty="0" smtClean="0">
                <a:solidFill>
                  <a:schemeClr val="bg1"/>
                </a:solidFill>
                <a:latin typeface="Gill Sans"/>
                <a:cs typeface="Gill Sans"/>
              </a:rPr>
              <a:t>k = 44</a:t>
            </a:r>
          </a:p>
          <a:p>
            <a:r>
              <a:rPr lang="en-US" sz="2000" b="0" dirty="0" smtClean="0">
                <a:solidFill>
                  <a:schemeClr val="bg1"/>
                </a:solidFill>
                <a:latin typeface="Gill Sans"/>
                <a:cs typeface="Gill Sans"/>
              </a:rPr>
              <a:t>b = 0.49</a:t>
            </a:r>
            <a:endParaRPr lang="en-US" sz="2000" b="0" dirty="0">
              <a:solidFill>
                <a:schemeClr val="bg1"/>
              </a:solidFill>
              <a:latin typeface="Gill Sans"/>
              <a:cs typeface="Gill Sans"/>
            </a:endParaRPr>
          </a:p>
        </p:txBody>
      </p:sp>
      <p:sp>
        <p:nvSpPr>
          <p:cNvPr id="8" name="TextBox 7"/>
          <p:cNvSpPr txBox="1"/>
          <p:nvPr/>
        </p:nvSpPr>
        <p:spPr>
          <a:xfrm>
            <a:off x="5624686" y="3581400"/>
            <a:ext cx="2985914" cy="1200328"/>
          </a:xfrm>
          <a:prstGeom prst="rect">
            <a:avLst/>
          </a:prstGeom>
          <a:noFill/>
        </p:spPr>
        <p:txBody>
          <a:bodyPr wrap="none" rtlCol="0">
            <a:spAutoFit/>
          </a:bodyPr>
          <a:lstStyle/>
          <a:p>
            <a:r>
              <a:rPr lang="en-US" sz="2400" b="0" dirty="0" smtClean="0">
                <a:solidFill>
                  <a:srgbClr val="FF0000"/>
                </a:solidFill>
                <a:latin typeface="Gill Sans"/>
                <a:cs typeface="Gill Sans"/>
              </a:rPr>
              <a:t>First 1,000,020 terms:</a:t>
            </a:r>
          </a:p>
          <a:p>
            <a:r>
              <a:rPr lang="en-US" sz="2400" b="0" dirty="0" smtClean="0">
                <a:solidFill>
                  <a:srgbClr val="FF0000"/>
                </a:solidFill>
                <a:latin typeface="Gill Sans"/>
                <a:cs typeface="Gill Sans"/>
              </a:rPr>
              <a:t>     Predicted = 38,323</a:t>
            </a:r>
          </a:p>
          <a:p>
            <a:r>
              <a:rPr lang="en-US" sz="2400" b="0" dirty="0" smtClean="0">
                <a:solidFill>
                  <a:srgbClr val="FF0000"/>
                </a:solidFill>
                <a:latin typeface="Gill Sans"/>
                <a:cs typeface="Gill Sans"/>
              </a:rPr>
              <a:t>     Actual = 38,365</a:t>
            </a:r>
            <a:endParaRPr lang="en-US" sz="2400" b="0" dirty="0">
              <a:solidFill>
                <a:srgbClr val="FF0000"/>
              </a:solidFill>
              <a:latin typeface="Gill Sans"/>
              <a:cs typeface="Gill Sans"/>
            </a:endParaRPr>
          </a:p>
        </p:txBody>
      </p:sp>
      <p:sp>
        <p:nvSpPr>
          <p:cNvPr id="9" name="TextBox 8"/>
          <p:cNvSpPr txBox="1"/>
          <p:nvPr/>
        </p:nvSpPr>
        <p:spPr>
          <a:xfrm>
            <a:off x="206" y="6611779"/>
            <a:ext cx="4349268" cy="246221"/>
          </a:xfrm>
          <a:prstGeom prst="rect">
            <a:avLst/>
          </a:prstGeom>
          <a:noFill/>
        </p:spPr>
        <p:txBody>
          <a:bodyPr wrap="none" rtlCol="0">
            <a:spAutoFit/>
          </a:bodyPr>
          <a:lstStyle/>
          <a:p>
            <a:r>
              <a:rPr lang="en-US" sz="1000" b="0" dirty="0" smtClean="0">
                <a:solidFill>
                  <a:schemeClr val="bg1"/>
                </a:solidFill>
              </a:rPr>
              <a:t>Manning, </a:t>
            </a:r>
            <a:r>
              <a:rPr lang="en-US" sz="1000" b="0" dirty="0" err="1" smtClean="0">
                <a:solidFill>
                  <a:schemeClr val="bg1"/>
                </a:solidFill>
              </a:rPr>
              <a:t>Raghavan</a:t>
            </a:r>
            <a:r>
              <a:rPr lang="en-US" sz="1000" b="0" dirty="0" smtClean="0">
                <a:solidFill>
                  <a:schemeClr val="bg1"/>
                </a:solidFill>
              </a:rPr>
              <a:t>, </a:t>
            </a:r>
            <a:r>
              <a:rPr lang="en-US" sz="1000" b="0" dirty="0" err="1" smtClean="0">
                <a:solidFill>
                  <a:schemeClr val="bg1"/>
                </a:solidFill>
              </a:rPr>
              <a:t>Schütze</a:t>
            </a:r>
            <a:r>
              <a:rPr lang="en-US" sz="1000" b="0" dirty="0" smtClean="0">
                <a:solidFill>
                  <a:schemeClr val="bg1"/>
                </a:solidFill>
              </a:rPr>
              <a:t>, Introduction to Information Retrieval (2008)</a:t>
            </a:r>
            <a:endParaRPr lang="en-US" sz="1000" b="0" dirty="0">
              <a:solidFill>
                <a:schemeClr val="bg1"/>
              </a:solidFill>
            </a:endParaRPr>
          </a:p>
        </p:txBody>
      </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Heaps’ Law for RCV1</a:t>
            </a:r>
          </a:p>
        </p:txBody>
      </p:sp>
    </p:spTree>
    <p:extLst>
      <p:ext uri="{BB962C8B-B14F-4D97-AF65-F5344CB8AC3E}">
        <p14:creationId xmlns:p14="http://schemas.microsoft.com/office/powerpoint/2010/main" val="341444835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8"/>
          <p:cNvSpPr txBox="1">
            <a:spLocks noChangeArrowheads="1"/>
          </p:cNvSpPr>
          <p:nvPr/>
        </p:nvSpPr>
        <p:spPr bwMode="auto">
          <a:xfrm>
            <a:off x="5280613" y="2057400"/>
            <a:ext cx="3025187" cy="1015663"/>
          </a:xfrm>
          <a:prstGeom prst="rect">
            <a:avLst/>
          </a:prstGeom>
          <a:noFill/>
          <a:ln w="9525">
            <a:noFill/>
            <a:miter lim="800000"/>
            <a:headEnd/>
            <a:tailEnd/>
          </a:ln>
        </p:spPr>
        <p:txBody>
          <a:bodyPr wrap="none">
            <a:spAutoFit/>
          </a:bodyPr>
          <a:lstStyle/>
          <a:p>
            <a:pPr>
              <a:tabLst>
                <a:tab pos="390525" algn="l"/>
              </a:tabLst>
            </a:pPr>
            <a:r>
              <a:rPr lang="en-US" sz="2000" b="0" i="1" dirty="0" smtClean="0">
                <a:solidFill>
                  <a:schemeClr val="bg2"/>
                </a:solidFill>
                <a:latin typeface="Gill Sans"/>
                <a:cs typeface="Gill Sans"/>
              </a:rPr>
              <a:t>N	</a:t>
            </a:r>
            <a:r>
              <a:rPr lang="en-US" sz="2000" b="0" dirty="0" smtClean="0">
                <a:solidFill>
                  <a:schemeClr val="bg2"/>
                </a:solidFill>
                <a:latin typeface="Gill Sans"/>
                <a:cs typeface="Gill Sans"/>
              </a:rPr>
              <a:t>number of elements</a:t>
            </a:r>
          </a:p>
          <a:p>
            <a:pPr>
              <a:tabLst>
                <a:tab pos="390525" algn="l"/>
              </a:tabLst>
            </a:pPr>
            <a:r>
              <a:rPr lang="en-US" sz="2000" b="0" i="1" dirty="0" smtClean="0">
                <a:solidFill>
                  <a:schemeClr val="bg2"/>
                </a:solidFill>
                <a:latin typeface="Gill Sans"/>
                <a:cs typeface="Gill Sans"/>
                <a:sym typeface="Symbol" pitchFamily="18" charset="2"/>
              </a:rPr>
              <a:t>k	</a:t>
            </a:r>
            <a:r>
              <a:rPr lang="en-US" sz="2000" b="0" dirty="0" smtClean="0">
                <a:solidFill>
                  <a:schemeClr val="bg2"/>
                </a:solidFill>
                <a:latin typeface="Gill Sans"/>
                <a:cs typeface="Gill Sans"/>
                <a:sym typeface="Symbol" pitchFamily="18" charset="2"/>
              </a:rPr>
              <a:t>rank</a:t>
            </a:r>
          </a:p>
          <a:p>
            <a:pPr>
              <a:tabLst>
                <a:tab pos="390525" algn="l"/>
              </a:tabLst>
            </a:pPr>
            <a:r>
              <a:rPr lang="en-US" sz="2000" b="0" i="1" dirty="0" smtClean="0">
                <a:solidFill>
                  <a:schemeClr val="bg2"/>
                </a:solidFill>
                <a:latin typeface="Gill Sans"/>
                <a:cs typeface="Gill Sans"/>
                <a:sym typeface="Symbol" pitchFamily="18" charset="2"/>
              </a:rPr>
              <a:t>s	</a:t>
            </a:r>
            <a:r>
              <a:rPr lang="en-US" sz="2000" b="0" dirty="0" smtClean="0">
                <a:solidFill>
                  <a:schemeClr val="bg2"/>
                </a:solidFill>
                <a:latin typeface="Gill Sans"/>
                <a:cs typeface="Gill Sans"/>
                <a:sym typeface="Symbol" pitchFamily="18" charset="2"/>
              </a:rPr>
              <a:t>characteristic exponent</a:t>
            </a:r>
            <a:endParaRPr lang="en-US" sz="2000" b="0" dirty="0">
              <a:solidFill>
                <a:schemeClr val="bg2"/>
              </a:solidFill>
              <a:latin typeface="Gill Sans"/>
              <a:cs typeface="Gill Sans"/>
              <a:sym typeface="Symbol" pitchFamily="18" charset="2"/>
            </a:endParaRP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Postings Size: </a:t>
            </a:r>
            <a:r>
              <a:rPr lang="en-US" sz="3600" b="0" kern="0" dirty="0" err="1">
                <a:solidFill>
                  <a:srgbClr val="000000"/>
                </a:solidFill>
                <a:latin typeface="Gill Sans"/>
                <a:cs typeface="Gill Sans"/>
              </a:rPr>
              <a:t>Zipf’s</a:t>
            </a:r>
            <a:r>
              <a:rPr lang="en-US" sz="3600" b="0" kern="0" dirty="0">
                <a:solidFill>
                  <a:srgbClr val="000000"/>
                </a:solidFill>
                <a:latin typeface="Gill Sans"/>
                <a:cs typeface="Gill Sans"/>
              </a:rPr>
              <a:t> Law</a:t>
            </a:r>
          </a:p>
        </p:txBody>
      </p:sp>
      <p:sp>
        <p:nvSpPr>
          <p:cNvPr id="9" name="TextBox 8"/>
          <p:cNvSpPr txBox="1"/>
          <p:nvPr/>
        </p:nvSpPr>
        <p:spPr>
          <a:xfrm>
            <a:off x="0" y="3505200"/>
            <a:ext cx="9144000" cy="461665"/>
          </a:xfrm>
          <a:prstGeom prst="rect">
            <a:avLst/>
          </a:prstGeom>
          <a:noFill/>
        </p:spPr>
        <p:txBody>
          <a:bodyPr wrap="square" rtlCol="0">
            <a:spAutoFit/>
          </a:bodyPr>
          <a:lstStyle/>
          <a:p>
            <a:pPr lvl="0" algn="ctr">
              <a:defRPr/>
            </a:pPr>
            <a:r>
              <a:rPr lang="en-US" sz="2400" b="0" kern="0" dirty="0" err="1">
                <a:solidFill>
                  <a:srgbClr val="000000"/>
                </a:solidFill>
                <a:latin typeface="Gill Sans"/>
                <a:cs typeface="Gill Sans"/>
              </a:rPr>
              <a:t>Zipf’s</a:t>
            </a:r>
            <a:r>
              <a:rPr lang="en-US" sz="2400" b="0" kern="0" dirty="0">
                <a:solidFill>
                  <a:srgbClr val="000000"/>
                </a:solidFill>
                <a:latin typeface="Gill Sans"/>
                <a:cs typeface="Gill Sans"/>
              </a:rPr>
              <a:t> Law: (also) linear in log-log space</a:t>
            </a:r>
          </a:p>
        </p:txBody>
      </p:sp>
      <p:sp>
        <p:nvSpPr>
          <p:cNvPr id="11" name="TextBox 10"/>
          <p:cNvSpPr txBox="1"/>
          <p:nvPr/>
        </p:nvSpPr>
        <p:spPr>
          <a:xfrm>
            <a:off x="0" y="3886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Specific case of Power Law distributions</a:t>
            </a:r>
          </a:p>
        </p:txBody>
      </p:sp>
      <p:sp>
        <p:nvSpPr>
          <p:cNvPr id="12" name="TextBox 11"/>
          <p:cNvSpPr txBox="1"/>
          <p:nvPr/>
        </p:nvSpPr>
        <p:spPr>
          <a:xfrm>
            <a:off x="0" y="4724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In other words:</a:t>
            </a:r>
          </a:p>
        </p:txBody>
      </p:sp>
      <p:sp>
        <p:nvSpPr>
          <p:cNvPr id="13" name="TextBox 12"/>
          <p:cNvSpPr txBox="1"/>
          <p:nvPr/>
        </p:nvSpPr>
        <p:spPr>
          <a:xfrm>
            <a:off x="0" y="51054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 few elements occur very frequently</a:t>
            </a:r>
          </a:p>
          <a:p>
            <a:pPr lvl="0" algn="ctr">
              <a:defRPr/>
            </a:pPr>
            <a:r>
              <a:rPr lang="en-US" sz="2000" b="0" kern="0" dirty="0">
                <a:solidFill>
                  <a:srgbClr val="0070C0"/>
                </a:solidFill>
                <a:latin typeface="Gill Sans"/>
                <a:cs typeface="Gill Sans"/>
              </a:rPr>
              <a:t>Many elements occur very infrequently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073961"/>
            <a:ext cx="3909013" cy="1074873"/>
          </a:xfrm>
          <a:prstGeom prst="rect">
            <a:avLst/>
          </a:prstGeom>
        </p:spPr>
      </p:pic>
    </p:spTree>
    <p:extLst>
      <p:ext uri="{BB962C8B-B14F-4D97-AF65-F5344CB8AC3E}">
        <p14:creationId xmlns:p14="http://schemas.microsoft.com/office/powerpoint/2010/main" val="8640911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ipfs-Law.png"/>
          <p:cNvPicPr>
            <a:picLocks noChangeAspect="1"/>
          </p:cNvPicPr>
          <p:nvPr/>
        </p:nvPicPr>
        <p:blipFill>
          <a:blip r:embed="rId2" cstate="print"/>
          <a:stretch>
            <a:fillRect/>
          </a:stretch>
        </p:blipFill>
        <p:spPr>
          <a:xfrm>
            <a:off x="2130552" y="1371600"/>
            <a:ext cx="4649336" cy="4187952"/>
          </a:xfrm>
          <a:prstGeom prst="rect">
            <a:avLst/>
          </a:prstGeom>
        </p:spPr>
      </p:pic>
      <p:sp>
        <p:nvSpPr>
          <p:cNvPr id="7" name="TextBox 6"/>
          <p:cNvSpPr txBox="1"/>
          <p:nvPr/>
        </p:nvSpPr>
        <p:spPr>
          <a:xfrm>
            <a:off x="5791200" y="2743200"/>
            <a:ext cx="2895600" cy="830997"/>
          </a:xfrm>
          <a:prstGeom prst="rect">
            <a:avLst/>
          </a:prstGeom>
          <a:noFill/>
        </p:spPr>
        <p:txBody>
          <a:bodyPr wrap="square" rtlCol="0">
            <a:spAutoFit/>
          </a:bodyPr>
          <a:lstStyle/>
          <a:p>
            <a:r>
              <a:rPr lang="en-US" sz="2400" b="0" dirty="0" smtClean="0">
                <a:solidFill>
                  <a:srgbClr val="FF0000"/>
                </a:solidFill>
                <a:latin typeface="Gill Sans"/>
                <a:cs typeface="Gill Sans"/>
              </a:rPr>
              <a:t>Fit isn’t that good… but good enough!</a:t>
            </a:r>
            <a:endParaRPr lang="en-US" sz="2400" b="0" dirty="0">
              <a:solidFill>
                <a:srgbClr val="FF0000"/>
              </a:solidFill>
              <a:latin typeface="Gill Sans"/>
              <a:cs typeface="Gill Sans"/>
            </a:endParaRPr>
          </a:p>
        </p:txBody>
      </p:sp>
      <p:sp>
        <p:nvSpPr>
          <p:cNvPr id="8" name="TextBox 7"/>
          <p:cNvSpPr txBox="1"/>
          <p:nvPr/>
        </p:nvSpPr>
        <p:spPr>
          <a:xfrm>
            <a:off x="206" y="6611779"/>
            <a:ext cx="4349268" cy="246221"/>
          </a:xfrm>
          <a:prstGeom prst="rect">
            <a:avLst/>
          </a:prstGeom>
          <a:noFill/>
        </p:spPr>
        <p:txBody>
          <a:bodyPr wrap="none" rtlCol="0">
            <a:spAutoFit/>
          </a:bodyPr>
          <a:lstStyle/>
          <a:p>
            <a:r>
              <a:rPr lang="en-US" sz="1000" b="0" dirty="0" smtClean="0">
                <a:solidFill>
                  <a:schemeClr val="bg1"/>
                </a:solidFill>
              </a:rPr>
              <a:t>Manning, </a:t>
            </a:r>
            <a:r>
              <a:rPr lang="en-US" sz="1000" b="0" dirty="0" err="1" smtClean="0">
                <a:solidFill>
                  <a:schemeClr val="bg1"/>
                </a:solidFill>
              </a:rPr>
              <a:t>Raghavan</a:t>
            </a:r>
            <a:r>
              <a:rPr lang="en-US" sz="1000" b="0" dirty="0" smtClean="0">
                <a:solidFill>
                  <a:schemeClr val="bg1"/>
                </a:solidFill>
              </a:rPr>
              <a:t>, </a:t>
            </a:r>
            <a:r>
              <a:rPr lang="en-US" sz="1000" b="0" dirty="0" err="1" smtClean="0">
                <a:solidFill>
                  <a:schemeClr val="bg1"/>
                </a:solidFill>
              </a:rPr>
              <a:t>Schütze</a:t>
            </a:r>
            <a:r>
              <a:rPr lang="en-US" sz="1000" b="0" dirty="0" smtClean="0">
                <a:solidFill>
                  <a:schemeClr val="bg1"/>
                </a:solidFill>
              </a:rPr>
              <a:t>, Introduction to Information Retrieval (2008)</a:t>
            </a:r>
            <a:endParaRPr lang="en-US" sz="1000" b="0" dirty="0">
              <a:solidFill>
                <a:schemeClr val="bg1"/>
              </a:solidFill>
            </a:endParaRPr>
          </a:p>
        </p:txBody>
      </p:sp>
      <p:sp>
        <p:nvSpPr>
          <p:cNvPr id="9" name="TextBox 8"/>
          <p:cNvSpPr txBox="1"/>
          <p:nvPr/>
        </p:nvSpPr>
        <p:spPr>
          <a:xfrm>
            <a:off x="381000" y="5867400"/>
            <a:ext cx="8410438" cy="369332"/>
          </a:xfrm>
          <a:prstGeom prst="rect">
            <a:avLst/>
          </a:prstGeom>
          <a:noFill/>
        </p:spPr>
        <p:txBody>
          <a:bodyPr wrap="none" rtlCol="0">
            <a:spAutoFit/>
          </a:bodyPr>
          <a:lstStyle/>
          <a:p>
            <a:r>
              <a:rPr lang="en-US" sz="1800" b="0" dirty="0" smtClean="0">
                <a:solidFill>
                  <a:schemeClr val="bg1"/>
                </a:solidFill>
                <a:latin typeface="Gill Sans"/>
                <a:cs typeface="Gill Sans"/>
              </a:rPr>
              <a:t>Reuters-RCV1 collection: 806,791 newswire documents (Aug 20, 1996-August 19, 1997)</a:t>
            </a:r>
            <a:endParaRPr lang="en-US" sz="1800" b="0" dirty="0">
              <a:solidFill>
                <a:schemeClr val="bg1"/>
              </a:solidFill>
              <a:latin typeface="Gill Sans"/>
              <a:cs typeface="Gill Sans"/>
            </a:endParaRPr>
          </a:p>
        </p:txBody>
      </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Zipf’s</a:t>
            </a:r>
            <a:r>
              <a:rPr lang="en-US" sz="3600" b="0" kern="0" dirty="0">
                <a:solidFill>
                  <a:srgbClr val="000000"/>
                </a:solidFill>
                <a:latin typeface="Gill Sans"/>
                <a:cs typeface="Gill Sans"/>
              </a:rPr>
              <a:t> Law for RCV1</a:t>
            </a:r>
          </a:p>
        </p:txBody>
      </p:sp>
    </p:spTree>
    <p:extLst>
      <p:ext uri="{BB962C8B-B14F-4D97-AF65-F5344CB8AC3E}">
        <p14:creationId xmlns:p14="http://schemas.microsoft.com/office/powerpoint/2010/main" val="1427809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0668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(Efficiently)</a:t>
            </a:r>
            <a:endParaRPr lang="en-US" sz="2400" b="0" dirty="0">
              <a:solidFill>
                <a:schemeClr val="bg1"/>
              </a:solidFill>
              <a:latin typeface="Gill Sans"/>
              <a:cs typeface="Gill Sans"/>
            </a:endParaRP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smtClean="0">
                <a:solidFill>
                  <a:srgbClr val="000000"/>
                </a:solidFill>
                <a:latin typeface="Gill Sans"/>
                <a:cs typeface="Gill Sans"/>
              </a:rPr>
              <a:t>Count</a:t>
            </a:r>
            <a:endParaRPr lang="en-US" sz="3600" b="0" kern="0" dirty="0">
              <a:solidFill>
                <a:srgbClr val="000000"/>
              </a:solidFill>
              <a:latin typeface="Gill Sans"/>
              <a:cs typeface="Gill Sans"/>
            </a:endParaRPr>
          </a:p>
        </p:txBody>
      </p:sp>
      <p:sp>
        <p:nvSpPr>
          <p:cNvPr id="5" name="Text Box 4"/>
          <p:cNvSpPr txBox="1">
            <a:spLocks noChangeArrowheads="1"/>
          </p:cNvSpPr>
          <p:nvPr/>
        </p:nvSpPr>
        <p:spPr bwMode="auto">
          <a:xfrm>
            <a:off x="1143000" y="1741706"/>
            <a:ext cx="7086600" cy="4031873"/>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smtClean="0">
                <a:solidFill>
                  <a:srgbClr val="000000"/>
                </a:solidFill>
                <a:latin typeface="Andale Mono"/>
                <a:cs typeface="Andale Mono"/>
              </a:rPr>
              <a:t>def</a:t>
            </a:r>
            <a:r>
              <a:rPr lang="en-US" b="0" dirty="0" smtClean="0">
                <a:solidFill>
                  <a:srgbClr val="000000"/>
                </a:solidFill>
                <a:latin typeface="Andale Mono"/>
                <a:cs typeface="Andale Mono"/>
              </a:rPr>
              <a:t> </a:t>
            </a:r>
            <a:r>
              <a:rPr lang="en-US" b="0" dirty="0">
                <a:solidFill>
                  <a:srgbClr val="000000"/>
                </a:solidFill>
                <a:latin typeface="Andale Mono"/>
                <a:cs typeface="Andale Mono"/>
              </a:rPr>
              <a:t>map(key: Long, value: </a:t>
            </a:r>
            <a:r>
              <a:rPr lang="en-US" b="0" dirty="0" smtClean="0">
                <a:solidFill>
                  <a:srgbClr val="000000"/>
                </a:solidFill>
                <a:latin typeface="Andale Mono"/>
                <a:cs typeface="Andale Mono"/>
              </a:rPr>
              <a:t>String) </a:t>
            </a:r>
            <a:r>
              <a:rPr lang="en-US" b="0" dirty="0">
                <a:solidFill>
                  <a:srgbClr val="000000"/>
                </a:solidFill>
                <a:latin typeface="Andale Mono"/>
                <a:cs typeface="Andale Mono"/>
              </a:rPr>
              <a:t>=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for (word &lt;- tokenize(value))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emit(word</a:t>
            </a:r>
            <a:r>
              <a:rPr lang="en-US" b="0" dirty="0">
                <a:solidFill>
                  <a:srgbClr val="000000"/>
                </a:solidFill>
                <a:latin typeface="Andale Mono"/>
                <a:cs typeface="Andale Mono"/>
              </a:rPr>
              <a:t>, 1</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smtClean="0">
                <a:solidFill>
                  <a:srgbClr val="000000"/>
                </a:solidFill>
                <a:latin typeface="Andale Mono"/>
                <a:cs typeface="Andale Mono"/>
              </a:rPr>
              <a:t>class </a:t>
            </a:r>
            <a:r>
              <a:rPr lang="en-US" b="0" dirty="0">
                <a:solidFill>
                  <a:srgbClr val="000000"/>
                </a:solidFill>
                <a:latin typeface="Andale Mono"/>
                <a:cs typeface="Andale Mono"/>
              </a:rPr>
              <a:t>Reducer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a:t>
            </a:r>
            <a:r>
              <a:rPr lang="en-US" b="0" dirty="0" smtClean="0">
                <a:solidFill>
                  <a:srgbClr val="000000"/>
                </a:solidFill>
                <a:latin typeface="Andale Mono"/>
                <a:cs typeface="Andale Mono"/>
              </a:rPr>
              <a:t>String, </a:t>
            </a:r>
            <a:r>
              <a:rPr lang="en-US" b="0" dirty="0">
                <a:solidFill>
                  <a:srgbClr val="000000"/>
                </a:solidFill>
                <a:latin typeface="Andale Mono"/>
                <a:cs typeface="Andale Mono"/>
              </a:rPr>
              <a:t>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Int</a:t>
            </a:r>
            <a:r>
              <a:rPr lang="en-US" b="0" dirty="0" smtClean="0">
                <a:solidFill>
                  <a:srgbClr val="000000"/>
                </a:solidFill>
                <a:latin typeface="Andale Mono"/>
                <a:cs typeface="Andale Mono"/>
              </a:rPr>
              <a:t>]) </a:t>
            </a:r>
            <a:r>
              <a:rPr lang="en-US" b="0" dirty="0">
                <a:solidFill>
                  <a:srgbClr val="000000"/>
                </a:solidFill>
                <a:latin typeface="Andale Mono"/>
                <a:cs typeface="Andale Mono"/>
              </a:rPr>
              <a:t>=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for (value &lt;- </a:t>
            </a:r>
            <a:r>
              <a:rPr lang="en-US" b="0" dirty="0" smtClean="0">
                <a:solidFill>
                  <a:srgbClr val="000000"/>
                </a:solidFill>
                <a:latin typeface="Andale Mono"/>
                <a:cs typeface="Andale Mono"/>
              </a:rPr>
              <a:t>values) {</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sum += </a:t>
            </a:r>
            <a:r>
              <a:rPr lang="en-US" b="0" dirty="0" smtClean="0">
                <a:solidFill>
                  <a:srgbClr val="000000"/>
                </a:solidFill>
                <a:latin typeface="Andale Mono"/>
                <a:cs typeface="Andale Mono"/>
              </a:rPr>
              <a:t>value</a:t>
            </a: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    emit(key</a:t>
            </a:r>
            <a:r>
              <a:rPr lang="en-US" b="0" dirty="0">
                <a:solidFill>
                  <a:srgbClr val="000000"/>
                </a:solidFill>
                <a:latin typeface="Andale Mono"/>
                <a:cs typeface="Andale Mono"/>
              </a:rPr>
              <a:t>, sum</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a:t>
            </a:r>
            <a:endParaRPr lang="en-US" b="0" dirty="0">
              <a:solidFill>
                <a:srgbClr val="000000"/>
              </a:solidFill>
              <a:latin typeface="Andale Mono"/>
              <a:cs typeface="Andale Mono"/>
            </a:endParaRPr>
          </a:p>
        </p:txBody>
      </p:sp>
    </p:spTree>
    <p:extLst>
      <p:ext uri="{BB962C8B-B14F-4D97-AF65-F5344CB8AC3E}">
        <p14:creationId xmlns:p14="http://schemas.microsoft.com/office/powerpoint/2010/main" val="1798373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7112000" cy="5334000"/>
          </a:xfrm>
          <a:prstGeom prst="rect">
            <a:avLst/>
          </a:prstGeom>
        </p:spPr>
      </p:pic>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Zipf’s</a:t>
            </a:r>
            <a:r>
              <a:rPr lang="en-US" sz="3600" b="0" kern="0" dirty="0">
                <a:solidFill>
                  <a:srgbClr val="000000"/>
                </a:solidFill>
                <a:latin typeface="Gill Sans"/>
                <a:cs typeface="Gill Sans"/>
              </a:rPr>
              <a:t> Law for </a:t>
            </a:r>
            <a:r>
              <a:rPr lang="en-US" sz="3600" b="0" kern="0" dirty="0" smtClean="0">
                <a:solidFill>
                  <a:srgbClr val="000000"/>
                </a:solidFill>
                <a:latin typeface="Gill Sans"/>
                <a:cs typeface="Gill Sans"/>
              </a:rPr>
              <a:t>Wikipedia</a:t>
            </a:r>
            <a:endParaRPr lang="en-US" sz="3600" b="0" kern="0" dirty="0">
              <a:solidFill>
                <a:srgbClr val="000000"/>
              </a:solidFill>
              <a:latin typeface="Gill Sans"/>
              <a:cs typeface="Gill Sans"/>
            </a:endParaRPr>
          </a:p>
        </p:txBody>
      </p:sp>
      <p:sp>
        <p:nvSpPr>
          <p:cNvPr id="9" name="TextBox 8"/>
          <p:cNvSpPr txBox="1"/>
          <p:nvPr/>
        </p:nvSpPr>
        <p:spPr>
          <a:xfrm>
            <a:off x="0" y="6336268"/>
            <a:ext cx="9144000" cy="369332"/>
          </a:xfrm>
          <a:prstGeom prst="rect">
            <a:avLst/>
          </a:prstGeom>
          <a:noFill/>
        </p:spPr>
        <p:txBody>
          <a:bodyPr wrap="square" rtlCol="0">
            <a:spAutoFit/>
          </a:bodyPr>
          <a:lstStyle/>
          <a:p>
            <a:pPr algn="ctr"/>
            <a:r>
              <a:rPr lang="en-US" sz="1800" b="0" dirty="0" smtClean="0">
                <a:solidFill>
                  <a:schemeClr val="bg1"/>
                </a:solidFill>
                <a:latin typeface="Gill Sans"/>
                <a:cs typeface="Gill Sans"/>
              </a:rPr>
              <a:t>Rank </a:t>
            </a:r>
            <a:r>
              <a:rPr lang="en-US" sz="1800" b="0" dirty="0">
                <a:solidFill>
                  <a:schemeClr val="bg1"/>
                </a:solidFill>
                <a:latin typeface="Gill Sans"/>
                <a:cs typeface="Gill Sans"/>
              </a:rPr>
              <a:t>versus frequency for the first </a:t>
            </a:r>
            <a:r>
              <a:rPr lang="en-US" sz="1800" b="0" dirty="0" smtClean="0">
                <a:solidFill>
                  <a:schemeClr val="bg1"/>
                </a:solidFill>
                <a:latin typeface="Gill Sans"/>
                <a:cs typeface="Gill Sans"/>
              </a:rPr>
              <a:t>10m </a:t>
            </a:r>
            <a:r>
              <a:rPr lang="en-US" sz="1800" b="0" dirty="0">
                <a:solidFill>
                  <a:schemeClr val="bg1"/>
                </a:solidFill>
                <a:latin typeface="Gill Sans"/>
                <a:cs typeface="Gill Sans"/>
              </a:rPr>
              <a:t>words in 30 </a:t>
            </a:r>
            <a:r>
              <a:rPr lang="en-US" sz="1800" b="0" dirty="0" err="1">
                <a:solidFill>
                  <a:schemeClr val="bg1"/>
                </a:solidFill>
                <a:latin typeface="Gill Sans"/>
                <a:cs typeface="Gill Sans"/>
              </a:rPr>
              <a:t>Wikipedias</a:t>
            </a:r>
            <a:r>
              <a:rPr lang="en-US" sz="1800" b="0" dirty="0">
                <a:solidFill>
                  <a:schemeClr val="bg1"/>
                </a:solidFill>
                <a:latin typeface="Gill Sans"/>
                <a:cs typeface="Gill Sans"/>
              </a:rPr>
              <a:t> (dumps from October 2015)</a:t>
            </a:r>
          </a:p>
        </p:txBody>
      </p:sp>
    </p:spTree>
    <p:extLst>
      <p:ext uri="{BB962C8B-B14F-4D97-AF65-F5344CB8AC3E}">
        <p14:creationId xmlns:p14="http://schemas.microsoft.com/office/powerpoint/2010/main" val="6155012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law-all.png"/>
          <p:cNvPicPr>
            <a:picLocks noChangeAspect="1"/>
          </p:cNvPicPr>
          <p:nvPr/>
        </p:nvPicPr>
        <p:blipFill>
          <a:blip r:embed="rId2" cstate="print"/>
          <a:stretch>
            <a:fillRect/>
          </a:stretch>
        </p:blipFill>
        <p:spPr>
          <a:xfrm>
            <a:off x="2257340" y="228600"/>
            <a:ext cx="4600660" cy="6107878"/>
          </a:xfrm>
          <a:prstGeom prst="rect">
            <a:avLst/>
          </a:prstGeom>
        </p:spPr>
      </p:pic>
      <p:sp>
        <p:nvSpPr>
          <p:cNvPr id="4" name="TextBox 3"/>
          <p:cNvSpPr txBox="1"/>
          <p:nvPr/>
        </p:nvSpPr>
        <p:spPr>
          <a:xfrm>
            <a:off x="0" y="6457890"/>
            <a:ext cx="4084998" cy="400110"/>
          </a:xfrm>
          <a:prstGeom prst="rect">
            <a:avLst/>
          </a:prstGeom>
          <a:noFill/>
        </p:spPr>
        <p:txBody>
          <a:bodyPr wrap="square" rtlCol="0">
            <a:spAutoFit/>
          </a:bodyPr>
          <a:lstStyle/>
          <a:p>
            <a:r>
              <a:rPr lang="en-US" sz="1000" b="0" dirty="0" smtClean="0">
                <a:solidFill>
                  <a:schemeClr val="bg1"/>
                </a:solidFill>
              </a:rPr>
              <a:t>Figure from: Newman, M. E. J. (2005) “Power laws, Pareto distributions and </a:t>
            </a:r>
            <a:r>
              <a:rPr lang="en-US" sz="1000" b="0" dirty="0" err="1" smtClean="0">
                <a:solidFill>
                  <a:schemeClr val="bg1"/>
                </a:solidFill>
              </a:rPr>
              <a:t>Zipf's</a:t>
            </a:r>
            <a:r>
              <a:rPr lang="en-US" sz="1000" b="0" dirty="0" smtClean="0">
                <a:solidFill>
                  <a:schemeClr val="bg1"/>
                </a:solidFill>
              </a:rPr>
              <a:t> law.” Contemporary Physics 46:323–351.</a:t>
            </a:r>
            <a:endParaRPr lang="en-US" sz="1000" b="0" dirty="0">
              <a:solidFill>
                <a:schemeClr val="bg1"/>
              </a:solidFill>
            </a:endParaRPr>
          </a:p>
        </p:txBody>
      </p:sp>
      <p:sp>
        <p:nvSpPr>
          <p:cNvPr id="5" name="TextBox 4"/>
          <p:cNvSpPr txBox="1"/>
          <p:nvPr/>
        </p:nvSpPr>
        <p:spPr>
          <a:xfrm rot="20517061">
            <a:off x="2197803" y="3048000"/>
            <a:ext cx="5006900" cy="584776"/>
          </a:xfrm>
          <a:prstGeom prst="rect">
            <a:avLst/>
          </a:prstGeom>
          <a:noFill/>
        </p:spPr>
        <p:txBody>
          <a:bodyPr wrap="none" rtlCol="0">
            <a:spAutoFit/>
          </a:bodyPr>
          <a:lstStyle/>
          <a:p>
            <a:r>
              <a:rPr lang="en-US" sz="3200" b="0" dirty="0" smtClean="0">
                <a:solidFill>
                  <a:srgbClr val="FF0000"/>
                </a:solidFill>
                <a:latin typeface="Gill Sans"/>
                <a:cs typeface="Gill Sans"/>
              </a:rPr>
              <a:t>Power Laws are everywhere!</a:t>
            </a:r>
            <a:endParaRPr lang="en-US" sz="3200" b="0" dirty="0">
              <a:solidFill>
                <a:srgbClr val="FF0000"/>
              </a:solidFill>
              <a:latin typeface="Gill Sans"/>
              <a:cs typeface="Gill Sans"/>
            </a:endParaRPr>
          </a:p>
        </p:txBody>
      </p:sp>
    </p:spTree>
    <p:extLst>
      <p:ext uri="{BB962C8B-B14F-4D97-AF65-F5344CB8AC3E}">
        <p14:creationId xmlns:p14="http://schemas.microsoft.com/office/powerpoint/2010/main" val="1196001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Index Construction</a:t>
            </a:r>
          </a:p>
        </p:txBody>
      </p:sp>
      <p:sp>
        <p:nvSpPr>
          <p:cNvPr id="5" name="TextBox 4"/>
          <p:cNvSpPr txBox="1"/>
          <p:nvPr/>
        </p:nvSpPr>
        <p:spPr>
          <a:xfrm>
            <a:off x="0" y="18243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 over all documents</a:t>
            </a:r>
          </a:p>
        </p:txBody>
      </p:sp>
      <p:sp>
        <p:nvSpPr>
          <p:cNvPr id="6" name="TextBox 5"/>
          <p:cNvSpPr txBox="1"/>
          <p:nvPr/>
        </p:nvSpPr>
        <p:spPr>
          <a:xfrm>
            <a:off x="0" y="2205335"/>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Emit </a:t>
            </a:r>
            <a:r>
              <a:rPr lang="en-US" sz="2000" b="0" i="1" kern="0" dirty="0">
                <a:solidFill>
                  <a:srgbClr val="0070C0"/>
                </a:solidFill>
                <a:latin typeface="Gill Sans"/>
                <a:cs typeface="Gill Sans"/>
              </a:rPr>
              <a:t>term</a:t>
            </a:r>
            <a:r>
              <a:rPr lang="en-US" sz="2000" b="0" kern="0" dirty="0">
                <a:solidFill>
                  <a:srgbClr val="0070C0"/>
                </a:solidFill>
                <a:latin typeface="Gill Sans"/>
                <a:cs typeface="Gill Sans"/>
              </a:rPr>
              <a:t> as key, (</a:t>
            </a:r>
            <a:r>
              <a:rPr lang="en-US" sz="2000" b="0" i="1" kern="0" dirty="0" err="1" smtClean="0">
                <a:solidFill>
                  <a:srgbClr val="0070C0"/>
                </a:solidFill>
                <a:latin typeface="Gill Sans"/>
                <a:cs typeface="Gill Sans"/>
              </a:rPr>
              <a:t>docid</a:t>
            </a:r>
            <a:r>
              <a:rPr lang="en-US" sz="2000" b="0" kern="0" dirty="0" smtClean="0">
                <a:solidFill>
                  <a:srgbClr val="0070C0"/>
                </a:solidFill>
                <a:latin typeface="Gill Sans"/>
                <a:cs typeface="Gill Sans"/>
              </a:rPr>
              <a:t>, </a:t>
            </a:r>
            <a:r>
              <a:rPr lang="en-US" sz="2000" b="0" i="1" kern="0" dirty="0" err="1">
                <a:solidFill>
                  <a:srgbClr val="0070C0"/>
                </a:solidFill>
                <a:latin typeface="Gill Sans"/>
                <a:cs typeface="Gill Sans"/>
              </a:rPr>
              <a:t>tf</a:t>
            </a:r>
            <a:r>
              <a:rPr lang="en-US" sz="2000" b="0" kern="0" dirty="0">
                <a:solidFill>
                  <a:srgbClr val="0070C0"/>
                </a:solidFill>
                <a:latin typeface="Gill Sans"/>
                <a:cs typeface="Gill Sans"/>
              </a:rPr>
              <a:t>) as value</a:t>
            </a:r>
          </a:p>
          <a:p>
            <a:pPr lvl="0" algn="ctr">
              <a:defRPr/>
            </a:pPr>
            <a:r>
              <a:rPr lang="en-US" sz="2000" b="0" kern="0" dirty="0">
                <a:solidFill>
                  <a:srgbClr val="0070C0"/>
                </a:solidFill>
                <a:latin typeface="Gill Sans"/>
                <a:cs typeface="Gill Sans"/>
              </a:rPr>
              <a:t>Emit other information as necessary (e.g., term position)</a:t>
            </a:r>
          </a:p>
        </p:txBody>
      </p:sp>
      <p:sp>
        <p:nvSpPr>
          <p:cNvPr id="7" name="TextBox 6"/>
          <p:cNvSpPr txBox="1"/>
          <p:nvPr/>
        </p:nvSpPr>
        <p:spPr>
          <a:xfrm>
            <a:off x="0" y="31959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Sort/shuffle: group postings by term</a:t>
            </a:r>
          </a:p>
        </p:txBody>
      </p:sp>
      <p:sp>
        <p:nvSpPr>
          <p:cNvPr id="8" name="TextBox 7"/>
          <p:cNvSpPr txBox="1"/>
          <p:nvPr/>
        </p:nvSpPr>
        <p:spPr>
          <a:xfrm>
            <a:off x="0" y="3926919"/>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Reduce</a:t>
            </a:r>
          </a:p>
        </p:txBody>
      </p:sp>
      <p:sp>
        <p:nvSpPr>
          <p:cNvPr id="9" name="TextBox 8"/>
          <p:cNvSpPr txBox="1"/>
          <p:nvPr/>
        </p:nvSpPr>
        <p:spPr>
          <a:xfrm>
            <a:off x="0" y="4307919"/>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Gather and sort the postings </a:t>
            </a:r>
            <a:r>
              <a:rPr lang="en-US" sz="2000" b="0" kern="0" dirty="0" smtClean="0">
                <a:solidFill>
                  <a:srgbClr val="0070C0"/>
                </a:solidFill>
                <a:latin typeface="Gill Sans"/>
                <a:cs typeface="Gill Sans"/>
              </a:rPr>
              <a:t>(typically by </a:t>
            </a:r>
            <a:r>
              <a:rPr lang="en-US" sz="2000" b="0" i="1" kern="0" dirty="0" err="1" smtClean="0">
                <a:solidFill>
                  <a:srgbClr val="0070C0"/>
                </a:solidFill>
                <a:latin typeface="Gill Sans"/>
                <a:cs typeface="Gill Sans"/>
              </a:rPr>
              <a:t>docid</a:t>
            </a:r>
            <a:r>
              <a:rPr lang="en-US" sz="2000" b="0" kern="0" dirty="0" smtClean="0">
                <a:solidFill>
                  <a:srgbClr val="0070C0"/>
                </a:solidFill>
                <a:latin typeface="Gill Sans"/>
                <a:cs typeface="Gill Sans"/>
              </a:rPr>
              <a:t>)</a:t>
            </a:r>
            <a:endParaRPr lang="en-US" sz="2000" b="0" kern="0" dirty="0">
              <a:solidFill>
                <a:srgbClr val="0070C0"/>
              </a:solidFill>
              <a:latin typeface="Gill Sans"/>
              <a:cs typeface="Gill Sans"/>
            </a:endParaRPr>
          </a:p>
          <a:p>
            <a:pPr lvl="0" algn="ctr">
              <a:defRPr/>
            </a:pPr>
            <a:r>
              <a:rPr lang="en-US" sz="2000" b="0" kern="0" dirty="0">
                <a:solidFill>
                  <a:srgbClr val="0070C0"/>
                </a:solidFill>
                <a:latin typeface="Gill Sans"/>
                <a:cs typeface="Gill Sans"/>
              </a:rPr>
              <a:t>Write postings to disk</a:t>
            </a:r>
          </a:p>
        </p:txBody>
      </p:sp>
      <p:sp>
        <p:nvSpPr>
          <p:cNvPr id="10" name="TextBox 9"/>
          <p:cNvSpPr txBox="1"/>
          <p:nvPr/>
        </p:nvSpPr>
        <p:spPr>
          <a:xfrm>
            <a:off x="0" y="5939135"/>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MapReduce does all the heavy lifting!</a:t>
            </a:r>
          </a:p>
        </p:txBody>
      </p:sp>
    </p:spTree>
    <p:extLst>
      <p:ext uri="{BB962C8B-B14F-4D97-AF65-F5344CB8AC3E}">
        <p14:creationId xmlns:p14="http://schemas.microsoft.com/office/powerpoint/2010/main" val="2431740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ltGray">
          <a:xfrm>
            <a:off x="5341491"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29" name="Rectangle 28"/>
          <p:cNvSpPr/>
          <p:nvPr/>
        </p:nvSpPr>
        <p:spPr bwMode="ltGray">
          <a:xfrm>
            <a:off x="5341491"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32" name="Rectangle 31"/>
          <p:cNvSpPr/>
          <p:nvPr/>
        </p:nvSpPr>
        <p:spPr bwMode="ltGray">
          <a:xfrm>
            <a:off x="5341491"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38" name="Rectangle 37"/>
          <p:cNvSpPr/>
          <p:nvPr/>
        </p:nvSpPr>
        <p:spPr bwMode="ltGray">
          <a:xfrm>
            <a:off x="7815704"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41" name="Rectangle 40"/>
          <p:cNvSpPr/>
          <p:nvPr/>
        </p:nvSpPr>
        <p:spPr bwMode="ltGray">
          <a:xfrm>
            <a:off x="7815704"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0" name="Rectangle 49"/>
          <p:cNvSpPr/>
          <p:nvPr/>
        </p:nvSpPr>
        <p:spPr bwMode="ltGray">
          <a:xfrm>
            <a:off x="37338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53" name="Rectangle 52"/>
          <p:cNvSpPr/>
          <p:nvPr/>
        </p:nvSpPr>
        <p:spPr bwMode="ltGray">
          <a:xfrm>
            <a:off x="44196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56" name="Rectangle 55"/>
          <p:cNvSpPr/>
          <p:nvPr/>
        </p:nvSpPr>
        <p:spPr bwMode="ltGray">
          <a:xfrm>
            <a:off x="3733800" y="5638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9" name="Rectangle 58"/>
          <p:cNvSpPr/>
          <p:nvPr/>
        </p:nvSpPr>
        <p:spPr bwMode="ltGray">
          <a:xfrm>
            <a:off x="7086600" y="58336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62" name="Rectangle 61"/>
          <p:cNvSpPr/>
          <p:nvPr/>
        </p:nvSpPr>
        <p:spPr bwMode="ltGray">
          <a:xfrm>
            <a:off x="3733800" y="6096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65" name="Rectangle 64"/>
          <p:cNvSpPr/>
          <p:nvPr/>
        </p:nvSpPr>
        <p:spPr bwMode="ltGray">
          <a:xfrm>
            <a:off x="3733800" y="4724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68" name="Rectangle 67"/>
          <p:cNvSpPr/>
          <p:nvPr/>
        </p:nvSpPr>
        <p:spPr bwMode="ltGray">
          <a:xfrm>
            <a:off x="7086600" y="49954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71" name="Rectangle 70"/>
          <p:cNvSpPr/>
          <p:nvPr/>
        </p:nvSpPr>
        <p:spPr bwMode="ltGray">
          <a:xfrm>
            <a:off x="7086600" y="5410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0" name="Rectangle 9"/>
          <p:cNvSpPr/>
          <p:nvPr/>
        </p:nvSpPr>
        <p:spPr bwMode="ltGray">
          <a:xfrm>
            <a:off x="2743200"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3" name="Rectangle 12"/>
          <p:cNvSpPr/>
          <p:nvPr/>
        </p:nvSpPr>
        <p:spPr bwMode="ltGray">
          <a:xfrm>
            <a:off x="2743200"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6" name="Rectangle 15"/>
          <p:cNvSpPr/>
          <p:nvPr/>
        </p:nvSpPr>
        <p:spPr bwMode="ltGray">
          <a:xfrm>
            <a:off x="2743200"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8" name="Rectangle 7"/>
          <p:cNvSpPr/>
          <p:nvPr/>
        </p:nvSpPr>
        <p:spPr bwMode="ltGray">
          <a:xfrm>
            <a:off x="2458917"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9" name="TextBox 8"/>
          <p:cNvSpPr txBox="1"/>
          <p:nvPr/>
        </p:nvSpPr>
        <p:spPr>
          <a:xfrm>
            <a:off x="1773117" y="1947446"/>
            <a:ext cx="498754" cy="338554"/>
          </a:xfrm>
          <a:prstGeom prst="rect">
            <a:avLst/>
          </a:prstGeom>
          <a:noFill/>
        </p:spPr>
        <p:txBody>
          <a:bodyPr wrap="none" rtlCol="0">
            <a:spAutoFit/>
          </a:bodyPr>
          <a:lstStyle/>
          <a:p>
            <a:r>
              <a:rPr lang="en-US" b="0" dirty="0" smtClean="0">
                <a:solidFill>
                  <a:schemeClr val="bg1"/>
                </a:solidFill>
                <a:latin typeface="Gill Sans"/>
                <a:cs typeface="Gill Sans"/>
              </a:rPr>
              <a:t>one</a:t>
            </a:r>
            <a:endParaRPr lang="en-US" b="0" dirty="0">
              <a:solidFill>
                <a:schemeClr val="bg1"/>
              </a:solidFill>
              <a:latin typeface="Gill Sans"/>
              <a:cs typeface="Gill Sans"/>
            </a:endParaRPr>
          </a:p>
        </p:txBody>
      </p:sp>
      <p:sp>
        <p:nvSpPr>
          <p:cNvPr id="11" name="Rectangle 10"/>
          <p:cNvSpPr/>
          <p:nvPr/>
        </p:nvSpPr>
        <p:spPr bwMode="ltGray">
          <a:xfrm>
            <a:off x="2458917"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2" name="TextBox 11"/>
          <p:cNvSpPr txBox="1"/>
          <p:nvPr/>
        </p:nvSpPr>
        <p:spPr>
          <a:xfrm>
            <a:off x="1773117" y="2404646"/>
            <a:ext cx="509675" cy="338554"/>
          </a:xfrm>
          <a:prstGeom prst="rect">
            <a:avLst/>
          </a:prstGeom>
          <a:noFill/>
        </p:spPr>
        <p:txBody>
          <a:bodyPr wrap="none" rtlCol="0">
            <a:spAutoFit/>
          </a:bodyPr>
          <a:lstStyle/>
          <a:p>
            <a:r>
              <a:rPr lang="en-US" b="0" dirty="0" smtClean="0">
                <a:solidFill>
                  <a:schemeClr val="bg1"/>
                </a:solidFill>
                <a:latin typeface="Gill Sans"/>
                <a:cs typeface="Gill Sans"/>
              </a:rPr>
              <a:t>two</a:t>
            </a:r>
            <a:endParaRPr lang="en-US" b="0" dirty="0">
              <a:solidFill>
                <a:schemeClr val="bg1"/>
              </a:solidFill>
              <a:latin typeface="Gill Sans"/>
              <a:cs typeface="Gill Sans"/>
            </a:endParaRPr>
          </a:p>
        </p:txBody>
      </p:sp>
      <p:sp>
        <p:nvSpPr>
          <p:cNvPr id="14" name="Rectangle 13"/>
          <p:cNvSpPr/>
          <p:nvPr/>
        </p:nvSpPr>
        <p:spPr bwMode="ltGray">
          <a:xfrm>
            <a:off x="2458917"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5" name="TextBox 14"/>
          <p:cNvSpPr txBox="1"/>
          <p:nvPr/>
        </p:nvSpPr>
        <p:spPr>
          <a:xfrm>
            <a:off x="1773117" y="2861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grpSp>
        <p:nvGrpSpPr>
          <p:cNvPr id="4" name="Group 16"/>
          <p:cNvGrpSpPr/>
          <p:nvPr/>
        </p:nvGrpSpPr>
        <p:grpSpPr>
          <a:xfrm>
            <a:off x="1544517" y="1261646"/>
            <a:ext cx="1839047" cy="521732"/>
            <a:chOff x="762000" y="1905000"/>
            <a:chExt cx="1839047" cy="521732"/>
          </a:xfrm>
        </p:grpSpPr>
        <p:sp>
          <p:nvSpPr>
            <p:cNvPr id="3" name="TextBox 2"/>
            <p:cNvSpPr txBox="1"/>
            <p:nvPr/>
          </p:nvSpPr>
          <p:spPr>
            <a:xfrm>
              <a:off x="838200" y="2057400"/>
              <a:ext cx="1762847" cy="369332"/>
            </a:xfrm>
            <a:prstGeom prst="rect">
              <a:avLst/>
            </a:prstGeom>
            <a:noFill/>
          </p:spPr>
          <p:txBody>
            <a:bodyPr wrap="none" rtlCol="0">
              <a:spAutoFit/>
            </a:bodyPr>
            <a:lstStyle/>
            <a:p>
              <a:r>
                <a:rPr lang="en-US" sz="1800" b="0" dirty="0" smtClean="0">
                  <a:solidFill>
                    <a:schemeClr val="bg1"/>
                  </a:solidFill>
                  <a:latin typeface="Gill Sans"/>
                  <a:cs typeface="Gill Sans"/>
                </a:rPr>
                <a:t>one fish, two fish</a:t>
              </a:r>
              <a:endParaRPr lang="en-US" sz="1800" b="0" dirty="0">
                <a:solidFill>
                  <a:schemeClr val="bg1"/>
                </a:solidFill>
                <a:latin typeface="Gill Sans"/>
                <a:cs typeface="Gill Sans"/>
              </a:endParaRPr>
            </a:p>
          </p:txBody>
        </p:sp>
        <p:sp>
          <p:nvSpPr>
            <p:cNvPr id="7" name="TextBox 6"/>
            <p:cNvSpPr txBox="1"/>
            <p:nvPr/>
          </p:nvSpPr>
          <p:spPr>
            <a:xfrm>
              <a:off x="762000" y="1905000"/>
              <a:ext cx="636663" cy="307777"/>
            </a:xfrm>
            <a:prstGeom prst="rect">
              <a:avLst/>
            </a:prstGeom>
            <a:noFill/>
          </p:spPr>
          <p:txBody>
            <a:bodyPr wrap="none" rtlCol="0">
              <a:spAutoFit/>
            </a:bodyPr>
            <a:lstStyle/>
            <a:p>
              <a:r>
                <a:rPr lang="en-US" sz="1400" b="0" dirty="0" smtClean="0">
                  <a:solidFill>
                    <a:srgbClr val="FF0000"/>
                  </a:solidFill>
                  <a:latin typeface="Gill Sans"/>
                  <a:cs typeface="Gill Sans"/>
                </a:rPr>
                <a:t>Doc 1</a:t>
              </a:r>
              <a:endParaRPr lang="en-US" sz="1400" b="0" dirty="0">
                <a:solidFill>
                  <a:srgbClr val="FF0000"/>
                </a:solidFill>
                <a:latin typeface="Gill Sans"/>
                <a:cs typeface="Gill Sans"/>
              </a:endParaRPr>
            </a:p>
          </p:txBody>
        </p:sp>
      </p:grpSp>
      <p:sp>
        <p:nvSpPr>
          <p:cNvPr id="24" name="Rectangle 23"/>
          <p:cNvSpPr/>
          <p:nvPr/>
        </p:nvSpPr>
        <p:spPr bwMode="ltGray">
          <a:xfrm>
            <a:off x="5036691"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25" name="TextBox 24"/>
          <p:cNvSpPr txBox="1"/>
          <p:nvPr/>
        </p:nvSpPr>
        <p:spPr>
          <a:xfrm>
            <a:off x="4350891" y="1947446"/>
            <a:ext cx="481222" cy="338554"/>
          </a:xfrm>
          <a:prstGeom prst="rect">
            <a:avLst/>
          </a:prstGeom>
          <a:noFill/>
        </p:spPr>
        <p:txBody>
          <a:bodyPr wrap="none" rtlCol="0">
            <a:spAutoFit/>
          </a:bodyPr>
          <a:lstStyle/>
          <a:p>
            <a:r>
              <a:rPr lang="en-US" b="0" dirty="0" smtClean="0">
                <a:solidFill>
                  <a:schemeClr val="bg1"/>
                </a:solidFill>
                <a:latin typeface="Gill Sans"/>
                <a:cs typeface="Gill Sans"/>
              </a:rPr>
              <a:t>red</a:t>
            </a:r>
            <a:endParaRPr lang="en-US" b="0" dirty="0">
              <a:solidFill>
                <a:schemeClr val="bg1"/>
              </a:solidFill>
              <a:latin typeface="Gill Sans"/>
              <a:cs typeface="Gill Sans"/>
            </a:endParaRPr>
          </a:p>
        </p:txBody>
      </p:sp>
      <p:sp>
        <p:nvSpPr>
          <p:cNvPr id="27" name="Rectangle 26"/>
          <p:cNvSpPr/>
          <p:nvPr/>
        </p:nvSpPr>
        <p:spPr bwMode="ltGray">
          <a:xfrm>
            <a:off x="5036691"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28" name="TextBox 27"/>
          <p:cNvSpPr txBox="1"/>
          <p:nvPr/>
        </p:nvSpPr>
        <p:spPr>
          <a:xfrm>
            <a:off x="4350891" y="2404646"/>
            <a:ext cx="533119" cy="338554"/>
          </a:xfrm>
          <a:prstGeom prst="rect">
            <a:avLst/>
          </a:prstGeom>
          <a:noFill/>
        </p:spPr>
        <p:txBody>
          <a:bodyPr wrap="none" rtlCol="0">
            <a:spAutoFit/>
          </a:bodyPr>
          <a:lstStyle/>
          <a:p>
            <a:r>
              <a:rPr lang="en-US" b="0" dirty="0" smtClean="0">
                <a:solidFill>
                  <a:schemeClr val="bg1"/>
                </a:solidFill>
                <a:latin typeface="Gill Sans"/>
                <a:cs typeface="Gill Sans"/>
              </a:rPr>
              <a:t>blue</a:t>
            </a:r>
            <a:endParaRPr lang="en-US" b="0" dirty="0">
              <a:solidFill>
                <a:schemeClr val="bg1"/>
              </a:solidFill>
              <a:latin typeface="Gill Sans"/>
              <a:cs typeface="Gill Sans"/>
            </a:endParaRPr>
          </a:p>
        </p:txBody>
      </p:sp>
      <p:sp>
        <p:nvSpPr>
          <p:cNvPr id="30" name="Rectangle 29"/>
          <p:cNvSpPr/>
          <p:nvPr/>
        </p:nvSpPr>
        <p:spPr bwMode="ltGray">
          <a:xfrm>
            <a:off x="5036691"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31" name="TextBox 30"/>
          <p:cNvSpPr txBox="1"/>
          <p:nvPr/>
        </p:nvSpPr>
        <p:spPr>
          <a:xfrm>
            <a:off x="4350891" y="2861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grpSp>
        <p:nvGrpSpPr>
          <p:cNvPr id="5" name="Group 32"/>
          <p:cNvGrpSpPr/>
          <p:nvPr/>
        </p:nvGrpSpPr>
        <p:grpSpPr>
          <a:xfrm>
            <a:off x="4122291" y="1261646"/>
            <a:ext cx="1827100" cy="521732"/>
            <a:chOff x="762000" y="1905000"/>
            <a:chExt cx="1827100" cy="521732"/>
          </a:xfrm>
        </p:grpSpPr>
        <p:sp>
          <p:nvSpPr>
            <p:cNvPr id="34" name="TextBox 33"/>
            <p:cNvSpPr txBox="1"/>
            <p:nvPr/>
          </p:nvSpPr>
          <p:spPr>
            <a:xfrm>
              <a:off x="838200" y="2057400"/>
              <a:ext cx="1750900" cy="369332"/>
            </a:xfrm>
            <a:prstGeom prst="rect">
              <a:avLst/>
            </a:prstGeom>
            <a:noFill/>
          </p:spPr>
          <p:txBody>
            <a:bodyPr wrap="none" rtlCol="0">
              <a:spAutoFit/>
            </a:bodyPr>
            <a:lstStyle/>
            <a:p>
              <a:r>
                <a:rPr lang="en-US" sz="1800" b="0" dirty="0" smtClean="0">
                  <a:solidFill>
                    <a:schemeClr val="bg1"/>
                  </a:solidFill>
                  <a:latin typeface="Gill Sans"/>
                  <a:cs typeface="Gill Sans"/>
                </a:rPr>
                <a:t>red fish, blue fish</a:t>
              </a:r>
              <a:endParaRPr lang="en-US" sz="1800" b="0" dirty="0">
                <a:solidFill>
                  <a:schemeClr val="bg1"/>
                </a:solidFill>
                <a:latin typeface="Gill Sans"/>
                <a:cs typeface="Gill Sans"/>
              </a:endParaRPr>
            </a:p>
          </p:txBody>
        </p:sp>
        <p:sp>
          <p:nvSpPr>
            <p:cNvPr id="35" name="TextBox 34"/>
            <p:cNvSpPr txBox="1"/>
            <p:nvPr/>
          </p:nvSpPr>
          <p:spPr>
            <a:xfrm>
              <a:off x="762000" y="1905000"/>
              <a:ext cx="636663" cy="307777"/>
            </a:xfrm>
            <a:prstGeom prst="rect">
              <a:avLst/>
            </a:prstGeom>
            <a:noFill/>
          </p:spPr>
          <p:txBody>
            <a:bodyPr wrap="none" rtlCol="0">
              <a:spAutoFit/>
            </a:bodyPr>
            <a:lstStyle/>
            <a:p>
              <a:r>
                <a:rPr lang="en-US" sz="1400" b="0" dirty="0" smtClean="0">
                  <a:solidFill>
                    <a:srgbClr val="FF0000"/>
                  </a:solidFill>
                  <a:latin typeface="Gill Sans"/>
                  <a:cs typeface="Gill Sans"/>
                </a:rPr>
                <a:t>Doc 2</a:t>
              </a:r>
              <a:endParaRPr lang="en-US" sz="1400" b="0" dirty="0">
                <a:solidFill>
                  <a:srgbClr val="FF0000"/>
                </a:solidFill>
                <a:latin typeface="Gill Sans"/>
                <a:cs typeface="Gill Sans"/>
              </a:endParaRPr>
            </a:p>
          </p:txBody>
        </p:sp>
      </p:grpSp>
      <p:sp>
        <p:nvSpPr>
          <p:cNvPr id="36" name="Rectangle 35"/>
          <p:cNvSpPr/>
          <p:nvPr/>
        </p:nvSpPr>
        <p:spPr bwMode="ltGray">
          <a:xfrm>
            <a:off x="7510904"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37" name="TextBox 36"/>
          <p:cNvSpPr txBox="1"/>
          <p:nvPr/>
        </p:nvSpPr>
        <p:spPr>
          <a:xfrm>
            <a:off x="6825104" y="1947446"/>
            <a:ext cx="430426" cy="338554"/>
          </a:xfrm>
          <a:prstGeom prst="rect">
            <a:avLst/>
          </a:prstGeom>
          <a:noFill/>
        </p:spPr>
        <p:txBody>
          <a:bodyPr wrap="none" rtlCol="0">
            <a:spAutoFit/>
          </a:bodyPr>
          <a:lstStyle/>
          <a:p>
            <a:r>
              <a:rPr lang="en-US" b="0" dirty="0" smtClean="0">
                <a:solidFill>
                  <a:schemeClr val="bg1"/>
                </a:solidFill>
                <a:latin typeface="Gill Sans"/>
                <a:cs typeface="Gill Sans"/>
              </a:rPr>
              <a:t>cat</a:t>
            </a:r>
            <a:endParaRPr lang="en-US" b="0" dirty="0">
              <a:solidFill>
                <a:schemeClr val="bg1"/>
              </a:solidFill>
              <a:latin typeface="Gill Sans"/>
              <a:cs typeface="Gill Sans"/>
            </a:endParaRPr>
          </a:p>
        </p:txBody>
      </p:sp>
      <p:sp>
        <p:nvSpPr>
          <p:cNvPr id="39" name="Rectangle 38"/>
          <p:cNvSpPr/>
          <p:nvPr/>
        </p:nvSpPr>
        <p:spPr bwMode="ltGray">
          <a:xfrm>
            <a:off x="7510904"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40" name="TextBox 39"/>
          <p:cNvSpPr txBox="1"/>
          <p:nvPr/>
        </p:nvSpPr>
        <p:spPr>
          <a:xfrm>
            <a:off x="6825104" y="2404646"/>
            <a:ext cx="443150" cy="338554"/>
          </a:xfrm>
          <a:prstGeom prst="rect">
            <a:avLst/>
          </a:prstGeom>
          <a:noFill/>
        </p:spPr>
        <p:txBody>
          <a:bodyPr wrap="none" rtlCol="0">
            <a:spAutoFit/>
          </a:bodyPr>
          <a:lstStyle/>
          <a:p>
            <a:r>
              <a:rPr lang="en-US" b="0" dirty="0" smtClean="0">
                <a:solidFill>
                  <a:schemeClr val="bg1"/>
                </a:solidFill>
                <a:latin typeface="Gill Sans"/>
                <a:cs typeface="Gill Sans"/>
              </a:rPr>
              <a:t>hat</a:t>
            </a:r>
            <a:endParaRPr lang="en-US" b="0" dirty="0">
              <a:solidFill>
                <a:schemeClr val="bg1"/>
              </a:solidFill>
              <a:latin typeface="Gill Sans"/>
              <a:cs typeface="Gill Sans"/>
            </a:endParaRPr>
          </a:p>
        </p:txBody>
      </p:sp>
      <p:grpSp>
        <p:nvGrpSpPr>
          <p:cNvPr id="6" name="Group 44"/>
          <p:cNvGrpSpPr/>
          <p:nvPr/>
        </p:nvGrpSpPr>
        <p:grpSpPr>
          <a:xfrm>
            <a:off x="6596504" y="1261646"/>
            <a:ext cx="1491972" cy="521732"/>
            <a:chOff x="762000" y="1905000"/>
            <a:chExt cx="1491972" cy="521732"/>
          </a:xfrm>
        </p:grpSpPr>
        <p:sp>
          <p:nvSpPr>
            <p:cNvPr id="46" name="TextBox 45"/>
            <p:cNvSpPr txBox="1"/>
            <p:nvPr/>
          </p:nvSpPr>
          <p:spPr>
            <a:xfrm>
              <a:off x="838200" y="2057400"/>
              <a:ext cx="1415772" cy="369332"/>
            </a:xfrm>
            <a:prstGeom prst="rect">
              <a:avLst/>
            </a:prstGeom>
            <a:noFill/>
          </p:spPr>
          <p:txBody>
            <a:bodyPr wrap="none" rtlCol="0">
              <a:spAutoFit/>
            </a:bodyPr>
            <a:lstStyle/>
            <a:p>
              <a:r>
                <a:rPr lang="en-US" sz="1800" b="0" dirty="0" smtClean="0">
                  <a:solidFill>
                    <a:schemeClr val="bg1"/>
                  </a:solidFill>
                  <a:latin typeface="Gill Sans"/>
                  <a:cs typeface="Gill Sans"/>
                </a:rPr>
                <a:t>cat in the hat</a:t>
              </a:r>
              <a:endParaRPr lang="en-US" sz="1800" b="0" dirty="0">
                <a:solidFill>
                  <a:schemeClr val="bg1"/>
                </a:solidFill>
                <a:latin typeface="Gill Sans"/>
                <a:cs typeface="Gill Sans"/>
              </a:endParaRPr>
            </a:p>
          </p:txBody>
        </p:sp>
        <p:sp>
          <p:nvSpPr>
            <p:cNvPr id="47" name="TextBox 46"/>
            <p:cNvSpPr txBox="1"/>
            <p:nvPr/>
          </p:nvSpPr>
          <p:spPr>
            <a:xfrm>
              <a:off x="762000" y="1905000"/>
              <a:ext cx="636663" cy="307777"/>
            </a:xfrm>
            <a:prstGeom prst="rect">
              <a:avLst/>
            </a:prstGeom>
            <a:noFill/>
          </p:spPr>
          <p:txBody>
            <a:bodyPr wrap="none" rtlCol="0">
              <a:spAutoFit/>
            </a:bodyPr>
            <a:lstStyle/>
            <a:p>
              <a:r>
                <a:rPr lang="en-US" sz="1400" b="0" dirty="0" smtClean="0">
                  <a:solidFill>
                    <a:srgbClr val="FF0000"/>
                  </a:solidFill>
                  <a:latin typeface="Gill Sans"/>
                  <a:cs typeface="Gill Sans"/>
                </a:rPr>
                <a:t>Doc 3</a:t>
              </a:r>
              <a:endParaRPr lang="en-US" sz="1400" b="0" dirty="0">
                <a:solidFill>
                  <a:srgbClr val="FF0000"/>
                </a:solidFill>
                <a:latin typeface="Gill Sans"/>
                <a:cs typeface="Gill Sans"/>
              </a:endParaRPr>
            </a:p>
          </p:txBody>
        </p:sp>
      </p:grpSp>
      <p:sp>
        <p:nvSpPr>
          <p:cNvPr id="48" name="Rectangle 47"/>
          <p:cNvSpPr/>
          <p:nvPr/>
        </p:nvSpPr>
        <p:spPr bwMode="ltGray">
          <a:xfrm>
            <a:off x="34290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49" name="TextBox 48"/>
          <p:cNvSpPr txBox="1"/>
          <p:nvPr/>
        </p:nvSpPr>
        <p:spPr>
          <a:xfrm>
            <a:off x="2743200" y="5147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1" name="Rectangle 50"/>
          <p:cNvSpPr/>
          <p:nvPr/>
        </p:nvSpPr>
        <p:spPr bwMode="ltGray">
          <a:xfrm>
            <a:off x="41148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54" name="Rectangle 53"/>
          <p:cNvSpPr/>
          <p:nvPr/>
        </p:nvSpPr>
        <p:spPr bwMode="ltGray">
          <a:xfrm>
            <a:off x="3429000" y="56388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5" name="TextBox 54"/>
          <p:cNvSpPr txBox="1"/>
          <p:nvPr/>
        </p:nvSpPr>
        <p:spPr>
          <a:xfrm>
            <a:off x="2743200" y="5605046"/>
            <a:ext cx="498754" cy="338554"/>
          </a:xfrm>
          <a:prstGeom prst="rect">
            <a:avLst/>
          </a:prstGeom>
          <a:noFill/>
        </p:spPr>
        <p:txBody>
          <a:bodyPr wrap="none" rtlCol="0">
            <a:spAutoFit/>
          </a:bodyPr>
          <a:lstStyle/>
          <a:p>
            <a:r>
              <a:rPr lang="en-US" b="0" dirty="0" smtClean="0">
                <a:solidFill>
                  <a:schemeClr val="bg1"/>
                </a:solidFill>
                <a:latin typeface="Gill Sans"/>
                <a:cs typeface="Gill Sans"/>
              </a:rPr>
              <a:t>one</a:t>
            </a:r>
            <a:endParaRPr lang="en-US" b="0" dirty="0">
              <a:solidFill>
                <a:schemeClr val="bg1"/>
              </a:solidFill>
              <a:latin typeface="Gill Sans"/>
              <a:cs typeface="Gill Sans"/>
            </a:endParaRPr>
          </a:p>
        </p:txBody>
      </p:sp>
      <p:sp>
        <p:nvSpPr>
          <p:cNvPr id="57" name="Rectangle 56"/>
          <p:cNvSpPr/>
          <p:nvPr/>
        </p:nvSpPr>
        <p:spPr bwMode="ltGray">
          <a:xfrm>
            <a:off x="6781800" y="58336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8" name="TextBox 57"/>
          <p:cNvSpPr txBox="1"/>
          <p:nvPr/>
        </p:nvSpPr>
        <p:spPr>
          <a:xfrm>
            <a:off x="6096000" y="5799892"/>
            <a:ext cx="509675" cy="338554"/>
          </a:xfrm>
          <a:prstGeom prst="rect">
            <a:avLst/>
          </a:prstGeom>
          <a:noFill/>
        </p:spPr>
        <p:txBody>
          <a:bodyPr wrap="none" rtlCol="0">
            <a:spAutoFit/>
          </a:bodyPr>
          <a:lstStyle/>
          <a:p>
            <a:r>
              <a:rPr lang="en-US" b="0" dirty="0" smtClean="0">
                <a:solidFill>
                  <a:schemeClr val="bg1"/>
                </a:solidFill>
                <a:latin typeface="Gill Sans"/>
                <a:cs typeface="Gill Sans"/>
              </a:rPr>
              <a:t>two</a:t>
            </a:r>
            <a:endParaRPr lang="en-US" b="0" dirty="0">
              <a:solidFill>
                <a:schemeClr val="bg1"/>
              </a:solidFill>
              <a:latin typeface="Gill Sans"/>
              <a:cs typeface="Gill Sans"/>
            </a:endParaRPr>
          </a:p>
        </p:txBody>
      </p:sp>
      <p:sp>
        <p:nvSpPr>
          <p:cNvPr id="60" name="Rectangle 59"/>
          <p:cNvSpPr/>
          <p:nvPr/>
        </p:nvSpPr>
        <p:spPr bwMode="ltGray">
          <a:xfrm>
            <a:off x="3429000" y="60960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61" name="TextBox 60"/>
          <p:cNvSpPr txBox="1"/>
          <p:nvPr/>
        </p:nvSpPr>
        <p:spPr>
          <a:xfrm>
            <a:off x="2743200" y="6062246"/>
            <a:ext cx="481222" cy="338554"/>
          </a:xfrm>
          <a:prstGeom prst="rect">
            <a:avLst/>
          </a:prstGeom>
          <a:noFill/>
        </p:spPr>
        <p:txBody>
          <a:bodyPr wrap="none" rtlCol="0">
            <a:spAutoFit/>
          </a:bodyPr>
          <a:lstStyle/>
          <a:p>
            <a:r>
              <a:rPr lang="en-US" b="0" dirty="0" smtClean="0">
                <a:solidFill>
                  <a:schemeClr val="bg1"/>
                </a:solidFill>
                <a:latin typeface="Gill Sans"/>
                <a:cs typeface="Gill Sans"/>
              </a:rPr>
              <a:t>red</a:t>
            </a:r>
            <a:endParaRPr lang="en-US" b="0" dirty="0">
              <a:solidFill>
                <a:schemeClr val="bg1"/>
              </a:solidFill>
              <a:latin typeface="Gill Sans"/>
              <a:cs typeface="Gill Sans"/>
            </a:endParaRPr>
          </a:p>
        </p:txBody>
      </p:sp>
      <p:sp>
        <p:nvSpPr>
          <p:cNvPr id="63" name="Rectangle 62"/>
          <p:cNvSpPr/>
          <p:nvPr/>
        </p:nvSpPr>
        <p:spPr bwMode="ltGray">
          <a:xfrm>
            <a:off x="3429000" y="4724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64" name="TextBox 63"/>
          <p:cNvSpPr txBox="1"/>
          <p:nvPr/>
        </p:nvSpPr>
        <p:spPr>
          <a:xfrm>
            <a:off x="2743200" y="4690646"/>
            <a:ext cx="430426" cy="338554"/>
          </a:xfrm>
          <a:prstGeom prst="rect">
            <a:avLst/>
          </a:prstGeom>
          <a:noFill/>
        </p:spPr>
        <p:txBody>
          <a:bodyPr wrap="none" rtlCol="0">
            <a:spAutoFit/>
          </a:bodyPr>
          <a:lstStyle/>
          <a:p>
            <a:r>
              <a:rPr lang="en-US" b="0" dirty="0" smtClean="0">
                <a:solidFill>
                  <a:schemeClr val="bg1"/>
                </a:solidFill>
                <a:latin typeface="Gill Sans"/>
                <a:cs typeface="Gill Sans"/>
              </a:rPr>
              <a:t>cat</a:t>
            </a:r>
            <a:endParaRPr lang="en-US" b="0" dirty="0">
              <a:solidFill>
                <a:schemeClr val="bg1"/>
              </a:solidFill>
              <a:latin typeface="Gill Sans"/>
              <a:cs typeface="Gill Sans"/>
            </a:endParaRPr>
          </a:p>
        </p:txBody>
      </p:sp>
      <p:sp>
        <p:nvSpPr>
          <p:cNvPr id="66" name="Rectangle 65"/>
          <p:cNvSpPr/>
          <p:nvPr/>
        </p:nvSpPr>
        <p:spPr bwMode="ltGray">
          <a:xfrm>
            <a:off x="6781800" y="49954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67" name="TextBox 66"/>
          <p:cNvSpPr txBox="1"/>
          <p:nvPr/>
        </p:nvSpPr>
        <p:spPr>
          <a:xfrm>
            <a:off x="6096000" y="4961692"/>
            <a:ext cx="533119" cy="338554"/>
          </a:xfrm>
          <a:prstGeom prst="rect">
            <a:avLst/>
          </a:prstGeom>
          <a:noFill/>
        </p:spPr>
        <p:txBody>
          <a:bodyPr wrap="none" rtlCol="0">
            <a:spAutoFit/>
          </a:bodyPr>
          <a:lstStyle/>
          <a:p>
            <a:r>
              <a:rPr lang="en-US" b="0" dirty="0" smtClean="0">
                <a:solidFill>
                  <a:schemeClr val="bg1"/>
                </a:solidFill>
                <a:latin typeface="Gill Sans"/>
                <a:cs typeface="Gill Sans"/>
              </a:rPr>
              <a:t>blue</a:t>
            </a:r>
            <a:endParaRPr lang="en-US" b="0" dirty="0">
              <a:solidFill>
                <a:schemeClr val="bg1"/>
              </a:solidFill>
              <a:latin typeface="Gill Sans"/>
              <a:cs typeface="Gill Sans"/>
            </a:endParaRPr>
          </a:p>
        </p:txBody>
      </p:sp>
      <p:sp>
        <p:nvSpPr>
          <p:cNvPr id="69" name="Rectangle 68"/>
          <p:cNvSpPr/>
          <p:nvPr/>
        </p:nvSpPr>
        <p:spPr bwMode="ltGray">
          <a:xfrm>
            <a:off x="6781800" y="5410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70" name="TextBox 69"/>
          <p:cNvSpPr txBox="1"/>
          <p:nvPr/>
        </p:nvSpPr>
        <p:spPr>
          <a:xfrm>
            <a:off x="6096000" y="5376446"/>
            <a:ext cx="443150" cy="338554"/>
          </a:xfrm>
          <a:prstGeom prst="rect">
            <a:avLst/>
          </a:prstGeom>
          <a:noFill/>
        </p:spPr>
        <p:txBody>
          <a:bodyPr wrap="none" rtlCol="0">
            <a:spAutoFit/>
          </a:bodyPr>
          <a:lstStyle/>
          <a:p>
            <a:r>
              <a:rPr lang="en-US" b="0" dirty="0" smtClean="0">
                <a:solidFill>
                  <a:schemeClr val="bg1"/>
                </a:solidFill>
                <a:latin typeface="Gill Sans"/>
                <a:cs typeface="Gill Sans"/>
              </a:rPr>
              <a:t>hat</a:t>
            </a:r>
            <a:endParaRPr lang="en-US" b="0" dirty="0">
              <a:solidFill>
                <a:schemeClr val="bg1"/>
              </a:solidFill>
              <a:latin typeface="Gill Sans"/>
              <a:cs typeface="Gill Sans"/>
            </a:endParaRPr>
          </a:p>
        </p:txBody>
      </p:sp>
      <p:sp>
        <p:nvSpPr>
          <p:cNvPr id="85" name="Rectangle 84"/>
          <p:cNvSpPr>
            <a:spLocks noChangeArrowheads="1"/>
          </p:cNvSpPr>
          <p:nvPr/>
        </p:nvSpPr>
        <p:spPr bwMode="auto">
          <a:xfrm>
            <a:off x="838200" y="3810000"/>
            <a:ext cx="7848600" cy="381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dirty="0">
                <a:solidFill>
                  <a:schemeClr val="bg2"/>
                </a:solidFill>
                <a:latin typeface="Gill Sans"/>
                <a:cs typeface="Gill Sans"/>
              </a:rPr>
              <a:t>Shuffle and Sort:</a:t>
            </a:r>
            <a:r>
              <a:rPr lang="en-US" b="0" dirty="0">
                <a:solidFill>
                  <a:schemeClr val="bg2"/>
                </a:solidFill>
                <a:latin typeface="Gill Sans"/>
                <a:cs typeface="Gill Sans"/>
              </a:rPr>
              <a:t> aggregate values by keys</a:t>
            </a:r>
          </a:p>
        </p:txBody>
      </p:sp>
      <p:sp>
        <p:nvSpPr>
          <p:cNvPr id="87" name="TextBox 86"/>
          <p:cNvSpPr txBox="1"/>
          <p:nvPr/>
        </p:nvSpPr>
        <p:spPr>
          <a:xfrm>
            <a:off x="228600" y="2286000"/>
            <a:ext cx="881371" cy="584776"/>
          </a:xfrm>
          <a:prstGeom prst="rect">
            <a:avLst/>
          </a:prstGeom>
          <a:noFill/>
        </p:spPr>
        <p:txBody>
          <a:bodyPr wrap="none" rtlCol="0">
            <a:spAutoFit/>
          </a:bodyPr>
          <a:lstStyle/>
          <a:p>
            <a:r>
              <a:rPr lang="en-US" sz="3200" b="0" dirty="0" smtClean="0">
                <a:solidFill>
                  <a:srgbClr val="FF0000"/>
                </a:solidFill>
                <a:latin typeface="Gill Sans"/>
                <a:cs typeface="Gill Sans"/>
              </a:rPr>
              <a:t>Map</a:t>
            </a:r>
            <a:endParaRPr lang="en-US" sz="3200" b="0" dirty="0">
              <a:solidFill>
                <a:srgbClr val="FF0000"/>
              </a:solidFill>
              <a:latin typeface="Gill Sans"/>
              <a:cs typeface="Gill Sans"/>
            </a:endParaRPr>
          </a:p>
        </p:txBody>
      </p:sp>
      <p:sp>
        <p:nvSpPr>
          <p:cNvPr id="88" name="TextBox 87"/>
          <p:cNvSpPr txBox="1"/>
          <p:nvPr/>
        </p:nvSpPr>
        <p:spPr>
          <a:xfrm>
            <a:off x="228600" y="5029200"/>
            <a:ext cx="1419780" cy="584776"/>
          </a:xfrm>
          <a:prstGeom prst="rect">
            <a:avLst/>
          </a:prstGeom>
          <a:noFill/>
        </p:spPr>
        <p:txBody>
          <a:bodyPr wrap="none" rtlCol="0">
            <a:spAutoFit/>
          </a:bodyPr>
          <a:lstStyle/>
          <a:p>
            <a:r>
              <a:rPr lang="en-US" sz="3200" b="0" dirty="0" smtClean="0">
                <a:solidFill>
                  <a:srgbClr val="FF0000"/>
                </a:solidFill>
                <a:latin typeface="Gill Sans"/>
                <a:cs typeface="Gill Sans"/>
              </a:rPr>
              <a:t>Reduce</a:t>
            </a:r>
            <a:endParaRPr lang="en-US" sz="3200" b="0" dirty="0">
              <a:solidFill>
                <a:srgbClr val="FF0000"/>
              </a:solidFill>
              <a:latin typeface="Gill Sans"/>
              <a:cs typeface="Gill Sans"/>
            </a:endParaRPr>
          </a:p>
        </p:txBody>
      </p:sp>
      <p:sp>
        <p:nvSpPr>
          <p:cNvPr id="7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Inverted Indexing with MapReduce</a:t>
            </a:r>
          </a:p>
        </p:txBody>
      </p:sp>
    </p:spTree>
    <p:extLst>
      <p:ext uri="{BB962C8B-B14F-4D97-AF65-F5344CB8AC3E}">
        <p14:creationId xmlns:p14="http://schemas.microsoft.com/office/powerpoint/2010/main" val="2254399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dissolve">
                                      <p:cBhvr>
                                        <p:cTn id="61" dur="500"/>
                                        <p:tgtEl>
                                          <p:spTgt spid="8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69"/>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2" grpId="0" animBg="1"/>
      <p:bldP spid="38" grpId="0" animBg="1"/>
      <p:bldP spid="41" grpId="0" animBg="1"/>
      <p:bldP spid="50" grpId="0" animBg="1"/>
      <p:bldP spid="53" grpId="0" animBg="1"/>
      <p:bldP spid="56" grpId="0" animBg="1"/>
      <p:bldP spid="59" grpId="0" animBg="1"/>
      <p:bldP spid="62" grpId="0" animBg="1"/>
      <p:bldP spid="65" grpId="0" animBg="1"/>
      <p:bldP spid="68" grpId="0" animBg="1"/>
      <p:bldP spid="71" grpId="0" animBg="1"/>
      <p:bldP spid="10" grpId="0" animBg="1"/>
      <p:bldP spid="13" grpId="0" animBg="1"/>
      <p:bldP spid="16" grpId="0" animBg="1"/>
      <p:bldP spid="8" grpId="0" animBg="1"/>
      <p:bldP spid="9" grpId="0"/>
      <p:bldP spid="11" grpId="0" animBg="1"/>
      <p:bldP spid="12" grpId="0"/>
      <p:bldP spid="14" grpId="0" animBg="1"/>
      <p:bldP spid="15" grpId="0"/>
      <p:bldP spid="24" grpId="0" animBg="1"/>
      <p:bldP spid="25" grpId="0"/>
      <p:bldP spid="27" grpId="0" animBg="1"/>
      <p:bldP spid="28" grpId="0"/>
      <p:bldP spid="30" grpId="0" animBg="1"/>
      <p:bldP spid="31" grpId="0"/>
      <p:bldP spid="36" grpId="0" animBg="1"/>
      <p:bldP spid="37" grpId="0"/>
      <p:bldP spid="39" grpId="0" animBg="1"/>
      <p:bldP spid="40" grpId="0"/>
      <p:bldP spid="48" grpId="0" animBg="1"/>
      <p:bldP spid="49" grpId="0"/>
      <p:bldP spid="51" grpId="0" animBg="1"/>
      <p:bldP spid="54" grpId="0" animBg="1"/>
      <p:bldP spid="55" grpId="0"/>
      <p:bldP spid="57" grpId="0" animBg="1"/>
      <p:bldP spid="58" grpId="0"/>
      <p:bldP spid="60" grpId="0" animBg="1"/>
      <p:bldP spid="61" grpId="0"/>
      <p:bldP spid="63" grpId="0" animBg="1"/>
      <p:bldP spid="64" grpId="0"/>
      <p:bldP spid="66" grpId="0" animBg="1"/>
      <p:bldP spid="67" grpId="0"/>
      <p:bldP spid="69" grpId="0" animBg="1"/>
      <p:bldP spid="70" grpId="0"/>
      <p:bldP spid="8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Inverted Indexing: Pseudo-Code</a:t>
            </a:r>
          </a:p>
        </p:txBody>
      </p:sp>
      <p:sp>
        <p:nvSpPr>
          <p:cNvPr id="5" name="Text Box 4"/>
          <p:cNvSpPr txBox="1">
            <a:spLocks noChangeArrowheads="1"/>
          </p:cNvSpPr>
          <p:nvPr/>
        </p:nvSpPr>
        <p:spPr bwMode="auto">
          <a:xfrm>
            <a:off x="685800" y="1272600"/>
            <a:ext cx="7924800" cy="5509200"/>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a:t>
            </a:r>
            <a:r>
              <a:rPr lang="en-US" b="0" dirty="0" smtClean="0">
                <a:solidFill>
                  <a:srgbClr val="000000"/>
                </a:solidFill>
                <a:latin typeface="Andale Mono"/>
                <a:cs typeface="Andale Mono"/>
              </a:rPr>
              <a:t>map(</a:t>
            </a:r>
            <a:r>
              <a:rPr lang="en-US" b="0" dirty="0" err="1" smtClean="0">
                <a:solidFill>
                  <a:srgbClr val="000000"/>
                </a:solidFill>
                <a:latin typeface="Andale Mono"/>
                <a:cs typeface="Andale Mono"/>
              </a:rPr>
              <a:t>docid</a:t>
            </a:r>
            <a:r>
              <a:rPr lang="en-US" b="0" dirty="0" smtClean="0">
                <a:solidFill>
                  <a:srgbClr val="000000"/>
                </a:solidFill>
                <a:latin typeface="Andale Mono"/>
                <a:cs typeface="Andale Mono"/>
              </a:rPr>
              <a:t>: </a:t>
            </a:r>
            <a:r>
              <a:rPr lang="en-US" b="0" dirty="0">
                <a:solidFill>
                  <a:srgbClr val="000000"/>
                </a:solidFill>
                <a:latin typeface="Andale Mono"/>
                <a:cs typeface="Andale Mono"/>
              </a:rPr>
              <a:t>Long, </a:t>
            </a:r>
            <a:r>
              <a:rPr lang="en-US" b="0" dirty="0" smtClean="0">
                <a:solidFill>
                  <a:srgbClr val="000000"/>
                </a:solidFill>
                <a:latin typeface="Andale Mono"/>
                <a:cs typeface="Andale Mono"/>
              </a:rPr>
              <a:t>doc: </a:t>
            </a:r>
            <a:r>
              <a:rPr lang="en-US" b="0" dirty="0">
                <a:solidFill>
                  <a:srgbClr val="000000"/>
                </a:solidFill>
                <a:latin typeface="Andale Mono"/>
                <a:cs typeface="Andale Mono"/>
              </a:rPr>
              <a:t>String) = {</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counts = new Map()</a:t>
            </a:r>
          </a:p>
          <a:p>
            <a:r>
              <a:rPr lang="en-US" b="0" dirty="0">
                <a:solidFill>
                  <a:srgbClr val="000000"/>
                </a:solidFill>
                <a:latin typeface="Andale Mono"/>
                <a:cs typeface="Andale Mono"/>
              </a:rPr>
              <a:t>    for </a:t>
            </a:r>
            <a:r>
              <a:rPr lang="en-US" b="0" dirty="0" smtClean="0">
                <a:solidFill>
                  <a:srgbClr val="000000"/>
                </a:solidFill>
                <a:latin typeface="Andale Mono"/>
                <a:cs typeface="Andale Mono"/>
              </a:rPr>
              <a:t>(term </a:t>
            </a:r>
            <a:r>
              <a:rPr lang="en-US" b="0" dirty="0">
                <a:solidFill>
                  <a:srgbClr val="000000"/>
                </a:solidFill>
                <a:latin typeface="Andale Mono"/>
                <a:cs typeface="Andale Mono"/>
              </a:rPr>
              <a:t>&lt;- </a:t>
            </a:r>
            <a:r>
              <a:rPr lang="en-US" b="0" dirty="0" smtClean="0">
                <a:solidFill>
                  <a:srgbClr val="000000"/>
                </a:solidFill>
                <a:latin typeface="Andale Mono"/>
                <a:cs typeface="Andale Mono"/>
              </a:rPr>
              <a:t>tokenize(doc)) </a:t>
            </a:r>
            <a:r>
              <a:rPr lang="en-US" b="0" dirty="0">
                <a:solidFill>
                  <a:srgbClr val="000000"/>
                </a:solidFill>
                <a:latin typeface="Andale Mono"/>
                <a:cs typeface="Andale Mono"/>
              </a:rPr>
              <a:t>{</a:t>
            </a:r>
          </a:p>
          <a:p>
            <a:r>
              <a:rPr lang="en-US" b="0" dirty="0">
                <a:solidFill>
                  <a:srgbClr val="000000"/>
                </a:solidFill>
                <a:latin typeface="Andale Mono"/>
                <a:cs typeface="Andale Mono"/>
              </a:rPr>
              <a:t>      </a:t>
            </a:r>
            <a:r>
              <a:rPr lang="en-US" b="0" dirty="0" smtClean="0">
                <a:solidFill>
                  <a:srgbClr val="000000"/>
                </a:solidFill>
                <a:latin typeface="Andale Mono"/>
                <a:cs typeface="Andale Mono"/>
              </a:rPr>
              <a:t>counts(term) </a:t>
            </a:r>
            <a:r>
              <a:rPr lang="en-US" b="0" dirty="0">
                <a:solidFill>
                  <a:srgbClr val="000000"/>
                </a:solidFill>
                <a:latin typeface="Andale Mono"/>
                <a:cs typeface="Andale Mono"/>
              </a:rPr>
              <a:t>+= 1</a:t>
            </a:r>
          </a:p>
          <a:p>
            <a:r>
              <a:rPr lang="en-US" b="0" dirty="0">
                <a:solidFill>
                  <a:srgbClr val="000000"/>
                </a:solidFill>
                <a:latin typeface="Andale Mono"/>
                <a:cs typeface="Andale Mono"/>
              </a:rPr>
              <a:t>    }</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for </a:t>
            </a:r>
            <a:r>
              <a:rPr lang="en-US" b="0" dirty="0" smtClean="0">
                <a:solidFill>
                  <a:srgbClr val="000000"/>
                </a:solidFill>
                <a:latin typeface="Andale Mono"/>
                <a:cs typeface="Andale Mono"/>
              </a:rPr>
              <a:t>((term, </a:t>
            </a:r>
            <a:r>
              <a:rPr lang="en-US" b="0" dirty="0" err="1" smtClean="0">
                <a:solidFill>
                  <a:srgbClr val="000000"/>
                </a:solidFill>
                <a:latin typeface="Andale Mono"/>
                <a:cs typeface="Andale Mono"/>
              </a:rPr>
              <a:t>tf</a:t>
            </a:r>
            <a:r>
              <a:rPr lang="en-US" b="0" dirty="0" smtClean="0">
                <a:solidFill>
                  <a:srgbClr val="000000"/>
                </a:solidFill>
                <a:latin typeface="Andale Mono"/>
                <a:cs typeface="Andale Mono"/>
              </a:rPr>
              <a:t>) </a:t>
            </a:r>
            <a:r>
              <a:rPr lang="en-US" b="0" dirty="0">
                <a:solidFill>
                  <a:srgbClr val="000000"/>
                </a:solidFill>
                <a:latin typeface="Andale Mono"/>
                <a:cs typeface="Andale Mono"/>
              </a:rPr>
              <a:t>&lt;- counts) {</a:t>
            </a:r>
          </a:p>
          <a:p>
            <a:r>
              <a:rPr lang="en-US" b="0" dirty="0">
                <a:solidFill>
                  <a:srgbClr val="000000"/>
                </a:solidFill>
                <a:latin typeface="Andale Mono"/>
                <a:cs typeface="Andale Mono"/>
              </a:rPr>
              <a:t>      </a:t>
            </a:r>
            <a:r>
              <a:rPr lang="en-US" b="0" dirty="0" smtClean="0">
                <a:solidFill>
                  <a:srgbClr val="000000"/>
                </a:solidFill>
                <a:latin typeface="Andale Mono"/>
                <a:cs typeface="Andale Mono"/>
              </a:rPr>
              <a:t>emit(term, (</a:t>
            </a:r>
            <a:r>
              <a:rPr lang="en-US" b="0" dirty="0" err="1" smtClean="0">
                <a:solidFill>
                  <a:srgbClr val="000000"/>
                </a:solidFill>
                <a:latin typeface="Andale Mono"/>
                <a:cs typeface="Andale Mono"/>
              </a:rPr>
              <a:t>docid</a:t>
            </a:r>
            <a:r>
              <a:rPr lang="en-US" b="0" dirty="0" smtClean="0">
                <a:solidFill>
                  <a:srgbClr val="000000"/>
                </a:solidFill>
                <a:latin typeface="Andale Mono"/>
                <a:cs typeface="Andale Mono"/>
              </a:rPr>
              <a:t>, </a:t>
            </a:r>
            <a:r>
              <a:rPr lang="en-US" b="0" dirty="0" err="1" smtClean="0">
                <a:solidFill>
                  <a:srgbClr val="000000"/>
                </a:solidFill>
                <a:latin typeface="Andale Mono"/>
                <a:cs typeface="Andale Mono"/>
              </a:rPr>
              <a:t>tf</a:t>
            </a:r>
            <a:r>
              <a:rPr lang="en-US" b="0" dirty="0" smtClean="0">
                <a:solidFill>
                  <a:srgbClr val="000000"/>
                </a:solidFill>
                <a:latin typeface="Andale Mono"/>
                <a:cs typeface="Andale Mono"/>
              </a:rPr>
              <a:t>))</a:t>
            </a:r>
            <a:endParaRPr lang="en-US" b="0" dirty="0">
              <a:solidFill>
                <a:srgbClr val="000000"/>
              </a:solidFill>
              <a:latin typeface="Andale Mono"/>
              <a:cs typeface="Andale Mono"/>
            </a:endParaRP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smtClean="0">
                <a:solidFill>
                  <a:srgbClr val="000000"/>
                </a:solidFill>
                <a:latin typeface="Andale Mono"/>
                <a:cs typeface="Andale Mono"/>
              </a:rPr>
              <a:t>class </a:t>
            </a:r>
            <a:r>
              <a:rPr lang="en-US" b="0" dirty="0">
                <a:solidFill>
                  <a:srgbClr val="000000"/>
                </a:solidFill>
                <a:latin typeface="Andale Mono"/>
                <a:cs typeface="Andale Mono"/>
              </a:rPr>
              <a:t>Reducer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a:t>
            </a:r>
            <a:r>
              <a:rPr lang="en-US" b="0" dirty="0" smtClean="0">
                <a:solidFill>
                  <a:srgbClr val="000000"/>
                </a:solidFill>
                <a:latin typeface="Andale Mono"/>
                <a:cs typeface="Andale Mono"/>
              </a:rPr>
              <a:t>reduce(term: String, postings: </a:t>
            </a:r>
            <a:r>
              <a:rPr lang="en-US" b="0" dirty="0" err="1">
                <a:solidFill>
                  <a:srgbClr val="000000"/>
                </a:solidFill>
                <a:latin typeface="Andale Mono"/>
                <a:cs typeface="Andale Mono"/>
              </a:rPr>
              <a:t>Iterable</a:t>
            </a:r>
            <a:r>
              <a:rPr lang="en-US" b="0" dirty="0" smtClean="0">
                <a:solidFill>
                  <a:srgbClr val="000000"/>
                </a:solidFill>
                <a:latin typeface="Andale Mono"/>
                <a:cs typeface="Andale Mono"/>
              </a:rPr>
              <a:t>[(</a:t>
            </a:r>
            <a:r>
              <a:rPr lang="en-US" b="0" dirty="0" err="1" smtClean="0">
                <a:solidFill>
                  <a:srgbClr val="000000"/>
                </a:solidFill>
                <a:latin typeface="Andale Mono"/>
                <a:cs typeface="Andale Mono"/>
              </a:rPr>
              <a:t>docid</a:t>
            </a:r>
            <a:r>
              <a:rPr lang="en-US" b="0" dirty="0" smtClean="0">
                <a:solidFill>
                  <a:srgbClr val="000000"/>
                </a:solidFill>
                <a:latin typeface="Andale Mono"/>
                <a:cs typeface="Andale Mono"/>
              </a:rPr>
              <a:t>, </a:t>
            </a:r>
            <a:r>
              <a:rPr lang="en-US" b="0" dirty="0" err="1" smtClean="0">
                <a:solidFill>
                  <a:srgbClr val="000000"/>
                </a:solidFill>
                <a:latin typeface="Andale Mono"/>
                <a:cs typeface="Andale Mono"/>
              </a:rPr>
              <a:t>tf</a:t>
            </a:r>
            <a:r>
              <a:rPr lang="en-US" b="0" dirty="0" smtClean="0">
                <a:solidFill>
                  <a:srgbClr val="000000"/>
                </a:solidFill>
                <a:latin typeface="Andale Mono"/>
                <a:cs typeface="Andale Mono"/>
              </a:rPr>
              <a:t>)]) </a:t>
            </a:r>
            <a:r>
              <a:rPr lang="en-US" b="0" dirty="0">
                <a:solidFill>
                  <a:srgbClr val="000000"/>
                </a:solidFill>
                <a:latin typeface="Andale Mono"/>
                <a:cs typeface="Andale Mono"/>
              </a:rPr>
              <a:t>= </a:t>
            </a:r>
            <a:r>
              <a:rPr lang="en-US" b="0" dirty="0" smtClean="0">
                <a:solidFill>
                  <a:srgbClr val="000000"/>
                </a:solidFill>
                <a:latin typeface="Andale Mono"/>
                <a:cs typeface="Andale Mono"/>
              </a:rPr>
              <a:t>{</a:t>
            </a:r>
          </a:p>
          <a:p>
            <a:r>
              <a:rPr lang="en-US" b="0" dirty="0">
                <a:solidFill>
                  <a:srgbClr val="000000"/>
                </a:solidFill>
                <a:latin typeface="Andale Mono"/>
                <a:cs typeface="Andale Mono"/>
              </a:rPr>
              <a:t> </a:t>
            </a:r>
            <a:r>
              <a:rPr lang="en-US" b="0" dirty="0" smtClean="0">
                <a:solidFill>
                  <a:srgbClr val="000000"/>
                </a:solidFill>
                <a:latin typeface="Andale Mono"/>
                <a:cs typeface="Andale Mono"/>
              </a:rPr>
              <a:t>   </a:t>
            </a:r>
            <a:r>
              <a:rPr lang="en-US" b="0" dirty="0" err="1" smtClean="0">
                <a:solidFill>
                  <a:srgbClr val="000000"/>
                </a:solidFill>
                <a:latin typeface="Andale Mono"/>
                <a:cs typeface="Andale Mono"/>
              </a:rPr>
              <a:t>val</a:t>
            </a:r>
            <a:r>
              <a:rPr lang="en-US" b="0" dirty="0" smtClean="0">
                <a:solidFill>
                  <a:srgbClr val="000000"/>
                </a:solidFill>
                <a:latin typeface="Andale Mono"/>
                <a:cs typeface="Andale Mono"/>
              </a:rPr>
              <a:t> p = new List()</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for </a:t>
            </a:r>
            <a:r>
              <a:rPr lang="en-US" b="0" dirty="0" smtClean="0">
                <a:solidFill>
                  <a:srgbClr val="000000"/>
                </a:solidFill>
                <a:latin typeface="Andale Mono"/>
                <a:cs typeface="Andale Mono"/>
              </a:rPr>
              <a:t>((</a:t>
            </a:r>
            <a:r>
              <a:rPr lang="en-US" b="0" dirty="0" err="1" smtClean="0">
                <a:solidFill>
                  <a:srgbClr val="000000"/>
                </a:solidFill>
                <a:latin typeface="Andale Mono"/>
                <a:cs typeface="Andale Mono"/>
              </a:rPr>
              <a:t>docid</a:t>
            </a:r>
            <a:r>
              <a:rPr lang="en-US" b="0" dirty="0" smtClean="0">
                <a:solidFill>
                  <a:srgbClr val="000000"/>
                </a:solidFill>
                <a:latin typeface="Andale Mono"/>
                <a:cs typeface="Andale Mono"/>
              </a:rPr>
              <a:t>, </a:t>
            </a:r>
            <a:r>
              <a:rPr lang="en-US" b="0" dirty="0" err="1" smtClean="0">
                <a:solidFill>
                  <a:srgbClr val="000000"/>
                </a:solidFill>
                <a:latin typeface="Andale Mono"/>
                <a:cs typeface="Andale Mono"/>
              </a:rPr>
              <a:t>tf</a:t>
            </a:r>
            <a:r>
              <a:rPr lang="en-US" b="0" dirty="0" smtClean="0">
                <a:solidFill>
                  <a:srgbClr val="000000"/>
                </a:solidFill>
                <a:latin typeface="Andale Mono"/>
                <a:cs typeface="Andale Mono"/>
              </a:rPr>
              <a:t>) </a:t>
            </a:r>
            <a:r>
              <a:rPr lang="en-US" b="0" dirty="0">
                <a:solidFill>
                  <a:srgbClr val="000000"/>
                </a:solidFill>
                <a:latin typeface="Andale Mono"/>
                <a:cs typeface="Andale Mono"/>
              </a:rPr>
              <a:t>&lt;- </a:t>
            </a:r>
            <a:r>
              <a:rPr lang="en-US" b="0" dirty="0" smtClean="0">
                <a:solidFill>
                  <a:srgbClr val="000000"/>
                </a:solidFill>
                <a:latin typeface="Andale Mono"/>
                <a:cs typeface="Andale Mono"/>
              </a:rPr>
              <a:t>postings) {</a:t>
            </a:r>
          </a:p>
          <a:p>
            <a:r>
              <a:rPr lang="en-US" b="0" dirty="0" smtClean="0">
                <a:solidFill>
                  <a:srgbClr val="000000"/>
                </a:solidFill>
                <a:latin typeface="Andale Mono"/>
                <a:cs typeface="Andale Mono"/>
              </a:rPr>
              <a:t>      </a:t>
            </a:r>
            <a:r>
              <a:rPr lang="en-US" b="0" dirty="0" err="1" smtClean="0">
                <a:solidFill>
                  <a:srgbClr val="000000"/>
                </a:solidFill>
                <a:latin typeface="Andale Mono"/>
                <a:cs typeface="Andale Mono"/>
              </a:rPr>
              <a:t>p.append</a:t>
            </a:r>
            <a:r>
              <a:rPr lang="en-US" b="0" dirty="0" smtClean="0">
                <a:solidFill>
                  <a:srgbClr val="000000"/>
                </a:solidFill>
                <a:latin typeface="Andale Mono"/>
                <a:cs typeface="Andale Mono"/>
              </a:rPr>
              <a:t>((</a:t>
            </a:r>
            <a:r>
              <a:rPr lang="en-US" b="0" dirty="0" err="1" smtClean="0">
                <a:solidFill>
                  <a:srgbClr val="000000"/>
                </a:solidFill>
                <a:latin typeface="Andale Mono"/>
                <a:cs typeface="Andale Mono"/>
              </a:rPr>
              <a:t>docid</a:t>
            </a:r>
            <a:r>
              <a:rPr lang="en-US" b="0" dirty="0" smtClean="0">
                <a:solidFill>
                  <a:srgbClr val="000000"/>
                </a:solidFill>
                <a:latin typeface="Andale Mono"/>
                <a:cs typeface="Andale Mono"/>
              </a:rPr>
              <a:t>, </a:t>
            </a:r>
            <a:r>
              <a:rPr lang="en-US" b="0" dirty="0" err="1" smtClean="0">
                <a:solidFill>
                  <a:srgbClr val="000000"/>
                </a:solidFill>
                <a:latin typeface="Andale Mono"/>
                <a:cs typeface="Andale Mono"/>
              </a:rPr>
              <a:t>tf</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p>
          <a:p>
            <a:r>
              <a:rPr lang="en-US" b="0" dirty="0">
                <a:solidFill>
                  <a:srgbClr val="000000"/>
                </a:solidFill>
                <a:latin typeface="Andale Mono"/>
                <a:cs typeface="Andale Mono"/>
              </a:rPr>
              <a:t> </a:t>
            </a:r>
            <a:r>
              <a:rPr lang="en-US" b="0" dirty="0" smtClean="0">
                <a:solidFill>
                  <a:srgbClr val="000000"/>
                </a:solidFill>
                <a:latin typeface="Andale Mono"/>
                <a:cs typeface="Andale Mono"/>
              </a:rPr>
              <a:t>   </a:t>
            </a:r>
            <a:r>
              <a:rPr lang="en-US" b="0" dirty="0" err="1" smtClean="0">
                <a:solidFill>
                  <a:srgbClr val="000000"/>
                </a:solidFill>
                <a:latin typeface="Andale Mono"/>
                <a:cs typeface="Andale Mono"/>
              </a:rPr>
              <a:t>p.sort</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emit(term, p)</a:t>
            </a: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a:t>
            </a:r>
            <a:endParaRPr lang="en-US" b="0" dirty="0">
              <a:solidFill>
                <a:srgbClr val="000000"/>
              </a:solidFill>
              <a:latin typeface="Andale Mono"/>
              <a:cs typeface="Andale Mono"/>
            </a:endParaRPr>
          </a:p>
        </p:txBody>
      </p:sp>
      <p:sp>
        <p:nvSpPr>
          <p:cNvPr id="10" name="TextBox 9"/>
          <p:cNvSpPr txBox="1"/>
          <p:nvPr/>
        </p:nvSpPr>
        <p:spPr>
          <a:xfrm>
            <a:off x="7277977" y="6324600"/>
            <a:ext cx="1789823" cy="461665"/>
          </a:xfrm>
          <a:prstGeom prst="rect">
            <a:avLst/>
          </a:prstGeom>
          <a:noFill/>
        </p:spPr>
        <p:txBody>
          <a:bodyPr wrap="none" rtlCol="0">
            <a:spAutoFit/>
          </a:bodyPr>
          <a:lstStyle/>
          <a:p>
            <a:r>
              <a:rPr lang="en-US" sz="2400" b="0" dirty="0" smtClean="0">
                <a:solidFill>
                  <a:srgbClr val="FF0000"/>
                </a:solidFill>
                <a:latin typeface="Gill Sans"/>
                <a:cs typeface="Gill Sans"/>
              </a:rPr>
              <a:t>Stay tuned…</a:t>
            </a:r>
            <a:endParaRPr lang="en-US" sz="2400" b="0" dirty="0">
              <a:solidFill>
                <a:srgbClr val="FF0000"/>
              </a:solidFill>
              <a:latin typeface="Gill Sans"/>
              <a:cs typeface="Gill Sans"/>
            </a:endParaRPr>
          </a:p>
        </p:txBody>
      </p:sp>
      <p:sp>
        <p:nvSpPr>
          <p:cNvPr id="9" name="TextBox 8"/>
          <p:cNvSpPr txBox="1"/>
          <p:nvPr/>
        </p:nvSpPr>
        <p:spPr>
          <a:xfrm rot="233589">
            <a:off x="4222259" y="5159639"/>
            <a:ext cx="2775670" cy="461665"/>
          </a:xfrm>
          <a:prstGeom prst="rect">
            <a:avLst/>
          </a:prstGeom>
          <a:noFill/>
        </p:spPr>
        <p:txBody>
          <a:bodyPr wrap="none" rtlCol="0">
            <a:spAutoFit/>
          </a:bodyPr>
          <a:lstStyle/>
          <a:p>
            <a:r>
              <a:rPr lang="en-US" sz="2400" b="0" dirty="0" smtClean="0">
                <a:solidFill>
                  <a:srgbClr val="FF0000"/>
                </a:solidFill>
                <a:latin typeface="Gill Sans"/>
                <a:cs typeface="Gill Sans"/>
              </a:rPr>
              <a:t>What’s the problem?</a:t>
            </a:r>
            <a:endParaRPr lang="en-US" sz="2400" b="0" dirty="0">
              <a:solidFill>
                <a:srgbClr val="FF0000"/>
              </a:solidFill>
              <a:latin typeface="Gill Sans"/>
              <a:cs typeface="Gill Sans"/>
            </a:endParaRPr>
          </a:p>
        </p:txBody>
      </p:sp>
      <p:sp>
        <p:nvSpPr>
          <p:cNvPr id="11" name="Oval 10"/>
          <p:cNvSpPr/>
          <p:nvPr/>
        </p:nvSpPr>
        <p:spPr bwMode="auto">
          <a:xfrm>
            <a:off x="1219201" y="5142143"/>
            <a:ext cx="3048000" cy="4572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34535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tennoj_honbo_garden06s3200.jpg"/>
          <p:cNvPicPr>
            <a:picLocks noChangeAspect="1"/>
          </p:cNvPicPr>
          <p:nvPr/>
        </p:nvPicPr>
        <p:blipFill>
          <a:blip r:embed="rId2" cstate="print"/>
          <a:stretch>
            <a:fillRect/>
          </a:stretch>
        </p:blipFill>
        <p:spPr>
          <a:xfrm>
            <a:off x="-550688" y="0"/>
            <a:ext cx="10245376" cy="6857999"/>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(Japanese rock garden)</a:t>
            </a:r>
            <a:endParaRPr lang="en-US" sz="1000" b="0" dirty="0">
              <a:solidFill>
                <a:srgbClr val="FFFFFF"/>
              </a:solidFill>
            </a:endParaRPr>
          </a:p>
        </p:txBody>
      </p:sp>
      <p:sp>
        <p:nvSpPr>
          <p:cNvPr id="6" name="Title 3"/>
          <p:cNvSpPr txBox="1">
            <a:spLocks/>
          </p:cNvSpPr>
          <p:nvPr/>
        </p:nvSpPr>
        <p:spPr>
          <a:xfrm>
            <a:off x="0" y="2476500"/>
            <a:ext cx="9144000" cy="1028700"/>
          </a:xfrm>
          <a:prstGeom prst="rect">
            <a:avLst/>
          </a:prstGeom>
        </p:spPr>
        <p:txBody>
          <a:bodyPr/>
          <a:lst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pPr algn="ctr"/>
            <a:r>
              <a:rPr lang="en-US" sz="7200" b="0" dirty="0" smtClean="0">
                <a:solidFill>
                  <a:schemeClr val="tx1"/>
                </a:solidFill>
              </a:rPr>
              <a:t>Questions?</a:t>
            </a:r>
            <a:endParaRPr lang="en-US" sz="7200" b="0" dirty="0">
              <a:solidFill>
                <a:schemeClr val="tx1"/>
              </a:solidFill>
            </a:endParaRPr>
          </a:p>
        </p:txBody>
      </p:sp>
    </p:spTree>
    <p:extLst>
      <p:ext uri="{BB962C8B-B14F-4D97-AF65-F5344CB8AC3E}">
        <p14:creationId xmlns:p14="http://schemas.microsoft.com/office/powerpoint/2010/main" val="3035770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2" name="Title 1"/>
          <p:cNvSpPr>
            <a:spLocks noGrp="1"/>
          </p:cNvSpPr>
          <p:nvPr>
            <p:ph type="title" idx="4294967295"/>
          </p:nvPr>
        </p:nvSpPr>
        <p:spPr>
          <a:xfrm>
            <a:off x="7467600" y="5105400"/>
            <a:ext cx="1676400" cy="1028700"/>
          </a:xfrm>
          <a:prstGeom prst="rect">
            <a:avLst/>
          </a:prstGeom>
        </p:spPr>
        <p:txBody>
          <a:bodyPr/>
          <a:lstStyle/>
          <a:p>
            <a:r>
              <a:rPr lang="en-US" dirty="0" smtClean="0"/>
              <a:t>Count.</a:t>
            </a:r>
            <a:endParaRPr lang="en-US" dirty="0"/>
          </a:p>
        </p:txBody>
      </p:sp>
      <p:sp>
        <p:nvSpPr>
          <p:cNvPr id="7" name="TextBox 3"/>
          <p:cNvSpPr txBox="1">
            <a:spLocks noChangeArrowheads="1"/>
          </p:cNvSpPr>
          <p:nvPr/>
        </p:nvSpPr>
        <p:spPr bwMode="auto">
          <a:xfrm>
            <a:off x="0" y="6611939"/>
            <a:ext cx="9296400" cy="246062"/>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 https://</a:t>
            </a:r>
            <a:r>
              <a:rPr lang="en-US" sz="1000" b="0" dirty="0" err="1">
                <a:solidFill>
                  <a:srgbClr val="FFFFFF"/>
                </a:solidFill>
              </a:rPr>
              <a:t>twitter.com</a:t>
            </a:r>
            <a:r>
              <a:rPr lang="en-US" sz="1000" b="0" dirty="0">
                <a:solidFill>
                  <a:srgbClr val="FFFFFF"/>
                </a:solidFill>
              </a:rPr>
              <a:t>/</a:t>
            </a:r>
            <a:r>
              <a:rPr lang="en-US" sz="1000" b="0" dirty="0" err="1">
                <a:solidFill>
                  <a:srgbClr val="FFFFFF"/>
                </a:solidFill>
              </a:rPr>
              <a:t>mrogati</a:t>
            </a:r>
            <a:r>
              <a:rPr lang="en-US" sz="1000" b="0" dirty="0">
                <a:solidFill>
                  <a:srgbClr val="FFFFFF"/>
                </a:solidFill>
              </a:rPr>
              <a:t>/status/481927908802322433</a:t>
            </a:r>
          </a:p>
        </p:txBody>
      </p:sp>
      <p:sp>
        <p:nvSpPr>
          <p:cNvPr id="8"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smtClean="0"/>
              <a:t>Divide.</a:t>
            </a:r>
            <a:endParaRPr lang="en-US" sz="3600" b="0" dirty="0"/>
          </a:p>
        </p:txBody>
      </p:sp>
      <p:pic>
        <p:nvPicPr>
          <p:cNvPr id="3" name="Picture 2" descr="Screen Shot 2016-01-24 at 11.23.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5563">
            <a:off x="1723187" y="1551413"/>
            <a:ext cx="5929882" cy="3206598"/>
          </a:xfrm>
          <a:prstGeom prst="rect">
            <a:avLst/>
          </a:prstGeom>
        </p:spPr>
      </p:pic>
    </p:spTree>
    <p:extLst>
      <p:ext uri="{BB962C8B-B14F-4D97-AF65-F5344CB8AC3E}">
        <p14:creationId xmlns:p14="http://schemas.microsoft.com/office/powerpoint/2010/main" val="10115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25908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Pairs. Stripes.</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9" name="TextBox 8"/>
          <p:cNvSpPr txBox="1"/>
          <p:nvPr/>
        </p:nvSpPr>
        <p:spPr>
          <a:xfrm>
            <a:off x="0" y="3124200"/>
            <a:ext cx="9144000" cy="523220"/>
          </a:xfrm>
          <a:prstGeom prst="rect">
            <a:avLst/>
          </a:prstGeom>
          <a:noFill/>
        </p:spPr>
        <p:txBody>
          <a:bodyPr wrap="square" rtlCol="0">
            <a:spAutoFit/>
          </a:bodyPr>
          <a:lstStyle/>
          <a:p>
            <a:pPr algn="ctr"/>
            <a:r>
              <a:rPr lang="en-US" sz="2800" b="0" dirty="0" smtClean="0">
                <a:solidFill>
                  <a:schemeClr val="bg1"/>
                </a:solidFill>
                <a:latin typeface="Gill Sans"/>
                <a:cs typeface="Gill Sans"/>
              </a:rPr>
              <a:t>Seems pretty trivial…</a:t>
            </a:r>
            <a:endParaRPr lang="en-US" sz="2800" b="0" dirty="0">
              <a:solidFill>
                <a:schemeClr val="bg1"/>
              </a:solidFill>
              <a:latin typeface="Gill Sans"/>
              <a:cs typeface="Gill Sans"/>
            </a:endParaRPr>
          </a:p>
        </p:txBody>
      </p:sp>
      <p:sp>
        <p:nvSpPr>
          <p:cNvPr id="5" name="TextBox 4"/>
          <p:cNvSpPr txBox="1"/>
          <p:nvPr/>
        </p:nvSpPr>
        <p:spPr>
          <a:xfrm>
            <a:off x="0" y="5181600"/>
            <a:ext cx="9144000" cy="523220"/>
          </a:xfrm>
          <a:prstGeom prst="rect">
            <a:avLst/>
          </a:prstGeom>
          <a:noFill/>
        </p:spPr>
        <p:txBody>
          <a:bodyPr wrap="square" rtlCol="0">
            <a:spAutoFit/>
          </a:bodyPr>
          <a:lstStyle/>
          <a:p>
            <a:pPr algn="ctr"/>
            <a:r>
              <a:rPr lang="en-US" sz="2800" b="0" dirty="0" smtClean="0">
                <a:solidFill>
                  <a:schemeClr val="bg1"/>
                </a:solidFill>
                <a:latin typeface="Gill Sans"/>
                <a:cs typeface="Gill Sans"/>
              </a:rPr>
              <a:t>More than a “toy problem”?</a:t>
            </a:r>
            <a:endParaRPr lang="en-US" sz="2800" b="0" dirty="0">
              <a:solidFill>
                <a:schemeClr val="bg1"/>
              </a:solidFill>
              <a:latin typeface="Gill Sans"/>
              <a:cs typeface="Gill Sans"/>
            </a:endParaRPr>
          </a:p>
        </p:txBody>
      </p:sp>
      <p:sp>
        <p:nvSpPr>
          <p:cNvPr id="6" name="TextBox 5"/>
          <p:cNvSpPr txBox="1"/>
          <p:nvPr/>
        </p:nvSpPr>
        <p:spPr>
          <a:xfrm>
            <a:off x="0" y="5572780"/>
            <a:ext cx="9144000" cy="523220"/>
          </a:xfrm>
          <a:prstGeom prst="rect">
            <a:avLst/>
          </a:prstGeom>
          <a:noFill/>
        </p:spPr>
        <p:txBody>
          <a:bodyPr wrap="square" rtlCol="0">
            <a:spAutoFit/>
          </a:bodyPr>
          <a:lstStyle/>
          <a:p>
            <a:pPr algn="ctr"/>
            <a:r>
              <a:rPr lang="en-US" sz="2800" b="0" dirty="0" smtClean="0">
                <a:solidFill>
                  <a:schemeClr val="bg1"/>
                </a:solidFill>
                <a:latin typeface="Gill Sans"/>
                <a:cs typeface="Gill Sans"/>
              </a:rPr>
              <a:t>Answer: language models</a:t>
            </a:r>
            <a:endParaRPr lang="en-US" sz="2800" b="0" dirty="0">
              <a:solidFill>
                <a:schemeClr val="bg1"/>
              </a:solidFill>
              <a:latin typeface="Gill Sans"/>
              <a:cs typeface="Gill Sans"/>
            </a:endParaRPr>
          </a:p>
        </p:txBody>
      </p:sp>
    </p:spTree>
    <p:extLst>
      <p:ext uri="{BB962C8B-B14F-4D97-AF65-F5344CB8AC3E}">
        <p14:creationId xmlns:p14="http://schemas.microsoft.com/office/powerpoint/2010/main" val="3794466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381000" y="1905000"/>
            <a:ext cx="2536031" cy="348258"/>
          </a:xfrm>
          <a:prstGeom prst="rect">
            <a:avLst/>
          </a:prstGeom>
          <a:noFill/>
          <a:ln w="12700" cap="flat">
            <a:noFill/>
            <a:miter lim="800000"/>
            <a:headEnd/>
            <a:tailEnd/>
          </a:ln>
        </p:spPr>
      </p:pic>
      <p:sp>
        <p:nvSpPr>
          <p:cNvPr id="8" name="TextBox 7"/>
          <p:cNvSpPr txBox="1"/>
          <p:nvPr/>
        </p:nvSpPr>
        <p:spPr>
          <a:xfrm>
            <a:off x="685800" y="2514600"/>
            <a:ext cx="3657600" cy="461665"/>
          </a:xfrm>
          <a:prstGeom prst="rect">
            <a:avLst/>
          </a:prstGeom>
          <a:noFill/>
        </p:spPr>
        <p:txBody>
          <a:bodyPr wrap="square" rtlCol="0">
            <a:spAutoFit/>
          </a:bodyPr>
          <a:lstStyle/>
          <a:p>
            <a:r>
              <a:rPr lang="en-US" sz="2400" b="0" dirty="0" smtClean="0">
                <a:solidFill>
                  <a:schemeClr val="bg1"/>
                </a:solidFill>
                <a:latin typeface="Gill Sans"/>
                <a:cs typeface="Gill Sans"/>
              </a:rPr>
              <a:t>What are they?</a:t>
            </a:r>
            <a:endParaRPr lang="en-US" sz="2400" b="0" dirty="0">
              <a:solidFill>
                <a:schemeClr val="bg1"/>
              </a:solidFill>
              <a:latin typeface="Gill Sans"/>
              <a:cs typeface="Gill Sans"/>
            </a:endParaRPr>
          </a:p>
        </p:txBody>
      </p:sp>
      <p:sp>
        <p:nvSpPr>
          <p:cNvPr id="6" name="TextBox 5"/>
          <p:cNvSpPr txBox="1"/>
          <p:nvPr/>
        </p:nvSpPr>
        <p:spPr>
          <a:xfrm>
            <a:off x="685800" y="2891135"/>
            <a:ext cx="3657600" cy="461665"/>
          </a:xfrm>
          <a:prstGeom prst="rect">
            <a:avLst/>
          </a:prstGeom>
          <a:noFill/>
        </p:spPr>
        <p:txBody>
          <a:bodyPr wrap="square" rtlCol="0">
            <a:spAutoFit/>
          </a:bodyPr>
          <a:lstStyle/>
          <a:p>
            <a:r>
              <a:rPr lang="en-US" sz="2400" b="0" dirty="0" smtClean="0">
                <a:solidFill>
                  <a:schemeClr val="bg1"/>
                </a:solidFill>
                <a:latin typeface="Gill Sans"/>
                <a:cs typeface="Gill Sans"/>
              </a:rPr>
              <a:t>How do we build them?</a:t>
            </a:r>
            <a:endParaRPr lang="en-US" sz="2400" b="0" dirty="0">
              <a:solidFill>
                <a:schemeClr val="bg1"/>
              </a:solidFill>
              <a:latin typeface="Gill Sans"/>
              <a:cs typeface="Gill Sans"/>
            </a:endParaRPr>
          </a:p>
        </p:txBody>
      </p:sp>
      <p:sp>
        <p:nvSpPr>
          <p:cNvPr id="7" name="TextBox 6"/>
          <p:cNvSpPr txBox="1"/>
          <p:nvPr/>
        </p:nvSpPr>
        <p:spPr>
          <a:xfrm>
            <a:off x="685800" y="3272135"/>
            <a:ext cx="3657600" cy="461665"/>
          </a:xfrm>
          <a:prstGeom prst="rect">
            <a:avLst/>
          </a:prstGeom>
          <a:noFill/>
        </p:spPr>
        <p:txBody>
          <a:bodyPr wrap="square" rtlCol="0">
            <a:spAutoFit/>
          </a:bodyPr>
          <a:lstStyle/>
          <a:p>
            <a:r>
              <a:rPr lang="en-US" sz="2400" b="0" dirty="0" smtClean="0">
                <a:solidFill>
                  <a:schemeClr val="bg1"/>
                </a:solidFill>
                <a:latin typeface="Gill Sans"/>
                <a:cs typeface="Gill Sans"/>
              </a:rPr>
              <a:t>How are they useful?</a:t>
            </a:r>
            <a:endParaRPr lang="en-US" sz="2400" b="0" dirty="0">
              <a:solidFill>
                <a:schemeClr val="bg1"/>
              </a:solidFill>
              <a:latin typeface="Gill Sans"/>
              <a:cs typeface="Gill Sans"/>
            </a:endParaRPr>
          </a:p>
        </p:txBody>
      </p:sp>
      <p:sp>
        <p:nvSpPr>
          <p:cNvPr id="11" name="Title 1"/>
          <p:cNvSpPr txBox="1">
            <a:spLocks/>
          </p:cNvSpPr>
          <p:nvPr/>
        </p:nvSpPr>
        <p:spPr>
          <a:xfrm>
            <a:off x="0" y="548640"/>
            <a:ext cx="9144000" cy="685800"/>
          </a:xfrm>
          <a:prstGeom prst="rect">
            <a:avLst/>
          </a:prstGeom>
        </p:spPr>
        <p:txBody>
          <a:bodyPr/>
          <a:lstStyle/>
          <a:p>
            <a:pPr lvl="0" algn="ctr">
              <a:defRPr/>
            </a:pPr>
            <a:r>
              <a:rPr lang="en-US" sz="3600" b="0" kern="0" dirty="0" smtClean="0">
                <a:solidFill>
                  <a:srgbClr val="000000"/>
                </a:solidFill>
                <a:latin typeface="Gill Sans"/>
                <a:cs typeface="Gill Sans"/>
              </a:rPr>
              <a:t>Language Models</a:t>
            </a:r>
            <a:endParaRPr lang="en-US" sz="3600" b="0" kern="0" dirty="0">
              <a:solidFill>
                <a:srgbClr val="000000"/>
              </a:solidFill>
              <a:latin typeface="Gill Sans"/>
              <a:cs typeface="Gill Sans"/>
            </a:endParaRPr>
          </a:p>
        </p:txBody>
      </p:sp>
    </p:spTree>
    <p:extLst>
      <p:ext uri="{BB962C8B-B14F-4D97-AF65-F5344CB8AC3E}">
        <p14:creationId xmlns:p14="http://schemas.microsoft.com/office/powerpoint/2010/main" val="2186608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49086</TotalTime>
  <Words>2762</Words>
  <Application>Microsoft Macintosh PowerPoint</Application>
  <PresentationFormat>On-screen Show (4:3)</PresentationFormat>
  <Paragraphs>646</Paragraphs>
  <Slides>65</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7" baseType="lpstr">
      <vt:lpstr>Andale Mono</vt:lpstr>
      <vt:lpstr>Arial Black</vt:lpstr>
      <vt:lpstr>Courier</vt:lpstr>
      <vt:lpstr>Gill Sans</vt:lpstr>
      <vt:lpstr>Helvetica Neue</vt:lpstr>
      <vt:lpstr>Lucida Grande</vt:lpstr>
      <vt:lpstr>Symbol</vt:lpstr>
      <vt:lpstr>Times New Roman</vt:lpstr>
      <vt:lpstr>Wingdings</vt:lpstr>
      <vt:lpstr>Arial</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two commandments of estimating probability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Waterloo</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Jimmy Lin</cp:lastModifiedBy>
  <cp:revision>9243</cp:revision>
  <dcterms:created xsi:type="dcterms:W3CDTF">2012-08-31T06:36:49Z</dcterms:created>
  <dcterms:modified xsi:type="dcterms:W3CDTF">2018-01-30T03:07:30Z</dcterms:modified>
  <cp:category/>
</cp:coreProperties>
</file>