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63"/>
  </p:notesMasterIdLst>
  <p:handoutMasterIdLst>
    <p:handoutMasterId r:id="rId64"/>
  </p:handoutMasterIdLst>
  <p:sldIdLst>
    <p:sldId id="1017" r:id="rId2"/>
    <p:sldId id="1048" r:id="rId3"/>
    <p:sldId id="1049" r:id="rId4"/>
    <p:sldId id="1050" r:id="rId5"/>
    <p:sldId id="997" r:id="rId6"/>
    <p:sldId id="933" r:id="rId7"/>
    <p:sldId id="934" r:id="rId8"/>
    <p:sldId id="1051" r:id="rId9"/>
    <p:sldId id="937" r:id="rId10"/>
    <p:sldId id="938" r:id="rId11"/>
    <p:sldId id="1052" r:id="rId12"/>
    <p:sldId id="1053" r:id="rId13"/>
    <p:sldId id="1055" r:id="rId14"/>
    <p:sldId id="1054" r:id="rId15"/>
    <p:sldId id="1056" r:id="rId16"/>
    <p:sldId id="1057" r:id="rId17"/>
    <p:sldId id="1058" r:id="rId18"/>
    <p:sldId id="942" r:id="rId19"/>
    <p:sldId id="943" r:id="rId20"/>
    <p:sldId id="1000" r:id="rId21"/>
    <p:sldId id="979" r:id="rId22"/>
    <p:sldId id="1059" r:id="rId23"/>
    <p:sldId id="1060" r:id="rId24"/>
    <p:sldId id="1061" r:id="rId25"/>
    <p:sldId id="1062" r:id="rId26"/>
    <p:sldId id="1003" r:id="rId27"/>
    <p:sldId id="1063" r:id="rId28"/>
    <p:sldId id="1064" r:id="rId29"/>
    <p:sldId id="1001" r:id="rId30"/>
    <p:sldId id="1065" r:id="rId31"/>
    <p:sldId id="926" r:id="rId32"/>
    <p:sldId id="1066" r:id="rId33"/>
    <p:sldId id="982" r:id="rId34"/>
    <p:sldId id="1014" r:id="rId35"/>
    <p:sldId id="1016" r:id="rId36"/>
    <p:sldId id="1018" r:id="rId37"/>
    <p:sldId id="1019" r:id="rId38"/>
    <p:sldId id="1020" r:id="rId39"/>
    <p:sldId id="1021" r:id="rId40"/>
    <p:sldId id="1022" r:id="rId41"/>
    <p:sldId id="1023" r:id="rId42"/>
    <p:sldId id="1024" r:id="rId43"/>
    <p:sldId id="1025" r:id="rId44"/>
    <p:sldId id="1026" r:id="rId45"/>
    <p:sldId id="1027" r:id="rId46"/>
    <p:sldId id="1028" r:id="rId47"/>
    <p:sldId id="1029" r:id="rId48"/>
    <p:sldId id="1032" r:id="rId49"/>
    <p:sldId id="1035" r:id="rId50"/>
    <p:sldId id="1033" r:id="rId51"/>
    <p:sldId id="1036" r:id="rId52"/>
    <p:sldId id="1037" r:id="rId53"/>
    <p:sldId id="1038" r:id="rId54"/>
    <p:sldId id="1039" r:id="rId55"/>
    <p:sldId id="1040" r:id="rId56"/>
    <p:sldId id="1043" r:id="rId57"/>
    <p:sldId id="1044" r:id="rId58"/>
    <p:sldId id="1045" r:id="rId59"/>
    <p:sldId id="1046" r:id="rId60"/>
    <p:sldId id="1047" r:id="rId61"/>
    <p:sldId id="835" r:id="rId6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61" autoAdjust="0"/>
    <p:restoredTop sz="75202" autoAdjust="0"/>
  </p:normalViewPr>
  <p:slideViewPr>
    <p:cSldViewPr>
      <p:cViewPr varScale="1">
        <p:scale>
          <a:sx n="103" d="100"/>
          <a:sy n="103" d="100"/>
        </p:scale>
        <p:origin x="136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1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59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13887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45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40694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time it shuts down in 2011, the CERN collider should have amassed about 20 times as much data as it now has. (</a:t>
            </a:r>
            <a:r>
              <a:rPr lang="en-US" dirty="0" err="1" smtClean="0"/>
              <a:t>NYTimes</a:t>
            </a:r>
            <a:r>
              <a:rPr lang="en-US" dirty="0" smtClean="0"/>
              <a:t> article, “Trillions of Reasons to Be Excited”,</a:t>
            </a:r>
            <a:r>
              <a:rPr lang="en-US" baseline="0" dirty="0" smtClean="0"/>
              <a:t> 11/1/2010)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26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24707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30</a:t>
            </a:fld>
            <a:endParaRPr lang="en-GB" smtClean="0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61343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33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24707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34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24707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35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24707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39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03896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40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61198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521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Black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177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8653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Relationship Id="rId3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76200" y="1371599"/>
            <a:ext cx="89916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200" dirty="0" smtClean="0">
                <a:solidFill>
                  <a:schemeClr val="bg2"/>
                </a:solidFill>
                <a:latin typeface="Gill Sans"/>
                <a:cs typeface="Gill Sans"/>
              </a:rPr>
              <a:t>Data-Intensive Distributed Computing</a:t>
            </a:r>
            <a:endParaRPr lang="en-US" sz="320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pic>
        <p:nvPicPr>
          <p:cNvPr id="9" name="Picture 13" descr="creative-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6358582"/>
            <a:ext cx="11176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6200" y="2971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600" b="0" dirty="0" smtClean="0">
                <a:solidFill>
                  <a:schemeClr val="bg2"/>
                </a:solidFill>
                <a:latin typeface="Gill Sans"/>
                <a:cs typeface="Gill Sans"/>
              </a:rPr>
              <a:t>Part 1: MapReduce Algorithm Design (2/4)</a:t>
            </a:r>
            <a:endParaRPr lang="en-US" sz="26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71600" y="6324600"/>
            <a:ext cx="6903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This work is licensed under a Creative Commons Attribution-Noncommercial-Share Alike 3.0 United States</a:t>
            </a:r>
            <a:b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See http://creativecommons.org/licenses/by-nc-sa/3.0/us/ for details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2057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CS </a:t>
            </a:r>
            <a:r>
              <a:rPr lang="en-US" sz="2400" b="0" dirty="0" smtClean="0">
                <a:solidFill>
                  <a:schemeClr val="bg2"/>
                </a:solidFill>
                <a:latin typeface="Gill Sans"/>
                <a:cs typeface="Gill Sans"/>
              </a:rPr>
              <a:t>451/651 431/631 </a:t>
            </a:r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(Winter </a:t>
            </a:r>
            <a:r>
              <a:rPr lang="en-US" sz="2400" b="0" dirty="0" smtClean="0">
                <a:solidFill>
                  <a:schemeClr val="bg2"/>
                </a:solidFill>
                <a:latin typeface="Gill Sans"/>
                <a:cs typeface="Gill Sans"/>
              </a:rPr>
              <a:t>2018)</a:t>
            </a:r>
            <a:endParaRPr lang="en-US" sz="24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6200" y="45720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 smtClean="0">
                <a:solidFill>
                  <a:schemeClr val="bg2"/>
                </a:solidFill>
                <a:latin typeface="Gill Sans"/>
                <a:cs typeface="Gill Sans"/>
              </a:rPr>
              <a:t>Jimmy Lin</a:t>
            </a:r>
          </a:p>
          <a:p>
            <a:pPr algn="ctr" eaLnBrk="1" hangingPunct="1"/>
            <a:r>
              <a:rPr lang="en-US" sz="2000" b="0" dirty="0" smtClean="0">
                <a:solidFill>
                  <a:schemeClr val="bg2"/>
                </a:solidFill>
                <a:latin typeface="Gill Sans"/>
                <a:cs typeface="Gill Sans"/>
              </a:rPr>
              <a:t>David R. Cheriton School of Computer Science</a:t>
            </a:r>
          </a:p>
          <a:p>
            <a:pPr algn="ctr" eaLnBrk="1" hangingPunct="1"/>
            <a:r>
              <a:rPr lang="en-US" sz="2000" b="0" dirty="0" smtClean="0">
                <a:solidFill>
                  <a:schemeClr val="bg2"/>
                </a:solidFill>
                <a:latin typeface="Gill Sans"/>
                <a:cs typeface="Gill Sans"/>
              </a:rPr>
              <a:t>University of Waterloo</a:t>
            </a:r>
            <a:endParaRPr lang="en-US" sz="20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6200" y="3352801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 smtClean="0">
                <a:solidFill>
                  <a:schemeClr val="bg2"/>
                </a:solidFill>
                <a:latin typeface="Gill Sans"/>
                <a:cs typeface="Gill Sans"/>
              </a:rPr>
              <a:t>January 9, 2018</a:t>
            </a:r>
            <a:endParaRPr lang="en-US" sz="24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371600" y="5943600"/>
            <a:ext cx="63273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These slides are available at http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://</a:t>
            </a:r>
            <a:r>
              <a:rPr lang="en-US" sz="18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lintool.github.io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/bigdata-2018w/</a:t>
            </a:r>
          </a:p>
        </p:txBody>
      </p:sp>
      <p:pic>
        <p:nvPicPr>
          <p:cNvPr id="2" name="Picture 1" descr="waterloo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60" y="381000"/>
            <a:ext cx="2910840" cy="7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enzopyrene_DNA_adduct_1JD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676400"/>
            <a:ext cx="1871133" cy="2590800"/>
          </a:xfrm>
          <a:prstGeom prst="rect">
            <a:avLst/>
          </a:prstGeom>
        </p:spPr>
      </p:pic>
      <p:pic>
        <p:nvPicPr>
          <p:cNvPr id="3" name="Picture 8" descr="enlrg-figur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1000" y="2057400"/>
            <a:ext cx="21463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br" rotWithShape="0">
              <a:srgbClr val="808080">
                <a:alpha val="42999"/>
              </a:srgbClr>
            </a:outerShdw>
          </a:effectLst>
        </p:spPr>
      </p:pic>
      <p:sp>
        <p:nvSpPr>
          <p:cNvPr id="5" name="Right Arrow 4"/>
          <p:cNvSpPr>
            <a:spLocks noChangeArrowheads="1"/>
          </p:cNvSpPr>
          <p:nvPr/>
        </p:nvSpPr>
        <p:spPr bwMode="auto">
          <a:xfrm>
            <a:off x="2147888" y="2620963"/>
            <a:ext cx="595312" cy="593725"/>
          </a:xfrm>
          <a:prstGeom prst="rightArrow">
            <a:avLst>
              <a:gd name="adj1" fmla="val 50000"/>
              <a:gd name="adj2" fmla="val 50134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0913" y="1600200"/>
            <a:ext cx="240828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7113" y="1795463"/>
            <a:ext cx="229525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27738" y="2024063"/>
            <a:ext cx="2308620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2313" y="2209800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0275" y="2405063"/>
            <a:ext cx="176202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35713" y="2590800"/>
            <a:ext cx="221928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0275" y="2798763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9513" y="3001963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91275" y="3230563"/>
            <a:ext cx="240394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35713" y="3459163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11913" y="3687763"/>
            <a:ext cx="240794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0275" y="3883025"/>
            <a:ext cx="2512295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51693" y="2305050"/>
            <a:ext cx="763588" cy="12001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sz="7200" dirty="0">
                <a:solidFill>
                  <a:srgbClr val="E6F3F6"/>
                </a:solidFill>
                <a:latin typeface="Gill Sans"/>
                <a:cs typeface="Gill Sans"/>
              </a:rPr>
              <a:t>?</a:t>
            </a: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5230813" y="2620963"/>
            <a:ext cx="593725" cy="593725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661987" y="4830763"/>
            <a:ext cx="114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ill Sans"/>
                <a:cs typeface="Gill Sans"/>
              </a:rPr>
              <a:t>Subject genome</a:t>
            </a:r>
          </a:p>
        </p:txBody>
      </p:sp>
      <p:sp>
        <p:nvSpPr>
          <p:cNvPr id="21" name="TextBox 26"/>
          <p:cNvSpPr txBox="1">
            <a:spLocks noChangeArrowheads="1"/>
          </p:cNvSpPr>
          <p:nvPr/>
        </p:nvSpPr>
        <p:spPr bwMode="auto">
          <a:xfrm>
            <a:off x="3308350" y="5878513"/>
            <a:ext cx="1371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Sequencer</a:t>
            </a:r>
          </a:p>
        </p:txBody>
      </p:sp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7021513" y="4419600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Gill Sans"/>
                <a:cs typeface="Gill Sans"/>
              </a:rPr>
              <a:t>Reads</a:t>
            </a:r>
          </a:p>
        </p:txBody>
      </p:sp>
      <p:pic>
        <p:nvPicPr>
          <p:cNvPr id="23" name="Picture 10" descr="solex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5681" y="609600"/>
            <a:ext cx="199693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PR0037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5450" y="3867150"/>
            <a:ext cx="2057400" cy="190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166688" y="4800600"/>
            <a:ext cx="2531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Human genome: 3 </a:t>
            </a:r>
            <a:r>
              <a:rPr lang="en-US" b="0" dirty="0" err="1" smtClean="0">
                <a:solidFill>
                  <a:schemeClr val="bg1"/>
                </a:solidFill>
                <a:latin typeface="Gill Sans"/>
                <a:cs typeface="Gill Sans"/>
              </a:rPr>
              <a:t>gbp</a:t>
            </a:r>
            <a:endParaRPr lang="en-US" b="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A few billion short reads </a:t>
            </a:r>
            <a:b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(~100 GB compressed data)</a:t>
            </a:r>
            <a:endParaRPr lang="en-US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51891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/>
      <p:bldP spid="21" grpId="0"/>
      <p:bldP spid="22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nset_over_Shinjuk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38200" y="-38546"/>
            <a:ext cx="10249729" cy="689654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32802" y="76200"/>
            <a:ext cx="3062525" cy="10287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Business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048000" y="762000"/>
            <a:ext cx="36576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Data-driven decisions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Data-driven products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/>
              <a:t>Source: </a:t>
            </a:r>
            <a:r>
              <a:rPr lang="en-US" sz="1000" b="0" dirty="0" err="1" smtClean="0"/>
              <a:t>Wikiedia</a:t>
            </a:r>
            <a:r>
              <a:rPr lang="en-US" sz="1000" b="0" dirty="0" smtClean="0"/>
              <a:t> (Shinjuku, Tokyo)</a:t>
            </a:r>
          </a:p>
        </p:txBody>
      </p:sp>
    </p:spTree>
    <p:extLst>
      <p:ext uri="{BB962C8B-B14F-4D97-AF65-F5344CB8AC3E}">
        <p14:creationId xmlns:p14="http://schemas.microsoft.com/office/powerpoint/2010/main" val="107883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382560"/>
            <a:ext cx="7619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An organization </a:t>
            </a: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should retain </a:t>
            </a: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data that </a:t>
            </a: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result from carrying out its mission and exploit </a:t>
            </a: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those data </a:t>
            </a: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to generate insights that benefit the </a:t>
            </a: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organization, for example, market analysis, strategic planning, decision making, etc.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 rot="20704901">
            <a:off x="4045075" y="430876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Gill Sans"/>
                <a:cs typeface="Gill Sans"/>
              </a:rPr>
              <a:t>Duh!?</a:t>
            </a:r>
            <a:endParaRPr lang="en-US" sz="4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Business Intelligence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21597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382560"/>
            <a:ext cx="7619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In the 1990s, Wal-Mart found that customers tended to buy diapers and beer together. So they put them next to each other and increased sales of both.</a:t>
            </a:r>
            <a:r>
              <a:rPr lang="en-US" sz="2000" b="0" baseline="30000" dirty="0" smtClean="0">
                <a:solidFill>
                  <a:schemeClr val="bg1"/>
                </a:solidFill>
                <a:latin typeface="Gill Sans"/>
                <a:cs typeface="Gill Sans"/>
              </a:rPr>
              <a:t>*</a:t>
            </a:r>
            <a:endParaRPr lang="en-US" sz="2400" b="0" baseline="300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This is not a new idea!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0" y="46437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So what’s changed?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1054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More compute and storage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467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Ability to gather behavioral data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7200" y="64770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bg1"/>
                </a:solidFill>
                <a:latin typeface="Gill Sans"/>
                <a:cs typeface="Gill Sans"/>
              </a:rPr>
              <a:t>* BTW, this is completely apocryphal. (But it makes a nice story.) </a:t>
            </a:r>
            <a:endParaRPr lang="en-US" sz="1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51961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1524000"/>
            <a:ext cx="2514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a useful service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3733800"/>
            <a:ext cx="31242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analyze user behavior to extract insights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3733800"/>
            <a:ext cx="24384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transform insights into action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7" name="Right Arrow 6"/>
          <p:cNvSpPr/>
          <p:nvPr/>
        </p:nvSpPr>
        <p:spPr bwMode="auto">
          <a:xfrm rot="3600000">
            <a:off x="5050762" y="2533037"/>
            <a:ext cx="1538377" cy="762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7200000" flipH="1">
            <a:off x="2459961" y="2456837"/>
            <a:ext cx="1538377" cy="762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 flipH="1">
            <a:off x="3643223" y="3810000"/>
            <a:ext cx="1538377" cy="762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2133600"/>
            <a:ext cx="25146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000000"/>
                </a:solidFill>
                <a:latin typeface="Gill Sans"/>
                <a:cs typeface="Gill Sans"/>
              </a:rPr>
              <a:t>$</a:t>
            </a:r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</a:br>
            <a:r>
              <a:rPr lang="en-US" b="0" dirty="0" smtClean="0">
                <a:solidFill>
                  <a:srgbClr val="000000"/>
                </a:solidFill>
                <a:latin typeface="Gill Sans"/>
                <a:cs typeface="Gill Sans"/>
              </a:rPr>
              <a:t>(hopefully)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6400" y="4798368"/>
            <a:ext cx="1371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Google.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9400" y="4798368"/>
            <a:ext cx="1600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Facebook.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7200" y="4798368"/>
            <a:ext cx="1219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Twitter.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7800" y="4793903"/>
            <a:ext cx="1600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Amazon.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4798368"/>
            <a:ext cx="1600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err="1" smtClean="0">
                <a:solidFill>
                  <a:srgbClr val="000000"/>
                </a:solidFill>
                <a:latin typeface="Gill Sans"/>
                <a:cs typeface="Gill Sans"/>
              </a:rPr>
              <a:t>Uber</a:t>
            </a:r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.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62600" y="5560368"/>
            <a:ext cx="3124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Gill Sans"/>
                <a:cs typeface="Gill Sans"/>
              </a:rPr>
              <a:t>data science</a:t>
            </a:r>
            <a:endParaRPr lang="en-US" sz="240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5560368"/>
            <a:ext cx="3124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Gill Sans"/>
                <a:cs typeface="Gill Sans"/>
              </a:rPr>
              <a:t>data products</a:t>
            </a:r>
            <a:endParaRPr lang="en-US" sz="240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Virtuous Product Cycle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467589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 animBg="1"/>
      <p:bldP spid="9" grpId="0" animBg="1"/>
      <p:bldP spid="10" grpId="0" animBg="1"/>
      <p:bldP spid="11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355600"/>
            <a:ext cx="6146800" cy="61468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11938"/>
            <a:ext cx="7772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https://</a:t>
            </a:r>
            <a:r>
              <a:rPr lang="en-US" sz="1000" b="0" dirty="0" err="1" smtClean="0">
                <a:solidFill>
                  <a:schemeClr val="bg1"/>
                </a:solidFill>
              </a:rPr>
              <a:t>images.lookhuman.com</a:t>
            </a:r>
            <a:r>
              <a:rPr lang="en-US" sz="1000" b="0" dirty="0" smtClean="0">
                <a:solidFill>
                  <a:schemeClr val="bg1"/>
                </a:solidFill>
              </a:rPr>
              <a:t>/render/standard/8002245806006052/pillow14in-whi-z1-t-netflixing.png</a:t>
            </a:r>
          </a:p>
        </p:txBody>
      </p:sp>
    </p:spTree>
    <p:extLst>
      <p:ext uri="{BB962C8B-B14F-4D97-AF65-F5344CB8AC3E}">
        <p14:creationId xmlns:p14="http://schemas.microsoft.com/office/powerpoint/2010/main" val="447698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018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2571750" cy="45720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611938"/>
            <a:ext cx="7772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https://</a:t>
            </a:r>
            <a:r>
              <a:rPr lang="en-US" sz="1000" b="0" dirty="0" err="1">
                <a:solidFill>
                  <a:srgbClr val="FFFFFF"/>
                </a:solidFill>
              </a:rPr>
              <a:t>www.reddit.com</a:t>
            </a:r>
            <a:r>
              <a:rPr lang="en-US" sz="1000" b="0" dirty="0">
                <a:solidFill>
                  <a:srgbClr val="FFFFFF"/>
                </a:solidFill>
              </a:rPr>
              <a:t>/r/</a:t>
            </a:r>
            <a:r>
              <a:rPr lang="en-US" sz="1000" b="0" dirty="0" err="1">
                <a:solidFill>
                  <a:srgbClr val="FFFFFF"/>
                </a:solidFill>
              </a:rPr>
              <a:t>teslamotors</a:t>
            </a:r>
            <a:r>
              <a:rPr lang="en-US" sz="1000" b="0" dirty="0">
                <a:solidFill>
                  <a:srgbClr val="FFFFFF"/>
                </a:solidFill>
              </a:rPr>
              <a:t>/comments/6gsc6v/</a:t>
            </a:r>
            <a:r>
              <a:rPr lang="en-US" sz="1000" b="0" dirty="0" err="1">
                <a:solidFill>
                  <a:srgbClr val="FFFFFF"/>
                </a:solidFill>
              </a:rPr>
              <a:t>i_think_the_neural_net_mining_is_just_starting</a:t>
            </a:r>
            <a:r>
              <a:rPr lang="en-US" sz="1000" b="0" dirty="0">
                <a:solidFill>
                  <a:srgbClr val="FFFFFF"/>
                </a:solidFill>
              </a:rPr>
              <a:t>/ </a:t>
            </a:r>
            <a:r>
              <a:rPr lang="en-US" sz="1000" b="0" dirty="0" smtClean="0">
                <a:solidFill>
                  <a:srgbClr val="FFFFFF"/>
                </a:solidFill>
              </a:rPr>
              <a:t> (June 2017)</a:t>
            </a:r>
          </a:p>
        </p:txBody>
      </p:sp>
    </p:spTree>
    <p:extLst>
      <p:ext uri="{BB962C8B-B14F-4D97-AF65-F5344CB8AC3E}">
        <p14:creationId xmlns:p14="http://schemas.microsoft.com/office/powerpoint/2010/main" val="1831524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26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65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osetta_St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913479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(Rosetta Stone)</a:t>
            </a:r>
          </a:p>
        </p:txBody>
      </p:sp>
    </p:spTree>
    <p:extLst>
      <p:ext uri="{BB962C8B-B14F-4D97-AF65-F5344CB8AC3E}">
        <p14:creationId xmlns:p14="http://schemas.microsoft.com/office/powerpoint/2010/main" val="863517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1887538"/>
            <a:ext cx="5181600" cy="4818062"/>
            <a:chOff x="864" y="1497"/>
            <a:chExt cx="3264" cy="3035"/>
          </a:xfrm>
        </p:grpSpPr>
        <p:pic>
          <p:nvPicPr>
            <p:cNvPr id="12298" name="Picture 4" descr="BankoBrillDataGraph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00" y="1497"/>
              <a:ext cx="2928" cy="274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2299" name="Text Box 6"/>
            <p:cNvSpPr txBox="1">
              <a:spLocks noChangeArrowheads="1"/>
            </p:cNvSpPr>
            <p:nvPr/>
          </p:nvSpPr>
          <p:spPr bwMode="auto">
            <a:xfrm>
              <a:off x="864" y="4377"/>
              <a:ext cx="1112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0" dirty="0">
                  <a:solidFill>
                    <a:schemeClr val="bg1"/>
                  </a:solidFill>
                </a:rPr>
                <a:t>(</a:t>
              </a:r>
              <a:r>
                <a:rPr lang="en-US" sz="1000" b="0" dirty="0" err="1">
                  <a:solidFill>
                    <a:schemeClr val="bg1"/>
                  </a:solidFill>
                </a:rPr>
                <a:t>Banko</a:t>
              </a:r>
              <a:r>
                <a:rPr lang="en-US" sz="1000" b="0" dirty="0">
                  <a:solidFill>
                    <a:schemeClr val="bg1"/>
                  </a:solidFill>
                </a:rPr>
                <a:t> and Brill, ACL 2001)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0" y="1981200"/>
            <a:ext cx="8705850" cy="4876800"/>
            <a:chOff x="0" y="1556"/>
            <a:chExt cx="5484" cy="3072"/>
          </a:xfrm>
        </p:grpSpPr>
        <p:pic>
          <p:nvPicPr>
            <p:cNvPr id="12296" name="Picture 5" descr="MT-LM-siz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" y="1556"/>
              <a:ext cx="3324" cy="23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2297" name="Text Box 7"/>
            <p:cNvSpPr txBox="1">
              <a:spLocks noChangeArrowheads="1"/>
            </p:cNvSpPr>
            <p:nvPr/>
          </p:nvSpPr>
          <p:spPr bwMode="auto">
            <a:xfrm>
              <a:off x="0" y="4473"/>
              <a:ext cx="112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0" dirty="0">
                  <a:solidFill>
                    <a:schemeClr val="bg1"/>
                  </a:solidFill>
                </a:rPr>
                <a:t>(</a:t>
              </a:r>
              <a:r>
                <a:rPr lang="en-US" sz="1000" b="0" dirty="0" err="1">
                  <a:solidFill>
                    <a:schemeClr val="bg1"/>
                  </a:solidFill>
                </a:rPr>
                <a:t>Brants</a:t>
              </a:r>
              <a:r>
                <a:rPr lang="en-US" sz="1000" b="0" dirty="0">
                  <a:solidFill>
                    <a:schemeClr val="bg1"/>
                  </a:solidFill>
                </a:rPr>
                <a:t> et al., EMNLP 2007)</a:t>
              </a:r>
              <a:endParaRPr lang="en-US" sz="1800" b="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V="1">
            <a:off x="914400" y="2743200"/>
            <a:ext cx="3962400" cy="3048000"/>
          </a:xfrm>
          <a:prstGeom prst="straightConnector1">
            <a:avLst/>
          </a:prstGeom>
          <a:noFill/>
          <a:ln w="114300">
            <a:solidFill>
              <a:srgbClr val="FF0000"/>
            </a:solidFill>
            <a:round/>
            <a:headEnd/>
            <a:tailEnd type="arrow" w="lg" len="lg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V="1">
            <a:off x="5029200" y="1752600"/>
            <a:ext cx="3276600" cy="914400"/>
          </a:xfrm>
          <a:prstGeom prst="straightConnector1">
            <a:avLst/>
          </a:prstGeom>
          <a:noFill/>
          <a:ln w="114300">
            <a:solidFill>
              <a:srgbClr val="FF0000"/>
            </a:solidFill>
            <a:round/>
            <a:headEnd/>
            <a:tailEnd type="arrow" w="lg" len="lg"/>
          </a:ln>
        </p:spPr>
      </p:cxnSp>
      <p:sp>
        <p:nvSpPr>
          <p:cNvPr id="13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No data like more data!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2520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Agenda for Today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5218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Why big data?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Hadoop API walkthrough</a:t>
            </a:r>
          </a:p>
        </p:txBody>
      </p:sp>
    </p:spTree>
    <p:extLst>
      <p:ext uri="{BB962C8B-B14F-4D97-AF65-F5344CB8AC3E}">
        <p14:creationId xmlns:p14="http://schemas.microsoft.com/office/powerpoint/2010/main" val="13743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bama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430000" cy="6858000"/>
          </a:xfrm>
          <a:prstGeom prst="rect">
            <a:avLst/>
          </a:prstGeom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/>
              <a:t>Source: </a:t>
            </a:r>
            <a:r>
              <a:rPr lang="en-US" sz="1000" b="0" dirty="0" smtClean="0"/>
              <a:t>Guardian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24400" y="1066800"/>
            <a:ext cx="4114800" cy="8382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400" b="0" kern="0" dirty="0" smtClean="0">
                <a:solidFill>
                  <a:srgbClr val="FFFFFF"/>
                </a:solidFill>
                <a:latin typeface="Gill Sans"/>
                <a:cs typeface="Gill Sans"/>
              </a:rPr>
              <a:t>Humans as social sensors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Computational social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 science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43400" y="381000"/>
            <a:ext cx="3886200" cy="6858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Society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12123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1" y="2286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Predicting </a:t>
            </a:r>
            <a:r>
              <a:rPr lang="en-US" sz="2800" b="0" i="1" dirty="0" smtClean="0">
                <a:solidFill>
                  <a:schemeClr val="bg1"/>
                </a:solidFill>
                <a:latin typeface="Gill Sans"/>
                <a:cs typeface="Gill Sans"/>
              </a:rPr>
              <a:t>X</a:t>
            </a:r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 with Twitter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6611938"/>
            <a:ext cx="35016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 smtClean="0">
                <a:solidFill>
                  <a:schemeClr val="bg1"/>
                </a:solidFill>
              </a:rPr>
              <a:t>(Paul and </a:t>
            </a:r>
            <a:r>
              <a:rPr lang="en-US" sz="1000" b="0" dirty="0" err="1" smtClean="0">
                <a:solidFill>
                  <a:schemeClr val="bg1"/>
                </a:solidFill>
              </a:rPr>
              <a:t>Dredze</a:t>
            </a:r>
            <a:r>
              <a:rPr lang="en-US" sz="1000" b="0" dirty="0" smtClean="0">
                <a:solidFill>
                  <a:schemeClr val="bg1"/>
                </a:solidFill>
              </a:rPr>
              <a:t>, ICWSM 2011; Bond et al., Nature 2011)</a:t>
            </a:r>
            <a:endParaRPr lang="en-US" sz="1000" b="0" dirty="0">
              <a:solidFill>
                <a:schemeClr val="bg1"/>
              </a:solidFill>
            </a:endParaRPr>
          </a:p>
        </p:txBody>
      </p:sp>
      <p:pic>
        <p:nvPicPr>
          <p:cNvPr id="6" name="Picture 5" descr="Screen Shot 2016-01-01 at 9.19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5334000" cy="3678621"/>
          </a:xfrm>
          <a:prstGeom prst="rect">
            <a:avLst/>
          </a:prstGeom>
        </p:spPr>
      </p:pic>
      <p:pic>
        <p:nvPicPr>
          <p:cNvPr id="7" name="Picture 6" descr="Screen Shot 2016-01-01 at 9.22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905000"/>
            <a:ext cx="4396082" cy="41310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1400" y="60198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Political Mobilization on Facebook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4800600"/>
            <a:ext cx="41148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  <a:latin typeface="Gill Sans"/>
                <a:cs typeface="Gill Sans"/>
              </a:rPr>
              <a:t>2010 US Midterm Elections: </a:t>
            </a:r>
            <a:br>
              <a:rPr lang="en-US" b="0" dirty="0" smtClean="0">
                <a:solidFill>
                  <a:srgbClr val="000000"/>
                </a:solidFill>
                <a:latin typeface="Gill Sans"/>
                <a:cs typeface="Gill Sans"/>
              </a:rPr>
            </a:br>
            <a:r>
              <a:rPr lang="en-US" b="0" dirty="0" smtClean="0">
                <a:solidFill>
                  <a:srgbClr val="000000"/>
                </a:solidFill>
                <a:latin typeface="Gill Sans"/>
                <a:cs typeface="Gill Sans"/>
              </a:rPr>
              <a:t>60m users shown “I Voted” Messages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800" y="5334000"/>
            <a:ext cx="2514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rgbClr val="000000"/>
                </a:solidFill>
                <a:latin typeface="Gill Sans"/>
                <a:cs typeface="Gill Sans"/>
              </a:rPr>
              <a:t>Summary: increased turnout by 60k directly and 280k indirectly</a:t>
            </a:r>
            <a:endParaRPr lang="en-US" sz="1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 rot="237676">
            <a:off x="56850" y="5691676"/>
            <a:ext cx="31185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Woah! You should feel unsettled about this!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09014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140">
            <a:off x="1106668" y="2809753"/>
            <a:ext cx="2814282" cy="3733800"/>
          </a:xfrm>
          <a:prstGeom prst="rect">
            <a:avLst/>
          </a:prstGeom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6611938"/>
            <a:ext cx="7772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https://</a:t>
            </a:r>
            <a:r>
              <a:rPr lang="en-US" sz="1000" b="0" dirty="0" err="1">
                <a:solidFill>
                  <a:schemeClr val="bg1"/>
                </a:solidFill>
              </a:rPr>
              <a:t>www.theverge.com</a:t>
            </a:r>
            <a:r>
              <a:rPr lang="en-US" sz="1000" b="0" dirty="0">
                <a:solidFill>
                  <a:schemeClr val="bg1"/>
                </a:solidFill>
              </a:rPr>
              <a:t>/2017/11/1/16593346/house-</a:t>
            </a:r>
            <a:r>
              <a:rPr lang="en-US" sz="1000" b="0" dirty="0" err="1">
                <a:solidFill>
                  <a:schemeClr val="bg1"/>
                </a:solidFill>
              </a:rPr>
              <a:t>russia</a:t>
            </a:r>
            <a:r>
              <a:rPr lang="en-US" sz="1000" b="0" dirty="0">
                <a:solidFill>
                  <a:schemeClr val="bg1"/>
                </a:solidFill>
              </a:rPr>
              <a:t>-</a:t>
            </a:r>
            <a:r>
              <a:rPr lang="en-US" sz="1000" b="0" dirty="0" err="1">
                <a:solidFill>
                  <a:schemeClr val="bg1"/>
                </a:solidFill>
              </a:rPr>
              <a:t>facebook</a:t>
            </a:r>
            <a:r>
              <a:rPr lang="en-US" sz="1000" b="0" dirty="0">
                <a:solidFill>
                  <a:schemeClr val="bg1"/>
                </a:solidFill>
              </a:rPr>
              <a:t>-ads</a:t>
            </a:r>
            <a:endParaRPr lang="en-US" sz="1000" b="0" dirty="0" smtClean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377">
            <a:off x="4105955" y="3681616"/>
            <a:ext cx="3514852" cy="2687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231">
            <a:off x="5511147" y="177818"/>
            <a:ext cx="3375152" cy="4308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8909">
            <a:off x="210391" y="194307"/>
            <a:ext cx="3604260" cy="274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64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7303342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10" y="3048000"/>
            <a:ext cx="5486400" cy="3282043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611938"/>
            <a:ext cx="7772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https://</a:t>
            </a:r>
            <a:r>
              <a:rPr lang="en-US" sz="1000" b="0" dirty="0" err="1">
                <a:solidFill>
                  <a:schemeClr val="bg1"/>
                </a:solidFill>
              </a:rPr>
              <a:t>www.propublica.org</a:t>
            </a:r>
            <a:r>
              <a:rPr lang="en-US" sz="1000" b="0" dirty="0">
                <a:solidFill>
                  <a:schemeClr val="bg1"/>
                </a:solidFill>
              </a:rPr>
              <a:t>/article/</a:t>
            </a:r>
            <a:r>
              <a:rPr lang="en-US" sz="1000" b="0" dirty="0" err="1">
                <a:solidFill>
                  <a:schemeClr val="bg1"/>
                </a:solidFill>
              </a:rPr>
              <a:t>facebook</a:t>
            </a:r>
            <a:r>
              <a:rPr lang="en-US" sz="1000" b="0" dirty="0">
                <a:solidFill>
                  <a:schemeClr val="bg1"/>
                </a:solidFill>
              </a:rPr>
              <a:t>-enabled-advertisers-to-reach-</a:t>
            </a:r>
            <a:r>
              <a:rPr lang="en-US" sz="1000" b="0" dirty="0" err="1">
                <a:solidFill>
                  <a:schemeClr val="bg1"/>
                </a:solidFill>
              </a:rPr>
              <a:t>jew</a:t>
            </a:r>
            <a:r>
              <a:rPr lang="en-US" sz="1000" b="0" dirty="0">
                <a:solidFill>
                  <a:schemeClr val="bg1"/>
                </a:solidFill>
              </a:rPr>
              <a:t>-haters</a:t>
            </a:r>
            <a:endParaRPr lang="en-US" sz="10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731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406400"/>
            <a:ext cx="65151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46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34708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611938"/>
            <a:ext cx="7772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http://</a:t>
            </a:r>
            <a:r>
              <a:rPr lang="en-US" sz="1000" b="0" dirty="0" err="1">
                <a:solidFill>
                  <a:schemeClr val="bg1"/>
                </a:solidFill>
              </a:rPr>
              <a:t>www.cnn.com</a:t>
            </a:r>
            <a:r>
              <a:rPr lang="en-US" sz="1000" b="0" dirty="0">
                <a:solidFill>
                  <a:schemeClr val="bg1"/>
                </a:solidFill>
              </a:rPr>
              <a:t>/2016/12/07/</a:t>
            </a:r>
            <a:r>
              <a:rPr lang="en-US" sz="1000" b="0" dirty="0" err="1">
                <a:solidFill>
                  <a:schemeClr val="bg1"/>
                </a:solidFill>
              </a:rPr>
              <a:t>asia</a:t>
            </a:r>
            <a:r>
              <a:rPr lang="en-US" sz="1000" b="0" dirty="0">
                <a:solidFill>
                  <a:schemeClr val="bg1"/>
                </a:solidFill>
              </a:rPr>
              <a:t>/new-</a:t>
            </a:r>
            <a:r>
              <a:rPr lang="en-US" sz="1000" b="0" dirty="0" err="1">
                <a:solidFill>
                  <a:schemeClr val="bg1"/>
                </a:solidFill>
              </a:rPr>
              <a:t>zealand</a:t>
            </a:r>
            <a:r>
              <a:rPr lang="en-US" sz="1000" b="0" dirty="0">
                <a:solidFill>
                  <a:schemeClr val="bg1"/>
                </a:solidFill>
              </a:rPr>
              <a:t>-passport-robot-</a:t>
            </a:r>
            <a:r>
              <a:rPr lang="en-US" sz="1000" b="0" dirty="0" err="1">
                <a:solidFill>
                  <a:schemeClr val="bg1"/>
                </a:solidFill>
              </a:rPr>
              <a:t>asian</a:t>
            </a:r>
            <a:r>
              <a:rPr lang="en-US" sz="1000" b="0" dirty="0">
                <a:solidFill>
                  <a:schemeClr val="bg1"/>
                </a:solidFill>
              </a:rPr>
              <a:t>-</a:t>
            </a:r>
            <a:r>
              <a:rPr lang="en-US" sz="1000" b="0" dirty="0" err="1">
                <a:solidFill>
                  <a:schemeClr val="bg1"/>
                </a:solidFill>
              </a:rPr>
              <a:t>trnd</a:t>
            </a:r>
            <a:r>
              <a:rPr lang="en-US" sz="1000" b="0" dirty="0">
                <a:solidFill>
                  <a:schemeClr val="bg1"/>
                </a:solidFill>
              </a:rPr>
              <a:t>/</a:t>
            </a:r>
            <a:r>
              <a:rPr lang="en-US" sz="1000" b="0" dirty="0" err="1">
                <a:solidFill>
                  <a:schemeClr val="bg1"/>
                </a:solidFill>
              </a:rPr>
              <a:t>index.html</a:t>
            </a:r>
            <a:endParaRPr lang="en-US" sz="10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19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The Perils of Big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57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The end of privacy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038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Who owns your data and can the government access it?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048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The echo chamber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429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Are you seeing only what you want to see?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400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The racist algorithm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781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Algorithms aren’t racist, people are?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1128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We </a:t>
            </a:r>
            <a:r>
              <a:rPr lang="en-US" sz="2400" b="0" i="1" dirty="0" smtClean="0">
                <a:solidFill>
                  <a:srgbClr val="FF0000"/>
                </a:solidFill>
                <a:latin typeface="Gill Sans"/>
                <a:cs typeface="Gill Sans"/>
              </a:rPr>
              <a:t>desperately</a:t>
            </a:r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 need “data ethics” to go with big data!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7400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00"/>
            <a:ext cx="8708571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85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27"/>
            <a:ext cx="9144000" cy="6091707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266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Popular Internet Meme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705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6764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latin typeface="Gill Sans"/>
                <a:cs typeface="Gill Sans"/>
              </a:rPr>
              <a:t>Tackling Big Data</a:t>
            </a:r>
            <a:endParaRPr lang="en-US" sz="3600" b="0" kern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8491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Why big data?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29000" y="4225126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Execution</a:t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Infrastructure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29000" y="3123133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Analytics Infrastructure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29000" y="2016742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Data Science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Tools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73028" y="2484656"/>
            <a:ext cx="595752" cy="2216791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  <a:alpha val="50000"/>
                </a:srgbClr>
              </a:gs>
              <a:gs pos="35000">
                <a:srgbClr val="8064A2">
                  <a:tint val="37000"/>
                  <a:satMod val="300000"/>
                  <a:alpha val="80000"/>
                </a:srgbClr>
              </a:gs>
              <a:gs pos="100000">
                <a:srgbClr val="8064A2">
                  <a:tint val="15000"/>
                  <a:satMod val="350000"/>
                  <a:alpha val="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Course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5257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8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“big data stack”</a:t>
            </a:r>
            <a:endParaRPr lang="en-US" sz="28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2" name="Down Arrow 1"/>
          <p:cNvSpPr/>
          <p:nvPr/>
        </p:nvSpPr>
        <p:spPr bwMode="auto">
          <a:xfrm rot="3812831">
            <a:off x="5847826" y="1555406"/>
            <a:ext cx="685800" cy="80825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5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Straight Arrow Connector 172"/>
          <p:cNvCxnSpPr>
            <a:cxnSpLocks noChangeShapeType="1"/>
          </p:cNvCxnSpPr>
          <p:nvPr/>
        </p:nvCxnSpPr>
        <p:spPr bwMode="auto">
          <a:xfrm rot="5400000">
            <a:off x="2644776" y="32131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cxnSpLocks noChangeShapeType="1"/>
          </p:cNvCxnSpPr>
          <p:nvPr/>
        </p:nvCxnSpPr>
        <p:spPr bwMode="auto">
          <a:xfrm rot="5400000">
            <a:off x="3938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cxnSpLocks noChangeShapeType="1"/>
          </p:cNvCxnSpPr>
          <p:nvPr/>
        </p:nvCxnSpPr>
        <p:spPr bwMode="auto">
          <a:xfrm rot="5400000">
            <a:off x="52339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cxnSpLocks noChangeShapeType="1"/>
          </p:cNvCxnSpPr>
          <p:nvPr/>
        </p:nvCxnSpPr>
        <p:spPr bwMode="auto">
          <a:xfrm rot="5400000">
            <a:off x="6605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9" name="Rectangle 7"/>
          <p:cNvSpPr>
            <a:spLocks noChangeArrowheads="1"/>
          </p:cNvSpPr>
          <p:nvPr/>
        </p:nvSpPr>
        <p:spPr bwMode="auto">
          <a:xfrm>
            <a:off x="6324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0" name="Rectangle 4"/>
          <p:cNvSpPr>
            <a:spLocks noChangeArrowheads="1"/>
          </p:cNvSpPr>
          <p:nvPr/>
        </p:nvSpPr>
        <p:spPr bwMode="auto">
          <a:xfrm>
            <a:off x="23622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1" name="Rectangle 5"/>
          <p:cNvSpPr>
            <a:spLocks noChangeArrowheads="1"/>
          </p:cNvSpPr>
          <p:nvPr/>
        </p:nvSpPr>
        <p:spPr bwMode="auto">
          <a:xfrm>
            <a:off x="3657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2" name="Rectangle 6"/>
          <p:cNvSpPr>
            <a:spLocks noChangeArrowheads="1"/>
          </p:cNvSpPr>
          <p:nvPr/>
        </p:nvSpPr>
        <p:spPr bwMode="auto">
          <a:xfrm>
            <a:off x="49530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grpSp>
        <p:nvGrpSpPr>
          <p:cNvPr id="2" name="Group 326"/>
          <p:cNvGrpSpPr/>
          <p:nvPr/>
        </p:nvGrpSpPr>
        <p:grpSpPr>
          <a:xfrm>
            <a:off x="2286000" y="3381375"/>
            <a:ext cx="996950" cy="276225"/>
            <a:chOff x="2286000" y="3381375"/>
            <a:chExt cx="996950" cy="276225"/>
          </a:xfrm>
        </p:grpSpPr>
        <p:sp>
          <p:nvSpPr>
            <p:cNvPr id="178" name="Rectangle 144"/>
            <p:cNvSpPr>
              <a:spLocks noChangeArrowheads="1"/>
            </p:cNvSpPr>
            <p:nvPr/>
          </p:nvSpPr>
          <p:spPr bwMode="auto">
            <a:xfrm>
              <a:off x="279466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TextBox 145"/>
            <p:cNvSpPr txBox="1">
              <a:spLocks noChangeArrowheads="1"/>
            </p:cNvSpPr>
            <p:nvPr/>
          </p:nvSpPr>
          <p:spPr bwMode="auto">
            <a:xfrm>
              <a:off x="278447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180" name="Rectangle 137"/>
            <p:cNvSpPr>
              <a:spLocks noChangeArrowheads="1"/>
            </p:cNvSpPr>
            <p:nvPr/>
          </p:nvSpPr>
          <p:spPr bwMode="auto">
            <a:xfrm>
              <a:off x="2296190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TextBox 138"/>
            <p:cNvSpPr txBox="1">
              <a:spLocks noChangeArrowheads="1"/>
            </p:cNvSpPr>
            <p:nvPr/>
          </p:nvSpPr>
          <p:spPr bwMode="auto">
            <a:xfrm>
              <a:off x="2286000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182" name="Rectangle 135"/>
            <p:cNvSpPr>
              <a:spLocks noChangeArrowheads="1"/>
            </p:cNvSpPr>
            <p:nvPr/>
          </p:nvSpPr>
          <p:spPr bwMode="auto">
            <a:xfrm>
              <a:off x="2524904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3" name="TextBox 136"/>
            <p:cNvSpPr txBox="1">
              <a:spLocks noChangeArrowheads="1"/>
            </p:cNvSpPr>
            <p:nvPr/>
          </p:nvSpPr>
          <p:spPr bwMode="auto">
            <a:xfrm>
              <a:off x="2514714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4" name="Rectangle 142"/>
            <p:cNvSpPr>
              <a:spLocks noChangeArrowheads="1"/>
            </p:cNvSpPr>
            <p:nvPr/>
          </p:nvSpPr>
          <p:spPr bwMode="auto">
            <a:xfrm>
              <a:off x="302337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5" name="TextBox 143"/>
            <p:cNvSpPr txBox="1">
              <a:spLocks noChangeArrowheads="1"/>
            </p:cNvSpPr>
            <p:nvPr/>
          </p:nvSpPr>
          <p:spPr bwMode="auto">
            <a:xfrm>
              <a:off x="301318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325"/>
          <p:cNvGrpSpPr/>
          <p:nvPr/>
        </p:nvGrpSpPr>
        <p:grpSpPr>
          <a:xfrm>
            <a:off x="3844925" y="3381375"/>
            <a:ext cx="498475" cy="276225"/>
            <a:chOff x="3844925" y="3381375"/>
            <a:chExt cx="498475" cy="276225"/>
          </a:xfrm>
        </p:grpSpPr>
        <p:sp>
          <p:nvSpPr>
            <p:cNvPr id="187" name="Rectangle 151"/>
            <p:cNvSpPr>
              <a:spLocks noChangeArrowheads="1"/>
            </p:cNvSpPr>
            <p:nvPr/>
          </p:nvSpPr>
          <p:spPr bwMode="auto">
            <a:xfrm>
              <a:off x="385511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TextBox 152"/>
            <p:cNvSpPr txBox="1">
              <a:spLocks noChangeArrowheads="1"/>
            </p:cNvSpPr>
            <p:nvPr/>
          </p:nvSpPr>
          <p:spPr bwMode="auto">
            <a:xfrm>
              <a:off x="384492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191" name="Rectangle 149"/>
            <p:cNvSpPr>
              <a:spLocks noChangeArrowheads="1"/>
            </p:cNvSpPr>
            <p:nvPr/>
          </p:nvSpPr>
          <p:spPr bwMode="auto">
            <a:xfrm>
              <a:off x="408382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2" name="TextBox 150"/>
            <p:cNvSpPr txBox="1">
              <a:spLocks noChangeArrowheads="1"/>
            </p:cNvSpPr>
            <p:nvPr/>
          </p:nvSpPr>
          <p:spPr bwMode="auto">
            <a:xfrm>
              <a:off x="407363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24"/>
          <p:cNvGrpSpPr/>
          <p:nvPr/>
        </p:nvGrpSpPr>
        <p:grpSpPr>
          <a:xfrm>
            <a:off x="4876800" y="3381375"/>
            <a:ext cx="990600" cy="276225"/>
            <a:chOff x="4876800" y="3381375"/>
            <a:chExt cx="990600" cy="276225"/>
          </a:xfrm>
        </p:grpSpPr>
        <p:sp>
          <p:nvSpPr>
            <p:cNvPr id="196" name="Rectangle 165"/>
            <p:cNvSpPr>
              <a:spLocks noChangeArrowheads="1"/>
            </p:cNvSpPr>
            <p:nvPr/>
          </p:nvSpPr>
          <p:spPr bwMode="auto">
            <a:xfrm>
              <a:off x="48869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Rectangle 172"/>
            <p:cNvSpPr>
              <a:spLocks noChangeArrowheads="1"/>
            </p:cNvSpPr>
            <p:nvPr/>
          </p:nvSpPr>
          <p:spPr bwMode="auto">
            <a:xfrm>
              <a:off x="53793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TextBox 166"/>
            <p:cNvSpPr txBox="1">
              <a:spLocks noChangeArrowheads="1"/>
            </p:cNvSpPr>
            <p:nvPr/>
          </p:nvSpPr>
          <p:spPr bwMode="auto">
            <a:xfrm>
              <a:off x="48768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199" name="TextBox 173"/>
            <p:cNvSpPr txBox="1">
              <a:spLocks noChangeArrowheads="1"/>
            </p:cNvSpPr>
            <p:nvPr/>
          </p:nvSpPr>
          <p:spPr bwMode="auto">
            <a:xfrm>
              <a:off x="53691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0" name="Rectangle 163"/>
            <p:cNvSpPr>
              <a:spLocks noChangeArrowheads="1"/>
            </p:cNvSpPr>
            <p:nvPr/>
          </p:nvSpPr>
          <p:spPr bwMode="auto">
            <a:xfrm>
              <a:off x="51155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1" name="TextBox 164"/>
            <p:cNvSpPr txBox="1">
              <a:spLocks noChangeArrowheads="1"/>
            </p:cNvSpPr>
            <p:nvPr/>
          </p:nvSpPr>
          <p:spPr bwMode="auto">
            <a:xfrm>
              <a:off x="5105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02" name="Rectangle 170"/>
            <p:cNvSpPr>
              <a:spLocks noChangeArrowheads="1"/>
            </p:cNvSpPr>
            <p:nvPr/>
          </p:nvSpPr>
          <p:spPr bwMode="auto">
            <a:xfrm>
              <a:off x="56079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3" name="TextBox 171"/>
            <p:cNvSpPr txBox="1">
              <a:spLocks noChangeArrowheads="1"/>
            </p:cNvSpPr>
            <p:nvPr/>
          </p:nvSpPr>
          <p:spPr bwMode="auto">
            <a:xfrm>
              <a:off x="55977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323"/>
          <p:cNvGrpSpPr/>
          <p:nvPr/>
        </p:nvGrpSpPr>
        <p:grpSpPr>
          <a:xfrm>
            <a:off x="6248400" y="3381375"/>
            <a:ext cx="990600" cy="276225"/>
            <a:chOff x="6248400" y="3381375"/>
            <a:chExt cx="990600" cy="276225"/>
          </a:xfrm>
        </p:grpSpPr>
        <p:sp>
          <p:nvSpPr>
            <p:cNvPr id="205" name="Rectangle 179"/>
            <p:cNvSpPr>
              <a:spLocks noChangeArrowheads="1"/>
            </p:cNvSpPr>
            <p:nvPr/>
          </p:nvSpPr>
          <p:spPr bwMode="auto">
            <a:xfrm>
              <a:off x="62585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Rectangle 186"/>
            <p:cNvSpPr>
              <a:spLocks noChangeArrowheads="1"/>
            </p:cNvSpPr>
            <p:nvPr/>
          </p:nvSpPr>
          <p:spPr bwMode="auto">
            <a:xfrm>
              <a:off x="67509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TextBox 180"/>
            <p:cNvSpPr txBox="1">
              <a:spLocks noChangeArrowheads="1"/>
            </p:cNvSpPr>
            <p:nvPr/>
          </p:nvSpPr>
          <p:spPr bwMode="auto">
            <a:xfrm>
              <a:off x="6248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08" name="TextBox 187"/>
            <p:cNvSpPr txBox="1">
              <a:spLocks noChangeArrowheads="1"/>
            </p:cNvSpPr>
            <p:nvPr/>
          </p:nvSpPr>
          <p:spPr bwMode="auto">
            <a:xfrm>
              <a:off x="67407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9" name="Rectangle 177"/>
            <p:cNvSpPr>
              <a:spLocks noChangeArrowheads="1"/>
            </p:cNvSpPr>
            <p:nvPr/>
          </p:nvSpPr>
          <p:spPr bwMode="auto">
            <a:xfrm>
              <a:off x="64871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0" name="TextBox 178"/>
            <p:cNvSpPr txBox="1">
              <a:spLocks noChangeArrowheads="1"/>
            </p:cNvSpPr>
            <p:nvPr/>
          </p:nvSpPr>
          <p:spPr bwMode="auto">
            <a:xfrm>
              <a:off x="64770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11" name="Rectangle 184"/>
            <p:cNvSpPr>
              <a:spLocks noChangeArrowheads="1"/>
            </p:cNvSpPr>
            <p:nvPr/>
          </p:nvSpPr>
          <p:spPr bwMode="auto">
            <a:xfrm>
              <a:off x="69795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2" name="TextBox 185"/>
            <p:cNvSpPr txBox="1">
              <a:spLocks noChangeArrowheads="1"/>
            </p:cNvSpPr>
            <p:nvPr/>
          </p:nvSpPr>
          <p:spPr bwMode="auto">
            <a:xfrm>
              <a:off x="69693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3" name="Rectangle 4"/>
          <p:cNvSpPr>
            <a:spLocks noChangeArrowheads="1"/>
          </p:cNvSpPr>
          <p:nvPr/>
        </p:nvSpPr>
        <p:spPr bwMode="auto">
          <a:xfrm>
            <a:off x="22860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4" name="Rectangle 4"/>
          <p:cNvSpPr>
            <a:spLocks noChangeArrowheads="1"/>
          </p:cNvSpPr>
          <p:nvPr/>
        </p:nvSpPr>
        <p:spPr bwMode="auto">
          <a:xfrm>
            <a:off x="3581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5" name="Rectangle 4"/>
          <p:cNvSpPr>
            <a:spLocks noChangeArrowheads="1"/>
          </p:cNvSpPr>
          <p:nvPr/>
        </p:nvSpPr>
        <p:spPr bwMode="auto">
          <a:xfrm>
            <a:off x="48768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6" name="Rectangle 4"/>
          <p:cNvSpPr>
            <a:spLocks noChangeArrowheads="1"/>
          </p:cNvSpPr>
          <p:nvPr/>
        </p:nvSpPr>
        <p:spPr bwMode="auto">
          <a:xfrm>
            <a:off x="6248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cxnSp>
        <p:nvCxnSpPr>
          <p:cNvPr id="167" name="Straight Arrow Connector 166"/>
          <p:cNvCxnSpPr>
            <a:cxnSpLocks noChangeShapeType="1"/>
          </p:cNvCxnSpPr>
          <p:nvPr/>
        </p:nvCxnSpPr>
        <p:spPr bwMode="auto">
          <a:xfrm rot="5400000">
            <a:off x="2644776" y="21463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cxnSpLocks noChangeShapeType="1"/>
          </p:cNvCxnSpPr>
          <p:nvPr/>
        </p:nvCxnSpPr>
        <p:spPr bwMode="auto">
          <a:xfrm rot="5400000">
            <a:off x="3938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cxnSpLocks noChangeShapeType="1"/>
          </p:cNvCxnSpPr>
          <p:nvPr/>
        </p:nvCxnSpPr>
        <p:spPr bwMode="auto">
          <a:xfrm rot="5400000">
            <a:off x="52339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cxnSpLocks noChangeShapeType="1"/>
          </p:cNvCxnSpPr>
          <p:nvPr/>
        </p:nvCxnSpPr>
        <p:spPr bwMode="auto">
          <a:xfrm rot="5400000">
            <a:off x="6605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8" name="Rectangle 7"/>
          <p:cNvSpPr>
            <a:spLocks noChangeArrowheads="1"/>
          </p:cNvSpPr>
          <p:nvPr/>
        </p:nvSpPr>
        <p:spPr bwMode="auto">
          <a:xfrm>
            <a:off x="6324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0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3" name="Rectangle 4"/>
          <p:cNvSpPr>
            <a:spLocks noChangeArrowheads="1"/>
          </p:cNvSpPr>
          <p:nvPr/>
        </p:nvSpPr>
        <p:spPr bwMode="auto">
          <a:xfrm>
            <a:off x="23622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4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5" name="Rectangle 5"/>
          <p:cNvSpPr>
            <a:spLocks noChangeArrowheads="1"/>
          </p:cNvSpPr>
          <p:nvPr/>
        </p:nvSpPr>
        <p:spPr bwMode="auto">
          <a:xfrm>
            <a:off x="3657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0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" name="Rectangle 6"/>
          <p:cNvSpPr>
            <a:spLocks noChangeArrowheads="1"/>
          </p:cNvSpPr>
          <p:nvPr/>
        </p:nvSpPr>
        <p:spPr bwMode="auto">
          <a:xfrm>
            <a:off x="49530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18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" name="Group 318"/>
          <p:cNvGrpSpPr/>
          <p:nvPr/>
        </p:nvGrpSpPr>
        <p:grpSpPr>
          <a:xfrm>
            <a:off x="3033713" y="333375"/>
            <a:ext cx="3214687" cy="276225"/>
            <a:chOff x="3033713" y="333375"/>
            <a:chExt cx="3214687" cy="276225"/>
          </a:xfrm>
        </p:grpSpPr>
        <p:sp>
          <p:nvSpPr>
            <p:cNvPr id="219" name="Rectangle 56"/>
            <p:cNvSpPr>
              <a:spLocks noChangeArrowheads="1"/>
            </p:cNvSpPr>
            <p:nvPr/>
          </p:nvSpPr>
          <p:spPr bwMode="auto">
            <a:xfrm>
              <a:off x="3079069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Rectangle 102"/>
            <p:cNvSpPr>
              <a:spLocks noChangeArrowheads="1"/>
            </p:cNvSpPr>
            <p:nvPr/>
          </p:nvSpPr>
          <p:spPr bwMode="auto">
            <a:xfrm>
              <a:off x="3612430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Rectangle 109"/>
            <p:cNvSpPr>
              <a:spLocks noChangeArrowheads="1"/>
            </p:cNvSpPr>
            <p:nvPr/>
          </p:nvSpPr>
          <p:spPr bwMode="auto">
            <a:xfrm>
              <a:off x="4145792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Rectangle 116"/>
            <p:cNvSpPr>
              <a:spLocks noChangeArrowheads="1"/>
            </p:cNvSpPr>
            <p:nvPr/>
          </p:nvSpPr>
          <p:spPr bwMode="auto">
            <a:xfrm>
              <a:off x="4679154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Rectangle 123"/>
            <p:cNvSpPr>
              <a:spLocks noChangeArrowheads="1"/>
            </p:cNvSpPr>
            <p:nvPr/>
          </p:nvSpPr>
          <p:spPr bwMode="auto">
            <a:xfrm>
              <a:off x="5212515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Rectangle 130"/>
            <p:cNvSpPr>
              <a:spLocks noChangeArrowheads="1"/>
            </p:cNvSpPr>
            <p:nvPr/>
          </p:nvSpPr>
          <p:spPr bwMode="auto">
            <a:xfrm>
              <a:off x="5745877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TextBox 57"/>
            <p:cNvSpPr txBox="1">
              <a:spLocks noChangeArrowheads="1"/>
            </p:cNvSpPr>
            <p:nvPr/>
          </p:nvSpPr>
          <p:spPr bwMode="auto">
            <a:xfrm>
              <a:off x="303371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26" name="TextBox 103"/>
            <p:cNvSpPr txBox="1">
              <a:spLocks noChangeArrowheads="1"/>
            </p:cNvSpPr>
            <p:nvPr/>
          </p:nvSpPr>
          <p:spPr bwMode="auto">
            <a:xfrm>
              <a:off x="356707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27" name="TextBox 110"/>
            <p:cNvSpPr txBox="1">
              <a:spLocks noChangeArrowheads="1"/>
            </p:cNvSpPr>
            <p:nvPr/>
          </p:nvSpPr>
          <p:spPr bwMode="auto">
            <a:xfrm>
              <a:off x="4100436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28" name="TextBox 117"/>
            <p:cNvSpPr txBox="1">
              <a:spLocks noChangeArrowheads="1"/>
            </p:cNvSpPr>
            <p:nvPr/>
          </p:nvSpPr>
          <p:spPr bwMode="auto">
            <a:xfrm>
              <a:off x="463379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29" name="TextBox 124"/>
            <p:cNvSpPr txBox="1">
              <a:spLocks noChangeArrowheads="1"/>
            </p:cNvSpPr>
            <p:nvPr/>
          </p:nvSpPr>
          <p:spPr bwMode="auto">
            <a:xfrm>
              <a:off x="516716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30" name="TextBox 131"/>
            <p:cNvSpPr txBox="1">
              <a:spLocks noChangeArrowheads="1"/>
            </p:cNvSpPr>
            <p:nvPr/>
          </p:nvSpPr>
          <p:spPr bwMode="auto">
            <a:xfrm>
              <a:off x="5700521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31" name="Rectangle 58"/>
            <p:cNvSpPr>
              <a:spLocks noChangeArrowheads="1"/>
            </p:cNvSpPr>
            <p:nvPr/>
          </p:nvSpPr>
          <p:spPr bwMode="auto">
            <a:xfrm>
              <a:off x="3307652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TextBox 59"/>
            <p:cNvSpPr txBox="1">
              <a:spLocks noChangeArrowheads="1"/>
            </p:cNvSpPr>
            <p:nvPr/>
          </p:nvSpPr>
          <p:spPr bwMode="auto">
            <a:xfrm>
              <a:off x="3262297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3" name="Rectangle 100"/>
            <p:cNvSpPr>
              <a:spLocks noChangeArrowheads="1"/>
            </p:cNvSpPr>
            <p:nvPr/>
          </p:nvSpPr>
          <p:spPr bwMode="auto">
            <a:xfrm>
              <a:off x="3841014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TextBox 101"/>
            <p:cNvSpPr txBox="1">
              <a:spLocks noChangeArrowheads="1"/>
            </p:cNvSpPr>
            <p:nvPr/>
          </p:nvSpPr>
          <p:spPr bwMode="auto">
            <a:xfrm>
              <a:off x="379565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5" name="Rectangle 107"/>
            <p:cNvSpPr>
              <a:spLocks noChangeArrowheads="1"/>
            </p:cNvSpPr>
            <p:nvPr/>
          </p:nvSpPr>
          <p:spPr bwMode="auto">
            <a:xfrm>
              <a:off x="4374376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TextBox 108"/>
            <p:cNvSpPr txBox="1">
              <a:spLocks noChangeArrowheads="1"/>
            </p:cNvSpPr>
            <p:nvPr/>
          </p:nvSpPr>
          <p:spPr bwMode="auto">
            <a:xfrm>
              <a:off x="432902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7" name="Rectangle 114"/>
            <p:cNvSpPr>
              <a:spLocks noChangeArrowheads="1"/>
            </p:cNvSpPr>
            <p:nvPr/>
          </p:nvSpPr>
          <p:spPr bwMode="auto">
            <a:xfrm>
              <a:off x="4907737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TextBox 115"/>
            <p:cNvSpPr txBox="1">
              <a:spLocks noChangeArrowheads="1"/>
            </p:cNvSpPr>
            <p:nvPr/>
          </p:nvSpPr>
          <p:spPr bwMode="auto">
            <a:xfrm>
              <a:off x="4862382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9" name="Rectangle 121"/>
            <p:cNvSpPr>
              <a:spLocks noChangeArrowheads="1"/>
            </p:cNvSpPr>
            <p:nvPr/>
          </p:nvSpPr>
          <p:spPr bwMode="auto">
            <a:xfrm>
              <a:off x="5441099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TextBox 122"/>
            <p:cNvSpPr txBox="1">
              <a:spLocks noChangeArrowheads="1"/>
            </p:cNvSpPr>
            <p:nvPr/>
          </p:nvSpPr>
          <p:spPr bwMode="auto">
            <a:xfrm>
              <a:off x="539574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1" name="Rectangle 128"/>
            <p:cNvSpPr>
              <a:spLocks noChangeArrowheads="1"/>
            </p:cNvSpPr>
            <p:nvPr/>
          </p:nvSpPr>
          <p:spPr bwMode="auto">
            <a:xfrm>
              <a:off x="5974461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TextBox 129"/>
            <p:cNvSpPr txBox="1">
              <a:spLocks noChangeArrowheads="1"/>
            </p:cNvSpPr>
            <p:nvPr/>
          </p:nvSpPr>
          <p:spPr bwMode="auto">
            <a:xfrm>
              <a:off x="592910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319"/>
          <p:cNvGrpSpPr/>
          <p:nvPr/>
        </p:nvGrpSpPr>
        <p:grpSpPr>
          <a:xfrm>
            <a:off x="2286000" y="2314575"/>
            <a:ext cx="996950" cy="276225"/>
            <a:chOff x="2286000" y="2314575"/>
            <a:chExt cx="996950" cy="276225"/>
          </a:xfrm>
        </p:grpSpPr>
        <p:sp>
          <p:nvSpPr>
            <p:cNvPr id="243" name="Rectangle 144"/>
            <p:cNvSpPr>
              <a:spLocks noChangeArrowheads="1"/>
            </p:cNvSpPr>
            <p:nvPr/>
          </p:nvSpPr>
          <p:spPr bwMode="auto">
            <a:xfrm>
              <a:off x="27946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TextBox 145"/>
            <p:cNvSpPr txBox="1">
              <a:spLocks noChangeArrowheads="1"/>
            </p:cNvSpPr>
            <p:nvPr/>
          </p:nvSpPr>
          <p:spPr bwMode="auto">
            <a:xfrm>
              <a:off x="27844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5" name="Rectangle 137"/>
            <p:cNvSpPr>
              <a:spLocks noChangeArrowheads="1"/>
            </p:cNvSpPr>
            <p:nvPr/>
          </p:nvSpPr>
          <p:spPr bwMode="auto">
            <a:xfrm>
              <a:off x="22961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138"/>
            <p:cNvSpPr txBox="1">
              <a:spLocks noChangeArrowheads="1"/>
            </p:cNvSpPr>
            <p:nvPr/>
          </p:nvSpPr>
          <p:spPr bwMode="auto">
            <a:xfrm>
              <a:off x="22860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7" name="Rectangle 135"/>
            <p:cNvSpPr>
              <a:spLocks noChangeArrowheads="1"/>
            </p:cNvSpPr>
            <p:nvPr/>
          </p:nvSpPr>
          <p:spPr bwMode="auto">
            <a:xfrm>
              <a:off x="25249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8" name="TextBox 136"/>
            <p:cNvSpPr txBox="1">
              <a:spLocks noChangeArrowheads="1"/>
            </p:cNvSpPr>
            <p:nvPr/>
          </p:nvSpPr>
          <p:spPr bwMode="auto">
            <a:xfrm>
              <a:off x="25147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9" name="Rectangle 142"/>
            <p:cNvSpPr>
              <a:spLocks noChangeArrowheads="1"/>
            </p:cNvSpPr>
            <p:nvPr/>
          </p:nvSpPr>
          <p:spPr bwMode="auto">
            <a:xfrm>
              <a:off x="30233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0" name="TextBox 143"/>
            <p:cNvSpPr txBox="1">
              <a:spLocks noChangeArrowheads="1"/>
            </p:cNvSpPr>
            <p:nvPr/>
          </p:nvSpPr>
          <p:spPr bwMode="auto">
            <a:xfrm>
              <a:off x="30131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320"/>
          <p:cNvGrpSpPr/>
          <p:nvPr/>
        </p:nvGrpSpPr>
        <p:grpSpPr>
          <a:xfrm>
            <a:off x="3581400" y="2314575"/>
            <a:ext cx="996950" cy="276225"/>
            <a:chOff x="3581400" y="2314575"/>
            <a:chExt cx="996950" cy="276225"/>
          </a:xfrm>
        </p:grpSpPr>
        <p:sp>
          <p:nvSpPr>
            <p:cNvPr id="251" name="Rectangle 151"/>
            <p:cNvSpPr>
              <a:spLocks noChangeArrowheads="1"/>
            </p:cNvSpPr>
            <p:nvPr/>
          </p:nvSpPr>
          <p:spPr bwMode="auto">
            <a:xfrm>
              <a:off x="35915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Rectangle 158"/>
            <p:cNvSpPr>
              <a:spLocks noChangeArrowheads="1"/>
            </p:cNvSpPr>
            <p:nvPr/>
          </p:nvSpPr>
          <p:spPr bwMode="auto">
            <a:xfrm>
              <a:off x="40900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TextBox 152"/>
            <p:cNvSpPr txBox="1">
              <a:spLocks noChangeArrowheads="1"/>
            </p:cNvSpPr>
            <p:nvPr/>
          </p:nvSpPr>
          <p:spPr bwMode="auto">
            <a:xfrm>
              <a:off x="35814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4" name="TextBox 159"/>
            <p:cNvSpPr txBox="1">
              <a:spLocks noChangeArrowheads="1"/>
            </p:cNvSpPr>
            <p:nvPr/>
          </p:nvSpPr>
          <p:spPr bwMode="auto">
            <a:xfrm>
              <a:off x="40798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5" name="Rectangle 149"/>
            <p:cNvSpPr>
              <a:spLocks noChangeArrowheads="1"/>
            </p:cNvSpPr>
            <p:nvPr/>
          </p:nvSpPr>
          <p:spPr bwMode="auto">
            <a:xfrm>
              <a:off x="38203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" name="TextBox 150"/>
            <p:cNvSpPr txBox="1">
              <a:spLocks noChangeArrowheads="1"/>
            </p:cNvSpPr>
            <p:nvPr/>
          </p:nvSpPr>
          <p:spPr bwMode="auto">
            <a:xfrm>
              <a:off x="38101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57" name="Rectangle 156"/>
            <p:cNvSpPr>
              <a:spLocks noChangeArrowheads="1"/>
            </p:cNvSpPr>
            <p:nvPr/>
          </p:nvSpPr>
          <p:spPr bwMode="auto">
            <a:xfrm>
              <a:off x="43187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" name="TextBox 157"/>
            <p:cNvSpPr txBox="1">
              <a:spLocks noChangeArrowheads="1"/>
            </p:cNvSpPr>
            <p:nvPr/>
          </p:nvSpPr>
          <p:spPr bwMode="auto">
            <a:xfrm>
              <a:off x="43085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321"/>
          <p:cNvGrpSpPr/>
          <p:nvPr/>
        </p:nvGrpSpPr>
        <p:grpSpPr>
          <a:xfrm>
            <a:off x="4876800" y="2314575"/>
            <a:ext cx="990600" cy="276225"/>
            <a:chOff x="4876800" y="2314575"/>
            <a:chExt cx="990600" cy="276225"/>
          </a:xfrm>
        </p:grpSpPr>
        <p:sp>
          <p:nvSpPr>
            <p:cNvPr id="259" name="Rectangle 165"/>
            <p:cNvSpPr>
              <a:spLocks noChangeArrowheads="1"/>
            </p:cNvSpPr>
            <p:nvPr/>
          </p:nvSpPr>
          <p:spPr bwMode="auto">
            <a:xfrm>
              <a:off x="48869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Rectangle 172"/>
            <p:cNvSpPr>
              <a:spLocks noChangeArrowheads="1"/>
            </p:cNvSpPr>
            <p:nvPr/>
          </p:nvSpPr>
          <p:spPr bwMode="auto">
            <a:xfrm>
              <a:off x="53793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TextBox 166"/>
            <p:cNvSpPr txBox="1">
              <a:spLocks noChangeArrowheads="1"/>
            </p:cNvSpPr>
            <p:nvPr/>
          </p:nvSpPr>
          <p:spPr bwMode="auto">
            <a:xfrm>
              <a:off x="48768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62" name="TextBox 173"/>
            <p:cNvSpPr txBox="1">
              <a:spLocks noChangeArrowheads="1"/>
            </p:cNvSpPr>
            <p:nvPr/>
          </p:nvSpPr>
          <p:spPr bwMode="auto">
            <a:xfrm>
              <a:off x="53691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63" name="Rectangle 163"/>
            <p:cNvSpPr>
              <a:spLocks noChangeArrowheads="1"/>
            </p:cNvSpPr>
            <p:nvPr/>
          </p:nvSpPr>
          <p:spPr bwMode="auto">
            <a:xfrm>
              <a:off x="51155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4" name="TextBox 164"/>
            <p:cNvSpPr txBox="1">
              <a:spLocks noChangeArrowheads="1"/>
            </p:cNvSpPr>
            <p:nvPr/>
          </p:nvSpPr>
          <p:spPr bwMode="auto">
            <a:xfrm>
              <a:off x="5105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65" name="Rectangle 170"/>
            <p:cNvSpPr>
              <a:spLocks noChangeArrowheads="1"/>
            </p:cNvSpPr>
            <p:nvPr/>
          </p:nvSpPr>
          <p:spPr bwMode="auto">
            <a:xfrm>
              <a:off x="56079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6" name="TextBox 171"/>
            <p:cNvSpPr txBox="1">
              <a:spLocks noChangeArrowheads="1"/>
            </p:cNvSpPr>
            <p:nvPr/>
          </p:nvSpPr>
          <p:spPr bwMode="auto">
            <a:xfrm>
              <a:off x="55977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322"/>
          <p:cNvGrpSpPr/>
          <p:nvPr/>
        </p:nvGrpSpPr>
        <p:grpSpPr>
          <a:xfrm>
            <a:off x="6248400" y="2314575"/>
            <a:ext cx="990600" cy="276225"/>
            <a:chOff x="6248400" y="2314575"/>
            <a:chExt cx="990600" cy="276225"/>
          </a:xfrm>
        </p:grpSpPr>
        <p:sp>
          <p:nvSpPr>
            <p:cNvPr id="267" name="Rectangle 179"/>
            <p:cNvSpPr>
              <a:spLocks noChangeArrowheads="1"/>
            </p:cNvSpPr>
            <p:nvPr/>
          </p:nvSpPr>
          <p:spPr bwMode="auto">
            <a:xfrm>
              <a:off x="62585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Rectangle 186"/>
            <p:cNvSpPr>
              <a:spLocks noChangeArrowheads="1"/>
            </p:cNvSpPr>
            <p:nvPr/>
          </p:nvSpPr>
          <p:spPr bwMode="auto">
            <a:xfrm>
              <a:off x="67509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TextBox 180"/>
            <p:cNvSpPr txBox="1">
              <a:spLocks noChangeArrowheads="1"/>
            </p:cNvSpPr>
            <p:nvPr/>
          </p:nvSpPr>
          <p:spPr bwMode="auto">
            <a:xfrm>
              <a:off x="6248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70" name="TextBox 187"/>
            <p:cNvSpPr txBox="1">
              <a:spLocks noChangeArrowheads="1"/>
            </p:cNvSpPr>
            <p:nvPr/>
          </p:nvSpPr>
          <p:spPr bwMode="auto">
            <a:xfrm>
              <a:off x="67407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71" name="Rectangle 177"/>
            <p:cNvSpPr>
              <a:spLocks noChangeArrowheads="1"/>
            </p:cNvSpPr>
            <p:nvPr/>
          </p:nvSpPr>
          <p:spPr bwMode="auto">
            <a:xfrm>
              <a:off x="64871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2" name="TextBox 178"/>
            <p:cNvSpPr txBox="1">
              <a:spLocks noChangeArrowheads="1"/>
            </p:cNvSpPr>
            <p:nvPr/>
          </p:nvSpPr>
          <p:spPr bwMode="auto">
            <a:xfrm>
              <a:off x="64770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73" name="Rectangle 184"/>
            <p:cNvSpPr>
              <a:spLocks noChangeArrowheads="1"/>
            </p:cNvSpPr>
            <p:nvPr/>
          </p:nvSpPr>
          <p:spPr bwMode="auto">
            <a:xfrm>
              <a:off x="69795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4" name="TextBox 185"/>
            <p:cNvSpPr txBox="1">
              <a:spLocks noChangeArrowheads="1"/>
            </p:cNvSpPr>
            <p:nvPr/>
          </p:nvSpPr>
          <p:spPr bwMode="auto">
            <a:xfrm>
              <a:off x="69693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75" name="Straight Arrow Connector 274"/>
          <p:cNvCxnSpPr>
            <a:cxnSpLocks noChangeShapeType="1"/>
          </p:cNvCxnSpPr>
          <p:nvPr/>
        </p:nvCxnSpPr>
        <p:spPr bwMode="auto">
          <a:xfrm rot="5400000">
            <a:off x="3047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>
            <a:cxnSpLocks noChangeShapeType="1"/>
          </p:cNvCxnSpPr>
          <p:nvPr/>
        </p:nvCxnSpPr>
        <p:spPr bwMode="auto">
          <a:xfrm rot="5400000">
            <a:off x="3178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>
            <a:cxnSpLocks noChangeShapeType="1"/>
          </p:cNvCxnSpPr>
          <p:nvPr/>
        </p:nvCxnSpPr>
        <p:spPr bwMode="auto">
          <a:xfrm rot="5400000">
            <a:off x="4419601" y="50657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>
            <a:cxnSpLocks noChangeShapeType="1"/>
          </p:cNvCxnSpPr>
          <p:nvPr/>
        </p:nvCxnSpPr>
        <p:spPr bwMode="auto">
          <a:xfrm rot="5400000">
            <a:off x="45497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>
            <a:cxnSpLocks noChangeShapeType="1"/>
          </p:cNvCxnSpPr>
          <p:nvPr/>
        </p:nvCxnSpPr>
        <p:spPr bwMode="auto">
          <a:xfrm rot="5400000">
            <a:off x="5714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0" name="Straight Arrow Connector 279"/>
          <p:cNvCxnSpPr>
            <a:cxnSpLocks noChangeShapeType="1"/>
          </p:cNvCxnSpPr>
          <p:nvPr/>
        </p:nvCxnSpPr>
        <p:spPr bwMode="auto">
          <a:xfrm rot="5400000">
            <a:off x="5845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1" name="Rectangle 280"/>
          <p:cNvSpPr>
            <a:spLocks noChangeArrowheads="1"/>
          </p:cNvSpPr>
          <p:nvPr/>
        </p:nvSpPr>
        <p:spPr bwMode="auto">
          <a:xfrm>
            <a:off x="1981200" y="41148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group values by key</a:t>
            </a:r>
            <a:endParaRPr lang="en-US" b="0" dirty="0">
              <a:solidFill>
                <a:schemeClr val="bg2"/>
              </a:solidFill>
            </a:endParaRPr>
          </a:p>
        </p:txBody>
      </p:sp>
      <p:sp>
        <p:nvSpPr>
          <p:cNvPr id="282" name="Rectangle 281"/>
          <p:cNvSpPr>
            <a:spLocks noChangeArrowheads="1"/>
          </p:cNvSpPr>
          <p:nvPr/>
        </p:nvSpPr>
        <p:spPr bwMode="auto">
          <a:xfrm>
            <a:off x="2895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3" name="Rectangle 282"/>
          <p:cNvSpPr>
            <a:spLocks noChangeArrowheads="1"/>
          </p:cNvSpPr>
          <p:nvPr/>
        </p:nvSpPr>
        <p:spPr bwMode="auto">
          <a:xfrm>
            <a:off x="42672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4" name="Rectangle 283"/>
          <p:cNvSpPr>
            <a:spLocks noChangeArrowheads="1"/>
          </p:cNvSpPr>
          <p:nvPr/>
        </p:nvSpPr>
        <p:spPr bwMode="auto">
          <a:xfrm>
            <a:off x="5562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11" name="Group 332"/>
          <p:cNvGrpSpPr/>
          <p:nvPr/>
        </p:nvGrpSpPr>
        <p:grpSpPr>
          <a:xfrm>
            <a:off x="3200400" y="4448175"/>
            <a:ext cx="803275" cy="276225"/>
            <a:chOff x="3200400" y="4448175"/>
            <a:chExt cx="803275" cy="276225"/>
          </a:xfrm>
        </p:grpSpPr>
        <p:sp>
          <p:nvSpPr>
            <p:cNvPr id="285" name="Rectangle 193"/>
            <p:cNvSpPr>
              <a:spLocks noChangeArrowheads="1"/>
            </p:cNvSpPr>
            <p:nvPr/>
          </p:nvSpPr>
          <p:spPr bwMode="auto">
            <a:xfrm>
              <a:off x="32105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TextBox 194"/>
            <p:cNvSpPr txBox="1">
              <a:spLocks noChangeArrowheads="1"/>
            </p:cNvSpPr>
            <p:nvPr/>
          </p:nvSpPr>
          <p:spPr bwMode="auto">
            <a:xfrm>
              <a:off x="32004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87" name="Rectangle 191"/>
            <p:cNvSpPr>
              <a:spLocks noChangeArrowheads="1"/>
            </p:cNvSpPr>
            <p:nvPr/>
          </p:nvSpPr>
          <p:spPr bwMode="auto">
            <a:xfrm>
              <a:off x="35154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8" name="TextBox 192"/>
            <p:cNvSpPr txBox="1">
              <a:spLocks noChangeArrowheads="1"/>
            </p:cNvSpPr>
            <p:nvPr/>
          </p:nvSpPr>
          <p:spPr bwMode="auto">
            <a:xfrm>
              <a:off x="35052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89" name="Rectangle 196"/>
            <p:cNvSpPr>
              <a:spLocks noChangeArrowheads="1"/>
            </p:cNvSpPr>
            <p:nvPr/>
          </p:nvSpPr>
          <p:spPr bwMode="auto">
            <a:xfrm>
              <a:off x="37441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0" name="TextBox 197"/>
            <p:cNvSpPr txBox="1">
              <a:spLocks noChangeArrowheads="1"/>
            </p:cNvSpPr>
            <p:nvPr/>
          </p:nvSpPr>
          <p:spPr bwMode="auto">
            <a:xfrm>
              <a:off x="37339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331"/>
          <p:cNvGrpSpPr/>
          <p:nvPr/>
        </p:nvGrpSpPr>
        <p:grpSpPr>
          <a:xfrm>
            <a:off x="4572000" y="4448175"/>
            <a:ext cx="803275" cy="276225"/>
            <a:chOff x="4572000" y="4448175"/>
            <a:chExt cx="803275" cy="276225"/>
          </a:xfrm>
        </p:grpSpPr>
        <p:sp>
          <p:nvSpPr>
            <p:cNvPr id="291" name="Rectangle 199"/>
            <p:cNvSpPr>
              <a:spLocks noChangeArrowheads="1"/>
            </p:cNvSpPr>
            <p:nvPr/>
          </p:nvSpPr>
          <p:spPr bwMode="auto">
            <a:xfrm>
              <a:off x="45821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TextBox 200"/>
            <p:cNvSpPr txBox="1">
              <a:spLocks noChangeArrowheads="1"/>
            </p:cNvSpPr>
            <p:nvPr/>
          </p:nvSpPr>
          <p:spPr bwMode="auto">
            <a:xfrm>
              <a:off x="45720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93" name="Rectangle 202"/>
            <p:cNvSpPr>
              <a:spLocks noChangeArrowheads="1"/>
            </p:cNvSpPr>
            <p:nvPr/>
          </p:nvSpPr>
          <p:spPr bwMode="auto">
            <a:xfrm>
              <a:off x="48870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4" name="TextBox 203"/>
            <p:cNvSpPr txBox="1">
              <a:spLocks noChangeArrowheads="1"/>
            </p:cNvSpPr>
            <p:nvPr/>
          </p:nvSpPr>
          <p:spPr bwMode="auto">
            <a:xfrm>
              <a:off x="48768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95" name="Rectangle 205"/>
            <p:cNvSpPr>
              <a:spLocks noChangeArrowheads="1"/>
            </p:cNvSpPr>
            <p:nvPr/>
          </p:nvSpPr>
          <p:spPr bwMode="auto">
            <a:xfrm>
              <a:off x="51157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6" name="TextBox 206"/>
            <p:cNvSpPr txBox="1">
              <a:spLocks noChangeArrowheads="1"/>
            </p:cNvSpPr>
            <p:nvPr/>
          </p:nvSpPr>
          <p:spPr bwMode="auto">
            <a:xfrm>
              <a:off x="51055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330"/>
          <p:cNvGrpSpPr/>
          <p:nvPr/>
        </p:nvGrpSpPr>
        <p:grpSpPr>
          <a:xfrm>
            <a:off x="5867400" y="4448175"/>
            <a:ext cx="1031830" cy="276225"/>
            <a:chOff x="5867400" y="4448175"/>
            <a:chExt cx="1031830" cy="276225"/>
          </a:xfrm>
        </p:grpSpPr>
        <p:sp>
          <p:nvSpPr>
            <p:cNvPr id="297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99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0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01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2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03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4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329"/>
          <p:cNvGrpSpPr/>
          <p:nvPr/>
        </p:nvGrpSpPr>
        <p:grpSpPr>
          <a:xfrm>
            <a:off x="3048000" y="6276975"/>
            <a:ext cx="547688" cy="276225"/>
            <a:chOff x="3048000" y="6276975"/>
            <a:chExt cx="547688" cy="276225"/>
          </a:xfrm>
        </p:grpSpPr>
        <p:sp>
          <p:nvSpPr>
            <p:cNvPr id="307" name="Rectangle 148"/>
            <p:cNvSpPr>
              <a:spLocks noChangeArrowheads="1"/>
            </p:cNvSpPr>
            <p:nvPr/>
          </p:nvSpPr>
          <p:spPr bwMode="auto">
            <a:xfrm>
              <a:off x="3093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TextBox 155"/>
            <p:cNvSpPr txBox="1">
              <a:spLocks noChangeArrowheads="1"/>
            </p:cNvSpPr>
            <p:nvPr/>
          </p:nvSpPr>
          <p:spPr bwMode="auto">
            <a:xfrm>
              <a:off x="3048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309" name="Rectangle 162"/>
            <p:cNvSpPr>
              <a:spLocks noChangeArrowheads="1"/>
            </p:cNvSpPr>
            <p:nvPr/>
          </p:nvSpPr>
          <p:spPr bwMode="auto">
            <a:xfrm>
              <a:off x="3321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0" name="TextBox 167"/>
            <p:cNvSpPr txBox="1">
              <a:spLocks noChangeArrowheads="1"/>
            </p:cNvSpPr>
            <p:nvPr/>
          </p:nvSpPr>
          <p:spPr bwMode="auto">
            <a:xfrm>
              <a:off x="3276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328"/>
          <p:cNvGrpSpPr/>
          <p:nvPr/>
        </p:nvGrpSpPr>
        <p:grpSpPr>
          <a:xfrm>
            <a:off x="4405313" y="6276975"/>
            <a:ext cx="547687" cy="276225"/>
            <a:chOff x="4405313" y="6276975"/>
            <a:chExt cx="547687" cy="276225"/>
          </a:xfrm>
        </p:grpSpPr>
        <p:sp>
          <p:nvSpPr>
            <p:cNvPr id="311" name="Rectangle 183"/>
            <p:cNvSpPr>
              <a:spLocks noChangeArrowheads="1"/>
            </p:cNvSpPr>
            <p:nvPr/>
          </p:nvSpPr>
          <p:spPr bwMode="auto">
            <a:xfrm>
              <a:off x="4450653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TextBox 188"/>
            <p:cNvSpPr txBox="1">
              <a:spLocks noChangeArrowheads="1"/>
            </p:cNvSpPr>
            <p:nvPr/>
          </p:nvSpPr>
          <p:spPr bwMode="auto">
            <a:xfrm>
              <a:off x="4405313" y="62769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313" name="Rectangle 189"/>
            <p:cNvSpPr>
              <a:spLocks noChangeArrowheads="1"/>
            </p:cNvSpPr>
            <p:nvPr/>
          </p:nvSpPr>
          <p:spPr bwMode="auto">
            <a:xfrm>
              <a:off x="4679157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4" name="TextBox 190"/>
            <p:cNvSpPr txBox="1">
              <a:spLocks noChangeArrowheads="1"/>
            </p:cNvSpPr>
            <p:nvPr/>
          </p:nvSpPr>
          <p:spPr bwMode="auto">
            <a:xfrm>
              <a:off x="4633817" y="62769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327"/>
          <p:cNvGrpSpPr/>
          <p:nvPr/>
        </p:nvGrpSpPr>
        <p:grpSpPr>
          <a:xfrm>
            <a:off x="5715000" y="6276975"/>
            <a:ext cx="547688" cy="276225"/>
            <a:chOff x="5715000" y="6276975"/>
            <a:chExt cx="547688" cy="276225"/>
          </a:xfrm>
        </p:grpSpPr>
        <p:sp>
          <p:nvSpPr>
            <p:cNvPr id="315" name="Rectangle 195"/>
            <p:cNvSpPr>
              <a:spLocks noChangeArrowheads="1"/>
            </p:cNvSpPr>
            <p:nvPr/>
          </p:nvSpPr>
          <p:spPr bwMode="auto">
            <a:xfrm>
              <a:off x="5760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TextBox 198"/>
            <p:cNvSpPr txBox="1">
              <a:spLocks noChangeArrowheads="1"/>
            </p:cNvSpPr>
            <p:nvPr/>
          </p:nvSpPr>
          <p:spPr bwMode="auto">
            <a:xfrm>
              <a:off x="5715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317" name="Rectangle 201"/>
            <p:cNvSpPr>
              <a:spLocks noChangeArrowheads="1"/>
            </p:cNvSpPr>
            <p:nvPr/>
          </p:nvSpPr>
          <p:spPr bwMode="auto">
            <a:xfrm>
              <a:off x="5988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8" name="TextBox 204"/>
            <p:cNvSpPr txBox="1">
              <a:spLocks noChangeArrowheads="1"/>
            </p:cNvSpPr>
            <p:nvPr/>
          </p:nvSpPr>
          <p:spPr bwMode="auto">
            <a:xfrm>
              <a:off x="5943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sp>
        <p:nvSpPr>
          <p:cNvPr id="305" name="TextBox 304"/>
          <p:cNvSpPr txBox="1"/>
          <p:nvPr/>
        </p:nvSpPr>
        <p:spPr>
          <a:xfrm>
            <a:off x="6629400" y="63246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0" indent="-114300">
              <a:defRPr/>
            </a:pPr>
            <a:r>
              <a:rPr lang="en-US" sz="1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* Important detail: reducers process keys in sorted order</a:t>
            </a:r>
            <a:endParaRPr lang="en-US" sz="1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306" name="TextBox 305"/>
          <p:cNvSpPr txBox="1"/>
          <p:nvPr/>
        </p:nvSpPr>
        <p:spPr>
          <a:xfrm>
            <a:off x="5988844" y="5043337"/>
            <a:ext cx="28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319" name="TextBox 318"/>
          <p:cNvSpPr txBox="1"/>
          <p:nvPr/>
        </p:nvSpPr>
        <p:spPr>
          <a:xfrm>
            <a:off x="4688045" y="5048114"/>
            <a:ext cx="28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3321844" y="5048114"/>
            <a:ext cx="28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321" name="TextBox 320"/>
          <p:cNvSpPr txBox="1"/>
          <p:nvPr/>
        </p:nvSpPr>
        <p:spPr>
          <a:xfrm>
            <a:off x="138920" y="152400"/>
            <a:ext cx="2604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0" kern="0" smtClean="0">
                <a:solidFill>
                  <a:srgbClr val="000000"/>
                </a:solidFill>
                <a:latin typeface="Gill Sans"/>
                <a:cs typeface="Gill Sans"/>
              </a:rPr>
              <a:t>Logical View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69268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1371600" y="33289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1384300" y="33051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split 0</a:t>
            </a: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1371600" y="35575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1384300" y="35337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1</a:t>
            </a:r>
          </a:p>
        </p:txBody>
      </p:sp>
      <p:sp>
        <p:nvSpPr>
          <p:cNvPr id="28678" name="Rectangle 9"/>
          <p:cNvSpPr>
            <a:spLocks noChangeArrowheads="1"/>
          </p:cNvSpPr>
          <p:nvPr/>
        </p:nvSpPr>
        <p:spPr bwMode="auto">
          <a:xfrm>
            <a:off x="1371600" y="37861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1384300" y="37623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2</a:t>
            </a:r>
          </a:p>
        </p:txBody>
      </p:sp>
      <p:sp>
        <p:nvSpPr>
          <p:cNvPr id="28680" name="Rectangle 12"/>
          <p:cNvSpPr>
            <a:spLocks noChangeArrowheads="1"/>
          </p:cNvSpPr>
          <p:nvPr/>
        </p:nvSpPr>
        <p:spPr bwMode="auto">
          <a:xfrm>
            <a:off x="1371600" y="40147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1" name="TextBox 13"/>
          <p:cNvSpPr txBox="1">
            <a:spLocks noChangeArrowheads="1"/>
          </p:cNvSpPr>
          <p:nvPr/>
        </p:nvSpPr>
        <p:spPr bwMode="auto">
          <a:xfrm>
            <a:off x="1384300" y="39909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3</a:t>
            </a:r>
          </a:p>
        </p:txBody>
      </p:sp>
      <p:sp>
        <p:nvSpPr>
          <p:cNvPr id="28682" name="Rectangle 15"/>
          <p:cNvSpPr>
            <a:spLocks noChangeArrowheads="1"/>
          </p:cNvSpPr>
          <p:nvPr/>
        </p:nvSpPr>
        <p:spPr bwMode="auto">
          <a:xfrm>
            <a:off x="1371600" y="42433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3" name="TextBox 16"/>
          <p:cNvSpPr txBox="1">
            <a:spLocks noChangeArrowheads="1"/>
          </p:cNvSpPr>
          <p:nvPr/>
        </p:nvSpPr>
        <p:spPr bwMode="auto">
          <a:xfrm>
            <a:off x="1384300" y="42195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4</a:t>
            </a:r>
          </a:p>
        </p:txBody>
      </p:sp>
      <p:sp>
        <p:nvSpPr>
          <p:cNvPr id="28684" name="Oval 18"/>
          <p:cNvSpPr>
            <a:spLocks noChangeArrowheads="1"/>
          </p:cNvSpPr>
          <p:nvPr/>
        </p:nvSpPr>
        <p:spPr bwMode="auto">
          <a:xfrm>
            <a:off x="2514600" y="29718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5" name="TextBox 19"/>
          <p:cNvSpPr txBox="1">
            <a:spLocks noChangeArrowheads="1"/>
          </p:cNvSpPr>
          <p:nvPr/>
        </p:nvSpPr>
        <p:spPr bwMode="auto">
          <a:xfrm>
            <a:off x="2611438" y="3062288"/>
            <a:ext cx="64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86" name="Oval 21"/>
          <p:cNvSpPr>
            <a:spLocks noChangeArrowheads="1"/>
          </p:cNvSpPr>
          <p:nvPr/>
        </p:nvSpPr>
        <p:spPr bwMode="auto">
          <a:xfrm>
            <a:off x="2514600" y="38100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7" name="TextBox 22"/>
          <p:cNvSpPr txBox="1">
            <a:spLocks noChangeArrowheads="1"/>
          </p:cNvSpPr>
          <p:nvPr/>
        </p:nvSpPr>
        <p:spPr bwMode="auto">
          <a:xfrm>
            <a:off x="2611438" y="3900488"/>
            <a:ext cx="64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88" name="Oval 24"/>
          <p:cNvSpPr>
            <a:spLocks noChangeArrowheads="1"/>
          </p:cNvSpPr>
          <p:nvPr/>
        </p:nvSpPr>
        <p:spPr bwMode="auto">
          <a:xfrm>
            <a:off x="2514600" y="46482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9" name="TextBox 25"/>
          <p:cNvSpPr txBox="1">
            <a:spLocks noChangeArrowheads="1"/>
          </p:cNvSpPr>
          <p:nvPr/>
        </p:nvSpPr>
        <p:spPr bwMode="auto">
          <a:xfrm>
            <a:off x="2611438" y="4738688"/>
            <a:ext cx="64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0" name="Oval 27"/>
          <p:cNvSpPr>
            <a:spLocks noChangeArrowheads="1"/>
          </p:cNvSpPr>
          <p:nvPr/>
        </p:nvSpPr>
        <p:spPr bwMode="auto">
          <a:xfrm>
            <a:off x="5791200" y="3430588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1" name="TextBox 28"/>
          <p:cNvSpPr txBox="1">
            <a:spLocks noChangeArrowheads="1"/>
          </p:cNvSpPr>
          <p:nvPr/>
        </p:nvSpPr>
        <p:spPr bwMode="auto">
          <a:xfrm>
            <a:off x="5888038" y="3521075"/>
            <a:ext cx="6445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2" name="Oval 30"/>
          <p:cNvSpPr>
            <a:spLocks noChangeArrowheads="1"/>
          </p:cNvSpPr>
          <p:nvPr/>
        </p:nvSpPr>
        <p:spPr bwMode="auto">
          <a:xfrm>
            <a:off x="5791200" y="4189413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3" name="TextBox 31"/>
          <p:cNvSpPr txBox="1">
            <a:spLocks noChangeArrowheads="1"/>
          </p:cNvSpPr>
          <p:nvPr/>
        </p:nvSpPr>
        <p:spPr bwMode="auto">
          <a:xfrm>
            <a:off x="5888038" y="4278313"/>
            <a:ext cx="644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4" name="Oval 33"/>
          <p:cNvSpPr>
            <a:spLocks noChangeArrowheads="1"/>
          </p:cNvSpPr>
          <p:nvPr/>
        </p:nvSpPr>
        <p:spPr bwMode="auto">
          <a:xfrm>
            <a:off x="4191000" y="21336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5" name="TextBox 34"/>
          <p:cNvSpPr txBox="1">
            <a:spLocks noChangeArrowheads="1"/>
          </p:cNvSpPr>
          <p:nvPr/>
        </p:nvSpPr>
        <p:spPr bwMode="auto">
          <a:xfrm>
            <a:off x="4287838" y="2224088"/>
            <a:ext cx="654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Master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6" name="Oval 36"/>
          <p:cNvSpPr>
            <a:spLocks noChangeArrowheads="1"/>
          </p:cNvSpPr>
          <p:nvPr/>
        </p:nvSpPr>
        <p:spPr bwMode="auto">
          <a:xfrm>
            <a:off x="4114800" y="1143000"/>
            <a:ext cx="990600" cy="6096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7" name="TextBox 37"/>
          <p:cNvSpPr txBox="1">
            <a:spLocks noChangeArrowheads="1"/>
          </p:cNvSpPr>
          <p:nvPr/>
        </p:nvSpPr>
        <p:spPr bwMode="auto">
          <a:xfrm>
            <a:off x="4224338" y="1217613"/>
            <a:ext cx="771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</a:rPr>
              <a:t>User</a:t>
            </a:r>
            <a:br>
              <a:rPr lang="en-US" sz="1200" b="0">
                <a:solidFill>
                  <a:schemeClr val="bg1"/>
                </a:solidFill>
              </a:rPr>
            </a:br>
            <a:r>
              <a:rPr lang="en-US" sz="1200" b="0">
                <a:solidFill>
                  <a:schemeClr val="bg1"/>
                </a:solidFill>
              </a:rPr>
              <a:t>Program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8" name="Rectangle 39"/>
          <p:cNvSpPr>
            <a:spLocks noChangeArrowheads="1"/>
          </p:cNvSpPr>
          <p:nvPr/>
        </p:nvSpPr>
        <p:spPr bwMode="auto">
          <a:xfrm>
            <a:off x="7315200" y="3443288"/>
            <a:ext cx="609600" cy="433387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9" name="TextBox 40"/>
          <p:cNvSpPr txBox="1">
            <a:spLocks noChangeArrowheads="1"/>
          </p:cNvSpPr>
          <p:nvPr/>
        </p:nvSpPr>
        <p:spPr bwMode="auto">
          <a:xfrm>
            <a:off x="7313613" y="3429000"/>
            <a:ext cx="611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 dirty="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1200" b="0" dirty="0">
                <a:solidFill>
                  <a:schemeClr val="bg1"/>
                </a:solidFill>
              </a:rPr>
              <a:t>file 0</a:t>
            </a:r>
          </a:p>
        </p:txBody>
      </p:sp>
      <p:sp>
        <p:nvSpPr>
          <p:cNvPr id="28700" name="Rectangle 44"/>
          <p:cNvSpPr>
            <a:spLocks noChangeArrowheads="1"/>
          </p:cNvSpPr>
          <p:nvPr/>
        </p:nvSpPr>
        <p:spPr bwMode="auto">
          <a:xfrm>
            <a:off x="7315200" y="4200525"/>
            <a:ext cx="609600" cy="433388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1" name="TextBox 45"/>
          <p:cNvSpPr txBox="1">
            <a:spLocks noChangeArrowheads="1"/>
          </p:cNvSpPr>
          <p:nvPr/>
        </p:nvSpPr>
        <p:spPr bwMode="auto">
          <a:xfrm>
            <a:off x="7315200" y="4186238"/>
            <a:ext cx="611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1200" b="0">
                <a:solidFill>
                  <a:schemeClr val="bg1"/>
                </a:solidFill>
              </a:rPr>
              <a:t>file 1</a:t>
            </a:r>
          </a:p>
        </p:txBody>
      </p:sp>
      <p:sp>
        <p:nvSpPr>
          <p:cNvPr id="28702" name="Rectangle 46"/>
          <p:cNvSpPr>
            <a:spLocks noChangeArrowheads="1"/>
          </p:cNvSpPr>
          <p:nvPr/>
        </p:nvSpPr>
        <p:spPr bwMode="auto">
          <a:xfrm>
            <a:off x="4419600" y="30099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3" name="Rectangle 47"/>
          <p:cNvSpPr>
            <a:spLocks noChangeArrowheads="1"/>
          </p:cNvSpPr>
          <p:nvPr/>
        </p:nvSpPr>
        <p:spPr bwMode="auto">
          <a:xfrm>
            <a:off x="4572000" y="30099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4" name="Rectangle 48"/>
          <p:cNvSpPr>
            <a:spLocks noChangeArrowheads="1"/>
          </p:cNvSpPr>
          <p:nvPr/>
        </p:nvSpPr>
        <p:spPr bwMode="auto">
          <a:xfrm>
            <a:off x="4419600" y="38481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5" name="Rectangle 49"/>
          <p:cNvSpPr>
            <a:spLocks noChangeArrowheads="1"/>
          </p:cNvSpPr>
          <p:nvPr/>
        </p:nvSpPr>
        <p:spPr bwMode="auto">
          <a:xfrm>
            <a:off x="4572000" y="38481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6" name="Rectangle 50"/>
          <p:cNvSpPr>
            <a:spLocks noChangeArrowheads="1"/>
          </p:cNvSpPr>
          <p:nvPr/>
        </p:nvSpPr>
        <p:spPr bwMode="auto">
          <a:xfrm>
            <a:off x="4419600" y="46863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7" name="Rectangle 51"/>
          <p:cNvSpPr>
            <a:spLocks noChangeArrowheads="1"/>
          </p:cNvSpPr>
          <p:nvPr/>
        </p:nvSpPr>
        <p:spPr bwMode="auto">
          <a:xfrm>
            <a:off x="4572000" y="46863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8708" name="Curved Connector 53"/>
          <p:cNvCxnSpPr>
            <a:cxnSpLocks noChangeShapeType="1"/>
            <a:stCxn id="28674" idx="3"/>
            <a:endCxn id="28684" idx="2"/>
          </p:cNvCxnSpPr>
          <p:nvPr/>
        </p:nvCxnSpPr>
        <p:spPr bwMode="auto">
          <a:xfrm flipV="1">
            <a:off x="1981200" y="3200400"/>
            <a:ext cx="533400" cy="242888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09" name="Curved Connector 55"/>
          <p:cNvCxnSpPr>
            <a:cxnSpLocks noChangeShapeType="1"/>
            <a:stCxn id="28677" idx="3"/>
            <a:endCxn id="28684" idx="3"/>
          </p:cNvCxnSpPr>
          <p:nvPr/>
        </p:nvCxnSpPr>
        <p:spPr bwMode="auto">
          <a:xfrm flipV="1">
            <a:off x="1968500" y="3362325"/>
            <a:ext cx="668338" cy="309563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0" name="Curved Connector 55"/>
          <p:cNvCxnSpPr>
            <a:cxnSpLocks noChangeShapeType="1"/>
            <a:stCxn id="28681" idx="3"/>
            <a:endCxn id="28688" idx="1"/>
          </p:cNvCxnSpPr>
          <p:nvPr/>
        </p:nvCxnSpPr>
        <p:spPr bwMode="auto">
          <a:xfrm>
            <a:off x="1968500" y="4129088"/>
            <a:ext cx="668338" cy="585787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1" name="Straight Arrow Connector 66"/>
          <p:cNvCxnSpPr>
            <a:cxnSpLocks noChangeShapeType="1"/>
            <a:stCxn id="28678" idx="3"/>
            <a:endCxn id="28686" idx="2"/>
          </p:cNvCxnSpPr>
          <p:nvPr/>
        </p:nvCxnSpPr>
        <p:spPr bwMode="auto">
          <a:xfrm>
            <a:off x="1981200" y="3900488"/>
            <a:ext cx="533400" cy="138112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2" name="Straight Arrow Connector 68"/>
          <p:cNvCxnSpPr>
            <a:cxnSpLocks noChangeShapeType="1"/>
            <a:stCxn id="28682" idx="3"/>
            <a:endCxn id="28686" idx="3"/>
          </p:cNvCxnSpPr>
          <p:nvPr/>
        </p:nvCxnSpPr>
        <p:spPr bwMode="auto">
          <a:xfrm flipV="1">
            <a:off x="1981200" y="4200525"/>
            <a:ext cx="655638" cy="157163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3" name="Straight Arrow Connector 72"/>
          <p:cNvCxnSpPr>
            <a:cxnSpLocks noChangeShapeType="1"/>
            <a:stCxn id="28684" idx="6"/>
            <a:endCxn id="28702" idx="1"/>
          </p:cNvCxnSpPr>
          <p:nvPr/>
        </p:nvCxnSpPr>
        <p:spPr bwMode="auto">
          <a:xfrm>
            <a:off x="3352800" y="3200400"/>
            <a:ext cx="1066800" cy="1588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4" name="Straight Arrow Connector 75"/>
          <p:cNvCxnSpPr>
            <a:cxnSpLocks noChangeShapeType="1"/>
          </p:cNvCxnSpPr>
          <p:nvPr/>
        </p:nvCxnSpPr>
        <p:spPr bwMode="auto">
          <a:xfrm>
            <a:off x="3352800" y="4037013"/>
            <a:ext cx="1066800" cy="3175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5" name="Straight Arrow Connector 78"/>
          <p:cNvCxnSpPr>
            <a:cxnSpLocks noChangeShapeType="1"/>
          </p:cNvCxnSpPr>
          <p:nvPr/>
        </p:nvCxnSpPr>
        <p:spPr bwMode="auto">
          <a:xfrm>
            <a:off x="3352800" y="4875213"/>
            <a:ext cx="1066800" cy="3175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6" name="Straight Arrow Connector 81"/>
          <p:cNvCxnSpPr>
            <a:cxnSpLocks noChangeShapeType="1"/>
            <a:stCxn id="28690" idx="6"/>
            <a:endCxn id="28699" idx="1"/>
          </p:cNvCxnSpPr>
          <p:nvPr/>
        </p:nvCxnSpPr>
        <p:spPr bwMode="auto">
          <a:xfrm>
            <a:off x="6629400" y="3659188"/>
            <a:ext cx="684213" cy="0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7" name="Straight Arrow Connector 84"/>
          <p:cNvCxnSpPr>
            <a:cxnSpLocks noChangeShapeType="1"/>
            <a:stCxn id="28692" idx="6"/>
            <a:endCxn id="28701" idx="1"/>
          </p:cNvCxnSpPr>
          <p:nvPr/>
        </p:nvCxnSpPr>
        <p:spPr bwMode="auto">
          <a:xfrm>
            <a:off x="6629400" y="4418013"/>
            <a:ext cx="685800" cy="0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8" name="Straight Arrow Connector 90"/>
          <p:cNvCxnSpPr>
            <a:cxnSpLocks noChangeShapeType="1"/>
            <a:stCxn id="28705" idx="3"/>
            <a:endCxn id="28690" idx="2"/>
          </p:cNvCxnSpPr>
          <p:nvPr/>
        </p:nvCxnSpPr>
        <p:spPr bwMode="auto">
          <a:xfrm flipV="1">
            <a:off x="4724400" y="3659188"/>
            <a:ext cx="1066800" cy="379412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9" name="Straight Arrow Connector 93"/>
          <p:cNvCxnSpPr>
            <a:cxnSpLocks noChangeShapeType="1"/>
            <a:stCxn id="28705" idx="3"/>
            <a:endCxn id="28692" idx="2"/>
          </p:cNvCxnSpPr>
          <p:nvPr/>
        </p:nvCxnSpPr>
        <p:spPr bwMode="auto">
          <a:xfrm>
            <a:off x="4724400" y="4038600"/>
            <a:ext cx="1066800" cy="379413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0" name="Curved Connector 98"/>
          <p:cNvCxnSpPr>
            <a:cxnSpLocks noChangeShapeType="1"/>
            <a:stCxn id="28703" idx="3"/>
            <a:endCxn id="28690" idx="1"/>
          </p:cNvCxnSpPr>
          <p:nvPr/>
        </p:nvCxnSpPr>
        <p:spPr bwMode="auto">
          <a:xfrm>
            <a:off x="4724400" y="3200400"/>
            <a:ext cx="1189038" cy="298450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1" name="Curved Connector 98"/>
          <p:cNvCxnSpPr>
            <a:cxnSpLocks noChangeShapeType="1"/>
          </p:cNvCxnSpPr>
          <p:nvPr/>
        </p:nvCxnSpPr>
        <p:spPr bwMode="auto">
          <a:xfrm>
            <a:off x="4724400" y="3200400"/>
            <a:ext cx="1143000" cy="106680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2" name="Curved Connector 98"/>
          <p:cNvCxnSpPr>
            <a:cxnSpLocks noChangeShapeType="1"/>
            <a:stCxn id="28707" idx="3"/>
          </p:cNvCxnSpPr>
          <p:nvPr/>
        </p:nvCxnSpPr>
        <p:spPr bwMode="auto">
          <a:xfrm flipV="1">
            <a:off x="4724400" y="3810000"/>
            <a:ext cx="1143000" cy="106680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3" name="Curved Connector 98"/>
          <p:cNvCxnSpPr>
            <a:cxnSpLocks noChangeShapeType="1"/>
            <a:stCxn id="28707" idx="3"/>
            <a:endCxn id="28692" idx="3"/>
          </p:cNvCxnSpPr>
          <p:nvPr/>
        </p:nvCxnSpPr>
        <p:spPr bwMode="auto">
          <a:xfrm flipV="1">
            <a:off x="4724400" y="4578350"/>
            <a:ext cx="1189038" cy="298450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5" name="Straight Arrow Connector 120"/>
          <p:cNvCxnSpPr>
            <a:cxnSpLocks noChangeShapeType="1"/>
            <a:stCxn id="28696" idx="4"/>
            <a:endCxn id="28694" idx="0"/>
          </p:cNvCxnSpPr>
          <p:nvPr/>
        </p:nvCxnSpPr>
        <p:spPr bwMode="auto">
          <a:xfrm rot="5400000">
            <a:off x="4419601" y="1943100"/>
            <a:ext cx="381000" cy="3175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28727" name="Straight Arrow Connector 127"/>
          <p:cNvCxnSpPr>
            <a:cxnSpLocks noChangeShapeType="1"/>
            <a:stCxn id="28694" idx="3"/>
          </p:cNvCxnSpPr>
          <p:nvPr/>
        </p:nvCxnSpPr>
        <p:spPr bwMode="auto">
          <a:xfrm rot="5400000">
            <a:off x="3532981" y="2343944"/>
            <a:ext cx="600075" cy="960438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28728" name="Straight Arrow Connector 133"/>
          <p:cNvCxnSpPr>
            <a:cxnSpLocks noChangeShapeType="1"/>
            <a:stCxn id="28694" idx="5"/>
          </p:cNvCxnSpPr>
          <p:nvPr/>
        </p:nvCxnSpPr>
        <p:spPr bwMode="auto">
          <a:xfrm rot="16200000" flipH="1">
            <a:off x="5010944" y="2420144"/>
            <a:ext cx="904875" cy="1112837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28730" name="TextBox 137"/>
          <p:cNvSpPr txBox="1">
            <a:spLocks noChangeArrowheads="1"/>
          </p:cNvSpPr>
          <p:nvPr/>
        </p:nvSpPr>
        <p:spPr bwMode="auto">
          <a:xfrm>
            <a:off x="4572000" y="1752600"/>
            <a:ext cx="80983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(1) </a:t>
            </a:r>
            <a:r>
              <a:rPr lang="en-US" sz="1100" b="0" dirty="0" smtClean="0">
                <a:solidFill>
                  <a:srgbClr val="FF0000"/>
                </a:solidFill>
              </a:rPr>
              <a:t>submit</a:t>
            </a:r>
            <a:endParaRPr lang="en-US" sz="1100" b="0" dirty="0">
              <a:solidFill>
                <a:srgbClr val="FF0000"/>
              </a:solidFill>
            </a:endParaRPr>
          </a:p>
        </p:txBody>
      </p:sp>
      <p:sp>
        <p:nvSpPr>
          <p:cNvPr id="28732" name="TextBox 139"/>
          <p:cNvSpPr txBox="1">
            <a:spLocks noChangeArrowheads="1"/>
          </p:cNvSpPr>
          <p:nvPr/>
        </p:nvSpPr>
        <p:spPr bwMode="auto">
          <a:xfrm>
            <a:off x="3352800" y="2633663"/>
            <a:ext cx="127310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(2) </a:t>
            </a:r>
            <a:r>
              <a:rPr lang="en-US" sz="1100" b="0" dirty="0" smtClean="0">
                <a:solidFill>
                  <a:srgbClr val="FF0000"/>
                </a:solidFill>
              </a:rPr>
              <a:t>schedule </a:t>
            </a:r>
            <a:r>
              <a:rPr lang="en-US" sz="1100" b="0" dirty="0">
                <a:solidFill>
                  <a:srgbClr val="FF0000"/>
                </a:solidFill>
              </a:rPr>
              <a:t>map</a:t>
            </a:r>
          </a:p>
        </p:txBody>
      </p:sp>
      <p:sp>
        <p:nvSpPr>
          <p:cNvPr id="28733" name="TextBox 140"/>
          <p:cNvSpPr txBox="1">
            <a:spLocks noChangeArrowheads="1"/>
          </p:cNvSpPr>
          <p:nvPr/>
        </p:nvSpPr>
        <p:spPr bwMode="auto">
          <a:xfrm>
            <a:off x="4742000" y="2633990"/>
            <a:ext cx="143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(2) </a:t>
            </a:r>
            <a:r>
              <a:rPr lang="en-US" sz="1100" b="0" dirty="0" smtClean="0">
                <a:solidFill>
                  <a:srgbClr val="FF0000"/>
                </a:solidFill>
              </a:rPr>
              <a:t>schedule </a:t>
            </a:r>
            <a:r>
              <a:rPr lang="en-US" sz="1100" b="0" dirty="0">
                <a:solidFill>
                  <a:srgbClr val="FF0000"/>
                </a:solidFill>
              </a:rPr>
              <a:t>reduce</a:t>
            </a:r>
          </a:p>
        </p:txBody>
      </p:sp>
      <p:sp>
        <p:nvSpPr>
          <p:cNvPr id="28734" name="TextBox 141"/>
          <p:cNvSpPr txBox="1">
            <a:spLocks noChangeArrowheads="1"/>
          </p:cNvSpPr>
          <p:nvPr/>
        </p:nvSpPr>
        <p:spPr bwMode="auto">
          <a:xfrm>
            <a:off x="1990725" y="3657600"/>
            <a:ext cx="6762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(3) read</a:t>
            </a:r>
          </a:p>
        </p:txBody>
      </p:sp>
      <p:sp>
        <p:nvSpPr>
          <p:cNvPr id="28735" name="TextBox 142"/>
          <p:cNvSpPr txBox="1">
            <a:spLocks noChangeArrowheads="1"/>
          </p:cNvSpPr>
          <p:nvPr/>
        </p:nvSpPr>
        <p:spPr bwMode="auto">
          <a:xfrm>
            <a:off x="3352800" y="3776663"/>
            <a:ext cx="10223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(4) local write</a:t>
            </a:r>
          </a:p>
        </p:txBody>
      </p:sp>
      <p:sp>
        <p:nvSpPr>
          <p:cNvPr id="28736" name="TextBox 143"/>
          <p:cNvSpPr txBox="1">
            <a:spLocks noChangeArrowheads="1"/>
          </p:cNvSpPr>
          <p:nvPr/>
        </p:nvSpPr>
        <p:spPr bwMode="auto">
          <a:xfrm>
            <a:off x="4562475" y="3505200"/>
            <a:ext cx="11525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>
                <a:solidFill>
                  <a:srgbClr val="FF0000"/>
                </a:solidFill>
              </a:rPr>
              <a:t>(5) remote read</a:t>
            </a:r>
          </a:p>
        </p:txBody>
      </p:sp>
      <p:sp>
        <p:nvSpPr>
          <p:cNvPr id="28737" name="TextBox 144"/>
          <p:cNvSpPr txBox="1">
            <a:spLocks noChangeArrowheads="1"/>
          </p:cNvSpPr>
          <p:nvPr/>
        </p:nvSpPr>
        <p:spPr bwMode="auto">
          <a:xfrm>
            <a:off x="6623050" y="3395663"/>
            <a:ext cx="6921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>
                <a:solidFill>
                  <a:srgbClr val="FF0000"/>
                </a:solidFill>
              </a:rPr>
              <a:t>(6) write</a:t>
            </a:r>
          </a:p>
        </p:txBody>
      </p:sp>
      <p:sp>
        <p:nvSpPr>
          <p:cNvPr id="28738" name="TextBox 145"/>
          <p:cNvSpPr txBox="1">
            <a:spLocks noChangeArrowheads="1"/>
          </p:cNvSpPr>
          <p:nvPr/>
        </p:nvSpPr>
        <p:spPr bwMode="auto">
          <a:xfrm>
            <a:off x="1371600" y="5267325"/>
            <a:ext cx="6207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Input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28739" name="TextBox 146"/>
          <p:cNvSpPr txBox="1">
            <a:spLocks noChangeArrowheads="1"/>
          </p:cNvSpPr>
          <p:nvPr/>
        </p:nvSpPr>
        <p:spPr bwMode="auto">
          <a:xfrm>
            <a:off x="2617788" y="5267325"/>
            <a:ext cx="701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Map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8740" name="TextBox 147"/>
          <p:cNvSpPr txBox="1">
            <a:spLocks noChangeArrowheads="1"/>
          </p:cNvSpPr>
          <p:nvPr/>
        </p:nvSpPr>
        <p:spPr bwMode="auto">
          <a:xfrm>
            <a:off x="3754438" y="5267325"/>
            <a:ext cx="165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Intermediate files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(on local disk)</a:t>
            </a:r>
          </a:p>
        </p:txBody>
      </p:sp>
      <p:sp>
        <p:nvSpPr>
          <p:cNvPr id="28741" name="TextBox 148"/>
          <p:cNvSpPr txBox="1">
            <a:spLocks noChangeArrowheads="1"/>
          </p:cNvSpPr>
          <p:nvPr/>
        </p:nvSpPr>
        <p:spPr bwMode="auto">
          <a:xfrm>
            <a:off x="5934075" y="5267325"/>
            <a:ext cx="831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Reduce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8742" name="TextBox 149"/>
          <p:cNvSpPr txBox="1">
            <a:spLocks noChangeArrowheads="1"/>
          </p:cNvSpPr>
          <p:nvPr/>
        </p:nvSpPr>
        <p:spPr bwMode="auto">
          <a:xfrm>
            <a:off x="7315200" y="5267325"/>
            <a:ext cx="769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28743" name="TextBox 2"/>
          <p:cNvSpPr txBox="1">
            <a:spLocks noChangeArrowheads="1"/>
          </p:cNvSpPr>
          <p:nvPr/>
        </p:nvSpPr>
        <p:spPr bwMode="auto">
          <a:xfrm>
            <a:off x="0" y="6611938"/>
            <a:ext cx="3124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>
                <a:solidFill>
                  <a:schemeClr val="bg1"/>
                </a:solidFill>
              </a:rPr>
              <a:t>Adapted </a:t>
            </a:r>
            <a:r>
              <a:rPr lang="en-US" sz="1000" b="0" dirty="0">
                <a:solidFill>
                  <a:schemeClr val="bg1"/>
                </a:solidFill>
              </a:rPr>
              <a:t>from </a:t>
            </a:r>
            <a:r>
              <a:rPr lang="en-US" sz="1000" b="0" dirty="0" smtClean="0">
                <a:solidFill>
                  <a:schemeClr val="bg1"/>
                </a:solidFill>
              </a:rPr>
              <a:t>(Dean </a:t>
            </a:r>
            <a:r>
              <a:rPr lang="en-US" sz="1000" b="0" dirty="0">
                <a:solidFill>
                  <a:schemeClr val="bg1"/>
                </a:solidFill>
              </a:rPr>
              <a:t>and </a:t>
            </a:r>
            <a:r>
              <a:rPr lang="en-US" sz="1000" b="0" dirty="0" err="1" smtClean="0">
                <a:solidFill>
                  <a:schemeClr val="bg1"/>
                </a:solidFill>
              </a:rPr>
              <a:t>Ghemawat</a:t>
            </a:r>
            <a:r>
              <a:rPr lang="en-US" sz="1000" b="0" dirty="0" smtClean="0">
                <a:solidFill>
                  <a:schemeClr val="bg1"/>
                </a:solidFill>
              </a:rPr>
              <a:t>, OSDI </a:t>
            </a:r>
            <a:r>
              <a:rPr lang="en-US" sz="1000" b="0" dirty="0">
                <a:solidFill>
                  <a:schemeClr val="bg1"/>
                </a:solidFill>
              </a:rPr>
              <a:t>2004)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38920" y="152400"/>
            <a:ext cx="2604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Physical View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1605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Y_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209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smtClean="0">
                <a:latin typeface="Gill Sans"/>
                <a:cs typeface="Gill Sans"/>
              </a:rPr>
              <a:t>The datacenter </a:t>
            </a:r>
            <a:r>
              <a:rPr lang="en-US" sz="3600" b="0" i="1" kern="0" smtClean="0">
                <a:latin typeface="Gill Sans"/>
                <a:cs typeface="Gill Sans"/>
              </a:rPr>
              <a:t>is </a:t>
            </a:r>
            <a:r>
              <a:rPr lang="en-US" sz="3600" b="0" kern="0" smtClean="0">
                <a:latin typeface="Gill Sans"/>
                <a:cs typeface="Gill Sans"/>
              </a:rPr>
              <a:t>the computer!</a:t>
            </a:r>
            <a:endParaRPr lang="en-US" sz="3600" b="0" kern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77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The datacenter </a:t>
            </a:r>
            <a:r>
              <a:rPr lang="en-US" sz="3600" b="0" i="1" kern="0" dirty="0">
                <a:solidFill>
                  <a:srgbClr val="000000"/>
                </a:solidFill>
                <a:latin typeface="Gill Sans"/>
                <a:cs typeface="Gill Sans"/>
              </a:rPr>
              <a:t>is</a:t>
            </a: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the </a:t>
            </a: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computer!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657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It’s all about the right level of abstraction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0382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Moving beyond the von Neumann architecture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What’s the “instruction set” of the datacenter computer?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048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Hide system-level details from the developers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429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No more race conditions, lock contention, etc.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No need to explicitly worry about reliability, fault tolerance, etc.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400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Separating the </a:t>
            </a:r>
            <a:r>
              <a:rPr lang="en-US" sz="2400" b="0" i="1" kern="0" dirty="0">
                <a:solidFill>
                  <a:srgbClr val="000000"/>
                </a:solidFill>
                <a:latin typeface="Gill Sans"/>
                <a:cs typeface="Gill Sans"/>
              </a:rPr>
              <a:t>what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from the </a:t>
            </a:r>
            <a:r>
              <a:rPr lang="en-US" sz="2400" b="0" i="1" kern="0" dirty="0">
                <a:solidFill>
                  <a:srgbClr val="000000"/>
                </a:solidFill>
                <a:latin typeface="Gill Sans"/>
                <a:cs typeface="Gill Sans"/>
              </a:rPr>
              <a:t>how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7814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Developer specifies the computation that needs to be performed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Execution framework (“runtime”) handles actual execution</a:t>
            </a:r>
          </a:p>
        </p:txBody>
      </p:sp>
    </p:spTree>
    <p:extLst>
      <p:ext uri="{BB962C8B-B14F-4D97-AF65-F5344CB8AC3E}">
        <p14:creationId xmlns:p14="http://schemas.microsoft.com/office/powerpoint/2010/main" val="376899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The datacenter </a:t>
            </a:r>
            <a:r>
              <a:rPr lang="en-US" sz="3600" b="0" i="1" kern="0" dirty="0">
                <a:solidFill>
                  <a:srgbClr val="000000"/>
                </a:solidFill>
                <a:latin typeface="Gill Sans"/>
                <a:cs typeface="Gill Sans"/>
              </a:rPr>
              <a:t>is</a:t>
            </a: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the </a:t>
            </a: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computer!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9591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Scale “out”, not “up”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34011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Limits of SMP and large shared-memory machines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7908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Move processing to the 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171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Cluster have limited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bandwidth, code is a lot smaller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705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Process data sequentially, avoid random access</a:t>
            </a:r>
            <a:endParaRPr lang="en-US" sz="2400" b="0" i="1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086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Seeks are expensive, disk throughput is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good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062335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“Big ideas”</a:t>
            </a:r>
            <a:endParaRPr lang="en-US" sz="32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2876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Assume that components will break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3257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Engineer software around hardware failures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1878449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smtClean="0">
                <a:solidFill>
                  <a:srgbClr val="FF0000"/>
                </a:solidFill>
                <a:latin typeface="Gill Sans"/>
                <a:cs typeface="Gill Sans"/>
              </a:rPr>
              <a:t>*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2200" y="3750558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smtClean="0">
                <a:solidFill>
                  <a:srgbClr val="FF0000"/>
                </a:solidFill>
                <a:latin typeface="Gill Sans"/>
                <a:cs typeface="Gill Sans"/>
              </a:rPr>
              <a:t>*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9683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3" grpId="0"/>
      <p:bldP spid="14" grpId="0"/>
      <p:bldP spid="17" grpId="0"/>
      <p:bldP spid="18" grpId="0"/>
      <p:bldP spid="15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Seek vs. Scans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9782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Consider a 1 TB database with 100 byte records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35922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We want to update 1 percent of the records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2451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Scenario 2: Rewrite all records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626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Assume 100 MB/s throughput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Time = 5.6 hours(!)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309913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Scenario 1: Mutate each record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348013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Each update takes ~30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ms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(seek, read, write)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10</a:t>
            </a:r>
            <a:r>
              <a:rPr lang="en-US" sz="2000" b="0" kern="0" baseline="30000" dirty="0">
                <a:solidFill>
                  <a:srgbClr val="0070C0"/>
                </a:solidFill>
                <a:latin typeface="Gill Sans"/>
                <a:cs typeface="Gill Sans"/>
              </a:rPr>
              <a:t>8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updates = ~35 days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6611938"/>
            <a:ext cx="27142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Ted Dunning, on Hadoop mailing list</a:t>
            </a:r>
            <a:endParaRPr lang="en-US" sz="1000" b="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7105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Lesson? Random access is expensive!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1836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7" grpId="0"/>
      <p:bldP spid="18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lephant_and_Maho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28832" y="0"/>
            <a:ext cx="10401664" cy="6858000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</a:t>
            </a:r>
            <a:r>
              <a:rPr lang="en-US" sz="1000" b="0" dirty="0" smtClean="0">
                <a:solidFill>
                  <a:schemeClr val="bg2"/>
                </a:solidFill>
              </a:rPr>
              <a:t>Wikipedia (Mahout)</a:t>
            </a:r>
            <a:endParaRPr lang="en-US" sz="1000" b="0" dirty="0">
              <a:solidFill>
                <a:schemeClr val="bg2"/>
              </a:solidFill>
            </a:endParaRPr>
          </a:p>
        </p:txBody>
      </p:sp>
      <p:pic>
        <p:nvPicPr>
          <p:cNvPr id="5" name="Picture 4" descr="800px-Hadoop_logo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3276600" cy="847820"/>
          </a:xfrm>
          <a:prstGeom prst="rect">
            <a:avLst/>
          </a:prstGeom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2971800" y="5333999"/>
            <a:ext cx="6019800" cy="7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200" b="0" dirty="0" smtClean="0">
                <a:latin typeface="Gill Sans"/>
                <a:cs typeface="Gill Sans"/>
              </a:rPr>
              <a:t>So you want to drive the elephant!</a:t>
            </a:r>
            <a:endParaRPr lang="en-US" sz="32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5226798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79"/>
            <a:ext cx="9144000" cy="6858000"/>
          </a:xfrm>
          <a:prstGeom prst="rect">
            <a:avLst/>
          </a:prstGeom>
        </p:spPr>
      </p:pic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2971800" y="5333999"/>
            <a:ext cx="6019800" cy="7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200" b="0" dirty="0" smtClean="0">
                <a:latin typeface="Gill Sans"/>
                <a:cs typeface="Gill Sans"/>
              </a:rPr>
              <a:t>So you want to drive the elephant!</a:t>
            </a:r>
            <a:endParaRPr lang="en-US" sz="3200" b="0" dirty="0">
              <a:latin typeface="Gill Sans"/>
              <a:cs typeface="Gill Sans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5867400" y="5943599"/>
            <a:ext cx="3200400" cy="38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000" b="0" dirty="0" smtClean="0">
                <a:latin typeface="Gill Sans"/>
                <a:cs typeface="Gill Sans"/>
              </a:rPr>
              <a:t>(Aside, what about Spark?)</a:t>
            </a:r>
            <a:endParaRPr lang="en-US" sz="20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7516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80px-Volt_Királyi_palota_(138._számú_műemlék)_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3999" cy="6858001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810000" y="1425714"/>
            <a:ext cx="365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0" dirty="0" err="1">
                <a:latin typeface="Gill Sans"/>
                <a:cs typeface="Gill Sans"/>
              </a:rPr>
              <a:t>org.apache.hadoop.mapreduce</a:t>
            </a:r>
            <a:r>
              <a:rPr lang="en-US" sz="2000" b="0" dirty="0">
                <a:latin typeface="Gill Sans"/>
                <a:cs typeface="Gill Sans"/>
              </a:rPr>
              <a:t> </a:t>
            </a:r>
            <a:endParaRPr lang="en-US" sz="2000" b="0" dirty="0" smtClean="0">
              <a:latin typeface="Gill Sans"/>
              <a:cs typeface="Gill Sans"/>
            </a:endParaRPr>
          </a:p>
          <a:p>
            <a:r>
              <a:rPr lang="en-US" sz="2000" b="0" dirty="0" err="1" smtClean="0">
                <a:latin typeface="Gill Sans"/>
                <a:cs typeface="Gill Sans"/>
              </a:rPr>
              <a:t>org.apache.hadoop.mapred</a:t>
            </a:r>
            <a:endParaRPr lang="en-US" sz="2000" b="0" dirty="0">
              <a:latin typeface="Gill Sans"/>
              <a:cs typeface="Gill Sans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(Budapest)</a:t>
            </a:r>
            <a:endParaRPr lang="en-US" sz="1000" b="0" dirty="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latin typeface="Gill Sans"/>
                <a:cs typeface="Gill Sans"/>
              </a:rPr>
              <a:t>A tale of two packages…</a:t>
            </a:r>
          </a:p>
        </p:txBody>
      </p:sp>
    </p:spTree>
    <p:extLst>
      <p:ext uri="{BB962C8B-B14F-4D97-AF65-F5344CB8AC3E}">
        <p14:creationId xmlns:p14="http://schemas.microsoft.com/office/powerpoint/2010/main" val="1567537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API*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2954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Mapper&lt;</a:t>
            </a:r>
            <a:r>
              <a:rPr lang="en-US" sz="2000" b="0" kern="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K</a:t>
            </a:r>
            <a:r>
              <a:rPr lang="en-US" sz="2000" b="0" kern="0" baseline="-2500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in</a:t>
            </a:r>
            <a:r>
              <a:rPr lang="en-US" sz="2000" b="0" kern="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,V</a:t>
            </a:r>
            <a:r>
              <a:rPr lang="en-US" sz="2000" b="0" kern="0" baseline="-2500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in</a:t>
            </a:r>
            <a:r>
              <a:rPr lang="en-US" sz="2000" b="0" kern="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,K</a:t>
            </a:r>
            <a:r>
              <a:rPr lang="en-US" sz="2000" b="0" kern="0" baseline="-2500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out</a:t>
            </a:r>
            <a:r>
              <a:rPr lang="en-US" sz="2000" b="0" kern="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,V</a:t>
            </a:r>
            <a:r>
              <a:rPr lang="en-US" sz="2000" b="0" kern="0" baseline="-2500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out</a:t>
            </a:r>
            <a:r>
              <a:rPr lang="en-US" sz="20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&gt;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1771710"/>
            <a:ext cx="9144000" cy="666690"/>
            <a:chOff x="0" y="2891135"/>
            <a:chExt cx="9144000" cy="666690"/>
          </a:xfrm>
        </p:grpSpPr>
        <p:sp>
          <p:nvSpPr>
            <p:cNvPr id="7" name="TextBox 6"/>
            <p:cNvSpPr txBox="1"/>
            <p:nvPr/>
          </p:nvSpPr>
          <p:spPr>
            <a:xfrm>
              <a:off x="0" y="3157715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0" kern="0" dirty="0">
                  <a:solidFill>
                    <a:srgbClr val="0070C0"/>
                  </a:solidFill>
                  <a:latin typeface="Gill Sans"/>
                  <a:cs typeface="Gill Sans"/>
                </a:rPr>
                <a:t>Called once at the </a:t>
              </a:r>
              <a:r>
                <a:rPr lang="en-US" sz="2000" b="0" kern="0" dirty="0" smtClean="0">
                  <a:solidFill>
                    <a:srgbClr val="0070C0"/>
                  </a:solidFill>
                  <a:latin typeface="Gill Sans"/>
                  <a:cs typeface="Gill Sans"/>
                </a:rPr>
                <a:t>start </a:t>
              </a:r>
              <a:r>
                <a:rPr lang="en-US" sz="2000" b="0" kern="0" dirty="0">
                  <a:solidFill>
                    <a:srgbClr val="0070C0"/>
                  </a:solidFill>
                  <a:latin typeface="Gill Sans"/>
                  <a:cs typeface="Gill Sans"/>
                </a:rPr>
                <a:t>of the task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2891135"/>
              <a:ext cx="914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0" kern="0" dirty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void setup(</a:t>
              </a:r>
              <a:r>
                <a:rPr lang="en-US" b="0" kern="0" dirty="0" err="1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Mapper.Context</a:t>
              </a:r>
              <a:r>
                <a:rPr lang="en-US" b="0" kern="0" dirty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 context)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0" y="2391250"/>
            <a:ext cx="9144000" cy="656750"/>
            <a:chOff x="0" y="2891135"/>
            <a:chExt cx="9144000" cy="656750"/>
          </a:xfrm>
        </p:grpSpPr>
        <p:sp>
          <p:nvSpPr>
            <p:cNvPr id="20" name="TextBox 19"/>
            <p:cNvSpPr txBox="1"/>
            <p:nvPr/>
          </p:nvSpPr>
          <p:spPr>
            <a:xfrm>
              <a:off x="0" y="3147775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0" kern="0" dirty="0">
                  <a:solidFill>
                    <a:srgbClr val="0070C0"/>
                  </a:solidFill>
                  <a:latin typeface="Gill Sans"/>
                  <a:cs typeface="Gill Sans"/>
                </a:rPr>
                <a:t>Called once for each key/value pair in the input split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0" y="2891135"/>
              <a:ext cx="914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0" kern="0" dirty="0" smtClean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void map(K</a:t>
              </a:r>
              <a:r>
                <a:rPr lang="en-US" b="0" kern="0" baseline="-25000" dirty="0" smtClean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in</a:t>
              </a:r>
              <a:r>
                <a:rPr lang="en-US" b="0" kern="0" dirty="0" smtClean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 key, V</a:t>
              </a:r>
              <a:r>
                <a:rPr lang="en-US" b="0" kern="0" baseline="-25000" dirty="0" smtClean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in</a:t>
              </a:r>
              <a:r>
                <a:rPr lang="en-US" b="0" kern="0" dirty="0" smtClean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 value, </a:t>
              </a:r>
              <a:r>
                <a:rPr lang="en-US" b="0" kern="0" dirty="0" err="1" smtClean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Mapper.Context</a:t>
              </a:r>
              <a:r>
                <a:rPr lang="en-US" b="0" kern="0" dirty="0" smtClean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 context)</a:t>
              </a:r>
              <a:endParaRPr lang="en-US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0" y="3024425"/>
            <a:ext cx="9144000" cy="633175"/>
            <a:chOff x="0" y="2891135"/>
            <a:chExt cx="9144000" cy="633175"/>
          </a:xfrm>
        </p:grpSpPr>
        <p:sp>
          <p:nvSpPr>
            <p:cNvPr id="23" name="TextBox 22"/>
            <p:cNvSpPr txBox="1"/>
            <p:nvPr/>
          </p:nvSpPr>
          <p:spPr>
            <a:xfrm>
              <a:off x="0" y="3124200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0" kern="0" dirty="0">
                  <a:solidFill>
                    <a:srgbClr val="0070C0"/>
                  </a:solidFill>
                  <a:latin typeface="Gill Sans"/>
                  <a:cs typeface="Gill Sans"/>
                </a:rPr>
                <a:t>Called once at the end of the task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0" y="2891135"/>
              <a:ext cx="914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0" kern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void </a:t>
              </a:r>
              <a:r>
                <a:rPr lang="en-US" b="0" kern="0" smtClean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cleanup(</a:t>
              </a:r>
              <a:r>
                <a:rPr lang="en-US" b="0" kern="0" dirty="0" err="1" smtClean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Mapper.Context</a:t>
              </a:r>
              <a:r>
                <a:rPr lang="en-US" b="0" kern="0" dirty="0" smtClean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 </a:t>
              </a:r>
              <a:r>
                <a:rPr lang="en-US" b="0" kern="0" dirty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context)</a:t>
              </a:r>
            </a:p>
          </p:txBody>
        </p:sp>
      </p:grp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172740" y="6519446"/>
            <a:ext cx="39712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*Note that there are two versions of the API!</a:t>
            </a:r>
            <a:endParaRPr lang="en-US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0" y="38862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Reducer&lt;</a:t>
            </a:r>
            <a:r>
              <a:rPr lang="en-US" sz="2000" b="0" kern="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K</a:t>
            </a:r>
            <a:r>
              <a:rPr lang="en-US" sz="2000" b="0" kern="0" baseline="-2500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in</a:t>
            </a:r>
            <a:r>
              <a:rPr lang="en-US" sz="2000" b="0" kern="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,V</a:t>
            </a:r>
            <a:r>
              <a:rPr lang="en-US" sz="2000" b="0" kern="0" baseline="-2500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in</a:t>
            </a:r>
            <a:r>
              <a:rPr lang="en-US" sz="2000" b="0" kern="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,K</a:t>
            </a:r>
            <a:r>
              <a:rPr lang="en-US" sz="2000" b="0" kern="0" baseline="-2500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out</a:t>
            </a:r>
            <a:r>
              <a:rPr lang="en-US" sz="2000" b="0" kern="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,V</a:t>
            </a:r>
            <a:r>
              <a:rPr lang="en-US" sz="2000" b="0" kern="0" baseline="-2500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out</a:t>
            </a:r>
            <a:r>
              <a:rPr lang="en-US" sz="20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&gt;/Combiner&lt;</a:t>
            </a:r>
            <a:r>
              <a:rPr lang="en-US" sz="2000" b="0" kern="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K</a:t>
            </a:r>
            <a:r>
              <a:rPr lang="en-US" sz="2000" b="0" kern="0" baseline="-2500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in</a:t>
            </a:r>
            <a:r>
              <a:rPr lang="en-US" sz="2000" b="0" kern="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,V</a:t>
            </a:r>
            <a:r>
              <a:rPr lang="en-US" sz="2000" b="0" kern="0" baseline="-2500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in</a:t>
            </a:r>
            <a:r>
              <a:rPr lang="en-US" sz="2000" b="0" kern="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,K</a:t>
            </a:r>
            <a:r>
              <a:rPr lang="en-US" sz="2000" b="0" kern="0" baseline="-2500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out</a:t>
            </a:r>
            <a:r>
              <a:rPr lang="en-US" sz="2000" b="0" kern="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,V</a:t>
            </a:r>
            <a:r>
              <a:rPr lang="en-US" sz="2000" b="0" kern="0" baseline="-25000" dirty="0" err="1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out</a:t>
            </a:r>
            <a:r>
              <a:rPr lang="en-US" sz="20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&gt;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0" y="4362510"/>
            <a:ext cx="9144000" cy="666690"/>
            <a:chOff x="0" y="2891135"/>
            <a:chExt cx="9144000" cy="666690"/>
          </a:xfrm>
        </p:grpSpPr>
        <p:sp>
          <p:nvSpPr>
            <p:cNvPr id="58" name="TextBox 57"/>
            <p:cNvSpPr txBox="1"/>
            <p:nvPr/>
          </p:nvSpPr>
          <p:spPr>
            <a:xfrm>
              <a:off x="0" y="3157715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0" kern="0" dirty="0">
                  <a:solidFill>
                    <a:srgbClr val="0070C0"/>
                  </a:solidFill>
                  <a:latin typeface="Gill Sans"/>
                  <a:cs typeface="Gill Sans"/>
                </a:rPr>
                <a:t>Called once at the start of the task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0" y="2891135"/>
              <a:ext cx="914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0" kern="0" dirty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void setup(</a:t>
              </a:r>
              <a:r>
                <a:rPr lang="en-US" b="0" kern="0" dirty="0" err="1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Reducer.Context</a:t>
              </a:r>
              <a:r>
                <a:rPr lang="en-US" b="0" kern="0" dirty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 context</a:t>
              </a:r>
              <a:r>
                <a:rPr lang="en-US" b="0" kern="0" dirty="0" smtClean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)</a:t>
              </a:r>
              <a:endParaRPr lang="en-US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0" y="4982050"/>
            <a:ext cx="9144000" cy="656750"/>
            <a:chOff x="0" y="2891135"/>
            <a:chExt cx="9144000" cy="656750"/>
          </a:xfrm>
        </p:grpSpPr>
        <p:sp>
          <p:nvSpPr>
            <p:cNvPr id="61" name="TextBox 60"/>
            <p:cNvSpPr txBox="1"/>
            <p:nvPr/>
          </p:nvSpPr>
          <p:spPr>
            <a:xfrm>
              <a:off x="0" y="3147775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0" kern="0" dirty="0">
                  <a:solidFill>
                    <a:srgbClr val="0070C0"/>
                  </a:solidFill>
                  <a:latin typeface="Gill Sans"/>
                  <a:cs typeface="Gill Sans"/>
                </a:rPr>
                <a:t>Called once for each key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0" y="2891135"/>
              <a:ext cx="914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0" kern="0" dirty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void reduce(K</a:t>
              </a:r>
              <a:r>
                <a:rPr lang="en-US" b="0" kern="0" baseline="-25000" dirty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in</a:t>
              </a:r>
              <a:r>
                <a:rPr lang="en-US" b="0" kern="0" dirty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 key, </a:t>
              </a:r>
              <a:r>
                <a:rPr lang="en-US" b="0" kern="0" dirty="0" err="1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Iterable</a:t>
              </a:r>
              <a:r>
                <a:rPr lang="en-US" b="0" kern="0" dirty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&lt;V</a:t>
              </a:r>
              <a:r>
                <a:rPr lang="en-US" b="0" kern="0" baseline="-25000" dirty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in</a:t>
              </a:r>
              <a:r>
                <a:rPr lang="en-US" b="0" kern="0" dirty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&gt; values, </a:t>
              </a:r>
              <a:r>
                <a:rPr lang="en-US" b="0" kern="0" dirty="0" err="1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Reducer.Context</a:t>
              </a:r>
              <a:r>
                <a:rPr lang="en-US" b="0" kern="0" dirty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 </a:t>
              </a:r>
              <a:r>
                <a:rPr lang="en-US" b="0" kern="0" dirty="0" smtClean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context)</a:t>
              </a:r>
              <a:endParaRPr lang="en-US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0" y="5596115"/>
            <a:ext cx="9144000" cy="652285"/>
            <a:chOff x="0" y="2891135"/>
            <a:chExt cx="9144000" cy="652285"/>
          </a:xfrm>
        </p:grpSpPr>
        <p:sp>
          <p:nvSpPr>
            <p:cNvPr id="64" name="TextBox 63"/>
            <p:cNvSpPr txBox="1"/>
            <p:nvPr/>
          </p:nvSpPr>
          <p:spPr>
            <a:xfrm>
              <a:off x="0" y="3143310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0" kern="0" dirty="0">
                  <a:solidFill>
                    <a:srgbClr val="0070C0"/>
                  </a:solidFill>
                  <a:latin typeface="Gill Sans"/>
                  <a:cs typeface="Gill Sans"/>
                </a:rPr>
                <a:t>Called once at the end of the task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0" y="2891135"/>
              <a:ext cx="914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0" kern="0" dirty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void cleanup(</a:t>
              </a:r>
              <a:r>
                <a:rPr lang="en-US" b="0" kern="0" dirty="0" err="1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Reducer.Context</a:t>
              </a:r>
              <a:r>
                <a:rPr lang="en-US" b="0" kern="0" dirty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 context)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1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ount_Everest_as_seen_from_Drukair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33957"/>
            <a:ext cx="12115800" cy="6910613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(Everest)</a:t>
            </a:r>
            <a:endParaRPr lang="en-US" sz="1000" b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" y="3048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Why big data?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00600" y="3048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00600" y="7620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Business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00600" y="12192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Society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5581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API*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7526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err="1" smtClean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Partitioner</a:t>
            </a:r>
            <a:r>
              <a:rPr lang="en-US" sz="2000" b="0" kern="0" dirty="0" smtClean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&lt;K, V&gt;</a:t>
            </a:r>
            <a:endParaRPr lang="en-US" sz="2000" b="0" kern="0" dirty="0">
              <a:solidFill>
                <a:srgbClr val="000000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2228910"/>
            <a:ext cx="9144000" cy="666690"/>
            <a:chOff x="0" y="2891135"/>
            <a:chExt cx="9144000" cy="666690"/>
          </a:xfrm>
        </p:grpSpPr>
        <p:sp>
          <p:nvSpPr>
            <p:cNvPr id="7" name="TextBox 6"/>
            <p:cNvSpPr txBox="1"/>
            <p:nvPr/>
          </p:nvSpPr>
          <p:spPr>
            <a:xfrm>
              <a:off x="0" y="3157715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b="0" kern="0" dirty="0">
                  <a:solidFill>
                    <a:srgbClr val="0070C0"/>
                  </a:solidFill>
                  <a:latin typeface="Gill Sans"/>
                  <a:cs typeface="Gill Sans"/>
                </a:rPr>
                <a:t>Returns </a:t>
              </a:r>
              <a:r>
                <a:rPr lang="en-US" sz="2000" b="0" kern="0" dirty="0" smtClean="0">
                  <a:solidFill>
                    <a:srgbClr val="0070C0"/>
                  </a:solidFill>
                  <a:latin typeface="Gill Sans"/>
                  <a:cs typeface="Gill Sans"/>
                </a:rPr>
                <a:t>the </a:t>
              </a:r>
              <a:r>
                <a:rPr lang="en-US" sz="2000" b="0" kern="0" dirty="0">
                  <a:solidFill>
                    <a:srgbClr val="0070C0"/>
                  </a:solidFill>
                  <a:latin typeface="Gill Sans"/>
                  <a:cs typeface="Gill Sans"/>
                </a:rPr>
                <a:t>partition number given total number of partitions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2891135"/>
              <a:ext cx="914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0" kern="0" dirty="0" err="1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int</a:t>
              </a:r>
              <a:r>
                <a:rPr lang="en-US" b="0" kern="0" dirty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 </a:t>
              </a:r>
              <a:r>
                <a:rPr lang="en-US" b="0" kern="0" dirty="0" err="1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getPartition</a:t>
              </a:r>
              <a:r>
                <a:rPr lang="en-US" b="0" kern="0" dirty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(K key, V value, </a:t>
              </a:r>
              <a:r>
                <a:rPr lang="en-US" b="0" kern="0" dirty="0" err="1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int</a:t>
              </a:r>
              <a:r>
                <a:rPr lang="en-US" b="0" kern="0" dirty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 </a:t>
              </a:r>
              <a:r>
                <a:rPr lang="en-US" b="0" kern="0" dirty="0" err="1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numPartitions</a:t>
              </a:r>
              <a:r>
                <a:rPr lang="en-US" b="0" kern="0" dirty="0">
                  <a:solidFill>
                    <a:srgbClr val="000000"/>
                  </a:solidFill>
                  <a:latin typeface="Andale Mono" charset="0"/>
                  <a:ea typeface="Andale Mono" charset="0"/>
                  <a:cs typeface="Andale Mono" charset="0"/>
                </a:rPr>
                <a:t>)</a:t>
              </a:r>
            </a:p>
          </p:txBody>
        </p:sp>
      </p:grp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172740" y="6519446"/>
            <a:ext cx="39712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*Note that there are two versions of the API!</a:t>
            </a:r>
            <a:endParaRPr lang="en-US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0" y="31242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Job</a:t>
            </a:r>
            <a:endParaRPr lang="en-US" sz="2000" b="0" kern="0" dirty="0">
              <a:solidFill>
                <a:srgbClr val="000000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350520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Represents a packaged Hadoop job for submission to cluster</a:t>
            </a:r>
          </a:p>
          <a:p>
            <a:pPr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Need to specify input and output paths</a:t>
            </a:r>
          </a:p>
          <a:p>
            <a:pPr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Need to specify input and output formats</a:t>
            </a:r>
          </a:p>
          <a:p>
            <a:pPr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Need to specify mapper, reducer, combiner,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partitioner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classes</a:t>
            </a:r>
          </a:p>
          <a:p>
            <a:pPr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Need to specify intermediate/final key/value classes</a:t>
            </a:r>
          </a:p>
          <a:p>
            <a:pPr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Need to specify number of reducers (but not mappers, why?)</a:t>
            </a:r>
          </a:p>
          <a:p>
            <a:pPr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Don’t depend of defaults!</a:t>
            </a:r>
          </a:p>
        </p:txBody>
      </p:sp>
    </p:spTree>
    <p:extLst>
      <p:ext uri="{BB962C8B-B14F-4D97-AF65-F5344CB8AC3E}">
        <p14:creationId xmlns:p14="http://schemas.microsoft.com/office/powerpoint/2010/main" val="204241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6" grpId="0"/>
      <p:bldP spid="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1542033" y="1650782"/>
            <a:ext cx="14253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Writable </a:t>
            </a:r>
          </a:p>
        </p:txBody>
      </p:sp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4038600" y="1563469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bg2"/>
                </a:solidFill>
                <a:latin typeface="Gill Sans"/>
                <a:cs typeface="Gill Sans"/>
              </a:rPr>
              <a:t>Defines a de/serialization protocol. </a:t>
            </a:r>
            <a:r>
              <a:rPr lang="en-US" sz="1800" b="0" dirty="0" smtClean="0">
                <a:solidFill>
                  <a:schemeClr val="bg2"/>
                </a:solidFill>
                <a:latin typeface="Gill Sans"/>
                <a:cs typeface="Gill Sans"/>
              </a:rPr>
              <a:t/>
            </a:r>
            <a:br>
              <a:rPr lang="en-US" sz="1800" b="0" dirty="0" smtClean="0">
                <a:solidFill>
                  <a:schemeClr val="bg2"/>
                </a:solidFill>
                <a:latin typeface="Gill Sans"/>
                <a:cs typeface="Gill Sans"/>
              </a:rPr>
            </a:br>
            <a:r>
              <a:rPr lang="en-US" sz="1800" b="0" dirty="0" smtClean="0">
                <a:solidFill>
                  <a:schemeClr val="bg2"/>
                </a:solidFill>
                <a:latin typeface="Gill Sans"/>
                <a:cs typeface="Gill Sans"/>
              </a:rPr>
              <a:t>Every </a:t>
            </a:r>
            <a:r>
              <a:rPr lang="en-US" sz="1800" b="0" dirty="0">
                <a:solidFill>
                  <a:schemeClr val="bg2"/>
                </a:solidFill>
                <a:latin typeface="Gill Sans"/>
                <a:cs typeface="Gill Sans"/>
              </a:rPr>
              <a:t>data type in Hadoop is a Writable.</a:t>
            </a:r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990600" y="2652495"/>
            <a:ext cx="2528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WritableComprable</a:t>
            </a:r>
            <a:endParaRPr lang="en-US" sz="1800" dirty="0">
              <a:solidFill>
                <a:srgbClr val="FF0000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4038600" y="2565182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bg2"/>
                </a:solidFill>
                <a:latin typeface="Gill Sans"/>
                <a:cs typeface="Gill Sans"/>
              </a:rPr>
              <a:t>Defines a sort order.  </a:t>
            </a:r>
            <a:r>
              <a:rPr lang="en-US" sz="1800" b="0" dirty="0" smtClean="0">
                <a:solidFill>
                  <a:schemeClr val="bg2"/>
                </a:solidFill>
                <a:latin typeface="Gill Sans"/>
                <a:cs typeface="Gill Sans"/>
              </a:rPr>
              <a:t/>
            </a:r>
            <a:br>
              <a:rPr lang="en-US" sz="1800" b="0" dirty="0" smtClean="0">
                <a:solidFill>
                  <a:schemeClr val="bg2"/>
                </a:solidFill>
                <a:latin typeface="Gill Sans"/>
                <a:cs typeface="Gill Sans"/>
              </a:rPr>
            </a:br>
            <a:r>
              <a:rPr lang="en-US" sz="1800" b="0" dirty="0" smtClean="0">
                <a:solidFill>
                  <a:schemeClr val="bg2"/>
                </a:solidFill>
                <a:latin typeface="Gill Sans"/>
                <a:cs typeface="Gill Sans"/>
              </a:rPr>
              <a:t>All </a:t>
            </a:r>
            <a:r>
              <a:rPr lang="en-US" sz="1800" b="0" dirty="0">
                <a:solidFill>
                  <a:schemeClr val="bg2"/>
                </a:solidFill>
                <a:latin typeface="Gill Sans"/>
                <a:cs typeface="Gill Sans"/>
              </a:rPr>
              <a:t>keys must be of this type (but not values).</a:t>
            </a:r>
          </a:p>
        </p:txBody>
      </p:sp>
      <p:cxnSp>
        <p:nvCxnSpPr>
          <p:cNvPr id="16391" name="Straight Arrow Connector 8"/>
          <p:cNvCxnSpPr>
            <a:cxnSpLocks noChangeShapeType="1"/>
          </p:cNvCxnSpPr>
          <p:nvPr/>
        </p:nvCxnSpPr>
        <p:spPr bwMode="auto">
          <a:xfrm flipV="1">
            <a:off x="2254728" y="2020114"/>
            <a:ext cx="0" cy="632381"/>
          </a:xfrm>
          <a:prstGeom prst="straightConnector1">
            <a:avLst/>
          </a:prstGeom>
          <a:ln>
            <a:headEnd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392" name="TextBox 9"/>
          <p:cNvSpPr txBox="1">
            <a:spLocks noChangeArrowheads="1"/>
          </p:cNvSpPr>
          <p:nvPr/>
        </p:nvSpPr>
        <p:spPr bwMode="auto">
          <a:xfrm>
            <a:off x="1421808" y="4241582"/>
            <a:ext cx="166584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err="1">
                <a:solidFill>
                  <a:schemeClr val="bg2"/>
                </a:solidFill>
                <a:latin typeface="Andale Mono" charset="0"/>
                <a:ea typeface="Andale Mono" charset="0"/>
                <a:cs typeface="Andale Mono" charset="0"/>
              </a:rPr>
              <a:t>IntWritable</a:t>
            </a:r>
            <a:r>
              <a:rPr lang="en-US" b="0" dirty="0">
                <a:solidFill>
                  <a:schemeClr val="bg2"/>
                </a:solidFill>
                <a:latin typeface="Andale Mono" charset="0"/>
                <a:ea typeface="Andale Mono" charset="0"/>
                <a:cs typeface="Andale Mono" charset="0"/>
              </a:rPr>
              <a:t/>
            </a:r>
            <a:br>
              <a:rPr lang="en-US" b="0" dirty="0">
                <a:solidFill>
                  <a:schemeClr val="bg2"/>
                </a:solidFill>
                <a:latin typeface="Andale Mono" charset="0"/>
                <a:ea typeface="Andale Mono" charset="0"/>
                <a:cs typeface="Andale Mono" charset="0"/>
              </a:rPr>
            </a:br>
            <a:r>
              <a:rPr lang="en-US" b="0" dirty="0" err="1">
                <a:solidFill>
                  <a:schemeClr val="bg2"/>
                </a:solidFill>
                <a:latin typeface="Andale Mono" charset="0"/>
                <a:ea typeface="Andale Mono" charset="0"/>
                <a:cs typeface="Andale Mono" charset="0"/>
              </a:rPr>
              <a:t>LongWritable</a:t>
            </a:r>
            <a:endParaRPr lang="en-US" b="0" dirty="0">
              <a:solidFill>
                <a:schemeClr val="bg2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b="0" dirty="0">
                <a:solidFill>
                  <a:schemeClr val="bg2"/>
                </a:solidFill>
                <a:latin typeface="Andale Mono" charset="0"/>
                <a:ea typeface="Andale Mono" charset="0"/>
                <a:cs typeface="Andale Mono" charset="0"/>
              </a:rPr>
              <a:t>Text</a:t>
            </a:r>
          </a:p>
          <a:p>
            <a:r>
              <a:rPr lang="en-US" b="0" dirty="0">
                <a:solidFill>
                  <a:schemeClr val="bg2"/>
                </a:solidFill>
                <a:latin typeface="Andale Mono" charset="0"/>
                <a:ea typeface="Andale Mono" charset="0"/>
                <a:cs typeface="Andale Mono" charset="0"/>
              </a:rPr>
              <a:t>…</a:t>
            </a:r>
          </a:p>
        </p:txBody>
      </p:sp>
      <p:cxnSp>
        <p:nvCxnSpPr>
          <p:cNvPr id="16393" name="Straight Arrow Connector 11"/>
          <p:cNvCxnSpPr>
            <a:cxnSpLocks noChangeShapeType="1"/>
          </p:cNvCxnSpPr>
          <p:nvPr/>
        </p:nvCxnSpPr>
        <p:spPr bwMode="auto">
          <a:xfrm flipH="1" flipV="1">
            <a:off x="2254728" y="3021827"/>
            <a:ext cx="1" cy="1219755"/>
          </a:xfrm>
          <a:prstGeom prst="straightConnector1">
            <a:avLst/>
          </a:prstGeom>
          <a:ln>
            <a:headEnd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038600" y="4117757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bg2"/>
                </a:solidFill>
                <a:latin typeface="Gill Sans"/>
                <a:cs typeface="Gill Sans"/>
              </a:rPr>
              <a:t>Concrete classes for different data types</a:t>
            </a:r>
            <a:r>
              <a:rPr lang="en-US" sz="1800" b="0" dirty="0" smtClean="0">
                <a:solidFill>
                  <a:schemeClr val="bg2"/>
                </a:solidFill>
                <a:latin typeface="Gill Sans"/>
                <a:cs typeface="Gill Sans"/>
              </a:rPr>
              <a:t>.</a:t>
            </a:r>
          </a:p>
          <a:p>
            <a:r>
              <a:rPr lang="en-US" sz="1800" b="0" dirty="0" smtClean="0">
                <a:solidFill>
                  <a:schemeClr val="bg2"/>
                </a:solidFill>
                <a:latin typeface="Gill Sans"/>
                <a:cs typeface="Gill Sans"/>
              </a:rPr>
              <a:t>Note that these are container objects.</a:t>
            </a:r>
            <a:endParaRPr lang="en-US" sz="18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1421808" y="5889992"/>
            <a:ext cx="16658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err="1" smtClean="0">
                <a:solidFill>
                  <a:schemeClr val="bg2"/>
                </a:solidFill>
                <a:latin typeface="Andale Mono" charset="0"/>
                <a:ea typeface="Andale Mono" charset="0"/>
                <a:cs typeface="Andale Mono" charset="0"/>
              </a:rPr>
              <a:t>SequenceFile</a:t>
            </a:r>
            <a:endParaRPr lang="en-US" b="0" dirty="0">
              <a:solidFill>
                <a:schemeClr val="bg2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4038600" y="5874603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0" dirty="0" smtClean="0">
                <a:solidFill>
                  <a:schemeClr val="bg2"/>
                </a:solidFill>
                <a:latin typeface="Gill Sans"/>
                <a:cs typeface="Gill Sans"/>
              </a:rPr>
              <a:t>Binary-encoded sequence of key/value pairs.</a:t>
            </a:r>
            <a:endParaRPr lang="en-US" sz="18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Data Types in Hadoop: Keys and Values</a:t>
            </a:r>
          </a:p>
        </p:txBody>
      </p:sp>
    </p:spTree>
    <p:extLst>
      <p:ext uri="{BB962C8B-B14F-4D97-AF65-F5344CB8AC3E}">
        <p14:creationId xmlns:p14="http://schemas.microsoft.com/office/powerpoint/2010/main" val="18865936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16390" grpId="0"/>
      <p:bldP spid="16392" grpId="0"/>
      <p:bldP spid="10" grpId="0"/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“Hello World” MapReduce: Word Count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47800" y="1964591"/>
            <a:ext cx="65532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 err="1" smtClean="0">
                <a:solidFill>
                  <a:srgbClr val="000000"/>
                </a:solidFill>
                <a:latin typeface="Andale Mono"/>
                <a:cs typeface="Andale Mono"/>
              </a:rPr>
              <a:t>def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map(key: Long, value: 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String) 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= 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{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for (word &lt;- tokenize(value)) 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{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  emit(word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, 1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)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}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}</a:t>
            </a:r>
          </a:p>
          <a:p>
            <a:endParaRPr lang="en-US" b="0" dirty="0">
              <a:solidFill>
                <a:srgbClr val="000000"/>
              </a:solidFill>
              <a:latin typeface="Andale Mono"/>
              <a:cs typeface="Andale Mono"/>
            </a:endParaRPr>
          </a:p>
          <a:p>
            <a:endParaRPr lang="en-US" b="0" dirty="0" smtClean="0">
              <a:solidFill>
                <a:srgbClr val="000000"/>
              </a:solidFill>
              <a:latin typeface="Andale Mono"/>
              <a:cs typeface="Andale Mono"/>
            </a:endParaRPr>
          </a:p>
          <a:p>
            <a:r>
              <a:rPr lang="en-US" b="0" dirty="0" err="1" smtClean="0">
                <a:solidFill>
                  <a:srgbClr val="000000"/>
                </a:solidFill>
                <a:latin typeface="Andale Mono"/>
                <a:cs typeface="Andale Mono"/>
              </a:rPr>
              <a:t>def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reduce(key: 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String, 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values: 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Iterable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[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Int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]) 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= 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{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for 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(value &lt;- 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values) {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  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sum += 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value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}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emit(key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, sum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)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}</a:t>
            </a:r>
            <a:endParaRPr lang="en-US" b="0" dirty="0">
              <a:solidFill>
                <a:srgbClr val="000000"/>
              </a:solidFill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38258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301752" y="1929348"/>
            <a:ext cx="8458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private static final class </a:t>
            </a:r>
            <a:r>
              <a:rPr lang="en-US" b="0" dirty="0" err="1" smtClean="0">
                <a:solidFill>
                  <a:srgbClr val="000000"/>
                </a:solidFill>
                <a:latin typeface="Andale Mono"/>
                <a:cs typeface="Andale Mono"/>
              </a:rPr>
              <a:t>MyMapper</a:t>
            </a:r>
            <a:endParaRPr lang="en-US" b="0" dirty="0" smtClean="0">
              <a:solidFill>
                <a:srgbClr val="000000"/>
              </a:solidFill>
              <a:latin typeface="Andale Mono"/>
              <a:cs typeface="Andale Mono"/>
            </a:endParaRP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   extends Mapper&lt;</a:t>
            </a:r>
            <a:r>
              <a:rPr lang="en-US" b="0" dirty="0" err="1" smtClean="0">
                <a:solidFill>
                  <a:srgbClr val="000000"/>
                </a:solidFill>
                <a:latin typeface="Andale Mono"/>
                <a:cs typeface="Andale Mono"/>
              </a:rPr>
              <a:t>LongWritable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, Text, Text, </a:t>
            </a:r>
            <a:r>
              <a:rPr lang="en-US" b="0" dirty="0" err="1" smtClean="0">
                <a:solidFill>
                  <a:srgbClr val="000000"/>
                </a:solidFill>
                <a:latin typeface="Andale Mono"/>
                <a:cs typeface="Andale Mono"/>
              </a:rPr>
              <a:t>IntWritable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&gt; {</a:t>
            </a:r>
          </a:p>
          <a:p>
            <a:endParaRPr lang="en-US" b="0" dirty="0" smtClean="0">
              <a:solidFill>
                <a:srgbClr val="000000"/>
              </a:solidFill>
              <a:latin typeface="Andale Mono"/>
              <a:cs typeface="Andale Mono"/>
            </a:endParaRP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  private final static </a:t>
            </a:r>
            <a:r>
              <a:rPr lang="en-US" b="0" dirty="0" err="1" smtClean="0">
                <a:solidFill>
                  <a:srgbClr val="000000"/>
                </a:solidFill>
                <a:latin typeface="Andale Mono"/>
                <a:cs typeface="Andale Mono"/>
              </a:rPr>
              <a:t>IntWritable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ONE = new </a:t>
            </a:r>
            <a:r>
              <a:rPr lang="en-US" b="0" dirty="0" err="1" smtClean="0">
                <a:solidFill>
                  <a:srgbClr val="000000"/>
                </a:solidFill>
                <a:latin typeface="Andale Mono"/>
                <a:cs typeface="Andale Mono"/>
              </a:rPr>
              <a:t>IntWritable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(1);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  private final static Text WORD = new Text();</a:t>
            </a:r>
          </a:p>
          <a:p>
            <a:endParaRPr lang="en-US" b="0" dirty="0" smtClean="0">
              <a:solidFill>
                <a:srgbClr val="000000"/>
              </a:solidFill>
              <a:latin typeface="Andale Mono"/>
              <a:cs typeface="Andale Mono"/>
            </a:endParaRP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  @Override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  public void map(</a:t>
            </a:r>
            <a:r>
              <a:rPr lang="en-US" b="0" dirty="0" err="1" smtClean="0">
                <a:solidFill>
                  <a:srgbClr val="000000"/>
                </a:solidFill>
                <a:latin typeface="Andale Mono"/>
                <a:cs typeface="Andale Mono"/>
              </a:rPr>
              <a:t>LongWritable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key, Text value, Context context)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      throws </a:t>
            </a:r>
            <a:r>
              <a:rPr lang="en-US" b="0" dirty="0" err="1" smtClean="0">
                <a:solidFill>
                  <a:srgbClr val="000000"/>
                </a:solidFill>
                <a:latin typeface="Andale Mono"/>
                <a:cs typeface="Andale Mono"/>
              </a:rPr>
              <a:t>IOException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, </a:t>
            </a:r>
            <a:r>
              <a:rPr lang="en-US" b="0" dirty="0" err="1" smtClean="0">
                <a:solidFill>
                  <a:srgbClr val="000000"/>
                </a:solidFill>
                <a:latin typeface="Andale Mono"/>
                <a:cs typeface="Andale Mono"/>
              </a:rPr>
              <a:t>InterruptedException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{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     for (String word : 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Tokenizer.tokenize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(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value.toString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())) 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{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       </a:t>
            </a:r>
            <a:r>
              <a:rPr lang="en-US" b="0" dirty="0" err="1" smtClean="0">
                <a:solidFill>
                  <a:srgbClr val="000000"/>
                </a:solidFill>
                <a:latin typeface="Andale Mono"/>
                <a:cs typeface="Andale Mono"/>
              </a:rPr>
              <a:t>WORD.set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(word);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      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context.write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(WORD, ONE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);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    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}</a:t>
            </a:r>
            <a:endParaRPr lang="en-US" b="0" dirty="0" smtClean="0">
              <a:solidFill>
                <a:srgbClr val="000000"/>
              </a:solidFill>
              <a:latin typeface="Andale Mono"/>
              <a:cs typeface="Andale Mono"/>
            </a:endParaRP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  }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}</a:t>
            </a:r>
            <a:endParaRPr lang="en-US" b="0" dirty="0">
              <a:solidFill>
                <a:srgbClr val="000000"/>
              </a:solidFill>
              <a:latin typeface="Andale Mono"/>
              <a:cs typeface="Andale Mono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Word Count Mapper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77787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4800" y="1905000"/>
            <a:ext cx="84582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private static 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final class </a:t>
            </a:r>
            <a:r>
              <a:rPr lang="en-US" b="0" dirty="0" err="1" smtClean="0">
                <a:solidFill>
                  <a:srgbClr val="000000"/>
                </a:solidFill>
                <a:latin typeface="Andale Mono"/>
                <a:cs typeface="Andale Mono"/>
              </a:rPr>
              <a:t>MyReducer</a:t>
            </a:r>
            <a:endParaRPr lang="en-US" b="0" dirty="0" smtClean="0">
              <a:solidFill>
                <a:srgbClr val="000000"/>
              </a:solidFill>
              <a:latin typeface="Andale Mono"/>
              <a:cs typeface="Andale Mono"/>
            </a:endParaRP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  extends 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Reducer&lt;Text, 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IntWritable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, Text, 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IntWritable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&gt; {</a:t>
            </a:r>
          </a:p>
          <a:p>
            <a:endParaRPr lang="en-US" b="0" dirty="0">
              <a:solidFill>
                <a:srgbClr val="000000"/>
              </a:solidFill>
              <a:latin typeface="Andale Mono"/>
              <a:cs typeface="Andale Mono"/>
            </a:endParaRP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  private final static </a:t>
            </a:r>
            <a:r>
              <a:rPr lang="en-US" b="0" dirty="0" err="1" smtClean="0">
                <a:solidFill>
                  <a:srgbClr val="000000"/>
                </a:solidFill>
                <a:latin typeface="Andale Mono"/>
                <a:cs typeface="Andale Mono"/>
              </a:rPr>
              <a:t>IntWritable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SUM = new </a:t>
            </a:r>
            <a:r>
              <a:rPr lang="en-US" b="0" dirty="0" err="1" smtClean="0">
                <a:solidFill>
                  <a:srgbClr val="000000"/>
                </a:solidFill>
                <a:latin typeface="Andale Mono"/>
                <a:cs typeface="Andale Mono"/>
              </a:rPr>
              <a:t>IntWritable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();</a:t>
            </a:r>
          </a:p>
          <a:p>
            <a:endParaRPr lang="en-US" b="0" dirty="0">
              <a:solidFill>
                <a:srgbClr val="000000"/>
              </a:solidFill>
              <a:latin typeface="Andale Mono"/>
              <a:cs typeface="Andale Mono"/>
            </a:endParaRP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  @Override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  public void reduce(Text key, 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Iterable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&lt;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IntWritable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&gt; values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,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     Context 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context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) throws 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IOException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, 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InterruptedException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{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    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Iterator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&lt;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IntWritable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&gt; 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iter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= 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values.iterator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();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    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int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sum = 0;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    while (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iter.hasNext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()) {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      sum += 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iter.next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().get();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    }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    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SUM.set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(sum);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    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context.write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(key, SUM);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  }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}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Word Count Reducer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02574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Three </a:t>
            </a:r>
            <a:r>
              <a:rPr lang="en-US" sz="3600" b="0" kern="0" dirty="0" err="1">
                <a:solidFill>
                  <a:srgbClr val="000000"/>
                </a:solidFill>
                <a:latin typeface="Gill Sans"/>
                <a:cs typeface="Gill Sans"/>
              </a:rPr>
              <a:t>Gotchas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052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Avoid object creation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586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Execution framework reuses value object in reducer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119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Passing parameters via class </a:t>
            </a: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statics doesn’t work!</a:t>
            </a:r>
            <a:endParaRPr lang="en-US" sz="2400" b="0" i="1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2943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Getting Data to Mappers and Reducers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2668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Configuration parameters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647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Pass in via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Job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configuration object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581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“Side data”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962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DistributedCache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Mappers/Reducers can read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from HDFS in setup method</a:t>
            </a:r>
          </a:p>
        </p:txBody>
      </p:sp>
    </p:spTree>
    <p:extLst>
      <p:ext uri="{BB962C8B-B14F-4D97-AF65-F5344CB8AC3E}">
        <p14:creationId xmlns:p14="http://schemas.microsoft.com/office/powerpoint/2010/main" val="1262253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Complex Data Types in Hadoop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905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easiest way: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2860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Encoded it as Text, e.g., (a, b) = “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a:b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”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Use regular expressions to parse and extract data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Works, but janky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55336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>
                <a:solidFill>
                  <a:srgbClr val="000000"/>
                </a:solidFill>
                <a:latin typeface="Gill Sans"/>
                <a:cs typeface="Gill Sans"/>
              </a:rPr>
              <a:t>The hard way: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9343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Define a custom implementation of Writable(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Comprable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Must implement: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readFields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, write, (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compareTo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Computationally efficient, but slow for rapid prototyping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Implement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WritableComparator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hook for performance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062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How do you implement complex data types?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5405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Somewhere in the middle: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92151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Bespin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(via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lin.tl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) offers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various building blocks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56941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Anatomy of a Job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7879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Job submission: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168914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Client (i.e., driver program) creates a job, </a:t>
            </a:r>
            <a:endParaRPr lang="en-US" sz="2000" b="0" kern="0" dirty="0" smtClean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configures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it, </a:t>
            </a:r>
            <a:endParaRPr lang="en-US" sz="2000" b="0" kern="0" dirty="0" smtClean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and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submits it to </a:t>
            </a:r>
            <a:r>
              <a:rPr lang="en-US" sz="2000" b="0" kern="0" dirty="0" err="1" smtClean="0">
                <a:solidFill>
                  <a:srgbClr val="0070C0"/>
                </a:solidFill>
                <a:latin typeface="Gill Sans"/>
                <a:cs typeface="Gill Sans"/>
              </a:rPr>
              <a:t>jobtracker</a:t>
            </a:r>
            <a:endParaRPr lang="en-US" sz="2000" b="0" kern="0" dirty="0" smtClean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That’s it! The Hadoop cluster takes over…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676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Hadoop MapReduce program 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= Hadoop job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0574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Jobs are divided into map and reduce tasks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An instance of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a running task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is called a task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attempt</a:t>
            </a:r>
          </a:p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Each task occupies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a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slot on the </a:t>
            </a:r>
            <a:r>
              <a:rPr lang="en-US" sz="2000" b="0" kern="0" dirty="0" err="1" smtClean="0">
                <a:solidFill>
                  <a:srgbClr val="0070C0"/>
                </a:solidFill>
                <a:latin typeface="Gill Sans"/>
                <a:cs typeface="Gill Sans"/>
              </a:rPr>
              <a:t>tasktracker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Multiple jobs can be composed into a workflow</a:t>
            </a:r>
          </a:p>
        </p:txBody>
      </p:sp>
    </p:spTree>
    <p:extLst>
      <p:ext uri="{BB962C8B-B14F-4D97-AF65-F5344CB8AC3E}">
        <p14:creationId xmlns:p14="http://schemas.microsoft.com/office/powerpoint/2010/main" val="960851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1371600" y="28717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1384300" y="28479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split 0</a:t>
            </a: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1371600" y="31003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1384300" y="30765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1</a:t>
            </a:r>
          </a:p>
        </p:txBody>
      </p:sp>
      <p:sp>
        <p:nvSpPr>
          <p:cNvPr id="28678" name="Rectangle 9"/>
          <p:cNvSpPr>
            <a:spLocks noChangeArrowheads="1"/>
          </p:cNvSpPr>
          <p:nvPr/>
        </p:nvSpPr>
        <p:spPr bwMode="auto">
          <a:xfrm>
            <a:off x="1371600" y="33289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1384300" y="33051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2</a:t>
            </a:r>
          </a:p>
        </p:txBody>
      </p:sp>
      <p:sp>
        <p:nvSpPr>
          <p:cNvPr id="28680" name="Rectangle 12"/>
          <p:cNvSpPr>
            <a:spLocks noChangeArrowheads="1"/>
          </p:cNvSpPr>
          <p:nvPr/>
        </p:nvSpPr>
        <p:spPr bwMode="auto">
          <a:xfrm>
            <a:off x="1371600" y="35575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1" name="TextBox 13"/>
          <p:cNvSpPr txBox="1">
            <a:spLocks noChangeArrowheads="1"/>
          </p:cNvSpPr>
          <p:nvPr/>
        </p:nvSpPr>
        <p:spPr bwMode="auto">
          <a:xfrm>
            <a:off x="1384300" y="35337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3</a:t>
            </a:r>
          </a:p>
        </p:txBody>
      </p:sp>
      <p:sp>
        <p:nvSpPr>
          <p:cNvPr id="28682" name="Rectangle 15"/>
          <p:cNvSpPr>
            <a:spLocks noChangeArrowheads="1"/>
          </p:cNvSpPr>
          <p:nvPr/>
        </p:nvSpPr>
        <p:spPr bwMode="auto">
          <a:xfrm>
            <a:off x="1371600" y="37861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3" name="TextBox 16"/>
          <p:cNvSpPr txBox="1">
            <a:spLocks noChangeArrowheads="1"/>
          </p:cNvSpPr>
          <p:nvPr/>
        </p:nvSpPr>
        <p:spPr bwMode="auto">
          <a:xfrm>
            <a:off x="1384300" y="37623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4</a:t>
            </a:r>
          </a:p>
        </p:txBody>
      </p:sp>
      <p:sp>
        <p:nvSpPr>
          <p:cNvPr id="28684" name="Oval 18"/>
          <p:cNvSpPr>
            <a:spLocks noChangeArrowheads="1"/>
          </p:cNvSpPr>
          <p:nvPr/>
        </p:nvSpPr>
        <p:spPr bwMode="auto">
          <a:xfrm>
            <a:off x="2514600" y="25146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5" name="TextBox 19"/>
          <p:cNvSpPr txBox="1">
            <a:spLocks noChangeArrowheads="1"/>
          </p:cNvSpPr>
          <p:nvPr/>
        </p:nvSpPr>
        <p:spPr bwMode="auto">
          <a:xfrm>
            <a:off x="2611438" y="2605088"/>
            <a:ext cx="64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86" name="Oval 21"/>
          <p:cNvSpPr>
            <a:spLocks noChangeArrowheads="1"/>
          </p:cNvSpPr>
          <p:nvPr/>
        </p:nvSpPr>
        <p:spPr bwMode="auto">
          <a:xfrm>
            <a:off x="2514600" y="33528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7" name="TextBox 22"/>
          <p:cNvSpPr txBox="1">
            <a:spLocks noChangeArrowheads="1"/>
          </p:cNvSpPr>
          <p:nvPr/>
        </p:nvSpPr>
        <p:spPr bwMode="auto">
          <a:xfrm>
            <a:off x="2611438" y="3443288"/>
            <a:ext cx="64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88" name="Oval 24"/>
          <p:cNvSpPr>
            <a:spLocks noChangeArrowheads="1"/>
          </p:cNvSpPr>
          <p:nvPr/>
        </p:nvSpPr>
        <p:spPr bwMode="auto">
          <a:xfrm>
            <a:off x="2514600" y="41910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9" name="TextBox 25"/>
          <p:cNvSpPr txBox="1">
            <a:spLocks noChangeArrowheads="1"/>
          </p:cNvSpPr>
          <p:nvPr/>
        </p:nvSpPr>
        <p:spPr bwMode="auto">
          <a:xfrm>
            <a:off x="2611438" y="4281488"/>
            <a:ext cx="64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0" name="Oval 27"/>
          <p:cNvSpPr>
            <a:spLocks noChangeArrowheads="1"/>
          </p:cNvSpPr>
          <p:nvPr/>
        </p:nvSpPr>
        <p:spPr bwMode="auto">
          <a:xfrm>
            <a:off x="5791200" y="2973388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1" name="TextBox 28"/>
          <p:cNvSpPr txBox="1">
            <a:spLocks noChangeArrowheads="1"/>
          </p:cNvSpPr>
          <p:nvPr/>
        </p:nvSpPr>
        <p:spPr bwMode="auto">
          <a:xfrm>
            <a:off x="5888038" y="3063875"/>
            <a:ext cx="6445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2" name="Oval 30"/>
          <p:cNvSpPr>
            <a:spLocks noChangeArrowheads="1"/>
          </p:cNvSpPr>
          <p:nvPr/>
        </p:nvSpPr>
        <p:spPr bwMode="auto">
          <a:xfrm>
            <a:off x="5791200" y="3732213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3" name="TextBox 31"/>
          <p:cNvSpPr txBox="1">
            <a:spLocks noChangeArrowheads="1"/>
          </p:cNvSpPr>
          <p:nvPr/>
        </p:nvSpPr>
        <p:spPr bwMode="auto">
          <a:xfrm>
            <a:off x="5888038" y="3821113"/>
            <a:ext cx="644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4" name="Oval 33"/>
          <p:cNvSpPr>
            <a:spLocks noChangeArrowheads="1"/>
          </p:cNvSpPr>
          <p:nvPr/>
        </p:nvSpPr>
        <p:spPr bwMode="auto">
          <a:xfrm>
            <a:off x="4191000" y="16764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5" name="TextBox 34"/>
          <p:cNvSpPr txBox="1">
            <a:spLocks noChangeArrowheads="1"/>
          </p:cNvSpPr>
          <p:nvPr/>
        </p:nvSpPr>
        <p:spPr bwMode="auto">
          <a:xfrm>
            <a:off x="4287838" y="1766888"/>
            <a:ext cx="654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Master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6" name="Oval 36"/>
          <p:cNvSpPr>
            <a:spLocks noChangeArrowheads="1"/>
          </p:cNvSpPr>
          <p:nvPr/>
        </p:nvSpPr>
        <p:spPr bwMode="auto">
          <a:xfrm>
            <a:off x="4114800" y="685800"/>
            <a:ext cx="990600" cy="6096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7" name="TextBox 37"/>
          <p:cNvSpPr txBox="1">
            <a:spLocks noChangeArrowheads="1"/>
          </p:cNvSpPr>
          <p:nvPr/>
        </p:nvSpPr>
        <p:spPr bwMode="auto">
          <a:xfrm>
            <a:off x="4224338" y="760413"/>
            <a:ext cx="771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</a:rPr>
              <a:t>User</a:t>
            </a:r>
            <a:br>
              <a:rPr lang="en-US" sz="1200" b="0">
                <a:solidFill>
                  <a:schemeClr val="bg1"/>
                </a:solidFill>
              </a:rPr>
            </a:br>
            <a:r>
              <a:rPr lang="en-US" sz="1200" b="0">
                <a:solidFill>
                  <a:schemeClr val="bg1"/>
                </a:solidFill>
              </a:rPr>
              <a:t>Program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8" name="Rectangle 39"/>
          <p:cNvSpPr>
            <a:spLocks noChangeArrowheads="1"/>
          </p:cNvSpPr>
          <p:nvPr/>
        </p:nvSpPr>
        <p:spPr bwMode="auto">
          <a:xfrm>
            <a:off x="7315200" y="2986088"/>
            <a:ext cx="609600" cy="433387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9" name="TextBox 40"/>
          <p:cNvSpPr txBox="1">
            <a:spLocks noChangeArrowheads="1"/>
          </p:cNvSpPr>
          <p:nvPr/>
        </p:nvSpPr>
        <p:spPr bwMode="auto">
          <a:xfrm>
            <a:off x="7313613" y="2971800"/>
            <a:ext cx="611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 dirty="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1200" b="0" dirty="0">
                <a:solidFill>
                  <a:schemeClr val="bg1"/>
                </a:solidFill>
              </a:rPr>
              <a:t>file 0</a:t>
            </a:r>
          </a:p>
        </p:txBody>
      </p:sp>
      <p:sp>
        <p:nvSpPr>
          <p:cNvPr id="28700" name="Rectangle 44"/>
          <p:cNvSpPr>
            <a:spLocks noChangeArrowheads="1"/>
          </p:cNvSpPr>
          <p:nvPr/>
        </p:nvSpPr>
        <p:spPr bwMode="auto">
          <a:xfrm>
            <a:off x="7315200" y="3743325"/>
            <a:ext cx="609600" cy="433388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1" name="TextBox 45"/>
          <p:cNvSpPr txBox="1">
            <a:spLocks noChangeArrowheads="1"/>
          </p:cNvSpPr>
          <p:nvPr/>
        </p:nvSpPr>
        <p:spPr bwMode="auto">
          <a:xfrm>
            <a:off x="7315200" y="3729038"/>
            <a:ext cx="611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1200" b="0">
                <a:solidFill>
                  <a:schemeClr val="bg1"/>
                </a:solidFill>
              </a:rPr>
              <a:t>file 1</a:t>
            </a:r>
          </a:p>
        </p:txBody>
      </p:sp>
      <p:sp>
        <p:nvSpPr>
          <p:cNvPr id="28702" name="Rectangle 46"/>
          <p:cNvSpPr>
            <a:spLocks noChangeArrowheads="1"/>
          </p:cNvSpPr>
          <p:nvPr/>
        </p:nvSpPr>
        <p:spPr bwMode="auto">
          <a:xfrm>
            <a:off x="4419600" y="25527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3" name="Rectangle 47"/>
          <p:cNvSpPr>
            <a:spLocks noChangeArrowheads="1"/>
          </p:cNvSpPr>
          <p:nvPr/>
        </p:nvSpPr>
        <p:spPr bwMode="auto">
          <a:xfrm>
            <a:off x="4572000" y="25527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4" name="Rectangle 48"/>
          <p:cNvSpPr>
            <a:spLocks noChangeArrowheads="1"/>
          </p:cNvSpPr>
          <p:nvPr/>
        </p:nvSpPr>
        <p:spPr bwMode="auto">
          <a:xfrm>
            <a:off x="4419600" y="33909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5" name="Rectangle 49"/>
          <p:cNvSpPr>
            <a:spLocks noChangeArrowheads="1"/>
          </p:cNvSpPr>
          <p:nvPr/>
        </p:nvSpPr>
        <p:spPr bwMode="auto">
          <a:xfrm>
            <a:off x="4572000" y="33909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6" name="Rectangle 50"/>
          <p:cNvSpPr>
            <a:spLocks noChangeArrowheads="1"/>
          </p:cNvSpPr>
          <p:nvPr/>
        </p:nvSpPr>
        <p:spPr bwMode="auto">
          <a:xfrm>
            <a:off x="4419600" y="42291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7" name="Rectangle 51"/>
          <p:cNvSpPr>
            <a:spLocks noChangeArrowheads="1"/>
          </p:cNvSpPr>
          <p:nvPr/>
        </p:nvSpPr>
        <p:spPr bwMode="auto">
          <a:xfrm>
            <a:off x="4572000" y="42291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8708" name="Curved Connector 53"/>
          <p:cNvCxnSpPr>
            <a:cxnSpLocks noChangeShapeType="1"/>
            <a:stCxn id="28674" idx="3"/>
            <a:endCxn id="28684" idx="2"/>
          </p:cNvCxnSpPr>
          <p:nvPr/>
        </p:nvCxnSpPr>
        <p:spPr bwMode="auto">
          <a:xfrm flipV="1">
            <a:off x="1981200" y="2743200"/>
            <a:ext cx="533400" cy="242888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09" name="Curved Connector 55"/>
          <p:cNvCxnSpPr>
            <a:cxnSpLocks noChangeShapeType="1"/>
            <a:stCxn id="28677" idx="3"/>
            <a:endCxn id="28684" idx="3"/>
          </p:cNvCxnSpPr>
          <p:nvPr/>
        </p:nvCxnSpPr>
        <p:spPr bwMode="auto">
          <a:xfrm flipV="1">
            <a:off x="1968500" y="2905125"/>
            <a:ext cx="668338" cy="309563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0" name="Curved Connector 55"/>
          <p:cNvCxnSpPr>
            <a:cxnSpLocks noChangeShapeType="1"/>
            <a:stCxn id="28681" idx="3"/>
            <a:endCxn id="28688" idx="1"/>
          </p:cNvCxnSpPr>
          <p:nvPr/>
        </p:nvCxnSpPr>
        <p:spPr bwMode="auto">
          <a:xfrm>
            <a:off x="1968500" y="3671888"/>
            <a:ext cx="668338" cy="585787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1" name="Straight Arrow Connector 66"/>
          <p:cNvCxnSpPr>
            <a:cxnSpLocks noChangeShapeType="1"/>
            <a:stCxn id="28678" idx="3"/>
            <a:endCxn id="28686" idx="2"/>
          </p:cNvCxnSpPr>
          <p:nvPr/>
        </p:nvCxnSpPr>
        <p:spPr bwMode="auto">
          <a:xfrm>
            <a:off x="1981200" y="3443288"/>
            <a:ext cx="533400" cy="138112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2" name="Straight Arrow Connector 68"/>
          <p:cNvCxnSpPr>
            <a:cxnSpLocks noChangeShapeType="1"/>
            <a:stCxn id="28682" idx="3"/>
            <a:endCxn id="28686" idx="3"/>
          </p:cNvCxnSpPr>
          <p:nvPr/>
        </p:nvCxnSpPr>
        <p:spPr bwMode="auto">
          <a:xfrm flipV="1">
            <a:off x="1981200" y="3743325"/>
            <a:ext cx="655638" cy="157163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3" name="Straight Arrow Connector 72"/>
          <p:cNvCxnSpPr>
            <a:cxnSpLocks noChangeShapeType="1"/>
            <a:stCxn id="28684" idx="6"/>
            <a:endCxn id="28702" idx="1"/>
          </p:cNvCxnSpPr>
          <p:nvPr/>
        </p:nvCxnSpPr>
        <p:spPr bwMode="auto">
          <a:xfrm>
            <a:off x="3352800" y="2743200"/>
            <a:ext cx="1066800" cy="1588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4" name="Straight Arrow Connector 75"/>
          <p:cNvCxnSpPr>
            <a:cxnSpLocks noChangeShapeType="1"/>
          </p:cNvCxnSpPr>
          <p:nvPr/>
        </p:nvCxnSpPr>
        <p:spPr bwMode="auto">
          <a:xfrm>
            <a:off x="3352800" y="3579813"/>
            <a:ext cx="1066800" cy="3175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5" name="Straight Arrow Connector 78"/>
          <p:cNvCxnSpPr>
            <a:cxnSpLocks noChangeShapeType="1"/>
          </p:cNvCxnSpPr>
          <p:nvPr/>
        </p:nvCxnSpPr>
        <p:spPr bwMode="auto">
          <a:xfrm>
            <a:off x="3352800" y="4418013"/>
            <a:ext cx="1066800" cy="3175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6" name="Straight Arrow Connector 81"/>
          <p:cNvCxnSpPr>
            <a:cxnSpLocks noChangeShapeType="1"/>
            <a:stCxn id="28690" idx="6"/>
            <a:endCxn id="28699" idx="1"/>
          </p:cNvCxnSpPr>
          <p:nvPr/>
        </p:nvCxnSpPr>
        <p:spPr bwMode="auto">
          <a:xfrm>
            <a:off x="6629400" y="3201988"/>
            <a:ext cx="684213" cy="0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7" name="Straight Arrow Connector 84"/>
          <p:cNvCxnSpPr>
            <a:cxnSpLocks noChangeShapeType="1"/>
            <a:stCxn id="28692" idx="6"/>
            <a:endCxn id="28701" idx="1"/>
          </p:cNvCxnSpPr>
          <p:nvPr/>
        </p:nvCxnSpPr>
        <p:spPr bwMode="auto">
          <a:xfrm>
            <a:off x="6629400" y="3960813"/>
            <a:ext cx="685800" cy="0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8" name="Straight Arrow Connector 90"/>
          <p:cNvCxnSpPr>
            <a:cxnSpLocks noChangeShapeType="1"/>
            <a:stCxn id="28705" idx="3"/>
            <a:endCxn id="28690" idx="2"/>
          </p:cNvCxnSpPr>
          <p:nvPr/>
        </p:nvCxnSpPr>
        <p:spPr bwMode="auto">
          <a:xfrm flipV="1">
            <a:off x="4724400" y="3201988"/>
            <a:ext cx="1066800" cy="379412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9" name="Straight Arrow Connector 93"/>
          <p:cNvCxnSpPr>
            <a:cxnSpLocks noChangeShapeType="1"/>
            <a:stCxn id="28705" idx="3"/>
            <a:endCxn id="28692" idx="2"/>
          </p:cNvCxnSpPr>
          <p:nvPr/>
        </p:nvCxnSpPr>
        <p:spPr bwMode="auto">
          <a:xfrm>
            <a:off x="4724400" y="3581400"/>
            <a:ext cx="1066800" cy="379413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0" name="Curved Connector 98"/>
          <p:cNvCxnSpPr>
            <a:cxnSpLocks noChangeShapeType="1"/>
            <a:stCxn id="28703" idx="3"/>
            <a:endCxn id="28690" idx="1"/>
          </p:cNvCxnSpPr>
          <p:nvPr/>
        </p:nvCxnSpPr>
        <p:spPr bwMode="auto">
          <a:xfrm>
            <a:off x="4724400" y="2743200"/>
            <a:ext cx="1189038" cy="298450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1" name="Curved Connector 98"/>
          <p:cNvCxnSpPr>
            <a:cxnSpLocks noChangeShapeType="1"/>
          </p:cNvCxnSpPr>
          <p:nvPr/>
        </p:nvCxnSpPr>
        <p:spPr bwMode="auto">
          <a:xfrm>
            <a:off x="4724400" y="2743200"/>
            <a:ext cx="1143000" cy="106680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2" name="Curved Connector 98"/>
          <p:cNvCxnSpPr>
            <a:cxnSpLocks noChangeShapeType="1"/>
            <a:stCxn id="28707" idx="3"/>
          </p:cNvCxnSpPr>
          <p:nvPr/>
        </p:nvCxnSpPr>
        <p:spPr bwMode="auto">
          <a:xfrm flipV="1">
            <a:off x="4724400" y="3352800"/>
            <a:ext cx="1143000" cy="106680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3" name="Curved Connector 98"/>
          <p:cNvCxnSpPr>
            <a:cxnSpLocks noChangeShapeType="1"/>
            <a:stCxn id="28707" idx="3"/>
            <a:endCxn id="28692" idx="3"/>
          </p:cNvCxnSpPr>
          <p:nvPr/>
        </p:nvCxnSpPr>
        <p:spPr bwMode="auto">
          <a:xfrm flipV="1">
            <a:off x="4724400" y="4121150"/>
            <a:ext cx="1189038" cy="298450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5" name="Straight Arrow Connector 120"/>
          <p:cNvCxnSpPr>
            <a:cxnSpLocks noChangeShapeType="1"/>
            <a:stCxn id="28696" idx="4"/>
            <a:endCxn id="28694" idx="0"/>
          </p:cNvCxnSpPr>
          <p:nvPr/>
        </p:nvCxnSpPr>
        <p:spPr bwMode="auto">
          <a:xfrm rot="5400000">
            <a:off x="4419601" y="1485900"/>
            <a:ext cx="381000" cy="3175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28727" name="Straight Arrow Connector 127"/>
          <p:cNvCxnSpPr>
            <a:cxnSpLocks noChangeShapeType="1"/>
            <a:stCxn id="28694" idx="3"/>
          </p:cNvCxnSpPr>
          <p:nvPr/>
        </p:nvCxnSpPr>
        <p:spPr bwMode="auto">
          <a:xfrm rot="5400000">
            <a:off x="3532981" y="1886744"/>
            <a:ext cx="600075" cy="960438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28728" name="Straight Arrow Connector 133"/>
          <p:cNvCxnSpPr>
            <a:cxnSpLocks noChangeShapeType="1"/>
            <a:stCxn id="28694" idx="5"/>
          </p:cNvCxnSpPr>
          <p:nvPr/>
        </p:nvCxnSpPr>
        <p:spPr bwMode="auto">
          <a:xfrm rot="16200000" flipH="1">
            <a:off x="5010944" y="1962944"/>
            <a:ext cx="904875" cy="1112837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28730" name="TextBox 137"/>
          <p:cNvSpPr txBox="1">
            <a:spLocks noChangeArrowheads="1"/>
          </p:cNvSpPr>
          <p:nvPr/>
        </p:nvSpPr>
        <p:spPr bwMode="auto">
          <a:xfrm>
            <a:off x="4572000" y="1295400"/>
            <a:ext cx="80983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(1) </a:t>
            </a:r>
            <a:r>
              <a:rPr lang="en-US" sz="1100" b="0" dirty="0" smtClean="0">
                <a:solidFill>
                  <a:srgbClr val="FF0000"/>
                </a:solidFill>
              </a:rPr>
              <a:t>submit</a:t>
            </a:r>
            <a:endParaRPr lang="en-US" sz="1100" b="0" dirty="0">
              <a:solidFill>
                <a:srgbClr val="FF0000"/>
              </a:solidFill>
            </a:endParaRPr>
          </a:p>
        </p:txBody>
      </p:sp>
      <p:sp>
        <p:nvSpPr>
          <p:cNvPr id="28732" name="TextBox 139"/>
          <p:cNvSpPr txBox="1">
            <a:spLocks noChangeArrowheads="1"/>
          </p:cNvSpPr>
          <p:nvPr/>
        </p:nvSpPr>
        <p:spPr bwMode="auto">
          <a:xfrm>
            <a:off x="3352800" y="2176463"/>
            <a:ext cx="127310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(2) </a:t>
            </a:r>
            <a:r>
              <a:rPr lang="en-US" sz="1100" b="0" dirty="0" smtClean="0">
                <a:solidFill>
                  <a:srgbClr val="FF0000"/>
                </a:solidFill>
              </a:rPr>
              <a:t>schedule </a:t>
            </a:r>
            <a:r>
              <a:rPr lang="en-US" sz="1100" b="0" dirty="0">
                <a:solidFill>
                  <a:srgbClr val="FF0000"/>
                </a:solidFill>
              </a:rPr>
              <a:t>map</a:t>
            </a:r>
          </a:p>
        </p:txBody>
      </p:sp>
      <p:sp>
        <p:nvSpPr>
          <p:cNvPr id="28733" name="TextBox 140"/>
          <p:cNvSpPr txBox="1">
            <a:spLocks noChangeArrowheads="1"/>
          </p:cNvSpPr>
          <p:nvPr/>
        </p:nvSpPr>
        <p:spPr bwMode="auto">
          <a:xfrm>
            <a:off x="4742000" y="2176790"/>
            <a:ext cx="143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(2) </a:t>
            </a:r>
            <a:r>
              <a:rPr lang="en-US" sz="1100" b="0" dirty="0" smtClean="0">
                <a:solidFill>
                  <a:srgbClr val="FF0000"/>
                </a:solidFill>
              </a:rPr>
              <a:t>schedule </a:t>
            </a:r>
            <a:r>
              <a:rPr lang="en-US" sz="1100" b="0" dirty="0">
                <a:solidFill>
                  <a:srgbClr val="FF0000"/>
                </a:solidFill>
              </a:rPr>
              <a:t>reduce</a:t>
            </a:r>
          </a:p>
        </p:txBody>
      </p:sp>
      <p:sp>
        <p:nvSpPr>
          <p:cNvPr id="28734" name="TextBox 141"/>
          <p:cNvSpPr txBox="1">
            <a:spLocks noChangeArrowheads="1"/>
          </p:cNvSpPr>
          <p:nvPr/>
        </p:nvSpPr>
        <p:spPr bwMode="auto">
          <a:xfrm>
            <a:off x="1990725" y="3200400"/>
            <a:ext cx="6762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(3) read</a:t>
            </a:r>
          </a:p>
        </p:txBody>
      </p:sp>
      <p:sp>
        <p:nvSpPr>
          <p:cNvPr id="28735" name="TextBox 142"/>
          <p:cNvSpPr txBox="1">
            <a:spLocks noChangeArrowheads="1"/>
          </p:cNvSpPr>
          <p:nvPr/>
        </p:nvSpPr>
        <p:spPr bwMode="auto">
          <a:xfrm>
            <a:off x="3352800" y="3319463"/>
            <a:ext cx="10223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(4) local write</a:t>
            </a:r>
          </a:p>
        </p:txBody>
      </p:sp>
      <p:sp>
        <p:nvSpPr>
          <p:cNvPr id="28736" name="TextBox 143"/>
          <p:cNvSpPr txBox="1">
            <a:spLocks noChangeArrowheads="1"/>
          </p:cNvSpPr>
          <p:nvPr/>
        </p:nvSpPr>
        <p:spPr bwMode="auto">
          <a:xfrm>
            <a:off x="4562475" y="3048000"/>
            <a:ext cx="11525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>
                <a:solidFill>
                  <a:srgbClr val="FF0000"/>
                </a:solidFill>
              </a:rPr>
              <a:t>(5) remote read</a:t>
            </a:r>
          </a:p>
        </p:txBody>
      </p:sp>
      <p:sp>
        <p:nvSpPr>
          <p:cNvPr id="28737" name="TextBox 144"/>
          <p:cNvSpPr txBox="1">
            <a:spLocks noChangeArrowheads="1"/>
          </p:cNvSpPr>
          <p:nvPr/>
        </p:nvSpPr>
        <p:spPr bwMode="auto">
          <a:xfrm>
            <a:off x="6623050" y="2938463"/>
            <a:ext cx="6921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>
                <a:solidFill>
                  <a:srgbClr val="FF0000"/>
                </a:solidFill>
              </a:rPr>
              <a:t>(6) write</a:t>
            </a:r>
          </a:p>
        </p:txBody>
      </p:sp>
      <p:sp>
        <p:nvSpPr>
          <p:cNvPr id="28738" name="TextBox 145"/>
          <p:cNvSpPr txBox="1">
            <a:spLocks noChangeArrowheads="1"/>
          </p:cNvSpPr>
          <p:nvPr/>
        </p:nvSpPr>
        <p:spPr bwMode="auto">
          <a:xfrm>
            <a:off x="1390851" y="4810125"/>
            <a:ext cx="5822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</a:rPr>
              <a:t>Input</a:t>
            </a:r>
          </a:p>
          <a:p>
            <a:pPr algn="ctr"/>
            <a:r>
              <a:rPr lang="en-US" sz="1400" b="0" dirty="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28739" name="TextBox 146"/>
          <p:cNvSpPr txBox="1">
            <a:spLocks noChangeArrowheads="1"/>
          </p:cNvSpPr>
          <p:nvPr/>
        </p:nvSpPr>
        <p:spPr bwMode="auto">
          <a:xfrm>
            <a:off x="2632636" y="4810125"/>
            <a:ext cx="6719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0">
                <a:solidFill>
                  <a:schemeClr val="bg1"/>
                </a:solidFill>
              </a:rPr>
              <a:t>Map</a:t>
            </a:r>
          </a:p>
          <a:p>
            <a:pPr algn="ctr"/>
            <a:r>
              <a:rPr lang="en-US" sz="1400" b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8740" name="TextBox 147"/>
          <p:cNvSpPr txBox="1">
            <a:spLocks noChangeArrowheads="1"/>
          </p:cNvSpPr>
          <p:nvPr/>
        </p:nvSpPr>
        <p:spPr bwMode="auto">
          <a:xfrm>
            <a:off x="3808710" y="4810125"/>
            <a:ext cx="15472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0">
                <a:solidFill>
                  <a:schemeClr val="bg1"/>
                </a:solidFill>
              </a:rPr>
              <a:t>Intermediate files</a:t>
            </a:r>
          </a:p>
          <a:p>
            <a:pPr algn="ctr"/>
            <a:r>
              <a:rPr lang="en-US" sz="1400" b="0">
                <a:solidFill>
                  <a:schemeClr val="bg1"/>
                </a:solidFill>
              </a:rPr>
              <a:t>(on local disk)</a:t>
            </a:r>
          </a:p>
        </p:txBody>
      </p:sp>
      <p:sp>
        <p:nvSpPr>
          <p:cNvPr id="28741" name="TextBox 148"/>
          <p:cNvSpPr txBox="1">
            <a:spLocks noChangeArrowheads="1"/>
          </p:cNvSpPr>
          <p:nvPr/>
        </p:nvSpPr>
        <p:spPr bwMode="auto">
          <a:xfrm>
            <a:off x="5934075" y="4810125"/>
            <a:ext cx="831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0">
                <a:solidFill>
                  <a:schemeClr val="bg1"/>
                </a:solidFill>
              </a:rPr>
              <a:t>Reduce</a:t>
            </a:r>
          </a:p>
          <a:p>
            <a:pPr algn="ctr"/>
            <a:r>
              <a:rPr lang="en-US" sz="1400" b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8742" name="TextBox 149"/>
          <p:cNvSpPr txBox="1">
            <a:spLocks noChangeArrowheads="1"/>
          </p:cNvSpPr>
          <p:nvPr/>
        </p:nvSpPr>
        <p:spPr bwMode="auto">
          <a:xfrm>
            <a:off x="7339333" y="4810125"/>
            <a:ext cx="7216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1400" b="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28743" name="TextBox 2"/>
          <p:cNvSpPr txBox="1">
            <a:spLocks noChangeArrowheads="1"/>
          </p:cNvSpPr>
          <p:nvPr/>
        </p:nvSpPr>
        <p:spPr bwMode="auto">
          <a:xfrm>
            <a:off x="0" y="6611938"/>
            <a:ext cx="3124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>
                <a:solidFill>
                  <a:schemeClr val="bg1"/>
                </a:solidFill>
              </a:rPr>
              <a:t>Adapted </a:t>
            </a:r>
            <a:r>
              <a:rPr lang="en-US" sz="1000" b="0" dirty="0">
                <a:solidFill>
                  <a:schemeClr val="bg1"/>
                </a:solidFill>
              </a:rPr>
              <a:t>from </a:t>
            </a:r>
            <a:r>
              <a:rPr lang="en-US" sz="1000" b="0" dirty="0" smtClean="0">
                <a:solidFill>
                  <a:schemeClr val="bg1"/>
                </a:solidFill>
              </a:rPr>
              <a:t>(Dean </a:t>
            </a:r>
            <a:r>
              <a:rPr lang="en-US" sz="1000" b="0" dirty="0">
                <a:solidFill>
                  <a:schemeClr val="bg1"/>
                </a:solidFill>
              </a:rPr>
              <a:t>and </a:t>
            </a:r>
            <a:r>
              <a:rPr lang="en-US" sz="1000" b="0" dirty="0" err="1" smtClean="0">
                <a:solidFill>
                  <a:schemeClr val="bg1"/>
                </a:solidFill>
              </a:rPr>
              <a:t>Ghemawat</a:t>
            </a:r>
            <a:r>
              <a:rPr lang="en-US" sz="1000" b="0" dirty="0" smtClean="0">
                <a:solidFill>
                  <a:schemeClr val="bg1"/>
                </a:solidFill>
              </a:rPr>
              <a:t>, OSDI </a:t>
            </a:r>
            <a:r>
              <a:rPr lang="en-US" sz="1000" b="0" dirty="0">
                <a:solidFill>
                  <a:schemeClr val="bg1"/>
                </a:solidFill>
              </a:rPr>
              <a:t>2004)</a:t>
            </a:r>
          </a:p>
        </p:txBody>
      </p:sp>
    </p:spTree>
    <p:extLst>
      <p:ext uri="{BB962C8B-B14F-4D97-AF65-F5344CB8AC3E}">
        <p14:creationId xmlns:p14="http://schemas.microsoft.com/office/powerpoint/2010/main" val="98698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hc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0" y="-24630"/>
            <a:ext cx="10667999" cy="690726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62000" y="5562600"/>
            <a:ext cx="4343400" cy="8382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400" b="0" kern="0" dirty="0" smtClean="0">
                <a:solidFill>
                  <a:srgbClr val="FFFFFF"/>
                </a:solidFill>
                <a:latin typeface="Gill Sans"/>
                <a:cs typeface="Gill Sans"/>
              </a:rPr>
              <a:t>Emergence of the 4</a:t>
            </a:r>
            <a:r>
              <a:rPr lang="en-US" sz="2400" b="0" kern="0" baseline="30000" dirty="0" smtClean="0">
                <a:solidFill>
                  <a:srgbClr val="FFFFFF"/>
                </a:solidFill>
                <a:latin typeface="Gill Sans"/>
                <a:cs typeface="Gill Sans"/>
              </a:rPr>
              <a:t>th</a:t>
            </a:r>
            <a:r>
              <a:rPr lang="en-US" sz="2400" b="0" kern="0" dirty="0" smtClean="0">
                <a:solidFill>
                  <a:srgbClr val="FFFFFF"/>
                </a:solidFill>
                <a:latin typeface="Gill Sans"/>
                <a:cs typeface="Gill Sans"/>
              </a:rPr>
              <a:t> Paradigm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Data-intensive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 e-Science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 err="1" smtClean="0"/>
              <a:t>Maximilien</a:t>
            </a:r>
            <a:r>
              <a:rPr lang="en-US" sz="1000" b="0" dirty="0" smtClean="0"/>
              <a:t> Brice, © CERN</a:t>
            </a:r>
            <a:endParaRPr lang="en-US" sz="1000" b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876800"/>
            <a:ext cx="3886200" cy="6858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777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Anatomy of a Job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514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Behind the scenes: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89560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Input splits are computed (on client end)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Job data (jar, configuration XML) are sent to </a:t>
            </a:r>
            <a:r>
              <a:rPr lang="en-US" sz="2000" b="0" kern="0" dirty="0" err="1" smtClean="0">
                <a:solidFill>
                  <a:srgbClr val="0070C0"/>
                </a:solidFill>
                <a:latin typeface="Gill Sans"/>
                <a:cs typeface="Gill Sans"/>
              </a:rPr>
              <a:t>jobtracker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 err="1" smtClean="0">
                <a:solidFill>
                  <a:srgbClr val="0070C0"/>
                </a:solidFill>
                <a:latin typeface="Gill Sans"/>
                <a:cs typeface="Gill Sans"/>
              </a:rPr>
              <a:t>Jobtracker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puts job data in shared location,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enqueues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tasks</a:t>
            </a:r>
          </a:p>
          <a:p>
            <a:pPr lvl="0" algn="ctr">
              <a:defRPr/>
            </a:pPr>
            <a:r>
              <a:rPr lang="en-US" sz="2000" b="0" kern="0" dirty="0" err="1" smtClean="0">
                <a:solidFill>
                  <a:srgbClr val="0070C0"/>
                </a:solidFill>
                <a:latin typeface="Gill Sans"/>
                <a:cs typeface="Gill Sans"/>
              </a:rPr>
              <a:t>Tasktrackers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poll for tasks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Off to the races…</a:t>
            </a:r>
          </a:p>
        </p:txBody>
      </p:sp>
    </p:spTree>
    <p:extLst>
      <p:ext uri="{BB962C8B-B14F-4D97-AF65-F5344CB8AC3E}">
        <p14:creationId xmlns:p14="http://schemas.microsoft.com/office/powerpoint/2010/main" val="2102543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/>
          <p:cNvSpPr/>
          <p:nvPr/>
        </p:nvSpPr>
        <p:spPr bwMode="auto">
          <a:xfrm>
            <a:off x="5562600" y="1780401"/>
            <a:ext cx="3276600" cy="2286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0" name="Rectangle 89"/>
          <p:cNvSpPr/>
          <p:nvPr/>
        </p:nvSpPr>
        <p:spPr bwMode="auto">
          <a:xfrm>
            <a:off x="457200" y="1780401"/>
            <a:ext cx="4876800" cy="2286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09600" y="20852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InputSplit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3352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</a:t>
            </a:r>
            <a:r>
              <a:rPr lang="en-US" sz="1000" b="0" dirty="0" smtClean="0">
                <a:solidFill>
                  <a:schemeClr val="bg2"/>
                </a:solidFill>
              </a:rPr>
              <a:t>redrawn from a slide by </a:t>
            </a:r>
            <a:r>
              <a:rPr lang="en-US" sz="1000" b="0" dirty="0" err="1" smtClean="0">
                <a:solidFill>
                  <a:schemeClr val="bg2"/>
                </a:solidFill>
              </a:rPr>
              <a:t>Cloduera</a:t>
            </a:r>
            <a:r>
              <a:rPr lang="en-US" sz="1000" b="0" dirty="0" smtClean="0">
                <a:solidFill>
                  <a:schemeClr val="bg2"/>
                </a:solidFill>
              </a:rPr>
              <a:t>, cc-licensed</a:t>
            </a:r>
            <a:endParaRPr lang="en-US" sz="1000" b="0" dirty="0">
              <a:solidFill>
                <a:schemeClr val="bg2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209800" y="20852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InputSplit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810000" y="20852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InputSplit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09600" y="942201"/>
            <a:ext cx="45720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Arial" charset="0"/>
              </a:rPr>
              <a:t>Input File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942201"/>
            <a:ext cx="29718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Arial" charset="0"/>
              </a:rPr>
              <a:t>Input File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5715000" y="20852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InputSplit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7315200" y="20852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InputSplit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609600" y="33044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RecordReader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2209800" y="33044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Arial" charset="0"/>
              </a:rPr>
              <a:t>RecordReader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3810000" y="33044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Arial" charset="0"/>
              </a:rPr>
              <a:t>RecordReader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5715000" y="33044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Arial" charset="0"/>
              </a:rPr>
              <a:t>RecordReader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7315200" y="33044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Arial" charset="0"/>
              </a:rPr>
              <a:t>RecordReader</a:t>
            </a:r>
          </a:p>
        </p:txBody>
      </p:sp>
      <p:cxnSp>
        <p:nvCxnSpPr>
          <p:cNvPr id="37" name="Shape 36"/>
          <p:cNvCxnSpPr/>
          <p:nvPr/>
        </p:nvCxnSpPr>
        <p:spPr bwMode="auto">
          <a:xfrm rot="10800000">
            <a:off x="1295400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hape 36"/>
          <p:cNvCxnSpPr/>
          <p:nvPr/>
        </p:nvCxnSpPr>
        <p:spPr bwMode="auto">
          <a:xfrm>
            <a:off x="1295400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6" idx="2"/>
            <a:endCxn id="56" idx="0"/>
          </p:cNvCxnSpPr>
          <p:nvPr/>
        </p:nvCxnSpPr>
        <p:spPr bwMode="auto">
          <a:xfrm rot="5400000">
            <a:off x="1028700" y="4104501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 bwMode="auto">
          <a:xfrm>
            <a:off x="609600" y="43712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59" name="Straight Arrow Connector 58"/>
          <p:cNvCxnSpPr/>
          <p:nvPr/>
        </p:nvCxnSpPr>
        <p:spPr bwMode="auto">
          <a:xfrm rot="5400000">
            <a:off x="1029494" y="51705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 bwMode="auto">
          <a:xfrm rot="5400000">
            <a:off x="1029494" y="1817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99303" y="5438001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Intermediates</a:t>
            </a:r>
            <a:endParaRPr lang="en-US" sz="1200" dirty="0">
              <a:solidFill>
                <a:schemeClr val="bg2"/>
              </a:solidFill>
            </a:endParaRPr>
          </a:p>
        </p:txBody>
      </p:sp>
      <p:cxnSp>
        <p:nvCxnSpPr>
          <p:cNvPr id="62" name="Straight Arrow Connector 61"/>
          <p:cNvCxnSpPr>
            <a:endCxn id="63" idx="0"/>
          </p:cNvCxnSpPr>
          <p:nvPr/>
        </p:nvCxnSpPr>
        <p:spPr bwMode="auto">
          <a:xfrm rot="5400000">
            <a:off x="2628900" y="4103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Rounded Rectangle 62"/>
          <p:cNvSpPr/>
          <p:nvPr/>
        </p:nvSpPr>
        <p:spPr bwMode="auto">
          <a:xfrm>
            <a:off x="2209800" y="43704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64" name="Straight Arrow Connector 63"/>
          <p:cNvCxnSpPr/>
          <p:nvPr/>
        </p:nvCxnSpPr>
        <p:spPr bwMode="auto">
          <a:xfrm rot="5400000">
            <a:off x="2629694" y="51697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299503" y="54372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Intermediates</a:t>
            </a:r>
            <a:endParaRPr lang="en-US" sz="1200" dirty="0">
              <a:solidFill>
                <a:schemeClr val="bg2"/>
              </a:solidFill>
            </a:endParaRPr>
          </a:p>
        </p:txBody>
      </p:sp>
      <p:cxnSp>
        <p:nvCxnSpPr>
          <p:cNvPr id="66" name="Straight Arrow Connector 65"/>
          <p:cNvCxnSpPr>
            <a:endCxn id="67" idx="0"/>
          </p:cNvCxnSpPr>
          <p:nvPr/>
        </p:nvCxnSpPr>
        <p:spPr bwMode="auto">
          <a:xfrm rot="5400000">
            <a:off x="4251460" y="4103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 bwMode="auto">
          <a:xfrm>
            <a:off x="3832360" y="43704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 rot="5400000">
            <a:off x="4252254" y="51697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922063" y="54372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Intermediates</a:t>
            </a:r>
            <a:endParaRPr lang="en-US" sz="1200" dirty="0">
              <a:solidFill>
                <a:schemeClr val="bg2"/>
              </a:solidFill>
            </a:endParaRPr>
          </a:p>
        </p:txBody>
      </p:sp>
      <p:cxnSp>
        <p:nvCxnSpPr>
          <p:cNvPr id="70" name="Straight Arrow Connector 69"/>
          <p:cNvCxnSpPr>
            <a:endCxn id="71" idx="0"/>
          </p:cNvCxnSpPr>
          <p:nvPr/>
        </p:nvCxnSpPr>
        <p:spPr bwMode="auto">
          <a:xfrm rot="5400000">
            <a:off x="6134100" y="4103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" name="Rounded Rectangle 70"/>
          <p:cNvSpPr/>
          <p:nvPr/>
        </p:nvSpPr>
        <p:spPr bwMode="auto">
          <a:xfrm>
            <a:off x="5715000" y="43704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72" name="Straight Arrow Connector 71"/>
          <p:cNvCxnSpPr/>
          <p:nvPr/>
        </p:nvCxnSpPr>
        <p:spPr bwMode="auto">
          <a:xfrm rot="5400000">
            <a:off x="6134894" y="51697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5804703" y="54372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Intermediates</a:t>
            </a:r>
            <a:endParaRPr lang="en-US" sz="1200" dirty="0">
              <a:solidFill>
                <a:schemeClr val="bg2"/>
              </a:solidFill>
            </a:endParaRPr>
          </a:p>
        </p:txBody>
      </p:sp>
      <p:cxnSp>
        <p:nvCxnSpPr>
          <p:cNvPr id="74" name="Straight Arrow Connector 73"/>
          <p:cNvCxnSpPr>
            <a:endCxn id="75" idx="0"/>
          </p:cNvCxnSpPr>
          <p:nvPr/>
        </p:nvCxnSpPr>
        <p:spPr bwMode="auto">
          <a:xfrm rot="5400000">
            <a:off x="7756660" y="4103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Rounded Rectangle 74"/>
          <p:cNvSpPr/>
          <p:nvPr/>
        </p:nvSpPr>
        <p:spPr bwMode="auto">
          <a:xfrm>
            <a:off x="7337560" y="43704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76" name="Straight Arrow Connector 75"/>
          <p:cNvCxnSpPr/>
          <p:nvPr/>
        </p:nvCxnSpPr>
        <p:spPr bwMode="auto">
          <a:xfrm rot="5400000">
            <a:off x="7757454" y="51697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7427263" y="54372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Intermediates</a:t>
            </a:r>
            <a:endParaRPr lang="en-US" sz="1200" dirty="0">
              <a:solidFill>
                <a:schemeClr val="bg2"/>
              </a:solidFill>
            </a:endParaRPr>
          </a:p>
        </p:txBody>
      </p:sp>
      <p:cxnSp>
        <p:nvCxnSpPr>
          <p:cNvPr id="78" name="Shape 36"/>
          <p:cNvCxnSpPr/>
          <p:nvPr/>
        </p:nvCxnSpPr>
        <p:spPr bwMode="auto">
          <a:xfrm rot="10800000">
            <a:off x="2894012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hape 36"/>
          <p:cNvCxnSpPr/>
          <p:nvPr/>
        </p:nvCxnSpPr>
        <p:spPr bwMode="auto">
          <a:xfrm>
            <a:off x="2894012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hape 36"/>
          <p:cNvCxnSpPr/>
          <p:nvPr/>
        </p:nvCxnSpPr>
        <p:spPr bwMode="auto">
          <a:xfrm rot="10800000">
            <a:off x="4495801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hape 36"/>
          <p:cNvCxnSpPr/>
          <p:nvPr/>
        </p:nvCxnSpPr>
        <p:spPr bwMode="auto">
          <a:xfrm>
            <a:off x="4495801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Shape 36"/>
          <p:cNvCxnSpPr/>
          <p:nvPr/>
        </p:nvCxnSpPr>
        <p:spPr bwMode="auto">
          <a:xfrm rot="10800000">
            <a:off x="6399212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hape 36"/>
          <p:cNvCxnSpPr/>
          <p:nvPr/>
        </p:nvCxnSpPr>
        <p:spPr bwMode="auto">
          <a:xfrm>
            <a:off x="6399212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hape 36"/>
          <p:cNvCxnSpPr/>
          <p:nvPr/>
        </p:nvCxnSpPr>
        <p:spPr bwMode="auto">
          <a:xfrm rot="10800000">
            <a:off x="7999412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hape 36"/>
          <p:cNvCxnSpPr/>
          <p:nvPr/>
        </p:nvCxnSpPr>
        <p:spPr bwMode="auto">
          <a:xfrm>
            <a:off x="7999412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 bwMode="auto">
          <a:xfrm rot="5400000">
            <a:off x="2628106" y="1817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 bwMode="auto">
          <a:xfrm rot="5400000">
            <a:off x="4228306" y="1817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 bwMode="auto">
          <a:xfrm rot="5400000">
            <a:off x="6133306" y="1817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 bwMode="auto">
          <a:xfrm rot="5400000">
            <a:off x="7733506" y="1817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 rot="16200000">
            <a:off x="-307822" y="2774023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InputFormat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44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09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38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066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95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524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52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981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09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438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667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76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505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733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962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191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419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648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876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105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334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943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172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400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629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858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086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315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7543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7772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8001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95600" y="29718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"/>
                <a:cs typeface="Gill Sans"/>
              </a:rPr>
              <a:t>…</a:t>
            </a:r>
            <a:endParaRPr lang="en-US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62600" y="29718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"/>
                <a:cs typeface="Gill Sans"/>
              </a:rPr>
              <a:t>…</a:t>
            </a:r>
            <a:endParaRPr lang="en-US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 rot="5400000">
            <a:off x="-227806" y="3200400"/>
            <a:ext cx="1675606" cy="794"/>
          </a:xfrm>
          <a:prstGeom prst="line">
            <a:avLst/>
          </a:prstGeom>
          <a:ln w="254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rot="5400000">
            <a:off x="2820194" y="3199606"/>
            <a:ext cx="1675606" cy="794"/>
          </a:xfrm>
          <a:prstGeom prst="line">
            <a:avLst/>
          </a:prstGeom>
          <a:ln w="254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rot="5400000">
            <a:off x="5639594" y="3199606"/>
            <a:ext cx="1675606" cy="794"/>
          </a:xfrm>
          <a:prstGeom prst="line">
            <a:avLst/>
          </a:prstGeom>
          <a:ln w="254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609600" y="3657600"/>
            <a:ext cx="3048000" cy="338554"/>
            <a:chOff x="609600" y="3657600"/>
            <a:chExt cx="3124200" cy="338554"/>
          </a:xfrm>
        </p:grpSpPr>
        <p:cxnSp>
          <p:nvCxnSpPr>
            <p:cNvPr id="42" name="Straight Arrow Connector 41"/>
            <p:cNvCxnSpPr/>
            <p:nvPr/>
          </p:nvCxnSpPr>
          <p:spPr bwMode="auto">
            <a:xfrm rot="10800000">
              <a:off x="609600" y="3842166"/>
              <a:ext cx="106680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 bwMode="auto">
            <a:xfrm>
              <a:off x="2819400" y="3843754"/>
              <a:ext cx="91440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688862" y="3657600"/>
              <a:ext cx="1228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  <a:latin typeface="Gill Sans"/>
                  <a:cs typeface="Gill Sans"/>
                </a:rPr>
                <a:t>InputSplit</a:t>
              </a:r>
              <a:endParaRPr lang="en-US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657601" y="3657600"/>
            <a:ext cx="2819400" cy="338554"/>
            <a:chOff x="3733801" y="3657600"/>
            <a:chExt cx="2895599" cy="338554"/>
          </a:xfrm>
        </p:grpSpPr>
        <p:cxnSp>
          <p:nvCxnSpPr>
            <p:cNvPr id="54" name="Straight Arrow Connector 53"/>
            <p:cNvCxnSpPr/>
            <p:nvPr/>
          </p:nvCxnSpPr>
          <p:spPr bwMode="auto">
            <a:xfrm rot="10800000">
              <a:off x="3733801" y="3842166"/>
              <a:ext cx="920495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 bwMode="auto">
            <a:xfrm>
              <a:off x="5760720" y="3843754"/>
              <a:ext cx="86868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4648200" y="3657600"/>
              <a:ext cx="1228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  <a:latin typeface="Gill Sans"/>
                  <a:cs typeface="Gill Sans"/>
                </a:rPr>
                <a:t>InputSplit</a:t>
              </a:r>
              <a:endParaRPr lang="en-US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477000" y="3657600"/>
            <a:ext cx="1990120" cy="338554"/>
            <a:chOff x="6629401" y="3657600"/>
            <a:chExt cx="1990120" cy="338554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 rot="10800000">
              <a:off x="6629401" y="3842166"/>
              <a:ext cx="755903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7391400" y="3657600"/>
              <a:ext cx="1228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  <a:latin typeface="Gill Sans"/>
                  <a:cs typeface="Gill Sans"/>
                </a:rPr>
                <a:t>InputSplit</a:t>
              </a:r>
              <a:endParaRPr lang="en-US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sp>
        <p:nvSpPr>
          <p:cNvPr id="68" name="Rounded Rectangle 67"/>
          <p:cNvSpPr/>
          <p:nvPr/>
        </p:nvSpPr>
        <p:spPr bwMode="auto">
          <a:xfrm>
            <a:off x="3733800" y="914400"/>
            <a:ext cx="13716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Gill Sans"/>
                <a:cs typeface="Gill Sans"/>
              </a:rPr>
              <a:t>Client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91400" y="2667000"/>
            <a:ext cx="785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bg1"/>
                </a:solidFill>
                <a:latin typeface="Gill Sans"/>
                <a:cs typeface="Gill Sans"/>
              </a:rPr>
              <a:t>Records</a:t>
            </a:r>
            <a:endParaRPr lang="en-US" sz="1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09600" y="3276600"/>
            <a:ext cx="1371600" cy="2209800"/>
            <a:chOff x="609600" y="3276600"/>
            <a:chExt cx="1371600" cy="2209800"/>
          </a:xfrm>
        </p:grpSpPr>
        <p:sp>
          <p:nvSpPr>
            <p:cNvPr id="61" name="Rounded Rectangle 60"/>
            <p:cNvSpPr/>
            <p:nvPr/>
          </p:nvSpPr>
          <p:spPr bwMode="auto">
            <a:xfrm>
              <a:off x="609600" y="4876800"/>
              <a:ext cx="13716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Mapper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 bwMode="auto">
            <a:xfrm>
              <a:off x="609600" y="3276600"/>
              <a:ext cx="304800" cy="160020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Rounded Rectangle 57"/>
            <p:cNvSpPr/>
            <p:nvPr/>
          </p:nvSpPr>
          <p:spPr bwMode="auto">
            <a:xfrm>
              <a:off x="609600" y="4191000"/>
              <a:ext cx="1295400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 err="1" smtClean="0">
                  <a:solidFill>
                    <a:schemeClr val="bg1"/>
                  </a:solidFill>
                  <a:latin typeface="Gill Sans"/>
                  <a:cs typeface="Gill Sans"/>
                </a:rPr>
                <a:t>RecordReader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733800" y="3276600"/>
            <a:ext cx="1371600" cy="2209800"/>
            <a:chOff x="3733800" y="3276600"/>
            <a:chExt cx="1371600" cy="2209800"/>
          </a:xfrm>
        </p:grpSpPr>
        <p:sp>
          <p:nvSpPr>
            <p:cNvPr id="62" name="Rounded Rectangle 61"/>
            <p:cNvSpPr/>
            <p:nvPr/>
          </p:nvSpPr>
          <p:spPr bwMode="auto">
            <a:xfrm>
              <a:off x="3733800" y="4876800"/>
              <a:ext cx="13716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Mapper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>
              <a:off x="3733800" y="3276600"/>
              <a:ext cx="304800" cy="160020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Rounded Rectangle 63"/>
            <p:cNvSpPr/>
            <p:nvPr/>
          </p:nvSpPr>
          <p:spPr bwMode="auto">
            <a:xfrm>
              <a:off x="3733800" y="4191000"/>
              <a:ext cx="1295400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 err="1" smtClean="0">
                  <a:solidFill>
                    <a:schemeClr val="bg1"/>
                  </a:solidFill>
                  <a:latin typeface="Gill Sans"/>
                  <a:cs typeface="Gill Sans"/>
                </a:rPr>
                <a:t>RecordReader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629400" y="3276600"/>
            <a:ext cx="1371600" cy="2209800"/>
            <a:chOff x="6629400" y="3276600"/>
            <a:chExt cx="1371600" cy="2209800"/>
          </a:xfrm>
        </p:grpSpPr>
        <p:sp>
          <p:nvSpPr>
            <p:cNvPr id="63" name="Rounded Rectangle 62"/>
            <p:cNvSpPr/>
            <p:nvPr/>
          </p:nvSpPr>
          <p:spPr bwMode="auto">
            <a:xfrm>
              <a:off x="6629400" y="4876800"/>
              <a:ext cx="13716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Mapper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 bwMode="auto">
            <a:xfrm>
              <a:off x="6629400" y="3276600"/>
              <a:ext cx="304800" cy="1600201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Rounded Rectangle 72"/>
            <p:cNvSpPr/>
            <p:nvPr/>
          </p:nvSpPr>
          <p:spPr bwMode="auto">
            <a:xfrm>
              <a:off x="6629400" y="4191000"/>
              <a:ext cx="1295400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 err="1" smtClean="0">
                  <a:solidFill>
                    <a:schemeClr val="bg1"/>
                  </a:solidFill>
                  <a:latin typeface="Gill Sans"/>
                  <a:cs typeface="Gill Sans"/>
                </a:rPr>
                <a:t>RecordReader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0" y="6167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Where’s the data actually coming from?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278196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3352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</a:t>
            </a:r>
            <a:r>
              <a:rPr lang="en-US" sz="1000" b="0" dirty="0" smtClean="0">
                <a:solidFill>
                  <a:schemeClr val="bg2"/>
                </a:solidFill>
              </a:rPr>
              <a:t>redrawn from a slide by </a:t>
            </a:r>
            <a:r>
              <a:rPr lang="en-US" sz="1000" b="0" dirty="0" err="1" smtClean="0">
                <a:solidFill>
                  <a:schemeClr val="bg2"/>
                </a:solidFill>
              </a:rPr>
              <a:t>Cloduera</a:t>
            </a:r>
            <a:r>
              <a:rPr lang="en-US" sz="1000" b="0" dirty="0" smtClean="0">
                <a:solidFill>
                  <a:schemeClr val="bg2"/>
                </a:solidFill>
              </a:rPr>
              <a:t>, cc-licensed</a:t>
            </a:r>
            <a:endParaRPr lang="en-US" sz="1000" b="0" dirty="0">
              <a:solidFill>
                <a:schemeClr val="bg2"/>
              </a:solidFill>
            </a:endParaRPr>
          </a:p>
        </p:txBody>
      </p:sp>
      <p:sp>
        <p:nvSpPr>
          <p:cNvPr id="56" name="Rounded Rectangle 55"/>
          <p:cNvSpPr/>
          <p:nvPr/>
        </p:nvSpPr>
        <p:spPr bwMode="auto">
          <a:xfrm>
            <a:off x="609600" y="8660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59" name="Straight Arrow Connector 58"/>
          <p:cNvCxnSpPr/>
          <p:nvPr/>
        </p:nvCxnSpPr>
        <p:spPr bwMode="auto">
          <a:xfrm rot="5400000">
            <a:off x="1029494" y="16653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Rounded Rectangle 62"/>
          <p:cNvSpPr/>
          <p:nvPr/>
        </p:nvSpPr>
        <p:spPr bwMode="auto">
          <a:xfrm>
            <a:off x="2209800" y="8652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64" name="Straight Arrow Connector 63"/>
          <p:cNvCxnSpPr/>
          <p:nvPr/>
        </p:nvCxnSpPr>
        <p:spPr bwMode="auto">
          <a:xfrm rot="5400000">
            <a:off x="2629694" y="16645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 bwMode="auto">
          <a:xfrm>
            <a:off x="3832360" y="8652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 rot="5400000">
            <a:off x="4252254" y="16645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" name="Rounded Rectangle 70"/>
          <p:cNvSpPr/>
          <p:nvPr/>
        </p:nvSpPr>
        <p:spPr bwMode="auto">
          <a:xfrm>
            <a:off x="5715000" y="8652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72" name="Straight Arrow Connector 71"/>
          <p:cNvCxnSpPr/>
          <p:nvPr/>
        </p:nvCxnSpPr>
        <p:spPr bwMode="auto">
          <a:xfrm rot="5400000">
            <a:off x="6134894" y="16645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Rounded Rectangle 74"/>
          <p:cNvSpPr/>
          <p:nvPr/>
        </p:nvSpPr>
        <p:spPr bwMode="auto">
          <a:xfrm>
            <a:off x="7337560" y="8652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76" name="Straight Arrow Connector 75"/>
          <p:cNvCxnSpPr/>
          <p:nvPr/>
        </p:nvCxnSpPr>
        <p:spPr bwMode="auto">
          <a:xfrm rot="5400000">
            <a:off x="7757454" y="16645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0" name="Rounded Rectangle 99"/>
          <p:cNvSpPr/>
          <p:nvPr/>
        </p:nvSpPr>
        <p:spPr bwMode="auto">
          <a:xfrm>
            <a:off x="609600" y="2743200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Partitioner</a:t>
            </a:r>
          </a:p>
        </p:txBody>
      </p:sp>
      <p:cxnSp>
        <p:nvCxnSpPr>
          <p:cNvPr id="101" name="Straight Arrow Connector 100"/>
          <p:cNvCxnSpPr/>
          <p:nvPr/>
        </p:nvCxnSpPr>
        <p:spPr bwMode="auto">
          <a:xfrm rot="5400000">
            <a:off x="1029494" y="24757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2" name="Rounded Rectangle 101"/>
          <p:cNvSpPr/>
          <p:nvPr/>
        </p:nvSpPr>
        <p:spPr bwMode="auto">
          <a:xfrm>
            <a:off x="2209800" y="2742406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Arial" charset="0"/>
              </a:rPr>
              <a:t>Partitioner</a:t>
            </a:r>
          </a:p>
        </p:txBody>
      </p:sp>
      <p:cxnSp>
        <p:nvCxnSpPr>
          <p:cNvPr id="103" name="Straight Arrow Connector 102"/>
          <p:cNvCxnSpPr/>
          <p:nvPr/>
        </p:nvCxnSpPr>
        <p:spPr bwMode="auto">
          <a:xfrm rot="5400000">
            <a:off x="2629694" y="24757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4" name="Rounded Rectangle 103"/>
          <p:cNvSpPr/>
          <p:nvPr/>
        </p:nvSpPr>
        <p:spPr bwMode="auto">
          <a:xfrm>
            <a:off x="3832360" y="2742406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Arial" charset="0"/>
              </a:rPr>
              <a:t>Partitioner</a:t>
            </a:r>
          </a:p>
        </p:txBody>
      </p:sp>
      <p:cxnSp>
        <p:nvCxnSpPr>
          <p:cNvPr id="105" name="Straight Arrow Connector 104"/>
          <p:cNvCxnSpPr/>
          <p:nvPr/>
        </p:nvCxnSpPr>
        <p:spPr bwMode="auto">
          <a:xfrm rot="5400000">
            <a:off x="4252254" y="24757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6" name="Rounded Rectangle 105"/>
          <p:cNvSpPr/>
          <p:nvPr/>
        </p:nvSpPr>
        <p:spPr bwMode="auto">
          <a:xfrm>
            <a:off x="5715000" y="2742406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Arial" charset="0"/>
              </a:rPr>
              <a:t>Partitioner</a:t>
            </a:r>
          </a:p>
        </p:txBody>
      </p:sp>
      <p:cxnSp>
        <p:nvCxnSpPr>
          <p:cNvPr id="107" name="Straight Arrow Connector 106"/>
          <p:cNvCxnSpPr/>
          <p:nvPr/>
        </p:nvCxnSpPr>
        <p:spPr bwMode="auto">
          <a:xfrm rot="5400000">
            <a:off x="6134894" y="24757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8" name="Rounded Rectangle 107"/>
          <p:cNvSpPr/>
          <p:nvPr/>
        </p:nvSpPr>
        <p:spPr bwMode="auto">
          <a:xfrm>
            <a:off x="7337560" y="2742406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Arial" charset="0"/>
              </a:rPr>
              <a:t>Partitioner</a:t>
            </a:r>
          </a:p>
        </p:txBody>
      </p:sp>
      <p:cxnSp>
        <p:nvCxnSpPr>
          <p:cNvPr id="109" name="Straight Arrow Connector 108"/>
          <p:cNvCxnSpPr/>
          <p:nvPr/>
        </p:nvCxnSpPr>
        <p:spPr bwMode="auto">
          <a:xfrm rot="5400000">
            <a:off x="7757454" y="24757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699303" y="1932801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Intermediates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299503" y="19320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Intermediates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922063" y="19320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Intermediates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5804703" y="19320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Intermediates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427263" y="19320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Intermediates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24" name="Rounded Rectangle 123"/>
          <p:cNvSpPr/>
          <p:nvPr/>
        </p:nvSpPr>
        <p:spPr bwMode="auto">
          <a:xfrm>
            <a:off x="2416040" y="5257800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Reducer</a:t>
            </a:r>
          </a:p>
        </p:txBody>
      </p:sp>
      <p:cxnSp>
        <p:nvCxnSpPr>
          <p:cNvPr id="125" name="Straight Arrow Connector 124"/>
          <p:cNvCxnSpPr/>
          <p:nvPr/>
        </p:nvCxnSpPr>
        <p:spPr bwMode="auto">
          <a:xfrm rot="5400000">
            <a:off x="2835934" y="49903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6" name="Rounded Rectangle 125"/>
          <p:cNvSpPr/>
          <p:nvPr/>
        </p:nvSpPr>
        <p:spPr bwMode="auto">
          <a:xfrm>
            <a:off x="4016240" y="5257006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Arial" charset="0"/>
              </a:rPr>
              <a:t>Reducer</a:t>
            </a:r>
          </a:p>
        </p:txBody>
      </p:sp>
      <p:cxnSp>
        <p:nvCxnSpPr>
          <p:cNvPr id="127" name="Straight Arrow Connector 126"/>
          <p:cNvCxnSpPr/>
          <p:nvPr/>
        </p:nvCxnSpPr>
        <p:spPr bwMode="auto">
          <a:xfrm rot="5400000">
            <a:off x="4436134" y="49903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8" name="Rounded Rectangle 127"/>
          <p:cNvSpPr/>
          <p:nvPr/>
        </p:nvSpPr>
        <p:spPr bwMode="auto">
          <a:xfrm>
            <a:off x="5638800" y="5257006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Arial" charset="0"/>
              </a:rPr>
              <a:t>Reduce</a:t>
            </a:r>
          </a:p>
        </p:txBody>
      </p:sp>
      <p:cxnSp>
        <p:nvCxnSpPr>
          <p:cNvPr id="129" name="Straight Arrow Connector 128"/>
          <p:cNvCxnSpPr/>
          <p:nvPr/>
        </p:nvCxnSpPr>
        <p:spPr bwMode="auto">
          <a:xfrm rot="5400000">
            <a:off x="6058694" y="49903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2505743" y="4447401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Intermediates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105943" y="44466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Intermediates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5728503" y="44466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Intermediates</a:t>
            </a:r>
            <a:endParaRPr lang="en-US" sz="1200" dirty="0">
              <a:solidFill>
                <a:schemeClr val="bg2"/>
              </a:solidFill>
            </a:endParaRPr>
          </a:p>
        </p:txBody>
      </p:sp>
      <p:cxnSp>
        <p:nvCxnSpPr>
          <p:cNvPr id="133" name="Straight Arrow Connector 132"/>
          <p:cNvCxnSpPr/>
          <p:nvPr/>
        </p:nvCxnSpPr>
        <p:spPr bwMode="auto">
          <a:xfrm>
            <a:off x="1295400" y="3276600"/>
            <a:ext cx="1600200" cy="11430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 bwMode="auto">
          <a:xfrm>
            <a:off x="1295400" y="3276600"/>
            <a:ext cx="3200400" cy="11430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 bwMode="auto">
          <a:xfrm>
            <a:off x="1295400" y="3276600"/>
            <a:ext cx="4724400" cy="11430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102" idx="2"/>
          </p:cNvCxnSpPr>
          <p:nvPr/>
        </p:nvCxnSpPr>
        <p:spPr bwMode="auto">
          <a:xfrm rot="16200000" flipH="1">
            <a:off x="2361803" y="3809603"/>
            <a:ext cx="1143794" cy="762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>
            <a:stCxn id="102" idx="2"/>
          </p:cNvCxnSpPr>
          <p:nvPr/>
        </p:nvCxnSpPr>
        <p:spPr bwMode="auto">
          <a:xfrm rot="16200000" flipH="1">
            <a:off x="3200003" y="2971403"/>
            <a:ext cx="1143794" cy="17526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>
            <a:stCxn id="102" idx="2"/>
          </p:cNvCxnSpPr>
          <p:nvPr/>
        </p:nvCxnSpPr>
        <p:spPr bwMode="auto">
          <a:xfrm rot="16200000" flipH="1">
            <a:off x="3962003" y="2209403"/>
            <a:ext cx="1143794" cy="32766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>
            <a:stCxn id="104" idx="2"/>
          </p:cNvCxnSpPr>
          <p:nvPr/>
        </p:nvCxnSpPr>
        <p:spPr bwMode="auto">
          <a:xfrm rot="5400000">
            <a:off x="3211183" y="3112623"/>
            <a:ext cx="1143794" cy="147016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104" idx="2"/>
            <a:endCxn id="131" idx="0"/>
          </p:cNvCxnSpPr>
          <p:nvPr/>
        </p:nvCxnSpPr>
        <p:spPr bwMode="auto">
          <a:xfrm rot="16200000" flipH="1">
            <a:off x="4022486" y="3771480"/>
            <a:ext cx="1170801" cy="179452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>
            <a:stCxn id="104" idx="2"/>
            <a:endCxn id="132" idx="0"/>
          </p:cNvCxnSpPr>
          <p:nvPr/>
        </p:nvCxnSpPr>
        <p:spPr bwMode="auto">
          <a:xfrm rot="16200000" flipH="1">
            <a:off x="4833766" y="2960200"/>
            <a:ext cx="1170801" cy="1802012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106" idx="2"/>
          </p:cNvCxnSpPr>
          <p:nvPr/>
        </p:nvCxnSpPr>
        <p:spPr bwMode="auto">
          <a:xfrm rot="5400000">
            <a:off x="4228703" y="2247503"/>
            <a:ext cx="1143794" cy="32004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stCxn id="108" idx="2"/>
          </p:cNvCxnSpPr>
          <p:nvPr/>
        </p:nvCxnSpPr>
        <p:spPr bwMode="auto">
          <a:xfrm rot="5400000">
            <a:off x="5154283" y="1550523"/>
            <a:ext cx="1143794" cy="459436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106" idx="2"/>
          </p:cNvCxnSpPr>
          <p:nvPr/>
        </p:nvCxnSpPr>
        <p:spPr bwMode="auto">
          <a:xfrm rot="5400000">
            <a:off x="4990703" y="3009503"/>
            <a:ext cx="1143794" cy="16764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108" idx="2"/>
          </p:cNvCxnSpPr>
          <p:nvPr/>
        </p:nvCxnSpPr>
        <p:spPr bwMode="auto">
          <a:xfrm rot="5400000">
            <a:off x="5878183" y="2274423"/>
            <a:ext cx="1143794" cy="314656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stCxn id="106" idx="2"/>
          </p:cNvCxnSpPr>
          <p:nvPr/>
        </p:nvCxnSpPr>
        <p:spPr bwMode="auto">
          <a:xfrm rot="5400000">
            <a:off x="5777300" y="3823106"/>
            <a:ext cx="1170800" cy="762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108" idx="2"/>
          </p:cNvCxnSpPr>
          <p:nvPr/>
        </p:nvCxnSpPr>
        <p:spPr bwMode="auto">
          <a:xfrm rot="5400000">
            <a:off x="6628209" y="3026037"/>
            <a:ext cx="1145382" cy="164492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28600" y="3853190"/>
            <a:ext cx="18742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(combiners omitted here)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2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3352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</a:t>
            </a:r>
            <a:r>
              <a:rPr lang="en-US" sz="1000" b="0" dirty="0" smtClean="0">
                <a:solidFill>
                  <a:schemeClr val="bg2"/>
                </a:solidFill>
              </a:rPr>
              <a:t>redrawn from a slide by </a:t>
            </a:r>
            <a:r>
              <a:rPr lang="en-US" sz="1000" b="0" dirty="0" err="1" smtClean="0">
                <a:solidFill>
                  <a:schemeClr val="bg2"/>
                </a:solidFill>
              </a:rPr>
              <a:t>Cloduera</a:t>
            </a:r>
            <a:r>
              <a:rPr lang="en-US" sz="1000" b="0" dirty="0" smtClean="0">
                <a:solidFill>
                  <a:schemeClr val="bg2"/>
                </a:solidFill>
              </a:rPr>
              <a:t>, cc-licensed</a:t>
            </a:r>
            <a:endParaRPr lang="en-US" sz="1000" b="0" dirty="0">
              <a:solidFill>
                <a:schemeClr val="bg2"/>
              </a:solidFill>
            </a:endParaRPr>
          </a:p>
        </p:txBody>
      </p:sp>
      <p:sp>
        <p:nvSpPr>
          <p:cNvPr id="124" name="Rounded Rectangle 123"/>
          <p:cNvSpPr/>
          <p:nvPr/>
        </p:nvSpPr>
        <p:spPr bwMode="auto">
          <a:xfrm>
            <a:off x="2416040" y="1676400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Reducer</a:t>
            </a:r>
          </a:p>
        </p:txBody>
      </p:sp>
      <p:sp>
        <p:nvSpPr>
          <p:cNvPr id="126" name="Rounded Rectangle 125"/>
          <p:cNvSpPr/>
          <p:nvPr/>
        </p:nvSpPr>
        <p:spPr bwMode="auto">
          <a:xfrm>
            <a:off x="4016240" y="1675606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Arial" charset="0"/>
              </a:rPr>
              <a:t>Reducer</a:t>
            </a:r>
          </a:p>
        </p:txBody>
      </p:sp>
      <p:sp>
        <p:nvSpPr>
          <p:cNvPr id="128" name="Rounded Rectangle 127"/>
          <p:cNvSpPr/>
          <p:nvPr/>
        </p:nvSpPr>
        <p:spPr bwMode="auto">
          <a:xfrm>
            <a:off x="5638800" y="1675606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Arial" charset="0"/>
              </a:rPr>
              <a:t>Reduce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2209800" y="2514600"/>
            <a:ext cx="50292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2438400" y="3810000"/>
            <a:ext cx="13716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Arial" charset="0"/>
              </a:rPr>
              <a:t>Output File</a:t>
            </a:r>
          </a:p>
        </p:txBody>
      </p:sp>
      <p:sp>
        <p:nvSpPr>
          <p:cNvPr id="58" name="Rounded Rectangle 57"/>
          <p:cNvSpPr/>
          <p:nvPr/>
        </p:nvSpPr>
        <p:spPr bwMode="auto">
          <a:xfrm>
            <a:off x="2438400" y="2743200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RecordWriter</a:t>
            </a:r>
            <a:endParaRPr kumimoji="0" lang="en-US" sz="12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cxnSp>
        <p:nvCxnSpPr>
          <p:cNvPr id="70" name="Straight Arrow Connector 69"/>
          <p:cNvCxnSpPr/>
          <p:nvPr/>
        </p:nvCxnSpPr>
        <p:spPr bwMode="auto">
          <a:xfrm rot="5400000">
            <a:off x="2858294" y="35425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 bwMode="auto">
          <a:xfrm rot="5400000">
            <a:off x="2858294" y="24757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 rot="16200000">
            <a:off x="1291061" y="2820762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2"/>
                </a:solidFill>
              </a:rPr>
              <a:t>OutputFormat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92" name="Rectangle 91"/>
          <p:cNvSpPr/>
          <p:nvPr/>
        </p:nvSpPr>
        <p:spPr bwMode="auto">
          <a:xfrm>
            <a:off x="4038600" y="3810000"/>
            <a:ext cx="13716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Arial" charset="0"/>
              </a:rPr>
              <a:t>Output File</a:t>
            </a:r>
          </a:p>
        </p:txBody>
      </p:sp>
      <p:sp>
        <p:nvSpPr>
          <p:cNvPr id="93" name="Rounded Rectangle 92"/>
          <p:cNvSpPr/>
          <p:nvPr/>
        </p:nvSpPr>
        <p:spPr bwMode="auto">
          <a:xfrm>
            <a:off x="4038600" y="2743200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RecordWriter</a:t>
            </a:r>
            <a:endParaRPr kumimoji="0" lang="en-US" sz="12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cxnSp>
        <p:nvCxnSpPr>
          <p:cNvPr id="94" name="Straight Arrow Connector 93"/>
          <p:cNvCxnSpPr/>
          <p:nvPr/>
        </p:nvCxnSpPr>
        <p:spPr bwMode="auto">
          <a:xfrm rot="5400000">
            <a:off x="4458494" y="35425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 bwMode="auto">
          <a:xfrm rot="5400000">
            <a:off x="4458494" y="24757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 bwMode="auto">
          <a:xfrm>
            <a:off x="5638800" y="3810000"/>
            <a:ext cx="13716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Arial" charset="0"/>
              </a:rPr>
              <a:t>Output File</a:t>
            </a:r>
          </a:p>
        </p:txBody>
      </p:sp>
      <p:sp>
        <p:nvSpPr>
          <p:cNvPr id="97" name="Rounded Rectangle 96"/>
          <p:cNvSpPr/>
          <p:nvPr/>
        </p:nvSpPr>
        <p:spPr bwMode="auto">
          <a:xfrm>
            <a:off x="5638800" y="2743200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RecordWriter</a:t>
            </a:r>
            <a:endParaRPr kumimoji="0" lang="en-US" sz="12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cxnSp>
        <p:nvCxnSpPr>
          <p:cNvPr id="98" name="Straight Arrow Connector 97"/>
          <p:cNvCxnSpPr/>
          <p:nvPr/>
        </p:nvCxnSpPr>
        <p:spPr bwMode="auto">
          <a:xfrm rot="5400000">
            <a:off x="6058694" y="35425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 bwMode="auto">
          <a:xfrm rot="5400000">
            <a:off x="6058694" y="24757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64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Input and Output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981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err="1" smtClean="0">
                <a:solidFill>
                  <a:srgbClr val="000000"/>
                </a:solidFill>
                <a:latin typeface="Gill Sans"/>
                <a:cs typeface="Gill Sans"/>
              </a:rPr>
              <a:t>InputFormat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622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TextInputFormat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KeyValueTextInputFormat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 err="1" smtClean="0">
                <a:solidFill>
                  <a:srgbClr val="0070C0"/>
                </a:solidFill>
                <a:latin typeface="Gill Sans"/>
                <a:cs typeface="Gill Sans"/>
              </a:rPr>
              <a:t>SequenceFileInputFormat</a:t>
            </a:r>
            <a:endParaRPr lang="en-US" sz="2000" b="0" kern="0" dirty="0" smtClean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mr-IN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…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9373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err="1" smtClean="0">
                <a:solidFill>
                  <a:srgbClr val="000000"/>
                </a:solidFill>
                <a:latin typeface="Gill Sans"/>
                <a:cs typeface="Gill Sans"/>
              </a:rPr>
              <a:t>OutputFormat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3183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TextOutputFormat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SequenceFileOutputFormat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862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Spark also uses these abstractions for reading and writing data!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339937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3"/>
          <p:cNvGrpSpPr>
            <a:grpSpLocks/>
          </p:cNvGrpSpPr>
          <p:nvPr/>
        </p:nvGrpSpPr>
        <p:grpSpPr bwMode="auto">
          <a:xfrm>
            <a:off x="5778500" y="2667000"/>
            <a:ext cx="2928938" cy="1588206"/>
            <a:chOff x="5778500" y="2667000"/>
            <a:chExt cx="2928938" cy="1588630"/>
          </a:xfrm>
        </p:grpSpPr>
        <p:pic>
          <p:nvPicPr>
            <p:cNvPr id="27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988300" y="2667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00" y="2667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51700" y="2667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83400" y="2667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7"/>
            <p:cNvSpPr txBox="1">
              <a:spLocks noChangeArrowheads="1"/>
            </p:cNvSpPr>
            <p:nvPr/>
          </p:nvSpPr>
          <p:spPr bwMode="auto">
            <a:xfrm>
              <a:off x="6400800" y="3886199"/>
              <a:ext cx="2044149" cy="369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"/>
                  <a:cs typeface="Gill Sans"/>
                </a:rPr>
                <a:t>Hadoop Cluster</a:t>
              </a:r>
            </a:p>
          </p:txBody>
        </p:sp>
        <p:pic>
          <p:nvPicPr>
            <p:cNvPr id="32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15100" y="2667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46800" y="2667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78500" y="2667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" name="Picture 3" descr="MCj0411476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514600"/>
            <a:ext cx="19716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12"/>
          <p:cNvSpPr txBox="1">
            <a:spLocks noChangeArrowheads="1"/>
          </p:cNvSpPr>
          <p:nvPr/>
        </p:nvSpPr>
        <p:spPr bwMode="auto">
          <a:xfrm>
            <a:off x="1371600" y="4038600"/>
            <a:ext cx="6526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You</a:t>
            </a:r>
          </a:p>
        </p:txBody>
      </p:sp>
      <p:pic>
        <p:nvPicPr>
          <p:cNvPr id="22" name="Picture 21" descr="MCj043524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866" y="2667000"/>
            <a:ext cx="719138" cy="144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3733800" y="3886200"/>
            <a:ext cx="16752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Submit node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 smtClean="0">
                <a:solidFill>
                  <a:sysClr val="windowText" lastClr="000000"/>
                </a:solidFill>
                <a:latin typeface="Gill Sans"/>
                <a:cs typeface="Gill Sans"/>
              </a:rPr>
              <a:t>(workspace)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0" y="5029200"/>
            <a:ext cx="2134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Getting data in?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000" y="5405735"/>
            <a:ext cx="1946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Writing code?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62000" y="5786735"/>
            <a:ext cx="2339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Getting data out?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Hadoop Workflow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9350" y="5160525"/>
            <a:ext cx="2561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Where’s the actual data stored?</a:t>
            </a:r>
          </a:p>
        </p:txBody>
      </p:sp>
    </p:spTree>
    <p:extLst>
      <p:ext uri="{BB962C8B-B14F-4D97-AF65-F5344CB8AC3E}">
        <p14:creationId xmlns:p14="http://schemas.microsoft.com/office/powerpoint/2010/main" val="17050004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45" grpId="0"/>
      <p:bldP spid="2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Debugging Hadoop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438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>
                <a:solidFill>
                  <a:srgbClr val="000000"/>
                </a:solidFill>
                <a:latin typeface="Gill Sans"/>
                <a:cs typeface="Gill Sans"/>
              </a:rPr>
              <a:t>First, take a deep breath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819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Start small, start locally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200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Build incrementally</a:t>
            </a:r>
          </a:p>
        </p:txBody>
      </p:sp>
    </p:spTree>
    <p:extLst>
      <p:ext uri="{BB962C8B-B14F-4D97-AF65-F5344CB8AC3E}">
        <p14:creationId xmlns:p14="http://schemas.microsoft.com/office/powerpoint/2010/main" val="2068412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_Sc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0"/>
            <a:ext cx="9144000" cy="11531599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(The Scream)</a:t>
            </a:r>
            <a:endParaRPr lang="en-US" sz="1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Code Execution Environments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057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Different ways to run code: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4384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Local (standalone) mode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Pseudo-distributed mode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Fully-distributed mode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68563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Learn what’s good for what</a:t>
            </a:r>
          </a:p>
        </p:txBody>
      </p:sp>
    </p:spTree>
    <p:extLst>
      <p:ext uri="{BB962C8B-B14F-4D97-AF65-F5344CB8AC3E}">
        <p14:creationId xmlns:p14="http://schemas.microsoft.com/office/powerpoint/2010/main" val="1265505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hc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3488" y="-1"/>
            <a:ext cx="1071097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 err="1" smtClean="0">
                <a:solidFill>
                  <a:srgbClr val="FFFFFF"/>
                </a:solidFill>
              </a:rPr>
              <a:t>Maximilien</a:t>
            </a:r>
            <a:r>
              <a:rPr lang="en-US" sz="1000" b="0" dirty="0" smtClean="0">
                <a:solidFill>
                  <a:srgbClr val="FFFFFF"/>
                </a:solidFill>
              </a:rPr>
              <a:t> Brice, © CERN</a:t>
            </a:r>
            <a:endParaRPr lang="en-US" sz="1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8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Hadoop Debugging Strategies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7275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Good </a:t>
            </a: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ol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’ </a:t>
            </a: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System.out.println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1085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Learn to use the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webapp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to access logs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Logging preferred over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System.out.println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Be careful how much you log!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37887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Fail on success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75987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Throw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RuntimeExceptions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and capture state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4707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Use Hadoop as the “glue”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8517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Implement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core functionality outside mappers and reducers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Independently test (e.g., unit testing)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Compose (tested) components in mappers and reducers</a:t>
            </a:r>
          </a:p>
        </p:txBody>
      </p:sp>
    </p:spTree>
    <p:extLst>
      <p:ext uri="{BB962C8B-B14F-4D97-AF65-F5344CB8AC3E}">
        <p14:creationId xmlns:p14="http://schemas.microsoft.com/office/powerpoint/2010/main" val="673822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tennoj_honbo_garden06s3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0688" y="0"/>
            <a:ext cx="10245376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(Japanese rock garden)</a:t>
            </a:r>
            <a:endParaRPr lang="en-US" sz="1000" b="0" dirty="0">
              <a:solidFill>
                <a:srgbClr val="FFFFFF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2476500"/>
            <a:ext cx="9144000" cy="1028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bg1"/>
                </a:solidFill>
                <a:latin typeface="Gill Sans"/>
                <a:ea typeface="+mj-ea"/>
                <a:cs typeface="Gill San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4571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6pPr>
            <a:lvl7pPr marL="9142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7pPr>
            <a:lvl8pPr marL="137139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8pPr>
            <a:lvl9pPr marL="182851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7200" b="0" dirty="0" smtClean="0">
                <a:solidFill>
                  <a:schemeClr val="tx1"/>
                </a:solidFill>
              </a:rPr>
              <a:t>Questions?</a:t>
            </a:r>
            <a:endParaRPr lang="en-US" sz="7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7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lhc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6045" y="0"/>
            <a:ext cx="11110645" cy="686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 err="1" smtClean="0">
                <a:solidFill>
                  <a:srgbClr val="FFFFFF"/>
                </a:solidFill>
              </a:rPr>
              <a:t>Maximilien</a:t>
            </a:r>
            <a:r>
              <a:rPr lang="en-US" sz="1000" b="0" dirty="0" smtClean="0">
                <a:solidFill>
                  <a:srgbClr val="FFFFFF"/>
                </a:solidFill>
              </a:rPr>
              <a:t> Brice, © CERN</a:t>
            </a:r>
            <a:endParaRPr lang="en-US" sz="1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8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38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42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Wikipedia (DNA)</a:t>
            </a:r>
            <a:endParaRPr lang="en-US" sz="1000" b="0" dirty="0">
              <a:solidFill>
                <a:schemeClr val="bg1"/>
              </a:solidFill>
            </a:endParaRPr>
          </a:p>
        </p:txBody>
      </p:sp>
      <p:pic>
        <p:nvPicPr>
          <p:cNvPr id="7" name="Picture 6" descr="Benzopyrene_DNA_adduct_1JD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18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49217</TotalTime>
  <Words>2106</Words>
  <Application>Microsoft Macintosh PowerPoint</Application>
  <PresentationFormat>On-screen Show (4:3)</PresentationFormat>
  <Paragraphs>553</Paragraphs>
  <Slides>61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Andale Mono</vt:lpstr>
      <vt:lpstr>Arial</vt:lpstr>
      <vt:lpstr>Arial Black</vt:lpstr>
      <vt:lpstr>Calibri</vt:lpstr>
      <vt:lpstr>Gill Sans</vt:lpstr>
      <vt:lpstr>Helvetica Neue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Waterloo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Infrastructure</dc:title>
  <dc:subject/>
  <dc:creator>Jimmy Lin</dc:creator>
  <cp:keywords/>
  <dc:description/>
  <cp:lastModifiedBy>Jimmy Lin</cp:lastModifiedBy>
  <cp:revision>8800</cp:revision>
  <dcterms:created xsi:type="dcterms:W3CDTF">2012-08-31T06:36:49Z</dcterms:created>
  <dcterms:modified xsi:type="dcterms:W3CDTF">2018-01-10T18:58:43Z</dcterms:modified>
  <cp:category/>
</cp:coreProperties>
</file>