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967" r:id="rId2"/>
    <p:sldId id="952" r:id="rId3"/>
    <p:sldId id="861" r:id="rId4"/>
    <p:sldId id="862" r:id="rId5"/>
    <p:sldId id="863" r:id="rId6"/>
    <p:sldId id="753" r:id="rId7"/>
    <p:sldId id="674" r:id="rId8"/>
    <p:sldId id="675" r:id="rId9"/>
    <p:sldId id="676" r:id="rId10"/>
    <p:sldId id="678" r:id="rId11"/>
    <p:sldId id="932" r:id="rId12"/>
    <p:sldId id="900" r:id="rId13"/>
    <p:sldId id="901" r:id="rId14"/>
    <p:sldId id="969" r:id="rId15"/>
    <p:sldId id="844" r:id="rId16"/>
    <p:sldId id="847" r:id="rId17"/>
    <p:sldId id="848" r:id="rId18"/>
    <p:sldId id="971" r:id="rId19"/>
    <p:sldId id="949" r:id="rId20"/>
    <p:sldId id="950" r:id="rId21"/>
    <p:sldId id="951" r:id="rId22"/>
    <p:sldId id="964" r:id="rId23"/>
    <p:sldId id="855" r:id="rId24"/>
    <p:sldId id="965" r:id="rId25"/>
    <p:sldId id="868" r:id="rId26"/>
    <p:sldId id="948" r:id="rId27"/>
    <p:sldId id="902" r:id="rId28"/>
    <p:sldId id="976" r:id="rId29"/>
    <p:sldId id="975" r:id="rId30"/>
    <p:sldId id="978" r:id="rId31"/>
    <p:sldId id="979" r:id="rId32"/>
    <p:sldId id="980" r:id="rId33"/>
    <p:sldId id="937" r:id="rId34"/>
    <p:sldId id="938" r:id="rId35"/>
    <p:sldId id="906" r:id="rId36"/>
    <p:sldId id="942" r:id="rId37"/>
    <p:sldId id="940" r:id="rId38"/>
    <p:sldId id="943" r:id="rId39"/>
    <p:sldId id="981" r:id="rId40"/>
    <p:sldId id="944" r:id="rId41"/>
    <p:sldId id="910" r:id="rId42"/>
    <p:sldId id="912" r:id="rId43"/>
    <p:sldId id="946" r:id="rId44"/>
    <p:sldId id="947" r:id="rId45"/>
    <p:sldId id="832" r:id="rId46"/>
    <p:sldId id="982" r:id="rId47"/>
    <p:sldId id="983" r:id="rId48"/>
    <p:sldId id="962" r:id="rId49"/>
    <p:sldId id="984" r:id="rId50"/>
    <p:sldId id="961" r:id="rId51"/>
    <p:sldId id="956" r:id="rId52"/>
    <p:sldId id="985" r:id="rId53"/>
    <p:sldId id="963" r:id="rId54"/>
    <p:sldId id="960" r:id="rId55"/>
    <p:sldId id="966" r:id="rId56"/>
    <p:sldId id="834" r:id="rId57"/>
    <p:sldId id="957" r:id="rId58"/>
    <p:sldId id="831" r:id="rId59"/>
    <p:sldId id="835" r:id="rId6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8" autoAdjust="0"/>
    <p:restoredTop sz="75202" autoAdjust="0"/>
  </p:normalViewPr>
  <p:slideViewPr>
    <p:cSldViewPr>
      <p:cViewPr>
        <p:scale>
          <a:sx n="130" d="100"/>
          <a:sy n="130" d="100"/>
        </p:scale>
        <p:origin x="808" y="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025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26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4707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28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171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29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5267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33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6223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34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7477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35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36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359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37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6370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38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2488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39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91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40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325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41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43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9073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44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2058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46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8035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47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951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48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61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49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5838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50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4732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51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201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52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1152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53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218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54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4035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57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5005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17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18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154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19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906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20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8621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21</a:t>
            </a:fld>
            <a:endParaRPr lang="en-US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680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g"/><Relationship Id="rId13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 smtClean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  <a:endParaRPr lang="en-US" sz="320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 smtClean="0">
                <a:solidFill>
                  <a:schemeClr val="bg2"/>
                </a:solidFill>
                <a:latin typeface="Gill Sans"/>
                <a:cs typeface="Gill Sans"/>
              </a:rPr>
              <a:t>Part 1: MapReduce Algorithm Design (1/4)</a:t>
            </a:r>
            <a:endParaRPr lang="en-US" sz="26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</a:t>
            </a:r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451/651 431/631 </a:t>
            </a:r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(Winter </a:t>
            </a:r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2018)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 smtClean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January 4, 2018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These slides are available at http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://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/bigdata-2018w/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8200" y="-38546"/>
            <a:ext cx="10249729" cy="6896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32802" y="76200"/>
            <a:ext cx="3062525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Business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048000" y="762000"/>
            <a:ext cx="36576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Data-driven decisions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Data-driven products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err="1" smtClean="0"/>
              <a:t>Wikiedia</a:t>
            </a:r>
            <a:r>
              <a:rPr lang="en-US" sz="1000" b="0" dirty="0" smtClean="0"/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1089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am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430000" cy="6858000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/>
              <a:t>Source: </a:t>
            </a:r>
            <a:r>
              <a:rPr lang="en-US" sz="1000" b="0" dirty="0" smtClean="0"/>
              <a:t>Guardian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066800"/>
            <a:ext cx="41148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Humans as social sensors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Computational social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science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43400" y="3810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67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 is this course about?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  <a:endParaRPr lang="en-US" sz="2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247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Buzzwords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2582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MapReduce, Spark,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Flink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, Pig, Dryad, Hive, Dryad,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noSQL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Pregel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Giraph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, Storm/Heron 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1447800"/>
            <a:ext cx="2743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Text: frequency estimation, language models, inverted indexes</a:t>
            </a:r>
          </a:p>
          <a:p>
            <a:endParaRPr lang="en-US" sz="8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Graphs: graph traversals, random walks (PageRank) </a:t>
            </a:r>
          </a:p>
          <a:p>
            <a:endParaRPr lang="en-US" sz="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Relational data: SQL, joins, column stores</a:t>
            </a:r>
          </a:p>
          <a:p>
            <a:endParaRPr lang="en-US" sz="8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Data mining: hashing, clustering (</a:t>
            </a:r>
            <a:r>
              <a:rPr lang="en-US" sz="1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k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-means), classification, recommendations</a:t>
            </a:r>
          </a:p>
          <a:p>
            <a:endParaRPr lang="en-US" sz="8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Streams: probabilistic data structures (Bloom filters, CMS, HLL counters)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484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data science, data analytics, business intelligence, data warehouses and data lakes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167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This course focuses on algorithm design and “thinking at scale”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  <a:endParaRPr lang="en-US" sz="2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471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Structure of the Course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0" y="4648200"/>
            <a:ext cx="4572000" cy="91440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Gill Sans" charset="0"/>
                <a:ea typeface="Gill Sans" charset="0"/>
                <a:cs typeface="Gill Sans" charset="0"/>
              </a:rPr>
              <a:t>“Core” framework features and algorithm design for batch processing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18127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Text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16200000">
            <a:off x="2879548" y="2606854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Graphs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16200000">
            <a:off x="39463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Analyzing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 Relational Data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16200000">
            <a:off x="5013148" y="2606853"/>
            <a:ext cx="2241906" cy="9906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Data Mining and Machine Learning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0" y="4070706"/>
            <a:ext cx="4572000" cy="50129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ysClr val="windowText" lastClr="000000"/>
                </a:solidFill>
                <a:latin typeface="Gill Sans" charset="0"/>
                <a:ea typeface="Gill Sans" charset="0"/>
                <a:cs typeface="Gill Sans" charset="0"/>
              </a:rPr>
              <a:t>What’s beyond batch processing?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7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latin typeface="Gill Sans"/>
                <a:cs typeface="Gill Sans"/>
              </a:rPr>
              <a:t>Tackling Big Data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277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09800" y="18288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rot="5400000">
            <a:off x="3656807" y="2591594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724400" y="2286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2438400" y="22860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3528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29200" y="29718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6002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3528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4191000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tIns="0" anchor="ctr"/>
          <a:lstStyle/>
          <a:p>
            <a:pPr algn="ctr"/>
            <a:r>
              <a:rPr lang="en-US" sz="180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80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3658394" y="38092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5400000">
            <a:off x="5333207" y="3809206"/>
            <a:ext cx="609600" cy="1587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1905794" y="38092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209800" y="5486400"/>
            <a:ext cx="3505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0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3658394" y="5028406"/>
            <a:ext cx="609600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4724400" y="47244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438400" y="4724400"/>
            <a:ext cx="762000" cy="609600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>
            <a:spLocks noChangeArrowheads="1"/>
          </p:cNvSpPr>
          <p:nvPr/>
        </p:nvSpPr>
        <p:spPr bwMode="auto">
          <a:xfrm>
            <a:off x="17526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35052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5181600" y="3581400"/>
            <a:ext cx="9144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worker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300788" y="1905000"/>
            <a:ext cx="1444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Partition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248400" y="5329238"/>
            <a:ext cx="16378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Aggregate</a:t>
            </a:r>
            <a:endParaRPr lang="en-US" sz="2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rot="5400000">
            <a:off x="6566694" y="2856706"/>
            <a:ext cx="839788" cy="31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rot="5400000">
            <a:off x="6567488" y="4913313"/>
            <a:ext cx="839787" cy="15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Divide and Conquer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968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0" y="58629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What’s 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the common theme of all of these 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challenges?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Parallelization Challenges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478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How do we assign work units to workers?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we have more work units than workers?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workers need to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communicate 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partial results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?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What if workers need to access shared resources?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How do we know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when a worker has 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finished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? (Or is simply waiting?)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What if workers die?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33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Difficult </a:t>
            </a: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because: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0165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the order in which workers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run</a:t>
            </a:r>
            <a:r>
              <a:rPr lang="mr-IN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when workers interrupt each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other</a:t>
            </a:r>
            <a:r>
              <a:rPr lang="mr-IN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when workers need to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communicate 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partial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results</a:t>
            </a:r>
            <a:r>
              <a:rPr lang="mr-IN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We don’t know the order in which workers access shared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resources</a:t>
            </a:r>
            <a:r>
              <a:rPr lang="mr-IN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652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Common Theme?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1229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Parallelization </a:t>
            </a: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challenges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arise from: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90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Need to communicate partial results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Need to access shared resources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024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How do we tackle these challenges?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500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(In other words, sharing state)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551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“Current” Tools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18722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Basic primitives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234011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Semaphores (lock, unlock)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Conditional variables (wait, notify, broadcast)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Barriers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0" y="38534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Awareness of Common Problems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0" y="4321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Deadlock, </a:t>
            </a:r>
            <a:r>
              <a:rPr lang="en-US" sz="2000" b="0" kern="0" dirty="0" err="1">
                <a:solidFill>
                  <a:srgbClr val="000000"/>
                </a:solidFill>
                <a:latin typeface="Gill Sans"/>
                <a:cs typeface="Gill Sans"/>
              </a:rPr>
              <a:t>livelock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, race conditions...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Dining philosophers, sleeping barbers, cigarette smokers...</a:t>
            </a:r>
          </a:p>
        </p:txBody>
      </p:sp>
    </p:spTree>
    <p:extLst>
      <p:ext uri="{BB962C8B-B14F-4D97-AF65-F5344CB8AC3E}">
        <p14:creationId xmlns:p14="http://schemas.microsoft.com/office/powerpoint/2010/main" val="10093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96" grpId="0"/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Agenda for Today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Who am I?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 is big data?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Why big data?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 is this course about</a:t>
            </a: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?</a:t>
            </a:r>
          </a:p>
          <a:p>
            <a:pPr lvl="0" algn="ctr">
              <a:defRPr/>
            </a:pPr>
            <a:r>
              <a:rPr lang="en-US" sz="2400" b="0" kern="0" dirty="0" err="1" smtClean="0">
                <a:solidFill>
                  <a:srgbClr val="000000"/>
                </a:solidFill>
                <a:latin typeface="Gill Sans"/>
                <a:cs typeface="Gill Sans"/>
              </a:rPr>
              <a:t>Administrivia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279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“Current” Tools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Programming Models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55" name="Group 41"/>
          <p:cNvGrpSpPr>
            <a:grpSpLocks/>
          </p:cNvGrpSpPr>
          <p:nvPr/>
        </p:nvGrpSpPr>
        <p:grpSpPr bwMode="auto">
          <a:xfrm>
            <a:off x="5776913" y="2027238"/>
            <a:ext cx="1476375" cy="1630362"/>
            <a:chOff x="2667000" y="1524000"/>
            <a:chExt cx="2032346" cy="2243288"/>
          </a:xfrm>
        </p:grpSpPr>
        <p:cxnSp>
          <p:nvCxnSpPr>
            <p:cNvPr id="56" name="Straight Arrow Connector 55"/>
            <p:cNvCxnSpPr>
              <a:cxnSpLocks noChangeShapeType="1"/>
            </p:cNvCxnSpPr>
            <p:nvPr/>
          </p:nvCxnSpPr>
          <p:spPr bwMode="auto">
            <a:xfrm rot="5400000">
              <a:off x="2134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57" name="TextBox 9"/>
            <p:cNvSpPr txBox="1">
              <a:spLocks noChangeArrowheads="1"/>
            </p:cNvSpPr>
            <p:nvPr/>
          </p:nvSpPr>
          <p:spPr bwMode="auto">
            <a:xfrm>
              <a:off x="2682875" y="1524000"/>
              <a:ext cx="20164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Message Passing</a:t>
              </a:r>
            </a:p>
          </p:txBody>
        </p:sp>
        <p:sp>
          <p:nvSpPr>
            <p:cNvPr id="58" name="TextBox 10"/>
            <p:cNvSpPr txBox="1">
              <a:spLocks noChangeArrowheads="1"/>
            </p:cNvSpPr>
            <p:nvPr/>
          </p:nvSpPr>
          <p:spPr bwMode="auto">
            <a:xfrm>
              <a:off x="2667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59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515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0" name="TextBox 12"/>
            <p:cNvSpPr txBox="1">
              <a:spLocks noChangeArrowheads="1"/>
            </p:cNvSpPr>
            <p:nvPr/>
          </p:nvSpPr>
          <p:spPr bwMode="auto">
            <a:xfrm>
              <a:off x="3048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61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2896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2" name="TextBox 14"/>
            <p:cNvSpPr txBox="1">
              <a:spLocks noChangeArrowheads="1"/>
            </p:cNvSpPr>
            <p:nvPr/>
          </p:nvSpPr>
          <p:spPr bwMode="auto">
            <a:xfrm>
              <a:off x="3429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63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3277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4" name="TextBox 16"/>
            <p:cNvSpPr txBox="1">
              <a:spLocks noChangeArrowheads="1"/>
            </p:cNvSpPr>
            <p:nvPr/>
          </p:nvSpPr>
          <p:spPr bwMode="auto">
            <a:xfrm>
              <a:off x="38100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65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36583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66" name="TextBox 18"/>
            <p:cNvSpPr txBox="1">
              <a:spLocks noChangeArrowheads="1"/>
            </p:cNvSpPr>
            <p:nvPr/>
          </p:nvSpPr>
          <p:spPr bwMode="auto">
            <a:xfrm>
              <a:off x="41910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67" name="Straight Arrow Connector 43"/>
            <p:cNvCxnSpPr>
              <a:cxnSpLocks noChangeShapeType="1"/>
            </p:cNvCxnSpPr>
            <p:nvPr/>
          </p:nvCxnSpPr>
          <p:spPr bwMode="auto">
            <a:xfrm>
              <a:off x="2835275" y="1981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48"/>
            <p:cNvCxnSpPr>
              <a:cxnSpLocks noChangeShapeType="1"/>
            </p:cNvCxnSpPr>
            <p:nvPr/>
          </p:nvCxnSpPr>
          <p:spPr bwMode="auto">
            <a:xfrm rot="10800000" flipV="1">
              <a:off x="3216275" y="2057400"/>
              <a:ext cx="1143000" cy="2286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58"/>
            <p:cNvCxnSpPr>
              <a:cxnSpLocks noChangeShapeType="1"/>
            </p:cNvCxnSpPr>
            <p:nvPr/>
          </p:nvCxnSpPr>
          <p:spPr bwMode="auto">
            <a:xfrm>
              <a:off x="3597275" y="23622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3978275" y="25908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60"/>
            <p:cNvCxnSpPr>
              <a:cxnSpLocks noChangeShapeType="1"/>
            </p:cNvCxnSpPr>
            <p:nvPr/>
          </p:nvCxnSpPr>
          <p:spPr bwMode="auto">
            <a:xfrm rot="10800000" flipV="1">
              <a:off x="3597275" y="2819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62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4384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63"/>
            <p:cNvCxnSpPr>
              <a:cxnSpLocks noChangeShapeType="1"/>
            </p:cNvCxnSpPr>
            <p:nvPr/>
          </p:nvCxnSpPr>
          <p:spPr bwMode="auto">
            <a:xfrm flipH="1">
              <a:off x="2835275" y="2667000"/>
              <a:ext cx="381000" cy="762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64"/>
            <p:cNvCxnSpPr>
              <a:cxnSpLocks noChangeShapeType="1"/>
            </p:cNvCxnSpPr>
            <p:nvPr/>
          </p:nvCxnSpPr>
          <p:spPr bwMode="auto">
            <a:xfrm rot="10800000" flipH="1" flipV="1">
              <a:off x="2835275" y="2971800"/>
              <a:ext cx="762000" cy="15240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42"/>
          <p:cNvGrpSpPr>
            <a:grpSpLocks/>
          </p:cNvGrpSpPr>
          <p:nvPr/>
        </p:nvGrpSpPr>
        <p:grpSpPr bwMode="auto">
          <a:xfrm>
            <a:off x="1778794" y="2011529"/>
            <a:ext cx="2005012" cy="1630362"/>
            <a:chOff x="5181600" y="1524000"/>
            <a:chExt cx="2759075" cy="2243288"/>
          </a:xfrm>
        </p:grpSpPr>
        <p:cxnSp>
          <p:nvCxnSpPr>
            <p:cNvPr id="76" name="Straight Arrow Connector 75"/>
            <p:cNvCxnSpPr>
              <a:cxnSpLocks noChangeShapeType="1"/>
            </p:cNvCxnSpPr>
            <p:nvPr/>
          </p:nvCxnSpPr>
          <p:spPr bwMode="auto">
            <a:xfrm rot="5400000">
              <a:off x="4648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77" name="TextBox 76"/>
            <p:cNvSpPr txBox="1">
              <a:spLocks noChangeArrowheads="1"/>
            </p:cNvSpPr>
            <p:nvPr/>
          </p:nvSpPr>
          <p:spPr bwMode="auto">
            <a:xfrm>
              <a:off x="5273675" y="1524000"/>
              <a:ext cx="1840014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Shared Memory</a:t>
              </a:r>
            </a:p>
          </p:txBody>
        </p:sp>
        <p:sp>
          <p:nvSpPr>
            <p:cNvPr id="78" name="TextBox 77"/>
            <p:cNvSpPr txBox="1">
              <a:spLocks noChangeArrowheads="1"/>
            </p:cNvSpPr>
            <p:nvPr/>
          </p:nvSpPr>
          <p:spPr bwMode="auto">
            <a:xfrm>
              <a:off x="5181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79" name="Straight Arrow Connector 78"/>
            <p:cNvCxnSpPr>
              <a:cxnSpLocks noChangeShapeType="1"/>
            </p:cNvCxnSpPr>
            <p:nvPr/>
          </p:nvCxnSpPr>
          <p:spPr bwMode="auto">
            <a:xfrm rot="5400000">
              <a:off x="5029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0" name="TextBox 79"/>
            <p:cNvSpPr txBox="1">
              <a:spLocks noChangeArrowheads="1"/>
            </p:cNvSpPr>
            <p:nvPr/>
          </p:nvSpPr>
          <p:spPr bwMode="auto">
            <a:xfrm>
              <a:off x="5562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81" name="Straight Arrow Connector 80"/>
            <p:cNvCxnSpPr>
              <a:cxnSpLocks noChangeShapeType="1"/>
            </p:cNvCxnSpPr>
            <p:nvPr/>
          </p:nvCxnSpPr>
          <p:spPr bwMode="auto">
            <a:xfrm rot="5400000">
              <a:off x="5410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2" name="TextBox 81"/>
            <p:cNvSpPr txBox="1">
              <a:spLocks noChangeArrowheads="1"/>
            </p:cNvSpPr>
            <p:nvPr/>
          </p:nvSpPr>
          <p:spPr bwMode="auto">
            <a:xfrm>
              <a:off x="5943601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83" name="Straight Arrow Connector 82"/>
            <p:cNvCxnSpPr>
              <a:cxnSpLocks noChangeShapeType="1"/>
            </p:cNvCxnSpPr>
            <p:nvPr/>
          </p:nvCxnSpPr>
          <p:spPr bwMode="auto">
            <a:xfrm rot="5400000">
              <a:off x="5791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4" name="TextBox 83"/>
            <p:cNvSpPr txBox="1">
              <a:spLocks noChangeArrowheads="1"/>
            </p:cNvSpPr>
            <p:nvPr/>
          </p:nvSpPr>
          <p:spPr bwMode="auto">
            <a:xfrm>
              <a:off x="6324599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85" name="Straight Arrow Connector 84"/>
            <p:cNvCxnSpPr>
              <a:cxnSpLocks noChangeShapeType="1"/>
            </p:cNvCxnSpPr>
            <p:nvPr/>
          </p:nvCxnSpPr>
          <p:spPr bwMode="auto">
            <a:xfrm rot="5400000">
              <a:off x="6172994" y="2661444"/>
              <a:ext cx="1447800" cy="1588"/>
            </a:xfrm>
            <a:prstGeom prst="straightConnector1">
              <a:avLst/>
            </a:prstGeom>
            <a:noFill/>
            <a:ln w="63500" cmpd="dbl" algn="ctr">
              <a:solidFill>
                <a:srgbClr val="FF0000"/>
              </a:solidFill>
              <a:round/>
              <a:headEnd/>
              <a:tailEnd type="triangle" w="sm" len="sm"/>
            </a:ln>
          </p:spPr>
        </p:cxnSp>
        <p:sp>
          <p:nvSpPr>
            <p:cNvPr id="86" name="TextBox 85"/>
            <p:cNvSpPr txBox="1">
              <a:spLocks noChangeArrowheads="1"/>
            </p:cNvSpPr>
            <p:nvPr/>
          </p:nvSpPr>
          <p:spPr bwMode="auto">
            <a:xfrm>
              <a:off x="6705600" y="3386139"/>
              <a:ext cx="47467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P</a:t>
              </a:r>
              <a:r>
                <a:rPr lang="en-US" sz="1200" baseline="-2500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7331075" y="1905000"/>
              <a:ext cx="609600" cy="15240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88" name="Straight Arrow Connector 65"/>
            <p:cNvCxnSpPr>
              <a:cxnSpLocks noChangeShapeType="1"/>
            </p:cNvCxnSpPr>
            <p:nvPr/>
          </p:nvCxnSpPr>
          <p:spPr bwMode="auto">
            <a:xfrm>
              <a:off x="5349875" y="21336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67"/>
            <p:cNvCxnSpPr>
              <a:cxnSpLocks noChangeShapeType="1"/>
            </p:cNvCxnSpPr>
            <p:nvPr/>
          </p:nvCxnSpPr>
          <p:spPr bwMode="auto">
            <a:xfrm>
              <a:off x="6111875" y="2286000"/>
              <a:ext cx="1219200" cy="1588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cxnSp>
          <p:nvCxnSpPr>
            <p:cNvPr id="90" name="Straight Arrow Connector 69"/>
            <p:cNvCxnSpPr>
              <a:cxnSpLocks noChangeShapeType="1"/>
            </p:cNvCxnSpPr>
            <p:nvPr/>
          </p:nvCxnSpPr>
          <p:spPr bwMode="auto">
            <a:xfrm rot="10800000">
              <a:off x="5730875" y="2438400"/>
              <a:ext cx="1600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71"/>
            <p:cNvCxnSpPr>
              <a:cxnSpLocks noChangeShapeType="1"/>
            </p:cNvCxnSpPr>
            <p:nvPr/>
          </p:nvCxnSpPr>
          <p:spPr bwMode="auto">
            <a:xfrm rot="10800000">
              <a:off x="6492875" y="2667000"/>
              <a:ext cx="838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74"/>
            <p:cNvCxnSpPr>
              <a:cxnSpLocks noChangeShapeType="1"/>
            </p:cNvCxnSpPr>
            <p:nvPr/>
          </p:nvCxnSpPr>
          <p:spPr bwMode="auto">
            <a:xfrm rot="10800000" flipH="1">
              <a:off x="6492875" y="2817813"/>
              <a:ext cx="838200" cy="158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76"/>
            <p:cNvCxnSpPr>
              <a:cxnSpLocks noChangeShapeType="1"/>
            </p:cNvCxnSpPr>
            <p:nvPr/>
          </p:nvCxnSpPr>
          <p:spPr bwMode="auto">
            <a:xfrm flipH="1">
              <a:off x="5349875" y="2971800"/>
              <a:ext cx="19812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Box 77"/>
            <p:cNvSpPr txBox="1">
              <a:spLocks noChangeArrowheads="1"/>
            </p:cNvSpPr>
            <p:nvPr/>
          </p:nvSpPr>
          <p:spPr bwMode="auto">
            <a:xfrm rot="-5400000">
              <a:off x="6856413" y="2476425"/>
              <a:ext cx="1524001" cy="381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Memory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0" y="396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Design Patterns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1271954" y="4800600"/>
            <a:ext cx="1471246" cy="1459672"/>
            <a:chOff x="1271954" y="4419600"/>
            <a:chExt cx="1471246" cy="1459672"/>
          </a:xfrm>
        </p:grpSpPr>
        <p:sp>
          <p:nvSpPr>
            <p:cNvPr id="159" name="AutoShape 4"/>
            <p:cNvSpPr>
              <a:spLocks noChangeArrowheads="1"/>
            </p:cNvSpPr>
            <p:nvPr/>
          </p:nvSpPr>
          <p:spPr bwMode="auto">
            <a:xfrm>
              <a:off x="1271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AutoShape 8"/>
            <p:cNvSpPr>
              <a:spLocks noChangeArrowheads="1"/>
            </p:cNvSpPr>
            <p:nvPr/>
          </p:nvSpPr>
          <p:spPr bwMode="auto">
            <a:xfrm>
              <a:off x="1828800" y="4648200"/>
              <a:ext cx="381000" cy="353786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Text Box 14"/>
            <p:cNvSpPr txBox="1">
              <a:spLocks noChangeArrowheads="1"/>
            </p:cNvSpPr>
            <p:nvPr/>
          </p:nvSpPr>
          <p:spPr bwMode="auto">
            <a:xfrm>
              <a:off x="1271954" y="4419600"/>
              <a:ext cx="1471246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coordinator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AutoShape 4"/>
            <p:cNvSpPr>
              <a:spLocks noChangeArrowheads="1"/>
            </p:cNvSpPr>
            <p:nvPr/>
          </p:nvSpPr>
          <p:spPr bwMode="auto">
            <a:xfrm>
              <a:off x="1652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AutoShape 4"/>
            <p:cNvSpPr>
              <a:spLocks noChangeArrowheads="1"/>
            </p:cNvSpPr>
            <p:nvPr/>
          </p:nvSpPr>
          <p:spPr bwMode="auto">
            <a:xfrm>
              <a:off x="2033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AutoShape 4"/>
            <p:cNvSpPr>
              <a:spLocks noChangeArrowheads="1"/>
            </p:cNvSpPr>
            <p:nvPr/>
          </p:nvSpPr>
          <p:spPr bwMode="auto">
            <a:xfrm>
              <a:off x="2414954" y="53340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 bwMode="auto">
            <a:xfrm rot="5400000">
              <a:off x="1561682" y="4876382"/>
              <a:ext cx="332014" cy="583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 bwMode="auto">
            <a:xfrm rot="5400000">
              <a:off x="1752182" y="5066882"/>
              <a:ext cx="332014" cy="202223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 bwMode="auto">
            <a:xfrm rot="16200000" flipH="1">
              <a:off x="1942681" y="5078604"/>
              <a:ext cx="332014" cy="178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 bwMode="auto">
            <a:xfrm rot="16200000" flipH="1">
              <a:off x="2133181" y="4888104"/>
              <a:ext cx="332014" cy="559777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9" name="Text Box 14"/>
            <p:cNvSpPr txBox="1">
              <a:spLocks noChangeArrowheads="1"/>
            </p:cNvSpPr>
            <p:nvPr/>
          </p:nvSpPr>
          <p:spPr bwMode="auto">
            <a:xfrm>
              <a:off x="1647092" y="5638800"/>
              <a:ext cx="715108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workers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3200400" y="4648200"/>
            <a:ext cx="2743200" cy="1916872"/>
            <a:chOff x="3276600" y="4267200"/>
            <a:chExt cx="2743200" cy="1916872"/>
          </a:xfrm>
        </p:grpSpPr>
        <p:sp>
          <p:nvSpPr>
            <p:cNvPr id="171" name="AutoShape 8"/>
            <p:cNvSpPr>
              <a:spLocks noChangeArrowheads="1"/>
            </p:cNvSpPr>
            <p:nvPr/>
          </p:nvSpPr>
          <p:spPr bwMode="auto">
            <a:xfrm>
              <a:off x="36869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AutoShape 4"/>
            <p:cNvSpPr>
              <a:spLocks noChangeArrowheads="1"/>
            </p:cNvSpPr>
            <p:nvPr/>
          </p:nvSpPr>
          <p:spPr bwMode="auto">
            <a:xfrm>
              <a:off x="4296508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3" name="Straight Arrow Connector 172"/>
            <p:cNvCxnSpPr/>
            <p:nvPr/>
          </p:nvCxnSpPr>
          <p:spPr bwMode="auto">
            <a:xfrm>
              <a:off x="4015154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AutoShape 8"/>
            <p:cNvSpPr>
              <a:spLocks noChangeArrowheads="1"/>
            </p:cNvSpPr>
            <p:nvPr/>
          </p:nvSpPr>
          <p:spPr bwMode="auto">
            <a:xfrm>
              <a:off x="36869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AutoShape 4"/>
            <p:cNvSpPr>
              <a:spLocks noChangeArrowheads="1"/>
            </p:cNvSpPr>
            <p:nvPr/>
          </p:nvSpPr>
          <p:spPr bwMode="auto">
            <a:xfrm>
              <a:off x="4296508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6" name="Straight Arrow Connector 175"/>
            <p:cNvCxnSpPr/>
            <p:nvPr/>
          </p:nvCxnSpPr>
          <p:spPr bwMode="auto">
            <a:xfrm>
              <a:off x="4015154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7" name="AutoShape 8"/>
            <p:cNvSpPr>
              <a:spLocks noChangeArrowheads="1"/>
            </p:cNvSpPr>
            <p:nvPr/>
          </p:nvSpPr>
          <p:spPr bwMode="auto">
            <a:xfrm>
              <a:off x="36869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AutoShape 4"/>
            <p:cNvSpPr>
              <a:spLocks noChangeArrowheads="1"/>
            </p:cNvSpPr>
            <p:nvPr/>
          </p:nvSpPr>
          <p:spPr bwMode="auto">
            <a:xfrm>
              <a:off x="4296508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9" name="Straight Arrow Connector 178"/>
            <p:cNvCxnSpPr/>
            <p:nvPr/>
          </p:nvCxnSpPr>
          <p:spPr bwMode="auto">
            <a:xfrm>
              <a:off x="4015154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0" name="AutoShape 8"/>
            <p:cNvSpPr>
              <a:spLocks noChangeArrowheads="1"/>
            </p:cNvSpPr>
            <p:nvPr/>
          </p:nvSpPr>
          <p:spPr bwMode="auto">
            <a:xfrm>
              <a:off x="36869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AutoShape 4"/>
            <p:cNvSpPr>
              <a:spLocks noChangeArrowheads="1"/>
            </p:cNvSpPr>
            <p:nvPr/>
          </p:nvSpPr>
          <p:spPr bwMode="auto">
            <a:xfrm>
              <a:off x="4296508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2" name="Straight Arrow Connector 181"/>
            <p:cNvCxnSpPr/>
            <p:nvPr/>
          </p:nvCxnSpPr>
          <p:spPr bwMode="auto">
            <a:xfrm>
              <a:off x="4015154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3" name="AutoShape 8"/>
            <p:cNvSpPr>
              <a:spLocks noChangeArrowheads="1"/>
            </p:cNvSpPr>
            <p:nvPr/>
          </p:nvSpPr>
          <p:spPr bwMode="auto">
            <a:xfrm>
              <a:off x="4624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AutoShape 4"/>
            <p:cNvSpPr>
              <a:spLocks noChangeArrowheads="1"/>
            </p:cNvSpPr>
            <p:nvPr/>
          </p:nvSpPr>
          <p:spPr bwMode="auto">
            <a:xfrm>
              <a:off x="52343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5" name="Straight Arrow Connector 184"/>
            <p:cNvCxnSpPr/>
            <p:nvPr/>
          </p:nvCxnSpPr>
          <p:spPr bwMode="auto">
            <a:xfrm>
              <a:off x="4953000" y="4648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AutoShape 8"/>
            <p:cNvSpPr>
              <a:spLocks noChangeArrowheads="1"/>
            </p:cNvSpPr>
            <p:nvPr/>
          </p:nvSpPr>
          <p:spPr bwMode="auto">
            <a:xfrm>
              <a:off x="4624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AutoShape 4"/>
            <p:cNvSpPr>
              <a:spLocks noChangeArrowheads="1"/>
            </p:cNvSpPr>
            <p:nvPr/>
          </p:nvSpPr>
          <p:spPr bwMode="auto">
            <a:xfrm>
              <a:off x="52343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8" name="Straight Arrow Connector 187"/>
            <p:cNvCxnSpPr/>
            <p:nvPr/>
          </p:nvCxnSpPr>
          <p:spPr bwMode="auto">
            <a:xfrm>
              <a:off x="4953000" y="5029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9" name="AutoShape 8"/>
            <p:cNvSpPr>
              <a:spLocks noChangeArrowheads="1"/>
            </p:cNvSpPr>
            <p:nvPr/>
          </p:nvSpPr>
          <p:spPr bwMode="auto">
            <a:xfrm>
              <a:off x="4624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AutoShape 4"/>
            <p:cNvSpPr>
              <a:spLocks noChangeArrowheads="1"/>
            </p:cNvSpPr>
            <p:nvPr/>
          </p:nvSpPr>
          <p:spPr bwMode="auto">
            <a:xfrm>
              <a:off x="52343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1" name="Straight Arrow Connector 190"/>
            <p:cNvCxnSpPr/>
            <p:nvPr/>
          </p:nvCxnSpPr>
          <p:spPr bwMode="auto">
            <a:xfrm>
              <a:off x="4953000" y="5410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AutoShape 8"/>
            <p:cNvSpPr>
              <a:spLocks noChangeArrowheads="1"/>
            </p:cNvSpPr>
            <p:nvPr/>
          </p:nvSpPr>
          <p:spPr bwMode="auto">
            <a:xfrm>
              <a:off x="4624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AutoShape 4"/>
            <p:cNvSpPr>
              <a:spLocks noChangeArrowheads="1"/>
            </p:cNvSpPr>
            <p:nvPr/>
          </p:nvSpPr>
          <p:spPr bwMode="auto">
            <a:xfrm>
              <a:off x="52343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94" name="Straight Arrow Connector 193"/>
            <p:cNvCxnSpPr/>
            <p:nvPr/>
          </p:nvCxnSpPr>
          <p:spPr bwMode="auto">
            <a:xfrm>
              <a:off x="4953000" y="5791200"/>
              <a:ext cx="281354" cy="1588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5" name="Text Box 14"/>
            <p:cNvSpPr txBox="1">
              <a:spLocks noChangeArrowheads="1"/>
            </p:cNvSpPr>
            <p:nvPr/>
          </p:nvSpPr>
          <p:spPr bwMode="auto">
            <a:xfrm>
              <a:off x="3276600" y="42672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96" name="Text Box 14"/>
            <p:cNvSpPr txBox="1">
              <a:spLocks noChangeArrowheads="1"/>
            </p:cNvSpPr>
            <p:nvPr/>
          </p:nvSpPr>
          <p:spPr bwMode="auto">
            <a:xfrm>
              <a:off x="3962400" y="42672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  <p:sp>
          <p:nvSpPr>
            <p:cNvPr id="197" name="Text Box 14"/>
            <p:cNvSpPr txBox="1">
              <a:spLocks noChangeArrowheads="1"/>
            </p:cNvSpPr>
            <p:nvPr/>
          </p:nvSpPr>
          <p:spPr bwMode="auto">
            <a:xfrm>
              <a:off x="4343400" y="5943600"/>
              <a:ext cx="9144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producer</a:t>
              </a:r>
            </a:p>
          </p:txBody>
        </p:sp>
        <p:sp>
          <p:nvSpPr>
            <p:cNvPr id="198" name="Text Box 14"/>
            <p:cNvSpPr txBox="1">
              <a:spLocks noChangeArrowheads="1"/>
            </p:cNvSpPr>
            <p:nvPr/>
          </p:nvSpPr>
          <p:spPr bwMode="auto">
            <a:xfrm>
              <a:off x="5029200" y="59436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consumer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6248400" y="4876800"/>
            <a:ext cx="2133600" cy="1447800"/>
            <a:chOff x="6248400" y="4495800"/>
            <a:chExt cx="2133600" cy="1447800"/>
          </a:xfrm>
        </p:grpSpPr>
        <p:sp>
          <p:nvSpPr>
            <p:cNvPr id="200" name="AutoShape 4"/>
            <p:cNvSpPr>
              <a:spLocks noChangeArrowheads="1"/>
            </p:cNvSpPr>
            <p:nvPr/>
          </p:nvSpPr>
          <p:spPr bwMode="auto">
            <a:xfrm>
              <a:off x="8053754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AutoShape 4"/>
            <p:cNvSpPr>
              <a:spLocks noChangeArrowheads="1"/>
            </p:cNvSpPr>
            <p:nvPr/>
          </p:nvSpPr>
          <p:spPr bwMode="auto">
            <a:xfrm>
              <a:off x="8053754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AutoShape 4"/>
            <p:cNvSpPr>
              <a:spLocks noChangeArrowheads="1"/>
            </p:cNvSpPr>
            <p:nvPr/>
          </p:nvSpPr>
          <p:spPr bwMode="auto">
            <a:xfrm>
              <a:off x="8053754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AutoShape 4"/>
            <p:cNvSpPr>
              <a:spLocks noChangeArrowheads="1"/>
            </p:cNvSpPr>
            <p:nvPr/>
          </p:nvSpPr>
          <p:spPr bwMode="auto">
            <a:xfrm>
              <a:off x="8053754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AutoShape 4"/>
            <p:cNvSpPr>
              <a:spLocks noChangeArrowheads="1"/>
            </p:cNvSpPr>
            <p:nvPr/>
          </p:nvSpPr>
          <p:spPr bwMode="auto">
            <a:xfrm>
              <a:off x="6910754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AutoShape 4"/>
            <p:cNvSpPr>
              <a:spLocks noChangeArrowheads="1"/>
            </p:cNvSpPr>
            <p:nvPr/>
          </p:nvSpPr>
          <p:spPr bwMode="auto">
            <a:xfrm>
              <a:off x="70866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AutoShape 4"/>
            <p:cNvSpPr>
              <a:spLocks noChangeArrowheads="1"/>
            </p:cNvSpPr>
            <p:nvPr/>
          </p:nvSpPr>
          <p:spPr bwMode="auto">
            <a:xfrm>
              <a:off x="72390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AutoShape 4"/>
            <p:cNvSpPr>
              <a:spLocks noChangeArrowheads="1"/>
            </p:cNvSpPr>
            <p:nvPr/>
          </p:nvSpPr>
          <p:spPr bwMode="auto">
            <a:xfrm>
              <a:off x="73914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AutoShape 4"/>
            <p:cNvSpPr>
              <a:spLocks noChangeArrowheads="1"/>
            </p:cNvSpPr>
            <p:nvPr/>
          </p:nvSpPr>
          <p:spPr bwMode="auto">
            <a:xfrm>
              <a:off x="7543800" y="5105400"/>
              <a:ext cx="175846" cy="2286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09" name="Straight Arrow Connector 208"/>
            <p:cNvCxnSpPr/>
            <p:nvPr/>
          </p:nvCxnSpPr>
          <p:spPr bwMode="auto">
            <a:xfrm>
              <a:off x="6576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 bwMode="auto">
            <a:xfrm flipV="1">
              <a:off x="6576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 bwMode="auto">
            <a:xfrm>
              <a:off x="6576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 bwMode="auto">
            <a:xfrm flipV="1">
              <a:off x="6553200" y="5219700"/>
              <a:ext cx="357554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3" name="AutoShape 8"/>
            <p:cNvSpPr>
              <a:spLocks noChangeArrowheads="1"/>
            </p:cNvSpPr>
            <p:nvPr/>
          </p:nvSpPr>
          <p:spPr bwMode="auto">
            <a:xfrm>
              <a:off x="6248400" y="4495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AutoShape 8"/>
            <p:cNvSpPr>
              <a:spLocks noChangeArrowheads="1"/>
            </p:cNvSpPr>
            <p:nvPr/>
          </p:nvSpPr>
          <p:spPr bwMode="auto">
            <a:xfrm>
              <a:off x="6248400" y="4876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AutoShape 8"/>
            <p:cNvSpPr>
              <a:spLocks noChangeArrowheads="1"/>
            </p:cNvSpPr>
            <p:nvPr/>
          </p:nvSpPr>
          <p:spPr bwMode="auto">
            <a:xfrm>
              <a:off x="6248400" y="5257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AutoShape 8"/>
            <p:cNvSpPr>
              <a:spLocks noChangeArrowheads="1"/>
            </p:cNvSpPr>
            <p:nvPr/>
          </p:nvSpPr>
          <p:spPr bwMode="auto">
            <a:xfrm>
              <a:off x="6248400" y="5638800"/>
              <a:ext cx="328246" cy="304800"/>
            </a:xfrm>
            <a:prstGeom prst="roundRect">
              <a:avLst>
                <a:gd name="adj" fmla="val 319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17" name="Straight Arrow Connector 216"/>
            <p:cNvCxnSpPr/>
            <p:nvPr/>
          </p:nvCxnSpPr>
          <p:spPr bwMode="auto">
            <a:xfrm flipV="1">
              <a:off x="7719646" y="46482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 bwMode="auto">
            <a:xfrm flipV="1">
              <a:off x="7719646" y="50292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 bwMode="auto">
            <a:xfrm>
              <a:off x="7719646" y="5219700"/>
              <a:ext cx="334108" cy="190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 bwMode="auto">
            <a:xfrm>
              <a:off x="7719646" y="5219700"/>
              <a:ext cx="334108" cy="571500"/>
            </a:xfrm>
            <a:prstGeom prst="straightConnector1">
              <a:avLst/>
            </a:prstGeom>
            <a:ln w="15875"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1" name="Text Box 14"/>
            <p:cNvSpPr txBox="1">
              <a:spLocks noChangeArrowheads="1"/>
            </p:cNvSpPr>
            <p:nvPr/>
          </p:nvSpPr>
          <p:spPr bwMode="auto">
            <a:xfrm>
              <a:off x="6781800" y="5334000"/>
              <a:ext cx="990600" cy="240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b="0" kern="0" noProof="0" dirty="0" smtClean="0">
                  <a:solidFill>
                    <a:sysClr val="windowText" lastClr="000000"/>
                  </a:solidFill>
                </a:rPr>
                <a:t>work queue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When Theory Meets Practices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0978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Now throw in: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25657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The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scale of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clusters and (multiple)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datacenters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The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presence of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hardware failures and software bugs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The presence of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multiple interacting services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0" y="403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reality: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450645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Lots of one-off solutions, custom code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Write you own dedicated library, then program with it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Burden on the programmer to explicitly manage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everything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9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Concurrency is </a:t>
            </a: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already difficult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to reason </a:t>
            </a: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about</a:t>
            </a:r>
            <a:r>
              <a:rPr lang="mr-IN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39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Bottom line: it’s hard!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246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96" grpId="0"/>
      <p:bldP spid="97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7139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CS 251</a:t>
            </a:r>
            <a:endParaRPr lang="en-US" sz="1000" b="0" dirty="0">
              <a:solidFill>
                <a:schemeClr val="bg2"/>
              </a:solidFill>
            </a:endParaRPr>
          </a:p>
        </p:txBody>
      </p:sp>
      <p:pic>
        <p:nvPicPr>
          <p:cNvPr id="3" name="Picture 2" descr="VonNeuma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5461" y="-698739"/>
            <a:ext cx="4419600" cy="82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CS 251</a:t>
            </a:r>
            <a:endParaRPr lang="en-US" sz="1000" b="0" dirty="0">
              <a:solidFill>
                <a:schemeClr val="bg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600" y="342900"/>
            <a:ext cx="8693274" cy="1104902"/>
            <a:chOff x="228600" y="419100"/>
            <a:chExt cx="8693274" cy="1104902"/>
          </a:xfrm>
        </p:grpSpPr>
        <p:pic>
          <p:nvPicPr>
            <p:cNvPr id="3" name="Picture 2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4" name="Picture 3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5" name="Picture 4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6" name="Picture 5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28600" y="1562099"/>
            <a:ext cx="8693274" cy="1104902"/>
            <a:chOff x="228600" y="419100"/>
            <a:chExt cx="8693274" cy="1104902"/>
          </a:xfrm>
        </p:grpSpPr>
        <p:pic>
          <p:nvPicPr>
            <p:cNvPr id="13" name="Picture 12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14" name="Picture 13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15" name="Picture 14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16" name="Picture 15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28600" y="2781298"/>
            <a:ext cx="8693274" cy="1104902"/>
            <a:chOff x="228600" y="419100"/>
            <a:chExt cx="8693274" cy="1104902"/>
          </a:xfrm>
        </p:grpSpPr>
        <p:pic>
          <p:nvPicPr>
            <p:cNvPr id="18" name="Picture 17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19" name="Picture 18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20" name="Picture 19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21" name="Picture 20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28600" y="4000497"/>
            <a:ext cx="8693274" cy="1104902"/>
            <a:chOff x="228600" y="419100"/>
            <a:chExt cx="8693274" cy="1104902"/>
          </a:xfrm>
        </p:grpSpPr>
        <p:pic>
          <p:nvPicPr>
            <p:cNvPr id="23" name="Picture 22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24" name="Picture 23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25" name="Picture 24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26" name="Picture 25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28600" y="5219698"/>
            <a:ext cx="8693274" cy="1104902"/>
            <a:chOff x="228600" y="419100"/>
            <a:chExt cx="8693274" cy="1104902"/>
          </a:xfrm>
        </p:grpSpPr>
        <p:pic>
          <p:nvPicPr>
            <p:cNvPr id="28" name="Picture 27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8085" y="-60385"/>
              <a:ext cx="1104901" cy="2063871"/>
            </a:xfrm>
            <a:prstGeom prst="rect">
              <a:avLst/>
            </a:prstGeom>
          </p:spPr>
        </p:pic>
        <p:pic>
          <p:nvPicPr>
            <p:cNvPr id="29" name="Picture 28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17887" y="-60384"/>
              <a:ext cx="1104901" cy="2063871"/>
            </a:xfrm>
            <a:prstGeom prst="rect">
              <a:avLst/>
            </a:prstGeom>
          </p:spPr>
        </p:pic>
        <p:pic>
          <p:nvPicPr>
            <p:cNvPr id="30" name="Picture 29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7689" y="-60384"/>
              <a:ext cx="1104900" cy="2063870"/>
            </a:xfrm>
            <a:prstGeom prst="rect">
              <a:avLst/>
            </a:prstGeom>
          </p:spPr>
        </p:pic>
        <p:pic>
          <p:nvPicPr>
            <p:cNvPr id="31" name="Picture 30" descr="VonNeuman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7489" y="-60384"/>
              <a:ext cx="1104900" cy="2063870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2590800" y="-714792"/>
            <a:ext cx="990600" cy="77251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9600" b="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49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95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smtClean="0">
                <a:latin typeface="Gill Sans"/>
                <a:cs typeface="Gill Sans"/>
              </a:rPr>
              <a:t>The datacenter </a:t>
            </a:r>
            <a:r>
              <a:rPr lang="en-US" sz="3600" b="0" i="1" kern="0" smtClean="0">
                <a:latin typeface="Gill Sans"/>
                <a:cs typeface="Gill Sans"/>
              </a:rPr>
              <a:t>is </a:t>
            </a:r>
            <a:r>
              <a:rPr lang="en-US" sz="3600" b="0" kern="0" smtClean="0">
                <a:latin typeface="Gill Sans"/>
                <a:cs typeface="Gill Sans"/>
              </a:rPr>
              <a:t>the computer!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2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</a:t>
            </a: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computer!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It’s all about the right level of abstraction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Moving beyond the von Neumann architecture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What’s the “instruction set” of the datacenter computer?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Hide system-level details from the developers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more race conditions, lock contention,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need to explicitly worry about reliability, fault tolerance,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Separating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what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from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how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Developer specifies the computation that needs to be performed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Execution framework (“runtime”) handles actual execution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MapReduce is the first instantiation of this idea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… but not the last!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84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latin typeface="Gill Sans"/>
                <a:cs typeface="Gill Sans"/>
              </a:rPr>
              <a:t>MapReduce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659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What’s different?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Data-intensive vs. Compute-intensive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743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Focus on </a:t>
            </a:r>
            <a:r>
              <a:rPr lang="en-US" sz="2000" b="0" i="1" kern="0" dirty="0" smtClean="0">
                <a:solidFill>
                  <a:srgbClr val="0070C0"/>
                </a:solidFill>
                <a:latin typeface="Gill Sans"/>
                <a:cs typeface="Gill Sans"/>
              </a:rPr>
              <a:t>data-parallel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abstractions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529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Coarse-grained vs. Fine-grained parallelism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13391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Focus on </a:t>
            </a:r>
            <a:r>
              <a:rPr lang="en-US" sz="2000" b="0" i="1" kern="0" dirty="0" smtClean="0">
                <a:solidFill>
                  <a:srgbClr val="0070C0"/>
                </a:solidFill>
                <a:latin typeface="Gill Sans"/>
                <a:cs typeface="Gill Sans"/>
              </a:rPr>
              <a:t>coarse-grained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  <a:r>
              <a:rPr lang="en-US" sz="2000" b="0" i="1" kern="0" dirty="0" smtClean="0">
                <a:solidFill>
                  <a:srgbClr val="0070C0"/>
                </a:solidFill>
                <a:latin typeface="Gill Sans"/>
                <a:cs typeface="Gill Sans"/>
              </a:rPr>
              <a:t>data-parallel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abstractions 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117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Logical vs. Physical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81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Different levels of </a:t>
            </a: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design: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62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“Logical” deals with abstract organizations of computing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“Physical” deals with how those abstractions are realized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3719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Examples: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75291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Scheduling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Operators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Data models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Network topology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Why is this important?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067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pic>
        <p:nvPicPr>
          <p:cNvPr id="8" name="Picture 7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4800"/>
            <a:ext cx="836790" cy="836790"/>
          </a:xfrm>
          <a:prstGeom prst="rect">
            <a:avLst/>
          </a:prstGeom>
        </p:spPr>
      </p:pic>
      <p:pic>
        <p:nvPicPr>
          <p:cNvPr id="9" name="Picture 8" descr="321px-MI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155807" cy="597707"/>
          </a:xfrm>
          <a:prstGeom prst="rect">
            <a:avLst/>
          </a:prstGeom>
        </p:spPr>
      </p:pic>
      <p:pic>
        <p:nvPicPr>
          <p:cNvPr id="2" name="Picture 1" descr="800px-Hadoop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"/>
            <a:ext cx="2331058" cy="6031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38919" y="5486400"/>
            <a:ext cx="6096000" cy="6858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3200" kern="0" dirty="0" smtClean="0">
                <a:latin typeface="Gill Sans"/>
                <a:cs typeface="Gill Sans"/>
              </a:rPr>
              <a:t>From the Ivory Tower</a:t>
            </a:r>
            <a:r>
              <a:rPr lang="mr-IN" sz="3200" kern="0" dirty="0" smtClean="0">
                <a:latin typeface="Gill Sans"/>
                <a:cs typeface="Gill Sans"/>
              </a:rPr>
              <a:t>…</a:t>
            </a:r>
            <a:endParaRPr lang="en-US" sz="3200" kern="0" dirty="0">
              <a:latin typeface="Gill Sans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381000"/>
            <a:ext cx="844062" cy="685800"/>
          </a:xfrm>
          <a:prstGeom prst="rect">
            <a:avLst/>
          </a:prstGeom>
        </p:spPr>
      </p:pic>
      <p:pic>
        <p:nvPicPr>
          <p:cNvPr id="3" name="Picture 2" descr="xcloudera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49" y="457200"/>
            <a:ext cx="1733351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3313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40171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7029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53887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60745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33313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40171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7029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53887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"/>
          <p:cNvSpPr>
            <a:spLocks noChangeArrowheads="1"/>
          </p:cNvSpPr>
          <p:nvPr/>
        </p:nvSpPr>
        <p:spPr bwMode="auto">
          <a:xfrm>
            <a:off x="60745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TextBox 12"/>
          <p:cNvSpPr txBox="1">
            <a:spLocks noChangeArrowheads="1"/>
          </p:cNvSpPr>
          <p:nvPr/>
        </p:nvSpPr>
        <p:spPr bwMode="auto">
          <a:xfrm>
            <a:off x="34712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50"/>
          <p:cNvCxnSpPr>
            <a:cxnSpLocks noChangeShapeType="1"/>
            <a:stCxn id="27" idx="4"/>
            <a:endCxn id="82" idx="0"/>
          </p:cNvCxnSpPr>
          <p:nvPr/>
        </p:nvCxnSpPr>
        <p:spPr bwMode="auto">
          <a:xfrm rot="5400000">
            <a:off x="34625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51"/>
          <p:cNvCxnSpPr>
            <a:cxnSpLocks noChangeShapeType="1"/>
            <a:stCxn id="82" idx="2"/>
            <a:endCxn id="70" idx="0"/>
          </p:cNvCxnSpPr>
          <p:nvPr/>
        </p:nvCxnSpPr>
        <p:spPr bwMode="auto">
          <a:xfrm rot="5400000">
            <a:off x="34646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41570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Straight Arrow Connector 55"/>
          <p:cNvCxnSpPr>
            <a:cxnSpLocks noChangeShapeType="1"/>
            <a:stCxn id="28" idx="4"/>
            <a:endCxn id="86" idx="0"/>
          </p:cNvCxnSpPr>
          <p:nvPr/>
        </p:nvCxnSpPr>
        <p:spPr bwMode="auto">
          <a:xfrm rot="5400000">
            <a:off x="41483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56"/>
          <p:cNvCxnSpPr>
            <a:cxnSpLocks noChangeShapeType="1"/>
            <a:stCxn id="86" idx="2"/>
            <a:endCxn id="74" idx="0"/>
          </p:cNvCxnSpPr>
          <p:nvPr/>
        </p:nvCxnSpPr>
        <p:spPr bwMode="auto">
          <a:xfrm rot="5400000">
            <a:off x="41504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48428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2" name="Straight Arrow Connector 59"/>
          <p:cNvCxnSpPr>
            <a:cxnSpLocks noChangeShapeType="1"/>
            <a:stCxn id="29" idx="4"/>
            <a:endCxn id="90" idx="0"/>
          </p:cNvCxnSpPr>
          <p:nvPr/>
        </p:nvCxnSpPr>
        <p:spPr bwMode="auto">
          <a:xfrm rot="5400000">
            <a:off x="48341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0"/>
          <p:cNvCxnSpPr>
            <a:cxnSpLocks noChangeShapeType="1"/>
            <a:stCxn id="90" idx="2"/>
            <a:endCxn id="75" idx="0"/>
          </p:cNvCxnSpPr>
          <p:nvPr/>
        </p:nvCxnSpPr>
        <p:spPr bwMode="auto">
          <a:xfrm rot="5400000">
            <a:off x="48362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55286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6" name="Straight Arrow Connector 63"/>
          <p:cNvCxnSpPr>
            <a:cxnSpLocks noChangeShapeType="1"/>
            <a:stCxn id="30" idx="4"/>
            <a:endCxn id="94" idx="0"/>
          </p:cNvCxnSpPr>
          <p:nvPr/>
        </p:nvCxnSpPr>
        <p:spPr bwMode="auto">
          <a:xfrm rot="5400000">
            <a:off x="55199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64"/>
          <p:cNvCxnSpPr>
            <a:cxnSpLocks noChangeShapeType="1"/>
            <a:stCxn id="94" idx="2"/>
            <a:endCxn id="76" idx="0"/>
          </p:cNvCxnSpPr>
          <p:nvPr/>
        </p:nvCxnSpPr>
        <p:spPr bwMode="auto">
          <a:xfrm rot="5400000">
            <a:off x="55220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65"/>
          <p:cNvSpPr txBox="1">
            <a:spLocks noChangeArrowheads="1"/>
          </p:cNvSpPr>
          <p:nvPr/>
        </p:nvSpPr>
        <p:spPr bwMode="auto">
          <a:xfrm>
            <a:off x="62144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0" name="Straight Arrow Connector 67"/>
          <p:cNvCxnSpPr>
            <a:cxnSpLocks noChangeShapeType="1"/>
            <a:stCxn id="31" idx="4"/>
            <a:endCxn id="98" idx="0"/>
          </p:cNvCxnSpPr>
          <p:nvPr/>
        </p:nvCxnSpPr>
        <p:spPr bwMode="auto">
          <a:xfrm rot="5400000">
            <a:off x="62057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>
            <a:cxnSpLocks noChangeShapeType="1"/>
            <a:stCxn id="98" idx="2"/>
            <a:endCxn id="77" idx="0"/>
          </p:cNvCxnSpPr>
          <p:nvPr/>
        </p:nvCxnSpPr>
        <p:spPr bwMode="auto">
          <a:xfrm rot="5400000">
            <a:off x="62078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90600" y="285750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Roots in Functional Programming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We need something more for sharing partial results across records!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0" y="1200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Simplest data-parallel abstraction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0" y="1581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Process a large number of records: “do” something to each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846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70" grpId="0" animBg="1"/>
      <p:bldP spid="74" grpId="0" animBg="1"/>
      <p:bldP spid="75" grpId="0" animBg="1"/>
      <p:bldP spid="76" grpId="0" animBg="1"/>
      <p:bldP spid="77" grpId="0" animBg="1"/>
      <p:bldP spid="82" grpId="0"/>
      <p:bldP spid="86" grpId="0"/>
      <p:bldP spid="90" grpId="0"/>
      <p:bldP spid="94" grpId="0"/>
      <p:bldP spid="98" grpId="0"/>
      <p:bldP spid="146" grpId="0"/>
      <p:bldP spid="62" grpId="0"/>
      <p:bldP spid="68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3313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40171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7029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53887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6074529" y="21336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2743200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4075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34431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37"/>
          <p:cNvCxnSpPr>
            <a:cxnSpLocks noChangeShapeType="1"/>
            <a:stCxn id="37" idx="0"/>
            <a:endCxn id="40" idx="1"/>
          </p:cNvCxnSpPr>
          <p:nvPr/>
        </p:nvCxnSpPr>
        <p:spPr bwMode="auto">
          <a:xfrm rot="5400000" flipH="1" flipV="1">
            <a:off x="2930178" y="4630500"/>
            <a:ext cx="516523" cy="509479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50"/>
          <p:cNvCxnSpPr>
            <a:cxnSpLocks noChangeShapeType="1"/>
            <a:stCxn id="70" idx="4"/>
            <a:endCxn id="40" idx="0"/>
          </p:cNvCxnSpPr>
          <p:nvPr/>
        </p:nvCxnSpPr>
        <p:spPr bwMode="auto">
          <a:xfrm rot="5400000">
            <a:off x="34075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51"/>
          <p:cNvCxnSpPr>
            <a:cxnSpLocks noChangeShapeType="1"/>
            <a:stCxn id="40" idx="2"/>
            <a:endCxn id="39" idx="0"/>
          </p:cNvCxnSpPr>
          <p:nvPr/>
        </p:nvCxnSpPr>
        <p:spPr bwMode="auto">
          <a:xfrm rot="5400000">
            <a:off x="34244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14"/>
          <p:cNvSpPr>
            <a:spLocks noChangeArrowheads="1"/>
          </p:cNvSpPr>
          <p:nvPr/>
        </p:nvSpPr>
        <p:spPr bwMode="auto">
          <a:xfrm>
            <a:off x="40933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41289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54"/>
          <p:cNvCxnSpPr>
            <a:cxnSpLocks noChangeShapeType="1"/>
            <a:stCxn id="39" idx="0"/>
            <a:endCxn id="46" idx="1"/>
          </p:cNvCxnSpPr>
          <p:nvPr/>
        </p:nvCxnSpPr>
        <p:spPr bwMode="auto">
          <a:xfrm rot="5400000" flipH="1" flipV="1">
            <a:off x="36052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55"/>
          <p:cNvCxnSpPr>
            <a:cxnSpLocks noChangeShapeType="1"/>
            <a:stCxn id="74" idx="4"/>
            <a:endCxn id="46" idx="0"/>
          </p:cNvCxnSpPr>
          <p:nvPr/>
        </p:nvCxnSpPr>
        <p:spPr bwMode="auto">
          <a:xfrm rot="5400000">
            <a:off x="40933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56"/>
          <p:cNvCxnSpPr>
            <a:cxnSpLocks noChangeShapeType="1"/>
            <a:stCxn id="46" idx="2"/>
            <a:endCxn id="45" idx="0"/>
          </p:cNvCxnSpPr>
          <p:nvPr/>
        </p:nvCxnSpPr>
        <p:spPr bwMode="auto">
          <a:xfrm rot="5400000">
            <a:off x="41102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Rectangle 18"/>
          <p:cNvSpPr>
            <a:spLocks noChangeArrowheads="1"/>
          </p:cNvSpPr>
          <p:nvPr/>
        </p:nvSpPr>
        <p:spPr bwMode="auto">
          <a:xfrm>
            <a:off x="47791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7"/>
          <p:cNvSpPr txBox="1">
            <a:spLocks noChangeArrowheads="1"/>
          </p:cNvSpPr>
          <p:nvPr/>
        </p:nvSpPr>
        <p:spPr bwMode="auto">
          <a:xfrm>
            <a:off x="48147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3" name="Straight Arrow Connector 58"/>
          <p:cNvCxnSpPr>
            <a:cxnSpLocks noChangeShapeType="1"/>
            <a:stCxn id="45" idx="0"/>
            <a:endCxn id="52" idx="1"/>
          </p:cNvCxnSpPr>
          <p:nvPr/>
        </p:nvCxnSpPr>
        <p:spPr bwMode="auto">
          <a:xfrm rot="5400000" flipH="1" flipV="1">
            <a:off x="42910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9"/>
          <p:cNvCxnSpPr>
            <a:cxnSpLocks noChangeShapeType="1"/>
            <a:stCxn id="75" idx="4"/>
            <a:endCxn id="52" idx="0"/>
          </p:cNvCxnSpPr>
          <p:nvPr/>
        </p:nvCxnSpPr>
        <p:spPr bwMode="auto">
          <a:xfrm rot="5400000">
            <a:off x="47791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60"/>
          <p:cNvCxnSpPr>
            <a:cxnSpLocks noChangeShapeType="1"/>
            <a:stCxn id="52" idx="2"/>
            <a:endCxn id="51" idx="0"/>
          </p:cNvCxnSpPr>
          <p:nvPr/>
        </p:nvCxnSpPr>
        <p:spPr bwMode="auto">
          <a:xfrm rot="5400000">
            <a:off x="47960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54649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61"/>
          <p:cNvSpPr txBox="1">
            <a:spLocks noChangeArrowheads="1"/>
          </p:cNvSpPr>
          <p:nvPr/>
        </p:nvSpPr>
        <p:spPr bwMode="auto">
          <a:xfrm>
            <a:off x="55005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9" name="Straight Arrow Connector 62"/>
          <p:cNvCxnSpPr>
            <a:cxnSpLocks noChangeShapeType="1"/>
            <a:stCxn id="51" idx="0"/>
            <a:endCxn id="58" idx="1"/>
          </p:cNvCxnSpPr>
          <p:nvPr/>
        </p:nvCxnSpPr>
        <p:spPr bwMode="auto">
          <a:xfrm rot="5400000" flipH="1" flipV="1">
            <a:off x="49768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63"/>
          <p:cNvCxnSpPr>
            <a:cxnSpLocks noChangeShapeType="1"/>
            <a:stCxn id="76" idx="4"/>
            <a:endCxn id="58" idx="0"/>
          </p:cNvCxnSpPr>
          <p:nvPr/>
        </p:nvCxnSpPr>
        <p:spPr bwMode="auto">
          <a:xfrm rot="5400000">
            <a:off x="54649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4"/>
          <p:cNvCxnSpPr>
            <a:cxnSpLocks noChangeShapeType="1"/>
            <a:stCxn id="58" idx="2"/>
            <a:endCxn id="57" idx="0"/>
          </p:cNvCxnSpPr>
          <p:nvPr/>
        </p:nvCxnSpPr>
        <p:spPr bwMode="auto">
          <a:xfrm rot="5400000">
            <a:off x="54818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26"/>
          <p:cNvSpPr>
            <a:spLocks noChangeArrowheads="1"/>
          </p:cNvSpPr>
          <p:nvPr/>
        </p:nvSpPr>
        <p:spPr bwMode="auto">
          <a:xfrm>
            <a:off x="6150729" y="5143500"/>
            <a:ext cx="3810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TextBox 65"/>
          <p:cNvSpPr txBox="1">
            <a:spLocks noChangeArrowheads="1"/>
          </p:cNvSpPr>
          <p:nvPr/>
        </p:nvSpPr>
        <p:spPr bwMode="auto">
          <a:xfrm>
            <a:off x="6186379" y="4457700"/>
            <a:ext cx="309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5" name="Straight Arrow Connector 66"/>
          <p:cNvCxnSpPr>
            <a:cxnSpLocks noChangeShapeType="1"/>
            <a:stCxn id="57" idx="0"/>
            <a:endCxn id="64" idx="1"/>
          </p:cNvCxnSpPr>
          <p:nvPr/>
        </p:nvCxnSpPr>
        <p:spPr bwMode="auto">
          <a:xfrm rot="5400000" flipH="1" flipV="1">
            <a:off x="5662643" y="4619764"/>
            <a:ext cx="516523" cy="530950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7"/>
          <p:cNvCxnSpPr>
            <a:cxnSpLocks noChangeShapeType="1"/>
            <a:stCxn id="77" idx="4"/>
            <a:endCxn id="64" idx="0"/>
          </p:cNvCxnSpPr>
          <p:nvPr/>
        </p:nvCxnSpPr>
        <p:spPr bwMode="auto">
          <a:xfrm rot="5400000">
            <a:off x="6150729" y="4267200"/>
            <a:ext cx="3810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8"/>
          <p:cNvCxnSpPr>
            <a:cxnSpLocks noChangeShapeType="1"/>
            <a:stCxn id="64" idx="2"/>
            <a:endCxn id="63" idx="0"/>
          </p:cNvCxnSpPr>
          <p:nvPr/>
        </p:nvCxnSpPr>
        <p:spPr bwMode="auto">
          <a:xfrm rot="5400000">
            <a:off x="6167606" y="4969877"/>
            <a:ext cx="3472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Oval 7"/>
          <p:cNvSpPr>
            <a:spLocks noChangeArrowheads="1"/>
          </p:cNvSpPr>
          <p:nvPr/>
        </p:nvSpPr>
        <p:spPr bwMode="auto">
          <a:xfrm>
            <a:off x="33313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"/>
          <p:cNvSpPr>
            <a:spLocks noChangeArrowheads="1"/>
          </p:cNvSpPr>
          <p:nvPr/>
        </p:nvSpPr>
        <p:spPr bwMode="auto">
          <a:xfrm>
            <a:off x="40171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"/>
          <p:cNvSpPr>
            <a:spLocks noChangeArrowheads="1"/>
          </p:cNvSpPr>
          <p:nvPr/>
        </p:nvSpPr>
        <p:spPr bwMode="auto">
          <a:xfrm>
            <a:off x="47029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"/>
          <p:cNvSpPr>
            <a:spLocks noChangeArrowheads="1"/>
          </p:cNvSpPr>
          <p:nvPr/>
        </p:nvSpPr>
        <p:spPr bwMode="auto">
          <a:xfrm>
            <a:off x="53887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"/>
          <p:cNvSpPr>
            <a:spLocks noChangeArrowheads="1"/>
          </p:cNvSpPr>
          <p:nvPr/>
        </p:nvSpPr>
        <p:spPr bwMode="auto">
          <a:xfrm>
            <a:off x="6074529" y="3543300"/>
            <a:ext cx="533400" cy="5334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TextBox 12"/>
          <p:cNvSpPr txBox="1">
            <a:spLocks noChangeArrowheads="1"/>
          </p:cNvSpPr>
          <p:nvPr/>
        </p:nvSpPr>
        <p:spPr bwMode="auto">
          <a:xfrm>
            <a:off x="34712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50"/>
          <p:cNvCxnSpPr>
            <a:cxnSpLocks noChangeShapeType="1"/>
            <a:stCxn id="27" idx="4"/>
            <a:endCxn id="82" idx="0"/>
          </p:cNvCxnSpPr>
          <p:nvPr/>
        </p:nvCxnSpPr>
        <p:spPr bwMode="auto">
          <a:xfrm rot="5400000">
            <a:off x="34625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51"/>
          <p:cNvCxnSpPr>
            <a:cxnSpLocks noChangeShapeType="1"/>
            <a:stCxn id="82" idx="2"/>
            <a:endCxn id="70" idx="0"/>
          </p:cNvCxnSpPr>
          <p:nvPr/>
        </p:nvCxnSpPr>
        <p:spPr bwMode="auto">
          <a:xfrm rot="5400000">
            <a:off x="34646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53"/>
          <p:cNvSpPr txBox="1">
            <a:spLocks noChangeArrowheads="1"/>
          </p:cNvSpPr>
          <p:nvPr/>
        </p:nvSpPr>
        <p:spPr bwMode="auto">
          <a:xfrm>
            <a:off x="41570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Straight Arrow Connector 55"/>
          <p:cNvCxnSpPr>
            <a:cxnSpLocks noChangeShapeType="1"/>
            <a:stCxn id="28" idx="4"/>
            <a:endCxn id="86" idx="0"/>
          </p:cNvCxnSpPr>
          <p:nvPr/>
        </p:nvCxnSpPr>
        <p:spPr bwMode="auto">
          <a:xfrm rot="5400000">
            <a:off x="41483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56"/>
          <p:cNvCxnSpPr>
            <a:cxnSpLocks noChangeShapeType="1"/>
            <a:stCxn id="86" idx="2"/>
            <a:endCxn id="74" idx="0"/>
          </p:cNvCxnSpPr>
          <p:nvPr/>
        </p:nvCxnSpPr>
        <p:spPr bwMode="auto">
          <a:xfrm rot="5400000">
            <a:off x="41504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57"/>
          <p:cNvSpPr txBox="1">
            <a:spLocks noChangeArrowheads="1"/>
          </p:cNvSpPr>
          <p:nvPr/>
        </p:nvSpPr>
        <p:spPr bwMode="auto">
          <a:xfrm>
            <a:off x="48428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2" name="Straight Arrow Connector 59"/>
          <p:cNvCxnSpPr>
            <a:cxnSpLocks noChangeShapeType="1"/>
            <a:stCxn id="29" idx="4"/>
            <a:endCxn id="90" idx="0"/>
          </p:cNvCxnSpPr>
          <p:nvPr/>
        </p:nvCxnSpPr>
        <p:spPr bwMode="auto">
          <a:xfrm rot="5400000">
            <a:off x="48341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0"/>
          <p:cNvCxnSpPr>
            <a:cxnSpLocks noChangeShapeType="1"/>
            <a:stCxn id="90" idx="2"/>
            <a:endCxn id="75" idx="0"/>
          </p:cNvCxnSpPr>
          <p:nvPr/>
        </p:nvCxnSpPr>
        <p:spPr bwMode="auto">
          <a:xfrm rot="5400000">
            <a:off x="48362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Box 61"/>
          <p:cNvSpPr txBox="1">
            <a:spLocks noChangeArrowheads="1"/>
          </p:cNvSpPr>
          <p:nvPr/>
        </p:nvSpPr>
        <p:spPr bwMode="auto">
          <a:xfrm>
            <a:off x="55286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6" name="Straight Arrow Connector 63"/>
          <p:cNvCxnSpPr>
            <a:cxnSpLocks noChangeShapeType="1"/>
            <a:stCxn id="30" idx="4"/>
            <a:endCxn id="94" idx="0"/>
          </p:cNvCxnSpPr>
          <p:nvPr/>
        </p:nvCxnSpPr>
        <p:spPr bwMode="auto">
          <a:xfrm rot="5400000">
            <a:off x="55199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64"/>
          <p:cNvCxnSpPr>
            <a:cxnSpLocks noChangeShapeType="1"/>
            <a:stCxn id="94" idx="2"/>
            <a:endCxn id="76" idx="0"/>
          </p:cNvCxnSpPr>
          <p:nvPr/>
        </p:nvCxnSpPr>
        <p:spPr bwMode="auto">
          <a:xfrm rot="5400000">
            <a:off x="55220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65"/>
          <p:cNvSpPr txBox="1">
            <a:spLocks noChangeArrowheads="1"/>
          </p:cNvSpPr>
          <p:nvPr/>
        </p:nvSpPr>
        <p:spPr bwMode="auto">
          <a:xfrm>
            <a:off x="6214431" y="2938046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0" name="Straight Arrow Connector 67"/>
          <p:cNvCxnSpPr>
            <a:cxnSpLocks noChangeShapeType="1"/>
            <a:stCxn id="31" idx="4"/>
            <a:endCxn id="98" idx="0"/>
          </p:cNvCxnSpPr>
          <p:nvPr/>
        </p:nvCxnSpPr>
        <p:spPr bwMode="auto">
          <a:xfrm rot="5400000">
            <a:off x="6205706" y="2802523"/>
            <a:ext cx="271046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68"/>
          <p:cNvCxnSpPr>
            <a:cxnSpLocks noChangeShapeType="1"/>
            <a:stCxn id="98" idx="2"/>
            <a:endCxn id="77" idx="0"/>
          </p:cNvCxnSpPr>
          <p:nvPr/>
        </p:nvCxnSpPr>
        <p:spPr bwMode="auto">
          <a:xfrm rot="5400000">
            <a:off x="6207879" y="3409950"/>
            <a:ext cx="266700" cy="1588"/>
          </a:xfrm>
          <a:prstGeom prst="straightConnector1">
            <a:avLst/>
          </a:prstGeom>
          <a:ln w="9525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990600" y="2857500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Map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000585" y="4305300"/>
            <a:ext cx="807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Gill Sans"/>
                <a:cs typeface="Gill Sans"/>
              </a:rPr>
              <a:t>Fold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Roots in Functional Programming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1367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Let’s add in aggregation!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0" y="5786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smtClean="0">
                <a:solidFill>
                  <a:srgbClr val="FF0000"/>
                </a:solidFill>
                <a:latin typeface="Gill Sans"/>
                <a:cs typeface="Gill Sans"/>
              </a:rPr>
              <a:t>MapReduce = Functional 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programming + distributed computing!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03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/>
      <p:bldP spid="45" grpId="0" animBg="1"/>
      <p:bldP spid="46" grpId="0"/>
      <p:bldP spid="51" grpId="0" animBg="1"/>
      <p:bldP spid="52" grpId="0"/>
      <p:bldP spid="57" grpId="0" animBg="1"/>
      <p:bldP spid="58" grpId="0"/>
      <p:bldP spid="63" grpId="0" animBg="1"/>
      <p:bldP spid="64" grpId="0"/>
      <p:bldP spid="147" grpId="0"/>
      <p:bldP spid="56" grpId="0"/>
      <p:bldP spid="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1066800" y="2286000"/>
            <a:ext cx="7239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 t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(1, 2, 3, 4, 5)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t: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(1, 2, 3, 4, 5)</a:t>
            </a:r>
          </a:p>
          <a:p>
            <a:endParaRPr lang="tr-TR" sz="18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t.map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(n =&gt; n*n)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res0: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Array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(1, 4, 9, 16, 25)</a:t>
            </a:r>
          </a:p>
          <a:p>
            <a:endParaRPr lang="tr-TR" sz="18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scala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&gt;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t.map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(n =&gt; n*n).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foldLeft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(0)((m, n) =&gt; m + n)</a:t>
            </a:r>
          </a:p>
          <a:p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res1: </a:t>
            </a:r>
            <a:r>
              <a:rPr lang="tr-TR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tr-TR" sz="1800" b="0" dirty="0">
                <a:solidFill>
                  <a:schemeClr val="bg1"/>
                </a:solidFill>
                <a:latin typeface="Andale Mono"/>
                <a:cs typeface="Andale Mono"/>
              </a:rPr>
              <a:t> = 55</a:t>
            </a: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0" y="57867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Imagine parallelizing the map and fold across a cluster</a:t>
            </a:r>
            <a:r>
              <a:rPr lang="mr-IN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Functional Programming in Scala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2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 Data-Parallel Abstraction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28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Process a large number of records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17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“Do something” to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05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Group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intermediate results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941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“Aggregate”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intermediate results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5826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Write final results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867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Key idea: provide a functional abstraction for these two operations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816188">
            <a:off x="2186335" y="2381456"/>
            <a:ext cx="881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40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811533">
            <a:off x="6084248" y="4037352"/>
            <a:ext cx="1263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0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Programmer specifies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two functions: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List[(k</a:t>
            </a:r>
            <a:r>
              <a:rPr lang="en-US" sz="1800" b="0" kern="0" baseline="-2500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v</a:t>
            </a:r>
            <a:r>
              <a:rPr lang="en-US" sz="1800" b="0" kern="0" baseline="-2500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  <a:endParaRPr lang="en-US" sz="1800" b="0" kern="0" dirty="0" smtClean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List[v</a:t>
            </a:r>
            <a:r>
              <a:rPr lang="en-US" sz="1800" b="0" kern="0" baseline="-2500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List[(k</a:t>
            </a:r>
            <a:r>
              <a:rPr lang="en-US" sz="1800" b="0" kern="0" baseline="-2500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v</a:t>
            </a:r>
            <a:r>
              <a:rPr lang="en-US" sz="1800" b="0" kern="0" baseline="-2500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  <a:endParaRPr lang="en-US" sz="1800" b="0" kern="0" dirty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What does this actually mean?</a:t>
            </a:r>
            <a:endParaRPr lang="en-US" sz="20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4849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group values by key</a:t>
            </a:r>
            <a:endParaRPr lang="en-US" b="0" dirty="0">
              <a:solidFill>
                <a:schemeClr val="bg2"/>
              </a:solidFill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2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87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Programmer specifies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two functions: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  <a:endParaRPr lang="en-US" sz="1800" b="0" kern="0" dirty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</p:spTree>
    <p:extLst>
      <p:ext uri="{BB962C8B-B14F-4D97-AF65-F5344CB8AC3E}">
        <p14:creationId xmlns:p14="http://schemas.microsoft.com/office/powerpoint/2010/main" val="1892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“Runtime”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scheduling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Assigns workers to map and reduce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tasks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9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“data distribution”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Moves processes to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669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synchronization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847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Groups intermediate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Handles errors and faults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Detects worker failures and restarts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Everything happens on top of a distributed FS (later)</a:t>
            </a:r>
          </a:p>
        </p:txBody>
      </p:sp>
    </p:spTree>
    <p:extLst>
      <p:ext uri="{BB962C8B-B14F-4D97-AF65-F5344CB8AC3E}">
        <p14:creationId xmlns:p14="http://schemas.microsoft.com/office/powerpoint/2010/main" val="8016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Programmer specifies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two functions: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  <a:endParaRPr lang="en-US" sz="1800" b="0" kern="0" dirty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495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handles everything else…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87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Not quite</a:t>
            </a:r>
            <a:r>
              <a:rPr lang="mr-IN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18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 smtClean="0">
                <a:solidFill>
                  <a:schemeClr val="bg2"/>
                </a:solidFill>
              </a:rPr>
              <a:t>group values by key</a:t>
            </a:r>
            <a:endParaRPr lang="en-US" b="0" dirty="0">
              <a:solidFill>
                <a:schemeClr val="bg2"/>
              </a:solidFill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0" y="617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What’s the most complex and </a:t>
            </a:r>
            <a:r>
              <a:rPr lang="en-US" sz="2400" b="0" kern="0" smtClean="0">
                <a:solidFill>
                  <a:srgbClr val="FF0000"/>
                </a:solidFill>
                <a:latin typeface="Gill Sans"/>
                <a:cs typeface="Gill Sans"/>
              </a:rPr>
              <a:t>slowest operation here?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370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(Factory)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44752" y="5486400"/>
            <a:ext cx="7162800" cy="685800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mr-IN" sz="3200" kern="0" dirty="0" smtClean="0">
                <a:latin typeface="Gill Sans"/>
                <a:cs typeface="Gill Sans"/>
              </a:rPr>
              <a:t>…</a:t>
            </a:r>
            <a:r>
              <a:rPr lang="en-US" sz="3200" kern="0" dirty="0" smtClean="0">
                <a:latin typeface="Gill Sans"/>
                <a:cs typeface="Gill Sans"/>
              </a:rPr>
              <a:t> to building </a:t>
            </a:r>
            <a:r>
              <a:rPr lang="en-US" sz="3200" kern="0" dirty="0" err="1" smtClean="0">
                <a:latin typeface="Gill Sans"/>
                <a:cs typeface="Gill Sans"/>
              </a:rPr>
              <a:t>sh</a:t>
            </a:r>
            <a:r>
              <a:rPr lang="en-US" sz="3200" kern="0" dirty="0" smtClean="0">
                <a:latin typeface="Gill Sans"/>
                <a:cs typeface="Gill Sans"/>
              </a:rPr>
              <a:t>*t that works</a:t>
            </a:r>
            <a:endParaRPr lang="en-US" sz="3200" kern="0" dirty="0">
              <a:latin typeface="Gill Sans"/>
              <a:cs typeface="Gill San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81000"/>
            <a:ext cx="84406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8181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Programmer specifies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two functions: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map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1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reduce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]) → 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3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)]</a:t>
            </a:r>
            <a:endParaRPr lang="en-US" sz="1800" b="0" kern="0" dirty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971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All values with the same key are sent to the same reducer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MapReduce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886200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partition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(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k', p) 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→ 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0 ... p-1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Arial" charset="0"/>
              </a:rPr>
              <a:t>Often a simple hash of the key, e.g., 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hash(k') mod n</a:t>
            </a:r>
            <a:endParaRPr lang="en-US" sz="2000" b="0" kern="0" dirty="0" smtClean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Arial" charset="0"/>
              </a:rPr>
              <a:t>Divides 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up key space for parallel reduce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Arial" charset="0"/>
              </a:rPr>
              <a:t>operations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  <a:buFont typeface="Wingdings" charset="2"/>
              <a:buChar char="l"/>
            </a:pPr>
            <a:endParaRPr lang="en-US" sz="2000" b="0" kern="0" dirty="0">
              <a:solidFill>
                <a:srgbClr val="000000"/>
              </a:solidFill>
              <a:latin typeface="Gill Sans"/>
              <a:cs typeface="Arial" charset="0"/>
            </a:endParaRP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1800" kern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combine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List[v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 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→ 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List[(k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, v</a:t>
            </a:r>
            <a:r>
              <a:rPr lang="en-US" sz="1800" b="0" kern="0" baseline="-25000" dirty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2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)</a:t>
            </a:r>
            <a:r>
              <a:rPr lang="en-US" sz="1800" b="0" kern="0" dirty="0" smtClean="0">
                <a:solidFill>
                  <a:srgbClr val="000000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sz="1800" b="0" kern="0" dirty="0" smtClean="0">
              <a:solidFill>
                <a:srgbClr val="000000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Arial" charset="0"/>
              </a:rPr>
              <a:t>Mini-reducers 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that run in memory after the map </a:t>
            </a: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Arial" charset="0"/>
              </a:rPr>
              <a:t>phase</a:t>
            </a:r>
          </a:p>
          <a:p>
            <a:pPr marL="742836" lvl="1" indent="-285707" algn="ctr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5675A9"/>
              </a:buClr>
              <a:buSzPct val="75000"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Arial" charset="0"/>
              </a:rPr>
              <a:t>Used </a:t>
            </a:r>
            <a:r>
              <a:rPr lang="en-US" sz="2000" b="0" kern="0" dirty="0">
                <a:solidFill>
                  <a:srgbClr val="000000"/>
                </a:solidFill>
                <a:latin typeface="Gill Sans"/>
                <a:cs typeface="Arial" charset="0"/>
              </a:rPr>
              <a:t>as an optimization to reduce network traffic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1466671"/>
            <a:ext cx="990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72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 rot="21259442">
            <a:off x="5049602" y="141945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four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392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9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333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28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5867400" y="4448175"/>
            <a:ext cx="1260475" cy="276225"/>
            <a:chOff x="5867400" y="4448175"/>
            <a:chExt cx="1260475" cy="276225"/>
          </a:xfrm>
        </p:grpSpPr>
        <p:sp>
          <p:nvSpPr>
            <p:cNvPr id="335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337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8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39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0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3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2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6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220"/>
            <p:cNvSpPr>
              <a:spLocks noChangeArrowheads="1"/>
            </p:cNvSpPr>
            <p:nvPr/>
          </p:nvSpPr>
          <p:spPr bwMode="auto">
            <a:xfrm>
              <a:off x="6868383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4" name="TextBox 221"/>
            <p:cNvSpPr txBox="1">
              <a:spLocks noChangeArrowheads="1"/>
            </p:cNvSpPr>
            <p:nvPr/>
          </p:nvSpPr>
          <p:spPr bwMode="auto">
            <a:xfrm>
              <a:off x="6858196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5" name="TextBox 304"/>
          <p:cNvSpPr txBox="1"/>
          <p:nvPr/>
        </p:nvSpPr>
        <p:spPr>
          <a:xfrm>
            <a:off x="6629400" y="6324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indent="-114300">
              <a:defRPr/>
            </a:pPr>
            <a:r>
              <a:rPr lang="en-US" sz="1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* Important detail: reducers process keys in sorted order</a:t>
            </a:r>
            <a:endParaRPr lang="en-US" sz="1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5988844" y="5043337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4688045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3321844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  <a:endParaRPr lang="en-US" sz="20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77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 animBg="1"/>
      <p:bldP spid="172" grpId="0" animBg="1"/>
      <p:bldP spid="213" grpId="0" animBg="1"/>
      <p:bldP spid="214" grpId="0" animBg="1"/>
      <p:bldP spid="215" grpId="0" animBg="1"/>
      <p:bldP spid="216" grpId="0" animBg="1"/>
      <p:bldP spid="188" grpId="0" animBg="1"/>
      <p:bldP spid="193" grpId="0" animBg="1"/>
      <p:bldP spid="195" grpId="0" animBg="1"/>
      <p:bldP spid="217" grpId="0" animBg="1"/>
      <p:bldP spid="281" grpId="0" animBg="1"/>
      <p:bldP spid="282" grpId="0" animBg="1"/>
      <p:bldP spid="283" grpId="0" animBg="1"/>
      <p:bldP spid="284" grpId="0" animBg="1"/>
      <p:bldP spid="305" grpId="0"/>
      <p:bldP spid="306" grpId="0"/>
      <p:bldP spid="345" grpId="0"/>
      <p:bldP spid="3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“Hello World” MapReduce: Word Count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47800" y="1964591"/>
            <a:ext cx="6553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def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map(key: Long, value: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String)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=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for (word &lt;- tokenize(value))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emit(word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, 1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</a:p>
          <a:p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  <a:p>
            <a:endParaRPr lang="en-US" b="0" dirty="0" smtClean="0">
              <a:solidFill>
                <a:srgbClr val="000000"/>
              </a:solidFill>
              <a:latin typeface="Andale Mono"/>
              <a:cs typeface="Andale Mono"/>
            </a:endParaRPr>
          </a:p>
          <a:p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def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reduce(key: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String,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values: 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Iterable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[</a:t>
            </a:r>
            <a:r>
              <a:rPr lang="en-US" b="0" dirty="0" err="1" smtClean="0">
                <a:solidFill>
                  <a:srgbClr val="000000"/>
                </a:solidFill>
                <a:latin typeface="Andale Mono"/>
                <a:cs typeface="Andale Mono"/>
              </a:rPr>
              <a:t>Int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])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=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for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(value &lt;-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values) {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  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sum += 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value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  emit(key</a:t>
            </a:r>
            <a:r>
              <a:rPr lang="en-US" b="0" dirty="0">
                <a:solidFill>
                  <a:srgbClr val="000000"/>
                </a:solidFill>
                <a:latin typeface="Andale Mono"/>
                <a:cs typeface="Andale Mono"/>
              </a:rPr>
              <a:t>, sum</a:t>
            </a:r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Andale Mono"/>
                <a:cs typeface="Andale Mono"/>
              </a:rPr>
              <a:t>}</a:t>
            </a:r>
            <a:endParaRPr lang="en-US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3768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can refer to…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43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programming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8866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execution framework (aka “runtime”)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424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The specific implementation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558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Usage is usually clear from context!</a:t>
            </a:r>
          </a:p>
        </p:txBody>
      </p:sp>
    </p:spTree>
    <p:extLst>
      <p:ext uri="{BB962C8B-B14F-4D97-AF65-F5344CB8AC3E}">
        <p14:creationId xmlns:p14="http://schemas.microsoft.com/office/powerpoint/2010/main" val="19195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Implementations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Google has a proprietary implementation in C++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14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Bindings in Java, Python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819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Hadoop provides an open-source implementation in Java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48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Development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begun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by Yahoo,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later an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Apache project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Used in production at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Facebook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, Twitter, LinkedIn, Netflix, …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Large and expanding software ecosystem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Potential point of confusion: Hadoop is more than MapReduce today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48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Lots of custom research implementations</a:t>
            </a:r>
          </a:p>
        </p:txBody>
      </p:sp>
      <p:pic>
        <p:nvPicPr>
          <p:cNvPr id="11" name="Picture 10" descr="hadoop+elephant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5867400"/>
            <a:ext cx="30480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5237"/>
            <a:ext cx="9144000" cy="9161895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4953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rgbClr val="000000"/>
                </a:solidFill>
              </a:rPr>
              <a:t>Source:</a:t>
            </a:r>
            <a:r>
              <a:rPr lang="en-US" sz="1000" b="0" dirty="0">
                <a:solidFill>
                  <a:srgbClr val="000000"/>
                </a:solidFill>
              </a:rPr>
              <a:t> </a:t>
            </a:r>
            <a:r>
              <a:rPr lang="en-US" sz="1000" b="0" dirty="0" smtClean="0">
                <a:solidFill>
                  <a:srgbClr val="000000"/>
                </a:solidFill>
              </a:rPr>
              <a:t>http</a:t>
            </a:r>
            <a:r>
              <a:rPr lang="en-US" sz="1000" b="0" dirty="0">
                <a:solidFill>
                  <a:srgbClr val="000000"/>
                </a:solidFill>
              </a:rPr>
              <a:t>://</a:t>
            </a:r>
            <a:r>
              <a:rPr lang="en-US" sz="1000" b="0" dirty="0" err="1">
                <a:solidFill>
                  <a:srgbClr val="000000"/>
                </a:solidFill>
              </a:rPr>
              <a:t>www.flickr.com</a:t>
            </a:r>
            <a:r>
              <a:rPr lang="en-US" sz="1000" b="0" dirty="0">
                <a:solidFill>
                  <a:srgbClr val="000000"/>
                </a:solidFill>
              </a:rPr>
              <a:t>/photos/</a:t>
            </a:r>
            <a:r>
              <a:rPr lang="en-US" sz="1000" b="0" dirty="0" err="1">
                <a:solidFill>
                  <a:srgbClr val="000000"/>
                </a:solidFill>
              </a:rPr>
              <a:t>artmind_etcetera</a:t>
            </a:r>
            <a:r>
              <a:rPr lang="en-US" sz="1000" b="0" dirty="0">
                <a:solidFill>
                  <a:srgbClr val="000000"/>
                </a:solidFill>
              </a:rPr>
              <a:t>/6336693594</a:t>
            </a:r>
            <a:r>
              <a:rPr lang="en-US" sz="1000" b="0" dirty="0" smtClean="0">
                <a:solidFill>
                  <a:srgbClr val="000000"/>
                </a:solidFill>
              </a:rPr>
              <a:t>/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14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Course </a:t>
            </a: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Administrivia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501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Four in One!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1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Course instructors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72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Jimmy Lin: lectures, 451/651 assignments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Ken Salem: 431/631 assignments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Youngbin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Kim, Royal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Sequiera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,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Zhucheng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(Michael) </a:t>
            </a: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Tu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: TAs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5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CS 451/651 431/631 all meet together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2181761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451: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version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for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CS </a:t>
            </a: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ugrads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(most students)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651: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version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for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CS grads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431: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version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for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non-CS </a:t>
            </a: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ugrads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631: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version for non-CS grads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379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Important Coordinates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5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Course website: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133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http://</a:t>
            </a:r>
            <a:r>
              <a:rPr lang="en-US" sz="2000" b="0" kern="0" dirty="0" err="1" smtClean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lintool.github.io</a:t>
            </a:r>
            <a:r>
              <a:rPr lang="en-US" sz="2000" b="0" kern="0" dirty="0" smtClean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/bigdata-2018w</a:t>
            </a: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3238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 smtClean="0">
                <a:solidFill>
                  <a:srgbClr val="000000"/>
                </a:solidFill>
                <a:latin typeface="Gill Sans"/>
                <a:cs typeface="Gill Sans"/>
              </a:rPr>
              <a:t>Bespin</a:t>
            </a: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 (CS 451)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95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http</a:t>
            </a:r>
            <a:r>
              <a:rPr lang="en-US" sz="2000" b="0" kern="0" dirty="0" smtClean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2000" b="0" kern="0" dirty="0" err="1" smtClean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bespin.io</a:t>
            </a:r>
            <a:r>
              <a:rPr lang="en-US" sz="2000" b="0" kern="0" dirty="0" smtClean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endParaRPr lang="en-US" sz="2000" b="0" kern="0" dirty="0">
              <a:solidFill>
                <a:srgbClr val="0070C0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505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Communicating with us: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86857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Piazza for general questions (link on course homepage)</a:t>
            </a:r>
          </a:p>
          <a:p>
            <a:pPr lvl="0" algn="ctr">
              <a:defRPr/>
            </a:pPr>
            <a:endParaRPr lang="en-US" sz="1000" b="0" kern="0" dirty="0" smtClean="0">
              <a:solidFill>
                <a:srgbClr val="0070C0"/>
              </a:solidFill>
              <a:latin typeface="Gill Sans"/>
              <a:cs typeface="Gill Sans"/>
            </a:endParaRPr>
          </a:p>
          <a:p>
            <a:pPr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Andale Mono" charset="0"/>
                <a:ea typeface="Andale Mono" charset="0"/>
                <a:cs typeface="Andale Mono" charset="0"/>
              </a:rPr>
              <a:t>uwaterloo-bigdata-2018w-staff@googlegroups.com</a:t>
            </a:r>
          </a:p>
          <a:p>
            <a:pPr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(Mailing list reaches all course staff </a:t>
            </a:r>
            <a:r>
              <a:rPr lang="mr-IN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–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use Piazza unless it’s personal)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495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Lots of info there, read it!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(“I didn’t see it” will not be accepted as an excuse)</a:t>
            </a:r>
            <a:endParaRPr lang="en-US" sz="2000" b="0" kern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134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Course Design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10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Components of the final grade: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267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8 </a:t>
            </a:r>
            <a:r>
              <a:rPr lang="en-US" sz="2000" b="0" i="1" u="sng" kern="0" dirty="0">
                <a:solidFill>
                  <a:srgbClr val="0070C0"/>
                </a:solidFill>
                <a:latin typeface="Gill Sans"/>
                <a:cs typeface="Gill Sans"/>
              </a:rPr>
              <a:t>individual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assignments (CS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451)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or 6 </a:t>
            </a:r>
            <a:r>
              <a:rPr lang="en-US" sz="2000" b="0" i="1" u="sng" kern="0" dirty="0">
                <a:solidFill>
                  <a:srgbClr val="0070C0"/>
                </a:solidFill>
                <a:latin typeface="Gill Sans"/>
                <a:cs typeface="Gill Sans"/>
              </a:rPr>
              <a:t>individual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assignments (CS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431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Final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exam (both CS 451 and CS 431)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Additional </a:t>
            </a:r>
            <a:r>
              <a:rPr lang="en-US" sz="2000" b="0" i="1" u="sng" kern="0" dirty="0" smtClean="0">
                <a:solidFill>
                  <a:srgbClr val="0070C0"/>
                </a:solidFill>
                <a:latin typeface="Gill Sans"/>
                <a:cs typeface="Gill Sans"/>
              </a:rPr>
              <a:t>group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final project (both CS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651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and CS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631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0633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This course focuses on algorithm design and “thinking at scale”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492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u="sng" kern="0" dirty="0">
                <a:solidFill>
                  <a:srgbClr val="0070C0"/>
                </a:solidFill>
                <a:latin typeface="Gill Sans"/>
                <a:cs typeface="Gill Sans"/>
              </a:rPr>
              <a:t>Not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the “mechanics” (API, command-line invocations, et.)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(CS 451/651) You’re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expected to pick up MapReduce/Spark with minimal help</a:t>
            </a:r>
          </a:p>
        </p:txBody>
      </p:sp>
    </p:spTree>
    <p:extLst>
      <p:ext uri="{BB962C8B-B14F-4D97-AF65-F5344CB8AC3E}">
        <p14:creationId xmlns:p14="http://schemas.microsoft.com/office/powerpoint/2010/main" val="707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Expectations (CS 451)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Your are: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85769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Genuinely interested in the topic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 prepared to put in the time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Comfortable with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rapidly-evolving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software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75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Your background: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18176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Pre-</a:t>
            </a: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reqs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: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CS 341, CS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348, CS 350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Comfortable in Java and Scala (or be ready to pick it up quickly)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Know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how to use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Git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Reasonable “command-line”-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fu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skills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Experience in compiling, patching, and installing open source software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Good debugging skills</a:t>
            </a:r>
          </a:p>
        </p:txBody>
      </p:sp>
    </p:spTree>
    <p:extLst>
      <p:ext uri="{BB962C8B-B14F-4D97-AF65-F5344CB8AC3E}">
        <p14:creationId xmlns:p14="http://schemas.microsoft.com/office/powerpoint/2010/main" val="7057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pic>
        <p:nvPicPr>
          <p:cNvPr id="2" name="Picture 1" descr="UniversityOfWaterloo_logo_horiz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4" y="990600"/>
            <a:ext cx="4181044" cy="1676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76800" y="5486400"/>
            <a:ext cx="3505200" cy="685800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mr-IN" sz="3600" kern="0" dirty="0" smtClean="0">
                <a:latin typeface="Gill Sans"/>
                <a:cs typeface="Gill Sans"/>
              </a:rPr>
              <a:t>…</a:t>
            </a:r>
            <a:r>
              <a:rPr lang="en-US" sz="3600" kern="0" dirty="0" smtClean="0">
                <a:latin typeface="Gill Sans"/>
                <a:cs typeface="Gill Sans"/>
              </a:rPr>
              <a:t> and back!</a:t>
            </a:r>
            <a:endParaRPr lang="en-US" sz="3600" kern="0" dirty="0">
              <a:latin typeface="Gill Sans"/>
              <a:cs typeface="Gill Sans"/>
            </a:endParaRPr>
          </a:p>
        </p:txBody>
      </p:sp>
      <p:pic>
        <p:nvPicPr>
          <p:cNvPr id="18" name="Picture 17" descr="University_of_Maryland_S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4800"/>
            <a:ext cx="836790" cy="836790"/>
          </a:xfrm>
          <a:prstGeom prst="rect">
            <a:avLst/>
          </a:prstGeom>
        </p:spPr>
      </p:pic>
      <p:pic>
        <p:nvPicPr>
          <p:cNvPr id="19" name="Picture 18" descr="321px-MIT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155807" cy="597707"/>
          </a:xfrm>
          <a:prstGeom prst="rect">
            <a:avLst/>
          </a:prstGeom>
        </p:spPr>
      </p:pic>
      <p:pic>
        <p:nvPicPr>
          <p:cNvPr id="20" name="Picture 19" descr="800px-Hadoop_logo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"/>
            <a:ext cx="2331058" cy="603161"/>
          </a:xfrm>
          <a:prstGeom prst="rect">
            <a:avLst/>
          </a:prstGeom>
        </p:spPr>
      </p:pic>
      <p:pic>
        <p:nvPicPr>
          <p:cNvPr id="22" name="Picture 21" descr="xcloudera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49" y="457200"/>
            <a:ext cx="1733351" cy="4203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381000"/>
            <a:ext cx="84406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MapReduce/Spark </a:t>
            </a: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Environments (CS 451)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1634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Local installations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44431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Install all software components on your own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Requires at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least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4GB RAM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and plenty of disk space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Works fine on Mac and Linux, YMMV on Windows</a:t>
            </a:r>
          </a:p>
          <a:p>
            <a:pPr lvl="0" algn="ctr">
              <a:defRPr/>
            </a:pPr>
            <a:endParaRPr lang="en-US" sz="1000" b="0" kern="0" dirty="0" smtClean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Important: For your convenience only!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We’ll </a:t>
            </a:r>
            <a:r>
              <a:rPr lang="en-US" sz="2000" b="0" kern="0" dirty="0">
                <a:solidFill>
                  <a:srgbClr val="FF0000"/>
                </a:solidFill>
                <a:latin typeface="Gill Sans"/>
                <a:cs typeface="Gill Sans"/>
              </a:rPr>
              <a:t>provide basic instructions, but not technical </a:t>
            </a:r>
            <a:r>
              <a:rPr lang="en-US" sz="20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support</a:t>
            </a:r>
            <a:endParaRPr lang="en-US" sz="20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8638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Linux Student CS Environment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2448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Everything is set up for you, just follow instructions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We’ll make sure everything works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1385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See “Software” page in course homepage for 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instructions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7018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Altiscale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: Hadoop-as-a-Service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076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You’ll be provided an account </a:t>
            </a:r>
            <a:r>
              <a:rPr lang="mr-IN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–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watch for the email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90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Assignment </a:t>
            </a: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Mechanics (CS 451)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14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Note late policy (details on course homepage)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712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by up to 24 hours: 25% reduction in grade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24-48 hours: 50% reduction in grade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Late by more the 48 hours: not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accepted</a:t>
            </a:r>
          </a:p>
          <a:p>
            <a:pPr lvl="0" algn="ctr">
              <a:defRPr/>
            </a:pP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By assumption, we’ll pull and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mark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at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deadline:</a:t>
            </a:r>
            <a:b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If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you want us to hold off, you </a:t>
            </a:r>
            <a:r>
              <a:rPr lang="en-US" sz="2000" b="0" u="sng" kern="0" dirty="0">
                <a:solidFill>
                  <a:srgbClr val="0070C0"/>
                </a:solidFill>
                <a:latin typeface="Gill Sans"/>
                <a:cs typeface="Gill Sans"/>
              </a:rPr>
              <a:t>must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let us 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know!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662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We’ll be using </a:t>
            </a:r>
            <a:r>
              <a:rPr lang="en-US" sz="2400" b="0" u="sng" kern="0" dirty="0">
                <a:solidFill>
                  <a:srgbClr val="000000"/>
                </a:solidFill>
                <a:latin typeface="Gill Sans"/>
                <a:cs typeface="Gill Sans"/>
              </a:rPr>
              <a:t>private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GitHub repos for assignments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9953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Complete your assignments, push to GitHub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We’ll pull your repos at the deadline and grade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5874603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Important: Register for (free) </a:t>
            </a:r>
            <a:r>
              <a:rPr lang="en-US" sz="2400" b="0" dirty="0" err="1" smtClean="0">
                <a:solidFill>
                  <a:srgbClr val="FF0000"/>
                </a:solidFill>
                <a:latin typeface="Gill Sans"/>
                <a:cs typeface="Gill Sans"/>
              </a:rPr>
              <a:t>GitHub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 educational account!</a:t>
            </a:r>
          </a:p>
          <a:p>
            <a:pPr algn="ctr"/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https://</a:t>
            </a:r>
            <a:r>
              <a:rPr lang="en-US" sz="1800" b="0" dirty="0" err="1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education.github.com</a:t>
            </a:r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800" b="0" dirty="0" err="1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discount_requests</a:t>
            </a:r>
            <a:r>
              <a:rPr lang="en-US" sz="1800" b="0" dirty="0">
                <a:solidFill>
                  <a:srgbClr val="FF0000"/>
                </a:solidFill>
                <a:latin typeface="Andale Mono" charset="0"/>
                <a:ea typeface="Andale Mono" charset="0"/>
                <a:cs typeface="Andale Mono" charset="0"/>
              </a:rPr>
              <a:t>/new</a:t>
            </a:r>
          </a:p>
        </p:txBody>
      </p:sp>
    </p:spTree>
    <p:extLst>
      <p:ext uri="{BB962C8B-B14F-4D97-AF65-F5344CB8AC3E}">
        <p14:creationId xmlns:p14="http://schemas.microsoft.com/office/powerpoint/2010/main" val="1400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Assignment </a:t>
            </a: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Mechanics (CS 431)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14252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Assignments will use Python and </a:t>
            </a:r>
            <a:r>
              <a:rPr lang="en-US" sz="2400" b="0" kern="0" dirty="0" err="1" smtClean="0">
                <a:solidFill>
                  <a:srgbClr val="000000"/>
                </a:solidFill>
                <a:latin typeface="Gill Sans"/>
                <a:cs typeface="Gill Sans"/>
              </a:rPr>
              <a:t>Jupyter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571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Everything you need to know is in the assignment itself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77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Course Materials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371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One (required) textbook +</a:t>
            </a:r>
          </a:p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Two (optional but recommended) books +</a:t>
            </a:r>
          </a:p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Additional readings from </a:t>
            </a:r>
            <a:r>
              <a:rPr lang="en-US" sz="2400" b="0" dirty="0" smtClean="0">
                <a:solidFill>
                  <a:srgbClr val="000000"/>
                </a:solidFill>
                <a:latin typeface="Gill Sans"/>
                <a:cs typeface="Gill Sans"/>
              </a:rPr>
              <a:t>other sources </a:t>
            </a:r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as appropriate</a:t>
            </a:r>
          </a:p>
        </p:txBody>
      </p:sp>
      <p:pic>
        <p:nvPicPr>
          <p:cNvPr id="11" name="Picture 10" descr="MR-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5539"/>
            <a:ext cx="2535673" cy="3130461"/>
          </a:xfrm>
          <a:prstGeom prst="rect">
            <a:avLst/>
          </a:prstGeom>
        </p:spPr>
      </p:pic>
      <p:pic>
        <p:nvPicPr>
          <p:cNvPr id="12" name="Picture 11" descr="Hadoop-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65539"/>
            <a:ext cx="2385411" cy="3124200"/>
          </a:xfrm>
          <a:prstGeom prst="rect">
            <a:avLst/>
          </a:prstGeom>
        </p:spPr>
      </p:pic>
      <p:pic>
        <p:nvPicPr>
          <p:cNvPr id="13" name="Picture 12" descr="Spark-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5539"/>
            <a:ext cx="2385411" cy="312420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657600" y="5862935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Note: 4</a:t>
            </a:r>
            <a:r>
              <a:rPr lang="en-US" sz="2400" b="0" baseline="30000" dirty="0" smtClean="0">
                <a:solidFill>
                  <a:srgbClr val="FF0000"/>
                </a:solidFill>
                <a:latin typeface="Gill Sans"/>
                <a:cs typeface="Gill Sans"/>
              </a:rPr>
              <a:t>th</a:t>
            </a:r>
            <a:r>
              <a:rPr lang="en-US" sz="2400" b="0" dirty="0" smtClean="0">
                <a:solidFill>
                  <a:srgbClr val="FF0000"/>
                </a:solidFill>
                <a:latin typeface="Gill Sans"/>
                <a:cs typeface="Gill Sans"/>
              </a:rPr>
              <a:t> Edition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267200" y="6320135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1" dirty="0" smtClean="0">
                <a:solidFill>
                  <a:srgbClr val="000000"/>
                </a:solidFill>
                <a:latin typeface="Gill Sans"/>
                <a:cs typeface="Gill Sans"/>
              </a:rPr>
              <a:t>(optional but recommended)</a:t>
            </a:r>
            <a:endParaRPr lang="en-US" sz="2400" b="0" i="1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227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If you’re not (yet) registered: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smtClean="0">
                <a:solidFill>
                  <a:srgbClr val="000000"/>
                </a:solidFill>
                <a:latin typeface="Gill Sans"/>
                <a:cs typeface="Gill Sans"/>
              </a:rPr>
              <a:t>Register for the wait list at: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91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Note: late registration is not an excuse for late assignments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8288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800" b="0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800" b="0" dirty="0" err="1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goo.gl</a:t>
            </a:r>
            <a:r>
              <a:rPr lang="en-US" sz="1800" b="0" dirty="0" smtClean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/forms/Pn4SeZ4eN3FpHdmR2</a:t>
            </a:r>
            <a:endParaRPr lang="en-US" sz="1800" b="0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2063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smtClean="0">
                <a:solidFill>
                  <a:srgbClr val="000000"/>
                </a:solidFill>
                <a:latin typeface="Gill Sans"/>
                <a:cs typeface="Gill Sans"/>
              </a:rPr>
              <a:t>Priority for unregistered students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63551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CS students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Have all the pre-</a:t>
            </a:r>
            <a:r>
              <a:rPr lang="en-US" sz="2000" b="0" kern="0" dirty="0" err="1" smtClean="0">
                <a:solidFill>
                  <a:srgbClr val="0070C0"/>
                </a:solidFill>
                <a:latin typeface="Gill Sans"/>
                <a:cs typeface="Gill Sans"/>
              </a:rPr>
              <a:t>reqs</a:t>
            </a:r>
            <a:endParaRPr lang="en-US" sz="2000" b="0" kern="0" dirty="0" smtClean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Final opportunity to take the course (e.g., 4B students)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| form submission time </a:t>
            </a:r>
            <a:r>
              <a:rPr lang="mr-IN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–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 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8pm</a:t>
            </a: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1/4/2018 |</a:t>
            </a:r>
          </a:p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Continue to attend class until final decision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209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smtClean="0">
                <a:solidFill>
                  <a:srgbClr val="0070C0"/>
                </a:solidFill>
                <a:latin typeface="Gill Sans"/>
                <a:cs typeface="Gill Sans"/>
              </a:rPr>
              <a:t>Registration begins at 8pm Thursday January 4</a:t>
            </a:r>
            <a:r>
              <a:rPr lang="en-US" sz="2000" b="0" kern="0" baseline="30000" dirty="0" smtClean="0">
                <a:solidFill>
                  <a:srgbClr val="0070C0"/>
                </a:solidFill>
                <a:latin typeface="Gill Sans"/>
                <a:cs typeface="Gill Sans"/>
              </a:rPr>
              <a:t>th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3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15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smtClean="0">
                <a:solidFill>
                  <a:srgbClr val="FFFF00"/>
                </a:solidFill>
                <a:latin typeface="Gill Sans"/>
                <a:cs typeface="Gill Sans"/>
              </a:rPr>
              <a:t>Yoda</a:t>
            </a:r>
            <a:r>
              <a:rPr lang="en-US" sz="2400" b="0" kern="0" dirty="0">
                <a:solidFill>
                  <a:srgbClr val="FFFF00"/>
                </a:solidFill>
                <a:latin typeface="Gill Sans"/>
                <a:cs typeface="Gill Sans"/>
              </a:rPr>
              <a:t>:</a:t>
            </a:r>
            <a:r>
              <a:rPr lang="en-US" sz="2400" b="0" kern="0" dirty="0">
                <a:latin typeface="Gill Sans"/>
                <a:cs typeface="Gill Sans"/>
              </a:rPr>
              <a:t> You will be. You... will... be. </a:t>
            </a:r>
          </a:p>
        </p:txBody>
      </p:sp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82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38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FF00"/>
                </a:solidFill>
                <a:latin typeface="Gill Sans"/>
                <a:cs typeface="Gill Sans"/>
              </a:rPr>
              <a:t>Luke:</a:t>
            </a:r>
            <a:r>
              <a:rPr lang="en-US" sz="2400" b="0" kern="0" dirty="0">
                <a:latin typeface="Gill Sans"/>
                <a:cs typeface="Gill Sans"/>
              </a:rPr>
              <a:t> I </a:t>
            </a:r>
            <a:r>
              <a:rPr lang="en-US" sz="2400" b="0" kern="0" dirty="0" smtClean="0">
                <a:latin typeface="Gill Sans"/>
                <a:cs typeface="Gill Sans"/>
              </a:rPr>
              <a:t>won’t </a:t>
            </a:r>
            <a:r>
              <a:rPr lang="en-US" sz="2400" b="0" kern="0" dirty="0">
                <a:latin typeface="Gill Sans"/>
                <a:cs typeface="Gill Sans"/>
              </a:rPr>
              <a:t>fail you. </a:t>
            </a:r>
            <a:r>
              <a:rPr lang="en-US" sz="2400" b="0" kern="0" dirty="0" smtClean="0">
                <a:latin typeface="Gill Sans"/>
                <a:cs typeface="Gill Sans"/>
              </a:rPr>
              <a:t>I’m </a:t>
            </a:r>
            <a:r>
              <a:rPr lang="en-US" sz="2400" b="0" kern="0" dirty="0">
                <a:latin typeface="Gill Sans"/>
                <a:cs typeface="Gill Sans"/>
              </a:rPr>
              <a:t>not afraid</a:t>
            </a:r>
            <a:r>
              <a:rPr lang="en-US" sz="2400" b="0" kern="0" dirty="0" smtClean="0">
                <a:latin typeface="Gill Sans"/>
                <a:cs typeface="Gill Sans"/>
              </a:rPr>
              <a:t>.</a:t>
            </a:r>
            <a:endParaRPr lang="en-US" sz="24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41696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Scream)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1816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smtClean="0">
                <a:latin typeface="Gill Sans"/>
                <a:cs typeface="Gill Sans"/>
              </a:rPr>
              <a:t>Be prepared</a:t>
            </a:r>
            <a:r>
              <a:rPr lang="mr-IN" sz="3600" b="0" kern="0" dirty="0" smtClean="0">
                <a:latin typeface="Gill Sans"/>
                <a:cs typeface="Gill Sans"/>
              </a:rPr>
              <a:t>…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993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“Hadoop Zen”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014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Don’t get frustrated (take a deep breath)…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09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Those W$*#T@F! moments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4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Parts of the ecosystem are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still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immature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3772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We’ve come a long way since 2007, but still far to go…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Bugs, undocumented “features”, inexplicable behavior,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Different versions = major pain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004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patient…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400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will inevitably encounter “situations” along the way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66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flexible…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62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will have to be creative in workarounds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5286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 constructive…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924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Tell me how I can make everyone’s experience better</a:t>
            </a:r>
          </a:p>
        </p:txBody>
      </p:sp>
    </p:spTree>
    <p:extLst>
      <p:ext uri="{BB962C8B-B14F-4D97-AF65-F5344CB8AC3E}">
        <p14:creationId xmlns:p14="http://schemas.microsoft.com/office/powerpoint/2010/main" val="21048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956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“Hadoop Zen”</a:t>
            </a:r>
          </a:p>
        </p:txBody>
      </p:sp>
    </p:spTree>
    <p:extLst>
      <p:ext uri="{BB962C8B-B14F-4D97-AF65-F5344CB8AC3E}">
        <p14:creationId xmlns:p14="http://schemas.microsoft.com/office/powerpoint/2010/main" val="17415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 smtClean="0">
                <a:solidFill>
                  <a:schemeClr val="tx1"/>
                </a:solidFill>
              </a:rPr>
              <a:t>Questions?</a:t>
            </a:r>
            <a:endParaRPr lang="en-US" sz="7200" b="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8700" y="4343400"/>
            <a:ext cx="7086600" cy="17526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74320" tIns="91440" rIns="274320" bIns="91440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To Do: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1. Bookmark course homepage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2. Get on Piazza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3. Register for GitHub educational account (CS 451)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800px-Hard_disk_platters_and_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(Hard disk drive)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81600" y="5715000"/>
            <a:ext cx="3505200" cy="685800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sz="3600" b="0" kern="0" smtClean="0">
                <a:latin typeface="Gill Sans"/>
                <a:cs typeface="Gill Sans"/>
              </a:rPr>
              <a:t>Big Data</a:t>
            </a:r>
            <a:endParaRPr lang="en-US" sz="3600" b="0" kern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034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/>
          <p:cNvGrpSpPr/>
          <p:nvPr/>
        </p:nvGrpSpPr>
        <p:grpSpPr>
          <a:xfrm>
            <a:off x="381000" y="1981200"/>
            <a:ext cx="4267200" cy="792956"/>
            <a:chOff x="381000" y="1673662"/>
            <a:chExt cx="4267200" cy="792956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673662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09800" y="1749862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Hadoop: 10K nodes, 150K cores, 150 PB (4/2014)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152400" y="76200"/>
            <a:ext cx="6019800" cy="1077218"/>
            <a:chOff x="228600" y="300335"/>
            <a:chExt cx="6019800" cy="1077218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300335"/>
              <a:ext cx="2198182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438400" y="300335"/>
              <a:ext cx="3810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Processes 20 PB a day (2008)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Crawls 20B web pages a day (2012)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Search index is 100+ PB (5/2014)</a:t>
              </a:r>
            </a:p>
            <a:p>
              <a:r>
                <a:rPr lang="en-US" b="0" dirty="0" err="1" smtClean="0">
                  <a:solidFill>
                    <a:srgbClr val="FF6600"/>
                  </a:solidFill>
                  <a:latin typeface="Gill Sans"/>
                  <a:cs typeface="Gill Sans"/>
                </a:rPr>
                <a:t>Bigtable</a:t>
              </a:r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 serves 2+ EB, 600M QPS (5/2014)</a:t>
              </a: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228600" y="2819400"/>
            <a:ext cx="4572000" cy="838200"/>
            <a:chOff x="533400" y="3200400"/>
            <a:chExt cx="45720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3400" y="32766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300 PB data in Hive + </a:t>
              </a:r>
              <a:b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</a:br>
              <a:r>
                <a:rPr lang="en-US" b="0" dirty="0">
                  <a:solidFill>
                    <a:srgbClr val="002060"/>
                  </a:solidFill>
                  <a:latin typeface="Gill Sans"/>
                  <a:cs typeface="Gill Sans"/>
                </a:rPr>
                <a:t>6</a:t>
              </a:r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00 TB/day (4/2014)</a:t>
              </a: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6324600" y="406400"/>
            <a:ext cx="2590800" cy="889000"/>
            <a:chOff x="4724400" y="1219200"/>
            <a:chExt cx="25908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791200" y="1422400"/>
              <a:ext cx="1524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400B pages, 10+ PB (2/2014)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376083" y="2743200"/>
            <a:ext cx="3539317" cy="1524000"/>
            <a:chOff x="5358560" y="2286000"/>
            <a:chExt cx="3539317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58560" y="2492514"/>
              <a:ext cx="19159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LHC: ~15 PB a year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6" name="Group 27"/>
          <p:cNvGrpSpPr/>
          <p:nvPr/>
        </p:nvGrpSpPr>
        <p:grpSpPr>
          <a:xfrm>
            <a:off x="5335270" y="3505200"/>
            <a:ext cx="3407950" cy="1371600"/>
            <a:chOff x="5557417" y="3748444"/>
            <a:chExt cx="3407950" cy="137160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7417" y="3748444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87229" y="4535268"/>
              <a:ext cx="187813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</a:t>
              </a:r>
              <a:b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(~2020)</a:t>
              </a:r>
              <a:endParaRPr lang="en-US" b="0" dirty="0">
                <a:solidFill>
                  <a:schemeClr val="tx2">
                    <a:lumMod val="50000"/>
                  </a:schemeClr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2000" b="0" dirty="0">
                <a:latin typeface="Gill Sans"/>
                <a:cs typeface="Gill Sans"/>
              </a:rPr>
              <a:t> </a:t>
            </a: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  <p:grpSp>
        <p:nvGrpSpPr>
          <p:cNvPr id="17" name="Group 29"/>
          <p:cNvGrpSpPr/>
          <p:nvPr/>
        </p:nvGrpSpPr>
        <p:grpSpPr>
          <a:xfrm>
            <a:off x="5715000" y="1600200"/>
            <a:ext cx="3276600" cy="932022"/>
            <a:chOff x="5562600" y="439578"/>
            <a:chExt cx="3276600" cy="932022"/>
          </a:xfrm>
        </p:grpSpPr>
        <p:pic>
          <p:nvPicPr>
            <p:cNvPr id="25" name="Picture 24" descr="jpmc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62600" y="439578"/>
              <a:ext cx="3200400" cy="34046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82966" y="786824"/>
              <a:ext cx="235623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150 PB on 50k+ servers 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running 15k apps (6/2011)</a:t>
              </a: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381000" y="3568700"/>
            <a:ext cx="4648200" cy="850900"/>
            <a:chOff x="381000" y="3429000"/>
            <a:chExt cx="4648200" cy="850900"/>
          </a:xfrm>
        </p:grpSpPr>
        <p:pic>
          <p:nvPicPr>
            <p:cNvPr id="27" name="Picture 26" descr="aws-logo-1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3429000"/>
              <a:ext cx="2092377" cy="8509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38400" y="3542724"/>
              <a:ext cx="2590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S3: 2T objects, 1.1M request/second (4/2013)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6510" y="5057775"/>
            <a:ext cx="3367290" cy="885825"/>
            <a:chOff x="5446510" y="5105400"/>
            <a:chExt cx="3367290" cy="885825"/>
          </a:xfrm>
        </p:grpSpPr>
        <p:pic>
          <p:nvPicPr>
            <p:cNvPr id="29" name="Picture 28" descr="320px-SKA_overview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105400"/>
              <a:ext cx="1574800" cy="8858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446510" y="5282624"/>
              <a:ext cx="162356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SKA: 0.3 – 1.5 EB </a:t>
              </a:r>
              <a:b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per year (~2020)</a:t>
              </a:r>
              <a:endParaRPr lang="en-US" b="0" dirty="0">
                <a:solidFill>
                  <a:schemeClr val="accent6">
                    <a:lumMod val="25000"/>
                  </a:schemeClr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8600" y="1295400"/>
            <a:ext cx="5181600" cy="584776"/>
            <a:chOff x="228600" y="1295400"/>
            <a:chExt cx="5181600" cy="584776"/>
          </a:xfrm>
        </p:grpSpPr>
        <p:pic>
          <p:nvPicPr>
            <p:cNvPr id="32" name="Picture 31" descr="yahoo_logo_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95400"/>
              <a:ext cx="2667000" cy="50673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971800" y="12954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660066"/>
                  </a:solidFill>
                  <a:latin typeface="Gill Sans"/>
                  <a:cs typeface="Gill Sans"/>
                </a:rPr>
                <a:t>19 Hadoop clusters: 600 PB, 40k servers (9/2015)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5181600" y="6129835"/>
            <a:ext cx="38862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smtClean="0">
                <a:solidFill>
                  <a:srgbClr val="000000"/>
                </a:solidFill>
                <a:latin typeface="Gill Sans"/>
                <a:cs typeface="Gill Sans"/>
              </a:rPr>
              <a:t>How much data?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65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3048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Why big data?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3048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00600" y="762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Business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00600" y="1219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Society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37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562600"/>
            <a:ext cx="4343400" cy="8382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lang="en-US" sz="24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Emergence of the 4</a:t>
            </a:r>
            <a:r>
              <a:rPr lang="en-US" sz="2400" b="0" kern="0" baseline="30000" dirty="0" smtClean="0">
                <a:solidFill>
                  <a:srgbClr val="FFFFFF"/>
                </a:solidFill>
                <a:latin typeface="Gill Sans"/>
                <a:cs typeface="Gill Sans"/>
              </a:rPr>
              <a:t>th</a:t>
            </a:r>
            <a:r>
              <a:rPr lang="en-US" sz="2400" b="0" kern="0" dirty="0" smtClean="0">
                <a:solidFill>
                  <a:srgbClr val="FFFFFF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/>
              <a:t>Maximilien</a:t>
            </a:r>
            <a:r>
              <a:rPr lang="en-US" sz="1000" b="0" dirty="0" smtClean="0"/>
              <a:t> Brice, © CERN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876800"/>
            <a:ext cx="38862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269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49405</TotalTime>
  <Words>2730</Words>
  <Application>Microsoft Macintosh PowerPoint</Application>
  <PresentationFormat>On-screen Show (4:3)</PresentationFormat>
  <Paragraphs>655</Paragraphs>
  <Slides>59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Andale Mono</vt:lpstr>
      <vt:lpstr>Arial Black</vt:lpstr>
      <vt:lpstr>Calibri</vt:lpstr>
      <vt:lpstr>Gill Sans</vt:lpstr>
      <vt:lpstr>Helvetica Neue</vt:lpstr>
      <vt:lpstr>Wingdings</vt:lpstr>
      <vt:lpstr>Zapf Dingbats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Jimmy Lin</cp:lastModifiedBy>
  <cp:revision>9077</cp:revision>
  <dcterms:created xsi:type="dcterms:W3CDTF">2012-08-31T06:36:49Z</dcterms:created>
  <dcterms:modified xsi:type="dcterms:W3CDTF">2018-01-03T23:58:44Z</dcterms:modified>
  <cp:category/>
</cp:coreProperties>
</file>