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1586" r:id="rId2"/>
    <p:sldId id="1522" r:id="rId3"/>
    <p:sldId id="1523" r:id="rId4"/>
    <p:sldId id="1524" r:id="rId5"/>
    <p:sldId id="1579" r:id="rId6"/>
    <p:sldId id="1519" r:id="rId7"/>
    <p:sldId id="1520" r:id="rId8"/>
    <p:sldId id="1525" r:id="rId9"/>
    <p:sldId id="1578" r:id="rId10"/>
    <p:sldId id="1526" r:id="rId11"/>
    <p:sldId id="1527" r:id="rId12"/>
    <p:sldId id="1528" r:id="rId13"/>
    <p:sldId id="1549" r:id="rId14"/>
    <p:sldId id="1550" r:id="rId15"/>
    <p:sldId id="1551" r:id="rId16"/>
    <p:sldId id="1552" r:id="rId17"/>
    <p:sldId id="1553" r:id="rId18"/>
    <p:sldId id="1554" r:id="rId19"/>
    <p:sldId id="1555" r:id="rId20"/>
    <p:sldId id="1557" r:id="rId21"/>
    <p:sldId id="1530" r:id="rId22"/>
    <p:sldId id="1531" r:id="rId23"/>
    <p:sldId id="1532" r:id="rId24"/>
    <p:sldId id="1533" r:id="rId25"/>
    <p:sldId id="1534" r:id="rId26"/>
    <p:sldId id="1535" r:id="rId27"/>
    <p:sldId id="1559" r:id="rId28"/>
    <p:sldId id="1564" r:id="rId29"/>
    <p:sldId id="1560" r:id="rId30"/>
    <p:sldId id="1536" r:id="rId31"/>
    <p:sldId id="1580" r:id="rId32"/>
    <p:sldId id="1537" r:id="rId33"/>
    <p:sldId id="1581" r:id="rId34"/>
    <p:sldId id="1538" r:id="rId35"/>
    <p:sldId id="1539" r:id="rId36"/>
    <p:sldId id="1540" r:id="rId37"/>
    <p:sldId id="1541" r:id="rId38"/>
    <p:sldId id="1548" r:id="rId39"/>
    <p:sldId id="1542" r:id="rId40"/>
    <p:sldId id="1561" r:id="rId41"/>
    <p:sldId id="1563" r:id="rId42"/>
    <p:sldId id="1544" r:id="rId43"/>
    <p:sldId id="1562" r:id="rId44"/>
    <p:sldId id="1582" r:id="rId45"/>
    <p:sldId id="1545" r:id="rId46"/>
    <p:sldId id="1546" r:id="rId47"/>
    <p:sldId id="1583" r:id="rId48"/>
    <p:sldId id="1584" r:id="rId49"/>
    <p:sldId id="1547" r:id="rId50"/>
    <p:sldId id="1419" r:id="rId51"/>
    <p:sldId id="1565" r:id="rId52"/>
    <p:sldId id="1567" r:id="rId53"/>
    <p:sldId id="1407" r:id="rId54"/>
    <p:sldId id="1568" r:id="rId55"/>
    <p:sldId id="1430" r:id="rId56"/>
    <p:sldId id="1429" r:id="rId57"/>
    <p:sldId id="1431" r:id="rId58"/>
    <p:sldId id="1451" r:id="rId59"/>
    <p:sldId id="1569" r:id="rId60"/>
    <p:sldId id="1487" r:id="rId61"/>
    <p:sldId id="1488" r:id="rId62"/>
    <p:sldId id="1570" r:id="rId63"/>
    <p:sldId id="1489" r:id="rId64"/>
    <p:sldId id="1490" r:id="rId65"/>
    <p:sldId id="1571" r:id="rId66"/>
    <p:sldId id="1587" r:id="rId67"/>
    <p:sldId id="1518" r:id="rId68"/>
    <p:sldId id="1480" r:id="rId69"/>
    <p:sldId id="1572" r:id="rId70"/>
    <p:sldId id="1482" r:id="rId71"/>
    <p:sldId id="1483" r:id="rId72"/>
    <p:sldId id="1588" r:id="rId73"/>
    <p:sldId id="1575" r:id="rId74"/>
    <p:sldId id="1278" r:id="rId7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9" autoAdjust="0"/>
    <p:restoredTop sz="75202" autoAdjust="0"/>
  </p:normalViewPr>
  <p:slideViewPr>
    <p:cSldViewPr>
      <p:cViewPr varScale="1">
        <p:scale>
          <a:sx n="108" d="100"/>
          <a:sy n="108" d="100"/>
        </p:scale>
        <p:origin x="109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648576F9-A16A-4627-AE79-438C1EBD8A5D}" type="slidenum">
              <a:rPr lang="en-GB" smtClean="0"/>
              <a:pPr defTabSz="963613"/>
              <a:t>2</a:t>
            </a:fld>
            <a:endParaRPr lang="en-GB"/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34148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89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648576F9-A16A-4627-AE79-438C1EBD8A5D}" type="slidenum">
              <a:rPr lang="en-GB" smtClean="0"/>
              <a:pPr defTabSz="963613"/>
              <a:t>54</a:t>
            </a:fld>
            <a:endParaRPr lang="en-GB"/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34148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89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648576F9-A16A-4627-AE79-438C1EBD8A5D}" type="slidenum">
              <a:rPr lang="en-GB" smtClean="0"/>
              <a:pPr defTabSz="963613"/>
              <a:t>59</a:t>
            </a:fld>
            <a:endParaRPr lang="en-GB"/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34148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89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648576F9-A16A-4627-AE79-438C1EBD8A5D}" type="slidenum">
              <a:rPr lang="en-GB" smtClean="0"/>
              <a:pPr defTabSz="963613"/>
              <a:t>69</a:t>
            </a:fld>
            <a:endParaRPr lang="en-GB"/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34148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89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648576F9-A16A-4627-AE79-438C1EBD8A5D}" type="slidenum">
              <a:rPr lang="en-GB" smtClean="0"/>
              <a:pPr defTabSz="963613"/>
              <a:t>4</a:t>
            </a:fld>
            <a:endParaRPr lang="en-GB"/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34148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89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648576F9-A16A-4627-AE79-438C1EBD8A5D}" type="slidenum">
              <a:rPr lang="en-GB" smtClean="0"/>
              <a:pPr defTabSz="963613"/>
              <a:t>9</a:t>
            </a:fld>
            <a:endParaRPr lang="en-GB"/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34148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78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648576F9-A16A-4627-AE79-438C1EBD8A5D}" type="slidenum">
              <a:rPr lang="en-GB" smtClean="0"/>
              <a:pPr defTabSz="963613"/>
              <a:t>20</a:t>
            </a:fld>
            <a:endParaRPr lang="en-GB"/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34148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89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648576F9-A16A-4627-AE79-438C1EBD8A5D}" type="slidenum">
              <a:rPr lang="en-GB" smtClean="0"/>
              <a:pPr defTabSz="963613"/>
              <a:t>21</a:t>
            </a:fld>
            <a:endParaRPr lang="en-GB"/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34148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89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648576F9-A16A-4627-AE79-438C1EBD8A5D}" type="slidenum">
              <a:rPr lang="en-GB" smtClean="0"/>
              <a:pPr defTabSz="963613"/>
              <a:t>27</a:t>
            </a:fld>
            <a:endParaRPr lang="en-GB"/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34148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89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648576F9-A16A-4627-AE79-438C1EBD8A5D}" type="slidenum">
              <a:rPr lang="en-GB" smtClean="0"/>
              <a:pPr defTabSz="963613"/>
              <a:t>44</a:t>
            </a:fld>
            <a:endParaRPr lang="en-GB"/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34148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14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648576F9-A16A-4627-AE79-438C1EBD8A5D}" type="slidenum">
              <a:rPr lang="en-GB" smtClean="0"/>
              <a:pPr defTabSz="963613"/>
              <a:t>47</a:t>
            </a:fld>
            <a:endParaRPr lang="en-GB"/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34148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49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648576F9-A16A-4627-AE79-438C1EBD8A5D}" type="slidenum">
              <a:rPr lang="en-GB" smtClean="0"/>
              <a:pPr defTabSz="963613"/>
              <a:t>52</a:t>
            </a:fld>
            <a:endParaRPr lang="en-GB"/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34148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89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ac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53" r:id="rId1"/>
    <p:sldLayoutId id="2147483657" r:id="rId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76200" y="1371599"/>
            <a:ext cx="8991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200" dirty="0">
                <a:solidFill>
                  <a:schemeClr val="bg2"/>
                </a:solidFill>
                <a:latin typeface="Gill Sans"/>
                <a:cs typeface="Gill Sans"/>
              </a:rPr>
              <a:t>Data-Intensive Distributed Computing</a:t>
            </a: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6358582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29718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600" b="0" dirty="0">
                <a:solidFill>
                  <a:schemeClr val="bg2"/>
                </a:solidFill>
                <a:latin typeface="Gill Sans"/>
                <a:cs typeface="Gill Sans"/>
              </a:rPr>
              <a:t>Part 8: Analyzing Graphs, Redux (1/2)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6903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See http://creativecommons.org/licenses/by-nc-sa/3.0/us/ for details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CS 451/651 (Fall 2018)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6200" y="45720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Jimmy Lin</a:t>
            </a:r>
          </a:p>
          <a:p>
            <a:pPr algn="ctr" eaLnBrk="1" hangingPunct="1"/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David R. Cheriton School of Computer Science</a:t>
            </a:r>
          </a:p>
          <a:p>
            <a:pPr algn="ctr" eaLnBrk="1" hangingPunct="1"/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University of Waterloo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6200" y="3352801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November 15, 2018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1600" y="5943600"/>
            <a:ext cx="6327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These slides are available at http://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lintool.github.io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/bigdata-2018f/</a:t>
            </a:r>
          </a:p>
        </p:txBody>
      </p:sp>
      <p:pic>
        <p:nvPicPr>
          <p:cNvPr id="2" name="Picture 1" descr="waterloo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60" y="381000"/>
            <a:ext cx="2910840" cy="71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3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67200" y="372745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67200" y="304165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7" name="Can 6"/>
          <p:cNvSpPr/>
          <p:nvPr/>
        </p:nvSpPr>
        <p:spPr bwMode="auto">
          <a:xfrm>
            <a:off x="4267200" y="1593850"/>
            <a:ext cx="1143000" cy="7620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sp>
        <p:nvSpPr>
          <p:cNvPr id="8" name="Can 7"/>
          <p:cNvSpPr/>
          <p:nvPr/>
        </p:nvSpPr>
        <p:spPr bwMode="auto">
          <a:xfrm>
            <a:off x="4267200" y="5022850"/>
            <a:ext cx="1143000" cy="7620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9" name="Straight Arrow Connector 8"/>
          <p:cNvCxnSpPr>
            <a:stCxn id="7" idx="3"/>
            <a:endCxn id="6" idx="0"/>
          </p:cNvCxnSpPr>
          <p:nvPr/>
        </p:nvCxnSpPr>
        <p:spPr bwMode="auto">
          <a:xfrm>
            <a:off x="4838700" y="2355850"/>
            <a:ext cx="0" cy="685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8" idx="1"/>
          </p:cNvCxnSpPr>
          <p:nvPr/>
        </p:nvCxnSpPr>
        <p:spPr bwMode="auto">
          <a:xfrm>
            <a:off x="4838700" y="4337050"/>
            <a:ext cx="0" cy="685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8" idx="3"/>
            <a:endCxn id="6" idx="0"/>
          </p:cNvCxnSpPr>
          <p:nvPr/>
        </p:nvCxnSpPr>
        <p:spPr bwMode="auto">
          <a:xfrm rot="5400000" flipH="1">
            <a:off x="3467100" y="4413250"/>
            <a:ext cx="2743200" cy="12700"/>
          </a:xfrm>
          <a:prstGeom prst="bentConnector5">
            <a:avLst>
              <a:gd name="adj1" fmla="val -17696"/>
              <a:gd name="adj2" fmla="val 14390520"/>
              <a:gd name="adj3" fmla="val 115095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133600" y="3962400"/>
            <a:ext cx="1752600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Convergence?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BFS</a:t>
            </a:r>
          </a:p>
        </p:txBody>
      </p:sp>
    </p:spTree>
    <p:extLst>
      <p:ext uri="{BB962C8B-B14F-4D97-AF65-F5344CB8AC3E}">
        <p14:creationId xmlns:p14="http://schemas.microsoft.com/office/powerpoint/2010/main" val="274727643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Elbow Connector 10"/>
          <p:cNvCxnSpPr>
            <a:stCxn id="23" idx="3"/>
            <a:endCxn id="14" idx="0"/>
          </p:cNvCxnSpPr>
          <p:nvPr/>
        </p:nvCxnSpPr>
        <p:spPr bwMode="auto">
          <a:xfrm rot="5400000" flipH="1">
            <a:off x="3848100" y="3200400"/>
            <a:ext cx="2438400" cy="1828800"/>
          </a:xfrm>
          <a:prstGeom prst="bentConnector5">
            <a:avLst>
              <a:gd name="adj1" fmla="val -33367"/>
              <a:gd name="adj2" fmla="val 212310"/>
              <a:gd name="adj3" fmla="val 115227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219200" y="3657600"/>
            <a:ext cx="1752600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Convergence?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581400" y="35814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581400" y="28956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15" name="Can 14"/>
          <p:cNvSpPr/>
          <p:nvPr/>
        </p:nvSpPr>
        <p:spPr bwMode="auto">
          <a:xfrm>
            <a:off x="3581400" y="1524000"/>
            <a:ext cx="1143000" cy="7620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sp>
        <p:nvSpPr>
          <p:cNvPr id="16" name="Can 15"/>
          <p:cNvSpPr/>
          <p:nvPr/>
        </p:nvSpPr>
        <p:spPr bwMode="auto">
          <a:xfrm>
            <a:off x="3581400" y="4572000"/>
            <a:ext cx="1143000" cy="7620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17" name="Straight Arrow Connector 16"/>
          <p:cNvCxnSpPr>
            <a:stCxn id="15" idx="3"/>
            <a:endCxn id="14" idx="0"/>
          </p:cNvCxnSpPr>
          <p:nvPr/>
        </p:nvCxnSpPr>
        <p:spPr bwMode="auto">
          <a:xfrm>
            <a:off x="4152900" y="2286000"/>
            <a:ext cx="0" cy="609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2"/>
            <a:endCxn id="16" idx="1"/>
          </p:cNvCxnSpPr>
          <p:nvPr/>
        </p:nvCxnSpPr>
        <p:spPr bwMode="auto">
          <a:xfrm>
            <a:off x="4152900" y="4191000"/>
            <a:ext cx="0" cy="381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410200" y="28956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23" name="Can 22"/>
          <p:cNvSpPr/>
          <p:nvPr/>
        </p:nvSpPr>
        <p:spPr bwMode="auto">
          <a:xfrm>
            <a:off x="5410200" y="4572000"/>
            <a:ext cx="1143000" cy="7620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24" name="Straight Arrow Connector 23"/>
          <p:cNvCxnSpPr>
            <a:stCxn id="22" idx="2"/>
            <a:endCxn id="23" idx="1"/>
          </p:cNvCxnSpPr>
          <p:nvPr/>
        </p:nvCxnSpPr>
        <p:spPr bwMode="auto">
          <a:xfrm>
            <a:off x="5981700" y="3505200"/>
            <a:ext cx="0" cy="1066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6" idx="3"/>
            <a:endCxn id="22" idx="0"/>
          </p:cNvCxnSpPr>
          <p:nvPr/>
        </p:nvCxnSpPr>
        <p:spPr bwMode="auto">
          <a:xfrm rot="5400000" flipH="1" flipV="1">
            <a:off x="3848100" y="3200400"/>
            <a:ext cx="2438400" cy="1828800"/>
          </a:xfrm>
          <a:prstGeom prst="bentConnector5">
            <a:avLst>
              <a:gd name="adj1" fmla="val -9375"/>
              <a:gd name="adj2" fmla="val 50000"/>
              <a:gd name="adj3" fmla="val 109375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PageRank</a:t>
            </a:r>
          </a:p>
        </p:txBody>
      </p:sp>
    </p:spTree>
    <p:extLst>
      <p:ext uri="{BB962C8B-B14F-4D97-AF65-F5344CB8AC3E}">
        <p14:creationId xmlns:p14="http://schemas.microsoft.com/office/powerpoint/2010/main" val="65706528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MapReduce Sucks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438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Hadoop task startup 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895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Stragglers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352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Needless graph shuffling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3810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Checkpointing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at each iteration</a:t>
            </a:r>
          </a:p>
        </p:txBody>
      </p:sp>
    </p:spTree>
    <p:extLst>
      <p:ext uri="{BB962C8B-B14F-4D97-AF65-F5344CB8AC3E}">
        <p14:creationId xmlns:p14="http://schemas.microsoft.com/office/powerpoint/2010/main" val="42188756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038600" y="15664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</a:p>
        </p:txBody>
      </p:sp>
      <p:sp>
        <p:nvSpPr>
          <p:cNvPr id="15" name="Can 14"/>
          <p:cNvSpPr/>
          <p:nvPr/>
        </p:nvSpPr>
        <p:spPr bwMode="auto">
          <a:xfrm>
            <a:off x="4038600" y="423446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17" name="Straight Arrow Connector 16"/>
          <p:cNvCxnSpPr>
            <a:stCxn id="15" idx="3"/>
            <a:endCxn id="19" idx="0"/>
          </p:cNvCxnSpPr>
          <p:nvPr/>
        </p:nvCxnSpPr>
        <p:spPr bwMode="auto">
          <a:xfrm>
            <a:off x="4610100" y="956846"/>
            <a:ext cx="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19600" y="59860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038600" y="11854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21" name="Can 20"/>
          <p:cNvSpPr/>
          <p:nvPr/>
        </p:nvSpPr>
        <p:spPr bwMode="auto">
          <a:xfrm>
            <a:off x="4038600" y="2099846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4610100" y="1871246"/>
            <a:ext cx="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038600" y="32428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</a:p>
        </p:txBody>
      </p:sp>
      <p:cxnSp>
        <p:nvCxnSpPr>
          <p:cNvPr id="24" name="Straight Arrow Connector 23"/>
          <p:cNvCxnSpPr>
            <a:endCxn id="25" idx="0"/>
          </p:cNvCxnSpPr>
          <p:nvPr/>
        </p:nvCxnSpPr>
        <p:spPr bwMode="auto">
          <a:xfrm>
            <a:off x="4610100" y="2633246"/>
            <a:ext cx="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038600" y="28618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28" name="Can 27"/>
          <p:cNvSpPr/>
          <p:nvPr/>
        </p:nvSpPr>
        <p:spPr bwMode="auto">
          <a:xfrm>
            <a:off x="4038600" y="3776246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4610100" y="3547646"/>
            <a:ext cx="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038600" y="49192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</a:p>
        </p:txBody>
      </p:sp>
      <p:cxnSp>
        <p:nvCxnSpPr>
          <p:cNvPr id="34" name="Straight Arrow Connector 33"/>
          <p:cNvCxnSpPr>
            <a:endCxn id="35" idx="0"/>
          </p:cNvCxnSpPr>
          <p:nvPr/>
        </p:nvCxnSpPr>
        <p:spPr bwMode="auto">
          <a:xfrm>
            <a:off x="4610100" y="4309646"/>
            <a:ext cx="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038600" y="45382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36" name="Can 35"/>
          <p:cNvSpPr/>
          <p:nvPr/>
        </p:nvSpPr>
        <p:spPr bwMode="auto">
          <a:xfrm>
            <a:off x="4038600" y="5452646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4610100" y="5224046"/>
            <a:ext cx="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/>
        </p:nvSpPr>
        <p:spPr>
          <a:xfrm>
            <a:off x="228600" y="152400"/>
            <a:ext cx="2590800" cy="6858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Let’s Spark!</a:t>
            </a:r>
          </a:p>
        </p:txBody>
      </p:sp>
    </p:spTree>
    <p:extLst>
      <p:ext uri="{BB962C8B-B14F-4D97-AF65-F5344CB8AC3E}">
        <p14:creationId xmlns:p14="http://schemas.microsoft.com/office/powerpoint/2010/main" val="72116482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038600" y="15664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</a:p>
        </p:txBody>
      </p:sp>
      <p:sp>
        <p:nvSpPr>
          <p:cNvPr id="15" name="Can 14"/>
          <p:cNvSpPr/>
          <p:nvPr/>
        </p:nvSpPr>
        <p:spPr bwMode="auto">
          <a:xfrm>
            <a:off x="4038600" y="423446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17" name="Straight Arrow Connector 16"/>
          <p:cNvCxnSpPr>
            <a:stCxn id="15" idx="3"/>
            <a:endCxn id="19" idx="0"/>
          </p:cNvCxnSpPr>
          <p:nvPr/>
        </p:nvCxnSpPr>
        <p:spPr bwMode="auto">
          <a:xfrm>
            <a:off x="4610100" y="956846"/>
            <a:ext cx="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19600" y="61384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038600" y="11854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038600" y="32428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</a:p>
        </p:txBody>
      </p:sp>
      <p:cxnSp>
        <p:nvCxnSpPr>
          <p:cNvPr id="24" name="Straight Arrow Connector 23"/>
          <p:cNvCxnSpPr>
            <a:stCxn id="13" idx="2"/>
            <a:endCxn id="25" idx="0"/>
          </p:cNvCxnSpPr>
          <p:nvPr/>
        </p:nvCxnSpPr>
        <p:spPr bwMode="auto">
          <a:xfrm>
            <a:off x="4610100" y="1871246"/>
            <a:ext cx="0" cy="990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038600" y="28618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038600" y="49192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</a:p>
        </p:txBody>
      </p:sp>
      <p:cxnSp>
        <p:nvCxnSpPr>
          <p:cNvPr id="34" name="Straight Arrow Connector 33"/>
          <p:cNvCxnSpPr>
            <a:stCxn id="23" idx="2"/>
            <a:endCxn id="35" idx="0"/>
          </p:cNvCxnSpPr>
          <p:nvPr/>
        </p:nvCxnSpPr>
        <p:spPr bwMode="auto">
          <a:xfrm>
            <a:off x="4610100" y="3547646"/>
            <a:ext cx="0" cy="990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038600" y="45382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cxnSp>
        <p:nvCxnSpPr>
          <p:cNvPr id="37" name="Straight Arrow Connector 36"/>
          <p:cNvCxnSpPr>
            <a:stCxn id="33" idx="2"/>
            <a:endCxn id="8" idx="0"/>
          </p:cNvCxnSpPr>
          <p:nvPr/>
        </p:nvCxnSpPr>
        <p:spPr bwMode="auto">
          <a:xfrm>
            <a:off x="4610100" y="5224046"/>
            <a:ext cx="4425" cy="914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33862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038600" y="20574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</a:p>
        </p:txBody>
      </p:sp>
      <p:sp>
        <p:nvSpPr>
          <p:cNvPr id="15" name="Can 14"/>
          <p:cNvSpPr/>
          <p:nvPr/>
        </p:nvSpPr>
        <p:spPr bwMode="auto">
          <a:xfrm>
            <a:off x="4038600" y="423446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17" name="Straight Arrow Connector 16"/>
          <p:cNvCxnSpPr>
            <a:stCxn id="15" idx="3"/>
            <a:endCxn id="19" idx="0"/>
          </p:cNvCxnSpPr>
          <p:nvPr/>
        </p:nvCxnSpPr>
        <p:spPr bwMode="auto">
          <a:xfrm>
            <a:off x="4610100" y="956846"/>
            <a:ext cx="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038600" y="11854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038600" y="37338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</a:p>
        </p:txBody>
      </p:sp>
      <p:cxnSp>
        <p:nvCxnSpPr>
          <p:cNvPr id="24" name="Straight Arrow Connector 23"/>
          <p:cNvCxnSpPr>
            <a:stCxn id="13" idx="2"/>
            <a:endCxn id="25" idx="0"/>
          </p:cNvCxnSpPr>
          <p:nvPr/>
        </p:nvCxnSpPr>
        <p:spPr bwMode="auto">
          <a:xfrm>
            <a:off x="4610100" y="2362200"/>
            <a:ext cx="0" cy="49964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038600" y="28618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038600" y="54102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</a:p>
        </p:txBody>
      </p:sp>
      <p:cxnSp>
        <p:nvCxnSpPr>
          <p:cNvPr id="34" name="Straight Arrow Connector 33"/>
          <p:cNvCxnSpPr>
            <a:stCxn id="23" idx="2"/>
            <a:endCxn id="35" idx="0"/>
          </p:cNvCxnSpPr>
          <p:nvPr/>
        </p:nvCxnSpPr>
        <p:spPr bwMode="auto">
          <a:xfrm>
            <a:off x="4610100" y="4038600"/>
            <a:ext cx="0" cy="49964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038600" y="45382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cxnSp>
        <p:nvCxnSpPr>
          <p:cNvPr id="37" name="Straight Arrow Connector 36"/>
          <p:cNvCxnSpPr>
            <a:stCxn id="33" idx="2"/>
            <a:endCxn id="52" idx="0"/>
          </p:cNvCxnSpPr>
          <p:nvPr/>
        </p:nvCxnSpPr>
        <p:spPr bwMode="auto">
          <a:xfrm>
            <a:off x="4610100" y="5715000"/>
            <a:ext cx="4425" cy="42344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133600" y="1333500"/>
            <a:ext cx="4953000" cy="876300"/>
            <a:chOff x="2133600" y="2247900"/>
            <a:chExt cx="4953000" cy="876300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1336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Adjacency Lists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8100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21" name="Straight Arrow Connector 20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53340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PageRank Mass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 flipH="1">
              <a:off x="51816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28" name="Straight Arrow Connector 27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oup 29"/>
          <p:cNvGrpSpPr/>
          <p:nvPr/>
        </p:nvGrpSpPr>
        <p:grpSpPr>
          <a:xfrm>
            <a:off x="2133600" y="3009900"/>
            <a:ext cx="4953000" cy="876300"/>
            <a:chOff x="2133600" y="2247900"/>
            <a:chExt cx="4953000" cy="876300"/>
          </a:xfrm>
        </p:grpSpPr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21336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Adjacency Lists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8100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41" name="Straight Arrow Connector 40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53340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PageRank Mass</a:t>
              </a:r>
            </a:p>
          </p:txBody>
        </p:sp>
        <p:grpSp>
          <p:nvGrpSpPr>
            <p:cNvPr id="38" name="Group 37"/>
            <p:cNvGrpSpPr/>
            <p:nvPr/>
          </p:nvGrpSpPr>
          <p:grpSpPr>
            <a:xfrm flipH="1">
              <a:off x="51816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39" name="Straight Arrow Connector 38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Group 42"/>
          <p:cNvGrpSpPr/>
          <p:nvPr/>
        </p:nvGrpSpPr>
        <p:grpSpPr>
          <a:xfrm>
            <a:off x="2133600" y="4686300"/>
            <a:ext cx="4953000" cy="876300"/>
            <a:chOff x="2133600" y="2247900"/>
            <a:chExt cx="4953000" cy="876300"/>
          </a:xfrm>
        </p:grpSpPr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21336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Adjacency Lists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8100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50" name="Straight Arrow Connector 49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53340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PageRank Mass</a:t>
              </a:r>
            </a:p>
          </p:txBody>
        </p:sp>
        <p:grpSp>
          <p:nvGrpSpPr>
            <p:cNvPr id="47" name="Group 46"/>
            <p:cNvGrpSpPr/>
            <p:nvPr/>
          </p:nvGrpSpPr>
          <p:grpSpPr>
            <a:xfrm flipH="1">
              <a:off x="51816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48" name="Straight Arrow Connector 47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TextBox 51"/>
          <p:cNvSpPr txBox="1"/>
          <p:nvPr/>
        </p:nvSpPr>
        <p:spPr>
          <a:xfrm>
            <a:off x="4419600" y="61384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3434896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038600" y="20574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</a:p>
        </p:txBody>
      </p:sp>
      <p:sp>
        <p:nvSpPr>
          <p:cNvPr id="15" name="Can 14"/>
          <p:cNvSpPr/>
          <p:nvPr/>
        </p:nvSpPr>
        <p:spPr bwMode="auto">
          <a:xfrm>
            <a:off x="4038600" y="423446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17" name="Straight Arrow Connector 16"/>
          <p:cNvCxnSpPr>
            <a:stCxn id="15" idx="3"/>
            <a:endCxn id="19" idx="0"/>
          </p:cNvCxnSpPr>
          <p:nvPr/>
        </p:nvCxnSpPr>
        <p:spPr bwMode="auto">
          <a:xfrm>
            <a:off x="4610100" y="956846"/>
            <a:ext cx="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038600" y="11854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038600" y="37338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</a:p>
        </p:txBody>
      </p:sp>
      <p:cxnSp>
        <p:nvCxnSpPr>
          <p:cNvPr id="24" name="Straight Arrow Connector 23"/>
          <p:cNvCxnSpPr>
            <a:stCxn id="13" idx="2"/>
            <a:endCxn id="25" idx="0"/>
          </p:cNvCxnSpPr>
          <p:nvPr/>
        </p:nvCxnSpPr>
        <p:spPr bwMode="auto">
          <a:xfrm>
            <a:off x="4610100" y="2362200"/>
            <a:ext cx="0" cy="49964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038600" y="28618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038600" y="54102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</a:p>
        </p:txBody>
      </p:sp>
      <p:cxnSp>
        <p:nvCxnSpPr>
          <p:cNvPr id="34" name="Straight Arrow Connector 33"/>
          <p:cNvCxnSpPr>
            <a:stCxn id="23" idx="2"/>
            <a:endCxn id="35" idx="0"/>
          </p:cNvCxnSpPr>
          <p:nvPr/>
        </p:nvCxnSpPr>
        <p:spPr bwMode="auto">
          <a:xfrm>
            <a:off x="4610100" y="4038600"/>
            <a:ext cx="0" cy="49964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038600" y="45382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cxnSp>
        <p:nvCxnSpPr>
          <p:cNvPr id="37" name="Straight Arrow Connector 36"/>
          <p:cNvCxnSpPr>
            <a:stCxn id="33" idx="2"/>
            <a:endCxn id="52" idx="0"/>
          </p:cNvCxnSpPr>
          <p:nvPr/>
        </p:nvCxnSpPr>
        <p:spPr bwMode="auto">
          <a:xfrm>
            <a:off x="4610100" y="5715000"/>
            <a:ext cx="4425" cy="42344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133600" y="1333500"/>
            <a:ext cx="4953000" cy="876300"/>
            <a:chOff x="2133600" y="2247900"/>
            <a:chExt cx="4953000" cy="876300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1336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Adjacency Lists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8100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21" name="Straight Arrow Connector 20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53340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PageRank Mass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 flipH="1">
              <a:off x="51816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28" name="Straight Arrow Connector 27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oup 29"/>
          <p:cNvGrpSpPr/>
          <p:nvPr/>
        </p:nvGrpSpPr>
        <p:grpSpPr>
          <a:xfrm>
            <a:off x="2133600" y="3009900"/>
            <a:ext cx="4953000" cy="876300"/>
            <a:chOff x="2133600" y="2247900"/>
            <a:chExt cx="4953000" cy="876300"/>
          </a:xfrm>
        </p:grpSpPr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21336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Adjacency Lists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8100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41" name="Straight Arrow Connector 40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53340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PageRank Mass</a:t>
              </a:r>
            </a:p>
          </p:txBody>
        </p:sp>
        <p:grpSp>
          <p:nvGrpSpPr>
            <p:cNvPr id="38" name="Group 37"/>
            <p:cNvGrpSpPr/>
            <p:nvPr/>
          </p:nvGrpSpPr>
          <p:grpSpPr>
            <a:xfrm flipH="1">
              <a:off x="51816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39" name="Straight Arrow Connector 38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Group 42"/>
          <p:cNvGrpSpPr/>
          <p:nvPr/>
        </p:nvGrpSpPr>
        <p:grpSpPr>
          <a:xfrm>
            <a:off x="2133600" y="4686300"/>
            <a:ext cx="4953000" cy="876300"/>
            <a:chOff x="2133600" y="2247900"/>
            <a:chExt cx="4953000" cy="876300"/>
          </a:xfrm>
        </p:grpSpPr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21336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Adjacency Lists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8100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50" name="Straight Arrow Connector 49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53340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PageRank Mass</a:t>
              </a:r>
            </a:p>
          </p:txBody>
        </p:sp>
        <p:grpSp>
          <p:nvGrpSpPr>
            <p:cNvPr id="47" name="Group 46"/>
            <p:cNvGrpSpPr/>
            <p:nvPr/>
          </p:nvGrpSpPr>
          <p:grpSpPr>
            <a:xfrm flipH="1">
              <a:off x="51816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48" name="Straight Arrow Connector 47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TextBox 51"/>
          <p:cNvSpPr txBox="1"/>
          <p:nvPr/>
        </p:nvSpPr>
        <p:spPr>
          <a:xfrm>
            <a:off x="4419600" y="61384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9974239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038600" y="20574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038600" y="37338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038600" y="54102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</a:p>
        </p:txBody>
      </p:sp>
      <p:cxnSp>
        <p:nvCxnSpPr>
          <p:cNvPr id="37" name="Straight Arrow Connector 36"/>
          <p:cNvCxnSpPr>
            <a:stCxn id="33" idx="2"/>
            <a:endCxn id="52" idx="0"/>
          </p:cNvCxnSpPr>
          <p:nvPr/>
        </p:nvCxnSpPr>
        <p:spPr bwMode="auto">
          <a:xfrm>
            <a:off x="4610100" y="5715000"/>
            <a:ext cx="4425" cy="42344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19600" y="61384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54" name="Can 53"/>
          <p:cNvSpPr/>
          <p:nvPr/>
        </p:nvSpPr>
        <p:spPr bwMode="auto">
          <a:xfrm>
            <a:off x="838200" y="304800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56" name="Elbow Connector 55"/>
          <p:cNvCxnSpPr>
            <a:stCxn id="53" idx="2"/>
            <a:endCxn id="13" idx="1"/>
          </p:cNvCxnSpPr>
          <p:nvPr/>
        </p:nvCxnSpPr>
        <p:spPr bwMode="auto">
          <a:xfrm rot="16200000" flipH="1">
            <a:off x="2190750" y="361950"/>
            <a:ext cx="1066800" cy="26289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Can 56"/>
          <p:cNvSpPr/>
          <p:nvPr/>
        </p:nvSpPr>
        <p:spPr bwMode="auto">
          <a:xfrm>
            <a:off x="5638800" y="304800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58" name="Elbow Connector 57"/>
          <p:cNvCxnSpPr>
            <a:stCxn id="55" idx="2"/>
            <a:endCxn id="13" idx="3"/>
          </p:cNvCxnSpPr>
          <p:nvPr/>
        </p:nvCxnSpPr>
        <p:spPr bwMode="auto">
          <a:xfrm rot="5400000">
            <a:off x="5162550" y="1162050"/>
            <a:ext cx="1066800" cy="10287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533400" y="762000"/>
            <a:ext cx="1752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Adjacency Lists</a:t>
            </a: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334000" y="762000"/>
            <a:ext cx="1752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PageRank vector</a:t>
            </a:r>
          </a:p>
        </p:txBody>
      </p:sp>
      <p:cxnSp>
        <p:nvCxnSpPr>
          <p:cNvPr id="59" name="Elbow Connector 58"/>
          <p:cNvCxnSpPr>
            <a:stCxn id="53" idx="2"/>
            <a:endCxn id="23" idx="1"/>
          </p:cNvCxnSpPr>
          <p:nvPr/>
        </p:nvCxnSpPr>
        <p:spPr bwMode="auto">
          <a:xfrm rot="16200000" flipH="1">
            <a:off x="1352550" y="1200150"/>
            <a:ext cx="2743200" cy="26289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53" idx="2"/>
            <a:endCxn id="33" idx="1"/>
          </p:cNvCxnSpPr>
          <p:nvPr/>
        </p:nvCxnSpPr>
        <p:spPr bwMode="auto">
          <a:xfrm rot="16200000" flipH="1">
            <a:off x="514350" y="2038350"/>
            <a:ext cx="4419600" cy="26289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5334000" y="3276600"/>
            <a:ext cx="1752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PageRank vector</a:t>
            </a: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962400" y="2438400"/>
            <a:ext cx="1295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err="1">
                <a:solidFill>
                  <a:schemeClr val="bg2"/>
                </a:solidFill>
                <a:latin typeface="Gill Sans"/>
                <a:cs typeface="Gill Sans"/>
              </a:rPr>
              <a:t>flatMap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3962400" y="2819400"/>
            <a:ext cx="1295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err="1">
                <a:solidFill>
                  <a:schemeClr val="bg2"/>
                </a:solidFill>
                <a:latin typeface="Gill Sans"/>
                <a:cs typeface="Gill Sans"/>
              </a:rPr>
              <a:t>reduceByKey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cxnSp>
        <p:nvCxnSpPr>
          <p:cNvPr id="70" name="Elbow Connector 69"/>
          <p:cNvCxnSpPr>
            <a:stCxn id="61" idx="2"/>
            <a:endCxn id="23" idx="3"/>
          </p:cNvCxnSpPr>
          <p:nvPr/>
        </p:nvCxnSpPr>
        <p:spPr bwMode="auto">
          <a:xfrm rot="5400000">
            <a:off x="5581650" y="3257550"/>
            <a:ext cx="228600" cy="10287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66" idx="3"/>
            <a:endCxn id="61" idx="0"/>
          </p:cNvCxnSpPr>
          <p:nvPr/>
        </p:nvCxnSpPr>
        <p:spPr bwMode="auto">
          <a:xfrm>
            <a:off x="5257800" y="2971800"/>
            <a:ext cx="952500" cy="3048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3962400" y="4114800"/>
            <a:ext cx="3124200" cy="1447800"/>
            <a:chOff x="5791200" y="4495800"/>
            <a:chExt cx="3124200" cy="1447800"/>
          </a:xfrm>
        </p:grpSpPr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7162800" y="53340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PageRank vector</a:t>
              </a:r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5791200" y="4495800"/>
              <a:ext cx="1295400" cy="304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err="1">
                  <a:solidFill>
                    <a:schemeClr val="bg2"/>
                  </a:solidFill>
                  <a:latin typeface="Gill Sans"/>
                  <a:cs typeface="Gill Sans"/>
                </a:rPr>
                <a:t>flatMap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5791200" y="4876800"/>
              <a:ext cx="1295400" cy="304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err="1">
                  <a:solidFill>
                    <a:schemeClr val="bg2"/>
                  </a:solidFill>
                  <a:latin typeface="Gill Sans"/>
                  <a:cs typeface="Gill Sans"/>
                </a:rPr>
                <a:t>reduceByKey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cxnSp>
          <p:nvCxnSpPr>
            <p:cNvPr id="76" name="Elbow Connector 75"/>
            <p:cNvCxnSpPr>
              <a:stCxn id="73" idx="2"/>
            </p:cNvCxnSpPr>
            <p:nvPr/>
          </p:nvCxnSpPr>
          <p:spPr bwMode="auto">
            <a:xfrm rot="5400000">
              <a:off x="7410450" y="5314950"/>
              <a:ext cx="228600" cy="1028700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Elbow Connector 76"/>
            <p:cNvCxnSpPr>
              <a:stCxn id="75" idx="3"/>
              <a:endCxn id="73" idx="0"/>
            </p:cNvCxnSpPr>
            <p:nvPr/>
          </p:nvCxnSpPr>
          <p:spPr bwMode="auto">
            <a:xfrm>
              <a:off x="7086600" y="5029200"/>
              <a:ext cx="952500" cy="304800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361824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038600" y="20574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038600" y="37338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038600" y="54102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</a:p>
        </p:txBody>
      </p:sp>
      <p:cxnSp>
        <p:nvCxnSpPr>
          <p:cNvPr id="37" name="Straight Arrow Connector 36"/>
          <p:cNvCxnSpPr>
            <a:stCxn id="33" idx="2"/>
            <a:endCxn id="52" idx="0"/>
          </p:cNvCxnSpPr>
          <p:nvPr/>
        </p:nvCxnSpPr>
        <p:spPr bwMode="auto">
          <a:xfrm>
            <a:off x="4610100" y="5715000"/>
            <a:ext cx="4425" cy="42344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19600" y="61384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54" name="Can 53"/>
          <p:cNvSpPr/>
          <p:nvPr/>
        </p:nvSpPr>
        <p:spPr bwMode="auto">
          <a:xfrm>
            <a:off x="838200" y="304800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56" name="Elbow Connector 55"/>
          <p:cNvCxnSpPr>
            <a:stCxn id="53" idx="2"/>
            <a:endCxn id="13" idx="1"/>
          </p:cNvCxnSpPr>
          <p:nvPr/>
        </p:nvCxnSpPr>
        <p:spPr bwMode="auto">
          <a:xfrm rot="16200000" flipH="1">
            <a:off x="2190750" y="361950"/>
            <a:ext cx="1066800" cy="26289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Can 56"/>
          <p:cNvSpPr/>
          <p:nvPr/>
        </p:nvSpPr>
        <p:spPr bwMode="auto">
          <a:xfrm>
            <a:off x="5638800" y="304800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58" name="Elbow Connector 57"/>
          <p:cNvCxnSpPr>
            <a:stCxn id="55" idx="2"/>
            <a:endCxn id="13" idx="3"/>
          </p:cNvCxnSpPr>
          <p:nvPr/>
        </p:nvCxnSpPr>
        <p:spPr bwMode="auto">
          <a:xfrm rot="5400000">
            <a:off x="5162550" y="1162050"/>
            <a:ext cx="1066800" cy="10287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533400" y="762000"/>
            <a:ext cx="1752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Adjacency Lists</a:t>
            </a: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334000" y="762000"/>
            <a:ext cx="1752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PageRank vector</a:t>
            </a:r>
          </a:p>
        </p:txBody>
      </p:sp>
      <p:cxnSp>
        <p:nvCxnSpPr>
          <p:cNvPr id="59" name="Elbow Connector 58"/>
          <p:cNvCxnSpPr>
            <a:stCxn id="53" idx="2"/>
            <a:endCxn id="23" idx="1"/>
          </p:cNvCxnSpPr>
          <p:nvPr/>
        </p:nvCxnSpPr>
        <p:spPr bwMode="auto">
          <a:xfrm rot="16200000" flipH="1">
            <a:off x="1352550" y="1200150"/>
            <a:ext cx="2743200" cy="26289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53" idx="2"/>
            <a:endCxn id="33" idx="1"/>
          </p:cNvCxnSpPr>
          <p:nvPr/>
        </p:nvCxnSpPr>
        <p:spPr bwMode="auto">
          <a:xfrm rot="16200000" flipH="1">
            <a:off x="514350" y="2038350"/>
            <a:ext cx="4419600" cy="26289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5334000" y="3276600"/>
            <a:ext cx="1752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PageRank vector</a:t>
            </a: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962400" y="2438400"/>
            <a:ext cx="1295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err="1">
                <a:solidFill>
                  <a:schemeClr val="bg2"/>
                </a:solidFill>
                <a:latin typeface="Gill Sans"/>
                <a:cs typeface="Gill Sans"/>
              </a:rPr>
              <a:t>flatMap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3962400" y="2819400"/>
            <a:ext cx="1295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err="1">
                <a:solidFill>
                  <a:schemeClr val="bg2"/>
                </a:solidFill>
                <a:latin typeface="Gill Sans"/>
                <a:cs typeface="Gill Sans"/>
              </a:rPr>
              <a:t>reduceByKey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cxnSp>
        <p:nvCxnSpPr>
          <p:cNvPr id="70" name="Elbow Connector 69"/>
          <p:cNvCxnSpPr>
            <a:stCxn id="61" idx="2"/>
            <a:endCxn id="23" idx="3"/>
          </p:cNvCxnSpPr>
          <p:nvPr/>
        </p:nvCxnSpPr>
        <p:spPr bwMode="auto">
          <a:xfrm rot="5400000">
            <a:off x="5581650" y="3257550"/>
            <a:ext cx="228600" cy="10287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66" idx="3"/>
            <a:endCxn id="61" idx="0"/>
          </p:cNvCxnSpPr>
          <p:nvPr/>
        </p:nvCxnSpPr>
        <p:spPr bwMode="auto">
          <a:xfrm>
            <a:off x="5257800" y="2971800"/>
            <a:ext cx="952500" cy="3048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3962400" y="4114800"/>
            <a:ext cx="3124200" cy="1447800"/>
            <a:chOff x="5791200" y="4495800"/>
            <a:chExt cx="3124200" cy="1447800"/>
          </a:xfrm>
        </p:grpSpPr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7162800" y="53340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PageRank vector</a:t>
              </a:r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5791200" y="4495800"/>
              <a:ext cx="1295400" cy="304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err="1">
                  <a:solidFill>
                    <a:schemeClr val="bg2"/>
                  </a:solidFill>
                  <a:latin typeface="Gill Sans"/>
                  <a:cs typeface="Gill Sans"/>
                </a:rPr>
                <a:t>flatMap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5791200" y="4876800"/>
              <a:ext cx="1295400" cy="304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err="1">
                  <a:solidFill>
                    <a:schemeClr val="bg2"/>
                  </a:solidFill>
                  <a:latin typeface="Gill Sans"/>
                  <a:cs typeface="Gill Sans"/>
                </a:rPr>
                <a:t>reduceByKey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cxnSp>
          <p:nvCxnSpPr>
            <p:cNvPr id="76" name="Elbow Connector 75"/>
            <p:cNvCxnSpPr>
              <a:stCxn id="73" idx="2"/>
            </p:cNvCxnSpPr>
            <p:nvPr/>
          </p:nvCxnSpPr>
          <p:spPr bwMode="auto">
            <a:xfrm rot="5400000">
              <a:off x="7410450" y="5314950"/>
              <a:ext cx="228600" cy="1028700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Elbow Connector 76"/>
            <p:cNvCxnSpPr>
              <a:stCxn id="75" idx="3"/>
              <a:endCxn id="73" idx="0"/>
            </p:cNvCxnSpPr>
            <p:nvPr/>
          </p:nvCxnSpPr>
          <p:spPr bwMode="auto">
            <a:xfrm>
              <a:off x="7086600" y="5029200"/>
              <a:ext cx="952500" cy="304800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449751" y="1154668"/>
            <a:ext cx="83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Cache!</a:t>
            </a:r>
          </a:p>
        </p:txBody>
      </p:sp>
    </p:spTree>
    <p:extLst>
      <p:ext uri="{BB962C8B-B14F-4D97-AF65-F5344CB8AC3E}">
        <p14:creationId xmlns:p14="http://schemas.microsoft.com/office/powerpoint/2010/main" val="308761511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geRank-Spark-vs-M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6400800" cy="4457700"/>
          </a:xfrm>
          <a:prstGeom prst="rect">
            <a:avLst/>
          </a:prstGeom>
        </p:spPr>
      </p:pic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0" y="6611938"/>
            <a:ext cx="8001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http://</a:t>
            </a:r>
            <a:r>
              <a:rPr lang="en-US" sz="1000" b="0" dirty="0" err="1">
                <a:solidFill>
                  <a:schemeClr val="bg1"/>
                </a:solidFill>
              </a:rPr>
              <a:t>ampcamp.berkeley.edu</a:t>
            </a:r>
            <a:r>
              <a:rPr lang="en-US" sz="1000" b="0" dirty="0">
                <a:solidFill>
                  <a:schemeClr val="bg1"/>
                </a:solidFill>
              </a:rPr>
              <a:t>/</a:t>
            </a:r>
            <a:r>
              <a:rPr lang="en-US" sz="1000" b="0" dirty="0" err="1">
                <a:solidFill>
                  <a:schemeClr val="bg1"/>
                </a:solidFill>
              </a:rPr>
              <a:t>wp</a:t>
            </a:r>
            <a:r>
              <a:rPr lang="en-US" sz="1000" b="0" dirty="0">
                <a:solidFill>
                  <a:schemeClr val="bg1"/>
                </a:solidFill>
              </a:rPr>
              <a:t>-content/uploads/2012/06/matei-zaharia-part-2-amp-camp-2012-standalone-programs.pdf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MapReduce vs. Spark</a:t>
            </a:r>
          </a:p>
        </p:txBody>
      </p:sp>
    </p:spTree>
    <p:extLst>
      <p:ext uri="{BB962C8B-B14F-4D97-AF65-F5344CB8AC3E}">
        <p14:creationId xmlns:p14="http://schemas.microsoft.com/office/powerpoint/2010/main" val="320436146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Graph Algorithms, again?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066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srsly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12430669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Characteristics of Graph Algorithms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86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Parallel graph traversals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667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Local computations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Message passing along graph edges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5784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Iterations</a:t>
            </a:r>
          </a:p>
        </p:txBody>
      </p:sp>
      <p:sp>
        <p:nvSpPr>
          <p:cNvPr id="8" name="Left Arrow 7"/>
          <p:cNvSpPr/>
          <p:nvPr/>
        </p:nvSpPr>
        <p:spPr bwMode="auto">
          <a:xfrm rot="946523">
            <a:off x="6473932" y="3103898"/>
            <a:ext cx="1066800" cy="68580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4864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1" algn="ctr"/>
            <a:r>
              <a:rPr lang="en-GB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Even faster?</a:t>
            </a:r>
            <a:endParaRPr lang="en-GB" sz="2000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2402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Big Data Processing in a Nutshell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86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Partition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891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Replicate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500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Reduce cross-partition communication</a:t>
            </a:r>
          </a:p>
        </p:txBody>
      </p:sp>
      <p:sp>
        <p:nvSpPr>
          <p:cNvPr id="16" name="Left Arrow 15"/>
          <p:cNvSpPr/>
          <p:nvPr/>
        </p:nvSpPr>
        <p:spPr bwMode="auto">
          <a:xfrm rot="20156972">
            <a:off x="5105163" y="1793585"/>
            <a:ext cx="1066800" cy="68580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876959">
            <a:off x="4869036" y="1514507"/>
            <a:ext cx="3599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1" algn="ctr"/>
            <a:r>
              <a:rPr lang="en-GB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Let’s be smarter about this!</a:t>
            </a:r>
            <a:endParaRPr lang="en-GB" sz="2000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8663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Simple Partitioning Techniques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19789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Hash partitioning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9467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Range partitioning on some underlying linearization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32773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Web pages: lexicographic sort of domain-reversed URLs</a:t>
            </a:r>
          </a:p>
        </p:txBody>
      </p:sp>
    </p:spTree>
    <p:extLst>
      <p:ext uri="{BB962C8B-B14F-4D97-AF65-F5344CB8AC3E}">
        <p14:creationId xmlns:p14="http://schemas.microsoft.com/office/powerpoint/2010/main" val="2041123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223" name="Object 7"/>
          <p:cNvGraphicFramePr>
            <a:graphicFrameLocks noChangeAspect="1"/>
          </p:cNvGraphicFramePr>
          <p:nvPr/>
        </p:nvGraphicFramePr>
        <p:xfrm>
          <a:off x="1816100" y="1746250"/>
          <a:ext cx="5511800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3" name="Worksheet" r:id="rId3" imgW="5511800" imgH="3365500" progId="Excel.Sheet.12">
                  <p:embed/>
                </p:oleObj>
              </mc:Choice>
              <mc:Fallback>
                <p:oleObj name="Worksheet" r:id="rId3" imgW="5511800" imgH="336550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1746250"/>
                        <a:ext cx="5511800" cy="336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200400" y="2209800"/>
            <a:ext cx="1804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“Best Practices”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532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Lin and Schatz. (2010) Design Patterns for Efﬁcient Graph Algorithms in MapReduce.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4200" y="5257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PageRank over </a:t>
            </a:r>
            <a:r>
              <a:rPr lang="en-US" sz="2000" b="0" dirty="0" err="1">
                <a:solidFill>
                  <a:schemeClr val="bg1"/>
                </a:solidFill>
                <a:latin typeface="Gill Sans"/>
                <a:cs typeface="Gill Sans"/>
              </a:rPr>
              <a:t>webgraph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 (40m vertices, 1.4b edges)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How much difference does it make?</a:t>
            </a:r>
          </a:p>
        </p:txBody>
      </p:sp>
    </p:spTree>
    <p:extLst>
      <p:ext uri="{BB962C8B-B14F-4D97-AF65-F5344CB8AC3E}">
        <p14:creationId xmlns:p14="http://schemas.microsoft.com/office/powerpoint/2010/main" val="418271920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224" name="Object 8"/>
          <p:cNvGraphicFramePr>
            <a:graphicFrameLocks noChangeAspect="1"/>
          </p:cNvGraphicFramePr>
          <p:nvPr/>
        </p:nvGraphicFramePr>
        <p:xfrm>
          <a:off x="1816100" y="1746250"/>
          <a:ext cx="5511800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7" name="Worksheet" r:id="rId3" imgW="5511800" imgH="3365500" progId="Excel.Sheet.12">
                  <p:embed/>
                </p:oleObj>
              </mc:Choice>
              <mc:Fallback>
                <p:oleObj name="Worksheet" r:id="rId3" imgW="5511800" imgH="336550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1746250"/>
                        <a:ext cx="5511800" cy="336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00400" y="19812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+18%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25823" y="2209800"/>
            <a:ext cx="484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</a:rPr>
              <a:t>1.4b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64023" y="2542401"/>
            <a:ext cx="56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</a:rPr>
              <a:t>674m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5532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Lin and Schatz. (2010) Design Patterns for Efﬁcient Graph Algorithms in MapReduce.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4200" y="5257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PageRank over </a:t>
            </a:r>
            <a:r>
              <a:rPr lang="en-US" sz="2000" b="0" dirty="0" err="1">
                <a:solidFill>
                  <a:schemeClr val="bg1"/>
                </a:solidFill>
                <a:latin typeface="Gill Sans"/>
                <a:cs typeface="Gill Sans"/>
              </a:rPr>
              <a:t>webgraph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 (40m vertices, 1.4b edges)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How much difference does it make?</a:t>
            </a:r>
          </a:p>
        </p:txBody>
      </p:sp>
    </p:spTree>
    <p:extLst>
      <p:ext uri="{BB962C8B-B14F-4D97-AF65-F5344CB8AC3E}">
        <p14:creationId xmlns:p14="http://schemas.microsoft.com/office/powerpoint/2010/main" val="216396113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225" name="Object 9"/>
          <p:cNvGraphicFramePr>
            <a:graphicFrameLocks noChangeAspect="1"/>
          </p:cNvGraphicFramePr>
          <p:nvPr/>
        </p:nvGraphicFramePr>
        <p:xfrm>
          <a:off x="1816100" y="1746250"/>
          <a:ext cx="5511800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1" name="Worksheet" r:id="rId3" imgW="5511800" imgH="3365500" progId="Excel.Sheet.12">
                  <p:embed/>
                </p:oleObj>
              </mc:Choice>
              <mc:Fallback>
                <p:oleObj name="Worksheet" r:id="rId3" imgW="5511800" imgH="336550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1746250"/>
                        <a:ext cx="5511800" cy="336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00400" y="19812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+18%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15525" y="2590800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-15%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25823" y="2209800"/>
            <a:ext cx="484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</a:rPr>
              <a:t>1.4b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4023" y="2542401"/>
            <a:ext cx="56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</a:rPr>
              <a:t>674m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5532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Lin and Schatz. (2010) Design Patterns for Efﬁcient Graph Algorithms in MapReduce.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4200" y="5257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PageRank over </a:t>
            </a:r>
            <a:r>
              <a:rPr lang="en-US" sz="2000" b="0" dirty="0" err="1">
                <a:solidFill>
                  <a:schemeClr val="bg1"/>
                </a:solidFill>
                <a:latin typeface="Gill Sans"/>
                <a:cs typeface="Gill Sans"/>
              </a:rPr>
              <a:t>webgraph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 (40m vertices, 1.4b edges)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How much difference does it make?</a:t>
            </a:r>
          </a:p>
        </p:txBody>
      </p:sp>
    </p:spTree>
    <p:extLst>
      <p:ext uri="{BB962C8B-B14F-4D97-AF65-F5344CB8AC3E}">
        <p14:creationId xmlns:p14="http://schemas.microsoft.com/office/powerpoint/2010/main" val="69875804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226" name="Object 10"/>
          <p:cNvGraphicFramePr>
            <a:graphicFrameLocks noChangeAspect="1"/>
          </p:cNvGraphicFramePr>
          <p:nvPr/>
        </p:nvGraphicFramePr>
        <p:xfrm>
          <a:off x="1816100" y="1746250"/>
          <a:ext cx="5511800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5" name="Worksheet" r:id="rId3" imgW="5511800" imgH="3365500" progId="Excel.Sheet.12">
                  <p:embed/>
                </p:oleObj>
              </mc:Choice>
              <mc:Fallback>
                <p:oleObj name="Worksheet" r:id="rId3" imgW="5511800" imgH="336550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1746250"/>
                        <a:ext cx="5511800" cy="336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00400" y="19812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+18%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15525" y="2590800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-15%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05021" y="3429000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-60%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25823" y="2209800"/>
            <a:ext cx="484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</a:rPr>
              <a:t>1.4b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64023" y="2542401"/>
            <a:ext cx="56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</a:rPr>
              <a:t>674m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3600" y="3657600"/>
            <a:ext cx="484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</a:rPr>
              <a:t>86m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5532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Lin and Schatz. (2010) Design Patterns for Efﬁcient Graph Algorithms in MapReduce.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24200" y="5257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PageRank over </a:t>
            </a:r>
            <a:r>
              <a:rPr lang="en-US" sz="2000" b="0" dirty="0" err="1">
                <a:solidFill>
                  <a:schemeClr val="bg1"/>
                </a:solidFill>
                <a:latin typeface="Gill Sans"/>
                <a:cs typeface="Gill Sans"/>
              </a:rPr>
              <a:t>webgraph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 (40m vertices, 1.4b edges)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How much difference does it make?</a:t>
            </a:r>
          </a:p>
        </p:txBody>
      </p:sp>
    </p:spTree>
    <p:extLst>
      <p:ext uri="{BB962C8B-B14F-4D97-AF65-F5344CB8AC3E}">
        <p14:creationId xmlns:p14="http://schemas.microsoft.com/office/powerpoint/2010/main" val="57385246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Schimmy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Design Pattern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75855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Basic implementation contains two </a:t>
            </a: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dataflows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13955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Messages (actual computations)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Graph structure (“bookkeeping”)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9526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Schimmy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: separate the two </a:t>
            </a: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dataflows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, shuffle only the messages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333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1" algn="ctr"/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Basic idea: merge join between graph structure and messages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65532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Lin and Schatz. (2010) Design Patterns for Efﬁcient Graph Algorithms in MapReduce.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524000" y="4724400"/>
            <a:ext cx="6096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590800" y="4724400"/>
            <a:ext cx="6096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95400" y="4343400"/>
            <a:ext cx="2723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00"/>
                </a:solidFill>
              </a:rPr>
              <a:t>both relations sorted by join key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1752600" y="5333206"/>
            <a:ext cx="1219200" cy="158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 bwMode="auto">
          <a:xfrm>
            <a:off x="1524000" y="4724400"/>
            <a:ext cx="6096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baseline="-25000" dirty="0">
                <a:solidFill>
                  <a:srgbClr val="000000"/>
                </a:solidFill>
                <a:latin typeface="Arial" charset="0"/>
              </a:rPr>
              <a:t>1</a:t>
            </a:r>
            <a:endParaRPr kumimoji="0" lang="en-US" sz="1600" b="1" i="0" u="none" strike="noStrike" cap="none" normalizeH="0" baseline="-2500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590800" y="4724400"/>
            <a:ext cx="6096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T</a:t>
            </a:r>
            <a:r>
              <a:rPr kumimoji="0" lang="en-US" sz="1600" b="1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1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1752600" y="5333206"/>
            <a:ext cx="1219200" cy="158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 bwMode="auto">
          <a:xfrm>
            <a:off x="3733800" y="4724400"/>
            <a:ext cx="6096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baseline="-25000" dirty="0">
                <a:solidFill>
                  <a:srgbClr val="000000"/>
                </a:solidFill>
                <a:latin typeface="Arial" charset="0"/>
              </a:rPr>
              <a:t>2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800600" y="4724400"/>
            <a:ext cx="6096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baseline="-2500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3962400" y="5333206"/>
            <a:ext cx="1219200" cy="158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 bwMode="auto">
          <a:xfrm>
            <a:off x="5867400" y="4724400"/>
            <a:ext cx="6096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baseline="-25000" dirty="0">
                <a:solidFill>
                  <a:srgbClr val="000000"/>
                </a:solidFill>
                <a:latin typeface="Arial" charset="0"/>
              </a:rPr>
              <a:t>3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934200" y="4724400"/>
            <a:ext cx="6096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baseline="-2500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6096000" y="5333206"/>
            <a:ext cx="1219200" cy="158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106493" y="4343400"/>
            <a:ext cx="4903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00"/>
                </a:solidFill>
              </a:rPr>
              <a:t>both relations consistently partitioned and sorted by join key</a:t>
            </a:r>
          </a:p>
        </p:txBody>
      </p:sp>
    </p:spTree>
    <p:extLst>
      <p:ext uri="{BB962C8B-B14F-4D97-AF65-F5344CB8AC3E}">
        <p14:creationId xmlns:p14="http://schemas.microsoft.com/office/powerpoint/2010/main" val="35395068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/>
      <p:bldP spid="17" grpId="1"/>
      <p:bldP spid="19" grpId="0" animBg="1"/>
      <p:bldP spid="20" grpId="0" animBg="1"/>
      <p:bldP spid="22" grpId="0" animBg="1"/>
      <p:bldP spid="23" grpId="0" animBg="1"/>
      <p:bldP spid="25" grpId="0" animBg="1"/>
      <p:bldP spid="26" grpId="0" animBg="1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038600" y="20574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038600" y="37338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038600" y="54102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</a:p>
        </p:txBody>
      </p:sp>
      <p:cxnSp>
        <p:nvCxnSpPr>
          <p:cNvPr id="37" name="Straight Arrow Connector 36"/>
          <p:cNvCxnSpPr>
            <a:stCxn id="33" idx="2"/>
            <a:endCxn id="52" idx="0"/>
          </p:cNvCxnSpPr>
          <p:nvPr/>
        </p:nvCxnSpPr>
        <p:spPr bwMode="auto">
          <a:xfrm>
            <a:off x="4610100" y="5715000"/>
            <a:ext cx="4425" cy="42344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19600" y="61384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54" name="Can 53"/>
          <p:cNvSpPr/>
          <p:nvPr/>
        </p:nvSpPr>
        <p:spPr bwMode="auto">
          <a:xfrm>
            <a:off x="838200" y="304800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56" name="Elbow Connector 55"/>
          <p:cNvCxnSpPr>
            <a:stCxn id="53" idx="2"/>
            <a:endCxn id="13" idx="1"/>
          </p:cNvCxnSpPr>
          <p:nvPr/>
        </p:nvCxnSpPr>
        <p:spPr bwMode="auto">
          <a:xfrm rot="16200000" flipH="1">
            <a:off x="2190750" y="361950"/>
            <a:ext cx="1066800" cy="26289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Can 56"/>
          <p:cNvSpPr/>
          <p:nvPr/>
        </p:nvSpPr>
        <p:spPr bwMode="auto">
          <a:xfrm>
            <a:off x="5638800" y="304800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58" name="Elbow Connector 57"/>
          <p:cNvCxnSpPr>
            <a:stCxn id="55" idx="2"/>
            <a:endCxn id="13" idx="3"/>
          </p:cNvCxnSpPr>
          <p:nvPr/>
        </p:nvCxnSpPr>
        <p:spPr bwMode="auto">
          <a:xfrm rot="5400000">
            <a:off x="5162550" y="1162050"/>
            <a:ext cx="1066800" cy="10287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533400" y="762000"/>
            <a:ext cx="1752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Adjacency Lists</a:t>
            </a: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334000" y="762000"/>
            <a:ext cx="1752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PageRank vector</a:t>
            </a:r>
          </a:p>
        </p:txBody>
      </p:sp>
      <p:cxnSp>
        <p:nvCxnSpPr>
          <p:cNvPr id="59" name="Elbow Connector 58"/>
          <p:cNvCxnSpPr>
            <a:stCxn id="53" idx="2"/>
            <a:endCxn id="23" idx="1"/>
          </p:cNvCxnSpPr>
          <p:nvPr/>
        </p:nvCxnSpPr>
        <p:spPr bwMode="auto">
          <a:xfrm rot="16200000" flipH="1">
            <a:off x="1352550" y="1200150"/>
            <a:ext cx="2743200" cy="26289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53" idx="2"/>
            <a:endCxn id="33" idx="1"/>
          </p:cNvCxnSpPr>
          <p:nvPr/>
        </p:nvCxnSpPr>
        <p:spPr bwMode="auto">
          <a:xfrm rot="16200000" flipH="1">
            <a:off x="514350" y="2038350"/>
            <a:ext cx="4419600" cy="26289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5334000" y="3276600"/>
            <a:ext cx="1752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PageRank vector</a:t>
            </a: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962400" y="2438400"/>
            <a:ext cx="1295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err="1">
                <a:solidFill>
                  <a:schemeClr val="bg2"/>
                </a:solidFill>
                <a:latin typeface="Gill Sans"/>
                <a:cs typeface="Gill Sans"/>
              </a:rPr>
              <a:t>flatMap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3962400" y="2819400"/>
            <a:ext cx="1295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err="1">
                <a:solidFill>
                  <a:schemeClr val="bg2"/>
                </a:solidFill>
                <a:latin typeface="Gill Sans"/>
                <a:cs typeface="Gill Sans"/>
              </a:rPr>
              <a:t>reduceByKey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cxnSp>
        <p:nvCxnSpPr>
          <p:cNvPr id="70" name="Elbow Connector 69"/>
          <p:cNvCxnSpPr>
            <a:stCxn id="61" idx="2"/>
            <a:endCxn id="23" idx="3"/>
          </p:cNvCxnSpPr>
          <p:nvPr/>
        </p:nvCxnSpPr>
        <p:spPr bwMode="auto">
          <a:xfrm rot="5400000">
            <a:off x="5581650" y="3257550"/>
            <a:ext cx="228600" cy="10287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66" idx="3"/>
            <a:endCxn id="61" idx="0"/>
          </p:cNvCxnSpPr>
          <p:nvPr/>
        </p:nvCxnSpPr>
        <p:spPr bwMode="auto">
          <a:xfrm>
            <a:off x="5257800" y="2971800"/>
            <a:ext cx="952500" cy="3048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3962400" y="4114800"/>
            <a:ext cx="3124200" cy="1447800"/>
            <a:chOff x="5791200" y="4495800"/>
            <a:chExt cx="3124200" cy="1447800"/>
          </a:xfrm>
        </p:grpSpPr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7162800" y="53340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PageRank vector</a:t>
              </a:r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5791200" y="4495800"/>
              <a:ext cx="1295400" cy="304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err="1">
                  <a:solidFill>
                    <a:schemeClr val="bg2"/>
                  </a:solidFill>
                  <a:latin typeface="Gill Sans"/>
                  <a:cs typeface="Gill Sans"/>
                </a:rPr>
                <a:t>flatMap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5791200" y="4876800"/>
              <a:ext cx="1295400" cy="304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err="1">
                  <a:solidFill>
                    <a:schemeClr val="bg2"/>
                  </a:solidFill>
                  <a:latin typeface="Gill Sans"/>
                  <a:cs typeface="Gill Sans"/>
                </a:rPr>
                <a:t>reduceByKey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cxnSp>
          <p:nvCxnSpPr>
            <p:cNvPr id="76" name="Elbow Connector 75"/>
            <p:cNvCxnSpPr>
              <a:stCxn id="73" idx="2"/>
            </p:cNvCxnSpPr>
            <p:nvPr/>
          </p:nvCxnSpPr>
          <p:spPr bwMode="auto">
            <a:xfrm rot="5400000">
              <a:off x="7410450" y="5314950"/>
              <a:ext cx="228600" cy="1028700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Elbow Connector 76"/>
            <p:cNvCxnSpPr>
              <a:stCxn id="75" idx="3"/>
              <a:endCxn id="73" idx="0"/>
            </p:cNvCxnSpPr>
            <p:nvPr/>
          </p:nvCxnSpPr>
          <p:spPr bwMode="auto">
            <a:xfrm>
              <a:off x="7086600" y="5029200"/>
              <a:ext cx="952500" cy="304800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393602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226" name="Object 10"/>
          <p:cNvGraphicFramePr>
            <a:graphicFrameLocks noChangeAspect="1"/>
          </p:cNvGraphicFramePr>
          <p:nvPr/>
        </p:nvGraphicFramePr>
        <p:xfrm>
          <a:off x="1816100" y="1746250"/>
          <a:ext cx="5511800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1" name="Worksheet" r:id="rId3" imgW="5511800" imgH="3365500" progId="Excel.Sheet.12">
                  <p:embed/>
                </p:oleObj>
              </mc:Choice>
              <mc:Fallback>
                <p:oleObj name="Worksheet" r:id="rId3" imgW="5511800" imgH="336550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1746250"/>
                        <a:ext cx="5511800" cy="336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00400" y="19812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+18%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15525" y="2590800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-15%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05021" y="3429000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-60%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25823" y="2209800"/>
            <a:ext cx="484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</a:rPr>
              <a:t>1.4b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64023" y="2542401"/>
            <a:ext cx="56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</a:rPr>
              <a:t>674m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3600" y="3657600"/>
            <a:ext cx="484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</a:rPr>
              <a:t>86m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5532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Lin and Schatz. (2010) Design Patterns for Efﬁcient Graph Algorithms in MapReduce.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24200" y="5257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PageRank over </a:t>
            </a:r>
            <a:r>
              <a:rPr lang="en-US" sz="2000" b="0" dirty="0" err="1">
                <a:solidFill>
                  <a:schemeClr val="bg1"/>
                </a:solidFill>
                <a:latin typeface="Gill Sans"/>
                <a:cs typeface="Gill Sans"/>
              </a:rPr>
              <a:t>webgraph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 (40m vertices, 1.4b edges)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How much difference does it make?</a:t>
            </a:r>
          </a:p>
        </p:txBody>
      </p:sp>
    </p:spTree>
    <p:extLst>
      <p:ext uri="{BB962C8B-B14F-4D97-AF65-F5344CB8AC3E}">
        <p14:creationId xmlns:p14="http://schemas.microsoft.com/office/powerpoint/2010/main" val="393669354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What makes graphs hard?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133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Irregular structure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514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Fun with data structures!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06711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Irregular data access patterns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44811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Fun with architectures!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98151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Iterations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36251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Fun with optimizations!</a:t>
            </a:r>
          </a:p>
        </p:txBody>
      </p:sp>
      <p:sp>
        <p:nvSpPr>
          <p:cNvPr id="12" name="TextBox 11"/>
          <p:cNvSpPr txBox="1"/>
          <p:nvPr/>
        </p:nvSpPr>
        <p:spPr>
          <a:xfrm rot="20835401">
            <a:off x="5997993" y="111535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1" algn="ctr"/>
            <a:r>
              <a:rPr lang="en-GB" sz="3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Fun!</a:t>
            </a:r>
            <a:endParaRPr lang="en-GB" sz="3600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3600" y="106740"/>
            <a:ext cx="9028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96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830286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222" name="Object 6"/>
          <p:cNvGraphicFramePr>
            <a:graphicFrameLocks noChangeAspect="1"/>
          </p:cNvGraphicFramePr>
          <p:nvPr/>
        </p:nvGraphicFramePr>
        <p:xfrm>
          <a:off x="1816100" y="1746250"/>
          <a:ext cx="5511800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9" name="Worksheet" r:id="rId3" imgW="5511800" imgH="3365500" progId="Excel.Sheet.12">
                  <p:embed/>
                </p:oleObj>
              </mc:Choice>
              <mc:Fallback>
                <p:oleObj name="Worksheet" r:id="rId3" imgW="5511800" imgH="336550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1746250"/>
                        <a:ext cx="5511800" cy="336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00400" y="19812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+18%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15525" y="2590800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-15%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05021" y="3429000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-60%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19421" y="3623846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-69%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25823" y="2209800"/>
            <a:ext cx="484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</a:rPr>
              <a:t>1.4b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64023" y="2542401"/>
            <a:ext cx="56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</a:rPr>
              <a:t>674m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3600" y="3657600"/>
            <a:ext cx="484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</a:rPr>
              <a:t>86m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5532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Lin and Schatz. (2010) Design Patterns for Efﬁcient Graph Algorithms in MapReduce.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24200" y="5257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PageRank over </a:t>
            </a:r>
            <a:r>
              <a:rPr lang="en-US" sz="2000" b="0" dirty="0" err="1">
                <a:solidFill>
                  <a:schemeClr val="bg1"/>
                </a:solidFill>
                <a:latin typeface="Gill Sans"/>
                <a:cs typeface="Gill Sans"/>
              </a:rPr>
              <a:t>webgraph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 (40m vertices, 1.4b edges)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How much difference does it make?</a:t>
            </a:r>
          </a:p>
        </p:txBody>
      </p:sp>
    </p:spTree>
    <p:extLst>
      <p:ext uri="{BB962C8B-B14F-4D97-AF65-F5344CB8AC3E}">
        <p14:creationId xmlns:p14="http://schemas.microsoft.com/office/powerpoint/2010/main" val="25303791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Simple Partitioning Techniques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19789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Hash partitioning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9467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Range partitioning on some underlying linearization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32773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Web pages: lexicographic sort of domain-reversed URLs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32773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Web pages: lexicographic sort of domain-reversed URLs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Social networks: sort by demographic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717447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5532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1200" b="0" dirty="0" err="1">
                <a:solidFill>
                  <a:schemeClr val="bg1"/>
                </a:solidFill>
                <a:latin typeface="Gill Sans"/>
                <a:cs typeface="Gill Sans"/>
              </a:rPr>
              <a:t>Ugander</a:t>
            </a: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 et al. (2011) The Anatomy of the Facebook Social Graph.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48006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Analysis of 721 million active users (May 2011)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400" y="569291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54 countries w/ &gt;1m active users, &gt;50% penetration </a:t>
            </a:r>
          </a:p>
        </p:txBody>
      </p:sp>
      <p:pic>
        <p:nvPicPr>
          <p:cNvPr id="3" name="Picture 2" descr="facebook-country-matri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5259917" cy="54102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Country Structure in Facebook</a:t>
            </a:r>
          </a:p>
        </p:txBody>
      </p:sp>
    </p:spTree>
    <p:extLst>
      <p:ext uri="{BB962C8B-B14F-4D97-AF65-F5344CB8AC3E}">
        <p14:creationId xmlns:p14="http://schemas.microsoft.com/office/powerpoint/2010/main" val="96852051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Simple Partitioning Techniques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19789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Hash partitioning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9467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Range partitioning on some underlying linearization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32773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Web pages: lexicographic sort of domain-reversed URLs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Social networks: sort by demographic characteristics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3277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Web pages: lexicographic sort of domain-reversed URLs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Social networks: sort by demographic characteristics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Geo data: space-filling curves</a:t>
            </a:r>
          </a:p>
        </p:txBody>
      </p:sp>
    </p:spTree>
    <p:extLst>
      <p:ext uri="{BB962C8B-B14F-4D97-AF65-F5344CB8AC3E}">
        <p14:creationId xmlns:p14="http://schemas.microsoft.com/office/powerpoint/2010/main" val="1178096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539"/>
            <a:ext cx="9191031" cy="697273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Aside: Partitioning Geo-data</a:t>
            </a:r>
          </a:p>
        </p:txBody>
      </p:sp>
    </p:spTree>
    <p:extLst>
      <p:ext uri="{BB962C8B-B14F-4D97-AF65-F5344CB8AC3E}">
        <p14:creationId xmlns:p14="http://schemas.microsoft.com/office/powerpoint/2010/main" val="206094089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 bwMode="auto">
          <a:xfrm>
            <a:off x="457200" y="1600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66800" y="1600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76400" y="1600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Connector 20"/>
          <p:cNvCxnSpPr>
            <a:stCxn id="18" idx="6"/>
            <a:endCxn id="19" idx="2"/>
          </p:cNvCxnSpPr>
          <p:nvPr/>
        </p:nvCxnSpPr>
        <p:spPr bwMode="auto">
          <a:xfrm>
            <a:off x="838200" y="1790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9" idx="6"/>
            <a:endCxn id="20" idx="2"/>
          </p:cNvCxnSpPr>
          <p:nvPr/>
        </p:nvCxnSpPr>
        <p:spPr bwMode="auto">
          <a:xfrm>
            <a:off x="1447800" y="1790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 bwMode="auto">
          <a:xfrm>
            <a:off x="457200" y="2209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1066800" y="2209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1676400" y="2209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0" name="Straight Connector 39"/>
          <p:cNvCxnSpPr>
            <a:stCxn id="37" idx="6"/>
            <a:endCxn id="38" idx="2"/>
          </p:cNvCxnSpPr>
          <p:nvPr/>
        </p:nvCxnSpPr>
        <p:spPr bwMode="auto">
          <a:xfrm>
            <a:off x="838200" y="2400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8" idx="6"/>
            <a:endCxn id="39" idx="2"/>
          </p:cNvCxnSpPr>
          <p:nvPr/>
        </p:nvCxnSpPr>
        <p:spPr bwMode="auto">
          <a:xfrm>
            <a:off x="1447800" y="2400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8" idx="4"/>
            <a:endCxn id="37" idx="0"/>
          </p:cNvCxnSpPr>
          <p:nvPr/>
        </p:nvCxnSpPr>
        <p:spPr bwMode="auto">
          <a:xfrm>
            <a:off x="647700" y="1981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9" idx="4"/>
            <a:endCxn id="38" idx="0"/>
          </p:cNvCxnSpPr>
          <p:nvPr/>
        </p:nvCxnSpPr>
        <p:spPr bwMode="auto">
          <a:xfrm>
            <a:off x="1257300" y="1981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0" idx="4"/>
            <a:endCxn id="39" idx="0"/>
          </p:cNvCxnSpPr>
          <p:nvPr/>
        </p:nvCxnSpPr>
        <p:spPr bwMode="auto">
          <a:xfrm>
            <a:off x="1866900" y="1981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 bwMode="auto">
          <a:xfrm>
            <a:off x="457200" y="2819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1066800" y="2819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1676400" y="2819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2" name="Straight Connector 71"/>
          <p:cNvCxnSpPr>
            <a:stCxn id="69" idx="6"/>
            <a:endCxn id="70" idx="2"/>
          </p:cNvCxnSpPr>
          <p:nvPr/>
        </p:nvCxnSpPr>
        <p:spPr bwMode="auto">
          <a:xfrm>
            <a:off x="838200" y="3009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70" idx="6"/>
            <a:endCxn id="71" idx="2"/>
          </p:cNvCxnSpPr>
          <p:nvPr/>
        </p:nvCxnSpPr>
        <p:spPr bwMode="auto">
          <a:xfrm>
            <a:off x="1447800" y="3009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37" idx="4"/>
            <a:endCxn id="69" idx="0"/>
          </p:cNvCxnSpPr>
          <p:nvPr/>
        </p:nvCxnSpPr>
        <p:spPr bwMode="auto">
          <a:xfrm>
            <a:off x="647700" y="2590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38" idx="4"/>
            <a:endCxn id="70" idx="0"/>
          </p:cNvCxnSpPr>
          <p:nvPr/>
        </p:nvCxnSpPr>
        <p:spPr bwMode="auto">
          <a:xfrm>
            <a:off x="1257300" y="2590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39" idx="4"/>
            <a:endCxn id="71" idx="0"/>
          </p:cNvCxnSpPr>
          <p:nvPr/>
        </p:nvCxnSpPr>
        <p:spPr bwMode="auto">
          <a:xfrm>
            <a:off x="1866900" y="2590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 bwMode="auto">
          <a:xfrm>
            <a:off x="457200" y="3429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1066800" y="3429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1676400" y="3429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0" name="Straight Connector 79"/>
          <p:cNvCxnSpPr>
            <a:stCxn id="77" idx="6"/>
            <a:endCxn id="78" idx="2"/>
          </p:cNvCxnSpPr>
          <p:nvPr/>
        </p:nvCxnSpPr>
        <p:spPr bwMode="auto">
          <a:xfrm>
            <a:off x="838200" y="3619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8" idx="6"/>
            <a:endCxn id="79" idx="2"/>
          </p:cNvCxnSpPr>
          <p:nvPr/>
        </p:nvCxnSpPr>
        <p:spPr bwMode="auto">
          <a:xfrm>
            <a:off x="1447800" y="3619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69" idx="4"/>
            <a:endCxn id="77" idx="0"/>
          </p:cNvCxnSpPr>
          <p:nvPr/>
        </p:nvCxnSpPr>
        <p:spPr bwMode="auto">
          <a:xfrm>
            <a:off x="647700" y="3200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0" idx="4"/>
            <a:endCxn id="78" idx="0"/>
          </p:cNvCxnSpPr>
          <p:nvPr/>
        </p:nvCxnSpPr>
        <p:spPr bwMode="auto">
          <a:xfrm>
            <a:off x="1257300" y="3200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1" idx="4"/>
            <a:endCxn id="79" idx="0"/>
          </p:cNvCxnSpPr>
          <p:nvPr/>
        </p:nvCxnSpPr>
        <p:spPr bwMode="auto">
          <a:xfrm>
            <a:off x="1866900" y="3200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 bwMode="auto">
          <a:xfrm>
            <a:off x="457200" y="4038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1066800" y="4038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1676400" y="4038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1" name="Straight Connector 90"/>
          <p:cNvCxnSpPr>
            <a:stCxn id="88" idx="6"/>
            <a:endCxn id="89" idx="2"/>
          </p:cNvCxnSpPr>
          <p:nvPr/>
        </p:nvCxnSpPr>
        <p:spPr bwMode="auto">
          <a:xfrm>
            <a:off x="838200" y="42291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89" idx="6"/>
            <a:endCxn id="90" idx="2"/>
          </p:cNvCxnSpPr>
          <p:nvPr/>
        </p:nvCxnSpPr>
        <p:spPr bwMode="auto">
          <a:xfrm>
            <a:off x="1447800" y="42291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77" idx="4"/>
            <a:endCxn id="88" idx="0"/>
          </p:cNvCxnSpPr>
          <p:nvPr/>
        </p:nvCxnSpPr>
        <p:spPr bwMode="auto">
          <a:xfrm>
            <a:off x="647700" y="38100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78" idx="4"/>
            <a:endCxn id="89" idx="0"/>
          </p:cNvCxnSpPr>
          <p:nvPr/>
        </p:nvCxnSpPr>
        <p:spPr bwMode="auto">
          <a:xfrm>
            <a:off x="1257300" y="38100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79" idx="4"/>
            <a:endCxn id="90" idx="0"/>
          </p:cNvCxnSpPr>
          <p:nvPr/>
        </p:nvCxnSpPr>
        <p:spPr bwMode="auto">
          <a:xfrm>
            <a:off x="1866900" y="38100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 bwMode="auto">
          <a:xfrm>
            <a:off x="457200" y="4648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1066800" y="4648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1676400" y="4648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9" name="Straight Connector 98"/>
          <p:cNvCxnSpPr>
            <a:stCxn id="96" idx="6"/>
            <a:endCxn id="97" idx="2"/>
          </p:cNvCxnSpPr>
          <p:nvPr/>
        </p:nvCxnSpPr>
        <p:spPr bwMode="auto">
          <a:xfrm>
            <a:off x="838200" y="4838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97" idx="6"/>
            <a:endCxn id="98" idx="2"/>
          </p:cNvCxnSpPr>
          <p:nvPr/>
        </p:nvCxnSpPr>
        <p:spPr bwMode="auto">
          <a:xfrm>
            <a:off x="1447800" y="4838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88" idx="4"/>
            <a:endCxn id="96" idx="0"/>
          </p:cNvCxnSpPr>
          <p:nvPr/>
        </p:nvCxnSpPr>
        <p:spPr bwMode="auto">
          <a:xfrm>
            <a:off x="647700" y="44196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89" idx="4"/>
            <a:endCxn id="97" idx="0"/>
          </p:cNvCxnSpPr>
          <p:nvPr/>
        </p:nvCxnSpPr>
        <p:spPr bwMode="auto">
          <a:xfrm>
            <a:off x="1257300" y="44196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90" idx="4"/>
            <a:endCxn id="98" idx="0"/>
          </p:cNvCxnSpPr>
          <p:nvPr/>
        </p:nvCxnSpPr>
        <p:spPr bwMode="auto">
          <a:xfrm>
            <a:off x="1866900" y="44196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4" name="Oval 103"/>
          <p:cNvSpPr/>
          <p:nvPr/>
        </p:nvSpPr>
        <p:spPr bwMode="auto">
          <a:xfrm>
            <a:off x="457200" y="5257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1066800" y="5257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1676400" y="5257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7" name="Straight Connector 106"/>
          <p:cNvCxnSpPr>
            <a:stCxn id="104" idx="6"/>
            <a:endCxn id="105" idx="2"/>
          </p:cNvCxnSpPr>
          <p:nvPr/>
        </p:nvCxnSpPr>
        <p:spPr bwMode="auto">
          <a:xfrm>
            <a:off x="838200" y="5448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05" idx="6"/>
            <a:endCxn id="106" idx="2"/>
          </p:cNvCxnSpPr>
          <p:nvPr/>
        </p:nvCxnSpPr>
        <p:spPr bwMode="auto">
          <a:xfrm>
            <a:off x="1447800" y="5448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96" idx="4"/>
            <a:endCxn id="104" idx="0"/>
          </p:cNvCxnSpPr>
          <p:nvPr/>
        </p:nvCxnSpPr>
        <p:spPr bwMode="auto">
          <a:xfrm>
            <a:off x="647700" y="5029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97" idx="4"/>
            <a:endCxn id="105" idx="0"/>
          </p:cNvCxnSpPr>
          <p:nvPr/>
        </p:nvCxnSpPr>
        <p:spPr bwMode="auto">
          <a:xfrm>
            <a:off x="1257300" y="5029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98" idx="4"/>
            <a:endCxn id="106" idx="0"/>
          </p:cNvCxnSpPr>
          <p:nvPr/>
        </p:nvCxnSpPr>
        <p:spPr bwMode="auto">
          <a:xfrm>
            <a:off x="1866900" y="5029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2" name="Oval 111"/>
          <p:cNvSpPr/>
          <p:nvPr/>
        </p:nvSpPr>
        <p:spPr bwMode="auto">
          <a:xfrm>
            <a:off x="457200" y="5867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1066800" y="5867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1676400" y="5867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5" name="Straight Connector 114"/>
          <p:cNvCxnSpPr>
            <a:stCxn id="112" idx="6"/>
            <a:endCxn id="113" idx="2"/>
          </p:cNvCxnSpPr>
          <p:nvPr/>
        </p:nvCxnSpPr>
        <p:spPr bwMode="auto">
          <a:xfrm>
            <a:off x="838200" y="6057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13" idx="6"/>
            <a:endCxn id="114" idx="2"/>
          </p:cNvCxnSpPr>
          <p:nvPr/>
        </p:nvCxnSpPr>
        <p:spPr bwMode="auto">
          <a:xfrm>
            <a:off x="1447800" y="6057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04" idx="4"/>
            <a:endCxn id="112" idx="0"/>
          </p:cNvCxnSpPr>
          <p:nvPr/>
        </p:nvCxnSpPr>
        <p:spPr bwMode="auto">
          <a:xfrm>
            <a:off x="647700" y="5638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05" idx="4"/>
            <a:endCxn id="113" idx="0"/>
          </p:cNvCxnSpPr>
          <p:nvPr/>
        </p:nvCxnSpPr>
        <p:spPr bwMode="auto">
          <a:xfrm>
            <a:off x="1257300" y="5638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106" idx="4"/>
            <a:endCxn id="114" idx="0"/>
          </p:cNvCxnSpPr>
          <p:nvPr/>
        </p:nvCxnSpPr>
        <p:spPr bwMode="auto">
          <a:xfrm>
            <a:off x="1866900" y="5638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7" name="Oval 126"/>
          <p:cNvSpPr/>
          <p:nvPr/>
        </p:nvSpPr>
        <p:spPr bwMode="auto">
          <a:xfrm>
            <a:off x="2286000" y="1600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2895600" y="1600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9" name="Straight Connector 128"/>
          <p:cNvCxnSpPr>
            <a:stCxn id="20" idx="6"/>
            <a:endCxn id="127" idx="2"/>
          </p:cNvCxnSpPr>
          <p:nvPr/>
        </p:nvCxnSpPr>
        <p:spPr bwMode="auto">
          <a:xfrm>
            <a:off x="2057400" y="1790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27" idx="6"/>
            <a:endCxn id="128" idx="2"/>
          </p:cNvCxnSpPr>
          <p:nvPr/>
        </p:nvCxnSpPr>
        <p:spPr bwMode="auto">
          <a:xfrm>
            <a:off x="2667000" y="1790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3" name="Oval 132"/>
          <p:cNvSpPr/>
          <p:nvPr/>
        </p:nvSpPr>
        <p:spPr bwMode="auto">
          <a:xfrm>
            <a:off x="2286000" y="2209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4" name="Oval 133"/>
          <p:cNvSpPr/>
          <p:nvPr/>
        </p:nvSpPr>
        <p:spPr bwMode="auto">
          <a:xfrm>
            <a:off x="2895600" y="2209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5" name="Straight Connector 134"/>
          <p:cNvCxnSpPr>
            <a:stCxn id="39" idx="6"/>
            <a:endCxn id="133" idx="2"/>
          </p:cNvCxnSpPr>
          <p:nvPr/>
        </p:nvCxnSpPr>
        <p:spPr bwMode="auto">
          <a:xfrm>
            <a:off x="2057400" y="2400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33" idx="6"/>
            <a:endCxn id="134" idx="2"/>
          </p:cNvCxnSpPr>
          <p:nvPr/>
        </p:nvCxnSpPr>
        <p:spPr bwMode="auto">
          <a:xfrm>
            <a:off x="2667000" y="2400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127" idx="4"/>
            <a:endCxn id="133" idx="0"/>
          </p:cNvCxnSpPr>
          <p:nvPr/>
        </p:nvCxnSpPr>
        <p:spPr bwMode="auto">
          <a:xfrm>
            <a:off x="2476500" y="1981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28" idx="4"/>
            <a:endCxn id="134" idx="0"/>
          </p:cNvCxnSpPr>
          <p:nvPr/>
        </p:nvCxnSpPr>
        <p:spPr bwMode="auto">
          <a:xfrm>
            <a:off x="3086100" y="1981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9" name="Oval 138"/>
          <p:cNvSpPr/>
          <p:nvPr/>
        </p:nvSpPr>
        <p:spPr bwMode="auto">
          <a:xfrm>
            <a:off x="2286000" y="2819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0" name="Oval 139"/>
          <p:cNvSpPr/>
          <p:nvPr/>
        </p:nvSpPr>
        <p:spPr bwMode="auto">
          <a:xfrm>
            <a:off x="2895600" y="2819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1" name="Straight Connector 140"/>
          <p:cNvCxnSpPr>
            <a:stCxn id="71" idx="6"/>
            <a:endCxn id="139" idx="2"/>
          </p:cNvCxnSpPr>
          <p:nvPr/>
        </p:nvCxnSpPr>
        <p:spPr bwMode="auto">
          <a:xfrm>
            <a:off x="2057400" y="3009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39" idx="6"/>
            <a:endCxn id="140" idx="2"/>
          </p:cNvCxnSpPr>
          <p:nvPr/>
        </p:nvCxnSpPr>
        <p:spPr bwMode="auto">
          <a:xfrm>
            <a:off x="2667000" y="3009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33" idx="4"/>
            <a:endCxn id="139" idx="0"/>
          </p:cNvCxnSpPr>
          <p:nvPr/>
        </p:nvCxnSpPr>
        <p:spPr bwMode="auto">
          <a:xfrm>
            <a:off x="2476500" y="2590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34" idx="4"/>
            <a:endCxn id="140" idx="0"/>
          </p:cNvCxnSpPr>
          <p:nvPr/>
        </p:nvCxnSpPr>
        <p:spPr bwMode="auto">
          <a:xfrm>
            <a:off x="3086100" y="2590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5" name="Oval 144"/>
          <p:cNvSpPr/>
          <p:nvPr/>
        </p:nvSpPr>
        <p:spPr bwMode="auto">
          <a:xfrm>
            <a:off x="2286000" y="3429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6" name="Oval 145"/>
          <p:cNvSpPr/>
          <p:nvPr/>
        </p:nvSpPr>
        <p:spPr bwMode="auto">
          <a:xfrm>
            <a:off x="2895600" y="3429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7" name="Straight Connector 146"/>
          <p:cNvCxnSpPr>
            <a:stCxn id="79" idx="6"/>
            <a:endCxn id="145" idx="2"/>
          </p:cNvCxnSpPr>
          <p:nvPr/>
        </p:nvCxnSpPr>
        <p:spPr bwMode="auto">
          <a:xfrm>
            <a:off x="2057400" y="3619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145" idx="6"/>
            <a:endCxn id="146" idx="2"/>
          </p:cNvCxnSpPr>
          <p:nvPr/>
        </p:nvCxnSpPr>
        <p:spPr bwMode="auto">
          <a:xfrm>
            <a:off x="2667000" y="3619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139" idx="4"/>
            <a:endCxn id="145" idx="0"/>
          </p:cNvCxnSpPr>
          <p:nvPr/>
        </p:nvCxnSpPr>
        <p:spPr bwMode="auto">
          <a:xfrm>
            <a:off x="2476500" y="3200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40" idx="4"/>
            <a:endCxn id="146" idx="0"/>
          </p:cNvCxnSpPr>
          <p:nvPr/>
        </p:nvCxnSpPr>
        <p:spPr bwMode="auto">
          <a:xfrm>
            <a:off x="3086100" y="3200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1" name="Oval 150"/>
          <p:cNvSpPr/>
          <p:nvPr/>
        </p:nvSpPr>
        <p:spPr bwMode="auto">
          <a:xfrm>
            <a:off x="2286000" y="4038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2895600" y="4038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3" name="Straight Connector 152"/>
          <p:cNvCxnSpPr>
            <a:stCxn id="90" idx="6"/>
            <a:endCxn id="151" idx="2"/>
          </p:cNvCxnSpPr>
          <p:nvPr/>
        </p:nvCxnSpPr>
        <p:spPr bwMode="auto">
          <a:xfrm>
            <a:off x="2057400" y="42291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151" idx="6"/>
            <a:endCxn id="152" idx="2"/>
          </p:cNvCxnSpPr>
          <p:nvPr/>
        </p:nvCxnSpPr>
        <p:spPr bwMode="auto">
          <a:xfrm>
            <a:off x="2667000" y="42291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145" idx="4"/>
            <a:endCxn id="151" idx="0"/>
          </p:cNvCxnSpPr>
          <p:nvPr/>
        </p:nvCxnSpPr>
        <p:spPr bwMode="auto">
          <a:xfrm>
            <a:off x="2476500" y="38100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146" idx="4"/>
            <a:endCxn id="152" idx="0"/>
          </p:cNvCxnSpPr>
          <p:nvPr/>
        </p:nvCxnSpPr>
        <p:spPr bwMode="auto">
          <a:xfrm>
            <a:off x="3086100" y="38100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7" name="Oval 156"/>
          <p:cNvSpPr/>
          <p:nvPr/>
        </p:nvSpPr>
        <p:spPr bwMode="auto">
          <a:xfrm>
            <a:off x="2286000" y="4648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8" name="Oval 157"/>
          <p:cNvSpPr/>
          <p:nvPr/>
        </p:nvSpPr>
        <p:spPr bwMode="auto">
          <a:xfrm>
            <a:off x="2895600" y="4648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9" name="Straight Connector 158"/>
          <p:cNvCxnSpPr>
            <a:stCxn id="98" idx="6"/>
            <a:endCxn id="157" idx="2"/>
          </p:cNvCxnSpPr>
          <p:nvPr/>
        </p:nvCxnSpPr>
        <p:spPr bwMode="auto">
          <a:xfrm>
            <a:off x="2057400" y="4838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157" idx="6"/>
            <a:endCxn id="158" idx="2"/>
          </p:cNvCxnSpPr>
          <p:nvPr/>
        </p:nvCxnSpPr>
        <p:spPr bwMode="auto">
          <a:xfrm>
            <a:off x="2667000" y="4838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stCxn id="151" idx="4"/>
            <a:endCxn id="157" idx="0"/>
          </p:cNvCxnSpPr>
          <p:nvPr/>
        </p:nvCxnSpPr>
        <p:spPr bwMode="auto">
          <a:xfrm>
            <a:off x="2476500" y="44196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stCxn id="152" idx="4"/>
            <a:endCxn id="158" idx="0"/>
          </p:cNvCxnSpPr>
          <p:nvPr/>
        </p:nvCxnSpPr>
        <p:spPr bwMode="auto">
          <a:xfrm>
            <a:off x="3086100" y="44196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3" name="Oval 162"/>
          <p:cNvSpPr/>
          <p:nvPr/>
        </p:nvSpPr>
        <p:spPr bwMode="auto">
          <a:xfrm>
            <a:off x="2286000" y="5257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4" name="Oval 163"/>
          <p:cNvSpPr/>
          <p:nvPr/>
        </p:nvSpPr>
        <p:spPr bwMode="auto">
          <a:xfrm>
            <a:off x="2895600" y="5257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5" name="Straight Connector 164"/>
          <p:cNvCxnSpPr>
            <a:stCxn id="106" idx="6"/>
            <a:endCxn id="163" idx="2"/>
          </p:cNvCxnSpPr>
          <p:nvPr/>
        </p:nvCxnSpPr>
        <p:spPr bwMode="auto">
          <a:xfrm>
            <a:off x="2057400" y="5448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163" idx="6"/>
            <a:endCxn id="164" idx="2"/>
          </p:cNvCxnSpPr>
          <p:nvPr/>
        </p:nvCxnSpPr>
        <p:spPr bwMode="auto">
          <a:xfrm>
            <a:off x="2667000" y="5448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stCxn id="157" idx="4"/>
            <a:endCxn id="163" idx="0"/>
          </p:cNvCxnSpPr>
          <p:nvPr/>
        </p:nvCxnSpPr>
        <p:spPr bwMode="auto">
          <a:xfrm>
            <a:off x="2476500" y="5029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158" idx="4"/>
            <a:endCxn id="164" idx="0"/>
          </p:cNvCxnSpPr>
          <p:nvPr/>
        </p:nvCxnSpPr>
        <p:spPr bwMode="auto">
          <a:xfrm>
            <a:off x="3086100" y="5029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9" name="Oval 168"/>
          <p:cNvSpPr/>
          <p:nvPr/>
        </p:nvSpPr>
        <p:spPr bwMode="auto">
          <a:xfrm>
            <a:off x="2286000" y="5867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0" name="Oval 169"/>
          <p:cNvSpPr/>
          <p:nvPr/>
        </p:nvSpPr>
        <p:spPr bwMode="auto">
          <a:xfrm>
            <a:off x="2895600" y="5867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1" name="Straight Connector 170"/>
          <p:cNvCxnSpPr>
            <a:stCxn id="114" idx="6"/>
            <a:endCxn id="169" idx="2"/>
          </p:cNvCxnSpPr>
          <p:nvPr/>
        </p:nvCxnSpPr>
        <p:spPr bwMode="auto">
          <a:xfrm>
            <a:off x="2057400" y="6057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169" idx="6"/>
            <a:endCxn id="170" idx="2"/>
          </p:cNvCxnSpPr>
          <p:nvPr/>
        </p:nvCxnSpPr>
        <p:spPr bwMode="auto">
          <a:xfrm>
            <a:off x="2667000" y="6057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163" idx="4"/>
            <a:endCxn id="169" idx="0"/>
          </p:cNvCxnSpPr>
          <p:nvPr/>
        </p:nvCxnSpPr>
        <p:spPr bwMode="auto">
          <a:xfrm>
            <a:off x="2476500" y="5638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>
            <a:stCxn id="164" idx="4"/>
            <a:endCxn id="170" idx="0"/>
          </p:cNvCxnSpPr>
          <p:nvPr/>
        </p:nvCxnSpPr>
        <p:spPr bwMode="auto">
          <a:xfrm>
            <a:off x="3086100" y="5638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8" name="Oval 187"/>
          <p:cNvSpPr/>
          <p:nvPr/>
        </p:nvSpPr>
        <p:spPr bwMode="auto">
          <a:xfrm>
            <a:off x="3505200" y="1600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9" name="Oval 188"/>
          <p:cNvSpPr/>
          <p:nvPr/>
        </p:nvSpPr>
        <p:spPr bwMode="auto">
          <a:xfrm>
            <a:off x="4114800" y="1600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0" name="Straight Connector 189"/>
          <p:cNvCxnSpPr>
            <a:stCxn id="128" idx="6"/>
            <a:endCxn id="188" idx="2"/>
          </p:cNvCxnSpPr>
          <p:nvPr/>
        </p:nvCxnSpPr>
        <p:spPr bwMode="auto">
          <a:xfrm>
            <a:off x="3276600" y="1790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188" idx="6"/>
            <a:endCxn id="189" idx="2"/>
          </p:cNvCxnSpPr>
          <p:nvPr/>
        </p:nvCxnSpPr>
        <p:spPr bwMode="auto">
          <a:xfrm>
            <a:off x="3886200" y="1790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4" name="Oval 193"/>
          <p:cNvSpPr/>
          <p:nvPr/>
        </p:nvSpPr>
        <p:spPr bwMode="auto">
          <a:xfrm>
            <a:off x="3505200" y="2209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5" name="Oval 194"/>
          <p:cNvSpPr/>
          <p:nvPr/>
        </p:nvSpPr>
        <p:spPr bwMode="auto">
          <a:xfrm>
            <a:off x="4114800" y="2209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6" name="Straight Connector 195"/>
          <p:cNvCxnSpPr>
            <a:stCxn id="134" idx="6"/>
            <a:endCxn id="194" idx="2"/>
          </p:cNvCxnSpPr>
          <p:nvPr/>
        </p:nvCxnSpPr>
        <p:spPr bwMode="auto">
          <a:xfrm>
            <a:off x="3276600" y="2400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>
            <a:stCxn id="194" idx="6"/>
            <a:endCxn id="195" idx="2"/>
          </p:cNvCxnSpPr>
          <p:nvPr/>
        </p:nvCxnSpPr>
        <p:spPr bwMode="auto">
          <a:xfrm>
            <a:off x="3886200" y="2400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stCxn id="188" idx="4"/>
            <a:endCxn id="194" idx="0"/>
          </p:cNvCxnSpPr>
          <p:nvPr/>
        </p:nvCxnSpPr>
        <p:spPr bwMode="auto">
          <a:xfrm>
            <a:off x="3695700" y="1981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>
            <a:stCxn id="189" idx="4"/>
            <a:endCxn id="195" idx="0"/>
          </p:cNvCxnSpPr>
          <p:nvPr/>
        </p:nvCxnSpPr>
        <p:spPr bwMode="auto">
          <a:xfrm>
            <a:off x="4305300" y="1981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0" name="Oval 199"/>
          <p:cNvSpPr/>
          <p:nvPr/>
        </p:nvSpPr>
        <p:spPr bwMode="auto">
          <a:xfrm>
            <a:off x="3505200" y="2819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1" name="Oval 200"/>
          <p:cNvSpPr/>
          <p:nvPr/>
        </p:nvSpPr>
        <p:spPr bwMode="auto">
          <a:xfrm>
            <a:off x="4114800" y="2819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2" name="Straight Connector 201"/>
          <p:cNvCxnSpPr>
            <a:stCxn id="140" idx="6"/>
            <a:endCxn id="200" idx="2"/>
          </p:cNvCxnSpPr>
          <p:nvPr/>
        </p:nvCxnSpPr>
        <p:spPr bwMode="auto">
          <a:xfrm>
            <a:off x="3276600" y="3009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>
            <a:stCxn id="200" idx="6"/>
            <a:endCxn id="201" idx="2"/>
          </p:cNvCxnSpPr>
          <p:nvPr/>
        </p:nvCxnSpPr>
        <p:spPr bwMode="auto">
          <a:xfrm>
            <a:off x="3886200" y="3009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>
            <a:stCxn id="194" idx="4"/>
            <a:endCxn id="200" idx="0"/>
          </p:cNvCxnSpPr>
          <p:nvPr/>
        </p:nvCxnSpPr>
        <p:spPr bwMode="auto">
          <a:xfrm>
            <a:off x="3695700" y="2590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>
            <a:stCxn id="195" idx="4"/>
            <a:endCxn id="201" idx="0"/>
          </p:cNvCxnSpPr>
          <p:nvPr/>
        </p:nvCxnSpPr>
        <p:spPr bwMode="auto">
          <a:xfrm>
            <a:off x="4305300" y="2590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6" name="Oval 205"/>
          <p:cNvSpPr/>
          <p:nvPr/>
        </p:nvSpPr>
        <p:spPr bwMode="auto">
          <a:xfrm>
            <a:off x="3505200" y="3429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7" name="Oval 206"/>
          <p:cNvSpPr/>
          <p:nvPr/>
        </p:nvSpPr>
        <p:spPr bwMode="auto">
          <a:xfrm>
            <a:off x="4114800" y="3429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8" name="Straight Connector 207"/>
          <p:cNvCxnSpPr>
            <a:stCxn id="146" idx="6"/>
            <a:endCxn id="206" idx="2"/>
          </p:cNvCxnSpPr>
          <p:nvPr/>
        </p:nvCxnSpPr>
        <p:spPr bwMode="auto">
          <a:xfrm>
            <a:off x="3276600" y="3619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>
            <a:stCxn id="206" idx="6"/>
            <a:endCxn id="207" idx="2"/>
          </p:cNvCxnSpPr>
          <p:nvPr/>
        </p:nvCxnSpPr>
        <p:spPr bwMode="auto">
          <a:xfrm>
            <a:off x="3886200" y="3619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>
            <a:stCxn id="200" idx="4"/>
            <a:endCxn id="206" idx="0"/>
          </p:cNvCxnSpPr>
          <p:nvPr/>
        </p:nvCxnSpPr>
        <p:spPr bwMode="auto">
          <a:xfrm>
            <a:off x="3695700" y="3200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>
            <a:stCxn id="201" idx="4"/>
            <a:endCxn id="207" idx="0"/>
          </p:cNvCxnSpPr>
          <p:nvPr/>
        </p:nvCxnSpPr>
        <p:spPr bwMode="auto">
          <a:xfrm>
            <a:off x="4305300" y="3200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2" name="Oval 211"/>
          <p:cNvSpPr/>
          <p:nvPr/>
        </p:nvSpPr>
        <p:spPr bwMode="auto">
          <a:xfrm>
            <a:off x="3505200" y="4038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3" name="Oval 212"/>
          <p:cNvSpPr/>
          <p:nvPr/>
        </p:nvSpPr>
        <p:spPr bwMode="auto">
          <a:xfrm>
            <a:off x="4114800" y="4038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4" name="Straight Connector 213"/>
          <p:cNvCxnSpPr>
            <a:stCxn id="152" idx="6"/>
            <a:endCxn id="212" idx="2"/>
          </p:cNvCxnSpPr>
          <p:nvPr/>
        </p:nvCxnSpPr>
        <p:spPr bwMode="auto">
          <a:xfrm>
            <a:off x="3276600" y="42291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>
            <a:stCxn id="212" idx="6"/>
            <a:endCxn id="213" idx="2"/>
          </p:cNvCxnSpPr>
          <p:nvPr/>
        </p:nvCxnSpPr>
        <p:spPr bwMode="auto">
          <a:xfrm>
            <a:off x="3886200" y="42291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>
            <a:stCxn id="206" idx="4"/>
            <a:endCxn id="212" idx="0"/>
          </p:cNvCxnSpPr>
          <p:nvPr/>
        </p:nvCxnSpPr>
        <p:spPr bwMode="auto">
          <a:xfrm>
            <a:off x="3695700" y="38100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>
            <a:stCxn id="207" idx="4"/>
            <a:endCxn id="213" idx="0"/>
          </p:cNvCxnSpPr>
          <p:nvPr/>
        </p:nvCxnSpPr>
        <p:spPr bwMode="auto">
          <a:xfrm>
            <a:off x="4305300" y="38100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8" name="Oval 217"/>
          <p:cNvSpPr/>
          <p:nvPr/>
        </p:nvSpPr>
        <p:spPr bwMode="auto">
          <a:xfrm>
            <a:off x="3505200" y="4648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9" name="Oval 218"/>
          <p:cNvSpPr/>
          <p:nvPr/>
        </p:nvSpPr>
        <p:spPr bwMode="auto">
          <a:xfrm>
            <a:off x="4114800" y="4648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0" name="Straight Connector 219"/>
          <p:cNvCxnSpPr>
            <a:stCxn id="158" idx="6"/>
            <a:endCxn id="218" idx="2"/>
          </p:cNvCxnSpPr>
          <p:nvPr/>
        </p:nvCxnSpPr>
        <p:spPr bwMode="auto">
          <a:xfrm>
            <a:off x="3276600" y="4838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>
            <a:stCxn id="218" idx="6"/>
            <a:endCxn id="219" idx="2"/>
          </p:cNvCxnSpPr>
          <p:nvPr/>
        </p:nvCxnSpPr>
        <p:spPr bwMode="auto">
          <a:xfrm>
            <a:off x="3886200" y="4838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>
            <a:stCxn id="212" idx="4"/>
            <a:endCxn id="218" idx="0"/>
          </p:cNvCxnSpPr>
          <p:nvPr/>
        </p:nvCxnSpPr>
        <p:spPr bwMode="auto">
          <a:xfrm>
            <a:off x="3695700" y="44196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>
            <a:stCxn id="213" idx="4"/>
            <a:endCxn id="219" idx="0"/>
          </p:cNvCxnSpPr>
          <p:nvPr/>
        </p:nvCxnSpPr>
        <p:spPr bwMode="auto">
          <a:xfrm>
            <a:off x="4305300" y="44196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4" name="Oval 223"/>
          <p:cNvSpPr/>
          <p:nvPr/>
        </p:nvSpPr>
        <p:spPr bwMode="auto">
          <a:xfrm>
            <a:off x="3505200" y="5257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5" name="Oval 224"/>
          <p:cNvSpPr/>
          <p:nvPr/>
        </p:nvSpPr>
        <p:spPr bwMode="auto">
          <a:xfrm>
            <a:off x="4114800" y="5257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6" name="Straight Connector 225"/>
          <p:cNvCxnSpPr>
            <a:stCxn id="164" idx="6"/>
            <a:endCxn id="224" idx="2"/>
          </p:cNvCxnSpPr>
          <p:nvPr/>
        </p:nvCxnSpPr>
        <p:spPr bwMode="auto">
          <a:xfrm>
            <a:off x="3276600" y="5448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>
            <a:stCxn id="224" idx="6"/>
            <a:endCxn id="225" idx="2"/>
          </p:cNvCxnSpPr>
          <p:nvPr/>
        </p:nvCxnSpPr>
        <p:spPr bwMode="auto">
          <a:xfrm>
            <a:off x="3886200" y="5448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>
            <a:stCxn id="218" idx="4"/>
            <a:endCxn id="224" idx="0"/>
          </p:cNvCxnSpPr>
          <p:nvPr/>
        </p:nvCxnSpPr>
        <p:spPr bwMode="auto">
          <a:xfrm>
            <a:off x="3695700" y="5029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>
            <a:stCxn id="219" idx="4"/>
            <a:endCxn id="225" idx="0"/>
          </p:cNvCxnSpPr>
          <p:nvPr/>
        </p:nvCxnSpPr>
        <p:spPr bwMode="auto">
          <a:xfrm>
            <a:off x="4305300" y="5029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0" name="Oval 229"/>
          <p:cNvSpPr/>
          <p:nvPr/>
        </p:nvSpPr>
        <p:spPr bwMode="auto">
          <a:xfrm>
            <a:off x="3505200" y="5867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1" name="Oval 230"/>
          <p:cNvSpPr/>
          <p:nvPr/>
        </p:nvSpPr>
        <p:spPr bwMode="auto">
          <a:xfrm>
            <a:off x="4114800" y="5867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2" name="Straight Connector 231"/>
          <p:cNvCxnSpPr>
            <a:stCxn id="170" idx="6"/>
            <a:endCxn id="230" idx="2"/>
          </p:cNvCxnSpPr>
          <p:nvPr/>
        </p:nvCxnSpPr>
        <p:spPr bwMode="auto">
          <a:xfrm>
            <a:off x="3276600" y="6057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>
            <a:stCxn id="230" idx="6"/>
            <a:endCxn id="231" idx="2"/>
          </p:cNvCxnSpPr>
          <p:nvPr/>
        </p:nvCxnSpPr>
        <p:spPr bwMode="auto">
          <a:xfrm>
            <a:off x="3886200" y="6057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>
            <a:stCxn id="224" idx="4"/>
            <a:endCxn id="230" idx="0"/>
          </p:cNvCxnSpPr>
          <p:nvPr/>
        </p:nvCxnSpPr>
        <p:spPr bwMode="auto">
          <a:xfrm>
            <a:off x="3695700" y="5638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>
            <a:stCxn id="225" idx="4"/>
            <a:endCxn id="231" idx="0"/>
          </p:cNvCxnSpPr>
          <p:nvPr/>
        </p:nvCxnSpPr>
        <p:spPr bwMode="auto">
          <a:xfrm>
            <a:off x="4305300" y="5638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0" name="Oval 239"/>
          <p:cNvSpPr/>
          <p:nvPr/>
        </p:nvSpPr>
        <p:spPr bwMode="auto">
          <a:xfrm>
            <a:off x="4724400" y="1600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1" name="Oval 240"/>
          <p:cNvSpPr/>
          <p:nvPr/>
        </p:nvSpPr>
        <p:spPr bwMode="auto">
          <a:xfrm>
            <a:off x="5334000" y="1600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2" name="Straight Connector 241"/>
          <p:cNvCxnSpPr>
            <a:stCxn id="189" idx="6"/>
            <a:endCxn id="240" idx="2"/>
          </p:cNvCxnSpPr>
          <p:nvPr/>
        </p:nvCxnSpPr>
        <p:spPr bwMode="auto">
          <a:xfrm>
            <a:off x="4495800" y="1790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>
            <a:stCxn id="240" idx="6"/>
            <a:endCxn id="241" idx="2"/>
          </p:cNvCxnSpPr>
          <p:nvPr/>
        </p:nvCxnSpPr>
        <p:spPr bwMode="auto">
          <a:xfrm>
            <a:off x="5105400" y="1790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 bwMode="auto">
          <a:xfrm>
            <a:off x="4724400" y="2209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7" name="Oval 246"/>
          <p:cNvSpPr/>
          <p:nvPr/>
        </p:nvSpPr>
        <p:spPr bwMode="auto">
          <a:xfrm>
            <a:off x="5334000" y="2209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8" name="Straight Connector 247"/>
          <p:cNvCxnSpPr>
            <a:stCxn id="195" idx="6"/>
            <a:endCxn id="246" idx="2"/>
          </p:cNvCxnSpPr>
          <p:nvPr/>
        </p:nvCxnSpPr>
        <p:spPr bwMode="auto">
          <a:xfrm>
            <a:off x="4495800" y="2400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>
            <a:stCxn id="246" idx="6"/>
            <a:endCxn id="247" idx="2"/>
          </p:cNvCxnSpPr>
          <p:nvPr/>
        </p:nvCxnSpPr>
        <p:spPr bwMode="auto">
          <a:xfrm>
            <a:off x="5105400" y="2400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>
            <a:stCxn id="240" idx="4"/>
            <a:endCxn id="246" idx="0"/>
          </p:cNvCxnSpPr>
          <p:nvPr/>
        </p:nvCxnSpPr>
        <p:spPr bwMode="auto">
          <a:xfrm>
            <a:off x="4914900" y="1981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>
            <a:stCxn id="241" idx="4"/>
            <a:endCxn id="247" idx="0"/>
          </p:cNvCxnSpPr>
          <p:nvPr/>
        </p:nvCxnSpPr>
        <p:spPr bwMode="auto">
          <a:xfrm>
            <a:off x="5524500" y="1981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2" name="Oval 251"/>
          <p:cNvSpPr/>
          <p:nvPr/>
        </p:nvSpPr>
        <p:spPr bwMode="auto">
          <a:xfrm>
            <a:off x="4724400" y="2819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3" name="Oval 252"/>
          <p:cNvSpPr/>
          <p:nvPr/>
        </p:nvSpPr>
        <p:spPr bwMode="auto">
          <a:xfrm>
            <a:off x="5334000" y="2819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54" name="Straight Connector 253"/>
          <p:cNvCxnSpPr>
            <a:stCxn id="201" idx="6"/>
            <a:endCxn id="252" idx="2"/>
          </p:cNvCxnSpPr>
          <p:nvPr/>
        </p:nvCxnSpPr>
        <p:spPr bwMode="auto">
          <a:xfrm>
            <a:off x="4495800" y="3009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>
            <a:stCxn id="252" idx="6"/>
            <a:endCxn id="253" idx="2"/>
          </p:cNvCxnSpPr>
          <p:nvPr/>
        </p:nvCxnSpPr>
        <p:spPr bwMode="auto">
          <a:xfrm>
            <a:off x="5105400" y="3009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>
            <a:stCxn id="246" idx="4"/>
            <a:endCxn id="252" idx="0"/>
          </p:cNvCxnSpPr>
          <p:nvPr/>
        </p:nvCxnSpPr>
        <p:spPr bwMode="auto">
          <a:xfrm>
            <a:off x="4914900" y="2590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>
            <a:stCxn id="247" idx="4"/>
            <a:endCxn id="253" idx="0"/>
          </p:cNvCxnSpPr>
          <p:nvPr/>
        </p:nvCxnSpPr>
        <p:spPr bwMode="auto">
          <a:xfrm>
            <a:off x="5524500" y="2590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8" name="Oval 257"/>
          <p:cNvSpPr/>
          <p:nvPr/>
        </p:nvSpPr>
        <p:spPr bwMode="auto">
          <a:xfrm>
            <a:off x="4724400" y="3429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9" name="Oval 258"/>
          <p:cNvSpPr/>
          <p:nvPr/>
        </p:nvSpPr>
        <p:spPr bwMode="auto">
          <a:xfrm>
            <a:off x="5334000" y="3429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60" name="Straight Connector 259"/>
          <p:cNvCxnSpPr>
            <a:stCxn id="207" idx="6"/>
            <a:endCxn id="258" idx="2"/>
          </p:cNvCxnSpPr>
          <p:nvPr/>
        </p:nvCxnSpPr>
        <p:spPr bwMode="auto">
          <a:xfrm>
            <a:off x="4495800" y="3619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>
            <a:stCxn id="258" idx="6"/>
            <a:endCxn id="259" idx="2"/>
          </p:cNvCxnSpPr>
          <p:nvPr/>
        </p:nvCxnSpPr>
        <p:spPr bwMode="auto">
          <a:xfrm>
            <a:off x="5105400" y="3619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>
            <a:stCxn id="252" idx="4"/>
            <a:endCxn id="258" idx="0"/>
          </p:cNvCxnSpPr>
          <p:nvPr/>
        </p:nvCxnSpPr>
        <p:spPr bwMode="auto">
          <a:xfrm>
            <a:off x="4914900" y="3200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>
            <a:stCxn id="253" idx="4"/>
            <a:endCxn id="259" idx="0"/>
          </p:cNvCxnSpPr>
          <p:nvPr/>
        </p:nvCxnSpPr>
        <p:spPr bwMode="auto">
          <a:xfrm>
            <a:off x="5524500" y="3200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4" name="Oval 263"/>
          <p:cNvSpPr/>
          <p:nvPr/>
        </p:nvSpPr>
        <p:spPr bwMode="auto">
          <a:xfrm>
            <a:off x="4724400" y="4038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5" name="Oval 264"/>
          <p:cNvSpPr/>
          <p:nvPr/>
        </p:nvSpPr>
        <p:spPr bwMode="auto">
          <a:xfrm>
            <a:off x="5334000" y="4038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66" name="Straight Connector 265"/>
          <p:cNvCxnSpPr>
            <a:stCxn id="213" idx="6"/>
            <a:endCxn id="264" idx="2"/>
          </p:cNvCxnSpPr>
          <p:nvPr/>
        </p:nvCxnSpPr>
        <p:spPr bwMode="auto">
          <a:xfrm>
            <a:off x="4495800" y="42291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stCxn id="264" idx="6"/>
            <a:endCxn id="265" idx="2"/>
          </p:cNvCxnSpPr>
          <p:nvPr/>
        </p:nvCxnSpPr>
        <p:spPr bwMode="auto">
          <a:xfrm>
            <a:off x="5105400" y="42291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stCxn id="258" idx="4"/>
            <a:endCxn id="264" idx="0"/>
          </p:cNvCxnSpPr>
          <p:nvPr/>
        </p:nvCxnSpPr>
        <p:spPr bwMode="auto">
          <a:xfrm>
            <a:off x="4914900" y="38100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stCxn id="259" idx="4"/>
            <a:endCxn id="265" idx="0"/>
          </p:cNvCxnSpPr>
          <p:nvPr/>
        </p:nvCxnSpPr>
        <p:spPr bwMode="auto">
          <a:xfrm>
            <a:off x="5524500" y="38100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0" name="Oval 269"/>
          <p:cNvSpPr/>
          <p:nvPr/>
        </p:nvSpPr>
        <p:spPr bwMode="auto">
          <a:xfrm>
            <a:off x="4724400" y="4648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1" name="Oval 270"/>
          <p:cNvSpPr/>
          <p:nvPr/>
        </p:nvSpPr>
        <p:spPr bwMode="auto">
          <a:xfrm>
            <a:off x="5334000" y="4648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2" name="Straight Connector 271"/>
          <p:cNvCxnSpPr>
            <a:stCxn id="219" idx="6"/>
            <a:endCxn id="270" idx="2"/>
          </p:cNvCxnSpPr>
          <p:nvPr/>
        </p:nvCxnSpPr>
        <p:spPr bwMode="auto">
          <a:xfrm>
            <a:off x="4495800" y="4838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>
            <a:stCxn id="270" idx="6"/>
            <a:endCxn id="271" idx="2"/>
          </p:cNvCxnSpPr>
          <p:nvPr/>
        </p:nvCxnSpPr>
        <p:spPr bwMode="auto">
          <a:xfrm>
            <a:off x="5105400" y="4838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stCxn id="264" idx="4"/>
            <a:endCxn id="270" idx="0"/>
          </p:cNvCxnSpPr>
          <p:nvPr/>
        </p:nvCxnSpPr>
        <p:spPr bwMode="auto">
          <a:xfrm>
            <a:off x="4914900" y="44196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>
            <a:stCxn id="265" idx="4"/>
            <a:endCxn id="271" idx="0"/>
          </p:cNvCxnSpPr>
          <p:nvPr/>
        </p:nvCxnSpPr>
        <p:spPr bwMode="auto">
          <a:xfrm>
            <a:off x="5524500" y="44196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6" name="Oval 275"/>
          <p:cNvSpPr/>
          <p:nvPr/>
        </p:nvSpPr>
        <p:spPr bwMode="auto">
          <a:xfrm>
            <a:off x="4724400" y="5257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7" name="Oval 276"/>
          <p:cNvSpPr/>
          <p:nvPr/>
        </p:nvSpPr>
        <p:spPr bwMode="auto">
          <a:xfrm>
            <a:off x="5334000" y="5257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8" name="Straight Connector 277"/>
          <p:cNvCxnSpPr>
            <a:stCxn id="225" idx="6"/>
            <a:endCxn id="276" idx="2"/>
          </p:cNvCxnSpPr>
          <p:nvPr/>
        </p:nvCxnSpPr>
        <p:spPr bwMode="auto">
          <a:xfrm>
            <a:off x="4495800" y="5448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>
            <a:stCxn id="276" idx="6"/>
            <a:endCxn id="277" idx="2"/>
          </p:cNvCxnSpPr>
          <p:nvPr/>
        </p:nvCxnSpPr>
        <p:spPr bwMode="auto">
          <a:xfrm>
            <a:off x="5105400" y="5448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>
            <a:stCxn id="270" idx="4"/>
            <a:endCxn id="276" idx="0"/>
          </p:cNvCxnSpPr>
          <p:nvPr/>
        </p:nvCxnSpPr>
        <p:spPr bwMode="auto">
          <a:xfrm>
            <a:off x="4914900" y="5029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>
            <a:stCxn id="271" idx="4"/>
            <a:endCxn id="277" idx="0"/>
          </p:cNvCxnSpPr>
          <p:nvPr/>
        </p:nvCxnSpPr>
        <p:spPr bwMode="auto">
          <a:xfrm>
            <a:off x="5524500" y="5029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2" name="Oval 281"/>
          <p:cNvSpPr/>
          <p:nvPr/>
        </p:nvSpPr>
        <p:spPr bwMode="auto">
          <a:xfrm>
            <a:off x="4724400" y="5867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3" name="Oval 282"/>
          <p:cNvSpPr/>
          <p:nvPr/>
        </p:nvSpPr>
        <p:spPr bwMode="auto">
          <a:xfrm>
            <a:off x="5334000" y="5867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84" name="Straight Connector 283"/>
          <p:cNvCxnSpPr>
            <a:stCxn id="231" idx="6"/>
            <a:endCxn id="282" idx="2"/>
          </p:cNvCxnSpPr>
          <p:nvPr/>
        </p:nvCxnSpPr>
        <p:spPr bwMode="auto">
          <a:xfrm>
            <a:off x="4495800" y="6057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>
            <a:stCxn id="282" idx="6"/>
            <a:endCxn id="283" idx="2"/>
          </p:cNvCxnSpPr>
          <p:nvPr/>
        </p:nvCxnSpPr>
        <p:spPr bwMode="auto">
          <a:xfrm>
            <a:off x="5105400" y="6057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>
            <a:stCxn id="276" idx="4"/>
            <a:endCxn id="282" idx="0"/>
          </p:cNvCxnSpPr>
          <p:nvPr/>
        </p:nvCxnSpPr>
        <p:spPr bwMode="auto">
          <a:xfrm>
            <a:off x="4914900" y="5638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stCxn id="277" idx="4"/>
            <a:endCxn id="283" idx="0"/>
          </p:cNvCxnSpPr>
          <p:nvPr/>
        </p:nvCxnSpPr>
        <p:spPr bwMode="auto">
          <a:xfrm>
            <a:off x="5524500" y="5638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1" name="Oval 300"/>
          <p:cNvSpPr/>
          <p:nvPr/>
        </p:nvSpPr>
        <p:spPr bwMode="auto">
          <a:xfrm>
            <a:off x="5943600" y="1600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2" name="Oval 301"/>
          <p:cNvSpPr/>
          <p:nvPr/>
        </p:nvSpPr>
        <p:spPr bwMode="auto">
          <a:xfrm>
            <a:off x="6553200" y="1600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03" name="Straight Connector 302"/>
          <p:cNvCxnSpPr>
            <a:stCxn id="241" idx="6"/>
            <a:endCxn id="301" idx="2"/>
          </p:cNvCxnSpPr>
          <p:nvPr/>
        </p:nvCxnSpPr>
        <p:spPr bwMode="auto">
          <a:xfrm>
            <a:off x="5715000" y="1790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>
            <a:stCxn id="301" idx="6"/>
            <a:endCxn id="302" idx="2"/>
          </p:cNvCxnSpPr>
          <p:nvPr/>
        </p:nvCxnSpPr>
        <p:spPr bwMode="auto">
          <a:xfrm>
            <a:off x="6324600" y="1790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7" name="Oval 306"/>
          <p:cNvSpPr/>
          <p:nvPr/>
        </p:nvSpPr>
        <p:spPr bwMode="auto">
          <a:xfrm>
            <a:off x="5943600" y="2209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8" name="Oval 307"/>
          <p:cNvSpPr/>
          <p:nvPr/>
        </p:nvSpPr>
        <p:spPr bwMode="auto">
          <a:xfrm>
            <a:off x="6553200" y="2209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09" name="Straight Connector 308"/>
          <p:cNvCxnSpPr>
            <a:stCxn id="247" idx="6"/>
            <a:endCxn id="307" idx="2"/>
          </p:cNvCxnSpPr>
          <p:nvPr/>
        </p:nvCxnSpPr>
        <p:spPr bwMode="auto">
          <a:xfrm>
            <a:off x="5715000" y="2400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>
            <a:stCxn id="307" idx="6"/>
            <a:endCxn id="308" idx="2"/>
          </p:cNvCxnSpPr>
          <p:nvPr/>
        </p:nvCxnSpPr>
        <p:spPr bwMode="auto">
          <a:xfrm>
            <a:off x="6324600" y="2400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>
            <a:stCxn id="301" idx="4"/>
            <a:endCxn id="307" idx="0"/>
          </p:cNvCxnSpPr>
          <p:nvPr/>
        </p:nvCxnSpPr>
        <p:spPr bwMode="auto">
          <a:xfrm>
            <a:off x="6134100" y="1981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>
            <a:stCxn id="302" idx="4"/>
            <a:endCxn id="308" idx="0"/>
          </p:cNvCxnSpPr>
          <p:nvPr/>
        </p:nvCxnSpPr>
        <p:spPr bwMode="auto">
          <a:xfrm>
            <a:off x="6743700" y="1981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3" name="Oval 312"/>
          <p:cNvSpPr/>
          <p:nvPr/>
        </p:nvSpPr>
        <p:spPr bwMode="auto">
          <a:xfrm>
            <a:off x="5943600" y="2819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4" name="Oval 313"/>
          <p:cNvSpPr/>
          <p:nvPr/>
        </p:nvSpPr>
        <p:spPr bwMode="auto">
          <a:xfrm>
            <a:off x="6553200" y="2819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15" name="Straight Connector 314"/>
          <p:cNvCxnSpPr>
            <a:stCxn id="253" idx="6"/>
            <a:endCxn id="313" idx="2"/>
          </p:cNvCxnSpPr>
          <p:nvPr/>
        </p:nvCxnSpPr>
        <p:spPr bwMode="auto">
          <a:xfrm>
            <a:off x="5715000" y="3009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>
            <a:stCxn id="313" idx="6"/>
            <a:endCxn id="314" idx="2"/>
          </p:cNvCxnSpPr>
          <p:nvPr/>
        </p:nvCxnSpPr>
        <p:spPr bwMode="auto">
          <a:xfrm>
            <a:off x="6324600" y="3009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7" name="Straight Connector 316"/>
          <p:cNvCxnSpPr>
            <a:stCxn id="307" idx="4"/>
            <a:endCxn id="313" idx="0"/>
          </p:cNvCxnSpPr>
          <p:nvPr/>
        </p:nvCxnSpPr>
        <p:spPr bwMode="auto">
          <a:xfrm>
            <a:off x="6134100" y="2590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>
            <a:stCxn id="308" idx="4"/>
            <a:endCxn id="314" idx="0"/>
          </p:cNvCxnSpPr>
          <p:nvPr/>
        </p:nvCxnSpPr>
        <p:spPr bwMode="auto">
          <a:xfrm>
            <a:off x="6743700" y="2590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9" name="Oval 318"/>
          <p:cNvSpPr/>
          <p:nvPr/>
        </p:nvSpPr>
        <p:spPr bwMode="auto">
          <a:xfrm>
            <a:off x="5943600" y="3429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0" name="Oval 319"/>
          <p:cNvSpPr/>
          <p:nvPr/>
        </p:nvSpPr>
        <p:spPr bwMode="auto">
          <a:xfrm>
            <a:off x="6553200" y="3429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21" name="Straight Connector 320"/>
          <p:cNvCxnSpPr>
            <a:stCxn id="259" idx="6"/>
            <a:endCxn id="319" idx="2"/>
          </p:cNvCxnSpPr>
          <p:nvPr/>
        </p:nvCxnSpPr>
        <p:spPr bwMode="auto">
          <a:xfrm>
            <a:off x="5715000" y="3619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2" name="Straight Connector 321"/>
          <p:cNvCxnSpPr>
            <a:stCxn id="319" idx="6"/>
            <a:endCxn id="320" idx="2"/>
          </p:cNvCxnSpPr>
          <p:nvPr/>
        </p:nvCxnSpPr>
        <p:spPr bwMode="auto">
          <a:xfrm>
            <a:off x="6324600" y="3619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>
            <a:stCxn id="313" idx="4"/>
            <a:endCxn id="319" idx="0"/>
          </p:cNvCxnSpPr>
          <p:nvPr/>
        </p:nvCxnSpPr>
        <p:spPr bwMode="auto">
          <a:xfrm>
            <a:off x="6134100" y="3200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>
            <a:stCxn id="314" idx="4"/>
            <a:endCxn id="320" idx="0"/>
          </p:cNvCxnSpPr>
          <p:nvPr/>
        </p:nvCxnSpPr>
        <p:spPr bwMode="auto">
          <a:xfrm>
            <a:off x="6743700" y="3200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5" name="Oval 324"/>
          <p:cNvSpPr/>
          <p:nvPr/>
        </p:nvSpPr>
        <p:spPr bwMode="auto">
          <a:xfrm>
            <a:off x="5943600" y="4038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6" name="Oval 325"/>
          <p:cNvSpPr/>
          <p:nvPr/>
        </p:nvSpPr>
        <p:spPr bwMode="auto">
          <a:xfrm>
            <a:off x="6553200" y="4038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27" name="Straight Connector 326"/>
          <p:cNvCxnSpPr>
            <a:stCxn id="265" idx="6"/>
            <a:endCxn id="325" idx="2"/>
          </p:cNvCxnSpPr>
          <p:nvPr/>
        </p:nvCxnSpPr>
        <p:spPr bwMode="auto">
          <a:xfrm>
            <a:off x="5715000" y="42291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>
            <a:stCxn id="325" idx="6"/>
            <a:endCxn id="326" idx="2"/>
          </p:cNvCxnSpPr>
          <p:nvPr/>
        </p:nvCxnSpPr>
        <p:spPr bwMode="auto">
          <a:xfrm>
            <a:off x="6324600" y="42291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>
            <a:stCxn id="319" idx="4"/>
            <a:endCxn id="325" idx="0"/>
          </p:cNvCxnSpPr>
          <p:nvPr/>
        </p:nvCxnSpPr>
        <p:spPr bwMode="auto">
          <a:xfrm>
            <a:off x="6134100" y="38100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>
            <a:stCxn id="320" idx="4"/>
            <a:endCxn id="326" idx="0"/>
          </p:cNvCxnSpPr>
          <p:nvPr/>
        </p:nvCxnSpPr>
        <p:spPr bwMode="auto">
          <a:xfrm>
            <a:off x="6743700" y="38100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1" name="Oval 330"/>
          <p:cNvSpPr/>
          <p:nvPr/>
        </p:nvSpPr>
        <p:spPr bwMode="auto">
          <a:xfrm>
            <a:off x="5943600" y="4648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2" name="Oval 331"/>
          <p:cNvSpPr/>
          <p:nvPr/>
        </p:nvSpPr>
        <p:spPr bwMode="auto">
          <a:xfrm>
            <a:off x="6553200" y="4648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33" name="Straight Connector 332"/>
          <p:cNvCxnSpPr>
            <a:stCxn id="271" idx="6"/>
            <a:endCxn id="331" idx="2"/>
          </p:cNvCxnSpPr>
          <p:nvPr/>
        </p:nvCxnSpPr>
        <p:spPr bwMode="auto">
          <a:xfrm>
            <a:off x="5715000" y="4838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>
            <a:stCxn id="331" idx="6"/>
            <a:endCxn id="332" idx="2"/>
          </p:cNvCxnSpPr>
          <p:nvPr/>
        </p:nvCxnSpPr>
        <p:spPr bwMode="auto">
          <a:xfrm>
            <a:off x="6324600" y="4838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>
            <a:stCxn id="325" idx="4"/>
            <a:endCxn id="331" idx="0"/>
          </p:cNvCxnSpPr>
          <p:nvPr/>
        </p:nvCxnSpPr>
        <p:spPr bwMode="auto">
          <a:xfrm>
            <a:off x="6134100" y="44196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>
            <a:stCxn id="326" idx="4"/>
            <a:endCxn id="332" idx="0"/>
          </p:cNvCxnSpPr>
          <p:nvPr/>
        </p:nvCxnSpPr>
        <p:spPr bwMode="auto">
          <a:xfrm>
            <a:off x="6743700" y="44196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7" name="Oval 336"/>
          <p:cNvSpPr/>
          <p:nvPr/>
        </p:nvSpPr>
        <p:spPr bwMode="auto">
          <a:xfrm>
            <a:off x="5943600" y="5257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8" name="Oval 337"/>
          <p:cNvSpPr/>
          <p:nvPr/>
        </p:nvSpPr>
        <p:spPr bwMode="auto">
          <a:xfrm>
            <a:off x="6553200" y="5257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39" name="Straight Connector 338"/>
          <p:cNvCxnSpPr>
            <a:stCxn id="277" idx="6"/>
            <a:endCxn id="337" idx="2"/>
          </p:cNvCxnSpPr>
          <p:nvPr/>
        </p:nvCxnSpPr>
        <p:spPr bwMode="auto">
          <a:xfrm>
            <a:off x="5715000" y="5448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>
            <a:stCxn id="337" idx="6"/>
            <a:endCxn id="338" idx="2"/>
          </p:cNvCxnSpPr>
          <p:nvPr/>
        </p:nvCxnSpPr>
        <p:spPr bwMode="auto">
          <a:xfrm>
            <a:off x="6324600" y="5448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>
            <a:stCxn id="331" idx="4"/>
            <a:endCxn id="337" idx="0"/>
          </p:cNvCxnSpPr>
          <p:nvPr/>
        </p:nvCxnSpPr>
        <p:spPr bwMode="auto">
          <a:xfrm>
            <a:off x="6134100" y="5029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>
            <a:stCxn id="332" idx="4"/>
            <a:endCxn id="338" idx="0"/>
          </p:cNvCxnSpPr>
          <p:nvPr/>
        </p:nvCxnSpPr>
        <p:spPr bwMode="auto">
          <a:xfrm>
            <a:off x="6743700" y="5029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3" name="Oval 342"/>
          <p:cNvSpPr/>
          <p:nvPr/>
        </p:nvSpPr>
        <p:spPr bwMode="auto">
          <a:xfrm>
            <a:off x="5943600" y="5867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4" name="Oval 343"/>
          <p:cNvSpPr/>
          <p:nvPr/>
        </p:nvSpPr>
        <p:spPr bwMode="auto">
          <a:xfrm>
            <a:off x="6553200" y="5867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45" name="Straight Connector 344"/>
          <p:cNvCxnSpPr>
            <a:stCxn id="283" idx="6"/>
            <a:endCxn id="343" idx="2"/>
          </p:cNvCxnSpPr>
          <p:nvPr/>
        </p:nvCxnSpPr>
        <p:spPr bwMode="auto">
          <a:xfrm>
            <a:off x="5715000" y="6057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6" name="Straight Connector 345"/>
          <p:cNvCxnSpPr>
            <a:stCxn id="343" idx="6"/>
            <a:endCxn id="344" idx="2"/>
          </p:cNvCxnSpPr>
          <p:nvPr/>
        </p:nvCxnSpPr>
        <p:spPr bwMode="auto">
          <a:xfrm>
            <a:off x="6324600" y="6057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7" name="Straight Connector 346"/>
          <p:cNvCxnSpPr>
            <a:stCxn id="337" idx="4"/>
            <a:endCxn id="343" idx="0"/>
          </p:cNvCxnSpPr>
          <p:nvPr/>
        </p:nvCxnSpPr>
        <p:spPr bwMode="auto">
          <a:xfrm>
            <a:off x="6134100" y="5638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8" name="Straight Connector 347"/>
          <p:cNvCxnSpPr>
            <a:stCxn id="338" idx="4"/>
            <a:endCxn id="344" idx="0"/>
          </p:cNvCxnSpPr>
          <p:nvPr/>
        </p:nvCxnSpPr>
        <p:spPr bwMode="auto">
          <a:xfrm>
            <a:off x="6743700" y="5638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3" name="Oval 352"/>
          <p:cNvSpPr/>
          <p:nvPr/>
        </p:nvSpPr>
        <p:spPr bwMode="auto">
          <a:xfrm>
            <a:off x="7162800" y="1600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4" name="Oval 353"/>
          <p:cNvSpPr/>
          <p:nvPr/>
        </p:nvSpPr>
        <p:spPr bwMode="auto">
          <a:xfrm>
            <a:off x="7772400" y="1600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5" name="Straight Connector 354"/>
          <p:cNvCxnSpPr>
            <a:stCxn id="302" idx="6"/>
            <a:endCxn id="353" idx="2"/>
          </p:cNvCxnSpPr>
          <p:nvPr/>
        </p:nvCxnSpPr>
        <p:spPr bwMode="auto">
          <a:xfrm>
            <a:off x="6934200" y="1790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6" name="Straight Connector 355"/>
          <p:cNvCxnSpPr>
            <a:stCxn id="353" idx="6"/>
            <a:endCxn id="354" idx="2"/>
          </p:cNvCxnSpPr>
          <p:nvPr/>
        </p:nvCxnSpPr>
        <p:spPr bwMode="auto">
          <a:xfrm>
            <a:off x="7543800" y="1790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9" name="Oval 358"/>
          <p:cNvSpPr/>
          <p:nvPr/>
        </p:nvSpPr>
        <p:spPr bwMode="auto">
          <a:xfrm>
            <a:off x="7162800" y="2209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0" name="Oval 359"/>
          <p:cNvSpPr/>
          <p:nvPr/>
        </p:nvSpPr>
        <p:spPr bwMode="auto">
          <a:xfrm>
            <a:off x="7772400" y="2209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61" name="Straight Connector 360"/>
          <p:cNvCxnSpPr>
            <a:stCxn id="308" idx="6"/>
            <a:endCxn id="359" idx="2"/>
          </p:cNvCxnSpPr>
          <p:nvPr/>
        </p:nvCxnSpPr>
        <p:spPr bwMode="auto">
          <a:xfrm>
            <a:off x="6934200" y="2400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2" name="Straight Connector 361"/>
          <p:cNvCxnSpPr>
            <a:stCxn id="359" idx="6"/>
            <a:endCxn id="360" idx="2"/>
          </p:cNvCxnSpPr>
          <p:nvPr/>
        </p:nvCxnSpPr>
        <p:spPr bwMode="auto">
          <a:xfrm>
            <a:off x="7543800" y="2400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3" name="Straight Connector 362"/>
          <p:cNvCxnSpPr>
            <a:stCxn id="353" idx="4"/>
            <a:endCxn id="359" idx="0"/>
          </p:cNvCxnSpPr>
          <p:nvPr/>
        </p:nvCxnSpPr>
        <p:spPr bwMode="auto">
          <a:xfrm>
            <a:off x="7353300" y="1981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>
            <a:stCxn id="354" idx="4"/>
            <a:endCxn id="360" idx="0"/>
          </p:cNvCxnSpPr>
          <p:nvPr/>
        </p:nvCxnSpPr>
        <p:spPr bwMode="auto">
          <a:xfrm>
            <a:off x="7962900" y="1981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5" name="Oval 364"/>
          <p:cNvSpPr/>
          <p:nvPr/>
        </p:nvSpPr>
        <p:spPr bwMode="auto">
          <a:xfrm>
            <a:off x="7162800" y="2819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6" name="Oval 365"/>
          <p:cNvSpPr/>
          <p:nvPr/>
        </p:nvSpPr>
        <p:spPr bwMode="auto">
          <a:xfrm>
            <a:off x="7772400" y="2819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67" name="Straight Connector 366"/>
          <p:cNvCxnSpPr>
            <a:stCxn id="314" idx="6"/>
            <a:endCxn id="365" idx="2"/>
          </p:cNvCxnSpPr>
          <p:nvPr/>
        </p:nvCxnSpPr>
        <p:spPr bwMode="auto">
          <a:xfrm>
            <a:off x="6934200" y="3009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8" name="Straight Connector 367"/>
          <p:cNvCxnSpPr>
            <a:stCxn id="365" idx="6"/>
            <a:endCxn id="366" idx="2"/>
          </p:cNvCxnSpPr>
          <p:nvPr/>
        </p:nvCxnSpPr>
        <p:spPr bwMode="auto">
          <a:xfrm>
            <a:off x="7543800" y="3009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9" name="Straight Connector 368"/>
          <p:cNvCxnSpPr>
            <a:stCxn id="359" idx="4"/>
            <a:endCxn id="365" idx="0"/>
          </p:cNvCxnSpPr>
          <p:nvPr/>
        </p:nvCxnSpPr>
        <p:spPr bwMode="auto">
          <a:xfrm>
            <a:off x="7353300" y="2590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0" name="Straight Connector 369"/>
          <p:cNvCxnSpPr>
            <a:stCxn id="360" idx="4"/>
            <a:endCxn id="366" idx="0"/>
          </p:cNvCxnSpPr>
          <p:nvPr/>
        </p:nvCxnSpPr>
        <p:spPr bwMode="auto">
          <a:xfrm>
            <a:off x="7962900" y="2590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1" name="Oval 370"/>
          <p:cNvSpPr/>
          <p:nvPr/>
        </p:nvSpPr>
        <p:spPr bwMode="auto">
          <a:xfrm>
            <a:off x="7162800" y="3429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2" name="Oval 371"/>
          <p:cNvSpPr/>
          <p:nvPr/>
        </p:nvSpPr>
        <p:spPr bwMode="auto">
          <a:xfrm>
            <a:off x="7772400" y="3429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73" name="Straight Connector 372"/>
          <p:cNvCxnSpPr>
            <a:stCxn id="320" idx="6"/>
            <a:endCxn id="371" idx="2"/>
          </p:cNvCxnSpPr>
          <p:nvPr/>
        </p:nvCxnSpPr>
        <p:spPr bwMode="auto">
          <a:xfrm>
            <a:off x="6934200" y="3619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4" name="Straight Connector 373"/>
          <p:cNvCxnSpPr>
            <a:stCxn id="371" idx="6"/>
            <a:endCxn id="372" idx="2"/>
          </p:cNvCxnSpPr>
          <p:nvPr/>
        </p:nvCxnSpPr>
        <p:spPr bwMode="auto">
          <a:xfrm>
            <a:off x="7543800" y="3619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5" name="Straight Connector 374"/>
          <p:cNvCxnSpPr>
            <a:stCxn id="365" idx="4"/>
            <a:endCxn id="371" idx="0"/>
          </p:cNvCxnSpPr>
          <p:nvPr/>
        </p:nvCxnSpPr>
        <p:spPr bwMode="auto">
          <a:xfrm>
            <a:off x="7353300" y="3200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6" name="Straight Connector 375"/>
          <p:cNvCxnSpPr>
            <a:stCxn id="366" idx="4"/>
            <a:endCxn id="372" idx="0"/>
          </p:cNvCxnSpPr>
          <p:nvPr/>
        </p:nvCxnSpPr>
        <p:spPr bwMode="auto">
          <a:xfrm>
            <a:off x="7962900" y="3200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7" name="Oval 376"/>
          <p:cNvSpPr/>
          <p:nvPr/>
        </p:nvSpPr>
        <p:spPr bwMode="auto">
          <a:xfrm>
            <a:off x="7162800" y="4038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8" name="Oval 377"/>
          <p:cNvSpPr/>
          <p:nvPr/>
        </p:nvSpPr>
        <p:spPr bwMode="auto">
          <a:xfrm>
            <a:off x="7772400" y="4038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79" name="Straight Connector 378"/>
          <p:cNvCxnSpPr>
            <a:stCxn id="326" idx="6"/>
            <a:endCxn id="377" idx="2"/>
          </p:cNvCxnSpPr>
          <p:nvPr/>
        </p:nvCxnSpPr>
        <p:spPr bwMode="auto">
          <a:xfrm>
            <a:off x="6934200" y="42291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0" name="Straight Connector 379"/>
          <p:cNvCxnSpPr>
            <a:stCxn id="377" idx="6"/>
            <a:endCxn id="378" idx="2"/>
          </p:cNvCxnSpPr>
          <p:nvPr/>
        </p:nvCxnSpPr>
        <p:spPr bwMode="auto">
          <a:xfrm>
            <a:off x="7543800" y="42291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1" name="Straight Connector 380"/>
          <p:cNvCxnSpPr>
            <a:stCxn id="371" idx="4"/>
            <a:endCxn id="377" idx="0"/>
          </p:cNvCxnSpPr>
          <p:nvPr/>
        </p:nvCxnSpPr>
        <p:spPr bwMode="auto">
          <a:xfrm>
            <a:off x="7353300" y="38100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2" name="Straight Connector 381"/>
          <p:cNvCxnSpPr>
            <a:stCxn id="372" idx="4"/>
            <a:endCxn id="378" idx="0"/>
          </p:cNvCxnSpPr>
          <p:nvPr/>
        </p:nvCxnSpPr>
        <p:spPr bwMode="auto">
          <a:xfrm>
            <a:off x="7962900" y="38100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3" name="Oval 382"/>
          <p:cNvSpPr/>
          <p:nvPr/>
        </p:nvSpPr>
        <p:spPr bwMode="auto">
          <a:xfrm>
            <a:off x="7162800" y="4648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4" name="Oval 383"/>
          <p:cNvSpPr/>
          <p:nvPr/>
        </p:nvSpPr>
        <p:spPr bwMode="auto">
          <a:xfrm>
            <a:off x="7772400" y="4648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5" name="Straight Connector 384"/>
          <p:cNvCxnSpPr>
            <a:stCxn id="332" idx="6"/>
            <a:endCxn id="383" idx="2"/>
          </p:cNvCxnSpPr>
          <p:nvPr/>
        </p:nvCxnSpPr>
        <p:spPr bwMode="auto">
          <a:xfrm>
            <a:off x="6934200" y="4838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6" name="Straight Connector 385"/>
          <p:cNvCxnSpPr>
            <a:stCxn id="383" idx="6"/>
            <a:endCxn id="384" idx="2"/>
          </p:cNvCxnSpPr>
          <p:nvPr/>
        </p:nvCxnSpPr>
        <p:spPr bwMode="auto">
          <a:xfrm>
            <a:off x="7543800" y="4838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7" name="Straight Connector 386"/>
          <p:cNvCxnSpPr>
            <a:stCxn id="377" idx="4"/>
            <a:endCxn id="383" idx="0"/>
          </p:cNvCxnSpPr>
          <p:nvPr/>
        </p:nvCxnSpPr>
        <p:spPr bwMode="auto">
          <a:xfrm>
            <a:off x="7353300" y="44196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8" name="Straight Connector 387"/>
          <p:cNvCxnSpPr>
            <a:stCxn id="378" idx="4"/>
            <a:endCxn id="384" idx="0"/>
          </p:cNvCxnSpPr>
          <p:nvPr/>
        </p:nvCxnSpPr>
        <p:spPr bwMode="auto">
          <a:xfrm>
            <a:off x="7962900" y="44196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9" name="Oval 388"/>
          <p:cNvSpPr/>
          <p:nvPr/>
        </p:nvSpPr>
        <p:spPr bwMode="auto">
          <a:xfrm>
            <a:off x="7162800" y="5257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0" name="Oval 389"/>
          <p:cNvSpPr/>
          <p:nvPr/>
        </p:nvSpPr>
        <p:spPr bwMode="auto">
          <a:xfrm>
            <a:off x="7772400" y="5257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91" name="Straight Connector 390"/>
          <p:cNvCxnSpPr>
            <a:stCxn id="338" idx="6"/>
            <a:endCxn id="389" idx="2"/>
          </p:cNvCxnSpPr>
          <p:nvPr/>
        </p:nvCxnSpPr>
        <p:spPr bwMode="auto">
          <a:xfrm>
            <a:off x="6934200" y="5448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2" name="Straight Connector 391"/>
          <p:cNvCxnSpPr>
            <a:stCxn id="389" idx="6"/>
            <a:endCxn id="390" idx="2"/>
          </p:cNvCxnSpPr>
          <p:nvPr/>
        </p:nvCxnSpPr>
        <p:spPr bwMode="auto">
          <a:xfrm>
            <a:off x="7543800" y="5448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3" name="Straight Connector 392"/>
          <p:cNvCxnSpPr>
            <a:stCxn id="383" idx="4"/>
            <a:endCxn id="389" idx="0"/>
          </p:cNvCxnSpPr>
          <p:nvPr/>
        </p:nvCxnSpPr>
        <p:spPr bwMode="auto">
          <a:xfrm>
            <a:off x="7353300" y="5029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4" name="Straight Connector 393"/>
          <p:cNvCxnSpPr>
            <a:stCxn id="384" idx="4"/>
            <a:endCxn id="390" idx="0"/>
          </p:cNvCxnSpPr>
          <p:nvPr/>
        </p:nvCxnSpPr>
        <p:spPr bwMode="auto">
          <a:xfrm>
            <a:off x="7962900" y="5029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5" name="Oval 394"/>
          <p:cNvSpPr/>
          <p:nvPr/>
        </p:nvSpPr>
        <p:spPr bwMode="auto">
          <a:xfrm>
            <a:off x="7162800" y="5867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6" name="Oval 395"/>
          <p:cNvSpPr/>
          <p:nvPr/>
        </p:nvSpPr>
        <p:spPr bwMode="auto">
          <a:xfrm>
            <a:off x="7772400" y="5867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97" name="Straight Connector 396"/>
          <p:cNvCxnSpPr>
            <a:stCxn id="344" idx="6"/>
            <a:endCxn id="395" idx="2"/>
          </p:cNvCxnSpPr>
          <p:nvPr/>
        </p:nvCxnSpPr>
        <p:spPr bwMode="auto">
          <a:xfrm>
            <a:off x="6934200" y="6057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8" name="Straight Connector 397"/>
          <p:cNvCxnSpPr>
            <a:stCxn id="395" idx="6"/>
            <a:endCxn id="396" idx="2"/>
          </p:cNvCxnSpPr>
          <p:nvPr/>
        </p:nvCxnSpPr>
        <p:spPr bwMode="auto">
          <a:xfrm>
            <a:off x="7543800" y="6057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9" name="Straight Connector 398"/>
          <p:cNvCxnSpPr>
            <a:stCxn id="389" idx="4"/>
            <a:endCxn id="395" idx="0"/>
          </p:cNvCxnSpPr>
          <p:nvPr/>
        </p:nvCxnSpPr>
        <p:spPr bwMode="auto">
          <a:xfrm>
            <a:off x="7353300" y="5638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0" name="Straight Connector 399"/>
          <p:cNvCxnSpPr>
            <a:stCxn id="390" idx="4"/>
            <a:endCxn id="396" idx="0"/>
          </p:cNvCxnSpPr>
          <p:nvPr/>
        </p:nvCxnSpPr>
        <p:spPr bwMode="auto">
          <a:xfrm>
            <a:off x="7962900" y="5638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5" name="Oval 404"/>
          <p:cNvSpPr/>
          <p:nvPr/>
        </p:nvSpPr>
        <p:spPr bwMode="auto">
          <a:xfrm>
            <a:off x="8382000" y="1600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07" name="Straight Connector 406"/>
          <p:cNvCxnSpPr>
            <a:stCxn id="354" idx="6"/>
            <a:endCxn id="405" idx="2"/>
          </p:cNvCxnSpPr>
          <p:nvPr/>
        </p:nvCxnSpPr>
        <p:spPr bwMode="auto">
          <a:xfrm>
            <a:off x="8153400" y="1790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1" name="Oval 410"/>
          <p:cNvSpPr/>
          <p:nvPr/>
        </p:nvSpPr>
        <p:spPr bwMode="auto">
          <a:xfrm>
            <a:off x="8382000" y="2209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13" name="Straight Connector 412"/>
          <p:cNvCxnSpPr>
            <a:stCxn id="360" idx="6"/>
            <a:endCxn id="411" idx="2"/>
          </p:cNvCxnSpPr>
          <p:nvPr/>
        </p:nvCxnSpPr>
        <p:spPr bwMode="auto">
          <a:xfrm>
            <a:off x="8153400" y="2400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5" name="Straight Connector 414"/>
          <p:cNvCxnSpPr>
            <a:stCxn id="405" idx="4"/>
            <a:endCxn id="411" idx="0"/>
          </p:cNvCxnSpPr>
          <p:nvPr/>
        </p:nvCxnSpPr>
        <p:spPr bwMode="auto">
          <a:xfrm>
            <a:off x="8572500" y="1981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7" name="Oval 416"/>
          <p:cNvSpPr/>
          <p:nvPr/>
        </p:nvSpPr>
        <p:spPr bwMode="auto">
          <a:xfrm>
            <a:off x="8382000" y="2819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19" name="Straight Connector 418"/>
          <p:cNvCxnSpPr>
            <a:stCxn id="366" idx="6"/>
            <a:endCxn id="417" idx="2"/>
          </p:cNvCxnSpPr>
          <p:nvPr/>
        </p:nvCxnSpPr>
        <p:spPr bwMode="auto">
          <a:xfrm>
            <a:off x="8153400" y="3009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1" name="Straight Connector 420"/>
          <p:cNvCxnSpPr>
            <a:stCxn id="411" idx="4"/>
            <a:endCxn id="417" idx="0"/>
          </p:cNvCxnSpPr>
          <p:nvPr/>
        </p:nvCxnSpPr>
        <p:spPr bwMode="auto">
          <a:xfrm>
            <a:off x="8572500" y="2590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3" name="Oval 422"/>
          <p:cNvSpPr/>
          <p:nvPr/>
        </p:nvSpPr>
        <p:spPr bwMode="auto">
          <a:xfrm>
            <a:off x="8382000" y="3429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25" name="Straight Connector 424"/>
          <p:cNvCxnSpPr>
            <a:stCxn id="372" idx="6"/>
            <a:endCxn id="423" idx="2"/>
          </p:cNvCxnSpPr>
          <p:nvPr/>
        </p:nvCxnSpPr>
        <p:spPr bwMode="auto">
          <a:xfrm>
            <a:off x="8153400" y="3619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7" name="Straight Connector 426"/>
          <p:cNvCxnSpPr>
            <a:stCxn id="417" idx="4"/>
            <a:endCxn id="423" idx="0"/>
          </p:cNvCxnSpPr>
          <p:nvPr/>
        </p:nvCxnSpPr>
        <p:spPr bwMode="auto">
          <a:xfrm>
            <a:off x="8572500" y="3200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9" name="Oval 428"/>
          <p:cNvSpPr/>
          <p:nvPr/>
        </p:nvSpPr>
        <p:spPr bwMode="auto">
          <a:xfrm>
            <a:off x="8382000" y="4038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31" name="Straight Connector 430"/>
          <p:cNvCxnSpPr>
            <a:stCxn id="378" idx="6"/>
            <a:endCxn id="429" idx="2"/>
          </p:cNvCxnSpPr>
          <p:nvPr/>
        </p:nvCxnSpPr>
        <p:spPr bwMode="auto">
          <a:xfrm>
            <a:off x="8153400" y="42291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3" name="Straight Connector 432"/>
          <p:cNvCxnSpPr>
            <a:stCxn id="423" idx="4"/>
            <a:endCxn id="429" idx="0"/>
          </p:cNvCxnSpPr>
          <p:nvPr/>
        </p:nvCxnSpPr>
        <p:spPr bwMode="auto">
          <a:xfrm>
            <a:off x="8572500" y="38100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5" name="Oval 434"/>
          <p:cNvSpPr/>
          <p:nvPr/>
        </p:nvSpPr>
        <p:spPr bwMode="auto">
          <a:xfrm>
            <a:off x="8382000" y="4648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37" name="Straight Connector 436"/>
          <p:cNvCxnSpPr>
            <a:stCxn id="384" idx="6"/>
            <a:endCxn id="435" idx="2"/>
          </p:cNvCxnSpPr>
          <p:nvPr/>
        </p:nvCxnSpPr>
        <p:spPr bwMode="auto">
          <a:xfrm>
            <a:off x="8153400" y="4838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9" name="Straight Connector 438"/>
          <p:cNvCxnSpPr>
            <a:stCxn id="429" idx="4"/>
            <a:endCxn id="435" idx="0"/>
          </p:cNvCxnSpPr>
          <p:nvPr/>
        </p:nvCxnSpPr>
        <p:spPr bwMode="auto">
          <a:xfrm>
            <a:off x="8572500" y="44196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1" name="Oval 440"/>
          <p:cNvSpPr/>
          <p:nvPr/>
        </p:nvSpPr>
        <p:spPr bwMode="auto">
          <a:xfrm>
            <a:off x="8382000" y="5257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43" name="Straight Connector 442"/>
          <p:cNvCxnSpPr>
            <a:stCxn id="390" idx="6"/>
            <a:endCxn id="441" idx="2"/>
          </p:cNvCxnSpPr>
          <p:nvPr/>
        </p:nvCxnSpPr>
        <p:spPr bwMode="auto">
          <a:xfrm>
            <a:off x="8153400" y="5448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5" name="Straight Connector 444"/>
          <p:cNvCxnSpPr>
            <a:stCxn id="435" idx="4"/>
            <a:endCxn id="441" idx="0"/>
          </p:cNvCxnSpPr>
          <p:nvPr/>
        </p:nvCxnSpPr>
        <p:spPr bwMode="auto">
          <a:xfrm>
            <a:off x="8572500" y="5029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7" name="Oval 446"/>
          <p:cNvSpPr/>
          <p:nvPr/>
        </p:nvSpPr>
        <p:spPr bwMode="auto">
          <a:xfrm>
            <a:off x="8382000" y="5867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49" name="Straight Connector 448"/>
          <p:cNvCxnSpPr>
            <a:stCxn id="396" idx="6"/>
            <a:endCxn id="447" idx="2"/>
          </p:cNvCxnSpPr>
          <p:nvPr/>
        </p:nvCxnSpPr>
        <p:spPr bwMode="auto">
          <a:xfrm>
            <a:off x="8153400" y="6057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1" name="Straight Connector 450"/>
          <p:cNvCxnSpPr>
            <a:stCxn id="441" idx="4"/>
            <a:endCxn id="447" idx="0"/>
          </p:cNvCxnSpPr>
          <p:nvPr/>
        </p:nvCxnSpPr>
        <p:spPr bwMode="auto">
          <a:xfrm>
            <a:off x="8572500" y="5638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2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Geo-data = regular graph</a:t>
            </a:r>
          </a:p>
        </p:txBody>
      </p:sp>
    </p:spTree>
    <p:extLst>
      <p:ext uri="{BB962C8B-B14F-4D97-AF65-F5344CB8AC3E}">
        <p14:creationId xmlns:p14="http://schemas.microsoft.com/office/powerpoint/2010/main" val="44193921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ur-level_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71600"/>
            <a:ext cx="5162550" cy="516255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Space-filling curves: Z-Order Curves</a:t>
            </a:r>
          </a:p>
        </p:txBody>
      </p:sp>
    </p:spTree>
    <p:extLst>
      <p:ext uri="{BB962C8B-B14F-4D97-AF65-F5344CB8AC3E}">
        <p14:creationId xmlns:p14="http://schemas.microsoft.com/office/powerpoint/2010/main" val="99694941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lbert_curve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32084"/>
            <a:ext cx="7543800" cy="504491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Space-filling curves: Hilbert Curves</a:t>
            </a:r>
          </a:p>
        </p:txBody>
      </p:sp>
    </p:spTree>
    <p:extLst>
      <p:ext uri="{BB962C8B-B14F-4D97-AF65-F5344CB8AC3E}">
        <p14:creationId xmlns:p14="http://schemas.microsoft.com/office/powerpoint/2010/main" val="272185299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Simple Partitioning Techniques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362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Hash partitioning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11104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Range partitioning on some underlying linearization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49204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Web pages: lexicographic sort of domain-reversed URLs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Social networks: sort by demographic characteristics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Geo data: space-filling curves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2292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1" algn="ctr"/>
            <a:r>
              <a:rPr lang="en-GB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But what about graphs in general?</a:t>
            </a:r>
            <a:endParaRPr lang="en-GB" sz="2000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124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aceba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3422650"/>
            <a:ext cx="12700" cy="12700"/>
          </a:xfrm>
          <a:prstGeom prst="rect">
            <a:avLst/>
          </a:prstGeom>
        </p:spPr>
      </p:pic>
      <p:pic>
        <p:nvPicPr>
          <p:cNvPr id="5" name="Picture 4" descr="4324320625_cd0f67e35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611938"/>
            <a:ext cx="3962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 http://www.flickr.com/photos/fusedforces/4324320625/</a:t>
            </a:r>
          </a:p>
        </p:txBody>
      </p:sp>
    </p:spTree>
    <p:extLst>
      <p:ext uri="{BB962C8B-B14F-4D97-AF65-F5344CB8AC3E}">
        <p14:creationId xmlns:p14="http://schemas.microsoft.com/office/powerpoint/2010/main" val="422591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Characteristics of Graph Algorithms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86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Parallel graph traversals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667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Local computations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Message passing along graph edges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5784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Iterations</a:t>
            </a:r>
          </a:p>
        </p:txBody>
      </p:sp>
      <p:sp>
        <p:nvSpPr>
          <p:cNvPr id="8" name="Left Arrow 7"/>
          <p:cNvSpPr/>
          <p:nvPr/>
        </p:nvSpPr>
        <p:spPr bwMode="auto">
          <a:xfrm rot="20464476">
            <a:off x="6178382" y="1979481"/>
            <a:ext cx="1066800" cy="68580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7696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General-Purpose Graph Partitioning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048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Graph coarsening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43346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Recursive bisection</a:t>
            </a:r>
          </a:p>
        </p:txBody>
      </p:sp>
    </p:spTree>
    <p:extLst>
      <p:ext uri="{BB962C8B-B14F-4D97-AF65-F5344CB8AC3E}">
        <p14:creationId xmlns:p14="http://schemas.microsoft.com/office/powerpoint/2010/main" val="315355061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-partition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435" y="1295400"/>
            <a:ext cx="6365965" cy="518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532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1200" b="0" dirty="0" err="1">
                <a:solidFill>
                  <a:schemeClr val="bg1"/>
                </a:solidFill>
                <a:latin typeface="Gill Sans"/>
                <a:cs typeface="Gill Sans"/>
              </a:rPr>
              <a:t>Karypis</a:t>
            </a: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 and Kumar. (1998) A Fast and High Quality Multilevel Scheme for Partitioning Irregular Graphs.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General-Purpose Graph Partitioning</a:t>
            </a:r>
          </a:p>
        </p:txBody>
      </p:sp>
    </p:spTree>
    <p:extLst>
      <p:ext uri="{BB962C8B-B14F-4D97-AF65-F5344CB8AC3E}">
        <p14:creationId xmlns:p14="http://schemas.microsoft.com/office/powerpoint/2010/main" val="1948636548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5532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1200" b="0" dirty="0" err="1">
                <a:solidFill>
                  <a:schemeClr val="bg1"/>
                </a:solidFill>
                <a:latin typeface="Gill Sans"/>
                <a:cs typeface="Gill Sans"/>
              </a:rPr>
              <a:t>Karypis</a:t>
            </a: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 and Kumar. (1998) A Fast and High Quality Multilevel Scheme for Partitioning Irregular Graphs.</a:t>
            </a:r>
          </a:p>
        </p:txBody>
      </p:sp>
      <p:pic>
        <p:nvPicPr>
          <p:cNvPr id="5" name="Picture 4" descr="graph-coarsen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19200"/>
            <a:ext cx="3014870" cy="5334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Graph Coarsening</a:t>
            </a:r>
          </a:p>
        </p:txBody>
      </p:sp>
    </p:spTree>
    <p:extLst>
      <p:ext uri="{BB962C8B-B14F-4D97-AF65-F5344CB8AC3E}">
        <p14:creationId xmlns:p14="http://schemas.microsoft.com/office/powerpoint/2010/main" val="41446229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Chicken-and-Egg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743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To coarsen the graph you need to identify dense local regions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12866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To identify dense local regions quickly you to need traverse local edges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505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But to traverse local edges efficiently you need the local structure!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334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1" algn="ctr"/>
            <a:r>
              <a:rPr lang="en-GB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To efficiently partition the graph, you need to already know what the partitions are!</a:t>
            </a:r>
            <a:endParaRPr lang="en-GB" sz="2000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695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1" algn="ctr"/>
            <a:r>
              <a:rPr lang="en-GB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Industry solution?</a:t>
            </a:r>
            <a:endParaRPr lang="en-GB" sz="2000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255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" grpId="0"/>
      <p:bldP spid="9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Big Data Processing in a Nutshell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86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Partition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891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Replicate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500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Reduce cross-partition communication</a:t>
            </a:r>
          </a:p>
        </p:txBody>
      </p:sp>
      <p:sp>
        <p:nvSpPr>
          <p:cNvPr id="16" name="Left Arrow 15"/>
          <p:cNvSpPr/>
          <p:nvPr/>
        </p:nvSpPr>
        <p:spPr bwMode="auto">
          <a:xfrm rot="1891550">
            <a:off x="7034768" y="3767435"/>
            <a:ext cx="1066800" cy="68580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9297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3276600" y="2590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114800" y="3429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Connector 6"/>
          <p:cNvCxnSpPr>
            <a:stCxn id="4" idx="5"/>
            <a:endCxn id="5" idx="1"/>
          </p:cNvCxnSpPr>
          <p:nvPr/>
        </p:nvCxnSpPr>
        <p:spPr bwMode="auto">
          <a:xfrm>
            <a:off x="3601804" y="2916004"/>
            <a:ext cx="568792" cy="5687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7"/>
            <a:endCxn id="19" idx="3"/>
          </p:cNvCxnSpPr>
          <p:nvPr/>
        </p:nvCxnSpPr>
        <p:spPr bwMode="auto">
          <a:xfrm flipV="1">
            <a:off x="4440004" y="3068404"/>
            <a:ext cx="644992" cy="4163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 bwMode="auto">
          <a:xfrm>
            <a:off x="5029200" y="2743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953000" y="4267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" name="Straight Connector 21"/>
          <p:cNvCxnSpPr>
            <a:stCxn id="5" idx="5"/>
            <a:endCxn id="20" idx="1"/>
          </p:cNvCxnSpPr>
          <p:nvPr/>
        </p:nvCxnSpPr>
        <p:spPr bwMode="auto">
          <a:xfrm>
            <a:off x="4440004" y="3754204"/>
            <a:ext cx="568792" cy="5687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 bwMode="auto">
          <a:xfrm>
            <a:off x="3429000" y="4038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Straight Connector 28"/>
          <p:cNvCxnSpPr>
            <a:stCxn id="5" idx="3"/>
            <a:endCxn id="28" idx="7"/>
          </p:cNvCxnSpPr>
          <p:nvPr/>
        </p:nvCxnSpPr>
        <p:spPr bwMode="auto">
          <a:xfrm flipH="1">
            <a:off x="3754204" y="3754204"/>
            <a:ext cx="416392" cy="3401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 bwMode="auto">
          <a:xfrm>
            <a:off x="4495800" y="2133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791200" y="2209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5867400" y="3429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" name="Straight Connector 34"/>
          <p:cNvCxnSpPr>
            <a:stCxn id="32" idx="5"/>
            <a:endCxn id="19" idx="1"/>
          </p:cNvCxnSpPr>
          <p:nvPr/>
        </p:nvCxnSpPr>
        <p:spPr bwMode="auto">
          <a:xfrm>
            <a:off x="4821004" y="2458804"/>
            <a:ext cx="263992" cy="3401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3" idx="3"/>
            <a:endCxn id="19" idx="7"/>
          </p:cNvCxnSpPr>
          <p:nvPr/>
        </p:nvCxnSpPr>
        <p:spPr bwMode="auto">
          <a:xfrm flipH="1">
            <a:off x="5354404" y="2535004"/>
            <a:ext cx="492592" cy="2639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4" idx="3"/>
            <a:endCxn id="20" idx="7"/>
          </p:cNvCxnSpPr>
          <p:nvPr/>
        </p:nvCxnSpPr>
        <p:spPr bwMode="auto">
          <a:xfrm flipH="1">
            <a:off x="5278204" y="3754204"/>
            <a:ext cx="644992" cy="5687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4" idx="1"/>
            <a:endCxn id="19" idx="5"/>
          </p:cNvCxnSpPr>
          <p:nvPr/>
        </p:nvCxnSpPr>
        <p:spPr bwMode="auto">
          <a:xfrm flipH="1" flipV="1">
            <a:off x="5354404" y="3068404"/>
            <a:ext cx="568792" cy="4163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9" idx="4"/>
            <a:endCxn id="20" idx="0"/>
          </p:cNvCxnSpPr>
          <p:nvPr/>
        </p:nvCxnSpPr>
        <p:spPr bwMode="auto">
          <a:xfrm flipH="1">
            <a:off x="5143500" y="3124200"/>
            <a:ext cx="76200" cy="1143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 bwMode="auto">
          <a:xfrm flipH="1">
            <a:off x="4572000" y="2667000"/>
            <a:ext cx="76200" cy="236220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Partition</a:t>
            </a:r>
          </a:p>
        </p:txBody>
      </p:sp>
    </p:spTree>
    <p:extLst>
      <p:ext uri="{BB962C8B-B14F-4D97-AF65-F5344CB8AC3E}">
        <p14:creationId xmlns:p14="http://schemas.microsoft.com/office/powerpoint/2010/main" val="1296331267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ounded Rectangle 73"/>
          <p:cNvSpPr/>
          <p:nvPr/>
        </p:nvSpPr>
        <p:spPr bwMode="auto">
          <a:xfrm>
            <a:off x="2438400" y="1828800"/>
            <a:ext cx="2133600" cy="3352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Rounded Rectangle 72"/>
          <p:cNvSpPr/>
          <p:nvPr/>
        </p:nvSpPr>
        <p:spPr bwMode="auto">
          <a:xfrm>
            <a:off x="4724400" y="1828800"/>
            <a:ext cx="2133600" cy="3352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3200400" y="2590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4038600" y="3429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6" name="Straight Connector 55"/>
          <p:cNvCxnSpPr>
            <a:stCxn id="54" idx="5"/>
            <a:endCxn id="55" idx="1"/>
          </p:cNvCxnSpPr>
          <p:nvPr/>
        </p:nvCxnSpPr>
        <p:spPr bwMode="auto">
          <a:xfrm>
            <a:off x="3525604" y="2916004"/>
            <a:ext cx="568792" cy="5687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5" idx="7"/>
            <a:endCxn id="58" idx="3"/>
          </p:cNvCxnSpPr>
          <p:nvPr/>
        </p:nvCxnSpPr>
        <p:spPr bwMode="auto">
          <a:xfrm flipV="1">
            <a:off x="4363804" y="3068404"/>
            <a:ext cx="1102192" cy="416392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 bwMode="auto">
          <a:xfrm>
            <a:off x="5410200" y="2743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5334000" y="4267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0" name="Straight Connector 59"/>
          <p:cNvCxnSpPr>
            <a:stCxn id="55" idx="5"/>
            <a:endCxn id="59" idx="1"/>
          </p:cNvCxnSpPr>
          <p:nvPr/>
        </p:nvCxnSpPr>
        <p:spPr bwMode="auto">
          <a:xfrm>
            <a:off x="4363804" y="3754204"/>
            <a:ext cx="1025992" cy="568792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 bwMode="auto">
          <a:xfrm>
            <a:off x="3352800" y="4038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2" name="Straight Connector 61"/>
          <p:cNvCxnSpPr>
            <a:stCxn id="55" idx="3"/>
            <a:endCxn id="61" idx="7"/>
          </p:cNvCxnSpPr>
          <p:nvPr/>
        </p:nvCxnSpPr>
        <p:spPr bwMode="auto">
          <a:xfrm flipH="1">
            <a:off x="3678004" y="3754204"/>
            <a:ext cx="416392" cy="3401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 bwMode="auto">
          <a:xfrm>
            <a:off x="4876800" y="2133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6172200" y="2209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6248400" y="3429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6" name="Straight Connector 65"/>
          <p:cNvCxnSpPr>
            <a:stCxn id="63" idx="5"/>
            <a:endCxn id="58" idx="1"/>
          </p:cNvCxnSpPr>
          <p:nvPr/>
        </p:nvCxnSpPr>
        <p:spPr bwMode="auto">
          <a:xfrm>
            <a:off x="5202004" y="2458804"/>
            <a:ext cx="263992" cy="3401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4" idx="3"/>
            <a:endCxn id="58" idx="7"/>
          </p:cNvCxnSpPr>
          <p:nvPr/>
        </p:nvCxnSpPr>
        <p:spPr bwMode="auto">
          <a:xfrm flipH="1">
            <a:off x="5735404" y="2535004"/>
            <a:ext cx="492592" cy="2639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65" idx="3"/>
            <a:endCxn id="59" idx="7"/>
          </p:cNvCxnSpPr>
          <p:nvPr/>
        </p:nvCxnSpPr>
        <p:spPr bwMode="auto">
          <a:xfrm flipH="1">
            <a:off x="5659204" y="3754204"/>
            <a:ext cx="644992" cy="5687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5" idx="1"/>
            <a:endCxn id="58" idx="5"/>
          </p:cNvCxnSpPr>
          <p:nvPr/>
        </p:nvCxnSpPr>
        <p:spPr bwMode="auto">
          <a:xfrm flipH="1" flipV="1">
            <a:off x="5735404" y="3068404"/>
            <a:ext cx="568792" cy="4163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8" idx="4"/>
            <a:endCxn id="59" idx="0"/>
          </p:cNvCxnSpPr>
          <p:nvPr/>
        </p:nvCxnSpPr>
        <p:spPr bwMode="auto">
          <a:xfrm flipH="1">
            <a:off x="5524500" y="3124200"/>
            <a:ext cx="76200" cy="1143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Partition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6489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 dirty="0">
                <a:solidFill>
                  <a:srgbClr val="FF0000"/>
                </a:solidFill>
                <a:latin typeface="Gill Sans"/>
                <a:cs typeface="Gill Sans"/>
              </a:rPr>
              <a:t>What’s the fundamental issue?</a:t>
            </a:r>
          </a:p>
        </p:txBody>
      </p:sp>
    </p:spTree>
    <p:extLst>
      <p:ext uri="{BB962C8B-B14F-4D97-AF65-F5344CB8AC3E}">
        <p14:creationId xmlns:p14="http://schemas.microsoft.com/office/powerpoint/2010/main" val="953845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Characteristics of Graph Algorithms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86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Parallel graph traversals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667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Local computations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Message passing along graph edges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5784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Iterations</a:t>
            </a:r>
          </a:p>
        </p:txBody>
      </p:sp>
      <p:sp>
        <p:nvSpPr>
          <p:cNvPr id="10" name="Left Arrow 9"/>
          <p:cNvSpPr/>
          <p:nvPr/>
        </p:nvSpPr>
        <p:spPr bwMode="auto">
          <a:xfrm rot="1891550">
            <a:off x="6425169" y="3249239"/>
            <a:ext cx="1066800" cy="68580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348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ounded Rectangle 73"/>
          <p:cNvSpPr/>
          <p:nvPr/>
        </p:nvSpPr>
        <p:spPr bwMode="auto">
          <a:xfrm>
            <a:off x="2438400" y="1828800"/>
            <a:ext cx="2133600" cy="3352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Rounded Rectangle 72"/>
          <p:cNvSpPr/>
          <p:nvPr/>
        </p:nvSpPr>
        <p:spPr bwMode="auto">
          <a:xfrm>
            <a:off x="4724400" y="1828800"/>
            <a:ext cx="2133600" cy="3352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3200400" y="2590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4038600" y="3429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6" name="Straight Connector 55"/>
          <p:cNvCxnSpPr>
            <a:stCxn id="54" idx="5"/>
            <a:endCxn id="55" idx="1"/>
          </p:cNvCxnSpPr>
          <p:nvPr/>
        </p:nvCxnSpPr>
        <p:spPr bwMode="auto">
          <a:xfrm>
            <a:off x="3525604" y="2916004"/>
            <a:ext cx="568792" cy="5687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5" idx="7"/>
            <a:endCxn id="58" idx="3"/>
          </p:cNvCxnSpPr>
          <p:nvPr/>
        </p:nvCxnSpPr>
        <p:spPr bwMode="auto">
          <a:xfrm flipV="1">
            <a:off x="4363804" y="3068404"/>
            <a:ext cx="1102192" cy="416392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 bwMode="auto">
          <a:xfrm>
            <a:off x="5410200" y="2743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5334000" y="4267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0" name="Straight Connector 59"/>
          <p:cNvCxnSpPr>
            <a:stCxn id="55" idx="5"/>
            <a:endCxn id="59" idx="1"/>
          </p:cNvCxnSpPr>
          <p:nvPr/>
        </p:nvCxnSpPr>
        <p:spPr bwMode="auto">
          <a:xfrm>
            <a:off x="4363804" y="3754204"/>
            <a:ext cx="1025992" cy="568792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 bwMode="auto">
          <a:xfrm>
            <a:off x="3352800" y="4038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2" name="Straight Connector 61"/>
          <p:cNvCxnSpPr>
            <a:stCxn id="55" idx="3"/>
            <a:endCxn id="61" idx="7"/>
          </p:cNvCxnSpPr>
          <p:nvPr/>
        </p:nvCxnSpPr>
        <p:spPr bwMode="auto">
          <a:xfrm flipH="1">
            <a:off x="3678004" y="3754204"/>
            <a:ext cx="416392" cy="3401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 bwMode="auto">
          <a:xfrm>
            <a:off x="4876800" y="2133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6172200" y="2209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6248400" y="3429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6" name="Straight Connector 65"/>
          <p:cNvCxnSpPr>
            <a:stCxn id="63" idx="5"/>
            <a:endCxn id="58" idx="1"/>
          </p:cNvCxnSpPr>
          <p:nvPr/>
        </p:nvCxnSpPr>
        <p:spPr bwMode="auto">
          <a:xfrm>
            <a:off x="5202004" y="2458804"/>
            <a:ext cx="263992" cy="3401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4" idx="3"/>
            <a:endCxn id="58" idx="7"/>
          </p:cNvCxnSpPr>
          <p:nvPr/>
        </p:nvCxnSpPr>
        <p:spPr bwMode="auto">
          <a:xfrm flipH="1">
            <a:off x="5735404" y="2535004"/>
            <a:ext cx="492592" cy="2639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65" idx="3"/>
            <a:endCxn id="59" idx="7"/>
          </p:cNvCxnSpPr>
          <p:nvPr/>
        </p:nvCxnSpPr>
        <p:spPr bwMode="auto">
          <a:xfrm flipH="1">
            <a:off x="5659204" y="3754204"/>
            <a:ext cx="644992" cy="5687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5" idx="1"/>
            <a:endCxn id="58" idx="5"/>
          </p:cNvCxnSpPr>
          <p:nvPr/>
        </p:nvCxnSpPr>
        <p:spPr bwMode="auto">
          <a:xfrm flipH="1" flipV="1">
            <a:off x="5735404" y="3068404"/>
            <a:ext cx="568792" cy="4163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8" idx="4"/>
            <a:endCxn id="59" idx="0"/>
          </p:cNvCxnSpPr>
          <p:nvPr/>
        </p:nvCxnSpPr>
        <p:spPr bwMode="auto">
          <a:xfrm flipH="1">
            <a:off x="5524500" y="3124200"/>
            <a:ext cx="76200" cy="1143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Partition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62600" y="458727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>
                <a:solidFill>
                  <a:srgbClr val="FF0000"/>
                </a:solidFill>
                <a:latin typeface="Gill Sans"/>
                <a:cs typeface="Gill Sans"/>
              </a:rPr>
              <a:t>Fast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97290" y="4572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>
                <a:solidFill>
                  <a:srgbClr val="FF0000"/>
                </a:solidFill>
                <a:latin typeface="Gill Sans"/>
                <a:cs typeface="Gill Sans"/>
              </a:rPr>
              <a:t>Fast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86200" y="4092026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 dirty="0">
                <a:solidFill>
                  <a:srgbClr val="FF0000"/>
                </a:solidFill>
                <a:latin typeface="Gill Sans"/>
                <a:cs typeface="Gill Sans"/>
              </a:rPr>
              <a:t>Slow</a:t>
            </a:r>
          </a:p>
        </p:txBody>
      </p:sp>
    </p:spTree>
    <p:extLst>
      <p:ext uri="{BB962C8B-B14F-4D97-AF65-F5344CB8AC3E}">
        <p14:creationId xmlns:p14="http://schemas.microsoft.com/office/powerpoint/2010/main" val="16965243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ounded Rectangle 73"/>
          <p:cNvSpPr/>
          <p:nvPr/>
        </p:nvSpPr>
        <p:spPr bwMode="auto">
          <a:xfrm>
            <a:off x="2438400" y="1828800"/>
            <a:ext cx="2133600" cy="3352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Rounded Rectangle 72"/>
          <p:cNvSpPr/>
          <p:nvPr/>
        </p:nvSpPr>
        <p:spPr bwMode="auto">
          <a:xfrm>
            <a:off x="4724400" y="1828800"/>
            <a:ext cx="2133600" cy="3352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3200400" y="2590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4038600" y="3429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6" name="Straight Connector 55"/>
          <p:cNvCxnSpPr>
            <a:stCxn id="54" idx="5"/>
            <a:endCxn id="55" idx="1"/>
          </p:cNvCxnSpPr>
          <p:nvPr/>
        </p:nvCxnSpPr>
        <p:spPr bwMode="auto">
          <a:xfrm>
            <a:off x="3525604" y="2916004"/>
            <a:ext cx="568792" cy="5687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2" idx="7"/>
            <a:endCxn id="58" idx="3"/>
          </p:cNvCxnSpPr>
          <p:nvPr/>
        </p:nvCxnSpPr>
        <p:spPr bwMode="auto">
          <a:xfrm flipV="1">
            <a:off x="5125804" y="3068404"/>
            <a:ext cx="340192" cy="416392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 bwMode="auto">
          <a:xfrm>
            <a:off x="5410200" y="2743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5334000" y="4267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0" name="Straight Connector 59"/>
          <p:cNvCxnSpPr>
            <a:stCxn id="22" idx="5"/>
            <a:endCxn id="59" idx="1"/>
          </p:cNvCxnSpPr>
          <p:nvPr/>
        </p:nvCxnSpPr>
        <p:spPr bwMode="auto">
          <a:xfrm>
            <a:off x="5125804" y="3754204"/>
            <a:ext cx="263992" cy="568792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 bwMode="auto">
          <a:xfrm>
            <a:off x="3352800" y="4038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2" name="Straight Connector 61"/>
          <p:cNvCxnSpPr>
            <a:stCxn id="55" idx="3"/>
            <a:endCxn id="61" idx="7"/>
          </p:cNvCxnSpPr>
          <p:nvPr/>
        </p:nvCxnSpPr>
        <p:spPr bwMode="auto">
          <a:xfrm flipH="1">
            <a:off x="3678004" y="3754204"/>
            <a:ext cx="416392" cy="3401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 bwMode="auto">
          <a:xfrm>
            <a:off x="4876800" y="2133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6172200" y="2209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6248400" y="3429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6" name="Straight Connector 65"/>
          <p:cNvCxnSpPr>
            <a:stCxn id="63" idx="5"/>
            <a:endCxn id="58" idx="1"/>
          </p:cNvCxnSpPr>
          <p:nvPr/>
        </p:nvCxnSpPr>
        <p:spPr bwMode="auto">
          <a:xfrm>
            <a:off x="5202004" y="2458804"/>
            <a:ext cx="263992" cy="3401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4" idx="3"/>
            <a:endCxn id="58" idx="7"/>
          </p:cNvCxnSpPr>
          <p:nvPr/>
        </p:nvCxnSpPr>
        <p:spPr bwMode="auto">
          <a:xfrm flipH="1">
            <a:off x="5735404" y="2535004"/>
            <a:ext cx="492592" cy="2639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65" idx="3"/>
            <a:endCxn id="59" idx="7"/>
          </p:cNvCxnSpPr>
          <p:nvPr/>
        </p:nvCxnSpPr>
        <p:spPr bwMode="auto">
          <a:xfrm flipH="1">
            <a:off x="5659204" y="3754204"/>
            <a:ext cx="644992" cy="5687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5" idx="1"/>
            <a:endCxn id="58" idx="5"/>
          </p:cNvCxnSpPr>
          <p:nvPr/>
        </p:nvCxnSpPr>
        <p:spPr bwMode="auto">
          <a:xfrm flipH="1" flipV="1">
            <a:off x="5735404" y="3068404"/>
            <a:ext cx="568792" cy="4163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8" idx="4"/>
            <a:endCxn id="59" idx="0"/>
          </p:cNvCxnSpPr>
          <p:nvPr/>
        </p:nvCxnSpPr>
        <p:spPr bwMode="auto">
          <a:xfrm flipH="1">
            <a:off x="5524500" y="3124200"/>
            <a:ext cx="76200" cy="1143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 bwMode="auto">
          <a:xfrm>
            <a:off x="4800600" y="3429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State-of-the-Art Distributed Graph Algorithms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01587" y="4710752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>
                <a:solidFill>
                  <a:srgbClr val="FF0000"/>
                </a:solidFill>
                <a:latin typeface="Gill Sans"/>
                <a:cs typeface="Gill Sans"/>
              </a:rPr>
              <a:t>Fast asynchronous iterations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8213" y="4648200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>
                <a:solidFill>
                  <a:srgbClr val="FF0000"/>
                </a:solidFill>
                <a:latin typeface="Gill Sans"/>
                <a:cs typeface="Gill Sans"/>
              </a:rPr>
              <a:t>Fast asynchronous iterations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48000" y="2362200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>
                <a:solidFill>
                  <a:srgbClr val="FF0000"/>
                </a:solidFill>
                <a:latin typeface="Gill Sans"/>
                <a:cs typeface="Gill Sans"/>
              </a:rPr>
              <a:t>Periodic synchronization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18087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2743200" y="19050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>
                <a:solidFill>
                  <a:schemeClr val="bg2"/>
                </a:solidFill>
              </a:rPr>
              <a:t>n</a:t>
            </a:r>
            <a:r>
              <a:rPr lang="en-US" i="1" baseline="-25000" dirty="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2133600" y="31242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>
                <a:solidFill>
                  <a:schemeClr val="bg2"/>
                </a:solidFill>
              </a:rPr>
              <a:t>n</a:t>
            </a:r>
            <a:r>
              <a:rPr lang="en-US" i="1" baseline="-25000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3657600" y="30480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>
                <a:solidFill>
                  <a:schemeClr val="bg2"/>
                </a:solidFill>
              </a:rPr>
              <a:t>n</a:t>
            </a:r>
            <a:r>
              <a:rPr lang="en-US" i="1" baseline="-25000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572000" y="19812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>
                <a:solidFill>
                  <a:schemeClr val="bg2"/>
                </a:solidFill>
              </a:rPr>
              <a:t>n</a:t>
            </a:r>
            <a:r>
              <a:rPr lang="en-US" i="1" baseline="-250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324600" y="16764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>
                <a:solidFill>
                  <a:schemeClr val="bg2"/>
                </a:solidFill>
              </a:rPr>
              <a:t>n</a:t>
            </a:r>
            <a:r>
              <a:rPr lang="en-US" i="1" baseline="-25000" dirty="0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5334000" y="32766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>
                <a:solidFill>
                  <a:schemeClr val="bg2"/>
                </a:solidFill>
              </a:rPr>
              <a:t>n</a:t>
            </a:r>
            <a:r>
              <a:rPr lang="en-US" i="1" baseline="-25000" dirty="0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3810000" y="42672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>
                <a:solidFill>
                  <a:schemeClr val="bg2"/>
                </a:solidFill>
              </a:rPr>
              <a:t>n</a:t>
            </a:r>
            <a:r>
              <a:rPr lang="en-US" i="1" baseline="-25000" dirty="0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2514600" y="45720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>
                <a:solidFill>
                  <a:schemeClr val="bg2"/>
                </a:solidFill>
              </a:rPr>
              <a:t>n</a:t>
            </a:r>
            <a:r>
              <a:rPr lang="en-US" i="1" baseline="-25000" dirty="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429000" y="57912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>
                <a:solidFill>
                  <a:schemeClr val="bg2"/>
                </a:solidFill>
              </a:rPr>
              <a:t>n</a:t>
            </a:r>
            <a:r>
              <a:rPr lang="en-US" i="1" baseline="-25000" dirty="0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5791200" y="47244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>
                <a:solidFill>
                  <a:schemeClr val="bg2"/>
                </a:solidFill>
              </a:rPr>
              <a:t>n</a:t>
            </a:r>
            <a:r>
              <a:rPr lang="en-US" i="1" baseline="-25000" dirty="0">
                <a:solidFill>
                  <a:schemeClr val="bg2"/>
                </a:solidFill>
              </a:rPr>
              <a:t>8</a:t>
            </a:r>
          </a:p>
        </p:txBody>
      </p:sp>
      <p:cxnSp>
        <p:nvCxnSpPr>
          <p:cNvPr id="14" name="Straight Arrow Connector 15"/>
          <p:cNvCxnSpPr>
            <a:cxnSpLocks noChangeShapeType="1"/>
            <a:stCxn id="4" idx="3"/>
            <a:endCxn id="5" idx="0"/>
          </p:cNvCxnSpPr>
          <p:nvPr/>
        </p:nvCxnSpPr>
        <p:spPr bwMode="auto">
          <a:xfrm rot="5400000">
            <a:off x="2343151" y="2624137"/>
            <a:ext cx="633412" cy="366713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6"/>
          <p:cNvCxnSpPr>
            <a:cxnSpLocks noChangeShapeType="1"/>
            <a:stCxn id="4" idx="5"/>
            <a:endCxn id="6" idx="1"/>
          </p:cNvCxnSpPr>
          <p:nvPr/>
        </p:nvCxnSpPr>
        <p:spPr bwMode="auto">
          <a:xfrm rot="16200000" flipH="1">
            <a:off x="3214688" y="2605088"/>
            <a:ext cx="657225" cy="4286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9"/>
          <p:cNvCxnSpPr>
            <a:cxnSpLocks noChangeShapeType="1"/>
            <a:stCxn id="4" idx="6"/>
            <a:endCxn id="7" idx="2"/>
          </p:cNvCxnSpPr>
          <p:nvPr/>
        </p:nvCxnSpPr>
        <p:spPr bwMode="auto">
          <a:xfrm>
            <a:off x="3429000" y="2247900"/>
            <a:ext cx="1143000" cy="76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23"/>
          <p:cNvCxnSpPr>
            <a:cxnSpLocks noChangeShapeType="1"/>
            <a:stCxn id="7" idx="6"/>
            <a:endCxn id="8" idx="2"/>
          </p:cNvCxnSpPr>
          <p:nvPr/>
        </p:nvCxnSpPr>
        <p:spPr bwMode="auto">
          <a:xfrm flipV="1">
            <a:off x="5257800" y="2019300"/>
            <a:ext cx="1066800" cy="3048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26"/>
          <p:cNvCxnSpPr>
            <a:cxnSpLocks noChangeShapeType="1"/>
            <a:stCxn id="13" idx="0"/>
            <a:endCxn id="8" idx="4"/>
          </p:cNvCxnSpPr>
          <p:nvPr/>
        </p:nvCxnSpPr>
        <p:spPr bwMode="auto">
          <a:xfrm rot="5400000" flipH="1" flipV="1">
            <a:off x="5219700" y="3276600"/>
            <a:ext cx="2362200" cy="5334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31"/>
          <p:cNvCxnSpPr>
            <a:cxnSpLocks noChangeShapeType="1"/>
            <a:stCxn id="9" idx="1"/>
            <a:endCxn id="7" idx="5"/>
          </p:cNvCxnSpPr>
          <p:nvPr/>
        </p:nvCxnSpPr>
        <p:spPr bwMode="auto">
          <a:xfrm rot="16200000" flipV="1">
            <a:off x="4891088" y="2833688"/>
            <a:ext cx="809625" cy="2762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34"/>
          <p:cNvCxnSpPr>
            <a:cxnSpLocks noChangeShapeType="1"/>
            <a:stCxn id="7" idx="3"/>
            <a:endCxn id="6" idx="7"/>
          </p:cNvCxnSpPr>
          <p:nvPr/>
        </p:nvCxnSpPr>
        <p:spPr bwMode="auto">
          <a:xfrm rot="5400000">
            <a:off x="4167188" y="2643188"/>
            <a:ext cx="581025" cy="4286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37"/>
          <p:cNvCxnSpPr>
            <a:cxnSpLocks noChangeShapeType="1"/>
            <a:stCxn id="6" idx="6"/>
            <a:endCxn id="9" idx="2"/>
          </p:cNvCxnSpPr>
          <p:nvPr/>
        </p:nvCxnSpPr>
        <p:spPr bwMode="auto">
          <a:xfrm>
            <a:off x="4343400" y="3390900"/>
            <a:ext cx="990600" cy="2286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40"/>
          <p:cNvCxnSpPr>
            <a:cxnSpLocks noChangeShapeType="1"/>
            <a:stCxn id="5" idx="4"/>
            <a:endCxn id="11" idx="0"/>
          </p:cNvCxnSpPr>
          <p:nvPr/>
        </p:nvCxnSpPr>
        <p:spPr bwMode="auto">
          <a:xfrm rot="16200000" flipH="1">
            <a:off x="2286000" y="4000500"/>
            <a:ext cx="762000" cy="3810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43"/>
          <p:cNvCxnSpPr>
            <a:cxnSpLocks noChangeShapeType="1"/>
            <a:stCxn id="6" idx="3"/>
            <a:endCxn id="11" idx="7"/>
          </p:cNvCxnSpPr>
          <p:nvPr/>
        </p:nvCxnSpPr>
        <p:spPr bwMode="auto">
          <a:xfrm rot="5400000">
            <a:off x="2909888" y="3824288"/>
            <a:ext cx="1038225" cy="6572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46"/>
          <p:cNvCxnSpPr>
            <a:cxnSpLocks noChangeShapeType="1"/>
            <a:stCxn id="6" idx="4"/>
            <a:endCxn id="10" idx="0"/>
          </p:cNvCxnSpPr>
          <p:nvPr/>
        </p:nvCxnSpPr>
        <p:spPr bwMode="auto">
          <a:xfrm rot="16200000" flipH="1">
            <a:off x="3810000" y="3924300"/>
            <a:ext cx="533400" cy="1524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50"/>
          <p:cNvCxnSpPr>
            <a:cxnSpLocks noChangeShapeType="1"/>
            <a:stCxn id="10" idx="7"/>
            <a:endCxn id="9" idx="3"/>
          </p:cNvCxnSpPr>
          <p:nvPr/>
        </p:nvCxnSpPr>
        <p:spPr bwMode="auto">
          <a:xfrm rot="5400000" flipH="1" flipV="1">
            <a:off x="4662488" y="3595688"/>
            <a:ext cx="504825" cy="10382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53"/>
          <p:cNvCxnSpPr>
            <a:cxnSpLocks noChangeShapeType="1"/>
            <a:stCxn id="11" idx="5"/>
            <a:endCxn id="12" idx="1"/>
          </p:cNvCxnSpPr>
          <p:nvPr/>
        </p:nvCxnSpPr>
        <p:spPr bwMode="auto">
          <a:xfrm rot="16200000" flipH="1">
            <a:off x="2947988" y="5310188"/>
            <a:ext cx="733425" cy="4286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56"/>
          <p:cNvCxnSpPr>
            <a:cxnSpLocks noChangeShapeType="1"/>
            <a:stCxn id="10" idx="3"/>
            <a:endCxn id="12" idx="0"/>
          </p:cNvCxnSpPr>
          <p:nvPr/>
        </p:nvCxnSpPr>
        <p:spPr bwMode="auto">
          <a:xfrm rot="5400000">
            <a:off x="3371851" y="5252617"/>
            <a:ext cx="938633" cy="138533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59"/>
          <p:cNvCxnSpPr>
            <a:cxnSpLocks noChangeShapeType="1"/>
            <a:stCxn id="12" idx="7"/>
            <a:endCxn id="10" idx="4"/>
          </p:cNvCxnSpPr>
          <p:nvPr/>
        </p:nvCxnSpPr>
        <p:spPr bwMode="auto">
          <a:xfrm rot="5400000" flipH="1" flipV="1">
            <a:off x="3614737" y="5353051"/>
            <a:ext cx="938213" cy="138112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62"/>
          <p:cNvCxnSpPr>
            <a:cxnSpLocks noChangeShapeType="1"/>
            <a:stCxn id="10" idx="6"/>
            <a:endCxn id="13" idx="2"/>
          </p:cNvCxnSpPr>
          <p:nvPr/>
        </p:nvCxnSpPr>
        <p:spPr bwMode="auto">
          <a:xfrm>
            <a:off x="4495800" y="4610100"/>
            <a:ext cx="1295400" cy="457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Visualizing Parallel BFS</a:t>
            </a:r>
          </a:p>
        </p:txBody>
      </p:sp>
    </p:spTree>
    <p:extLst>
      <p:ext uri="{BB962C8B-B14F-4D97-AF65-F5344CB8AC3E}">
        <p14:creationId xmlns:p14="http://schemas.microsoft.com/office/powerpoint/2010/main" val="1709549660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_rubbish_bins_in_a_circ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 Wikipedia (Waste container)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latin typeface="Gill Sans"/>
                <a:cs typeface="Gill Sans"/>
              </a:rPr>
              <a:t>Graph Processing Frameworks</a:t>
            </a:r>
          </a:p>
        </p:txBody>
      </p:sp>
    </p:spTree>
    <p:extLst>
      <p:ext uri="{BB962C8B-B14F-4D97-AF65-F5344CB8AC3E}">
        <p14:creationId xmlns:p14="http://schemas.microsoft.com/office/powerpoint/2010/main" val="3064665399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038600" y="20574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038600" y="37338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038600" y="54102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</a:p>
        </p:txBody>
      </p:sp>
      <p:cxnSp>
        <p:nvCxnSpPr>
          <p:cNvPr id="37" name="Straight Arrow Connector 36"/>
          <p:cNvCxnSpPr>
            <a:stCxn id="33" idx="2"/>
            <a:endCxn id="52" idx="0"/>
          </p:cNvCxnSpPr>
          <p:nvPr/>
        </p:nvCxnSpPr>
        <p:spPr bwMode="auto">
          <a:xfrm>
            <a:off x="4610100" y="5715000"/>
            <a:ext cx="4425" cy="42344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19600" y="61384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54" name="Can 53"/>
          <p:cNvSpPr/>
          <p:nvPr/>
        </p:nvSpPr>
        <p:spPr bwMode="auto">
          <a:xfrm>
            <a:off x="838200" y="304800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56" name="Elbow Connector 55"/>
          <p:cNvCxnSpPr>
            <a:stCxn id="53" idx="2"/>
            <a:endCxn id="13" idx="1"/>
          </p:cNvCxnSpPr>
          <p:nvPr/>
        </p:nvCxnSpPr>
        <p:spPr bwMode="auto">
          <a:xfrm rot="16200000" flipH="1">
            <a:off x="2190750" y="361950"/>
            <a:ext cx="1066800" cy="26289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Can 56"/>
          <p:cNvSpPr/>
          <p:nvPr/>
        </p:nvSpPr>
        <p:spPr bwMode="auto">
          <a:xfrm>
            <a:off x="5638800" y="304800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58" name="Elbow Connector 57"/>
          <p:cNvCxnSpPr>
            <a:stCxn id="55" idx="2"/>
            <a:endCxn id="13" idx="3"/>
          </p:cNvCxnSpPr>
          <p:nvPr/>
        </p:nvCxnSpPr>
        <p:spPr bwMode="auto">
          <a:xfrm rot="5400000">
            <a:off x="5162550" y="1162050"/>
            <a:ext cx="1066800" cy="10287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533400" y="762000"/>
            <a:ext cx="1752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Adjacency Lists</a:t>
            </a: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334000" y="762000"/>
            <a:ext cx="1752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PageRank vector</a:t>
            </a:r>
          </a:p>
        </p:txBody>
      </p:sp>
      <p:cxnSp>
        <p:nvCxnSpPr>
          <p:cNvPr id="59" name="Elbow Connector 58"/>
          <p:cNvCxnSpPr>
            <a:stCxn id="53" idx="2"/>
            <a:endCxn id="23" idx="1"/>
          </p:cNvCxnSpPr>
          <p:nvPr/>
        </p:nvCxnSpPr>
        <p:spPr bwMode="auto">
          <a:xfrm rot="16200000" flipH="1">
            <a:off x="1352550" y="1200150"/>
            <a:ext cx="2743200" cy="26289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53" idx="2"/>
            <a:endCxn id="33" idx="1"/>
          </p:cNvCxnSpPr>
          <p:nvPr/>
        </p:nvCxnSpPr>
        <p:spPr bwMode="auto">
          <a:xfrm rot="16200000" flipH="1">
            <a:off x="514350" y="2038350"/>
            <a:ext cx="4419600" cy="26289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5334000" y="3276600"/>
            <a:ext cx="1752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PageRank vector</a:t>
            </a: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962400" y="2438400"/>
            <a:ext cx="1295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err="1">
                <a:solidFill>
                  <a:schemeClr val="bg2"/>
                </a:solidFill>
                <a:latin typeface="Gill Sans"/>
                <a:cs typeface="Gill Sans"/>
              </a:rPr>
              <a:t>flatMap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3962400" y="2819400"/>
            <a:ext cx="1295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err="1">
                <a:solidFill>
                  <a:schemeClr val="bg2"/>
                </a:solidFill>
                <a:latin typeface="Gill Sans"/>
                <a:cs typeface="Gill Sans"/>
              </a:rPr>
              <a:t>reduceByKey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cxnSp>
        <p:nvCxnSpPr>
          <p:cNvPr id="70" name="Elbow Connector 69"/>
          <p:cNvCxnSpPr>
            <a:stCxn id="61" idx="2"/>
            <a:endCxn id="23" idx="3"/>
          </p:cNvCxnSpPr>
          <p:nvPr/>
        </p:nvCxnSpPr>
        <p:spPr bwMode="auto">
          <a:xfrm rot="5400000">
            <a:off x="5581650" y="3257550"/>
            <a:ext cx="228600" cy="10287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66" idx="3"/>
            <a:endCxn id="61" idx="0"/>
          </p:cNvCxnSpPr>
          <p:nvPr/>
        </p:nvCxnSpPr>
        <p:spPr bwMode="auto">
          <a:xfrm>
            <a:off x="5257800" y="2971800"/>
            <a:ext cx="952500" cy="3048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3962400" y="4114800"/>
            <a:ext cx="3124200" cy="1447800"/>
            <a:chOff x="5791200" y="4495800"/>
            <a:chExt cx="3124200" cy="1447800"/>
          </a:xfrm>
        </p:grpSpPr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7162800" y="53340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PageRank vector</a:t>
              </a:r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5791200" y="4495800"/>
              <a:ext cx="1295400" cy="304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err="1">
                  <a:solidFill>
                    <a:schemeClr val="bg2"/>
                  </a:solidFill>
                  <a:latin typeface="Gill Sans"/>
                  <a:cs typeface="Gill Sans"/>
                </a:rPr>
                <a:t>flatMap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5791200" y="4876800"/>
              <a:ext cx="1295400" cy="304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err="1">
                  <a:solidFill>
                    <a:schemeClr val="bg2"/>
                  </a:solidFill>
                  <a:latin typeface="Gill Sans"/>
                  <a:cs typeface="Gill Sans"/>
                </a:rPr>
                <a:t>reduceByKey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cxnSp>
          <p:nvCxnSpPr>
            <p:cNvPr id="76" name="Elbow Connector 75"/>
            <p:cNvCxnSpPr>
              <a:stCxn id="73" idx="2"/>
            </p:cNvCxnSpPr>
            <p:nvPr/>
          </p:nvCxnSpPr>
          <p:spPr bwMode="auto">
            <a:xfrm rot="5400000">
              <a:off x="7410450" y="5314950"/>
              <a:ext cx="228600" cy="1028700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Elbow Connector 76"/>
            <p:cNvCxnSpPr>
              <a:stCxn id="75" idx="3"/>
              <a:endCxn id="73" idx="0"/>
            </p:cNvCxnSpPr>
            <p:nvPr/>
          </p:nvCxnSpPr>
          <p:spPr bwMode="auto">
            <a:xfrm>
              <a:off x="7086600" y="5029200"/>
              <a:ext cx="952500" cy="304800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449751" y="1154668"/>
            <a:ext cx="83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Cache!</a:t>
            </a:r>
          </a:p>
        </p:txBody>
      </p:sp>
      <p:sp>
        <p:nvSpPr>
          <p:cNvPr id="27" name="TextBox 26"/>
          <p:cNvSpPr txBox="1"/>
          <p:nvPr/>
        </p:nvSpPr>
        <p:spPr>
          <a:xfrm rot="21149205">
            <a:off x="1992469" y="3010262"/>
            <a:ext cx="52888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FF0000"/>
                </a:solidFill>
                <a:latin typeface="Gill Sans"/>
                <a:cs typeface="Gill Sans"/>
              </a:rPr>
              <a:t>Still not particularly satisfying?</a:t>
            </a:r>
          </a:p>
        </p:txBody>
      </p:sp>
      <p:sp>
        <p:nvSpPr>
          <p:cNvPr id="28" name="TextBox 27"/>
          <p:cNvSpPr txBox="1"/>
          <p:nvPr/>
        </p:nvSpPr>
        <p:spPr>
          <a:xfrm rot="21120000">
            <a:off x="5768510" y="5683933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 dirty="0">
                <a:solidFill>
                  <a:srgbClr val="FF0000"/>
                </a:solidFill>
                <a:latin typeface="Gill Sans"/>
                <a:cs typeface="Gill Sans"/>
              </a:rPr>
              <a:t>What’s the issue?</a:t>
            </a:r>
          </a:p>
        </p:txBody>
      </p:sp>
      <p:sp>
        <p:nvSpPr>
          <p:cNvPr id="29" name="TextBox 28"/>
          <p:cNvSpPr txBox="1"/>
          <p:nvPr/>
        </p:nvSpPr>
        <p:spPr>
          <a:xfrm rot="21120000">
            <a:off x="5777943" y="6063348"/>
            <a:ext cx="3118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 dirty="0">
                <a:solidFill>
                  <a:srgbClr val="FF0000"/>
                </a:solidFill>
                <a:latin typeface="Gill Sans"/>
                <a:cs typeface="Gill Sans"/>
              </a:rPr>
              <a:t>Think like a vertex!</a:t>
            </a:r>
          </a:p>
        </p:txBody>
      </p:sp>
    </p:spTree>
    <p:extLst>
      <p:ext uri="{BB962C8B-B14F-4D97-AF65-F5344CB8AC3E}">
        <p14:creationId xmlns:p14="http://schemas.microsoft.com/office/powerpoint/2010/main" val="3792753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Pregel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: Computational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524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Based on Bulk Synchronous Parallel (BSP)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905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Computational units encoded in a directed graph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Computation proceeds in a series of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supersteps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Message passing architecture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1783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Each vertex, at each </a:t>
            </a: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superstep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559313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1" algn="ctr"/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Receives messages directed at it from previous </a:t>
            </a:r>
            <a:r>
              <a:rPr lang="en-GB" sz="2000" b="0" dirty="0" err="1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superstep</a:t>
            </a:r>
            <a:endParaRPr lang="en-GB" sz="2000" b="0" dirty="0">
              <a:solidFill>
                <a:srgbClr val="0070C0"/>
              </a:solidFill>
              <a:latin typeface="Gill Sans" charset="0"/>
              <a:ea typeface="Gill Sans" charset="0"/>
              <a:cs typeface="Gill Sans" charset="0"/>
              <a:sym typeface="Symbol" pitchFamily="18" charset="2"/>
            </a:endParaRPr>
          </a:p>
          <a:p>
            <a:pPr marL="12700" lvl="1" algn="ctr"/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Executes a user-defined function (modifying state)</a:t>
            </a:r>
          </a:p>
          <a:p>
            <a:pPr marL="12700" lvl="1" algn="ctr"/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Emits messages to other vertices (for the next </a:t>
            </a:r>
            <a:r>
              <a:rPr lang="en-GB" sz="2000" b="0" dirty="0" err="1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superstep</a:t>
            </a:r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80357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Termination: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18457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1" algn="ctr"/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A vertex can choose to deactivate itself</a:t>
            </a:r>
          </a:p>
          <a:p>
            <a:pPr marL="12700" lvl="1" algn="ctr"/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Is “woken up” if new messages received</a:t>
            </a:r>
          </a:p>
          <a:p>
            <a:pPr marL="12700" lvl="1" algn="ctr"/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Computation halts when all vertices are inactive</a:t>
            </a:r>
          </a:p>
        </p:txBody>
      </p:sp>
    </p:spTree>
    <p:extLst>
      <p:ext uri="{BB962C8B-B14F-4D97-AF65-F5344CB8AC3E}">
        <p14:creationId xmlns:p14="http://schemas.microsoft.com/office/powerpoint/2010/main" val="7166185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3352800" y="987422"/>
            <a:ext cx="3962400" cy="534988"/>
            <a:chOff x="1524000" y="2208211"/>
            <a:chExt cx="3962400" cy="534988"/>
          </a:xfrm>
        </p:grpSpPr>
        <p:sp>
          <p:nvSpPr>
            <p:cNvPr id="5" name="Oval 4"/>
            <p:cNvSpPr/>
            <p:nvPr/>
          </p:nvSpPr>
          <p:spPr bwMode="auto">
            <a:xfrm>
              <a:off x="1524000" y="2209005"/>
              <a:ext cx="533400" cy="533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2362200" y="2209005"/>
              <a:ext cx="533400" cy="533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3200400" y="2209005"/>
              <a:ext cx="533400" cy="533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4038600" y="2209005"/>
              <a:ext cx="533400" cy="533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4953000" y="2209005"/>
              <a:ext cx="533400" cy="533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" name="Straight Arrow Connector 12"/>
            <p:cNvCxnSpPr>
              <a:stCxn id="5" idx="0"/>
              <a:endCxn id="8" idx="0"/>
            </p:cNvCxnSpPr>
            <p:nvPr/>
          </p:nvCxnSpPr>
          <p:spPr bwMode="auto">
            <a:xfrm rot="5400000" flipH="1" flipV="1">
              <a:off x="3048000" y="951705"/>
              <a:ext cx="1588" cy="2514600"/>
            </a:xfrm>
            <a:prstGeom prst="curvedConnector3">
              <a:avLst>
                <a:gd name="adj1" fmla="val 18660831"/>
              </a:avLst>
            </a:prstGeom>
            <a:ln w="12700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2"/>
            <p:cNvCxnSpPr>
              <a:stCxn id="5" idx="0"/>
              <a:endCxn id="7" idx="0"/>
            </p:cNvCxnSpPr>
            <p:nvPr/>
          </p:nvCxnSpPr>
          <p:spPr bwMode="auto">
            <a:xfrm rot="5400000" flipH="1" flipV="1">
              <a:off x="2628900" y="1370805"/>
              <a:ext cx="1588" cy="1676400"/>
            </a:xfrm>
            <a:prstGeom prst="curvedConnector3">
              <a:avLst>
                <a:gd name="adj1" fmla="val 14395466"/>
              </a:avLst>
            </a:prstGeom>
            <a:ln w="12700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12"/>
            <p:cNvCxnSpPr>
              <a:stCxn id="6" idx="0"/>
              <a:endCxn id="9" idx="0"/>
            </p:cNvCxnSpPr>
            <p:nvPr/>
          </p:nvCxnSpPr>
          <p:spPr bwMode="auto">
            <a:xfrm rot="5400000" flipH="1" flipV="1">
              <a:off x="3924300" y="913605"/>
              <a:ext cx="1588" cy="2590800"/>
            </a:xfrm>
            <a:prstGeom prst="curvedConnector3">
              <a:avLst>
                <a:gd name="adj1" fmla="val 25058753"/>
              </a:avLst>
            </a:prstGeom>
            <a:ln w="12700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12"/>
            <p:cNvCxnSpPr>
              <a:stCxn id="8" idx="0"/>
              <a:endCxn id="9" idx="0"/>
            </p:cNvCxnSpPr>
            <p:nvPr/>
          </p:nvCxnSpPr>
          <p:spPr bwMode="auto">
            <a:xfrm rot="5400000" flipH="1" flipV="1">
              <a:off x="4762500" y="1751805"/>
              <a:ext cx="1588" cy="914400"/>
            </a:xfrm>
            <a:prstGeom prst="curvedConnector3">
              <a:avLst>
                <a:gd name="adj1" fmla="val 14395466"/>
              </a:avLst>
            </a:prstGeom>
            <a:ln w="12700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12"/>
            <p:cNvCxnSpPr>
              <a:stCxn id="9" idx="4"/>
              <a:endCxn id="5" idx="4"/>
            </p:cNvCxnSpPr>
            <p:nvPr/>
          </p:nvCxnSpPr>
          <p:spPr bwMode="auto">
            <a:xfrm rot="5400000">
              <a:off x="3505200" y="1027905"/>
              <a:ext cx="1588" cy="3429000"/>
            </a:xfrm>
            <a:prstGeom prst="curvedConnector3">
              <a:avLst>
                <a:gd name="adj1" fmla="val 26125126"/>
              </a:avLst>
            </a:prstGeom>
            <a:ln w="12700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12"/>
            <p:cNvCxnSpPr>
              <a:stCxn id="8" idx="4"/>
              <a:endCxn id="6" idx="4"/>
            </p:cNvCxnSpPr>
            <p:nvPr/>
          </p:nvCxnSpPr>
          <p:spPr bwMode="auto">
            <a:xfrm rot="5400000">
              <a:off x="3467100" y="1904205"/>
              <a:ext cx="1588" cy="1676400"/>
            </a:xfrm>
            <a:prstGeom prst="curvedConnector3">
              <a:avLst>
                <a:gd name="adj1" fmla="val 17594458"/>
              </a:avLst>
            </a:prstGeom>
            <a:ln w="12700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12"/>
            <p:cNvCxnSpPr>
              <a:stCxn id="8" idx="4"/>
              <a:endCxn id="7" idx="4"/>
            </p:cNvCxnSpPr>
            <p:nvPr/>
          </p:nvCxnSpPr>
          <p:spPr bwMode="auto">
            <a:xfrm rot="5400000">
              <a:off x="3886200" y="2323305"/>
              <a:ext cx="1588" cy="838200"/>
            </a:xfrm>
            <a:prstGeom prst="curvedConnector3">
              <a:avLst>
                <a:gd name="adj1" fmla="val 11729597"/>
              </a:avLst>
            </a:prstGeom>
            <a:ln w="12700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2" name="TextBox 71"/>
          <p:cNvSpPr txBox="1"/>
          <p:nvPr/>
        </p:nvSpPr>
        <p:spPr>
          <a:xfrm>
            <a:off x="1524000" y="1044512"/>
            <a:ext cx="1600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err="1">
                <a:solidFill>
                  <a:schemeClr val="bg1"/>
                </a:solidFill>
                <a:latin typeface="Gill Sans"/>
                <a:cs typeface="Gill Sans"/>
              </a:rPr>
              <a:t>superstep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000" b="0" i="1" dirty="0" err="1">
                <a:solidFill>
                  <a:schemeClr val="bg1"/>
                </a:solidFill>
                <a:latin typeface="Gill Sans"/>
                <a:cs typeface="Gill Sans"/>
              </a:rPr>
              <a:t>t</a:t>
            </a:r>
            <a:endParaRPr lang="en-US" sz="20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447800" y="2055811"/>
            <a:ext cx="5867400" cy="1525589"/>
            <a:chOff x="990600" y="2439989"/>
            <a:chExt cx="5867400" cy="1525589"/>
          </a:xfrm>
        </p:grpSpPr>
        <p:sp>
          <p:nvSpPr>
            <p:cNvPr id="4" name="Right Arrow 3"/>
            <p:cNvSpPr/>
            <p:nvPr/>
          </p:nvSpPr>
          <p:spPr bwMode="auto">
            <a:xfrm rot="5400000">
              <a:off x="4572000" y="2439989"/>
              <a:ext cx="533400" cy="5334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2895600" y="3430590"/>
              <a:ext cx="3962400" cy="534988"/>
              <a:chOff x="1524000" y="2208211"/>
              <a:chExt cx="3962400" cy="534988"/>
            </a:xfrm>
          </p:grpSpPr>
          <p:sp>
            <p:nvSpPr>
              <p:cNvPr id="45" name="Oval 44"/>
              <p:cNvSpPr/>
              <p:nvPr/>
            </p:nvSpPr>
            <p:spPr bwMode="auto">
              <a:xfrm>
                <a:off x="1524000" y="2209005"/>
                <a:ext cx="533400" cy="533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 bwMode="auto">
              <a:xfrm>
                <a:off x="2362200" y="2209005"/>
                <a:ext cx="533400" cy="533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 bwMode="auto">
              <a:xfrm>
                <a:off x="3200400" y="2209005"/>
                <a:ext cx="533400" cy="533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 bwMode="auto">
              <a:xfrm>
                <a:off x="4038600" y="2209005"/>
                <a:ext cx="533400" cy="533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 bwMode="auto">
              <a:xfrm>
                <a:off x="4953000" y="2209005"/>
                <a:ext cx="533400" cy="533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50" name="Straight Arrow Connector 12"/>
              <p:cNvCxnSpPr>
                <a:stCxn id="45" idx="0"/>
                <a:endCxn id="48" idx="0"/>
              </p:cNvCxnSpPr>
              <p:nvPr/>
            </p:nvCxnSpPr>
            <p:spPr bwMode="auto">
              <a:xfrm rot="5400000" flipH="1" flipV="1">
                <a:off x="3048000" y="951705"/>
                <a:ext cx="1588" cy="2514600"/>
              </a:xfrm>
              <a:prstGeom prst="curvedConnector3">
                <a:avLst>
                  <a:gd name="adj1" fmla="val 18660831"/>
                </a:avLst>
              </a:prstGeom>
              <a:ln w="12700">
                <a:headEnd type="none" w="med" len="med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12"/>
              <p:cNvCxnSpPr>
                <a:stCxn id="45" idx="0"/>
                <a:endCxn id="47" idx="0"/>
              </p:cNvCxnSpPr>
              <p:nvPr/>
            </p:nvCxnSpPr>
            <p:spPr bwMode="auto">
              <a:xfrm rot="5400000" flipH="1" flipV="1">
                <a:off x="2628900" y="1370805"/>
                <a:ext cx="1588" cy="1676400"/>
              </a:xfrm>
              <a:prstGeom prst="curvedConnector3">
                <a:avLst>
                  <a:gd name="adj1" fmla="val 14395466"/>
                </a:avLst>
              </a:prstGeom>
              <a:ln w="12700">
                <a:headEnd type="none" w="med" len="med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12"/>
              <p:cNvCxnSpPr>
                <a:stCxn id="46" idx="0"/>
                <a:endCxn id="49" idx="0"/>
              </p:cNvCxnSpPr>
              <p:nvPr/>
            </p:nvCxnSpPr>
            <p:spPr bwMode="auto">
              <a:xfrm rot="5400000" flipH="1" flipV="1">
                <a:off x="3924300" y="913605"/>
                <a:ext cx="1588" cy="2590800"/>
              </a:xfrm>
              <a:prstGeom prst="curvedConnector3">
                <a:avLst>
                  <a:gd name="adj1" fmla="val 25058753"/>
                </a:avLst>
              </a:prstGeom>
              <a:ln w="12700">
                <a:headEnd type="none" w="med" len="med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12"/>
              <p:cNvCxnSpPr>
                <a:stCxn id="48" idx="0"/>
                <a:endCxn id="49" idx="0"/>
              </p:cNvCxnSpPr>
              <p:nvPr/>
            </p:nvCxnSpPr>
            <p:spPr bwMode="auto">
              <a:xfrm rot="5400000" flipH="1" flipV="1">
                <a:off x="4762500" y="1751805"/>
                <a:ext cx="1588" cy="914400"/>
              </a:xfrm>
              <a:prstGeom prst="curvedConnector3">
                <a:avLst>
                  <a:gd name="adj1" fmla="val 14395466"/>
                </a:avLst>
              </a:prstGeom>
              <a:ln w="12700">
                <a:headEnd type="none" w="med" len="med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12"/>
              <p:cNvCxnSpPr>
                <a:stCxn id="49" idx="4"/>
                <a:endCxn id="45" idx="4"/>
              </p:cNvCxnSpPr>
              <p:nvPr/>
            </p:nvCxnSpPr>
            <p:spPr bwMode="auto">
              <a:xfrm rot="5400000">
                <a:off x="3505200" y="1027905"/>
                <a:ext cx="1588" cy="3429000"/>
              </a:xfrm>
              <a:prstGeom prst="curvedConnector3">
                <a:avLst>
                  <a:gd name="adj1" fmla="val 26125126"/>
                </a:avLst>
              </a:prstGeom>
              <a:ln w="12700">
                <a:headEnd type="none" w="med" len="med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12"/>
              <p:cNvCxnSpPr>
                <a:stCxn id="48" idx="4"/>
                <a:endCxn id="46" idx="4"/>
              </p:cNvCxnSpPr>
              <p:nvPr/>
            </p:nvCxnSpPr>
            <p:spPr bwMode="auto">
              <a:xfrm rot="5400000">
                <a:off x="3467100" y="1904205"/>
                <a:ext cx="1588" cy="1676400"/>
              </a:xfrm>
              <a:prstGeom prst="curvedConnector3">
                <a:avLst>
                  <a:gd name="adj1" fmla="val 17594458"/>
                </a:avLst>
              </a:prstGeom>
              <a:ln w="12700">
                <a:headEnd type="none" w="med" len="med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12"/>
              <p:cNvCxnSpPr>
                <a:stCxn id="48" idx="4"/>
                <a:endCxn id="47" idx="4"/>
              </p:cNvCxnSpPr>
              <p:nvPr/>
            </p:nvCxnSpPr>
            <p:spPr bwMode="auto">
              <a:xfrm rot="5400000">
                <a:off x="3886200" y="2323305"/>
                <a:ext cx="1588" cy="838200"/>
              </a:xfrm>
              <a:prstGeom prst="curvedConnector3">
                <a:avLst>
                  <a:gd name="adj1" fmla="val 11729597"/>
                </a:avLst>
              </a:prstGeom>
              <a:ln w="12700">
                <a:headEnd type="none" w="med" len="med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/>
            <p:cNvSpPr txBox="1"/>
            <p:nvPr/>
          </p:nvSpPr>
          <p:spPr>
            <a:xfrm>
              <a:off x="990600" y="3505200"/>
              <a:ext cx="1828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 err="1">
                  <a:solidFill>
                    <a:schemeClr val="bg1"/>
                  </a:solidFill>
                  <a:latin typeface="Gill Sans"/>
                  <a:cs typeface="Gill Sans"/>
                </a:rPr>
                <a:t>superstep</a:t>
              </a:r>
              <a:r>
                <a:rPr lang="en-US" sz="2000" b="0" dirty="0">
                  <a:solidFill>
                    <a:schemeClr val="bg1"/>
                  </a:solidFill>
                  <a:latin typeface="Gill Sans"/>
                  <a:cs typeface="Gill Sans"/>
                </a:rPr>
                <a:t> </a:t>
              </a:r>
              <a:r>
                <a:rPr lang="en-US" sz="2000" b="0" i="1" dirty="0">
                  <a:solidFill>
                    <a:schemeClr val="bg1"/>
                  </a:solidFill>
                  <a:latin typeface="Gill Sans"/>
                  <a:cs typeface="Gill Sans"/>
                </a:rPr>
                <a:t>t+1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447800" y="4114800"/>
            <a:ext cx="5867400" cy="1524000"/>
            <a:chOff x="990600" y="4498978"/>
            <a:chExt cx="5867400" cy="1524000"/>
          </a:xfrm>
        </p:grpSpPr>
        <p:grpSp>
          <p:nvGrpSpPr>
            <p:cNvPr id="58" name="Group 57"/>
            <p:cNvGrpSpPr/>
            <p:nvPr/>
          </p:nvGrpSpPr>
          <p:grpSpPr>
            <a:xfrm>
              <a:off x="2895600" y="5487990"/>
              <a:ext cx="3962400" cy="534988"/>
              <a:chOff x="1524000" y="2208211"/>
              <a:chExt cx="3962400" cy="534988"/>
            </a:xfrm>
          </p:grpSpPr>
          <p:sp>
            <p:nvSpPr>
              <p:cNvPr id="59" name="Oval 58"/>
              <p:cNvSpPr/>
              <p:nvPr/>
            </p:nvSpPr>
            <p:spPr bwMode="auto">
              <a:xfrm>
                <a:off x="1524000" y="2209005"/>
                <a:ext cx="533400" cy="533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 bwMode="auto">
              <a:xfrm>
                <a:off x="2362200" y="2209005"/>
                <a:ext cx="533400" cy="533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 bwMode="auto">
              <a:xfrm>
                <a:off x="3200400" y="2209005"/>
                <a:ext cx="533400" cy="533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 bwMode="auto">
              <a:xfrm>
                <a:off x="4038600" y="2209005"/>
                <a:ext cx="533400" cy="533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 bwMode="auto">
              <a:xfrm>
                <a:off x="4953000" y="2209005"/>
                <a:ext cx="533400" cy="533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4" name="Straight Arrow Connector 12"/>
              <p:cNvCxnSpPr>
                <a:stCxn id="59" idx="0"/>
                <a:endCxn id="62" idx="0"/>
              </p:cNvCxnSpPr>
              <p:nvPr/>
            </p:nvCxnSpPr>
            <p:spPr bwMode="auto">
              <a:xfrm rot="5400000" flipH="1" flipV="1">
                <a:off x="3048000" y="951705"/>
                <a:ext cx="1588" cy="2514600"/>
              </a:xfrm>
              <a:prstGeom prst="curvedConnector3">
                <a:avLst>
                  <a:gd name="adj1" fmla="val 18660831"/>
                </a:avLst>
              </a:prstGeom>
              <a:ln w="12700">
                <a:headEnd type="none" w="med" len="med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12"/>
              <p:cNvCxnSpPr>
                <a:stCxn id="59" idx="0"/>
                <a:endCxn id="61" idx="0"/>
              </p:cNvCxnSpPr>
              <p:nvPr/>
            </p:nvCxnSpPr>
            <p:spPr bwMode="auto">
              <a:xfrm rot="5400000" flipH="1" flipV="1">
                <a:off x="2628900" y="1370805"/>
                <a:ext cx="1588" cy="1676400"/>
              </a:xfrm>
              <a:prstGeom prst="curvedConnector3">
                <a:avLst>
                  <a:gd name="adj1" fmla="val 14395466"/>
                </a:avLst>
              </a:prstGeom>
              <a:ln w="12700">
                <a:headEnd type="none" w="med" len="med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12"/>
              <p:cNvCxnSpPr>
                <a:stCxn id="60" idx="0"/>
                <a:endCxn id="63" idx="0"/>
              </p:cNvCxnSpPr>
              <p:nvPr/>
            </p:nvCxnSpPr>
            <p:spPr bwMode="auto">
              <a:xfrm rot="5400000" flipH="1" flipV="1">
                <a:off x="3924300" y="913605"/>
                <a:ext cx="1588" cy="2590800"/>
              </a:xfrm>
              <a:prstGeom prst="curvedConnector3">
                <a:avLst>
                  <a:gd name="adj1" fmla="val 25058753"/>
                </a:avLst>
              </a:prstGeom>
              <a:ln w="12700">
                <a:headEnd type="none" w="med" len="med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12"/>
              <p:cNvCxnSpPr>
                <a:stCxn id="62" idx="0"/>
                <a:endCxn id="63" idx="0"/>
              </p:cNvCxnSpPr>
              <p:nvPr/>
            </p:nvCxnSpPr>
            <p:spPr bwMode="auto">
              <a:xfrm rot="5400000" flipH="1" flipV="1">
                <a:off x="4762500" y="1751805"/>
                <a:ext cx="1588" cy="914400"/>
              </a:xfrm>
              <a:prstGeom prst="curvedConnector3">
                <a:avLst>
                  <a:gd name="adj1" fmla="val 14395466"/>
                </a:avLst>
              </a:prstGeom>
              <a:ln w="12700">
                <a:headEnd type="none" w="med" len="med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12"/>
              <p:cNvCxnSpPr>
                <a:stCxn id="63" idx="4"/>
                <a:endCxn id="59" idx="4"/>
              </p:cNvCxnSpPr>
              <p:nvPr/>
            </p:nvCxnSpPr>
            <p:spPr bwMode="auto">
              <a:xfrm rot="5400000">
                <a:off x="3505200" y="1027905"/>
                <a:ext cx="1588" cy="3429000"/>
              </a:xfrm>
              <a:prstGeom prst="curvedConnector3">
                <a:avLst>
                  <a:gd name="adj1" fmla="val 26125126"/>
                </a:avLst>
              </a:prstGeom>
              <a:ln w="12700">
                <a:headEnd type="none" w="med" len="med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12"/>
              <p:cNvCxnSpPr>
                <a:stCxn id="62" idx="4"/>
                <a:endCxn id="60" idx="4"/>
              </p:cNvCxnSpPr>
              <p:nvPr/>
            </p:nvCxnSpPr>
            <p:spPr bwMode="auto">
              <a:xfrm rot="5400000">
                <a:off x="3467100" y="1904205"/>
                <a:ext cx="1588" cy="1676400"/>
              </a:xfrm>
              <a:prstGeom prst="curvedConnector3">
                <a:avLst>
                  <a:gd name="adj1" fmla="val 17594458"/>
                </a:avLst>
              </a:prstGeom>
              <a:ln w="12700">
                <a:headEnd type="none" w="med" len="med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12"/>
              <p:cNvCxnSpPr>
                <a:stCxn id="62" idx="4"/>
                <a:endCxn id="61" idx="4"/>
              </p:cNvCxnSpPr>
              <p:nvPr/>
            </p:nvCxnSpPr>
            <p:spPr bwMode="auto">
              <a:xfrm rot="5400000">
                <a:off x="3886200" y="2323305"/>
                <a:ext cx="1588" cy="838200"/>
              </a:xfrm>
              <a:prstGeom prst="curvedConnector3">
                <a:avLst>
                  <a:gd name="adj1" fmla="val 11729597"/>
                </a:avLst>
              </a:prstGeom>
              <a:ln w="12700">
                <a:headEnd type="none" w="med" len="med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1" name="Right Arrow 70"/>
            <p:cNvSpPr/>
            <p:nvPr/>
          </p:nvSpPr>
          <p:spPr bwMode="auto">
            <a:xfrm rot="5400000">
              <a:off x="4572000" y="4498978"/>
              <a:ext cx="533400" cy="5334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990600" y="5562600"/>
              <a:ext cx="1828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 err="1">
                  <a:solidFill>
                    <a:schemeClr val="bg1"/>
                  </a:solidFill>
                  <a:latin typeface="Gill Sans"/>
                  <a:cs typeface="Gill Sans"/>
                </a:rPr>
                <a:t>superstep</a:t>
              </a:r>
              <a:r>
                <a:rPr lang="en-US" sz="2000" b="0" dirty="0">
                  <a:solidFill>
                    <a:schemeClr val="bg1"/>
                  </a:solidFill>
                  <a:latin typeface="Gill Sans"/>
                  <a:cs typeface="Gill Sans"/>
                </a:rPr>
                <a:t> </a:t>
              </a:r>
              <a:r>
                <a:rPr lang="en-US" sz="2000" b="0" i="1" dirty="0">
                  <a:solidFill>
                    <a:schemeClr val="bg1"/>
                  </a:solidFill>
                  <a:latin typeface="Gill Sans"/>
                  <a:cs typeface="Gill Sans"/>
                </a:rPr>
                <a:t>t+2</a:t>
              </a:r>
            </a:p>
          </p:txBody>
        </p:sp>
      </p:grp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Malewicz</a:t>
            </a:r>
            <a:r>
              <a:rPr lang="en-US" sz="1000" b="0" dirty="0">
                <a:solidFill>
                  <a:schemeClr val="bg1"/>
                </a:solidFill>
              </a:rPr>
              <a:t> et al. (2010) </a:t>
            </a:r>
            <a:r>
              <a:rPr lang="en-US" sz="1000" b="0" dirty="0" err="1">
                <a:solidFill>
                  <a:schemeClr val="bg1"/>
                </a:solidFill>
              </a:rPr>
              <a:t>Pregel</a:t>
            </a:r>
            <a:r>
              <a:rPr lang="en-US" sz="1000" b="0" dirty="0">
                <a:solidFill>
                  <a:schemeClr val="bg1"/>
                </a:solidFill>
              </a:rPr>
              <a:t>: A System for Large-Scale Graph Processing. SIGMOD.</a:t>
            </a:r>
          </a:p>
        </p:txBody>
      </p:sp>
    </p:spTree>
    <p:extLst>
      <p:ext uri="{BB962C8B-B14F-4D97-AF65-F5344CB8AC3E}">
        <p14:creationId xmlns:p14="http://schemas.microsoft.com/office/powerpoint/2010/main" val="3567475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Pregel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: Implementation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6543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Master-Worker architecture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0353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Vertices are hash partitioned (by default) and assigned to workers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Everything happens in memory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971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Processing cycle: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3528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1" algn="ctr"/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Master tells all workers to advance a single </a:t>
            </a:r>
            <a:r>
              <a:rPr lang="en-GB" sz="2000" b="0" dirty="0" err="1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superstep</a:t>
            </a:r>
            <a:endParaRPr lang="en-GB" sz="2000" b="0" dirty="0">
              <a:solidFill>
                <a:srgbClr val="0070C0"/>
              </a:solidFill>
              <a:latin typeface="Gill Sans" charset="0"/>
              <a:ea typeface="Gill Sans" charset="0"/>
              <a:cs typeface="Gill Sans" charset="0"/>
              <a:sym typeface="Symbol" pitchFamily="18" charset="2"/>
            </a:endParaRPr>
          </a:p>
          <a:p>
            <a:pPr marL="12700" lvl="1" algn="ctr"/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Worker delivers messages from previous </a:t>
            </a:r>
            <a:r>
              <a:rPr lang="en-GB" sz="2000" b="0" dirty="0" err="1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superstep</a:t>
            </a:r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, executing vertex computation</a:t>
            </a:r>
          </a:p>
          <a:p>
            <a:pPr marL="12700" lvl="1" algn="ctr"/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Messages sent asynchronously (in batches)</a:t>
            </a:r>
          </a:p>
          <a:p>
            <a:pPr marL="12700" lvl="1" algn="ctr"/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Worker notifies master of number of active vertices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8547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Fault tolerance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235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1" algn="ctr"/>
            <a:r>
              <a:rPr lang="en-GB" sz="2000" b="0" dirty="0" err="1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Checkpointing</a:t>
            </a:r>
            <a:endParaRPr lang="en-GB" sz="2000" b="0" dirty="0">
              <a:solidFill>
                <a:srgbClr val="0070C0"/>
              </a:solidFill>
              <a:latin typeface="Gill Sans" charset="0"/>
              <a:ea typeface="Gill Sans" charset="0"/>
              <a:cs typeface="Gill Sans" charset="0"/>
              <a:sym typeface="Symbol" pitchFamily="18" charset="2"/>
            </a:endParaRPr>
          </a:p>
          <a:p>
            <a:pPr marL="12700" lvl="1" algn="ctr"/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Heartbeat/revert</a:t>
            </a:r>
          </a:p>
        </p:txBody>
      </p:sp>
    </p:spTree>
    <p:extLst>
      <p:ext uri="{BB962C8B-B14F-4D97-AF65-F5344CB8AC3E}">
        <p14:creationId xmlns:p14="http://schemas.microsoft.com/office/powerpoint/2010/main" val="2535576674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624548"/>
            <a:ext cx="7772400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ShortestPathVertex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: public Vertex&lt;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&gt;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void Compute(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MessageIterator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*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msgs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mindist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=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IsSource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vertex_id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()) ? 0 : INF;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(; !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msgs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-&gt;Done();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msgs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-&gt;Next())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mindist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= min(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mindist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msgs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-&gt;Value());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if 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mindist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&lt;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GetValue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*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MutableValue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 =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mindist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;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OutEdgeIterator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iter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=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GetOutEdgeIterator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();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for (; !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iter.Done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();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iter.Next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SendMessageTo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iter.Target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(),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            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mindist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+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iter.GetValue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());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VoteToHalt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();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};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Malewicz</a:t>
            </a:r>
            <a:r>
              <a:rPr lang="en-US" sz="1000" b="0" dirty="0">
                <a:solidFill>
                  <a:schemeClr val="bg1"/>
                </a:solidFill>
              </a:rPr>
              <a:t> et al. (2010) </a:t>
            </a:r>
            <a:r>
              <a:rPr lang="en-US" sz="1000" b="0" dirty="0" err="1">
                <a:solidFill>
                  <a:schemeClr val="bg1"/>
                </a:solidFill>
              </a:rPr>
              <a:t>Pregel</a:t>
            </a:r>
            <a:r>
              <a:rPr lang="en-US" sz="1000" b="0" dirty="0">
                <a:solidFill>
                  <a:schemeClr val="bg1"/>
                </a:solidFill>
              </a:rPr>
              <a:t>: A System for Large-Scale Graph Processing. SIGMOD.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Pregel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: SSSP</a:t>
            </a:r>
          </a:p>
        </p:txBody>
      </p:sp>
    </p:spTree>
    <p:extLst>
      <p:ext uri="{BB962C8B-B14F-4D97-AF65-F5344CB8AC3E}">
        <p14:creationId xmlns:p14="http://schemas.microsoft.com/office/powerpoint/2010/main" val="2664486665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447800"/>
            <a:ext cx="7772400" cy="45243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PageRankVertex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: public Vertex&lt;double, void, double&gt;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public: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virtual void Compute(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MessageIterator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*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msgs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if 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superstep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 &gt;= 1)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double sum = 0;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for (; !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msgs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-&gt;Done();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msgs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-&gt;Next())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  sum +=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msgs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-&gt;Value();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*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MutableValue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 = 0.15 /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NumVertices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 + 0.85 * sum;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if 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superstep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 &lt; 30)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const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int64 n =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GetOutEdgeIterator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().size();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SendMessageToAllNeighbors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GetValue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 / n);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 else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VoteToHalt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();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};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Malewicz</a:t>
            </a:r>
            <a:r>
              <a:rPr lang="en-US" sz="1000" b="0" dirty="0">
                <a:solidFill>
                  <a:schemeClr val="bg1"/>
                </a:solidFill>
              </a:rPr>
              <a:t> et al. (2010) </a:t>
            </a:r>
            <a:r>
              <a:rPr lang="en-US" sz="1000" b="0" dirty="0" err="1">
                <a:solidFill>
                  <a:schemeClr val="bg1"/>
                </a:solidFill>
              </a:rPr>
              <a:t>Pregel</a:t>
            </a:r>
            <a:r>
              <a:rPr lang="en-US" sz="1000" b="0" dirty="0">
                <a:solidFill>
                  <a:schemeClr val="bg1"/>
                </a:solidFill>
              </a:rPr>
              <a:t>: A System for Large-Scale Graph Processing. SIGMOD.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Pregel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: PageRank</a:t>
            </a:r>
          </a:p>
        </p:txBody>
      </p:sp>
    </p:spTree>
    <p:extLst>
      <p:ext uri="{BB962C8B-B14F-4D97-AF65-F5344CB8AC3E}">
        <p14:creationId xmlns:p14="http://schemas.microsoft.com/office/powerpoint/2010/main" val="373618293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322255"/>
            <a:ext cx="7772400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MinIntCombiner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: public Combiner&lt;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&gt;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virtual void Combine(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MessageIterator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*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msgs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mindist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= INF;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for (; !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msgs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-&gt;Done();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msgs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-&gt;Next())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mindist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= min(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mindist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msgs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-&gt;Value());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Output("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combined_source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",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mindist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);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};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Malewicz</a:t>
            </a:r>
            <a:r>
              <a:rPr lang="en-US" sz="1000" b="0" dirty="0">
                <a:solidFill>
                  <a:schemeClr val="bg1"/>
                </a:solidFill>
              </a:rPr>
              <a:t> et al. (2010) </a:t>
            </a:r>
            <a:r>
              <a:rPr lang="en-US" sz="1000" b="0" dirty="0" err="1">
                <a:solidFill>
                  <a:schemeClr val="bg1"/>
                </a:solidFill>
              </a:rPr>
              <a:t>Pregel</a:t>
            </a:r>
            <a:r>
              <a:rPr lang="en-US" sz="1000" b="0" dirty="0">
                <a:solidFill>
                  <a:schemeClr val="bg1"/>
                </a:solidFill>
              </a:rPr>
              <a:t>: A System for Large-Scale Graph Processing. SIGMOD.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Pregel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: Combiners</a:t>
            </a:r>
          </a:p>
        </p:txBody>
      </p:sp>
    </p:spTree>
    <p:extLst>
      <p:ext uri="{BB962C8B-B14F-4D97-AF65-F5344CB8AC3E}">
        <p14:creationId xmlns:p14="http://schemas.microsoft.com/office/powerpoint/2010/main" val="1023712964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iraph_vecto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85800"/>
            <a:ext cx="47879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45146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Giraph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Architecture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81266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Master – Application coordinator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19366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1" algn="ctr"/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Synchronizes </a:t>
            </a:r>
            <a:r>
              <a:rPr lang="en-GB" sz="2000" b="0" dirty="0" err="1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supersteps</a:t>
            </a:r>
            <a:endParaRPr lang="en-GB" sz="2000" b="0" dirty="0">
              <a:solidFill>
                <a:srgbClr val="0070C0"/>
              </a:solidFill>
              <a:latin typeface="Gill Sans" charset="0"/>
              <a:ea typeface="Gill Sans" charset="0"/>
              <a:cs typeface="Gill Sans" charset="0"/>
              <a:sym typeface="Symbol" pitchFamily="18" charset="2"/>
            </a:endParaRPr>
          </a:p>
          <a:p>
            <a:pPr marL="12700" lvl="1" algn="ctr"/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Assigns partitions to workers before </a:t>
            </a:r>
            <a:r>
              <a:rPr lang="en-GB" sz="2000" b="0" dirty="0" err="1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superstep</a:t>
            </a:r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 begins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1050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Workers – Computation &amp; messaging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4860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1" algn="ctr"/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Handle I/O – reading and writing the graph</a:t>
            </a:r>
          </a:p>
          <a:p>
            <a:pPr marL="12700" lvl="1" algn="ctr"/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Computation/messaging of assigned partitions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3242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ZooKeeper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7052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1" algn="ctr"/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Maintains global application state</a:t>
            </a:r>
          </a:p>
        </p:txBody>
      </p:sp>
    </p:spTree>
    <p:extLst>
      <p:ext uri="{BB962C8B-B14F-4D97-AF65-F5344CB8AC3E}">
        <p14:creationId xmlns:p14="http://schemas.microsoft.com/office/powerpoint/2010/main" val="6866434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295400"/>
            <a:ext cx="5334000" cy="1752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Given page </a:t>
            </a:r>
            <a:r>
              <a:rPr lang="en-US" i="1" dirty="0"/>
              <a:t>x</a:t>
            </a:r>
            <a:r>
              <a:rPr lang="en-US" dirty="0"/>
              <a:t> with </a:t>
            </a:r>
            <a:r>
              <a:rPr lang="en-US" dirty="0" err="1"/>
              <a:t>inlinks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i="1" baseline="-25000" dirty="0"/>
              <a:t>1</a:t>
            </a:r>
            <a:r>
              <a:rPr lang="en-US" i="1" dirty="0"/>
              <a:t>…</a:t>
            </a:r>
            <a:r>
              <a:rPr lang="en-US" i="1" dirty="0" err="1"/>
              <a:t>t</a:t>
            </a:r>
            <a:r>
              <a:rPr lang="en-US" i="1" baseline="-25000" dirty="0" err="1"/>
              <a:t>n</a:t>
            </a:r>
            <a:r>
              <a:rPr lang="en-US" dirty="0"/>
              <a:t>, where</a:t>
            </a:r>
          </a:p>
          <a:p>
            <a:pPr marL="457129" lvl="1" indent="0">
              <a:buNone/>
            </a:pPr>
            <a:r>
              <a:rPr lang="en-US" i="1" dirty="0"/>
              <a:t>C(t)</a:t>
            </a:r>
            <a:r>
              <a:rPr lang="en-US" dirty="0"/>
              <a:t> is the out-degree of </a:t>
            </a:r>
            <a:r>
              <a:rPr lang="en-US" i="1" dirty="0"/>
              <a:t>t</a:t>
            </a:r>
          </a:p>
          <a:p>
            <a:pPr marL="457129" lvl="1" indent="0">
              <a:buNone/>
            </a:pPr>
            <a:r>
              <a:rPr lang="en-US" i="1" dirty="0">
                <a:sym typeface="Symbol" pitchFamily="18" charset="2"/>
              </a:rPr>
              <a:t></a:t>
            </a:r>
            <a:r>
              <a:rPr lang="en-US" dirty="0"/>
              <a:t> is probability of random jump</a:t>
            </a:r>
          </a:p>
          <a:p>
            <a:pPr marL="457129" lvl="1" indent="0">
              <a:buNone/>
            </a:pPr>
            <a:r>
              <a:rPr lang="en-US" i="1" dirty="0"/>
              <a:t>N</a:t>
            </a:r>
            <a:r>
              <a:rPr lang="en-US" dirty="0"/>
              <a:t> is the total number of nodes in the graph</a:t>
            </a:r>
          </a:p>
        </p:txBody>
      </p:sp>
      <p:sp>
        <p:nvSpPr>
          <p:cNvPr id="5126" name="Oval 5"/>
          <p:cNvSpPr>
            <a:spLocks noChangeArrowheads="1"/>
          </p:cNvSpPr>
          <p:nvPr/>
        </p:nvSpPr>
        <p:spPr bwMode="auto">
          <a:xfrm>
            <a:off x="5638800" y="45720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800" b="0" dirty="0">
                <a:solidFill>
                  <a:schemeClr val="bg2"/>
                </a:solidFill>
                <a:latin typeface="Gill Sans"/>
                <a:cs typeface="Gill Sans"/>
              </a:rPr>
              <a:t>X</a:t>
            </a: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2743200" y="41910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800" b="0" i="1" dirty="0">
                <a:solidFill>
                  <a:schemeClr val="bg2"/>
                </a:solidFill>
                <a:latin typeface="Gill Sans"/>
                <a:cs typeface="Gill Sans"/>
              </a:rPr>
              <a:t>t</a:t>
            </a:r>
            <a:r>
              <a:rPr lang="en-US" sz="1800" b="0" i="1" baseline="-25000" dirty="0">
                <a:solidFill>
                  <a:schemeClr val="bg2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3048000" y="50292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800" b="0" i="1">
                <a:solidFill>
                  <a:schemeClr val="bg2"/>
                </a:solidFill>
                <a:latin typeface="Gill Sans"/>
                <a:cs typeface="Gill Sans"/>
              </a:rPr>
              <a:t>t</a:t>
            </a:r>
            <a:r>
              <a:rPr lang="en-US" sz="1800" b="0" i="1" baseline="-25000">
                <a:solidFill>
                  <a:schemeClr val="bg2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5129" name="Oval 10"/>
          <p:cNvSpPr>
            <a:spLocks noChangeArrowheads="1"/>
          </p:cNvSpPr>
          <p:nvPr/>
        </p:nvSpPr>
        <p:spPr bwMode="auto">
          <a:xfrm>
            <a:off x="4495800" y="56388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800" b="0" i="1" dirty="0" err="1">
                <a:solidFill>
                  <a:schemeClr val="bg2"/>
                </a:solidFill>
                <a:latin typeface="Gill Sans"/>
                <a:cs typeface="Gill Sans"/>
              </a:rPr>
              <a:t>t</a:t>
            </a:r>
            <a:r>
              <a:rPr lang="en-US" sz="1800" b="0" i="1" baseline="-25000" dirty="0" err="1">
                <a:solidFill>
                  <a:schemeClr val="bg2"/>
                </a:solidFill>
                <a:latin typeface="Gill Sans"/>
                <a:cs typeface="Gill Sans"/>
              </a:rPr>
              <a:t>n</a:t>
            </a:r>
            <a:endParaRPr lang="en-US" sz="1800" b="0" i="1" baseline="-2500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5130" name="Line 11"/>
          <p:cNvSpPr>
            <a:spLocks noChangeShapeType="1"/>
          </p:cNvSpPr>
          <p:nvPr/>
        </p:nvSpPr>
        <p:spPr bwMode="auto">
          <a:xfrm>
            <a:off x="3200400" y="4419600"/>
            <a:ext cx="2362200" cy="2286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0">
              <a:latin typeface="Gill Sans"/>
              <a:cs typeface="Gill Sans"/>
            </a:endParaRPr>
          </a:p>
        </p:txBody>
      </p:sp>
      <p:sp>
        <p:nvSpPr>
          <p:cNvPr id="5131" name="Line 12"/>
          <p:cNvSpPr>
            <a:spLocks noChangeShapeType="1"/>
          </p:cNvSpPr>
          <p:nvPr/>
        </p:nvSpPr>
        <p:spPr bwMode="auto">
          <a:xfrm flipV="1">
            <a:off x="3505200" y="4800600"/>
            <a:ext cx="2057400" cy="3810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0">
              <a:latin typeface="Gill Sans"/>
              <a:cs typeface="Gill Sans"/>
            </a:endParaRPr>
          </a:p>
        </p:txBody>
      </p:sp>
      <p:sp>
        <p:nvSpPr>
          <p:cNvPr id="5132" name="Line 13"/>
          <p:cNvSpPr>
            <a:spLocks noChangeShapeType="1"/>
          </p:cNvSpPr>
          <p:nvPr/>
        </p:nvSpPr>
        <p:spPr bwMode="auto">
          <a:xfrm flipV="1">
            <a:off x="4876800" y="4953000"/>
            <a:ext cx="762000" cy="6858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0">
              <a:latin typeface="Gill Sans"/>
              <a:cs typeface="Gill Sans"/>
            </a:endParaRPr>
          </a:p>
        </p:txBody>
      </p:sp>
      <p:sp>
        <p:nvSpPr>
          <p:cNvPr id="5133" name="Line 14"/>
          <p:cNvSpPr>
            <a:spLocks noChangeShapeType="1"/>
          </p:cNvSpPr>
          <p:nvPr/>
        </p:nvSpPr>
        <p:spPr bwMode="auto">
          <a:xfrm flipH="1">
            <a:off x="2209800" y="4495800"/>
            <a:ext cx="457200" cy="2286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0">
              <a:latin typeface="Gill Sans"/>
              <a:cs typeface="Gill Sans"/>
            </a:endParaRPr>
          </a:p>
        </p:txBody>
      </p:sp>
      <p:sp>
        <p:nvSpPr>
          <p:cNvPr id="5134" name="Line 15"/>
          <p:cNvSpPr>
            <a:spLocks noChangeShapeType="1"/>
          </p:cNvSpPr>
          <p:nvPr/>
        </p:nvSpPr>
        <p:spPr bwMode="auto">
          <a:xfrm flipH="1" flipV="1">
            <a:off x="2057400" y="4114800"/>
            <a:ext cx="609600" cy="1524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0">
              <a:latin typeface="Gill Sans"/>
              <a:cs typeface="Gill Sans"/>
            </a:endParaRPr>
          </a:p>
        </p:txBody>
      </p:sp>
      <p:sp>
        <p:nvSpPr>
          <p:cNvPr id="5135" name="Line 17"/>
          <p:cNvSpPr>
            <a:spLocks noChangeShapeType="1"/>
          </p:cNvSpPr>
          <p:nvPr/>
        </p:nvSpPr>
        <p:spPr bwMode="auto">
          <a:xfrm flipH="1">
            <a:off x="2057400" y="5334000"/>
            <a:ext cx="914400" cy="4572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0">
              <a:latin typeface="Gill Sans"/>
              <a:cs typeface="Gill Sans"/>
            </a:endParaRPr>
          </a:p>
        </p:txBody>
      </p:sp>
      <p:sp>
        <p:nvSpPr>
          <p:cNvPr id="5136" name="Line 18"/>
          <p:cNvSpPr>
            <a:spLocks noChangeShapeType="1"/>
          </p:cNvSpPr>
          <p:nvPr/>
        </p:nvSpPr>
        <p:spPr bwMode="auto">
          <a:xfrm flipH="1" flipV="1">
            <a:off x="1828800" y="5181600"/>
            <a:ext cx="1143000" cy="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0">
              <a:latin typeface="Gill Sans"/>
              <a:cs typeface="Gill Sans"/>
            </a:endParaRPr>
          </a:p>
        </p:txBody>
      </p:sp>
      <p:sp>
        <p:nvSpPr>
          <p:cNvPr id="5137" name="Line 19"/>
          <p:cNvSpPr>
            <a:spLocks noChangeShapeType="1"/>
          </p:cNvSpPr>
          <p:nvPr/>
        </p:nvSpPr>
        <p:spPr bwMode="auto">
          <a:xfrm>
            <a:off x="4953000" y="5867400"/>
            <a:ext cx="1066800" cy="762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0">
              <a:latin typeface="Gill Sans"/>
              <a:cs typeface="Gill Sans"/>
            </a:endParaRPr>
          </a:p>
        </p:txBody>
      </p:sp>
      <p:sp>
        <p:nvSpPr>
          <p:cNvPr id="5138" name="Line 20"/>
          <p:cNvSpPr>
            <a:spLocks noChangeShapeType="1"/>
          </p:cNvSpPr>
          <p:nvPr/>
        </p:nvSpPr>
        <p:spPr bwMode="auto">
          <a:xfrm flipH="1">
            <a:off x="3276600" y="5867400"/>
            <a:ext cx="1143000" cy="2286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0">
              <a:latin typeface="Gill Sans"/>
              <a:cs typeface="Gill Sans"/>
            </a:endParaRPr>
          </a:p>
        </p:txBody>
      </p:sp>
      <p:sp>
        <p:nvSpPr>
          <p:cNvPr id="5139" name="Text Box 21"/>
          <p:cNvSpPr txBox="1">
            <a:spLocks noChangeArrowheads="1"/>
          </p:cNvSpPr>
          <p:nvPr/>
        </p:nvSpPr>
        <p:spPr bwMode="auto">
          <a:xfrm>
            <a:off x="3570288" y="5257800"/>
            <a:ext cx="544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5140" name="Oval 5"/>
          <p:cNvSpPr>
            <a:spLocks noChangeArrowheads="1"/>
          </p:cNvSpPr>
          <p:nvPr/>
        </p:nvSpPr>
        <p:spPr bwMode="auto">
          <a:xfrm>
            <a:off x="1600200" y="38862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b="0" i="1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5141" name="Oval 5"/>
          <p:cNvSpPr>
            <a:spLocks noChangeArrowheads="1"/>
          </p:cNvSpPr>
          <p:nvPr/>
        </p:nvSpPr>
        <p:spPr bwMode="auto">
          <a:xfrm>
            <a:off x="1752600" y="46482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b="0" i="1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5142" name="Oval 5"/>
          <p:cNvSpPr>
            <a:spLocks noChangeArrowheads="1"/>
          </p:cNvSpPr>
          <p:nvPr/>
        </p:nvSpPr>
        <p:spPr bwMode="auto">
          <a:xfrm>
            <a:off x="1371600" y="50292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b="0" i="1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5143" name="Oval 5"/>
          <p:cNvSpPr>
            <a:spLocks noChangeArrowheads="1"/>
          </p:cNvSpPr>
          <p:nvPr/>
        </p:nvSpPr>
        <p:spPr bwMode="auto">
          <a:xfrm>
            <a:off x="1600200" y="57150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b="0" i="1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5144" name="Oval 5"/>
          <p:cNvSpPr>
            <a:spLocks noChangeArrowheads="1"/>
          </p:cNvSpPr>
          <p:nvPr/>
        </p:nvSpPr>
        <p:spPr bwMode="auto">
          <a:xfrm>
            <a:off x="2819400" y="60198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b="0" i="1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5145" name="Oval 5"/>
          <p:cNvSpPr>
            <a:spLocks noChangeArrowheads="1"/>
          </p:cNvSpPr>
          <p:nvPr/>
        </p:nvSpPr>
        <p:spPr bwMode="auto">
          <a:xfrm>
            <a:off x="6096000" y="57912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b="0" i="1">
              <a:solidFill>
                <a:schemeClr val="bg2"/>
              </a:solidFill>
              <a:latin typeface="Gill Sans"/>
              <a:cs typeface="Gill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705" y="3118485"/>
            <a:ext cx="4239895" cy="691515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PageRank: Defined</a:t>
            </a:r>
          </a:p>
        </p:txBody>
      </p:sp>
    </p:spTree>
    <p:extLst>
      <p:ext uri="{BB962C8B-B14F-4D97-AF65-F5344CB8AC3E}">
        <p14:creationId xmlns:p14="http://schemas.microsoft.com/office/powerpoint/2010/main" val="1922494701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roup 268"/>
          <p:cNvGrpSpPr/>
          <p:nvPr/>
        </p:nvGrpSpPr>
        <p:grpSpPr>
          <a:xfrm>
            <a:off x="3197714" y="1905000"/>
            <a:ext cx="3203086" cy="3317672"/>
            <a:chOff x="5000625" y="1447800"/>
            <a:chExt cx="5486400" cy="5682670"/>
          </a:xfrm>
        </p:grpSpPr>
        <p:grpSp>
          <p:nvGrpSpPr>
            <p:cNvPr id="270" name="Group 269"/>
            <p:cNvGrpSpPr>
              <a:grpSpLocks/>
            </p:cNvGrpSpPr>
            <p:nvPr/>
          </p:nvGrpSpPr>
          <p:grpSpPr bwMode="auto">
            <a:xfrm>
              <a:off x="5000625" y="2108835"/>
              <a:ext cx="5486400" cy="5021635"/>
              <a:chOff x="4445000" y="2082800"/>
              <a:chExt cx="4876800" cy="4959639"/>
            </a:xfrm>
          </p:grpSpPr>
          <p:grpSp>
            <p:nvGrpSpPr>
              <p:cNvPr id="272" name="Group 3"/>
              <p:cNvGrpSpPr>
                <a:grpSpLocks/>
              </p:cNvGrpSpPr>
              <p:nvPr/>
            </p:nvGrpSpPr>
            <p:grpSpPr bwMode="auto">
              <a:xfrm>
                <a:off x="4445000" y="2082800"/>
                <a:ext cx="4800600" cy="4959639"/>
                <a:chOff x="4445000" y="2082800"/>
                <a:chExt cx="4800600" cy="4959639"/>
              </a:xfrm>
            </p:grpSpPr>
            <p:sp>
              <p:nvSpPr>
                <p:cNvPr id="274" name="Rectangle 229"/>
                <p:cNvSpPr>
                  <a:spLocks noChangeArrowheads="1"/>
                </p:cNvSpPr>
                <p:nvPr/>
              </p:nvSpPr>
              <p:spPr bwMode="auto">
                <a:xfrm>
                  <a:off x="5283200" y="3722688"/>
                  <a:ext cx="1219200" cy="2133600"/>
                </a:xfrm>
                <a:prstGeom prst="rect">
                  <a:avLst/>
                </a:prstGeom>
                <a:solidFill>
                  <a:srgbClr val="C7D6ED"/>
                </a:solidFill>
                <a:ln w="25400" cap="flat" cmpd="sng" algn="ctr">
                  <a:solidFill>
                    <a:srgbClr val="757575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B3B3B3"/>
                    </a:solidFill>
                    <a:effectLst/>
                    <a:uLnTx/>
                    <a:uFillTx/>
                    <a:latin typeface="Vista Sans OT Reg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Rectangle 274"/>
                <p:cNvSpPr/>
                <p:nvPr/>
              </p:nvSpPr>
              <p:spPr bwMode="auto">
                <a:xfrm>
                  <a:off x="5359400" y="3798888"/>
                  <a:ext cx="1054100" cy="381000"/>
                </a:xfrm>
                <a:prstGeom prst="rect">
                  <a:avLst/>
                </a:prstGeom>
                <a:solidFill>
                  <a:srgbClr val="660066"/>
                </a:solidFill>
                <a:ln w="9525" cap="flat" cmpd="sng" algn="ctr">
                  <a:solidFill>
                    <a:srgbClr val="FA650C">
                      <a:shade val="95000"/>
                      <a:satMod val="105000"/>
                    </a:srgbClr>
                  </a:solidFill>
                  <a:prstDash val="solid"/>
                  <a:headEnd type="arrow" w="med" len="med"/>
                  <a:tailEnd type="none" w="med" len="me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lIns="69238" tIns="34619" rIns="69238" bIns="34619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B3B3B3"/>
                      </a:solidFill>
                      <a:effectLst/>
                      <a:uLnTx/>
                      <a:uFillTx/>
                      <a:latin typeface="Vista Sans OT Reg" pitchFamily="-65" charset="0"/>
                      <a:ea typeface="ヒラギノ角ゴ ProN W3" pitchFamily="-65" charset="-128"/>
                      <a:cs typeface="ヒラギノ角ゴ ProN W3" pitchFamily="-65" charset="-128"/>
                      <a:sym typeface="Vista Sans OT Reg" pitchFamily="-65" charset="0"/>
                    </a:rPr>
                    <a:t>Part 0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 pitchFamily="-65" charset="0"/>
                    <a:ea typeface="ヒラギノ角ゴ ProN W3" pitchFamily="-65" charset="-128"/>
                    <a:cs typeface="ヒラギノ角ゴ ProN W3" pitchFamily="-65" charset="-128"/>
                    <a:sym typeface="Vista Sans OT Reg" pitchFamily="-65" charset="0"/>
                  </a:endParaRPr>
                </a:p>
              </p:txBody>
            </p:sp>
            <p:sp>
              <p:nvSpPr>
                <p:cNvPr id="276" name="Rectangle 275"/>
                <p:cNvSpPr/>
                <p:nvPr/>
              </p:nvSpPr>
              <p:spPr bwMode="auto">
                <a:xfrm>
                  <a:off x="5359400" y="4332288"/>
                  <a:ext cx="1054100" cy="381000"/>
                </a:xfrm>
                <a:prstGeom prst="rect">
                  <a:avLst/>
                </a:prstGeom>
                <a:solidFill>
                  <a:srgbClr val="660066"/>
                </a:solidFill>
                <a:ln w="9525" cap="flat" cmpd="sng" algn="ctr">
                  <a:solidFill>
                    <a:srgbClr val="FA650C">
                      <a:shade val="95000"/>
                      <a:satMod val="105000"/>
                    </a:srgbClr>
                  </a:solidFill>
                  <a:prstDash val="solid"/>
                  <a:headEnd type="arrow" w="med" len="med"/>
                  <a:tailEnd type="none" w="med" len="me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lIns="69238" tIns="34619" rIns="69238" bIns="34619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B3B3B3"/>
                      </a:solidFill>
                      <a:effectLst/>
                      <a:uLnTx/>
                      <a:uFillTx/>
                      <a:latin typeface="Vista Sans OT Reg" pitchFamily="-65" charset="0"/>
                      <a:ea typeface="ヒラギノ角ゴ ProN W3" pitchFamily="-65" charset="-128"/>
                      <a:cs typeface="ヒラギノ角ゴ ProN W3" pitchFamily="-65" charset="-128"/>
                      <a:sym typeface="Vista Sans OT Reg" pitchFamily="-65" charset="0"/>
                    </a:rPr>
                    <a:t>Part 1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 pitchFamily="-65" charset="0"/>
                    <a:ea typeface="ヒラギノ角ゴ ProN W3" pitchFamily="-65" charset="-128"/>
                    <a:cs typeface="ヒラギノ角ゴ ProN W3" pitchFamily="-65" charset="-128"/>
                    <a:sym typeface="Vista Sans OT Reg" pitchFamily="-65" charset="0"/>
                  </a:endParaRPr>
                </a:p>
              </p:txBody>
            </p:sp>
            <p:sp>
              <p:nvSpPr>
                <p:cNvPr id="277" name="Rectangle 276"/>
                <p:cNvSpPr/>
                <p:nvPr/>
              </p:nvSpPr>
              <p:spPr bwMode="auto">
                <a:xfrm>
                  <a:off x="5359400" y="4865688"/>
                  <a:ext cx="1054100" cy="381000"/>
                </a:xfrm>
                <a:prstGeom prst="rect">
                  <a:avLst/>
                </a:prstGeom>
                <a:solidFill>
                  <a:srgbClr val="660066"/>
                </a:solidFill>
                <a:ln w="9525" cap="flat" cmpd="sng" algn="ctr">
                  <a:solidFill>
                    <a:srgbClr val="FA650C">
                      <a:shade val="95000"/>
                      <a:satMod val="105000"/>
                    </a:srgbClr>
                  </a:solidFill>
                  <a:prstDash val="solid"/>
                  <a:headEnd type="arrow" w="med" len="med"/>
                  <a:tailEnd type="none" w="med" len="me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lIns="69238" tIns="34619" rIns="69238" bIns="34619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B3B3B3"/>
                      </a:solidFill>
                      <a:effectLst/>
                      <a:uLnTx/>
                      <a:uFillTx/>
                      <a:latin typeface="Vista Sans OT Reg" pitchFamily="-65" charset="0"/>
                      <a:ea typeface="ヒラギノ角ゴ ProN W3" pitchFamily="-65" charset="-128"/>
                      <a:cs typeface="ヒラギノ角ゴ ProN W3" pitchFamily="-65" charset="-128"/>
                      <a:sym typeface="Vista Sans OT Reg" pitchFamily="-65" charset="0"/>
                    </a:rPr>
                    <a:t>Part 2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 pitchFamily="-65" charset="0"/>
                    <a:ea typeface="ヒラギノ角ゴ ProN W3" pitchFamily="-65" charset="-128"/>
                    <a:cs typeface="ヒラギノ角ゴ ProN W3" pitchFamily="-65" charset="-128"/>
                    <a:sym typeface="Vista Sans OT Reg" pitchFamily="-65" charset="0"/>
                  </a:endParaRPr>
                </a:p>
              </p:txBody>
            </p:sp>
            <p:sp>
              <p:nvSpPr>
                <p:cNvPr id="278" name="Rectangle 277"/>
                <p:cNvSpPr/>
                <p:nvPr/>
              </p:nvSpPr>
              <p:spPr bwMode="auto">
                <a:xfrm>
                  <a:off x="5359400" y="5399088"/>
                  <a:ext cx="1054100" cy="381000"/>
                </a:xfrm>
                <a:prstGeom prst="rect">
                  <a:avLst/>
                </a:prstGeom>
                <a:solidFill>
                  <a:srgbClr val="660066"/>
                </a:solidFill>
                <a:ln w="9525" cap="flat" cmpd="sng" algn="ctr">
                  <a:solidFill>
                    <a:srgbClr val="FA650C">
                      <a:shade val="95000"/>
                      <a:satMod val="105000"/>
                    </a:srgbClr>
                  </a:solidFill>
                  <a:prstDash val="solid"/>
                  <a:headEnd type="arrow" w="med" len="med"/>
                  <a:tailEnd type="none" w="med" len="me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lIns="69238" tIns="34619" rIns="69238" bIns="34619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B3B3B3"/>
                      </a:solidFill>
                      <a:effectLst/>
                      <a:uLnTx/>
                      <a:uFillTx/>
                      <a:latin typeface="Vista Sans OT Reg" pitchFamily="-65" charset="0"/>
                      <a:ea typeface="ヒラギノ角ゴ ProN W3" pitchFamily="-65" charset="-128"/>
                      <a:cs typeface="ヒラギノ角ゴ ProN W3" pitchFamily="-65" charset="-128"/>
                      <a:sym typeface="Vista Sans OT Reg" pitchFamily="-65" charset="0"/>
                    </a:rPr>
                    <a:t>Part 3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 pitchFamily="-65" charset="0"/>
                    <a:ea typeface="ヒラギノ角ゴ ProN W3" pitchFamily="-65" charset="-128"/>
                    <a:cs typeface="ヒラギノ角ゴ ProN W3" pitchFamily="-65" charset="-128"/>
                    <a:sym typeface="Vista Sans OT Reg" pitchFamily="-65" charset="0"/>
                  </a:endParaRPr>
                </a:p>
              </p:txBody>
            </p:sp>
            <p:sp>
              <p:nvSpPr>
                <p:cNvPr id="279" name="Rectangle 278"/>
                <p:cNvSpPr>
                  <a:spLocks noChangeArrowheads="1"/>
                </p:cNvSpPr>
                <p:nvPr/>
              </p:nvSpPr>
              <p:spPr bwMode="auto">
                <a:xfrm>
                  <a:off x="7569200" y="3341688"/>
                  <a:ext cx="1295400" cy="1371600"/>
                </a:xfrm>
                <a:prstGeom prst="rect">
                  <a:avLst/>
                </a:prstGeom>
                <a:gradFill rotWithShape="1">
                  <a:gsLst>
                    <a:gs pos="0">
                      <a:srgbClr val="F6EAEE"/>
                    </a:gs>
                    <a:gs pos="64999">
                      <a:srgbClr val="E6C9D3"/>
                    </a:gs>
                    <a:gs pos="100000">
                      <a:srgbClr val="DDB1C0"/>
                    </a:gs>
                  </a:gsLst>
                  <a:lin ang="5400000" scaled="1"/>
                </a:gradFill>
                <a:ln w="9525">
                  <a:solidFill>
                    <a:srgbClr val="863E5C"/>
                  </a:solidFill>
                  <a:miter lim="800000"/>
                  <a:headEnd type="arrow" w="med" len="med"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lIns="69238" tIns="34619" rIns="69238" bIns="34619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ista Sans OT Reg" pitchFamily="-65" charset="0"/>
                      <a:ea typeface="ヒラギノ角ゴ ProN W3" pitchFamily="-65" charset="-128"/>
                      <a:cs typeface="ヒラギノ角ゴ ProN W3" pitchFamily="-65" charset="-128"/>
                      <a:sym typeface="Vista Sans OT Reg" pitchFamily="-65" charset="0"/>
                    </a:rPr>
                    <a:t>Compute / Send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Vista Sans OT Reg" pitchFamily="-65" charset="0"/>
                      <a:ea typeface="ヒラギノ角ゴ ProN W3" pitchFamily="-65" charset="-128"/>
                      <a:cs typeface="ヒラギノ角ゴ ProN W3" pitchFamily="-65" charset="-128"/>
                      <a:sym typeface="Vista Sans OT Reg" pitchFamily="-65" charset="0"/>
                    </a:rPr>
                    <a:t>Messages</a:t>
                  </a:r>
                </a:p>
              </p:txBody>
            </p:sp>
            <p:cxnSp>
              <p:nvCxnSpPr>
                <p:cNvPr id="280" name="Straight Arrow Connector 279"/>
                <p:cNvCxnSpPr>
                  <a:cxnSpLocks noChangeShapeType="1"/>
                  <a:stCxn id="285" idx="4"/>
                  <a:endCxn id="279" idx="1"/>
                </p:cNvCxnSpPr>
                <p:nvPr/>
              </p:nvCxnSpPr>
              <p:spPr bwMode="auto">
                <a:xfrm>
                  <a:off x="7350126" y="3937089"/>
                  <a:ext cx="219074" cy="90399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281" name="Oval 280"/>
                <p:cNvSpPr/>
                <p:nvPr/>
              </p:nvSpPr>
              <p:spPr bwMode="auto">
                <a:xfrm rot="16200000">
                  <a:off x="6174612" y="5296780"/>
                  <a:ext cx="1655703" cy="695325"/>
                </a:xfrm>
                <a:prstGeom prst="ellipse">
                  <a:avLst/>
                </a:prstGeom>
                <a:solidFill>
                  <a:srgbClr val="4E70A7"/>
                </a:solidFill>
                <a:ln w="25400" cap="flat" cmpd="sng" algn="ctr">
                  <a:solidFill>
                    <a:srgbClr val="4E70A7">
                      <a:shade val="50000"/>
                    </a:srgbClr>
                  </a:solidFill>
                  <a:prstDash val="solid"/>
                  <a:headEnd type="arrow" w="med" len="med"/>
                  <a:tailEnd type="none" w="med" len="med"/>
                </a:ln>
                <a:effectLst/>
              </p:spPr>
              <p:txBody>
                <a:bodyPr lIns="69238" tIns="34619" rIns="69238" bIns="34619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ista Sans OT Reg" pitchFamily="-65" charset="0"/>
                      <a:ea typeface="ヒラギノ角ゴ ProN W3" pitchFamily="-65" charset="-128"/>
                      <a:cs typeface="ヒラギノ角ゴ ProN W3" pitchFamily="-65" charset="-128"/>
                      <a:sym typeface="Vista Sans OT Reg" pitchFamily="-65" charset="0"/>
                    </a:rPr>
                    <a:t>Worker 1</a:t>
                  </a:r>
                </a:p>
              </p:txBody>
            </p:sp>
            <p:sp>
              <p:nvSpPr>
                <p:cNvPr id="282" name="Rectangle 281"/>
                <p:cNvSpPr>
                  <a:spLocks noChangeArrowheads="1"/>
                </p:cNvSpPr>
                <p:nvPr/>
              </p:nvSpPr>
              <p:spPr bwMode="auto">
                <a:xfrm>
                  <a:off x="7569200" y="4941888"/>
                  <a:ext cx="1295400" cy="1371600"/>
                </a:xfrm>
                <a:prstGeom prst="rect">
                  <a:avLst/>
                </a:prstGeom>
                <a:gradFill rotWithShape="1">
                  <a:gsLst>
                    <a:gs pos="0">
                      <a:srgbClr val="F6EAEE"/>
                    </a:gs>
                    <a:gs pos="64999">
                      <a:srgbClr val="E6C9D3"/>
                    </a:gs>
                    <a:gs pos="100000">
                      <a:srgbClr val="DDB1C0"/>
                    </a:gs>
                  </a:gsLst>
                  <a:lin ang="5400000" scaled="1"/>
                </a:gradFill>
                <a:ln w="9525">
                  <a:solidFill>
                    <a:srgbClr val="863E5C"/>
                  </a:solidFill>
                  <a:miter lim="800000"/>
                  <a:headEnd type="arrow" w="med" len="med"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lIns="69238" tIns="34619" rIns="69238" bIns="34619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ista Sans OT Reg" pitchFamily="-65" charset="0"/>
                      <a:ea typeface="ヒラギノ角ゴ ProN W3" pitchFamily="-65" charset="-128"/>
                      <a:cs typeface="ヒラギノ角ゴ ProN W3" pitchFamily="-65" charset="-128"/>
                      <a:sym typeface="Vista Sans OT Reg" pitchFamily="-65" charset="0"/>
                    </a:rPr>
                    <a:t>Compute / Send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Vista Sans OT Reg" pitchFamily="-65" charset="0"/>
                      <a:ea typeface="ヒラギノ角ゴ ProN W3" pitchFamily="-65" charset="-128"/>
                      <a:cs typeface="ヒラギノ角ゴ ProN W3" pitchFamily="-65" charset="-128"/>
                      <a:sym typeface="Vista Sans OT Reg" pitchFamily="-65" charset="0"/>
                    </a:rPr>
                    <a:t>Messages</a:t>
                  </a:r>
                </a:p>
              </p:txBody>
            </p:sp>
            <p:cxnSp>
              <p:nvCxnSpPr>
                <p:cNvPr id="283" name="Straight Arrow Connector 282"/>
                <p:cNvCxnSpPr>
                  <a:cxnSpLocks noChangeShapeType="1"/>
                  <a:stCxn id="281" idx="4"/>
                  <a:endCxn id="282" idx="1"/>
                </p:cNvCxnSpPr>
                <p:nvPr/>
              </p:nvCxnSpPr>
              <p:spPr bwMode="auto">
                <a:xfrm flipV="1">
                  <a:off x="7350126" y="5627689"/>
                  <a:ext cx="219074" cy="16754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284" name="Oval 283"/>
                <p:cNvSpPr/>
                <p:nvPr/>
              </p:nvSpPr>
              <p:spPr bwMode="auto">
                <a:xfrm rot="16200000">
                  <a:off x="4158456" y="4502944"/>
                  <a:ext cx="1411289" cy="533400"/>
                </a:xfrm>
                <a:prstGeom prst="ellipse">
                  <a:avLst/>
                </a:prstGeom>
                <a:solidFill>
                  <a:srgbClr val="478336"/>
                </a:solidFill>
                <a:ln w="25400" cap="flat" cmpd="sng" algn="ctr">
                  <a:solidFill>
                    <a:srgbClr val="478336">
                      <a:shade val="50000"/>
                    </a:srgbClr>
                  </a:solidFill>
                  <a:prstDash val="solid"/>
                  <a:headEnd type="arrow" w="med" len="med"/>
                  <a:tailEnd type="none" w="med" len="med"/>
                </a:ln>
                <a:effectLst/>
              </p:spPr>
              <p:txBody>
                <a:bodyPr lIns="69238" tIns="34619" rIns="69238" bIns="34619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ista Sans OT Reg" pitchFamily="-65" charset="0"/>
                      <a:ea typeface="ヒラギノ角ゴ ProN W3" pitchFamily="-65" charset="-128"/>
                      <a:cs typeface="ヒラギノ角ゴ ProN W3" pitchFamily="-65" charset="-128"/>
                      <a:sym typeface="Vista Sans OT Reg" pitchFamily="-65" charset="0"/>
                    </a:rPr>
                    <a:t>Master</a:t>
                  </a:r>
                </a:p>
              </p:txBody>
            </p:sp>
            <p:sp>
              <p:nvSpPr>
                <p:cNvPr id="285" name="Oval 284"/>
                <p:cNvSpPr/>
                <p:nvPr/>
              </p:nvSpPr>
              <p:spPr bwMode="auto">
                <a:xfrm rot="16200000" flipH="1">
                  <a:off x="6226264" y="3589426"/>
                  <a:ext cx="1552399" cy="695325"/>
                </a:xfrm>
                <a:prstGeom prst="ellipse">
                  <a:avLst/>
                </a:prstGeom>
                <a:solidFill>
                  <a:srgbClr val="4E70A7"/>
                </a:solidFill>
                <a:ln w="25400" cap="flat" cmpd="sng" algn="ctr">
                  <a:solidFill>
                    <a:srgbClr val="4E70A7">
                      <a:shade val="50000"/>
                    </a:srgbClr>
                  </a:solidFill>
                  <a:prstDash val="solid"/>
                  <a:headEnd type="arrow" w="med" len="med"/>
                  <a:tailEnd type="none" w="med" len="med"/>
                </a:ln>
                <a:effectLst/>
              </p:spPr>
              <p:txBody>
                <a:bodyPr lIns="69238" tIns="34619" rIns="69238" bIns="34619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ista Sans OT Reg" pitchFamily="-65" charset="0"/>
                      <a:ea typeface="ヒラギノ角ゴ ProN W3" pitchFamily="-65" charset="-128"/>
                      <a:cs typeface="ヒラギノ角ゴ ProN W3" pitchFamily="-65" charset="-128"/>
                      <a:sym typeface="Vista Sans OT Reg" pitchFamily="-65" charset="0"/>
                    </a:rPr>
                    <a:t>Worker 0</a:t>
                  </a:r>
                </a:p>
              </p:txBody>
            </p:sp>
            <p:cxnSp>
              <p:nvCxnSpPr>
                <p:cNvPr id="286" name="Straight Arrow Connector 285"/>
                <p:cNvCxnSpPr>
                  <a:cxnSpLocks noChangeShapeType="1"/>
                  <a:stCxn id="284" idx="4"/>
                  <a:endCxn id="275" idx="1"/>
                </p:cNvCxnSpPr>
                <p:nvPr/>
              </p:nvCxnSpPr>
              <p:spPr bwMode="auto">
                <a:xfrm flipV="1">
                  <a:off x="5130801" y="3989388"/>
                  <a:ext cx="228599" cy="780256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87" name="Straight Arrow Connector 286"/>
                <p:cNvCxnSpPr>
                  <a:cxnSpLocks noChangeShapeType="1"/>
                  <a:stCxn id="284" idx="4"/>
                  <a:endCxn id="276" idx="1"/>
                </p:cNvCxnSpPr>
                <p:nvPr/>
              </p:nvCxnSpPr>
              <p:spPr bwMode="auto">
                <a:xfrm flipV="1">
                  <a:off x="5130801" y="4522789"/>
                  <a:ext cx="228599" cy="246855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288" name="Group 189"/>
                <p:cNvGrpSpPr>
                  <a:grpSpLocks/>
                </p:cNvGrpSpPr>
                <p:nvPr/>
              </p:nvGrpSpPr>
              <p:grpSpPr bwMode="auto">
                <a:xfrm flipV="1">
                  <a:off x="5130800" y="4789488"/>
                  <a:ext cx="228600" cy="828675"/>
                  <a:chOff x="4673600" y="5245100"/>
                  <a:chExt cx="228600" cy="828675"/>
                </a:xfrm>
              </p:grpSpPr>
              <p:cxnSp>
                <p:nvCxnSpPr>
                  <p:cNvPr id="302" name="Straight Arrow Connector 30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673600" y="5245100"/>
                    <a:ext cx="228600" cy="828675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303" name="Straight Arrow Connector 30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673600" y="5778500"/>
                    <a:ext cx="228600" cy="295275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289" name="Straight Arrow Connector 288"/>
                <p:cNvCxnSpPr>
                  <a:cxnSpLocks noChangeShapeType="1"/>
                  <a:stCxn id="275" idx="3"/>
                  <a:endCxn id="285" idx="0"/>
                </p:cNvCxnSpPr>
                <p:nvPr/>
              </p:nvCxnSpPr>
              <p:spPr bwMode="auto">
                <a:xfrm flipV="1">
                  <a:off x="6413500" y="3937089"/>
                  <a:ext cx="241300" cy="52299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90" name="Straight Arrow Connector 289"/>
                <p:cNvCxnSpPr>
                  <a:cxnSpLocks noChangeShapeType="1"/>
                  <a:stCxn id="276" idx="3"/>
                  <a:endCxn id="285" idx="0"/>
                </p:cNvCxnSpPr>
                <p:nvPr/>
              </p:nvCxnSpPr>
              <p:spPr bwMode="auto">
                <a:xfrm flipV="1">
                  <a:off x="6413500" y="3937089"/>
                  <a:ext cx="241300" cy="585700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91" name="Straight Arrow Connector 290"/>
                <p:cNvCxnSpPr>
                  <a:cxnSpLocks noChangeShapeType="1"/>
                  <a:stCxn id="277" idx="3"/>
                  <a:endCxn id="281" idx="0"/>
                </p:cNvCxnSpPr>
                <p:nvPr/>
              </p:nvCxnSpPr>
              <p:spPr bwMode="auto">
                <a:xfrm>
                  <a:off x="6413500" y="5056188"/>
                  <a:ext cx="241300" cy="588254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92" name="Straight Arrow Connector 291"/>
                <p:cNvCxnSpPr>
                  <a:cxnSpLocks noChangeShapeType="1"/>
                  <a:stCxn id="278" idx="3"/>
                  <a:endCxn id="281" idx="0"/>
                </p:cNvCxnSpPr>
                <p:nvPr/>
              </p:nvCxnSpPr>
              <p:spPr bwMode="auto">
                <a:xfrm>
                  <a:off x="6413500" y="5589589"/>
                  <a:ext cx="241300" cy="54853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93" name="Straight Arrow Connector 292"/>
                <p:cNvCxnSpPr>
                  <a:cxnSpLocks noChangeShapeType="1"/>
                </p:cNvCxnSpPr>
                <p:nvPr/>
              </p:nvCxnSpPr>
              <p:spPr bwMode="auto">
                <a:xfrm flipV="1">
                  <a:off x="8864600" y="4027488"/>
                  <a:ext cx="219075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94" name="Straight Arrow Connector 293"/>
                <p:cNvCxnSpPr>
                  <a:cxnSpLocks noChangeShapeType="1"/>
                </p:cNvCxnSpPr>
                <p:nvPr/>
              </p:nvCxnSpPr>
              <p:spPr bwMode="auto">
                <a:xfrm flipV="1">
                  <a:off x="8864600" y="5627688"/>
                  <a:ext cx="219075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95" name="Straight Connector 206"/>
                <p:cNvCxnSpPr>
                  <a:cxnSpLocks noChangeShapeType="1"/>
                </p:cNvCxnSpPr>
                <p:nvPr/>
              </p:nvCxnSpPr>
              <p:spPr bwMode="auto">
                <a:xfrm>
                  <a:off x="9093200" y="4027488"/>
                  <a:ext cx="0" cy="251460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96" name="Straight Connector 207"/>
                <p:cNvCxnSpPr>
                  <a:cxnSpLocks noChangeShapeType="1"/>
                </p:cNvCxnSpPr>
                <p:nvPr/>
              </p:nvCxnSpPr>
              <p:spPr bwMode="auto">
                <a:xfrm>
                  <a:off x="4902200" y="6542088"/>
                  <a:ext cx="419100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97" name="Straight Connector 217"/>
                <p:cNvCxnSpPr>
                  <a:cxnSpLocks noChangeShapeType="1"/>
                </p:cNvCxnSpPr>
                <p:nvPr/>
              </p:nvCxnSpPr>
              <p:spPr bwMode="auto">
                <a:xfrm>
                  <a:off x="4902200" y="5475288"/>
                  <a:ext cx="0" cy="106680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arrow" w="med" len="med"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298" name="TextBox 230"/>
                <p:cNvSpPr txBox="1">
                  <a:spLocks noChangeArrowheads="1"/>
                </p:cNvSpPr>
                <p:nvPr/>
              </p:nvSpPr>
              <p:spPr bwMode="auto">
                <a:xfrm>
                  <a:off x="4978401" y="2890838"/>
                  <a:ext cx="1828799" cy="781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rPr>
                    <a:t>In-memory graph</a:t>
                  </a:r>
                </a:p>
              </p:txBody>
            </p:sp>
            <p:sp>
              <p:nvSpPr>
                <p:cNvPr id="299" name="TextBox 231"/>
                <p:cNvSpPr txBox="1">
                  <a:spLocks noChangeArrowheads="1"/>
                </p:cNvSpPr>
                <p:nvPr/>
              </p:nvSpPr>
              <p:spPr bwMode="auto">
                <a:xfrm>
                  <a:off x="4902199" y="6573839"/>
                  <a:ext cx="4191000" cy="46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rPr>
                    <a:t>Send stats / iterate!</a:t>
                  </a:r>
                </a:p>
              </p:txBody>
            </p:sp>
            <p:cxnSp>
              <p:nvCxnSpPr>
                <p:cNvPr id="300" name="Curved Connector 299"/>
                <p:cNvCxnSpPr>
                  <a:cxnSpLocks noChangeShapeType="1"/>
                  <a:stCxn id="279" idx="3"/>
                  <a:endCxn id="282" idx="3"/>
                </p:cNvCxnSpPr>
                <p:nvPr/>
              </p:nvCxnSpPr>
              <p:spPr bwMode="auto">
                <a:xfrm>
                  <a:off x="8864600" y="4027488"/>
                  <a:ext cx="0" cy="1600200"/>
                </a:xfrm>
                <a:prstGeom prst="curvedConnector3">
                  <a:avLst>
                    <a:gd name="adj1" fmla="val 22860100000"/>
                  </a:avLst>
                </a:prstGeom>
                <a:noFill/>
                <a:ln w="25400">
                  <a:solidFill>
                    <a:srgbClr val="000000"/>
                  </a:solidFill>
                  <a:prstDash val="sysDot"/>
                  <a:round/>
                  <a:headEnd type="arrow" w="med" len="med"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301" name="Rectangle 377"/>
                <p:cNvSpPr>
                  <a:spLocks noChangeArrowheads="1"/>
                </p:cNvSpPr>
                <p:nvPr/>
              </p:nvSpPr>
              <p:spPr bwMode="auto">
                <a:xfrm>
                  <a:off x="4445000" y="2082800"/>
                  <a:ext cx="4800600" cy="4953000"/>
                </a:xfrm>
                <a:prstGeom prst="rect">
                  <a:avLst/>
                </a:prstGeom>
                <a:noFill/>
                <a:ln w="25400">
                  <a:solidFill>
                    <a:srgbClr val="000000"/>
                  </a:solidFill>
                  <a:prstDash val="sysDot"/>
                  <a:round/>
                  <a:headEnd type="arrow" w="med" len="med"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273" name="TextBox 272"/>
              <p:cNvSpPr txBox="1"/>
              <p:nvPr/>
            </p:nvSpPr>
            <p:spPr>
              <a:xfrm>
                <a:off x="4445000" y="2158999"/>
                <a:ext cx="4876800" cy="67686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A650C"/>
                    </a:solidFill>
                    <a:effectLst/>
                    <a:uLnTx/>
                    <a:uFillTx/>
                  </a:rPr>
                  <a:t>Compute/Iterate</a:t>
                </a:r>
              </a:p>
            </p:txBody>
          </p:sp>
        </p:grpSp>
        <p:sp>
          <p:nvSpPr>
            <p:cNvPr id="271" name="TextBox 270"/>
            <p:cNvSpPr txBox="1"/>
            <p:nvPr/>
          </p:nvSpPr>
          <p:spPr>
            <a:xfrm>
              <a:off x="7315200" y="1447800"/>
              <a:ext cx="511765" cy="579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</a:t>
              </a:r>
            </a:p>
          </p:txBody>
        </p:sp>
      </p:grpSp>
      <p:grpSp>
        <p:nvGrpSpPr>
          <p:cNvPr id="304" name="Group 303"/>
          <p:cNvGrpSpPr/>
          <p:nvPr/>
        </p:nvGrpSpPr>
        <p:grpSpPr>
          <a:xfrm>
            <a:off x="6482933" y="1905000"/>
            <a:ext cx="2508667" cy="3313748"/>
            <a:chOff x="10401300" y="1447800"/>
            <a:chExt cx="4296966" cy="5675948"/>
          </a:xfrm>
        </p:grpSpPr>
        <p:grpSp>
          <p:nvGrpSpPr>
            <p:cNvPr id="305" name="Group 304"/>
            <p:cNvGrpSpPr>
              <a:grpSpLocks/>
            </p:cNvGrpSpPr>
            <p:nvPr/>
          </p:nvGrpSpPr>
          <p:grpSpPr bwMode="auto">
            <a:xfrm>
              <a:off x="10401300" y="2108835"/>
              <a:ext cx="4296966" cy="5014913"/>
              <a:chOff x="9245600" y="2082800"/>
              <a:chExt cx="3819525" cy="4953000"/>
            </a:xfrm>
          </p:grpSpPr>
          <p:sp>
            <p:nvSpPr>
              <p:cNvPr id="307" name="Oval 306"/>
              <p:cNvSpPr/>
              <p:nvPr/>
            </p:nvSpPr>
            <p:spPr bwMode="auto">
              <a:xfrm rot="16200000">
                <a:off x="9069270" y="5296780"/>
                <a:ext cx="1505186" cy="695325"/>
              </a:xfrm>
              <a:prstGeom prst="ellipse">
                <a:avLst/>
              </a:prstGeom>
              <a:solidFill>
                <a:srgbClr val="4E70A7"/>
              </a:solidFill>
              <a:ln w="25400" cap="flat" cmpd="sng" algn="ctr">
                <a:solidFill>
                  <a:srgbClr val="4E70A7">
                    <a:shade val="50000"/>
                  </a:srgbClr>
                </a:solidFill>
                <a:prstDash val="solid"/>
                <a:headEnd type="arrow" w="med" len="med"/>
                <a:tailEnd type="none" w="med" len="med"/>
              </a:ln>
              <a:effectLst/>
            </p:spPr>
            <p:txBody>
              <a:bodyPr lIns="69238" tIns="34619" rIns="69238" bIns="34619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 pitchFamily="-65" charset="0"/>
                    <a:ea typeface="ヒラギノ角ゴ ProN W3" pitchFamily="-65" charset="-128"/>
                    <a:cs typeface="ヒラギノ角ゴ ProN W3" pitchFamily="-65" charset="-128"/>
                    <a:sym typeface="Vista Sans OT Reg" pitchFamily="-65" charset="0"/>
                  </a:rPr>
                  <a:t>Worker 1</a:t>
                </a:r>
              </a:p>
            </p:txBody>
          </p:sp>
          <p:sp>
            <p:nvSpPr>
              <p:cNvPr id="308" name="Oval 307"/>
              <p:cNvSpPr/>
              <p:nvPr/>
            </p:nvSpPr>
            <p:spPr bwMode="auto">
              <a:xfrm rot="16200000" flipH="1">
                <a:off x="9069270" y="3716338"/>
                <a:ext cx="1505186" cy="695325"/>
              </a:xfrm>
              <a:prstGeom prst="ellipse">
                <a:avLst/>
              </a:prstGeom>
              <a:solidFill>
                <a:srgbClr val="4E70A7"/>
              </a:solidFill>
              <a:ln w="25400" cap="flat" cmpd="sng" algn="ctr">
                <a:solidFill>
                  <a:srgbClr val="4E70A7">
                    <a:shade val="50000"/>
                  </a:srgbClr>
                </a:solidFill>
                <a:prstDash val="solid"/>
                <a:headEnd type="arrow" w="med" len="med"/>
                <a:tailEnd type="none" w="med" len="med"/>
              </a:ln>
              <a:effectLst/>
            </p:spPr>
            <p:txBody>
              <a:bodyPr lIns="69238" tIns="34619" rIns="69238" bIns="34619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 pitchFamily="-65" charset="0"/>
                    <a:ea typeface="ヒラギノ角ゴ ProN W3" pitchFamily="-65" charset="-128"/>
                    <a:cs typeface="ヒラギノ角ゴ ProN W3" pitchFamily="-65" charset="-128"/>
                    <a:sym typeface="Vista Sans OT Reg" pitchFamily="-65" charset="0"/>
                  </a:rPr>
                  <a:t>Worker 0</a:t>
                </a:r>
              </a:p>
            </p:txBody>
          </p:sp>
          <p:sp>
            <p:nvSpPr>
              <p:cNvPr id="309" name="Rectangle 308"/>
              <p:cNvSpPr/>
              <p:nvPr/>
            </p:nvSpPr>
            <p:spPr bwMode="auto">
              <a:xfrm>
                <a:off x="11541125" y="3798888"/>
                <a:ext cx="1219200" cy="2133600"/>
              </a:xfrm>
              <a:prstGeom prst="rect">
                <a:avLst/>
              </a:prstGeom>
              <a:solidFill>
                <a:srgbClr val="333333">
                  <a:lumMod val="75000"/>
                </a:srgbClr>
              </a:solidFill>
              <a:ln w="25400" cap="flat" cmpd="sng" algn="ctr">
                <a:noFill/>
                <a:prstDash val="solid"/>
                <a:round/>
                <a:headEnd type="arrow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endParaRPr>
              </a:p>
            </p:txBody>
          </p:sp>
          <p:sp>
            <p:nvSpPr>
              <p:cNvPr id="310" name="Rectangle 309"/>
              <p:cNvSpPr/>
              <p:nvPr/>
            </p:nvSpPr>
            <p:spPr bwMode="auto">
              <a:xfrm>
                <a:off x="11617325" y="3875088"/>
                <a:ext cx="1054100" cy="381000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  <a:headEnd type="arrow" w="med" len="med"/>
                <a:tailEnd type="none" w="med" len="med"/>
              </a:ln>
              <a:effectLst/>
            </p:spPr>
            <p:txBody>
              <a:bodyPr lIns="69238" tIns="34619" rIns="69238" bIns="34619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 pitchFamily="-65" charset="0"/>
                    <a:ea typeface="ヒラギノ角ゴ ProN W3" pitchFamily="-65" charset="-128"/>
                    <a:cs typeface="ヒラギノ角ゴ ProN W3" pitchFamily="-65" charset="-128"/>
                    <a:sym typeface="Vista Sans OT Reg" pitchFamily="-65" charset="0"/>
                  </a:rPr>
                  <a:t>Part 0</a:t>
                </a:r>
              </a:p>
            </p:txBody>
          </p:sp>
          <p:sp>
            <p:nvSpPr>
              <p:cNvPr id="311" name="Rectangle 310"/>
              <p:cNvSpPr/>
              <p:nvPr/>
            </p:nvSpPr>
            <p:spPr bwMode="auto">
              <a:xfrm>
                <a:off x="11617325" y="4408488"/>
                <a:ext cx="1054100" cy="381000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  <a:headEnd type="arrow" w="med" len="med"/>
                <a:tailEnd type="none" w="med" len="med"/>
              </a:ln>
              <a:effectLst/>
            </p:spPr>
            <p:txBody>
              <a:bodyPr lIns="69238" tIns="34619" rIns="69238" bIns="34619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 pitchFamily="-65" charset="0"/>
                    <a:ea typeface="ヒラギノ角ゴ ProN W3" pitchFamily="-65" charset="-128"/>
                    <a:cs typeface="ヒラギノ角ゴ ProN W3" pitchFamily="-65" charset="-128"/>
                    <a:sym typeface="Vista Sans OT Reg" pitchFamily="-65" charset="0"/>
                  </a:rPr>
                  <a:t>Part 1</a:t>
                </a:r>
              </a:p>
            </p:txBody>
          </p:sp>
          <p:sp>
            <p:nvSpPr>
              <p:cNvPr id="312" name="Rectangle 311"/>
              <p:cNvSpPr/>
              <p:nvPr/>
            </p:nvSpPr>
            <p:spPr bwMode="auto">
              <a:xfrm>
                <a:off x="11617325" y="4941888"/>
                <a:ext cx="1054100" cy="381000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  <a:headEnd type="arrow" w="med" len="med"/>
                <a:tailEnd type="none" w="med" len="med"/>
              </a:ln>
              <a:effectLst/>
            </p:spPr>
            <p:txBody>
              <a:bodyPr lIns="69238" tIns="34619" rIns="69238" bIns="34619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 pitchFamily="-65" charset="0"/>
                    <a:ea typeface="ヒラギノ角ゴ ProN W3" pitchFamily="-65" charset="-128"/>
                    <a:cs typeface="ヒラギノ角ゴ ProN W3" pitchFamily="-65" charset="-128"/>
                    <a:sym typeface="Vista Sans OT Reg" pitchFamily="-65" charset="0"/>
                  </a:rPr>
                  <a:t>Part 2</a:t>
                </a:r>
              </a:p>
            </p:txBody>
          </p:sp>
          <p:sp>
            <p:nvSpPr>
              <p:cNvPr id="313" name="Rectangle 312"/>
              <p:cNvSpPr/>
              <p:nvPr/>
            </p:nvSpPr>
            <p:spPr bwMode="auto">
              <a:xfrm>
                <a:off x="11617325" y="5475288"/>
                <a:ext cx="1054100" cy="381000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  <a:headEnd type="arrow" w="med" len="med"/>
                <a:tailEnd type="none" w="med" len="med"/>
              </a:ln>
              <a:effectLst/>
            </p:spPr>
            <p:txBody>
              <a:bodyPr lIns="69238" tIns="34619" rIns="69238" bIns="34619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 pitchFamily="-65" charset="0"/>
                    <a:ea typeface="ヒラギノ角ゴ ProN W3" pitchFamily="-65" charset="-128"/>
                    <a:cs typeface="ヒラギノ角ゴ ProN W3" pitchFamily="-65" charset="-128"/>
                    <a:sym typeface="Vista Sans OT Reg" pitchFamily="-65" charset="0"/>
                  </a:rPr>
                  <a:t>Part 3</a:t>
                </a:r>
              </a:p>
            </p:txBody>
          </p:sp>
          <p:sp>
            <p:nvSpPr>
              <p:cNvPr id="314" name="TextBox 313"/>
              <p:cNvSpPr txBox="1">
                <a:spLocks noChangeArrowheads="1"/>
              </p:cNvSpPr>
              <p:nvPr/>
            </p:nvSpPr>
            <p:spPr bwMode="auto">
              <a:xfrm>
                <a:off x="11236325" y="2967037"/>
                <a:ext cx="1828800" cy="46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rPr>
                  <a:t>Output format</a:t>
                </a:r>
              </a:p>
            </p:txBody>
          </p:sp>
          <p:sp>
            <p:nvSpPr>
              <p:cNvPr id="315" name="Rectangle 356"/>
              <p:cNvSpPr>
                <a:spLocks noChangeArrowheads="1"/>
              </p:cNvSpPr>
              <p:nvPr/>
            </p:nvSpPr>
            <p:spPr bwMode="auto">
              <a:xfrm>
                <a:off x="10169525" y="3494088"/>
                <a:ext cx="1219200" cy="1066800"/>
              </a:xfrm>
              <a:prstGeom prst="rect">
                <a:avLst/>
              </a:prstGeom>
              <a:solidFill>
                <a:srgbClr val="C7D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round/>
                    <a:headEnd type="arrow" w="med" len="med"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6" name="Rectangle 315"/>
              <p:cNvSpPr/>
              <p:nvPr/>
            </p:nvSpPr>
            <p:spPr bwMode="auto">
              <a:xfrm>
                <a:off x="10245725" y="3570288"/>
                <a:ext cx="1054100" cy="381000"/>
              </a:xfrm>
              <a:prstGeom prst="rect">
                <a:avLst/>
              </a:prstGeom>
              <a:solidFill>
                <a:srgbClr val="660066"/>
              </a:solidFill>
              <a:ln w="25400" cap="flat" cmpd="sng" algn="ctr">
                <a:solidFill>
                  <a:srgbClr val="FA650C">
                    <a:shade val="50000"/>
                  </a:srgbClr>
                </a:solidFill>
                <a:prstDash val="solid"/>
                <a:headEnd type="arrow" w="med" len="med"/>
                <a:tailEnd type="none" w="med" len="med"/>
              </a:ln>
              <a:effectLst/>
            </p:spPr>
            <p:txBody>
              <a:bodyPr lIns="69238" tIns="34619" rIns="69238" bIns="34619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B3B3B3"/>
                    </a:solidFill>
                    <a:effectLst/>
                    <a:uLnTx/>
                    <a:uFillTx/>
                    <a:latin typeface="Vista Sans OT Reg" pitchFamily="-65" charset="0"/>
                    <a:ea typeface="ヒラギノ角ゴ ProN W3" pitchFamily="-65" charset="-128"/>
                    <a:cs typeface="ヒラギノ角ゴ ProN W3" pitchFamily="-65" charset="-128"/>
                    <a:sym typeface="Vista Sans OT Reg" pitchFamily="-65" charset="0"/>
                  </a:rPr>
                  <a:t>Part 0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endParaRPr>
              </a:p>
            </p:txBody>
          </p:sp>
          <p:sp>
            <p:nvSpPr>
              <p:cNvPr id="317" name="Rectangle 316"/>
              <p:cNvSpPr/>
              <p:nvPr/>
            </p:nvSpPr>
            <p:spPr bwMode="auto">
              <a:xfrm>
                <a:off x="10245725" y="4103688"/>
                <a:ext cx="1054100" cy="381000"/>
              </a:xfrm>
              <a:prstGeom prst="rect">
                <a:avLst/>
              </a:prstGeom>
              <a:solidFill>
                <a:srgbClr val="660066"/>
              </a:solidFill>
              <a:ln w="25400" cap="flat" cmpd="sng" algn="ctr">
                <a:solidFill>
                  <a:srgbClr val="FA650C">
                    <a:shade val="50000"/>
                  </a:srgbClr>
                </a:solidFill>
                <a:prstDash val="solid"/>
                <a:headEnd type="arrow" w="med" len="med"/>
                <a:tailEnd type="none" w="med" len="med"/>
              </a:ln>
              <a:effectLst/>
            </p:spPr>
            <p:txBody>
              <a:bodyPr lIns="69238" tIns="34619" rIns="69238" bIns="34619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B3B3B3"/>
                    </a:solidFill>
                    <a:effectLst/>
                    <a:uLnTx/>
                    <a:uFillTx/>
                    <a:latin typeface="Vista Sans OT Reg" pitchFamily="-65" charset="0"/>
                    <a:ea typeface="ヒラギノ角ゴ ProN W3" pitchFamily="-65" charset="-128"/>
                    <a:cs typeface="ヒラギノ角ゴ ProN W3" pitchFamily="-65" charset="-128"/>
                    <a:sym typeface="Vista Sans OT Reg" pitchFamily="-65" charset="0"/>
                  </a:rPr>
                  <a:t>Part 1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endParaRPr>
              </a:p>
            </p:txBody>
          </p:sp>
          <p:sp>
            <p:nvSpPr>
              <p:cNvPr id="318" name="Rectangle 362"/>
              <p:cNvSpPr>
                <a:spLocks noChangeArrowheads="1"/>
              </p:cNvSpPr>
              <p:nvPr/>
            </p:nvSpPr>
            <p:spPr bwMode="auto">
              <a:xfrm>
                <a:off x="10169525" y="5094288"/>
                <a:ext cx="1219200" cy="1066800"/>
              </a:xfrm>
              <a:prstGeom prst="rect">
                <a:avLst/>
              </a:prstGeom>
              <a:solidFill>
                <a:srgbClr val="C7D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round/>
                    <a:headEnd type="arrow" w="med" len="med"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9" name="Rectangle 318"/>
              <p:cNvSpPr/>
              <p:nvPr/>
            </p:nvSpPr>
            <p:spPr bwMode="auto">
              <a:xfrm>
                <a:off x="10245725" y="5170488"/>
                <a:ext cx="1054100" cy="381000"/>
              </a:xfrm>
              <a:prstGeom prst="rect">
                <a:avLst/>
              </a:prstGeom>
              <a:solidFill>
                <a:srgbClr val="660066"/>
              </a:solidFill>
              <a:ln w="25400" cap="flat" cmpd="sng" algn="ctr">
                <a:solidFill>
                  <a:srgbClr val="FA650C">
                    <a:shade val="50000"/>
                  </a:srgbClr>
                </a:solidFill>
                <a:prstDash val="solid"/>
                <a:headEnd type="arrow" w="med" len="med"/>
                <a:tailEnd type="none" w="med" len="med"/>
              </a:ln>
              <a:effectLst/>
            </p:spPr>
            <p:txBody>
              <a:bodyPr lIns="69238" tIns="34619" rIns="69238" bIns="34619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B3B3B3"/>
                    </a:solidFill>
                    <a:effectLst/>
                    <a:uLnTx/>
                    <a:uFillTx/>
                    <a:latin typeface="Vista Sans OT Reg" pitchFamily="-65" charset="0"/>
                    <a:ea typeface="ヒラギノ角ゴ ProN W3" pitchFamily="-65" charset="-128"/>
                    <a:cs typeface="ヒラギノ角ゴ ProN W3" pitchFamily="-65" charset="-128"/>
                    <a:sym typeface="Vista Sans OT Reg" pitchFamily="-65" charset="0"/>
                  </a:rPr>
                  <a:t>Part 2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endParaRPr>
              </a:p>
            </p:txBody>
          </p:sp>
          <p:sp>
            <p:nvSpPr>
              <p:cNvPr id="320" name="Rectangle 319"/>
              <p:cNvSpPr/>
              <p:nvPr/>
            </p:nvSpPr>
            <p:spPr bwMode="auto">
              <a:xfrm>
                <a:off x="10245725" y="5703888"/>
                <a:ext cx="1054100" cy="381000"/>
              </a:xfrm>
              <a:prstGeom prst="rect">
                <a:avLst/>
              </a:prstGeom>
              <a:solidFill>
                <a:srgbClr val="660066"/>
              </a:solidFill>
              <a:ln w="25400" cap="flat" cmpd="sng" algn="ctr">
                <a:solidFill>
                  <a:srgbClr val="FA650C">
                    <a:shade val="50000"/>
                  </a:srgbClr>
                </a:solidFill>
                <a:prstDash val="solid"/>
                <a:headEnd type="arrow" w="med" len="med"/>
                <a:tailEnd type="none" w="med" len="med"/>
              </a:ln>
              <a:effectLst/>
            </p:spPr>
            <p:txBody>
              <a:bodyPr lIns="69238" tIns="34619" rIns="69238" bIns="34619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B3B3B3"/>
                    </a:solidFill>
                    <a:effectLst/>
                    <a:uLnTx/>
                    <a:uFillTx/>
                    <a:latin typeface="Vista Sans OT Reg" pitchFamily="-65" charset="0"/>
                    <a:ea typeface="ヒラギノ角ゴ ProN W3" pitchFamily="-65" charset="-128"/>
                    <a:cs typeface="ヒラギノ角ゴ ProN W3" pitchFamily="-65" charset="-128"/>
                    <a:sym typeface="Vista Sans OT Reg" pitchFamily="-65" charset="0"/>
                  </a:rPr>
                  <a:t>Part 3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endParaRPr>
              </a:p>
            </p:txBody>
          </p:sp>
          <p:cxnSp>
            <p:nvCxnSpPr>
              <p:cNvPr id="321" name="Straight Arrow Connector 320"/>
              <p:cNvCxnSpPr>
                <a:cxnSpLocks noChangeShapeType="1"/>
                <a:endCxn id="310" idx="1"/>
              </p:cNvCxnSpPr>
              <p:nvPr/>
            </p:nvCxnSpPr>
            <p:spPr bwMode="auto">
              <a:xfrm>
                <a:off x="11303000" y="3759200"/>
                <a:ext cx="314325" cy="306388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22" name="Straight Arrow Connector 321"/>
              <p:cNvCxnSpPr>
                <a:cxnSpLocks noChangeShapeType="1"/>
              </p:cNvCxnSpPr>
              <p:nvPr/>
            </p:nvCxnSpPr>
            <p:spPr bwMode="auto">
              <a:xfrm>
                <a:off x="11303000" y="4292600"/>
                <a:ext cx="314325" cy="306388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23" name="Straight Arrow Connector 322"/>
              <p:cNvCxnSpPr>
                <a:cxnSpLocks noChangeShapeType="1"/>
              </p:cNvCxnSpPr>
              <p:nvPr/>
            </p:nvCxnSpPr>
            <p:spPr bwMode="auto">
              <a:xfrm flipV="1">
                <a:off x="11303000" y="5664200"/>
                <a:ext cx="304800" cy="22860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24" name="Straight Arrow Connector 323"/>
              <p:cNvCxnSpPr>
                <a:cxnSpLocks noChangeShapeType="1"/>
              </p:cNvCxnSpPr>
              <p:nvPr/>
            </p:nvCxnSpPr>
            <p:spPr bwMode="auto">
              <a:xfrm flipV="1">
                <a:off x="11303000" y="5130800"/>
                <a:ext cx="304800" cy="22860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25" name="Rectangle 379"/>
              <p:cNvSpPr>
                <a:spLocks noChangeArrowheads="1"/>
              </p:cNvSpPr>
              <p:nvPr/>
            </p:nvSpPr>
            <p:spPr bwMode="auto">
              <a:xfrm>
                <a:off x="9245600" y="2082800"/>
                <a:ext cx="3581400" cy="4953000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prstDash val="sysDot"/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6" name="TextBox 325"/>
              <p:cNvSpPr txBox="1"/>
              <p:nvPr/>
            </p:nvSpPr>
            <p:spPr>
              <a:xfrm>
                <a:off x="9245600" y="2158999"/>
                <a:ext cx="3581400" cy="67686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A650C"/>
                    </a:solidFill>
                    <a:effectLst/>
                    <a:uLnTx/>
                    <a:uFillTx/>
                  </a:rPr>
                  <a:t>Storing the graph</a:t>
                </a:r>
              </a:p>
            </p:txBody>
          </p:sp>
        </p:grpSp>
        <p:sp>
          <p:nvSpPr>
            <p:cNvPr id="306" name="TextBox 305"/>
            <p:cNvSpPr txBox="1"/>
            <p:nvPr/>
          </p:nvSpPr>
          <p:spPr>
            <a:xfrm>
              <a:off x="12115799" y="1447800"/>
              <a:ext cx="511765" cy="579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3</a:t>
              </a:r>
            </a:p>
          </p:txBody>
        </p:sp>
      </p:grpSp>
      <p:grpSp>
        <p:nvGrpSpPr>
          <p:cNvPr id="327" name="Group 326"/>
          <p:cNvGrpSpPr/>
          <p:nvPr/>
        </p:nvGrpSpPr>
        <p:grpSpPr>
          <a:xfrm>
            <a:off x="228600" y="1905000"/>
            <a:ext cx="2852748" cy="3313748"/>
            <a:chOff x="114300" y="1447800"/>
            <a:chExt cx="4886325" cy="5675948"/>
          </a:xfrm>
        </p:grpSpPr>
        <p:sp>
          <p:nvSpPr>
            <p:cNvPr id="328" name="Rectangle 375"/>
            <p:cNvSpPr>
              <a:spLocks noChangeArrowheads="1"/>
            </p:cNvSpPr>
            <p:nvPr/>
          </p:nvSpPr>
          <p:spPr bwMode="auto">
            <a:xfrm>
              <a:off x="114300" y="2108835"/>
              <a:ext cx="4886325" cy="501491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" name="Rectangle 328"/>
            <p:cNvSpPr/>
            <p:nvPr/>
          </p:nvSpPr>
          <p:spPr bwMode="auto">
            <a:xfrm>
              <a:off x="971550" y="3352800"/>
              <a:ext cx="1371600" cy="3352800"/>
            </a:xfrm>
            <a:prstGeom prst="rect">
              <a:avLst/>
            </a:prstGeom>
            <a:solidFill>
              <a:srgbClr val="333333">
                <a:lumMod val="75000"/>
              </a:srgbClr>
            </a:solidFill>
            <a:ln w="25400" cap="flat" cmpd="sng" algn="ctr">
              <a:noFill/>
              <a:prstDash val="solid"/>
              <a:round/>
              <a:headEnd type="arrow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1057275" y="3465374"/>
              <a:ext cx="1185863" cy="385763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headEnd type="arrow" w="med" len="med"/>
              <a:tailEnd type="none" w="med" len="med"/>
            </a:ln>
            <a:effectLst/>
          </p:spPr>
          <p:txBody>
            <a:bodyPr lIns="69238" tIns="34619" rIns="69238" bIns="34619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Split 0</a:t>
              </a:r>
            </a:p>
          </p:txBody>
        </p:sp>
        <p:sp>
          <p:nvSpPr>
            <p:cNvPr id="331" name="Rectangle 330"/>
            <p:cNvSpPr/>
            <p:nvPr/>
          </p:nvSpPr>
          <p:spPr bwMode="auto">
            <a:xfrm>
              <a:off x="1057275" y="4005442"/>
              <a:ext cx="1185863" cy="385763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headEnd type="arrow" w="med" len="med"/>
              <a:tailEnd type="none" w="med" len="med"/>
            </a:ln>
            <a:effectLst/>
          </p:spPr>
          <p:txBody>
            <a:bodyPr lIns="69238" tIns="34619" rIns="69238" bIns="34619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Split 1</a:t>
              </a:r>
            </a:p>
          </p:txBody>
        </p:sp>
        <p:sp>
          <p:nvSpPr>
            <p:cNvPr id="332" name="Rectangle 331"/>
            <p:cNvSpPr/>
            <p:nvPr/>
          </p:nvSpPr>
          <p:spPr bwMode="auto">
            <a:xfrm>
              <a:off x="1057275" y="4545509"/>
              <a:ext cx="1185863" cy="385763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headEnd type="arrow" w="med" len="med"/>
              <a:tailEnd type="none" w="med" len="med"/>
            </a:ln>
            <a:effectLst/>
          </p:spPr>
          <p:txBody>
            <a:bodyPr lIns="69238" tIns="34619" rIns="69238" bIns="34619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Split 2</a:t>
              </a:r>
            </a:p>
          </p:txBody>
        </p:sp>
        <p:sp>
          <p:nvSpPr>
            <p:cNvPr id="333" name="Rectangle 332"/>
            <p:cNvSpPr/>
            <p:nvPr/>
          </p:nvSpPr>
          <p:spPr bwMode="auto">
            <a:xfrm>
              <a:off x="1057275" y="5085577"/>
              <a:ext cx="1185863" cy="385763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headEnd type="arrow" w="med" len="med"/>
              <a:tailEnd type="none" w="med" len="med"/>
            </a:ln>
            <a:effectLst/>
          </p:spPr>
          <p:txBody>
            <a:bodyPr lIns="69238" tIns="34619" rIns="69238" bIns="34619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Split 3</a:t>
              </a:r>
            </a:p>
          </p:txBody>
        </p:sp>
        <p:sp>
          <p:nvSpPr>
            <p:cNvPr id="334" name="Oval 333"/>
            <p:cNvSpPr/>
            <p:nvPr/>
          </p:nvSpPr>
          <p:spPr bwMode="auto">
            <a:xfrm rot="16200000">
              <a:off x="2067523" y="5323881"/>
              <a:ext cx="1676400" cy="782241"/>
            </a:xfrm>
            <a:prstGeom prst="ellipse">
              <a:avLst/>
            </a:prstGeom>
            <a:solidFill>
              <a:srgbClr val="4E70A7"/>
            </a:solidFill>
            <a:ln w="25400" cap="flat" cmpd="sng" algn="ctr">
              <a:solidFill>
                <a:srgbClr val="4E70A7">
                  <a:shade val="50000"/>
                </a:srgbClr>
              </a:solidFill>
              <a:prstDash val="solid"/>
              <a:headEnd type="arrow" w="med" len="med"/>
              <a:tailEnd type="none" w="med" len="med"/>
            </a:ln>
            <a:effectLst/>
          </p:spPr>
          <p:txBody>
            <a:bodyPr lIns="69238" tIns="34619" rIns="69238" bIns="34619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Worker 1</a:t>
              </a:r>
            </a:p>
          </p:txBody>
        </p:sp>
        <p:sp>
          <p:nvSpPr>
            <p:cNvPr id="335" name="Oval 334"/>
            <p:cNvSpPr/>
            <p:nvPr/>
          </p:nvSpPr>
          <p:spPr bwMode="auto">
            <a:xfrm rot="16200000">
              <a:off x="-214402" y="4529227"/>
              <a:ext cx="1428930" cy="600075"/>
            </a:xfrm>
            <a:prstGeom prst="ellipse">
              <a:avLst/>
            </a:prstGeom>
            <a:solidFill>
              <a:srgbClr val="478336"/>
            </a:solidFill>
            <a:ln w="25400" cap="flat" cmpd="sng" algn="ctr">
              <a:solidFill>
                <a:srgbClr val="478336">
                  <a:shade val="50000"/>
                </a:srgbClr>
              </a:solidFill>
              <a:prstDash val="solid"/>
              <a:headEnd type="arrow" w="med" len="med"/>
              <a:tailEnd type="none" w="med" len="med"/>
            </a:ln>
            <a:effectLst/>
          </p:spPr>
          <p:txBody>
            <a:bodyPr lIns="69238" tIns="34619" rIns="69238" bIns="34619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Master</a:t>
              </a:r>
            </a:p>
          </p:txBody>
        </p:sp>
        <p:sp>
          <p:nvSpPr>
            <p:cNvPr id="336" name="Oval 335"/>
            <p:cNvSpPr/>
            <p:nvPr/>
          </p:nvSpPr>
          <p:spPr bwMode="auto">
            <a:xfrm rot="16200000" flipH="1">
              <a:off x="2119820" y="3595183"/>
              <a:ext cx="1571803" cy="782241"/>
            </a:xfrm>
            <a:prstGeom prst="ellipse">
              <a:avLst/>
            </a:prstGeom>
            <a:solidFill>
              <a:srgbClr val="4E70A7"/>
            </a:solidFill>
            <a:ln w="25400" cap="flat" cmpd="sng" algn="ctr">
              <a:solidFill>
                <a:srgbClr val="4E70A7">
                  <a:shade val="50000"/>
                </a:srgbClr>
              </a:solidFill>
              <a:prstDash val="solid"/>
              <a:headEnd type="arrow" w="med" len="med"/>
              <a:tailEnd type="none" w="med" len="med"/>
            </a:ln>
            <a:effectLst/>
          </p:spPr>
          <p:txBody>
            <a:bodyPr lIns="69238" tIns="34619" rIns="69238" bIns="34619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Worker 0</a:t>
              </a:r>
            </a:p>
          </p:txBody>
        </p:sp>
        <p:cxnSp>
          <p:nvCxnSpPr>
            <p:cNvPr id="337" name="Straight Arrow Connector 336"/>
            <p:cNvCxnSpPr>
              <a:cxnSpLocks noChangeShapeType="1"/>
              <a:stCxn id="335" idx="4"/>
              <a:endCxn id="330" idx="1"/>
            </p:cNvCxnSpPr>
            <p:nvPr/>
          </p:nvCxnSpPr>
          <p:spPr bwMode="auto">
            <a:xfrm flipV="1">
              <a:off x="800101" y="3658256"/>
              <a:ext cx="257174" cy="1171009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8" name="Straight Arrow Connector 337"/>
            <p:cNvCxnSpPr>
              <a:cxnSpLocks noChangeShapeType="1"/>
              <a:stCxn id="335" idx="4"/>
              <a:endCxn id="331" idx="1"/>
            </p:cNvCxnSpPr>
            <p:nvPr/>
          </p:nvCxnSpPr>
          <p:spPr bwMode="auto">
            <a:xfrm flipV="1">
              <a:off x="800101" y="4198324"/>
              <a:ext cx="257174" cy="630941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339" name="Group 261"/>
            <p:cNvGrpSpPr>
              <a:grpSpLocks/>
            </p:cNvGrpSpPr>
            <p:nvPr/>
          </p:nvGrpSpPr>
          <p:grpSpPr bwMode="auto">
            <a:xfrm flipV="1">
              <a:off x="800100" y="4849357"/>
              <a:ext cx="257175" cy="839034"/>
              <a:chOff x="4673600" y="5245100"/>
              <a:chExt cx="228600" cy="828675"/>
            </a:xfrm>
          </p:grpSpPr>
          <p:cxnSp>
            <p:nvCxnSpPr>
              <p:cNvPr id="356" name="Straight Arrow Connector 355"/>
              <p:cNvCxnSpPr>
                <a:cxnSpLocks noChangeShapeType="1"/>
              </p:cNvCxnSpPr>
              <p:nvPr/>
            </p:nvCxnSpPr>
            <p:spPr bwMode="auto">
              <a:xfrm flipV="1">
                <a:off x="4673600" y="5245100"/>
                <a:ext cx="228600" cy="828675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57" name="Straight Arrow Connector 356"/>
              <p:cNvCxnSpPr>
                <a:cxnSpLocks noChangeShapeType="1"/>
              </p:cNvCxnSpPr>
              <p:nvPr/>
            </p:nvCxnSpPr>
            <p:spPr bwMode="auto">
              <a:xfrm flipV="1">
                <a:off x="4673600" y="5778500"/>
                <a:ext cx="228600" cy="295275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cxnSp>
          <p:nvCxnSpPr>
            <p:cNvPr id="340" name="Straight Arrow Connector 339"/>
            <p:cNvCxnSpPr>
              <a:cxnSpLocks noChangeShapeType="1"/>
              <a:stCxn id="330" idx="3"/>
              <a:endCxn id="336" idx="0"/>
            </p:cNvCxnSpPr>
            <p:nvPr/>
          </p:nvCxnSpPr>
          <p:spPr bwMode="auto">
            <a:xfrm>
              <a:off x="2243138" y="3658256"/>
              <a:ext cx="271463" cy="328048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41" name="Straight Arrow Connector 340"/>
            <p:cNvCxnSpPr>
              <a:cxnSpLocks noChangeShapeType="1"/>
              <a:stCxn id="331" idx="3"/>
              <a:endCxn id="336" idx="0"/>
            </p:cNvCxnSpPr>
            <p:nvPr/>
          </p:nvCxnSpPr>
          <p:spPr bwMode="auto">
            <a:xfrm flipV="1">
              <a:off x="2243138" y="3986304"/>
              <a:ext cx="271463" cy="21202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42" name="Straight Arrow Connector 341"/>
            <p:cNvCxnSpPr>
              <a:cxnSpLocks noChangeShapeType="1"/>
              <a:stCxn id="332" idx="3"/>
              <a:endCxn id="334" idx="0"/>
            </p:cNvCxnSpPr>
            <p:nvPr/>
          </p:nvCxnSpPr>
          <p:spPr bwMode="auto">
            <a:xfrm>
              <a:off x="2243138" y="4738391"/>
              <a:ext cx="271465" cy="976611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43" name="Straight Arrow Connector 342"/>
            <p:cNvCxnSpPr>
              <a:cxnSpLocks noChangeShapeType="1"/>
              <a:stCxn id="333" idx="3"/>
              <a:endCxn id="334" idx="0"/>
            </p:cNvCxnSpPr>
            <p:nvPr/>
          </p:nvCxnSpPr>
          <p:spPr bwMode="auto">
            <a:xfrm>
              <a:off x="2243138" y="5278459"/>
              <a:ext cx="271465" cy="43654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44" name="TextBox 269"/>
            <p:cNvSpPr txBox="1">
              <a:spLocks noChangeArrowheads="1"/>
            </p:cNvSpPr>
            <p:nvPr/>
          </p:nvSpPr>
          <p:spPr bwMode="auto">
            <a:xfrm>
              <a:off x="628650" y="2891135"/>
              <a:ext cx="2057400" cy="474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Vista Sans OT Reg" charset="0"/>
                  <a:ea typeface="ヒラギノ角ゴ ProN W3" charset="0"/>
                  <a:cs typeface="ヒラギノ角ゴ ProN W3" charset="0"/>
                  <a:sym typeface="Vista Sans OT Reg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Vista Sans OT Reg" charset="0"/>
                  <a:ea typeface="ヒラギノ角ゴ ProN W3" charset="0"/>
                  <a:cs typeface="ヒラギノ角ゴ ProN W3" charset="0"/>
                  <a:sym typeface="Vista Sans OT Reg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Vista Sans OT Reg" charset="0"/>
                  <a:ea typeface="ヒラギノ角ゴ ProN W3" charset="0"/>
                  <a:cs typeface="ヒラギノ角ゴ ProN W3" charset="0"/>
                  <a:sym typeface="Vista Sans OT Reg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Vista Sans OT Reg" charset="0"/>
                  <a:ea typeface="ヒラギノ角ゴ ProN W3" charset="0"/>
                  <a:cs typeface="ヒラギノ角ゴ ProN W3" charset="0"/>
                  <a:sym typeface="Vista Sans OT Reg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Vista Sans OT Reg" charset="0"/>
                  <a:ea typeface="ヒラギノ角ゴ ProN W3" charset="0"/>
                  <a:cs typeface="ヒラギノ角ゴ ProN W3" charset="0"/>
                  <a:sym typeface="Vista Sans OT Reg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Vista Sans OT Reg" charset="0"/>
                  <a:ea typeface="ヒラギノ角ゴ ProN W3" charset="0"/>
                  <a:cs typeface="ヒラギノ角ゴ ProN W3" charset="0"/>
                  <a:sym typeface="Vista Sans OT Reg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Vista Sans OT Reg" charset="0"/>
                  <a:ea typeface="ヒラギノ角ゴ ProN W3" charset="0"/>
                  <a:cs typeface="ヒラギノ角ゴ ProN W3" charset="0"/>
                  <a:sym typeface="Vista Sans OT Reg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Vista Sans OT Reg" charset="0"/>
                  <a:ea typeface="ヒラギノ角ゴ ProN W3" charset="0"/>
                  <a:cs typeface="ヒラギノ角ゴ ProN W3" charset="0"/>
                  <a:sym typeface="Vista Sans OT Reg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Vista Sans OT Reg" charset="0"/>
                  <a:ea typeface="ヒラギノ角ゴ ProN W3" charset="0"/>
                  <a:cs typeface="ヒラギノ角ゴ ProN W3" charset="0"/>
                  <a:sym typeface="Vista Sans OT Reg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charset="0"/>
                  <a:ea typeface="ヒラギノ角ゴ ProN W3" charset="0"/>
                  <a:cs typeface="ヒラギノ角ゴ ProN W3" charset="0"/>
                  <a:sym typeface="Vista Sans OT Reg" charset="0"/>
                </a:rPr>
                <a:t>Input format</a:t>
              </a:r>
            </a:p>
          </p:txBody>
        </p:sp>
        <p:sp>
          <p:nvSpPr>
            <p:cNvPr id="345" name="Rectangle 344"/>
            <p:cNvSpPr>
              <a:spLocks noChangeArrowheads="1"/>
            </p:cNvSpPr>
            <p:nvPr/>
          </p:nvSpPr>
          <p:spPr bwMode="auto">
            <a:xfrm>
              <a:off x="3543300" y="3383459"/>
              <a:ext cx="1028700" cy="1388745"/>
            </a:xfrm>
            <a:prstGeom prst="rect">
              <a:avLst/>
            </a:prstGeom>
            <a:gradFill rotWithShape="1">
              <a:gsLst>
                <a:gs pos="0">
                  <a:srgbClr val="F6EAEE"/>
                </a:gs>
                <a:gs pos="64999">
                  <a:srgbClr val="E6C9D3"/>
                </a:gs>
                <a:gs pos="100000">
                  <a:srgbClr val="DDB1C0"/>
                </a:gs>
              </a:gsLst>
              <a:lin ang="5400000" scaled="1"/>
            </a:gradFill>
            <a:ln w="9525">
              <a:solidFill>
                <a:srgbClr val="863E5C"/>
              </a:solidFill>
              <a:miter lim="800000"/>
              <a:headEnd type="arrow" w="med" len="med"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69238" tIns="34619" rIns="69238" bIns="34619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Load / Send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Graph</a:t>
              </a:r>
            </a:p>
          </p:txBody>
        </p:sp>
        <p:cxnSp>
          <p:nvCxnSpPr>
            <p:cNvPr id="346" name="Straight Arrow Connector 345"/>
            <p:cNvCxnSpPr>
              <a:cxnSpLocks noChangeShapeType="1"/>
              <a:endCxn id="345" idx="1"/>
            </p:cNvCxnSpPr>
            <p:nvPr/>
          </p:nvCxnSpPr>
          <p:spPr bwMode="auto">
            <a:xfrm flipV="1">
              <a:off x="3296841" y="4077832"/>
              <a:ext cx="246459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47" name="Rectangle 346"/>
            <p:cNvSpPr>
              <a:spLocks noChangeArrowheads="1"/>
            </p:cNvSpPr>
            <p:nvPr/>
          </p:nvSpPr>
          <p:spPr bwMode="auto">
            <a:xfrm>
              <a:off x="3543300" y="5003662"/>
              <a:ext cx="1028700" cy="1388745"/>
            </a:xfrm>
            <a:prstGeom prst="rect">
              <a:avLst/>
            </a:prstGeom>
            <a:gradFill rotWithShape="1">
              <a:gsLst>
                <a:gs pos="0">
                  <a:srgbClr val="F6EAEE"/>
                </a:gs>
                <a:gs pos="64999">
                  <a:srgbClr val="E6C9D3"/>
                </a:gs>
                <a:gs pos="100000">
                  <a:srgbClr val="DDB1C0"/>
                </a:gs>
              </a:gsLst>
              <a:lin ang="5400000" scaled="1"/>
            </a:gradFill>
            <a:ln w="9525">
              <a:solidFill>
                <a:srgbClr val="863E5C"/>
              </a:solidFill>
              <a:miter lim="800000"/>
              <a:headEnd type="arrow" w="med" len="med"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69238" tIns="34619" rIns="69238" bIns="34619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Load / Send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Graph</a:t>
              </a:r>
            </a:p>
          </p:txBody>
        </p:sp>
        <p:cxnSp>
          <p:nvCxnSpPr>
            <p:cNvPr id="348" name="Straight Arrow Connector 347"/>
            <p:cNvCxnSpPr>
              <a:cxnSpLocks noChangeShapeType="1"/>
              <a:endCxn id="347" idx="1"/>
            </p:cNvCxnSpPr>
            <p:nvPr/>
          </p:nvCxnSpPr>
          <p:spPr bwMode="auto">
            <a:xfrm>
              <a:off x="3296841" y="5698034"/>
              <a:ext cx="246459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49" name="Curved Connector 348"/>
            <p:cNvCxnSpPr>
              <a:cxnSpLocks noChangeShapeType="1"/>
              <a:stCxn id="345" idx="3"/>
              <a:endCxn id="347" idx="3"/>
            </p:cNvCxnSpPr>
            <p:nvPr/>
          </p:nvCxnSpPr>
          <p:spPr bwMode="auto">
            <a:xfrm>
              <a:off x="4572000" y="4077832"/>
              <a:ext cx="0" cy="1620203"/>
            </a:xfrm>
            <a:prstGeom prst="curvedConnector3">
              <a:avLst>
                <a:gd name="adj1" fmla="val 22860100000"/>
              </a:avLst>
            </a:prstGeom>
            <a:noFill/>
            <a:ln w="25400">
              <a:solidFill>
                <a:srgbClr val="000000"/>
              </a:solidFill>
              <a:prstDash val="sysDot"/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50" name="TextBox 349"/>
            <p:cNvSpPr txBox="1"/>
            <p:nvPr/>
          </p:nvSpPr>
          <p:spPr bwMode="auto">
            <a:xfrm>
              <a:off x="114300" y="2185988"/>
              <a:ext cx="4886325" cy="6853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A650C"/>
                  </a:solidFill>
                  <a:effectLst/>
                  <a:uLnTx/>
                  <a:uFillTx/>
                </a:rPr>
                <a:t>Loading the graph</a:t>
              </a:r>
            </a:p>
          </p:txBody>
        </p:sp>
        <p:sp>
          <p:nvSpPr>
            <p:cNvPr id="351" name="TextBox 350"/>
            <p:cNvSpPr txBox="1"/>
            <p:nvPr/>
          </p:nvSpPr>
          <p:spPr>
            <a:xfrm>
              <a:off x="2286000" y="1447800"/>
              <a:ext cx="511765" cy="579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352" name="Rectangle 351"/>
            <p:cNvSpPr/>
            <p:nvPr/>
          </p:nvSpPr>
          <p:spPr bwMode="auto">
            <a:xfrm>
              <a:off x="1066800" y="5634037"/>
              <a:ext cx="1185863" cy="385763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headEnd type="arrow" w="med" len="med"/>
              <a:tailEnd type="none" w="med" len="med"/>
            </a:ln>
            <a:effectLst/>
          </p:spPr>
          <p:txBody>
            <a:bodyPr lIns="69238" tIns="34619" rIns="69238" bIns="34619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Split 4</a:t>
              </a:r>
            </a:p>
          </p:txBody>
        </p:sp>
        <p:sp>
          <p:nvSpPr>
            <p:cNvPr id="353" name="Rectangle 352"/>
            <p:cNvSpPr/>
            <p:nvPr/>
          </p:nvSpPr>
          <p:spPr bwMode="auto">
            <a:xfrm>
              <a:off x="1066800" y="6167437"/>
              <a:ext cx="1185863" cy="385763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headEnd type="arrow" w="med" len="med"/>
              <a:tailEnd type="none" w="med" len="med"/>
            </a:ln>
            <a:effectLst/>
          </p:spPr>
          <p:txBody>
            <a:bodyPr lIns="69238" tIns="34619" rIns="69238" bIns="34619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Split </a:t>
              </a:r>
            </a:p>
          </p:txBody>
        </p:sp>
        <p:cxnSp>
          <p:nvCxnSpPr>
            <p:cNvPr id="354" name="Straight Arrow Connector 353"/>
            <p:cNvCxnSpPr>
              <a:cxnSpLocks noChangeShapeType="1"/>
              <a:stCxn id="335" idx="4"/>
            </p:cNvCxnSpPr>
            <p:nvPr/>
          </p:nvCxnSpPr>
          <p:spPr bwMode="auto">
            <a:xfrm>
              <a:off x="800101" y="4829265"/>
              <a:ext cx="190499" cy="164773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5" name="Straight Arrow Connector 354"/>
            <p:cNvCxnSpPr>
              <a:cxnSpLocks noChangeShapeType="1"/>
              <a:stCxn id="335" idx="4"/>
            </p:cNvCxnSpPr>
            <p:nvPr/>
          </p:nvCxnSpPr>
          <p:spPr bwMode="auto">
            <a:xfrm>
              <a:off x="800101" y="4829265"/>
              <a:ext cx="190499" cy="96193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92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Giraph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Dataflow</a:t>
            </a:r>
          </a:p>
        </p:txBody>
      </p:sp>
    </p:spTree>
    <p:extLst>
      <p:ext uri="{BB962C8B-B14F-4D97-AF65-F5344CB8AC3E}">
        <p14:creationId xmlns:p14="http://schemas.microsoft.com/office/powerpoint/2010/main" val="2749445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2514600" y="2209800"/>
            <a:ext cx="4267200" cy="2620954"/>
            <a:chOff x="8534400" y="4343400"/>
            <a:chExt cx="5410200" cy="3322995"/>
          </a:xfrm>
        </p:grpSpPr>
        <p:sp>
          <p:nvSpPr>
            <p:cNvPr id="44" name="Oval 43"/>
            <p:cNvSpPr/>
            <p:nvPr/>
          </p:nvSpPr>
          <p:spPr>
            <a:xfrm>
              <a:off x="8534400" y="6019800"/>
              <a:ext cx="2057400" cy="762000"/>
            </a:xfrm>
            <a:prstGeom prst="ellipse">
              <a:avLst/>
            </a:prstGeom>
            <a:solidFill>
              <a:srgbClr val="4E70A7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91440" rIns="91428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+mn-ea"/>
                  <a:cs typeface="Gill Sans"/>
                </a:rPr>
                <a:t>Active</a:t>
              </a:r>
            </a:p>
          </p:txBody>
        </p:sp>
        <p:sp>
          <p:nvSpPr>
            <p:cNvPr id="45" name="Oval 44"/>
            <p:cNvSpPr/>
            <p:nvPr/>
          </p:nvSpPr>
          <p:spPr>
            <a:xfrm>
              <a:off x="11887200" y="6019800"/>
              <a:ext cx="2057400" cy="762000"/>
            </a:xfrm>
            <a:prstGeom prst="ellipse">
              <a:avLst/>
            </a:prstGeom>
            <a:solidFill>
              <a:srgbClr val="4E70A7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91440" rIns="91428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+mn-ea"/>
                  <a:cs typeface="Gill Sans"/>
                </a:rPr>
                <a:t>Inactive</a:t>
              </a:r>
            </a:p>
          </p:txBody>
        </p:sp>
        <p:cxnSp>
          <p:nvCxnSpPr>
            <p:cNvPr id="46" name="Curved Connector 45"/>
            <p:cNvCxnSpPr>
              <a:stCxn id="44" idx="7"/>
              <a:endCxn id="45" idx="1"/>
            </p:cNvCxnSpPr>
            <p:nvPr/>
          </p:nvCxnSpPr>
          <p:spPr>
            <a:xfrm rot="5400000" flipH="1" flipV="1">
              <a:off x="11239500" y="5182393"/>
              <a:ext cx="12700" cy="1897998"/>
            </a:xfrm>
            <a:prstGeom prst="curvedConnector3">
              <a:avLst>
                <a:gd name="adj1" fmla="val 4485795"/>
              </a:avLst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47" name="Curved Connector 46"/>
            <p:cNvCxnSpPr>
              <a:stCxn id="45" idx="3"/>
              <a:endCxn id="44" idx="5"/>
            </p:cNvCxnSpPr>
            <p:nvPr/>
          </p:nvCxnSpPr>
          <p:spPr>
            <a:xfrm rot="5400000">
              <a:off x="11239500" y="5721209"/>
              <a:ext cx="12700" cy="1897998"/>
            </a:xfrm>
            <a:prstGeom prst="curvedConnector3">
              <a:avLst>
                <a:gd name="adj1" fmla="val 4244843"/>
              </a:avLst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triangle" w="lg" len="lg"/>
            </a:ln>
            <a:effectLst/>
          </p:spPr>
        </p:cxnSp>
        <p:sp>
          <p:nvSpPr>
            <p:cNvPr id="48" name="TextBox 47"/>
            <p:cNvSpPr txBox="1"/>
            <p:nvPr/>
          </p:nvSpPr>
          <p:spPr>
            <a:xfrm>
              <a:off x="10439400" y="5105400"/>
              <a:ext cx="1269849" cy="351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"/>
                  <a:cs typeface="Gill Sans"/>
                </a:rPr>
                <a:t>Vote to Halt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0210800" y="7315200"/>
              <a:ext cx="1655620" cy="351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"/>
                  <a:cs typeface="Gill Sans"/>
                </a:rPr>
                <a:t>Received Message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588029" y="4343400"/>
              <a:ext cx="2778160" cy="585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"/>
                  <a:cs typeface="Gill Sans"/>
                </a:rPr>
                <a:t>Vertex Lifecycle</a:t>
              </a:r>
            </a:p>
          </p:txBody>
        </p:sp>
      </p:grpSp>
      <p:sp>
        <p:nvSpPr>
          <p:cNvPr id="3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Giraph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Lifecycle</a:t>
            </a:r>
          </a:p>
        </p:txBody>
      </p:sp>
    </p:spTree>
    <p:extLst>
      <p:ext uri="{BB962C8B-B14F-4D97-AF65-F5344CB8AC3E}">
        <p14:creationId xmlns:p14="http://schemas.microsoft.com/office/powerpoint/2010/main" val="1626568553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6553200" y="4191000"/>
            <a:ext cx="2057400" cy="762000"/>
          </a:xfrm>
          <a:prstGeom prst="ellipse">
            <a:avLst/>
          </a:prstGeom>
          <a:solidFill>
            <a:srgbClr val="4E70A7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28" tIns="91440" rIns="91428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Output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838200" y="2057400"/>
            <a:ext cx="5940099" cy="4114800"/>
            <a:chOff x="381000" y="1447800"/>
            <a:chExt cx="5940099" cy="4114800"/>
          </a:xfrm>
        </p:grpSpPr>
        <p:sp>
          <p:nvSpPr>
            <p:cNvPr id="21" name="Oval 20"/>
            <p:cNvSpPr/>
            <p:nvPr/>
          </p:nvSpPr>
          <p:spPr>
            <a:xfrm>
              <a:off x="2895600" y="3105090"/>
              <a:ext cx="2057400" cy="762000"/>
            </a:xfrm>
            <a:prstGeom prst="ellipse">
              <a:avLst/>
            </a:prstGeom>
            <a:solidFill>
              <a:srgbClr val="4E70A7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91440" rIns="91428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+mn-ea"/>
                  <a:cs typeface="Gill Sans"/>
                </a:rPr>
                <a:t>All Vertices Halted?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381000" y="1447800"/>
              <a:ext cx="2057400" cy="762000"/>
            </a:xfrm>
            <a:prstGeom prst="ellipse">
              <a:avLst/>
            </a:prstGeom>
            <a:solidFill>
              <a:srgbClr val="4E70A7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91440" rIns="91428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+mn-ea"/>
                  <a:cs typeface="Gill Sans"/>
                </a:rPr>
                <a:t>Input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2895600" y="1885890"/>
              <a:ext cx="2057400" cy="762000"/>
            </a:xfrm>
            <a:prstGeom prst="ellipse">
              <a:avLst/>
            </a:prstGeom>
            <a:solidFill>
              <a:srgbClr val="4E70A7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91440" rIns="91428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+mn-ea"/>
                  <a:cs typeface="Gill Sans"/>
                </a:rPr>
                <a:t>Compute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+mn-ea"/>
                  <a:cs typeface="Gill Sans"/>
                </a:rPr>
                <a:t>Superstep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62400" y="3867090"/>
              <a:ext cx="5264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"/>
                  <a:cs typeface="Gill Sans"/>
                </a:rPr>
                <a:t>No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895600" y="4324290"/>
              <a:ext cx="2057400" cy="762000"/>
            </a:xfrm>
            <a:prstGeom prst="ellipse">
              <a:avLst/>
            </a:prstGeom>
            <a:solidFill>
              <a:srgbClr val="4E70A7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91440" rIns="91428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+mn-ea"/>
                  <a:cs typeface="Gill Sans"/>
                </a:rPr>
                <a:t>Master halted?</a:t>
              </a:r>
            </a:p>
          </p:txBody>
        </p:sp>
        <p:cxnSp>
          <p:nvCxnSpPr>
            <p:cNvPr id="26" name="Straight Arrow Connector 25"/>
            <p:cNvCxnSpPr>
              <a:stCxn id="21" idx="4"/>
              <a:endCxn id="25" idx="0"/>
            </p:cNvCxnSpPr>
            <p:nvPr/>
          </p:nvCxnSpPr>
          <p:spPr>
            <a:xfrm>
              <a:off x="3924300" y="3867090"/>
              <a:ext cx="0" cy="4572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3810000" y="5162490"/>
              <a:ext cx="5264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"/>
                  <a:cs typeface="Gill Sans"/>
                </a:rPr>
                <a:t>No</a:t>
              </a:r>
            </a:p>
          </p:txBody>
        </p:sp>
        <p:cxnSp>
          <p:nvCxnSpPr>
            <p:cNvPr id="28" name="Straight Arrow Connector 27"/>
            <p:cNvCxnSpPr>
              <a:stCxn id="21" idx="6"/>
              <a:endCxn id="19" idx="1"/>
            </p:cNvCxnSpPr>
            <p:nvPr/>
          </p:nvCxnSpPr>
          <p:spPr>
            <a:xfrm>
              <a:off x="4953000" y="3486090"/>
              <a:ext cx="1368099" cy="206902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29" name="Straight Arrow Connector 28"/>
            <p:cNvCxnSpPr>
              <a:stCxn id="25" idx="6"/>
              <a:endCxn id="19" idx="3"/>
            </p:cNvCxnSpPr>
            <p:nvPr/>
          </p:nvCxnSpPr>
          <p:spPr>
            <a:xfrm flipV="1">
              <a:off x="4953000" y="4231808"/>
              <a:ext cx="1368099" cy="473482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>
              <a:off x="5334000" y="3181290"/>
              <a:ext cx="5765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"/>
                  <a:cs typeface="Gill Sans"/>
                </a:rPr>
                <a:t>Yes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4552890"/>
              <a:ext cx="5765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"/>
                  <a:cs typeface="Gill Sans"/>
                </a:rPr>
                <a:t>Yes</a:t>
              </a:r>
            </a:p>
          </p:txBody>
        </p:sp>
        <p:cxnSp>
          <p:nvCxnSpPr>
            <p:cNvPr id="32" name="Straight Arrow Connector 31"/>
            <p:cNvCxnSpPr>
              <a:stCxn id="22" idx="6"/>
              <a:endCxn id="23" idx="1"/>
            </p:cNvCxnSpPr>
            <p:nvPr/>
          </p:nvCxnSpPr>
          <p:spPr>
            <a:xfrm>
              <a:off x="2438400" y="1828800"/>
              <a:ext cx="758499" cy="168682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33" name="Straight Arrow Connector 32"/>
            <p:cNvCxnSpPr>
              <a:stCxn id="23" idx="4"/>
              <a:endCxn id="21" idx="0"/>
            </p:cNvCxnSpPr>
            <p:nvPr/>
          </p:nvCxnSpPr>
          <p:spPr>
            <a:xfrm>
              <a:off x="3924300" y="2647890"/>
              <a:ext cx="0" cy="4572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34" name="Curved Connector 33"/>
            <p:cNvCxnSpPr>
              <a:stCxn id="25" idx="4"/>
              <a:endCxn id="23" idx="2"/>
            </p:cNvCxnSpPr>
            <p:nvPr/>
          </p:nvCxnSpPr>
          <p:spPr>
            <a:xfrm rot="5400000" flipH="1">
              <a:off x="2000250" y="3162240"/>
              <a:ext cx="2819400" cy="1028700"/>
            </a:xfrm>
            <a:prstGeom prst="curvedConnector4">
              <a:avLst>
                <a:gd name="adj1" fmla="val -8108"/>
                <a:gd name="adj2" fmla="val 177259"/>
              </a:avLst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</p:grpSp>
      <p:sp>
        <p:nvSpPr>
          <p:cNvPr id="3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Giraph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Lifecycle</a:t>
            </a:r>
          </a:p>
        </p:txBody>
      </p:sp>
    </p:spTree>
    <p:extLst>
      <p:ext uri="{BB962C8B-B14F-4D97-AF65-F5344CB8AC3E}">
        <p14:creationId xmlns:p14="http://schemas.microsoft.com/office/powerpoint/2010/main" val="3421099199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 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92893"/>
            <a:ext cx="8351145" cy="419830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Giraph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Example</a:t>
            </a:r>
          </a:p>
        </p:txBody>
      </p:sp>
    </p:spTree>
    <p:extLst>
      <p:ext uri="{BB962C8B-B14F-4D97-AF65-F5344CB8AC3E}">
        <p14:creationId xmlns:p14="http://schemas.microsoft.com/office/powerpoint/2010/main" val="3805614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45"/>
          <p:cNvSpPr>
            <a:spLocks noChangeArrowheads="1"/>
          </p:cNvSpPr>
          <p:nvPr/>
        </p:nvSpPr>
        <p:spPr bwMode="auto">
          <a:xfrm>
            <a:off x="7216973" y="2057401"/>
            <a:ext cx="241102" cy="2864287"/>
          </a:xfrm>
          <a:prstGeom prst="rect">
            <a:avLst/>
          </a:prstGeom>
          <a:gradFill rotWithShape="1">
            <a:gsLst>
              <a:gs pos="0">
                <a:srgbClr val="1C4588">
                  <a:shade val="51000"/>
                  <a:satMod val="130000"/>
                </a:srgbClr>
              </a:gs>
              <a:gs pos="80000">
                <a:srgbClr val="1C4588">
                  <a:shade val="93000"/>
                  <a:satMod val="130000"/>
                </a:srgbClr>
              </a:gs>
              <a:gs pos="100000">
                <a:srgbClr val="1C4588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1C4588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lIns="74895" tIns="37447" rIns="74895" bIns="37447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CCFFCC"/>
              </a:solidFill>
              <a:effectLst/>
              <a:uLnTx/>
              <a:uFillTx/>
              <a:latin typeface="Vista Sans OT Reg"/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133" name="Rectangle 44"/>
          <p:cNvSpPr>
            <a:spLocks noChangeArrowheads="1"/>
          </p:cNvSpPr>
          <p:nvPr/>
        </p:nvSpPr>
        <p:spPr bwMode="auto">
          <a:xfrm>
            <a:off x="5529262" y="2057401"/>
            <a:ext cx="241101" cy="2864287"/>
          </a:xfrm>
          <a:prstGeom prst="rect">
            <a:avLst/>
          </a:prstGeom>
          <a:gradFill rotWithShape="1">
            <a:gsLst>
              <a:gs pos="0">
                <a:srgbClr val="1C4588">
                  <a:shade val="51000"/>
                  <a:satMod val="130000"/>
                </a:srgbClr>
              </a:gs>
              <a:gs pos="80000">
                <a:srgbClr val="1C4588">
                  <a:shade val="93000"/>
                  <a:satMod val="130000"/>
                </a:srgbClr>
              </a:gs>
              <a:gs pos="100000">
                <a:srgbClr val="1C4588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1C4588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lIns="74895" tIns="37447" rIns="74895" bIns="37447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CCFFCC"/>
              </a:solidFill>
              <a:effectLst/>
              <a:uLnTx/>
              <a:uFillTx/>
              <a:latin typeface="Vista Sans OT Reg"/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134" name="Rectangle 43"/>
          <p:cNvSpPr>
            <a:spLocks noChangeArrowheads="1"/>
          </p:cNvSpPr>
          <p:nvPr/>
        </p:nvSpPr>
        <p:spPr bwMode="auto">
          <a:xfrm>
            <a:off x="3841551" y="2057401"/>
            <a:ext cx="241102" cy="2864287"/>
          </a:xfrm>
          <a:prstGeom prst="rect">
            <a:avLst/>
          </a:prstGeom>
          <a:gradFill rotWithShape="1">
            <a:gsLst>
              <a:gs pos="0">
                <a:srgbClr val="1C4588">
                  <a:shade val="51000"/>
                  <a:satMod val="130000"/>
                </a:srgbClr>
              </a:gs>
              <a:gs pos="80000">
                <a:srgbClr val="1C4588">
                  <a:shade val="93000"/>
                  <a:satMod val="130000"/>
                </a:srgbClr>
              </a:gs>
              <a:gs pos="100000">
                <a:srgbClr val="1C4588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1C4588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lIns="74895" tIns="37447" rIns="74895" bIns="37447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CCFFCC"/>
              </a:solidFill>
              <a:effectLst/>
              <a:uLnTx/>
              <a:uFillTx/>
              <a:latin typeface="Vista Sans OT Reg"/>
              <a:ea typeface="ヒラギノ角ゴ ProN W6" charset="0"/>
              <a:cs typeface="ヒラギノ角ゴ ProN W6" charset="0"/>
            </a:endParaRPr>
          </a:p>
        </p:txBody>
      </p:sp>
      <p:cxnSp>
        <p:nvCxnSpPr>
          <p:cNvPr id="135" name="Straight Arrow Connector 134"/>
          <p:cNvCxnSpPr>
            <a:stCxn id="180" idx="6"/>
            <a:endCxn id="141" idx="2"/>
          </p:cNvCxnSpPr>
          <p:nvPr/>
        </p:nvCxnSpPr>
        <p:spPr bwMode="auto">
          <a:xfrm>
            <a:off x="3466503" y="2464862"/>
            <a:ext cx="1043566" cy="1024685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6" name="Straight Arrow Connector 135"/>
          <p:cNvCxnSpPr/>
          <p:nvPr/>
        </p:nvCxnSpPr>
        <p:spPr bwMode="auto">
          <a:xfrm flipV="1">
            <a:off x="5166122" y="2359941"/>
            <a:ext cx="1042984" cy="1025485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7" name="Straight Arrow Connector 136"/>
          <p:cNvCxnSpPr>
            <a:stCxn id="181" idx="6"/>
            <a:endCxn id="142" idx="2"/>
          </p:cNvCxnSpPr>
          <p:nvPr/>
        </p:nvCxnSpPr>
        <p:spPr bwMode="auto">
          <a:xfrm>
            <a:off x="3466504" y="3489544"/>
            <a:ext cx="1042988" cy="1024683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8" name="Straight Arrow Connector 137"/>
          <p:cNvCxnSpPr/>
          <p:nvPr/>
        </p:nvCxnSpPr>
        <p:spPr bwMode="auto">
          <a:xfrm flipV="1">
            <a:off x="3466505" y="2486564"/>
            <a:ext cx="1042985" cy="2049364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39" name="Group 138"/>
          <p:cNvGrpSpPr>
            <a:grpSpLocks/>
          </p:cNvGrpSpPr>
          <p:nvPr/>
        </p:nvGrpSpPr>
        <p:grpSpPr bwMode="auto">
          <a:xfrm>
            <a:off x="4509492" y="2131339"/>
            <a:ext cx="617934" cy="2716411"/>
            <a:chOff x="5451475" y="4213225"/>
            <a:chExt cx="549427" cy="2682875"/>
          </a:xfrm>
        </p:grpSpPr>
        <p:sp>
          <p:nvSpPr>
            <p:cNvPr id="140" name="Oval 139"/>
            <p:cNvSpPr/>
            <p:nvPr/>
          </p:nvSpPr>
          <p:spPr>
            <a:xfrm>
              <a:off x="5451475" y="4213225"/>
              <a:ext cx="549427" cy="658813"/>
            </a:xfrm>
            <a:prstGeom prst="ellipse">
              <a:avLst/>
            </a:prstGeom>
            <a:solidFill>
              <a:srgbClr val="757575"/>
            </a:solidFill>
            <a:ln w="25400" cap="flat" cmpd="sng" algn="ctr">
              <a:solidFill>
                <a:srgbClr val="757575">
                  <a:shade val="50000"/>
                </a:srgbClr>
              </a:solidFill>
              <a:prstDash val="solid"/>
            </a:ln>
            <a:effectLst/>
          </p:spPr>
          <p:txBody>
            <a:bodyPr lIns="69238" tIns="34619" rIns="69238" bIns="34619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1" name="Oval 140"/>
            <p:cNvSpPr/>
            <p:nvPr/>
          </p:nvSpPr>
          <p:spPr>
            <a:xfrm>
              <a:off x="5451989" y="5225317"/>
              <a:ext cx="548913" cy="658695"/>
            </a:xfrm>
            <a:prstGeom prst="ellipse">
              <a:avLst/>
            </a:prstGeom>
            <a:solidFill>
              <a:srgbClr val="478336"/>
            </a:solidFill>
            <a:ln w="25400" cap="flat" cmpd="sng" algn="ctr">
              <a:solidFill>
                <a:srgbClr val="478336">
                  <a:shade val="50000"/>
                </a:srgbClr>
              </a:solidFill>
              <a:prstDash val="solid"/>
            </a:ln>
            <a:effectLst/>
          </p:spPr>
          <p:txBody>
            <a:bodyPr lIns="69238" tIns="34619" rIns="69238" bIns="34619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sng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/>
                  <a:ea typeface="+mn-ea"/>
                  <a:cs typeface="+mn-cs"/>
                </a:rPr>
                <a:t>1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2" name="Oval 141"/>
            <p:cNvSpPr/>
            <p:nvPr/>
          </p:nvSpPr>
          <p:spPr>
            <a:xfrm>
              <a:off x="5451475" y="6237288"/>
              <a:ext cx="549427" cy="658812"/>
            </a:xfrm>
            <a:prstGeom prst="ellipse">
              <a:avLst/>
            </a:prstGeom>
            <a:solidFill>
              <a:srgbClr val="757575"/>
            </a:solidFill>
            <a:ln w="25400" cap="flat" cmpd="sng" algn="ctr">
              <a:solidFill>
                <a:srgbClr val="757575">
                  <a:shade val="50000"/>
                </a:srgbClr>
              </a:solidFill>
              <a:prstDash val="solid"/>
            </a:ln>
            <a:effectLst/>
          </p:spPr>
          <p:txBody>
            <a:bodyPr lIns="69238" tIns="34619" rIns="69238" bIns="34619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/>
                  <a:ea typeface="+mn-ea"/>
                  <a:cs typeface="+mn-cs"/>
                </a:rPr>
                <a:t>2</a:t>
              </a:r>
            </a:p>
          </p:txBody>
        </p:sp>
        <p:cxnSp>
          <p:nvCxnSpPr>
            <p:cNvPr id="143" name="Straight Arrow Connector 142"/>
            <p:cNvCxnSpPr>
              <a:stCxn id="140" idx="4"/>
            </p:cNvCxnSpPr>
            <p:nvPr/>
          </p:nvCxnSpPr>
          <p:spPr>
            <a:xfrm rot="16200000" flipH="1">
              <a:off x="5555534" y="5042693"/>
              <a:ext cx="352425" cy="11115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44" name="Straight Arrow Connector 143"/>
            <p:cNvCxnSpPr>
              <a:stCxn id="141" idx="4"/>
            </p:cNvCxnSpPr>
            <p:nvPr/>
          </p:nvCxnSpPr>
          <p:spPr>
            <a:xfrm rot="5400000">
              <a:off x="5549976" y="6061076"/>
              <a:ext cx="352425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45" name="Curved Connector 144"/>
            <p:cNvCxnSpPr>
              <a:stCxn id="142" idx="2"/>
              <a:endCxn id="140" idx="2"/>
            </p:cNvCxnSpPr>
            <p:nvPr/>
          </p:nvCxnSpPr>
          <p:spPr>
            <a:xfrm rot="10800000">
              <a:off x="5451475" y="4541838"/>
              <a:ext cx="1588" cy="2025650"/>
            </a:xfrm>
            <a:prstGeom prst="curvedConnector3">
              <a:avLst>
                <a:gd name="adj1" fmla="val 14395466"/>
              </a:avLst>
            </a:prstGeom>
            <a:noFill/>
            <a:ln w="63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46" name="Straight Arrow Connector 145"/>
            <p:cNvCxnSpPr/>
            <p:nvPr/>
          </p:nvCxnSpPr>
          <p:spPr>
            <a:xfrm rot="16200000" flipH="1">
              <a:off x="5555534" y="5042693"/>
              <a:ext cx="352425" cy="11115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47" name="Straight Arrow Connector 146"/>
            <p:cNvCxnSpPr/>
            <p:nvPr/>
          </p:nvCxnSpPr>
          <p:spPr>
            <a:xfrm rot="5400000">
              <a:off x="5549976" y="6061076"/>
              <a:ext cx="352425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48" name="Curved Connector 147"/>
            <p:cNvCxnSpPr/>
            <p:nvPr/>
          </p:nvCxnSpPr>
          <p:spPr>
            <a:xfrm rot="10800000">
              <a:off x="5451475" y="4541838"/>
              <a:ext cx="1588" cy="2025650"/>
            </a:xfrm>
            <a:prstGeom prst="curvedConnector3">
              <a:avLst>
                <a:gd name="adj1" fmla="val 14395466"/>
              </a:avLst>
            </a:prstGeom>
            <a:noFill/>
            <a:ln w="63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</p:grpSp>
      <p:cxnSp>
        <p:nvCxnSpPr>
          <p:cNvPr id="149" name="Straight Arrow Connector 148"/>
          <p:cNvCxnSpPr/>
          <p:nvPr/>
        </p:nvCxnSpPr>
        <p:spPr bwMode="auto">
          <a:xfrm>
            <a:off x="5166125" y="3426742"/>
            <a:ext cx="1044771" cy="1025486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50" name="Group 149"/>
          <p:cNvGrpSpPr>
            <a:grpSpLocks/>
          </p:cNvGrpSpPr>
          <p:nvPr/>
        </p:nvGrpSpPr>
        <p:grpSpPr bwMode="auto">
          <a:xfrm>
            <a:off x="6172200" y="2131339"/>
            <a:ext cx="616148" cy="2718019"/>
            <a:chOff x="6928961" y="4213225"/>
            <a:chExt cx="548913" cy="2683727"/>
          </a:xfrm>
        </p:grpSpPr>
        <p:sp>
          <p:nvSpPr>
            <p:cNvPr id="151" name="Oval 150"/>
            <p:cNvSpPr/>
            <p:nvPr/>
          </p:nvSpPr>
          <p:spPr>
            <a:xfrm>
              <a:off x="6928961" y="4213225"/>
              <a:ext cx="548913" cy="658632"/>
            </a:xfrm>
            <a:prstGeom prst="ellipse">
              <a:avLst/>
            </a:prstGeom>
            <a:solidFill>
              <a:srgbClr val="757575"/>
            </a:solidFill>
            <a:ln w="25400" cap="flat" cmpd="sng" algn="ctr">
              <a:solidFill>
                <a:srgbClr val="757575">
                  <a:shade val="50000"/>
                </a:srgbClr>
              </a:solidFill>
              <a:prstDash val="solid"/>
            </a:ln>
            <a:effectLst/>
          </p:spPr>
          <p:txBody>
            <a:bodyPr lIns="69238" tIns="34619" rIns="69238" bIns="34619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52" name="Oval 151"/>
            <p:cNvSpPr/>
            <p:nvPr/>
          </p:nvSpPr>
          <p:spPr>
            <a:xfrm>
              <a:off x="6928961" y="5224186"/>
              <a:ext cx="548913" cy="660219"/>
            </a:xfrm>
            <a:prstGeom prst="ellipse">
              <a:avLst/>
            </a:prstGeom>
            <a:solidFill>
              <a:srgbClr val="757575"/>
            </a:solidFill>
            <a:ln w="25400" cap="flat" cmpd="sng" algn="ctr">
              <a:solidFill>
                <a:srgbClr val="757575">
                  <a:shade val="50000"/>
                </a:srgbClr>
              </a:solidFill>
              <a:prstDash val="solid"/>
            </a:ln>
            <a:effectLst/>
          </p:spPr>
          <p:txBody>
            <a:bodyPr lIns="69238" tIns="34619" rIns="69238" bIns="34619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53" name="Oval 152"/>
            <p:cNvSpPr/>
            <p:nvPr/>
          </p:nvSpPr>
          <p:spPr>
            <a:xfrm>
              <a:off x="6928961" y="6238257"/>
              <a:ext cx="548913" cy="658695"/>
            </a:xfrm>
            <a:prstGeom prst="ellipse">
              <a:avLst/>
            </a:prstGeom>
            <a:solidFill>
              <a:srgbClr val="7399D2"/>
            </a:solidFill>
            <a:ln w="25400" cap="flat" cmpd="sng" algn="ctr">
              <a:solidFill>
                <a:srgbClr val="7399D2">
                  <a:shade val="50000"/>
                </a:srgbClr>
              </a:solidFill>
              <a:prstDash val="solid"/>
            </a:ln>
            <a:effectLst/>
          </p:spPr>
          <p:txBody>
            <a:bodyPr lIns="69238" tIns="34619" rIns="69238" bIns="34619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sng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/>
                  <a:ea typeface="+mn-ea"/>
                  <a:cs typeface="+mn-cs"/>
                </a:rPr>
                <a:t>2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/>
                  <a:ea typeface="+mn-ea"/>
                  <a:cs typeface="+mn-cs"/>
                </a:rPr>
                <a:t>5</a:t>
              </a:r>
            </a:p>
          </p:txBody>
        </p:sp>
        <p:cxnSp>
          <p:nvCxnSpPr>
            <p:cNvPr id="154" name="Straight Arrow Connector 153"/>
            <p:cNvCxnSpPr>
              <a:stCxn id="151" idx="4"/>
            </p:cNvCxnSpPr>
            <p:nvPr/>
          </p:nvCxnSpPr>
          <p:spPr>
            <a:xfrm rot="16200000" flipH="1">
              <a:off x="7033618" y="5042453"/>
              <a:ext cx="352328" cy="11138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55" name="Straight Arrow Connector 154"/>
            <p:cNvCxnSpPr>
              <a:stCxn id="152" idx="4"/>
            </p:cNvCxnSpPr>
            <p:nvPr/>
          </p:nvCxnSpPr>
          <p:spPr>
            <a:xfrm rot="5400000">
              <a:off x="7028048" y="6060569"/>
              <a:ext cx="352328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56" name="Straight Arrow Connector 155"/>
            <p:cNvCxnSpPr/>
            <p:nvPr/>
          </p:nvCxnSpPr>
          <p:spPr>
            <a:xfrm rot="16200000" flipH="1">
              <a:off x="7033618" y="5042453"/>
              <a:ext cx="352328" cy="11138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57" name="Straight Arrow Connector 156"/>
            <p:cNvCxnSpPr/>
            <p:nvPr/>
          </p:nvCxnSpPr>
          <p:spPr>
            <a:xfrm rot="5400000">
              <a:off x="7028048" y="6060569"/>
              <a:ext cx="352328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58" name="Curved Connector 157"/>
            <p:cNvCxnSpPr/>
            <p:nvPr/>
          </p:nvCxnSpPr>
          <p:spPr>
            <a:xfrm rot="10800000">
              <a:off x="6928961" y="4541748"/>
              <a:ext cx="1591" cy="2025095"/>
            </a:xfrm>
            <a:prstGeom prst="curvedConnector3">
              <a:avLst>
                <a:gd name="adj1" fmla="val 14395466"/>
              </a:avLst>
            </a:prstGeom>
            <a:noFill/>
            <a:ln w="63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59" name="Straight Arrow Connector 158"/>
            <p:cNvCxnSpPr/>
            <p:nvPr/>
          </p:nvCxnSpPr>
          <p:spPr>
            <a:xfrm rot="16200000" flipH="1">
              <a:off x="7033618" y="5042453"/>
              <a:ext cx="352328" cy="11138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60" name="Straight Arrow Connector 159"/>
            <p:cNvCxnSpPr/>
            <p:nvPr/>
          </p:nvCxnSpPr>
          <p:spPr>
            <a:xfrm rot="5400000">
              <a:off x="7028048" y="6060569"/>
              <a:ext cx="352328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61" name="Curved Connector 160"/>
            <p:cNvCxnSpPr/>
            <p:nvPr/>
          </p:nvCxnSpPr>
          <p:spPr>
            <a:xfrm rot="10800000">
              <a:off x="6928961" y="4541748"/>
              <a:ext cx="1591" cy="2025095"/>
            </a:xfrm>
            <a:prstGeom prst="curvedConnector3">
              <a:avLst>
                <a:gd name="adj1" fmla="val 14395466"/>
              </a:avLst>
            </a:prstGeom>
            <a:noFill/>
            <a:ln w="63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</p:grpSp>
      <p:grpSp>
        <p:nvGrpSpPr>
          <p:cNvPr id="162" name="Group 161"/>
          <p:cNvGrpSpPr>
            <a:grpSpLocks/>
          </p:cNvGrpSpPr>
          <p:nvPr/>
        </p:nvGrpSpPr>
        <p:grpSpPr bwMode="auto">
          <a:xfrm>
            <a:off x="7833122" y="2131339"/>
            <a:ext cx="617934" cy="2716411"/>
            <a:chOff x="8405812" y="4213225"/>
            <a:chExt cx="549275" cy="2682875"/>
          </a:xfrm>
        </p:grpSpPr>
        <p:sp>
          <p:nvSpPr>
            <p:cNvPr id="163" name="Oval 162"/>
            <p:cNvSpPr/>
            <p:nvPr/>
          </p:nvSpPr>
          <p:spPr>
            <a:xfrm>
              <a:off x="8405812" y="4213225"/>
              <a:ext cx="549275" cy="658813"/>
            </a:xfrm>
            <a:prstGeom prst="ellipse">
              <a:avLst/>
            </a:prstGeom>
            <a:solidFill>
              <a:srgbClr val="757575"/>
            </a:solidFill>
            <a:ln w="25400" cap="flat" cmpd="sng" algn="ctr">
              <a:solidFill>
                <a:srgbClr val="757575">
                  <a:shade val="50000"/>
                </a:srgbClr>
              </a:solidFill>
              <a:prstDash val="solid"/>
            </a:ln>
            <a:effectLst/>
          </p:spPr>
          <p:txBody>
            <a:bodyPr lIns="69238" tIns="34619" rIns="69238" bIns="34619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64" name="Oval 163"/>
            <p:cNvSpPr/>
            <p:nvPr/>
          </p:nvSpPr>
          <p:spPr>
            <a:xfrm>
              <a:off x="8405812" y="5224463"/>
              <a:ext cx="549275" cy="660400"/>
            </a:xfrm>
            <a:prstGeom prst="ellipse">
              <a:avLst/>
            </a:prstGeom>
            <a:solidFill>
              <a:srgbClr val="757575"/>
            </a:solidFill>
            <a:ln w="25400" cap="flat" cmpd="sng" algn="ctr">
              <a:solidFill>
                <a:srgbClr val="757575">
                  <a:shade val="50000"/>
                </a:srgbClr>
              </a:solidFill>
              <a:prstDash val="solid"/>
            </a:ln>
            <a:effectLst/>
          </p:spPr>
          <p:txBody>
            <a:bodyPr lIns="69238" tIns="34619" rIns="69238" bIns="34619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65" name="Oval 164"/>
            <p:cNvSpPr/>
            <p:nvPr/>
          </p:nvSpPr>
          <p:spPr>
            <a:xfrm>
              <a:off x="8405812" y="6237288"/>
              <a:ext cx="549275" cy="658812"/>
            </a:xfrm>
            <a:prstGeom prst="ellipse">
              <a:avLst/>
            </a:prstGeom>
            <a:solidFill>
              <a:srgbClr val="757575"/>
            </a:solidFill>
            <a:ln w="25400" cap="flat" cmpd="sng" algn="ctr">
              <a:solidFill>
                <a:srgbClr val="757575">
                  <a:shade val="50000"/>
                </a:srgbClr>
              </a:solidFill>
              <a:prstDash val="solid"/>
            </a:ln>
            <a:effectLst/>
          </p:spPr>
          <p:txBody>
            <a:bodyPr lIns="69238" tIns="34619" rIns="69238" bIns="34619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/>
                  <a:ea typeface="+mn-ea"/>
                  <a:cs typeface="+mn-cs"/>
                </a:rPr>
                <a:t>5</a:t>
              </a:r>
            </a:p>
          </p:txBody>
        </p:sp>
        <p:cxnSp>
          <p:nvCxnSpPr>
            <p:cNvPr id="166" name="Straight Arrow Connector 165"/>
            <p:cNvCxnSpPr>
              <a:stCxn id="163" idx="4"/>
            </p:cNvCxnSpPr>
            <p:nvPr/>
          </p:nvCxnSpPr>
          <p:spPr>
            <a:xfrm rot="16200000" flipH="1">
              <a:off x="8509793" y="5042694"/>
              <a:ext cx="352425" cy="11113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67" name="Straight Arrow Connector 166"/>
            <p:cNvCxnSpPr>
              <a:stCxn id="164" idx="4"/>
            </p:cNvCxnSpPr>
            <p:nvPr/>
          </p:nvCxnSpPr>
          <p:spPr>
            <a:xfrm rot="5400000">
              <a:off x="8504236" y="6061076"/>
              <a:ext cx="352425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68" name="Curved Connector 167"/>
            <p:cNvCxnSpPr>
              <a:stCxn id="165" idx="2"/>
              <a:endCxn id="163" idx="2"/>
            </p:cNvCxnSpPr>
            <p:nvPr/>
          </p:nvCxnSpPr>
          <p:spPr>
            <a:xfrm rot="10800000">
              <a:off x="8405812" y="4541838"/>
              <a:ext cx="1587" cy="2025650"/>
            </a:xfrm>
            <a:prstGeom prst="curvedConnector3">
              <a:avLst>
                <a:gd name="adj1" fmla="val 14395466"/>
              </a:avLst>
            </a:prstGeom>
            <a:noFill/>
            <a:ln w="63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</p:grpSp>
      <p:cxnSp>
        <p:nvCxnSpPr>
          <p:cNvPr id="169" name="Straight Arrow Connector 168"/>
          <p:cNvCxnSpPr/>
          <p:nvPr/>
        </p:nvCxnSpPr>
        <p:spPr>
          <a:xfrm flipV="1">
            <a:off x="6842522" y="2359940"/>
            <a:ext cx="1044774" cy="2050971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70" name="Group 169"/>
          <p:cNvGrpSpPr>
            <a:grpSpLocks/>
          </p:cNvGrpSpPr>
          <p:nvPr/>
        </p:nvGrpSpPr>
        <p:grpSpPr bwMode="auto">
          <a:xfrm>
            <a:off x="314325" y="2057400"/>
            <a:ext cx="8499276" cy="3529727"/>
            <a:chOff x="1722437" y="4140200"/>
            <a:chExt cx="7554913" cy="3486150"/>
          </a:xfrm>
        </p:grpSpPr>
        <p:grpSp>
          <p:nvGrpSpPr>
            <p:cNvPr id="171" name="Group 2"/>
            <p:cNvGrpSpPr>
              <a:grpSpLocks/>
            </p:cNvGrpSpPr>
            <p:nvPr/>
          </p:nvGrpSpPr>
          <p:grpSpPr bwMode="auto">
            <a:xfrm>
              <a:off x="3975100" y="4213225"/>
              <a:ext cx="549275" cy="2682875"/>
              <a:chOff x="3878263" y="3871913"/>
              <a:chExt cx="549275" cy="2682875"/>
            </a:xfrm>
          </p:grpSpPr>
          <p:sp>
            <p:nvSpPr>
              <p:cNvPr id="180" name="Oval 179"/>
              <p:cNvSpPr/>
              <p:nvPr/>
            </p:nvSpPr>
            <p:spPr>
              <a:xfrm>
                <a:off x="3878262" y="3871913"/>
                <a:ext cx="549275" cy="658813"/>
              </a:xfrm>
              <a:prstGeom prst="ellipse">
                <a:avLst/>
              </a:prstGeom>
              <a:solidFill>
                <a:srgbClr val="FA650C"/>
              </a:solidFill>
              <a:ln w="31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lIns="69238" tIns="34619" rIns="69238" bIns="34619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3878262" y="4883151"/>
                <a:ext cx="549275" cy="660400"/>
              </a:xfrm>
              <a:prstGeom prst="ellipse">
                <a:avLst/>
              </a:prstGeom>
              <a:solidFill>
                <a:srgbClr val="478336"/>
              </a:solidFill>
              <a:ln w="25400" cap="flat" cmpd="sng" algn="ctr">
                <a:solidFill>
                  <a:srgbClr val="478336">
                    <a:shade val="50000"/>
                  </a:srgbClr>
                </a:solidFill>
                <a:prstDash val="solid"/>
              </a:ln>
              <a:effectLst/>
            </p:spPr>
            <p:txBody>
              <a:bodyPr lIns="69238" tIns="34619" rIns="69238" bIns="34619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3878262" y="5895976"/>
                <a:ext cx="549275" cy="658812"/>
              </a:xfrm>
              <a:prstGeom prst="ellipse">
                <a:avLst/>
              </a:prstGeom>
              <a:solidFill>
                <a:srgbClr val="7399D2"/>
              </a:solidFill>
              <a:ln w="25400" cap="flat" cmpd="sng" algn="ctr">
                <a:solidFill>
                  <a:srgbClr val="7399D2">
                    <a:shade val="50000"/>
                  </a:srgbClr>
                </a:solidFill>
                <a:prstDash val="solid"/>
              </a:ln>
              <a:effectLst/>
            </p:spPr>
            <p:txBody>
              <a:bodyPr lIns="69238" tIns="34619" rIns="69238" bIns="34619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/>
                    <a:ea typeface="+mn-ea"/>
                    <a:cs typeface="+mn-cs"/>
                  </a:rPr>
                  <a:t>2</a:t>
                </a:r>
              </a:p>
            </p:txBody>
          </p:sp>
          <p:cxnSp>
            <p:nvCxnSpPr>
              <p:cNvPr id="183" name="Straight Arrow Connector 182"/>
              <p:cNvCxnSpPr>
                <a:stCxn id="180" idx="4"/>
              </p:cNvCxnSpPr>
              <p:nvPr/>
            </p:nvCxnSpPr>
            <p:spPr>
              <a:xfrm rot="16200000" flipH="1">
                <a:off x="3981450" y="4702176"/>
                <a:ext cx="352425" cy="9525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headEnd type="arrow"/>
                <a:tailEnd type="arrow"/>
              </a:ln>
              <a:effectLst/>
            </p:spPr>
          </p:cxnSp>
          <p:cxnSp>
            <p:nvCxnSpPr>
              <p:cNvPr id="184" name="Straight Arrow Connector 183"/>
              <p:cNvCxnSpPr>
                <a:stCxn id="181" idx="4"/>
              </p:cNvCxnSpPr>
              <p:nvPr/>
            </p:nvCxnSpPr>
            <p:spPr>
              <a:xfrm rot="5400000">
                <a:off x="3976687" y="5719764"/>
                <a:ext cx="352425" cy="0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tailEnd type="arrow"/>
              </a:ln>
              <a:effectLst/>
            </p:spPr>
          </p:cxnSp>
        </p:grpSp>
        <p:grpSp>
          <p:nvGrpSpPr>
            <p:cNvPr id="172" name="Group 7193"/>
            <p:cNvGrpSpPr>
              <a:grpSpLocks/>
            </p:cNvGrpSpPr>
            <p:nvPr/>
          </p:nvGrpSpPr>
          <p:grpSpPr bwMode="auto">
            <a:xfrm>
              <a:off x="1722437" y="4140200"/>
              <a:ext cx="7554913" cy="3486150"/>
              <a:chOff x="1722437" y="4140200"/>
              <a:chExt cx="7554913" cy="3486150"/>
            </a:xfrm>
          </p:grpSpPr>
          <p:sp>
            <p:nvSpPr>
              <p:cNvPr id="174" name="TextBox 46"/>
              <p:cNvSpPr txBox="1">
                <a:spLocks noChangeArrowheads="1"/>
              </p:cNvSpPr>
              <p:nvPr/>
            </p:nvSpPr>
            <p:spPr bwMode="auto">
              <a:xfrm>
                <a:off x="1868487" y="4205287"/>
                <a:ext cx="1811338" cy="439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9238" tIns="34619" rIns="69238" bIns="34619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 charset="0"/>
                    <a:ea typeface="ヒラギノ角ゴ ProN W6" charset="0"/>
                    <a:cs typeface="ヒラギノ角ゴ ProN W6" charset="0"/>
                    <a:sym typeface="Vista Sans OT Reg" charset="0"/>
                  </a:rPr>
                  <a:t>Processor 1</a:t>
                </a:r>
              </a:p>
            </p:txBody>
          </p:sp>
          <p:sp>
            <p:nvSpPr>
              <p:cNvPr id="175" name="TextBox 47"/>
              <p:cNvSpPr txBox="1">
                <a:spLocks noChangeArrowheads="1"/>
              </p:cNvSpPr>
              <p:nvPr/>
            </p:nvSpPr>
            <p:spPr bwMode="auto">
              <a:xfrm>
                <a:off x="1868487" y="5233987"/>
                <a:ext cx="1811338" cy="439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9238" tIns="34619" rIns="69238" bIns="34619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 charset="0"/>
                    <a:ea typeface="ヒラギノ角ゴ ProN W6" charset="0"/>
                    <a:cs typeface="ヒラギノ角ゴ ProN W6" charset="0"/>
                    <a:sym typeface="Vista Sans OT Reg" charset="0"/>
                  </a:rPr>
                  <a:t>Processor 2</a:t>
                </a:r>
              </a:p>
            </p:txBody>
          </p:sp>
          <p:sp>
            <p:nvSpPr>
              <p:cNvPr id="176" name="Rectangle 48"/>
              <p:cNvSpPr>
                <a:spLocks noChangeArrowheads="1"/>
              </p:cNvSpPr>
              <p:nvPr/>
            </p:nvSpPr>
            <p:spPr bwMode="auto">
              <a:xfrm>
                <a:off x="1792287" y="4140200"/>
                <a:ext cx="7297738" cy="771525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prstDash val="sysDot"/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9238" tIns="34619" rIns="69238" bIns="34619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ヒラギノ角ゴ ProN W6" charset="0"/>
                  <a:cs typeface="ヒラギノ角ゴ ProN W6" charset="0"/>
                </a:endParaRPr>
              </a:p>
            </p:txBody>
          </p:sp>
          <p:sp>
            <p:nvSpPr>
              <p:cNvPr id="177" name="Rectangle 49"/>
              <p:cNvSpPr>
                <a:spLocks noChangeArrowheads="1"/>
              </p:cNvSpPr>
              <p:nvPr/>
            </p:nvSpPr>
            <p:spPr bwMode="auto">
              <a:xfrm>
                <a:off x="1792287" y="5168900"/>
                <a:ext cx="7297738" cy="1800225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prstDash val="sysDot"/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9238" tIns="34619" rIns="69238" bIns="34619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ヒラギノ角ゴ ProN W6" charset="0"/>
                  <a:cs typeface="ヒラギノ角ゴ ProN W6" charset="0"/>
                </a:endParaRPr>
              </a:p>
            </p:txBody>
          </p:sp>
          <p:sp>
            <p:nvSpPr>
              <p:cNvPr id="178" name="Right Arrow 50"/>
              <p:cNvSpPr>
                <a:spLocks noChangeArrowheads="1"/>
              </p:cNvSpPr>
              <p:nvPr/>
            </p:nvSpPr>
            <p:spPr bwMode="auto">
              <a:xfrm>
                <a:off x="1722437" y="7035799"/>
                <a:ext cx="7554913" cy="264349"/>
              </a:xfrm>
              <a:prstGeom prst="rightArrow">
                <a:avLst>
                  <a:gd name="adj1" fmla="val 50000"/>
                  <a:gd name="adj2" fmla="val 49439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round/>
                    <a:headEnd type="arrow" w="med" len="med"/>
                    <a:tailEnd/>
                  </a14:hiddenLine>
                </a:ext>
              </a:extLst>
            </p:spPr>
            <p:txBody>
              <a:bodyPr lIns="69238" tIns="34619" rIns="69238" bIns="34619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ヒラギノ角ゴ ProN W6" charset="0"/>
                  <a:cs typeface="ヒラギノ角ゴ ProN W6" charset="0"/>
                </a:endParaRPr>
              </a:p>
            </p:txBody>
          </p:sp>
          <p:sp>
            <p:nvSpPr>
              <p:cNvPr id="179" name="TextBox 51"/>
              <p:cNvSpPr txBox="1">
                <a:spLocks noChangeArrowheads="1"/>
              </p:cNvSpPr>
              <p:nvPr/>
            </p:nvSpPr>
            <p:spPr bwMode="auto">
              <a:xfrm>
                <a:off x="1722437" y="7188200"/>
                <a:ext cx="2041525" cy="438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9238" tIns="34619" rIns="69238" bIns="34619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 charset="0"/>
                    <a:ea typeface="ヒラギノ角ゴ ProN W6" charset="0"/>
                    <a:cs typeface="ヒラギノ角ゴ ProN W6" charset="0"/>
                    <a:sym typeface="Vista Sans OT Reg" charset="0"/>
                  </a:rPr>
                  <a:t>Time</a:t>
                </a:r>
              </a:p>
            </p:txBody>
          </p:sp>
        </p:grpSp>
        <p:cxnSp>
          <p:nvCxnSpPr>
            <p:cNvPr id="173" name="Curved Connector 172"/>
            <p:cNvCxnSpPr>
              <a:stCxn id="182" idx="2"/>
              <a:endCxn id="180" idx="2"/>
            </p:cNvCxnSpPr>
            <p:nvPr/>
          </p:nvCxnSpPr>
          <p:spPr>
            <a:xfrm rot="10800000">
              <a:off x="3975099" y="4543425"/>
              <a:ext cx="12700" cy="2024063"/>
            </a:xfrm>
            <a:prstGeom prst="curvedConnector3">
              <a:avLst>
                <a:gd name="adj1" fmla="val 1800000"/>
              </a:avLst>
            </a:prstGeom>
            <a:noFill/>
            <a:ln w="63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</p:grpSp>
      <p:sp>
        <p:nvSpPr>
          <p:cNvPr id="5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Execution Trace</a:t>
            </a:r>
          </a:p>
        </p:txBody>
      </p:sp>
    </p:spTree>
    <p:extLst>
      <p:ext uri="{BB962C8B-B14F-4D97-AF65-F5344CB8AC3E}">
        <p14:creationId xmlns:p14="http://schemas.microsoft.com/office/powerpoint/2010/main" val="4166128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038600" y="20574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038600" y="37338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038600" y="54102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</a:p>
        </p:txBody>
      </p:sp>
      <p:cxnSp>
        <p:nvCxnSpPr>
          <p:cNvPr id="37" name="Straight Arrow Connector 36"/>
          <p:cNvCxnSpPr>
            <a:stCxn id="33" idx="2"/>
            <a:endCxn id="52" idx="0"/>
          </p:cNvCxnSpPr>
          <p:nvPr/>
        </p:nvCxnSpPr>
        <p:spPr bwMode="auto">
          <a:xfrm>
            <a:off x="4610100" y="5715000"/>
            <a:ext cx="4425" cy="42344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19600" y="61384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54" name="Can 53"/>
          <p:cNvSpPr/>
          <p:nvPr/>
        </p:nvSpPr>
        <p:spPr bwMode="auto">
          <a:xfrm>
            <a:off x="838200" y="304800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56" name="Elbow Connector 55"/>
          <p:cNvCxnSpPr>
            <a:stCxn id="53" idx="2"/>
            <a:endCxn id="13" idx="1"/>
          </p:cNvCxnSpPr>
          <p:nvPr/>
        </p:nvCxnSpPr>
        <p:spPr bwMode="auto">
          <a:xfrm rot="16200000" flipH="1">
            <a:off x="2190750" y="361950"/>
            <a:ext cx="1066800" cy="26289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Can 56"/>
          <p:cNvSpPr/>
          <p:nvPr/>
        </p:nvSpPr>
        <p:spPr bwMode="auto">
          <a:xfrm>
            <a:off x="5638800" y="304800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58" name="Elbow Connector 57"/>
          <p:cNvCxnSpPr>
            <a:stCxn id="55" idx="2"/>
            <a:endCxn id="13" idx="3"/>
          </p:cNvCxnSpPr>
          <p:nvPr/>
        </p:nvCxnSpPr>
        <p:spPr bwMode="auto">
          <a:xfrm rot="5400000">
            <a:off x="5162550" y="1162050"/>
            <a:ext cx="1066800" cy="10287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533400" y="762000"/>
            <a:ext cx="1752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Adjacency Lists</a:t>
            </a: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334000" y="762000"/>
            <a:ext cx="1752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PageRank vector</a:t>
            </a:r>
          </a:p>
        </p:txBody>
      </p:sp>
      <p:cxnSp>
        <p:nvCxnSpPr>
          <p:cNvPr id="59" name="Elbow Connector 58"/>
          <p:cNvCxnSpPr>
            <a:stCxn id="53" idx="2"/>
            <a:endCxn id="23" idx="1"/>
          </p:cNvCxnSpPr>
          <p:nvPr/>
        </p:nvCxnSpPr>
        <p:spPr bwMode="auto">
          <a:xfrm rot="16200000" flipH="1">
            <a:off x="1352550" y="1200150"/>
            <a:ext cx="2743200" cy="26289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53" idx="2"/>
            <a:endCxn id="33" idx="1"/>
          </p:cNvCxnSpPr>
          <p:nvPr/>
        </p:nvCxnSpPr>
        <p:spPr bwMode="auto">
          <a:xfrm rot="16200000" flipH="1">
            <a:off x="514350" y="2038350"/>
            <a:ext cx="4419600" cy="26289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5334000" y="3276600"/>
            <a:ext cx="1752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PageRank vector</a:t>
            </a: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962400" y="2438400"/>
            <a:ext cx="1295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err="1">
                <a:solidFill>
                  <a:schemeClr val="bg2"/>
                </a:solidFill>
                <a:latin typeface="Gill Sans"/>
                <a:cs typeface="Gill Sans"/>
              </a:rPr>
              <a:t>flatMap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3962400" y="2819400"/>
            <a:ext cx="1295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err="1">
                <a:solidFill>
                  <a:schemeClr val="bg2"/>
                </a:solidFill>
                <a:latin typeface="Gill Sans"/>
                <a:cs typeface="Gill Sans"/>
              </a:rPr>
              <a:t>reduceByKey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cxnSp>
        <p:nvCxnSpPr>
          <p:cNvPr id="70" name="Elbow Connector 69"/>
          <p:cNvCxnSpPr>
            <a:stCxn id="61" idx="2"/>
            <a:endCxn id="23" idx="3"/>
          </p:cNvCxnSpPr>
          <p:nvPr/>
        </p:nvCxnSpPr>
        <p:spPr bwMode="auto">
          <a:xfrm rot="5400000">
            <a:off x="5581650" y="3257550"/>
            <a:ext cx="228600" cy="10287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66" idx="3"/>
            <a:endCxn id="61" idx="0"/>
          </p:cNvCxnSpPr>
          <p:nvPr/>
        </p:nvCxnSpPr>
        <p:spPr bwMode="auto">
          <a:xfrm>
            <a:off x="5257800" y="2971800"/>
            <a:ext cx="952500" cy="3048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3962400" y="4114800"/>
            <a:ext cx="3124200" cy="1447800"/>
            <a:chOff x="5791200" y="4495800"/>
            <a:chExt cx="3124200" cy="1447800"/>
          </a:xfrm>
        </p:grpSpPr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7162800" y="53340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PageRank vector</a:t>
              </a:r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5791200" y="4495800"/>
              <a:ext cx="1295400" cy="304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err="1">
                  <a:solidFill>
                    <a:schemeClr val="bg2"/>
                  </a:solidFill>
                  <a:latin typeface="Gill Sans"/>
                  <a:cs typeface="Gill Sans"/>
                </a:rPr>
                <a:t>flatMap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5791200" y="4876800"/>
              <a:ext cx="1295400" cy="304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err="1">
                  <a:solidFill>
                    <a:schemeClr val="bg2"/>
                  </a:solidFill>
                  <a:latin typeface="Gill Sans"/>
                  <a:cs typeface="Gill Sans"/>
                </a:rPr>
                <a:t>reduceByKey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cxnSp>
          <p:nvCxnSpPr>
            <p:cNvPr id="76" name="Elbow Connector 75"/>
            <p:cNvCxnSpPr>
              <a:stCxn id="73" idx="2"/>
            </p:cNvCxnSpPr>
            <p:nvPr/>
          </p:nvCxnSpPr>
          <p:spPr bwMode="auto">
            <a:xfrm rot="5400000">
              <a:off x="7410450" y="5314950"/>
              <a:ext cx="228600" cy="1028700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Elbow Connector 76"/>
            <p:cNvCxnSpPr>
              <a:stCxn id="75" idx="3"/>
              <a:endCxn id="73" idx="0"/>
            </p:cNvCxnSpPr>
            <p:nvPr/>
          </p:nvCxnSpPr>
          <p:spPr bwMode="auto">
            <a:xfrm>
              <a:off x="7086600" y="5029200"/>
              <a:ext cx="952500" cy="304800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449751" y="1154668"/>
            <a:ext cx="83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Cache!</a:t>
            </a:r>
          </a:p>
        </p:txBody>
      </p:sp>
      <p:sp>
        <p:nvSpPr>
          <p:cNvPr id="27" name="TextBox 26"/>
          <p:cNvSpPr txBox="1"/>
          <p:nvPr/>
        </p:nvSpPr>
        <p:spPr>
          <a:xfrm rot="21149205">
            <a:off x="1992469" y="3010262"/>
            <a:ext cx="52888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FF0000"/>
                </a:solidFill>
                <a:latin typeface="Gill Sans"/>
                <a:cs typeface="Gill Sans"/>
              </a:rPr>
              <a:t>Still not particularly satisfying?</a:t>
            </a:r>
          </a:p>
        </p:txBody>
      </p:sp>
      <p:sp>
        <p:nvSpPr>
          <p:cNvPr id="29" name="TextBox 28"/>
          <p:cNvSpPr txBox="1"/>
          <p:nvPr/>
        </p:nvSpPr>
        <p:spPr>
          <a:xfrm rot="21120000">
            <a:off x="5777943" y="6063348"/>
            <a:ext cx="3118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 dirty="0">
                <a:solidFill>
                  <a:srgbClr val="FF0000"/>
                </a:solidFill>
                <a:latin typeface="Gill Sans"/>
                <a:cs typeface="Gill Sans"/>
              </a:rPr>
              <a:t>Think like a vertex!</a:t>
            </a:r>
          </a:p>
        </p:txBody>
      </p:sp>
    </p:spTree>
    <p:extLst>
      <p:ext uri="{BB962C8B-B14F-4D97-AF65-F5344CB8AC3E}">
        <p14:creationId xmlns:p14="http://schemas.microsoft.com/office/powerpoint/2010/main" val="2935442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ounded Rectangle 73"/>
          <p:cNvSpPr/>
          <p:nvPr/>
        </p:nvSpPr>
        <p:spPr bwMode="auto">
          <a:xfrm>
            <a:off x="2438400" y="1828800"/>
            <a:ext cx="2133600" cy="3352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Rounded Rectangle 72"/>
          <p:cNvSpPr/>
          <p:nvPr/>
        </p:nvSpPr>
        <p:spPr bwMode="auto">
          <a:xfrm>
            <a:off x="4724400" y="1828800"/>
            <a:ext cx="2133600" cy="3352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3200400" y="2590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4038600" y="3429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6" name="Straight Connector 55"/>
          <p:cNvCxnSpPr>
            <a:stCxn id="54" idx="5"/>
            <a:endCxn id="55" idx="1"/>
          </p:cNvCxnSpPr>
          <p:nvPr/>
        </p:nvCxnSpPr>
        <p:spPr bwMode="auto">
          <a:xfrm>
            <a:off x="3525604" y="2916004"/>
            <a:ext cx="568792" cy="5687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2" idx="7"/>
            <a:endCxn id="58" idx="3"/>
          </p:cNvCxnSpPr>
          <p:nvPr/>
        </p:nvCxnSpPr>
        <p:spPr bwMode="auto">
          <a:xfrm flipV="1">
            <a:off x="5125804" y="3068404"/>
            <a:ext cx="340192" cy="416392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 bwMode="auto">
          <a:xfrm>
            <a:off x="5410200" y="2743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5334000" y="4267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0" name="Straight Connector 59"/>
          <p:cNvCxnSpPr>
            <a:stCxn id="22" idx="5"/>
            <a:endCxn id="59" idx="1"/>
          </p:cNvCxnSpPr>
          <p:nvPr/>
        </p:nvCxnSpPr>
        <p:spPr bwMode="auto">
          <a:xfrm>
            <a:off x="5125804" y="3754204"/>
            <a:ext cx="263992" cy="568792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 bwMode="auto">
          <a:xfrm>
            <a:off x="3352800" y="4038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2" name="Straight Connector 61"/>
          <p:cNvCxnSpPr>
            <a:stCxn id="55" idx="3"/>
            <a:endCxn id="61" idx="7"/>
          </p:cNvCxnSpPr>
          <p:nvPr/>
        </p:nvCxnSpPr>
        <p:spPr bwMode="auto">
          <a:xfrm flipH="1">
            <a:off x="3678004" y="3754204"/>
            <a:ext cx="416392" cy="3401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 bwMode="auto">
          <a:xfrm>
            <a:off x="4876800" y="2133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6172200" y="2209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6248400" y="3429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6" name="Straight Connector 65"/>
          <p:cNvCxnSpPr>
            <a:stCxn id="63" idx="5"/>
            <a:endCxn id="58" idx="1"/>
          </p:cNvCxnSpPr>
          <p:nvPr/>
        </p:nvCxnSpPr>
        <p:spPr bwMode="auto">
          <a:xfrm>
            <a:off x="5202004" y="2458804"/>
            <a:ext cx="263992" cy="3401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4" idx="3"/>
            <a:endCxn id="58" idx="7"/>
          </p:cNvCxnSpPr>
          <p:nvPr/>
        </p:nvCxnSpPr>
        <p:spPr bwMode="auto">
          <a:xfrm flipH="1">
            <a:off x="5735404" y="2535004"/>
            <a:ext cx="492592" cy="2639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65" idx="3"/>
            <a:endCxn id="59" idx="7"/>
          </p:cNvCxnSpPr>
          <p:nvPr/>
        </p:nvCxnSpPr>
        <p:spPr bwMode="auto">
          <a:xfrm flipH="1">
            <a:off x="5659204" y="3754204"/>
            <a:ext cx="644992" cy="5687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5" idx="1"/>
            <a:endCxn id="58" idx="5"/>
          </p:cNvCxnSpPr>
          <p:nvPr/>
        </p:nvCxnSpPr>
        <p:spPr bwMode="auto">
          <a:xfrm flipH="1" flipV="1">
            <a:off x="5735404" y="3068404"/>
            <a:ext cx="568792" cy="4163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8" idx="4"/>
            <a:endCxn id="59" idx="0"/>
          </p:cNvCxnSpPr>
          <p:nvPr/>
        </p:nvCxnSpPr>
        <p:spPr bwMode="auto">
          <a:xfrm flipH="1">
            <a:off x="5524500" y="3124200"/>
            <a:ext cx="76200" cy="1143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 bwMode="auto">
          <a:xfrm>
            <a:off x="4800600" y="3429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State-of-the-Art Distributed Graph Algorithms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01587" y="4710752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>
                <a:solidFill>
                  <a:srgbClr val="FF0000"/>
                </a:solidFill>
                <a:latin typeface="Gill Sans"/>
                <a:cs typeface="Gill Sans"/>
              </a:rPr>
              <a:t>Fast asynchronous iterations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8213" y="4648200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>
                <a:solidFill>
                  <a:srgbClr val="FF0000"/>
                </a:solidFill>
                <a:latin typeface="Gill Sans"/>
                <a:cs typeface="Gill Sans"/>
              </a:rPr>
              <a:t>Fast asynchronous iterations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48000" y="2362200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>
                <a:solidFill>
                  <a:srgbClr val="FF0000"/>
                </a:solidFill>
                <a:latin typeface="Gill Sans"/>
                <a:cs typeface="Gill Sans"/>
              </a:rPr>
              <a:t>Periodic synchronization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27707341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_rubbish_bins_in_a_circ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 Wikipedia (Waste container)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latin typeface="Gill Sans"/>
                <a:cs typeface="Gill Sans"/>
              </a:rPr>
              <a:t>Graph Processing Frameworks</a:t>
            </a:r>
          </a:p>
        </p:txBody>
      </p:sp>
    </p:spTree>
    <p:extLst>
      <p:ext uri="{BB962C8B-B14F-4D97-AF65-F5344CB8AC3E}">
        <p14:creationId xmlns:p14="http://schemas.microsoft.com/office/powerpoint/2010/main" val="4042842238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_analytics_pipe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01" y="1371600"/>
            <a:ext cx="7920899" cy="52451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GraphX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: Motivation</a:t>
            </a:r>
          </a:p>
        </p:txBody>
      </p:sp>
    </p:spTree>
    <p:extLst>
      <p:ext uri="{BB962C8B-B14F-4D97-AF65-F5344CB8AC3E}">
        <p14:creationId xmlns:p14="http://schemas.microsoft.com/office/powerpoint/2010/main" val="1569062470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GraphX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= Spark for Graphs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94869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Integration of record-oriented and graph-oriented processing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76927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Extends RDDs to Resilient Distributed Property Graphs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0800" y="4114800"/>
            <a:ext cx="40386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Graph[VD, ED]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vertices: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VertexRDD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[VD]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edges: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EdgeRDD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[ED]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3353957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" name="Table 296"/>
          <p:cNvGraphicFramePr>
            <a:graphicFrameLocks noGrp="1"/>
          </p:cNvGraphicFramePr>
          <p:nvPr/>
        </p:nvGraphicFramePr>
        <p:xfrm>
          <a:off x="6781800" y="20574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8" name="Table 297"/>
          <p:cNvGraphicFramePr>
            <a:graphicFrameLocks noGrp="1"/>
          </p:cNvGraphicFramePr>
          <p:nvPr/>
        </p:nvGraphicFramePr>
        <p:xfrm>
          <a:off x="1905000" y="20574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9" name="Table 298"/>
          <p:cNvGraphicFramePr>
            <a:graphicFrameLocks noGrp="1"/>
          </p:cNvGraphicFramePr>
          <p:nvPr/>
        </p:nvGraphicFramePr>
        <p:xfrm>
          <a:off x="3124200" y="20574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0" name="Table 299"/>
          <p:cNvGraphicFramePr>
            <a:graphicFrameLocks noGrp="1"/>
          </p:cNvGraphicFramePr>
          <p:nvPr/>
        </p:nvGraphicFramePr>
        <p:xfrm>
          <a:off x="4343400" y="20574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1" name="Table 300"/>
          <p:cNvGraphicFramePr>
            <a:graphicFrameLocks noGrp="1"/>
          </p:cNvGraphicFramePr>
          <p:nvPr/>
        </p:nvGraphicFramePr>
        <p:xfrm>
          <a:off x="5562600" y="20574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2" name="Rectangle 301"/>
          <p:cNvSpPr/>
          <p:nvPr/>
        </p:nvSpPr>
        <p:spPr>
          <a:xfrm>
            <a:off x="1905000" y="2349500"/>
            <a:ext cx="9144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3" name="Rectangle 302"/>
          <p:cNvSpPr/>
          <p:nvPr/>
        </p:nvSpPr>
        <p:spPr>
          <a:xfrm>
            <a:off x="1828800" y="3035300"/>
            <a:ext cx="4572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304" name="Rectangle 303"/>
          <p:cNvSpPr/>
          <p:nvPr/>
        </p:nvSpPr>
        <p:spPr>
          <a:xfrm>
            <a:off x="2438400" y="3035300"/>
            <a:ext cx="4572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  <p:cxnSp>
        <p:nvCxnSpPr>
          <p:cNvPr id="305" name="Straight Arrow Connector 304"/>
          <p:cNvCxnSpPr>
            <a:endCxn id="304" idx="0"/>
          </p:cNvCxnSpPr>
          <p:nvPr/>
        </p:nvCxnSpPr>
        <p:spPr>
          <a:xfrm rot="16200000" flipH="1">
            <a:off x="24003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6" name="Straight Arrow Connector 305"/>
          <p:cNvCxnSpPr>
            <a:endCxn id="303" idx="0"/>
          </p:cNvCxnSpPr>
          <p:nvPr/>
        </p:nvCxnSpPr>
        <p:spPr>
          <a:xfrm rot="5400000">
            <a:off x="20193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7" name="Rectangle 306"/>
          <p:cNvSpPr/>
          <p:nvPr/>
        </p:nvSpPr>
        <p:spPr>
          <a:xfrm>
            <a:off x="3124200" y="2349500"/>
            <a:ext cx="9144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" name="Rectangle 307"/>
          <p:cNvSpPr/>
          <p:nvPr/>
        </p:nvSpPr>
        <p:spPr>
          <a:xfrm>
            <a:off x="3048000" y="3035300"/>
            <a:ext cx="4572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309" name="Rectangle 308"/>
          <p:cNvSpPr/>
          <p:nvPr/>
        </p:nvSpPr>
        <p:spPr>
          <a:xfrm>
            <a:off x="3657600" y="3035300"/>
            <a:ext cx="4572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</a:p>
        </p:txBody>
      </p:sp>
      <p:cxnSp>
        <p:nvCxnSpPr>
          <p:cNvPr id="310" name="Straight Arrow Connector 309"/>
          <p:cNvCxnSpPr>
            <a:endCxn id="309" idx="0"/>
          </p:cNvCxnSpPr>
          <p:nvPr/>
        </p:nvCxnSpPr>
        <p:spPr>
          <a:xfrm rot="16200000" flipH="1">
            <a:off x="36195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>
            <a:endCxn id="308" idx="0"/>
          </p:cNvCxnSpPr>
          <p:nvPr/>
        </p:nvCxnSpPr>
        <p:spPr>
          <a:xfrm rot="5400000">
            <a:off x="32385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2" name="Rectangle 311"/>
          <p:cNvSpPr/>
          <p:nvPr/>
        </p:nvSpPr>
        <p:spPr>
          <a:xfrm>
            <a:off x="6781800" y="2349500"/>
            <a:ext cx="9144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13" name="Straight Arrow Connector 312"/>
          <p:cNvCxnSpPr/>
          <p:nvPr/>
        </p:nvCxnSpPr>
        <p:spPr>
          <a:xfrm rot="16200000" flipH="1">
            <a:off x="74295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" name="Straight Arrow Connector 313"/>
          <p:cNvCxnSpPr/>
          <p:nvPr/>
        </p:nvCxnSpPr>
        <p:spPr>
          <a:xfrm rot="5400000">
            <a:off x="67437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5" name="Rectangle 314"/>
          <p:cNvSpPr/>
          <p:nvPr/>
        </p:nvSpPr>
        <p:spPr>
          <a:xfrm>
            <a:off x="6629400" y="3035300"/>
            <a:ext cx="3048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316" name="Rectangle 315"/>
          <p:cNvSpPr/>
          <p:nvPr/>
        </p:nvSpPr>
        <p:spPr>
          <a:xfrm>
            <a:off x="7086600" y="3035300"/>
            <a:ext cx="3048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317" name="Rectangle 316"/>
          <p:cNvSpPr/>
          <p:nvPr/>
        </p:nvSpPr>
        <p:spPr>
          <a:xfrm>
            <a:off x="7543800" y="3035300"/>
            <a:ext cx="3048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cxnSp>
        <p:nvCxnSpPr>
          <p:cNvPr id="318" name="Straight Arrow Connector 317"/>
          <p:cNvCxnSpPr>
            <a:stCxn id="312" idx="2"/>
            <a:endCxn id="316" idx="0"/>
          </p:cNvCxnSpPr>
          <p:nvPr/>
        </p:nvCxnSpPr>
        <p:spPr>
          <a:xfrm rot="5400000">
            <a:off x="7086600" y="2882900"/>
            <a:ext cx="304800" cy="158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9" name="Rectangle 318"/>
          <p:cNvSpPr/>
          <p:nvPr/>
        </p:nvSpPr>
        <p:spPr>
          <a:xfrm>
            <a:off x="4343400" y="2349500"/>
            <a:ext cx="9144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0" name="Rectangle 319"/>
          <p:cNvSpPr/>
          <p:nvPr/>
        </p:nvSpPr>
        <p:spPr>
          <a:xfrm>
            <a:off x="4343400" y="3035300"/>
            <a:ext cx="9144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  <p:cxnSp>
        <p:nvCxnSpPr>
          <p:cNvPr id="321" name="Straight Arrow Connector 320"/>
          <p:cNvCxnSpPr>
            <a:stCxn id="319" idx="2"/>
            <a:endCxn id="320" idx="0"/>
          </p:cNvCxnSpPr>
          <p:nvPr/>
        </p:nvCxnSpPr>
        <p:spPr>
          <a:xfrm rot="5400000">
            <a:off x="4648200" y="2882900"/>
            <a:ext cx="304800" cy="158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2" name="Rectangle 321"/>
          <p:cNvSpPr/>
          <p:nvPr/>
        </p:nvSpPr>
        <p:spPr>
          <a:xfrm>
            <a:off x="5562600" y="2349500"/>
            <a:ext cx="9144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3" name="Rectangle 322"/>
          <p:cNvSpPr/>
          <p:nvPr/>
        </p:nvSpPr>
        <p:spPr>
          <a:xfrm>
            <a:off x="5562600" y="3035300"/>
            <a:ext cx="9144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</a:p>
        </p:txBody>
      </p:sp>
      <p:cxnSp>
        <p:nvCxnSpPr>
          <p:cNvPr id="324" name="Straight Arrow Connector 323"/>
          <p:cNvCxnSpPr>
            <a:stCxn id="322" idx="2"/>
            <a:endCxn id="323" idx="0"/>
          </p:cNvCxnSpPr>
          <p:nvPr/>
        </p:nvCxnSpPr>
        <p:spPr>
          <a:xfrm rot="5400000">
            <a:off x="5867400" y="2882900"/>
            <a:ext cx="304800" cy="158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5" name="Rectangle 324"/>
          <p:cNvSpPr/>
          <p:nvPr/>
        </p:nvSpPr>
        <p:spPr>
          <a:xfrm>
            <a:off x="2286000" y="3911600"/>
            <a:ext cx="4572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326" name="Rectangle 325"/>
          <p:cNvSpPr/>
          <p:nvPr/>
        </p:nvSpPr>
        <p:spPr>
          <a:xfrm>
            <a:off x="4724400" y="3911600"/>
            <a:ext cx="4572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  <p:sp>
        <p:nvSpPr>
          <p:cNvPr id="327" name="Rectangle 326"/>
          <p:cNvSpPr/>
          <p:nvPr/>
        </p:nvSpPr>
        <p:spPr>
          <a:xfrm>
            <a:off x="3505200" y="3911600"/>
            <a:ext cx="4572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328" name="Rectangle 327"/>
          <p:cNvSpPr/>
          <p:nvPr/>
        </p:nvSpPr>
        <p:spPr>
          <a:xfrm>
            <a:off x="6553200" y="3911600"/>
            <a:ext cx="4572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</a:p>
        </p:txBody>
      </p:sp>
      <p:sp>
        <p:nvSpPr>
          <p:cNvPr id="329" name="Rectangle 328"/>
          <p:cNvSpPr/>
          <p:nvPr/>
        </p:nvSpPr>
        <p:spPr>
          <a:xfrm>
            <a:off x="1600200" y="3911600"/>
            <a:ext cx="3048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330" name="Rectangle 329"/>
          <p:cNvSpPr/>
          <p:nvPr/>
        </p:nvSpPr>
        <p:spPr>
          <a:xfrm>
            <a:off x="2895600" y="3911600"/>
            <a:ext cx="3048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331" name="Rectangle 330"/>
          <p:cNvSpPr/>
          <p:nvPr/>
        </p:nvSpPr>
        <p:spPr>
          <a:xfrm>
            <a:off x="4114800" y="3911600"/>
            <a:ext cx="3048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332" name="Rectangle 331"/>
          <p:cNvSpPr/>
          <p:nvPr/>
        </p:nvSpPr>
        <p:spPr>
          <a:xfrm>
            <a:off x="5334000" y="3911600"/>
            <a:ext cx="9144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  <p:sp>
        <p:nvSpPr>
          <p:cNvPr id="333" name="Rectangle 332"/>
          <p:cNvSpPr/>
          <p:nvPr/>
        </p:nvSpPr>
        <p:spPr>
          <a:xfrm>
            <a:off x="7162800" y="3911600"/>
            <a:ext cx="9144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</a:p>
        </p:txBody>
      </p:sp>
      <p:sp>
        <p:nvSpPr>
          <p:cNvPr id="334" name="Rectangle 333"/>
          <p:cNvSpPr/>
          <p:nvPr/>
        </p:nvSpPr>
        <p:spPr>
          <a:xfrm>
            <a:off x="1600200" y="4635500"/>
            <a:ext cx="3048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5" name="Rectangle 334"/>
          <p:cNvSpPr/>
          <p:nvPr/>
        </p:nvSpPr>
        <p:spPr>
          <a:xfrm>
            <a:off x="2362200" y="4635500"/>
            <a:ext cx="7620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6" name="Rectangle 335"/>
          <p:cNvSpPr/>
          <p:nvPr/>
        </p:nvSpPr>
        <p:spPr>
          <a:xfrm>
            <a:off x="3581400" y="4635500"/>
            <a:ext cx="7620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7" name="Rectangle 336"/>
          <p:cNvSpPr/>
          <p:nvPr/>
        </p:nvSpPr>
        <p:spPr>
          <a:xfrm>
            <a:off x="4800600" y="4635500"/>
            <a:ext cx="13716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" name="Rectangle 337"/>
          <p:cNvSpPr/>
          <p:nvPr/>
        </p:nvSpPr>
        <p:spPr>
          <a:xfrm>
            <a:off x="6629400" y="4635500"/>
            <a:ext cx="13716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39" name="Straight Arrow Connector 338"/>
          <p:cNvCxnSpPr>
            <a:stCxn id="329" idx="2"/>
            <a:endCxn id="334" idx="0"/>
          </p:cNvCxnSpPr>
          <p:nvPr/>
        </p:nvCxnSpPr>
        <p:spPr>
          <a:xfrm rot="5400000">
            <a:off x="1581150" y="4464050"/>
            <a:ext cx="342900" cy="1588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0" name="Straight Arrow Connector 339"/>
          <p:cNvCxnSpPr>
            <a:stCxn id="325" idx="2"/>
          </p:cNvCxnSpPr>
          <p:nvPr/>
        </p:nvCxnSpPr>
        <p:spPr>
          <a:xfrm rot="16200000" flipH="1">
            <a:off x="2381250" y="4425950"/>
            <a:ext cx="342900" cy="762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1" name="Straight Arrow Connector 340"/>
          <p:cNvCxnSpPr>
            <a:stCxn id="330" idx="2"/>
          </p:cNvCxnSpPr>
          <p:nvPr/>
        </p:nvCxnSpPr>
        <p:spPr>
          <a:xfrm rot="5400000">
            <a:off x="2800350" y="4387850"/>
            <a:ext cx="342900" cy="1524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2" name="Straight Arrow Connector 341"/>
          <p:cNvCxnSpPr>
            <a:stCxn id="327" idx="2"/>
          </p:cNvCxnSpPr>
          <p:nvPr/>
        </p:nvCxnSpPr>
        <p:spPr>
          <a:xfrm rot="16200000" flipH="1">
            <a:off x="3600450" y="4425950"/>
            <a:ext cx="342900" cy="762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3" name="Straight Arrow Connector 342"/>
          <p:cNvCxnSpPr>
            <a:stCxn id="331" idx="2"/>
          </p:cNvCxnSpPr>
          <p:nvPr/>
        </p:nvCxnSpPr>
        <p:spPr>
          <a:xfrm rot="5400000">
            <a:off x="4019550" y="4387850"/>
            <a:ext cx="342900" cy="1524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4" name="Straight Arrow Connector 343"/>
          <p:cNvCxnSpPr>
            <a:stCxn id="326" idx="2"/>
          </p:cNvCxnSpPr>
          <p:nvPr/>
        </p:nvCxnSpPr>
        <p:spPr>
          <a:xfrm rot="16200000" flipH="1">
            <a:off x="4933950" y="4311650"/>
            <a:ext cx="342900" cy="3048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5" name="Straight Arrow Connector 344"/>
          <p:cNvCxnSpPr>
            <a:stCxn id="332" idx="2"/>
          </p:cNvCxnSpPr>
          <p:nvPr/>
        </p:nvCxnSpPr>
        <p:spPr>
          <a:xfrm rot="5400000">
            <a:off x="5581650" y="4425950"/>
            <a:ext cx="342900" cy="762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6" name="Straight Arrow Connector 345"/>
          <p:cNvCxnSpPr>
            <a:stCxn id="328" idx="2"/>
          </p:cNvCxnSpPr>
          <p:nvPr/>
        </p:nvCxnSpPr>
        <p:spPr>
          <a:xfrm rot="16200000" flipH="1">
            <a:off x="6762750" y="4311650"/>
            <a:ext cx="342900" cy="3048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7" name="Straight Arrow Connector 346"/>
          <p:cNvCxnSpPr>
            <a:stCxn id="333" idx="2"/>
          </p:cNvCxnSpPr>
          <p:nvPr/>
        </p:nvCxnSpPr>
        <p:spPr>
          <a:xfrm rot="5400000">
            <a:off x="7410450" y="4425950"/>
            <a:ext cx="342900" cy="762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48" name="Table 347"/>
          <p:cNvGraphicFramePr>
            <a:graphicFrameLocks noGrp="1"/>
          </p:cNvGraphicFramePr>
          <p:nvPr/>
        </p:nvGraphicFramePr>
        <p:xfrm>
          <a:off x="6553200" y="50419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9" name="Table 348"/>
          <p:cNvGraphicFramePr>
            <a:graphicFrameLocks noGrp="1"/>
          </p:cNvGraphicFramePr>
          <p:nvPr/>
        </p:nvGraphicFramePr>
        <p:xfrm>
          <a:off x="1524000" y="50419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0" name="Table 349"/>
          <p:cNvGraphicFramePr>
            <a:graphicFrameLocks noGrp="1"/>
          </p:cNvGraphicFramePr>
          <p:nvPr/>
        </p:nvGraphicFramePr>
        <p:xfrm>
          <a:off x="2286000" y="50419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1" name="Table 350"/>
          <p:cNvGraphicFramePr>
            <a:graphicFrameLocks noGrp="1"/>
          </p:cNvGraphicFramePr>
          <p:nvPr/>
        </p:nvGraphicFramePr>
        <p:xfrm>
          <a:off x="3505200" y="50419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2" name="Table 351"/>
          <p:cNvGraphicFramePr>
            <a:graphicFrameLocks noGrp="1"/>
          </p:cNvGraphicFramePr>
          <p:nvPr/>
        </p:nvGraphicFramePr>
        <p:xfrm>
          <a:off x="4724400" y="50419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3" name="TextBox 352"/>
          <p:cNvSpPr txBox="1"/>
          <p:nvPr/>
        </p:nvSpPr>
        <p:spPr>
          <a:xfrm>
            <a:off x="880392" y="273050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Map</a:t>
            </a:r>
          </a:p>
        </p:txBody>
      </p:sp>
      <p:sp>
        <p:nvSpPr>
          <p:cNvPr id="354" name="TextBox 353"/>
          <p:cNvSpPr txBox="1"/>
          <p:nvPr/>
        </p:nvSpPr>
        <p:spPr>
          <a:xfrm>
            <a:off x="551777" y="4330700"/>
            <a:ext cx="923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Reduce</a:t>
            </a: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PageRank in MapReduce</a:t>
            </a:r>
          </a:p>
        </p:txBody>
      </p:sp>
    </p:spTree>
    <p:extLst>
      <p:ext uri="{BB962C8B-B14F-4D97-AF65-F5344CB8AC3E}">
        <p14:creationId xmlns:p14="http://schemas.microsoft.com/office/powerpoint/2010/main" val="3752857352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perty_grap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7631684" cy="495733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Property Graph: Example</a:t>
            </a:r>
          </a:p>
        </p:txBody>
      </p:sp>
    </p:spTree>
    <p:extLst>
      <p:ext uri="{BB962C8B-B14F-4D97-AF65-F5344CB8AC3E}">
        <p14:creationId xmlns:p14="http://schemas.microsoft.com/office/powerpoint/2010/main" val="1162317858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ertex_routing_edge_tab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19" y="1524000"/>
            <a:ext cx="7694981" cy="505276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Underneath the Covers</a:t>
            </a:r>
          </a:p>
        </p:txBody>
      </p:sp>
    </p:spTree>
    <p:extLst>
      <p:ext uri="{BB962C8B-B14F-4D97-AF65-F5344CB8AC3E}">
        <p14:creationId xmlns:p14="http://schemas.microsoft.com/office/powerpoint/2010/main" val="2539276855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GraphX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Operators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9800" y="1907738"/>
            <a:ext cx="4953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vertices: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VertexRDD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[VD] </a:t>
            </a:r>
          </a:p>
          <a:p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edges: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EdgeRDD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[ED] </a:t>
            </a:r>
          </a:p>
          <a:p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triplets: RDD[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EdgeTriplet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[VD, ED]]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52673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“collection” 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967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Transform vertices and edges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3800" y="3348335"/>
            <a:ext cx="19812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mapVertices</a:t>
            </a:r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mapEdges</a:t>
            </a:r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mapTriplets</a:t>
            </a:r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8687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Join vertices with </a:t>
            </a:r>
            <a: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  <a:t>external table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02027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Aggregate messages within local neighborhood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558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Pregel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programs</a:t>
            </a:r>
          </a:p>
        </p:txBody>
      </p:sp>
    </p:spTree>
    <p:extLst>
      <p:ext uri="{BB962C8B-B14F-4D97-AF65-F5344CB8AC3E}">
        <p14:creationId xmlns:p14="http://schemas.microsoft.com/office/powerpoint/2010/main" val="423579928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038600" y="20574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038600" y="37338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038600" y="54102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</a:p>
        </p:txBody>
      </p:sp>
      <p:cxnSp>
        <p:nvCxnSpPr>
          <p:cNvPr id="37" name="Straight Arrow Connector 36"/>
          <p:cNvCxnSpPr>
            <a:stCxn id="33" idx="2"/>
            <a:endCxn id="52" idx="0"/>
          </p:cNvCxnSpPr>
          <p:nvPr/>
        </p:nvCxnSpPr>
        <p:spPr bwMode="auto">
          <a:xfrm>
            <a:off x="4610100" y="5715000"/>
            <a:ext cx="4425" cy="42344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19600" y="61384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54" name="Can 53"/>
          <p:cNvSpPr/>
          <p:nvPr/>
        </p:nvSpPr>
        <p:spPr bwMode="auto">
          <a:xfrm>
            <a:off x="838200" y="304800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56" name="Elbow Connector 55"/>
          <p:cNvCxnSpPr>
            <a:stCxn id="53" idx="2"/>
            <a:endCxn id="13" idx="1"/>
          </p:cNvCxnSpPr>
          <p:nvPr/>
        </p:nvCxnSpPr>
        <p:spPr bwMode="auto">
          <a:xfrm rot="16200000" flipH="1">
            <a:off x="2190750" y="361950"/>
            <a:ext cx="1066800" cy="26289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Can 56"/>
          <p:cNvSpPr/>
          <p:nvPr/>
        </p:nvSpPr>
        <p:spPr bwMode="auto">
          <a:xfrm>
            <a:off x="5638800" y="304800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58" name="Elbow Connector 57"/>
          <p:cNvCxnSpPr>
            <a:stCxn id="55" idx="2"/>
            <a:endCxn id="13" idx="3"/>
          </p:cNvCxnSpPr>
          <p:nvPr/>
        </p:nvCxnSpPr>
        <p:spPr bwMode="auto">
          <a:xfrm rot="5400000">
            <a:off x="5162550" y="1162050"/>
            <a:ext cx="1066800" cy="10287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533400" y="762000"/>
            <a:ext cx="1752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Adjacency Lists</a:t>
            </a: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334000" y="762000"/>
            <a:ext cx="1752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PageRank vector</a:t>
            </a:r>
          </a:p>
        </p:txBody>
      </p:sp>
      <p:cxnSp>
        <p:nvCxnSpPr>
          <p:cNvPr id="59" name="Elbow Connector 58"/>
          <p:cNvCxnSpPr>
            <a:stCxn id="53" idx="2"/>
            <a:endCxn id="23" idx="1"/>
          </p:cNvCxnSpPr>
          <p:nvPr/>
        </p:nvCxnSpPr>
        <p:spPr bwMode="auto">
          <a:xfrm rot="16200000" flipH="1">
            <a:off x="1352550" y="1200150"/>
            <a:ext cx="2743200" cy="26289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53" idx="2"/>
            <a:endCxn id="33" idx="1"/>
          </p:cNvCxnSpPr>
          <p:nvPr/>
        </p:nvCxnSpPr>
        <p:spPr bwMode="auto">
          <a:xfrm rot="16200000" flipH="1">
            <a:off x="514350" y="2038350"/>
            <a:ext cx="4419600" cy="26289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5334000" y="3276600"/>
            <a:ext cx="1752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PageRank vector</a:t>
            </a: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962400" y="2438400"/>
            <a:ext cx="1295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err="1">
                <a:solidFill>
                  <a:schemeClr val="bg2"/>
                </a:solidFill>
                <a:latin typeface="Gill Sans"/>
                <a:cs typeface="Gill Sans"/>
              </a:rPr>
              <a:t>flatMap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3962400" y="2819400"/>
            <a:ext cx="1295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err="1">
                <a:solidFill>
                  <a:schemeClr val="bg2"/>
                </a:solidFill>
                <a:latin typeface="Gill Sans"/>
                <a:cs typeface="Gill Sans"/>
              </a:rPr>
              <a:t>reduceByKey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cxnSp>
        <p:nvCxnSpPr>
          <p:cNvPr id="70" name="Elbow Connector 69"/>
          <p:cNvCxnSpPr>
            <a:stCxn id="61" idx="2"/>
            <a:endCxn id="23" idx="3"/>
          </p:cNvCxnSpPr>
          <p:nvPr/>
        </p:nvCxnSpPr>
        <p:spPr bwMode="auto">
          <a:xfrm rot="5400000">
            <a:off x="5581650" y="3257550"/>
            <a:ext cx="228600" cy="10287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66" idx="3"/>
            <a:endCxn id="61" idx="0"/>
          </p:cNvCxnSpPr>
          <p:nvPr/>
        </p:nvCxnSpPr>
        <p:spPr bwMode="auto">
          <a:xfrm>
            <a:off x="5257800" y="2971800"/>
            <a:ext cx="952500" cy="3048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3962400" y="4114800"/>
            <a:ext cx="3124200" cy="1447800"/>
            <a:chOff x="5791200" y="4495800"/>
            <a:chExt cx="3124200" cy="1447800"/>
          </a:xfrm>
        </p:grpSpPr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7162800" y="53340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PageRank vector</a:t>
              </a:r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5791200" y="4495800"/>
              <a:ext cx="1295400" cy="304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err="1">
                  <a:solidFill>
                    <a:schemeClr val="bg2"/>
                  </a:solidFill>
                  <a:latin typeface="Gill Sans"/>
                  <a:cs typeface="Gill Sans"/>
                </a:rPr>
                <a:t>flatMap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5791200" y="4876800"/>
              <a:ext cx="1295400" cy="304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err="1">
                  <a:solidFill>
                    <a:schemeClr val="bg2"/>
                  </a:solidFill>
                  <a:latin typeface="Gill Sans"/>
                  <a:cs typeface="Gill Sans"/>
                </a:rPr>
                <a:t>reduceByKey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cxnSp>
          <p:nvCxnSpPr>
            <p:cNvPr id="76" name="Elbow Connector 75"/>
            <p:cNvCxnSpPr>
              <a:stCxn id="73" idx="2"/>
            </p:cNvCxnSpPr>
            <p:nvPr/>
          </p:nvCxnSpPr>
          <p:spPr bwMode="auto">
            <a:xfrm rot="5400000">
              <a:off x="7410450" y="5314950"/>
              <a:ext cx="228600" cy="1028700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Elbow Connector 76"/>
            <p:cNvCxnSpPr>
              <a:stCxn id="75" idx="3"/>
              <a:endCxn id="73" idx="0"/>
            </p:cNvCxnSpPr>
            <p:nvPr/>
          </p:nvCxnSpPr>
          <p:spPr bwMode="auto">
            <a:xfrm>
              <a:off x="7086600" y="5029200"/>
              <a:ext cx="952500" cy="304800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449751" y="1154668"/>
            <a:ext cx="83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Cache!</a:t>
            </a:r>
          </a:p>
        </p:txBody>
      </p:sp>
      <p:sp>
        <p:nvSpPr>
          <p:cNvPr id="27" name="TextBox 26"/>
          <p:cNvSpPr txBox="1"/>
          <p:nvPr/>
        </p:nvSpPr>
        <p:spPr>
          <a:xfrm rot="21149205">
            <a:off x="1992469" y="3010262"/>
            <a:ext cx="52888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FF0000"/>
                </a:solidFill>
                <a:latin typeface="Gill Sans"/>
                <a:cs typeface="Gill Sans"/>
              </a:rPr>
              <a:t>Still not particularly satisfying?</a:t>
            </a:r>
          </a:p>
        </p:txBody>
      </p:sp>
      <p:sp>
        <p:nvSpPr>
          <p:cNvPr id="29" name="TextBox 28"/>
          <p:cNvSpPr txBox="1"/>
          <p:nvPr/>
        </p:nvSpPr>
        <p:spPr>
          <a:xfrm rot="21120000">
            <a:off x="5777943" y="5777082"/>
            <a:ext cx="3118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 dirty="0">
                <a:solidFill>
                  <a:srgbClr val="FF0000"/>
                </a:solidFill>
                <a:latin typeface="Gill Sans"/>
                <a:cs typeface="Gill Sans"/>
              </a:rPr>
              <a:t>Think like a vertex!</a:t>
            </a:r>
          </a:p>
        </p:txBody>
      </p:sp>
      <p:sp>
        <p:nvSpPr>
          <p:cNvPr id="30" name="TextBox 29"/>
          <p:cNvSpPr txBox="1"/>
          <p:nvPr/>
        </p:nvSpPr>
        <p:spPr>
          <a:xfrm rot="21120000">
            <a:off x="5866546" y="6159130"/>
            <a:ext cx="3118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1400" b="0" dirty="0">
                <a:solidFill>
                  <a:srgbClr val="FF0000"/>
                </a:solidFill>
                <a:latin typeface="Gill Sans"/>
                <a:cs typeface="Gill Sans"/>
              </a:rPr>
              <a:t>(Yeah, but it’s still really all just RDDs)</a:t>
            </a:r>
          </a:p>
        </p:txBody>
      </p:sp>
    </p:spTree>
    <p:extLst>
      <p:ext uri="{BB962C8B-B14F-4D97-AF65-F5344CB8AC3E}">
        <p14:creationId xmlns:p14="http://schemas.microsoft.com/office/powerpoint/2010/main" val="3800015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itennoj_honbo_garden06s3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0688" y="0"/>
            <a:ext cx="10245376" cy="6857999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Wikipedia (Japanese rock garden)</a:t>
            </a:r>
          </a:p>
        </p:txBody>
      </p:sp>
    </p:spTree>
    <p:extLst>
      <p:ext uri="{BB962C8B-B14F-4D97-AF65-F5344CB8AC3E}">
        <p14:creationId xmlns:p14="http://schemas.microsoft.com/office/powerpoint/2010/main" val="21611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5651" y="3362980"/>
            <a:ext cx="794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4277380"/>
            <a:ext cx="126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Reduce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61813" y="2438400"/>
            <a:ext cx="1569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PageRank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6975" y="2438400"/>
            <a:ext cx="719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BFS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63766" y="3352800"/>
            <a:ext cx="965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PR/N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18390" y="3352800"/>
            <a:ext cx="756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d+1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57041" y="4267200"/>
            <a:ext cx="779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sum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36975" y="4267200"/>
            <a:ext cx="719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min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PageRank vs. BFS</a:t>
            </a:r>
          </a:p>
        </p:txBody>
      </p:sp>
    </p:spTree>
    <p:extLst>
      <p:ext uri="{BB962C8B-B14F-4D97-AF65-F5344CB8AC3E}">
        <p14:creationId xmlns:p14="http://schemas.microsoft.com/office/powerpoint/2010/main" val="73014793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Characteristics of Graph Algorithms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86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Parallel graph traversals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667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Local computations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Message passing along graph edges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5784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Iterations</a:t>
            </a:r>
          </a:p>
        </p:txBody>
      </p:sp>
      <p:sp>
        <p:nvSpPr>
          <p:cNvPr id="8" name="Left Arrow 7"/>
          <p:cNvSpPr/>
          <p:nvPr/>
        </p:nvSpPr>
        <p:spPr bwMode="auto">
          <a:xfrm rot="946523">
            <a:off x="5254732" y="3754101"/>
            <a:ext cx="1066800" cy="68580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0673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58367</TotalTime>
  <Words>2169</Words>
  <Application>Microsoft Macintosh PowerPoint</Application>
  <PresentationFormat>On-screen Show (4:3)</PresentationFormat>
  <Paragraphs>606</Paragraphs>
  <Slides>74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7" baseType="lpstr">
      <vt:lpstr>ヒラギノ角ゴ ProN W3</vt:lpstr>
      <vt:lpstr>ヒラギノ角ゴ ProN W6</vt:lpstr>
      <vt:lpstr>Andale Mono</vt:lpstr>
      <vt:lpstr>Arial</vt:lpstr>
      <vt:lpstr>Arial Black</vt:lpstr>
      <vt:lpstr>Calibri</vt:lpstr>
      <vt:lpstr>Gill Sans</vt:lpstr>
      <vt:lpstr>Symbol</vt:lpstr>
      <vt:lpstr>Vista Sans OT Reg</vt:lpstr>
      <vt:lpstr>Wingdings</vt:lpstr>
      <vt:lpstr>Zapf Dingbats</vt:lpstr>
      <vt:lpstr>Default Design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Waterloo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Infrastructure</dc:title>
  <dc:subject/>
  <dc:creator>Jimmy Lin</dc:creator>
  <cp:keywords/>
  <dc:description/>
  <cp:lastModifiedBy>Microsoft Office User</cp:lastModifiedBy>
  <cp:revision>11897</cp:revision>
  <dcterms:created xsi:type="dcterms:W3CDTF">2012-08-31T06:36:49Z</dcterms:created>
  <dcterms:modified xsi:type="dcterms:W3CDTF">2018-11-15T13:36:26Z</dcterms:modified>
  <cp:category/>
</cp:coreProperties>
</file>