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1661" r:id="rId2"/>
    <p:sldId id="1619" r:id="rId3"/>
    <p:sldId id="1621" r:id="rId4"/>
    <p:sldId id="1622" r:id="rId5"/>
    <p:sldId id="1620" r:id="rId6"/>
    <p:sldId id="1631" r:id="rId7"/>
    <p:sldId id="1653" r:id="rId8"/>
    <p:sldId id="1640" r:id="rId9"/>
    <p:sldId id="1562" r:id="rId10"/>
    <p:sldId id="1646" r:id="rId11"/>
    <p:sldId id="1643" r:id="rId12"/>
    <p:sldId id="1644" r:id="rId13"/>
    <p:sldId id="1645" r:id="rId14"/>
    <p:sldId id="1568" r:id="rId15"/>
    <p:sldId id="1647" r:id="rId16"/>
    <p:sldId id="1651" r:id="rId17"/>
    <p:sldId id="1662" r:id="rId18"/>
    <p:sldId id="1674" r:id="rId19"/>
    <p:sldId id="1571" r:id="rId20"/>
    <p:sldId id="1572" r:id="rId21"/>
    <p:sldId id="1573" r:id="rId22"/>
    <p:sldId id="1650" r:id="rId23"/>
    <p:sldId id="1576" r:id="rId24"/>
    <p:sldId id="1665" r:id="rId25"/>
    <p:sldId id="1658" r:id="rId26"/>
    <p:sldId id="1487" r:id="rId27"/>
    <p:sldId id="1506" r:id="rId28"/>
    <p:sldId id="1641" r:id="rId29"/>
    <p:sldId id="1583" r:id="rId30"/>
    <p:sldId id="1584" r:id="rId31"/>
    <p:sldId id="1585" r:id="rId32"/>
    <p:sldId id="1642" r:id="rId33"/>
    <p:sldId id="1649" r:id="rId34"/>
    <p:sldId id="1666" r:id="rId35"/>
    <p:sldId id="1668" r:id="rId36"/>
    <p:sldId id="1669" r:id="rId37"/>
    <p:sldId id="1610" r:id="rId38"/>
    <p:sldId id="1670" r:id="rId39"/>
    <p:sldId id="1671" r:id="rId40"/>
    <p:sldId id="1672" r:id="rId41"/>
    <p:sldId id="1673" r:id="rId42"/>
    <p:sldId id="1612" r:id="rId43"/>
    <p:sldId id="1614" r:id="rId44"/>
    <p:sldId id="1613" r:id="rId45"/>
    <p:sldId id="1615" r:id="rId46"/>
    <p:sldId id="1617" r:id="rId47"/>
    <p:sldId id="1659" r:id="rId48"/>
    <p:sldId id="1654" r:id="rId49"/>
    <p:sldId id="1655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1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9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7: Mutable State (2/2)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13,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do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724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 tables to keep transactions on a single machine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105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partition by 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about transactions that require multiple machines?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transactions involving multiple users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Transactions on a single machine: (relatively) easy!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609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Solution: Two-Phase Commit</a:t>
            </a:r>
          </a:p>
        </p:txBody>
      </p:sp>
    </p:spTree>
    <p:extLst>
      <p:ext uri="{BB962C8B-B14F-4D97-AF65-F5344CB8AC3E}">
        <p14:creationId xmlns:p14="http://schemas.microsoft.com/office/powerpoint/2010/main" val="13008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2860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5052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4114800" y="47244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7" name="Oval Callout 26"/>
          <p:cNvSpPr/>
          <p:nvPr/>
        </p:nvSpPr>
        <p:spPr bwMode="auto">
          <a:xfrm>
            <a:off x="1981200" y="3409890"/>
            <a:ext cx="2286000" cy="838200"/>
          </a:xfrm>
          <a:prstGeom prst="wedgeEllipseCallout">
            <a:avLst>
              <a:gd name="adj1" fmla="val -62933"/>
              <a:gd name="adj2" fmla="val -1283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DONE!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Sketch</a:t>
            </a:r>
          </a:p>
        </p:txBody>
      </p:sp>
    </p:spTree>
    <p:extLst>
      <p:ext uri="{BB962C8B-B14F-4D97-AF65-F5344CB8AC3E}">
        <p14:creationId xmlns:p14="http://schemas.microsoft.com/office/powerpoint/2010/main" val="989265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NO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ABORT!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Sketch</a:t>
            </a:r>
          </a:p>
        </p:txBody>
      </p:sp>
    </p:spTree>
    <p:extLst>
      <p:ext uri="{BB962C8B-B14F-4D97-AF65-F5344CB8AC3E}">
        <p14:creationId xmlns:p14="http://schemas.microsoft.com/office/powerpoint/2010/main" val="768846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2860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5052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Sketch</a:t>
            </a:r>
          </a:p>
        </p:txBody>
      </p:sp>
    </p:spTree>
    <p:extLst>
      <p:ext uri="{BB962C8B-B14F-4D97-AF65-F5344CB8AC3E}">
        <p14:creationId xmlns:p14="http://schemas.microsoft.com/office/powerpoint/2010/main" val="59657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Assumptions and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609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419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Persistent storage and write-ahead log at every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WAL is never permanently lost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Limitations: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It’s blocking and slow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if the coordinator dies?</a:t>
            </a:r>
          </a:p>
        </p:txBody>
      </p:sp>
    </p:spTree>
    <p:extLst>
      <p:ext uri="{BB962C8B-B14F-4D97-AF65-F5344CB8AC3E}">
        <p14:creationId xmlns:p14="http://schemas.microsoft.com/office/powerpoint/2010/main" val="376734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12053984">
            <a:off x="5180350" y="37094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possibilities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70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 master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5178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76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an arbitrary replica</a:t>
            </a:r>
          </a:p>
        </p:txBody>
      </p:sp>
      <p:sp>
        <p:nvSpPr>
          <p:cNvPr id="12" name="TextBox 11"/>
          <p:cNvSpPr txBox="1"/>
          <p:nvPr/>
        </p:nvSpPr>
        <p:spPr>
          <a:xfrm rot="21363449">
            <a:off x="6121894" y="1666491"/>
            <a:ext cx="225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Okay, but if the master fails?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9F321-47DA-AB41-89F3-483712BB995C}"/>
              </a:ext>
            </a:extLst>
          </p:cNvPr>
          <p:cNvSpPr txBox="1"/>
          <p:nvPr/>
        </p:nvSpPr>
        <p:spPr>
          <a:xfrm>
            <a:off x="0" y="3937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synchronous(?)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376512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Distributed Consensus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More general problem: addresses replication and partitioning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EF250-908C-6C48-9065-387B7FEFC248}"/>
              </a:ext>
            </a:extLst>
          </p:cNvPr>
          <p:cNvGrpSpPr/>
          <p:nvPr/>
        </p:nvGrpSpPr>
        <p:grpSpPr>
          <a:xfrm>
            <a:off x="1905000" y="2286000"/>
            <a:ext cx="5334000" cy="620375"/>
            <a:chOff x="1905000" y="2046625"/>
            <a:chExt cx="5334000" cy="62037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D67CE28-6A48-F84D-8EC1-2904DB485B9F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3C96EDC-A206-634B-8552-A8D5E7A317B6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F921A51-5026-4F41-B31C-341B38194E3C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E31F800-5757-CA47-9F81-9B39F907B96E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C024A44-E046-2B42-A0A1-FA7966428787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1BFEF2-FCA6-F246-89DC-D3A70A63BFA7}"/>
              </a:ext>
            </a:extLst>
          </p:cNvPr>
          <p:cNvCxnSpPr/>
          <p:nvPr/>
        </p:nvCxnSpPr>
        <p:spPr bwMode="auto">
          <a:xfrm>
            <a:off x="1295400" y="2046625"/>
            <a:ext cx="0" cy="4191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957628-07A6-6C46-A5F6-E6D7CADA85E6}"/>
              </a:ext>
            </a:extLst>
          </p:cNvPr>
          <p:cNvGrpSpPr/>
          <p:nvPr/>
        </p:nvGrpSpPr>
        <p:grpSpPr>
          <a:xfrm>
            <a:off x="1887166" y="3211175"/>
            <a:ext cx="5334000" cy="620375"/>
            <a:chOff x="1905000" y="2046625"/>
            <a:chExt cx="5334000" cy="620375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5E57B6C-6A98-F546-842F-6906431D143C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D6F4047-2F3E-834E-B8C4-5C35C3FB3A91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E730A62-94F0-2742-AFA3-D1B5F6848A70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7C2F2FE-D365-774B-9C1C-C6F36609408F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96CDAE1-2D85-3F40-BC9E-D17BBADF9265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44B58B-7F5B-C04B-8132-F8489A6D2857}"/>
              </a:ext>
            </a:extLst>
          </p:cNvPr>
          <p:cNvGrpSpPr/>
          <p:nvPr/>
        </p:nvGrpSpPr>
        <p:grpSpPr>
          <a:xfrm>
            <a:off x="1887166" y="5268575"/>
            <a:ext cx="5334000" cy="620375"/>
            <a:chOff x="1905000" y="2046625"/>
            <a:chExt cx="5334000" cy="620375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8010E98-E7B6-B74D-8F80-1DB261A49EEE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0693CC3-8830-624E-B2EC-E7150058CA31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A0E0A37-F396-B04E-B91C-54DBDA414AA3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ECA3873-A09E-4344-A842-C62184C42C92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76C2E53-083B-5349-A176-64ECB87E8FD3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CDE475C-E042-6445-85AD-9CB6FDED3F07}"/>
              </a:ext>
            </a:extLst>
          </p:cNvPr>
          <p:cNvSpPr txBox="1"/>
          <p:nvPr/>
        </p:nvSpPr>
        <p:spPr>
          <a:xfrm>
            <a:off x="381000" y="6172200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4ACDD4-5D1B-7741-8A68-8433F7B21D7C}"/>
              </a:ext>
            </a:extLst>
          </p:cNvPr>
          <p:cNvSpPr txBox="1"/>
          <p:nvPr/>
        </p:nvSpPr>
        <p:spPr>
          <a:xfrm>
            <a:off x="3962400" y="4273037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BDCFC9-38C6-B847-B99A-82A9C8A17155}"/>
              </a:ext>
            </a:extLst>
          </p:cNvPr>
          <p:cNvSpPr txBox="1"/>
          <p:nvPr/>
        </p:nvSpPr>
        <p:spPr>
          <a:xfrm>
            <a:off x="4782765" y="4283812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Paxos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29BB6A58-936B-0248-982F-D8A4669CFC3E}"/>
              </a:ext>
            </a:extLst>
          </p:cNvPr>
          <p:cNvSpPr/>
          <p:nvPr/>
        </p:nvSpPr>
        <p:spPr bwMode="auto">
          <a:xfrm>
            <a:off x="3175268" y="2258202"/>
            <a:ext cx="1813399" cy="838200"/>
          </a:xfrm>
          <a:prstGeom prst="wedgeEllipseCallout">
            <a:avLst>
              <a:gd name="adj1" fmla="val 63417"/>
              <a:gd name="adj2" fmla="val 653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Hi everyone, let’s change the value of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.</a:t>
            </a:r>
          </a:p>
        </p:txBody>
      </p:sp>
      <p:sp>
        <p:nvSpPr>
          <p:cNvPr id="41" name="Oval Callout 40">
            <a:extLst>
              <a:ext uri="{FF2B5EF4-FFF2-40B4-BE49-F238E27FC236}">
                <a16:creationId xmlns:a16="http://schemas.microsoft.com/office/drawing/2014/main" id="{F343E8A0-1852-DB4E-876F-F2BB8784952E}"/>
              </a:ext>
            </a:extLst>
          </p:cNvPr>
          <p:cNvSpPr/>
          <p:nvPr/>
        </p:nvSpPr>
        <p:spPr bwMode="auto">
          <a:xfrm>
            <a:off x="6078166" y="2476500"/>
            <a:ext cx="1813399" cy="838200"/>
          </a:xfrm>
          <a:prstGeom prst="wedgeEllipseCallout">
            <a:avLst>
              <a:gd name="adj1" fmla="val -44406"/>
              <a:gd name="adj2" fmla="val 687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Hi everyone, let’s execute a transaction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11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possibilities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70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 master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5178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76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an arbitrary replica</a:t>
            </a:r>
          </a:p>
        </p:txBody>
      </p:sp>
      <p:sp>
        <p:nvSpPr>
          <p:cNvPr id="12" name="TextBox 11"/>
          <p:cNvSpPr txBox="1"/>
          <p:nvPr/>
        </p:nvSpPr>
        <p:spPr>
          <a:xfrm rot="21363449">
            <a:off x="6121894" y="1666491"/>
            <a:ext cx="225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Okay, but if the master fails?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9F321-47DA-AB41-89F3-483712BB995C}"/>
              </a:ext>
            </a:extLst>
          </p:cNvPr>
          <p:cNvSpPr txBox="1"/>
          <p:nvPr/>
        </p:nvSpPr>
        <p:spPr>
          <a:xfrm>
            <a:off x="0" y="3937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synchronous(?)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750E6-0A01-0D43-9A62-5E87208837E8}"/>
              </a:ext>
            </a:extLst>
          </p:cNvPr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Guaranteed consistency with a consensus protocol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E193C-2237-0C4A-9EAE-327071A114EB}"/>
              </a:ext>
            </a:extLst>
          </p:cNvPr>
          <p:cNvSpPr txBox="1"/>
          <p:nvPr/>
        </p:nvSpPr>
        <p:spPr>
          <a:xfrm>
            <a:off x="0" y="58778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buggy mess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C0210-1E60-3C43-9EC8-A7F4C08BDEB4}"/>
              </a:ext>
            </a:extLst>
          </p:cNvPr>
          <p:cNvSpPr txBox="1"/>
          <p:nvPr/>
        </p:nvSpPr>
        <p:spPr>
          <a:xfrm>
            <a:off x="0" y="6243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“Eventual Consistency”</a:t>
            </a:r>
          </a:p>
        </p:txBody>
      </p:sp>
    </p:spTree>
    <p:extLst>
      <p:ext uri="{BB962C8B-B14F-4D97-AF65-F5344CB8AC3E}">
        <p14:creationId xmlns:p14="http://schemas.microsoft.com/office/powerpoint/2010/main" val="130256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263" y="2438400"/>
            <a:ext cx="2210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Consistency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263" y="3048000"/>
            <a:ext cx="1954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Availability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47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(Brewer, 2000)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9263" y="3657600"/>
            <a:ext cx="3307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Partition tolerance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5063" y="4419600"/>
            <a:ext cx="2144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… pick two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CAP “Theorem”</a:t>
            </a:r>
          </a:p>
        </p:txBody>
      </p:sp>
    </p:spTree>
    <p:extLst>
      <p:ext uri="{BB962C8B-B14F-4D97-AF65-F5344CB8AC3E}">
        <p14:creationId xmlns:p14="http://schemas.microsoft.com/office/powerpoint/2010/main" val="406935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won’t do!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</p:spTree>
    <p:extLst>
      <p:ext uri="{BB962C8B-B14F-4D97-AF65-F5344CB8AC3E}">
        <p14:creationId xmlns:p14="http://schemas.microsoft.com/office/powerpoint/2010/main" val="18075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CAP 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76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 = consistency + availability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5864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parallel databases that use 2PC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62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 = availability + tolerance to partitions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4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DNS, web caching</a:t>
            </a:r>
          </a:p>
        </p:txBody>
      </p:sp>
    </p:spTree>
    <p:extLst>
      <p:ext uri="{BB962C8B-B14F-4D97-AF65-F5344CB8AC3E}">
        <p14:creationId xmlns:p14="http://schemas.microsoft.com/office/powerpoint/2010/main" val="1349794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a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540000" cy="37719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3886200" y="2590800"/>
            <a:ext cx="2743200" cy="1524000"/>
          </a:xfrm>
          <a:prstGeom prst="wedgeEllipseCallout">
            <a:avLst>
              <a:gd name="adj1" fmla="val 50678"/>
              <a:gd name="adj2" fmla="val 6142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Wait a sec, that doesn’t sound right!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Abadi</a:t>
            </a:r>
            <a:r>
              <a:rPr lang="en-US" sz="1000" b="0" dirty="0">
                <a:solidFill>
                  <a:schemeClr val="bg1"/>
                </a:solidFill>
              </a:rPr>
              <a:t> (2012) Consistency Tradeoffs in Modern Distributed Database System Design. IEEE Computer, 45(2):37-42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Is this helpful?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CAP not really even a “theorem” because vague definitions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precise formulation came a few years later</a:t>
            </a:r>
          </a:p>
        </p:txBody>
      </p:sp>
    </p:spTree>
    <p:extLst>
      <p:ext uri="{BB962C8B-B14F-4D97-AF65-F5344CB8AC3E}">
        <p14:creationId xmlns:p14="http://schemas.microsoft.com/office/powerpoint/2010/main" val="125684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Abadi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Says…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24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CAP says, in the presence of P, choose A or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05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But you’d want to make this tradeoff even when there is no 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Fundamental tradeoff is between consistency and latency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Not available = (very) long latency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CP makes no sense!</a:t>
            </a:r>
          </a:p>
        </p:txBody>
      </p:sp>
    </p:spTree>
    <p:extLst>
      <p:ext uri="{BB962C8B-B14F-4D97-AF65-F5344CB8AC3E}">
        <p14:creationId xmlns:p14="http://schemas.microsoft.com/office/powerpoint/2010/main" val="210178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Move over, CAP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24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05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there’s a partition, do we choose A or C?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ELC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Otherwise, do we choose </a:t>
            </a: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L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atency or </a:t>
            </a: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onsistency?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PACELC (“pass-elk”)</a:t>
            </a:r>
          </a:p>
        </p:txBody>
      </p:sp>
    </p:spTree>
    <p:extLst>
      <p:ext uri="{BB962C8B-B14F-4D97-AF65-F5344CB8AC3E}">
        <p14:creationId xmlns:p14="http://schemas.microsoft.com/office/powerpoint/2010/main" val="3264432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At the end of the day…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Guaranteed consistency with a consensus protocol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E0C3A1-89A1-E24C-95A2-636C4343FA51}"/>
              </a:ext>
            </a:extLst>
          </p:cNvPr>
          <p:cNvSpPr txBox="1"/>
          <p:nvPr/>
        </p:nvSpPr>
        <p:spPr>
          <a:xfrm>
            <a:off x="0" y="3206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buggy mess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1E2BED-72A5-8F43-9A31-2FD05446AC3F}"/>
              </a:ext>
            </a:extLst>
          </p:cNvPr>
          <p:cNvSpPr txBox="1"/>
          <p:nvPr/>
        </p:nvSpPr>
        <p:spPr>
          <a:xfrm>
            <a:off x="0" y="36680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“Eventual Consistency”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268EA-2D60-B348-A2A8-36D634F4C3DB}"/>
              </a:ext>
            </a:extLst>
          </p:cNvPr>
          <p:cNvSpPr txBox="1"/>
          <p:nvPr/>
        </p:nvSpPr>
        <p:spPr>
          <a:xfrm rot="21162567">
            <a:off x="3590056" y="523606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Sounds reasonable in theory</a:t>
            </a:r>
            <a:r>
              <a:rPr lang="mr-IN" sz="2400" b="0" kern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46CC-1712-B24D-9BE8-77F6299E2A1C}"/>
              </a:ext>
            </a:extLst>
          </p:cNvPr>
          <p:cNvSpPr txBox="1"/>
          <p:nvPr/>
        </p:nvSpPr>
        <p:spPr>
          <a:xfrm rot="21162567">
            <a:off x="3590056" y="561706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What about in practice?</a:t>
            </a:r>
          </a:p>
        </p:txBody>
      </p:sp>
    </p:spTree>
    <p:extLst>
      <p:ext uri="{BB962C8B-B14F-4D97-AF65-F5344CB8AC3E}">
        <p14:creationId xmlns:p14="http://schemas.microsoft.com/office/powerpoint/2010/main" val="1543096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(Everything is a tradeoff)</a:t>
            </a:r>
          </a:p>
        </p:txBody>
      </p:sp>
    </p:spTree>
    <p:extLst>
      <p:ext uri="{BB962C8B-B14F-4D97-AF65-F5344CB8AC3E}">
        <p14:creationId xmlns:p14="http://schemas.microsoft.com/office/powerpoint/2010/main" val="1576879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609600"/>
            <a:ext cx="22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N = 3, replicate +1, –1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</p:spTree>
    <p:extLst>
      <p:ext uri="{BB962C8B-B14F-4D97-AF65-F5344CB8AC3E}">
        <p14:creationId xmlns:p14="http://schemas.microsoft.com/office/powerpoint/2010/main" val="42824131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http://www.larsgeorge.com/2009/10/hbase-architecture-101-storage.html</a:t>
            </a: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8534400" cy="4315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HBase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834878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8944989">
            <a:off x="5591749" y="39254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3581400" y="2438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400" y="1676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613" y="4318337"/>
            <a:ext cx="2642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Read path: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Look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13" y="4318337"/>
            <a:ext cx="259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Write path: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Write in MySQL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Remove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13" y="5461337"/>
            <a:ext cx="2642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Subsequent read: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</a:t>
            </a:r>
          </a:p>
        </p:txBody>
      </p:sp>
    </p:spTree>
    <p:extLst>
      <p:ext uri="{BB962C8B-B14F-4D97-AF65-F5344CB8AC3E}">
        <p14:creationId xmlns:p14="http://schemas.microsoft.com/office/powerpoint/2010/main" val="252682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Motivating Scenarios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Money shouldn’t be created or destroyed: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Alice transfers $100 to Bob and $50 to Carol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The total amount of money after the transfer should be the same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Phantom shopping cart: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Bob removes an item from his shopping cart…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Item still remains in the shopping cart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Bob refreshes the page a couple of times… item finally gone</a:t>
            </a:r>
          </a:p>
        </p:txBody>
      </p:sp>
    </p:spTree>
    <p:extLst>
      <p:ext uri="{BB962C8B-B14F-4D97-AF65-F5344CB8AC3E}">
        <p14:creationId xmlns:p14="http://schemas.microsoft.com/office/powerpoint/2010/main" val="528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04800" y="4191000"/>
            <a:ext cx="86868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User updates first name from “Jason” to “Monkey”.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Write “Monkey” in master DB in CA, delete </a:t>
            </a:r>
            <a:r>
              <a:rPr lang="en-US" sz="2000" dirty="0" err="1"/>
              <a:t>memcached</a:t>
            </a:r>
            <a:r>
              <a:rPr lang="en-US" sz="2000" dirty="0"/>
              <a:t> entry in CA and VA.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Someone goes to profile in Virginia, read VA replica DB, get “Jason”.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Update VA </a:t>
            </a:r>
            <a:r>
              <a:rPr lang="en-US" sz="2000" dirty="0" err="1"/>
              <a:t>memcache</a:t>
            </a:r>
            <a:r>
              <a:rPr lang="en-US" sz="2000" dirty="0"/>
              <a:t> with first name as “Jason”.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Replication catches up. “Jason” stuck in </a:t>
            </a:r>
            <a:r>
              <a:rPr lang="en-US" sz="2000" dirty="0" err="1"/>
              <a:t>memcached</a:t>
            </a:r>
            <a:r>
              <a:rPr lang="en-US" sz="2000" dirty="0"/>
              <a:t> until another write!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12192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436" y="363253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59436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36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4469" y="3632537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581400" y="25146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97180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Replication lag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Architecture: Multi-DC</a:t>
            </a:r>
          </a:p>
        </p:txBody>
      </p:sp>
    </p:spTree>
    <p:extLst>
      <p:ext uri="{BB962C8B-B14F-4D97-AF65-F5344CB8AC3E}">
        <p14:creationId xmlns:p14="http://schemas.microsoft.com/office/powerpoint/2010/main" val="234384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3" grpId="0" animBg="1"/>
      <p:bldP spid="14" grpId="0"/>
      <p:bldP spid="3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3257490"/>
            <a:ext cx="312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= stream of SQL statements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Solution: Piggyback on replication stream, tweak 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992469"/>
            <a:ext cx="7449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REPLACE INTO profile (`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`) VALUES ('Monkey’)</a:t>
            </a:r>
            <a:b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WHERE 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user_id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`='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 MEMCACHE_DIRTY 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jsobel:first_name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Architecture: Multi-DC</a:t>
            </a:r>
          </a:p>
        </p:txBody>
      </p:sp>
      <p:sp>
        <p:nvSpPr>
          <p:cNvPr id="27" name="Can 26"/>
          <p:cNvSpPr/>
          <p:nvPr/>
        </p:nvSpPr>
        <p:spPr bwMode="auto">
          <a:xfrm>
            <a:off x="12192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2192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5436" y="363253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</a:p>
        </p:txBody>
      </p:sp>
      <p:sp>
        <p:nvSpPr>
          <p:cNvPr id="30" name="Can 29"/>
          <p:cNvSpPr/>
          <p:nvPr/>
        </p:nvSpPr>
        <p:spPr bwMode="auto">
          <a:xfrm>
            <a:off x="59436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9436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4469" y="3632537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3581400" y="25146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200" y="2971800"/>
            <a:ext cx="133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507185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8944989">
            <a:off x="6070165" y="13518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2053984">
            <a:off x="5180350" y="37094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Now imagine multiple datacenters…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21584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15513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tl;dr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2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 a global consensus protocol for every transaction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Guarantee consistency, but slow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43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Eventual consistency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24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Who knows?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D90FB-C901-944A-8F16-A62AAC8F6D90}"/>
              </a:ext>
            </a:extLst>
          </p:cNvPr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row transactions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419F2-F72C-A548-A08E-F4E46766A553}"/>
              </a:ext>
            </a:extLst>
          </p:cNvPr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implement, obvious limitations</a:t>
            </a:r>
          </a:p>
        </p:txBody>
      </p:sp>
    </p:spTree>
    <p:extLst>
      <p:ext uri="{BB962C8B-B14F-4D97-AF65-F5344CB8AC3E}">
        <p14:creationId xmlns:p14="http://schemas.microsoft.com/office/powerpoint/2010/main" val="331635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tl;dr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2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 a global consensus protocol for every transaction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Guarantee consistency, but slow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43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Eventual consistency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24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Who knows?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4EF1A61-C329-794C-B159-6534557ADB59}"/>
              </a:ext>
            </a:extLst>
          </p:cNvPr>
          <p:cNvSpPr/>
          <p:nvPr/>
        </p:nvSpPr>
        <p:spPr bwMode="auto">
          <a:xfrm rot="17904426">
            <a:off x="1776013" y="3365119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20CC0-75E2-EF49-8CBB-7AF8831D263F}"/>
              </a:ext>
            </a:extLst>
          </p:cNvPr>
          <p:cNvSpPr txBox="1"/>
          <p:nvPr/>
        </p:nvSpPr>
        <p:spPr>
          <a:xfrm rot="338846">
            <a:off x="269847" y="4731132"/>
            <a:ext cx="423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0" kern="0" dirty="0">
                <a:solidFill>
                  <a:srgbClr val="FF0000"/>
                </a:solidFill>
                <a:latin typeface="Gill Sans"/>
                <a:cs typeface="Gill Sans"/>
              </a:rPr>
              <a:t>Can we cheat a bit?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0206F-69AC-064D-A8EF-C60BE5BA7A46}"/>
              </a:ext>
            </a:extLst>
          </p:cNvPr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row transactions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5384E-E555-9949-B9A6-0599CDE0F573}"/>
              </a:ext>
            </a:extLst>
          </p:cNvPr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implement, obvious limitations</a:t>
            </a:r>
          </a:p>
        </p:txBody>
      </p:sp>
    </p:spTree>
    <p:extLst>
      <p:ext uri="{BB962C8B-B14F-4D97-AF65-F5344CB8AC3E}">
        <p14:creationId xmlns:p14="http://schemas.microsoft.com/office/powerpoint/2010/main" val="31068614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tl;dr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2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 a global consensus protocol for every transaction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Guarantee consistency, but slow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20CC0-75E2-EF49-8CBB-7AF8831D263F}"/>
              </a:ext>
            </a:extLst>
          </p:cNvPr>
          <p:cNvSpPr txBox="1"/>
          <p:nvPr/>
        </p:nvSpPr>
        <p:spPr>
          <a:xfrm rot="21311396">
            <a:off x="240505" y="2538801"/>
            <a:ext cx="42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Per partition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C0D60-5429-1A4F-B807-8D53F2DF5238}"/>
              </a:ext>
            </a:extLst>
          </p:cNvPr>
          <p:cNvSpPr txBox="1"/>
          <p:nvPr/>
        </p:nvSpPr>
        <p:spPr>
          <a:xfrm>
            <a:off x="2244347" y="2667000"/>
            <a:ext cx="1184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✗</a:t>
            </a:r>
            <a:endParaRPr lang="en-US" sz="7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8748E-9E46-314B-84A4-013F795D8106}"/>
              </a:ext>
            </a:extLst>
          </p:cNvPr>
          <p:cNvSpPr txBox="1"/>
          <p:nvPr/>
        </p:nvSpPr>
        <p:spPr>
          <a:xfrm>
            <a:off x="5257800" y="3099880"/>
            <a:ext cx="1184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✗</a:t>
            </a:r>
            <a:endParaRPr lang="en-US" sz="7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2F3EE-A107-004E-B7A0-EFF5A75FD68F}"/>
              </a:ext>
            </a:extLst>
          </p:cNvPr>
          <p:cNvSpPr txBox="1"/>
          <p:nvPr/>
        </p:nvSpPr>
        <p:spPr>
          <a:xfrm rot="21311396">
            <a:off x="4431505" y="3552734"/>
            <a:ext cx="42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And fast!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6AE03-34AA-2B40-BB30-2AA68EC17AAA}"/>
              </a:ext>
            </a:extLst>
          </p:cNvPr>
          <p:cNvSpPr txBox="1"/>
          <p:nvPr/>
        </p:nvSpPr>
        <p:spPr>
          <a:xfrm>
            <a:off x="0" y="4696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Entity 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CA7375-4239-1B43-8AF5-84575E265768}"/>
              </a:ext>
            </a:extLst>
          </p:cNvPr>
          <p:cNvSpPr txBox="1"/>
          <p:nvPr/>
        </p:nvSpPr>
        <p:spPr>
          <a:xfrm>
            <a:off x="0" y="50773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Groups of entities that share affinity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user + user’s photos + user’s posts etc.</a:t>
            </a:r>
          </a:p>
        </p:txBody>
      </p:sp>
    </p:spTree>
    <p:extLst>
      <p:ext uri="{BB962C8B-B14F-4D97-AF65-F5344CB8AC3E}">
        <p14:creationId xmlns:p14="http://schemas.microsoft.com/office/powerpoint/2010/main" val="159801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gast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620000" cy="5029802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Baker et al., CIDR 2011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Google’s Megastore</a:t>
            </a:r>
          </a:p>
        </p:txBody>
      </p:sp>
    </p:spTree>
    <p:extLst>
      <p:ext uri="{BB962C8B-B14F-4D97-AF65-F5344CB8AC3E}">
        <p14:creationId xmlns:p14="http://schemas.microsoft.com/office/powerpoint/2010/main" val="6549772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But what if that’s not enough?</a:t>
            </a:r>
          </a:p>
        </p:txBody>
      </p:sp>
    </p:spTree>
    <p:extLst>
      <p:ext uri="{BB962C8B-B14F-4D97-AF65-F5344CB8AC3E}">
        <p14:creationId xmlns:p14="http://schemas.microsoft.com/office/powerpoint/2010/main" val="4313462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25D44-8133-DF49-92DC-3A692CB9C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2A25-09E1-6F44-B780-A20A815B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9312577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Motivating Scenarios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People you don’t want seeing your pictures: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5116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Alice removes mom from list of people who can view photos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Alice posts embarrassing pictures from Spring Break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mom see Alice’s photo?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am I still getting messages?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Bob unsubscribes from mailing list and receives confirmation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sent to mailing list right after unsubscribe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Does Bob receive the message?</a:t>
            </a:r>
          </a:p>
        </p:txBody>
      </p:sp>
    </p:spTree>
    <p:extLst>
      <p:ext uri="{BB962C8B-B14F-4D97-AF65-F5344CB8AC3E}">
        <p14:creationId xmlns:p14="http://schemas.microsoft.com/office/powerpoint/2010/main" val="21401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EDA9A4-E60E-7745-A5A1-CE4C83E9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2A25-09E1-6F44-B780-A20A815B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2487623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41BC0-A866-0744-81A3-A5B4FAF7A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2A25-09E1-6F44-B780-A20A815B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83256866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Google’s Spanner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Features: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Full ACID translations across multiple datacenters, across continents!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External consistency (=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linearizability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system preserves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happens-before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relationship among transactions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Given write transactions A and B, if A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happens-before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B, then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timestamp(A) &lt; timestamp(B)</a:t>
            </a:r>
          </a:p>
        </p:txBody>
      </p:sp>
    </p:spTree>
    <p:extLst>
      <p:ext uri="{BB962C8B-B14F-4D97-AF65-F5344CB8AC3E}">
        <p14:creationId xmlns:p14="http://schemas.microsoft.com/office/powerpoint/2010/main" val="3238975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nn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9759887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nne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418857948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nner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82100044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anu-reeves-who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295400"/>
            <a:ext cx="4848225" cy="360997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126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The Matrix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What’s the catch?</a:t>
            </a:r>
          </a:p>
        </p:txBody>
      </p:sp>
    </p:spTree>
    <p:extLst>
      <p:ext uri="{BB962C8B-B14F-4D97-AF65-F5344CB8AC3E}">
        <p14:creationId xmlns:p14="http://schemas.microsoft.com/office/powerpoint/2010/main" val="70781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</p:spTree>
    <p:extLst>
      <p:ext uri="{BB962C8B-B14F-4D97-AF65-F5344CB8AC3E}">
        <p14:creationId xmlns:p14="http://schemas.microsoft.com/office/powerpoint/2010/main" val="37140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nd_layer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60"/>
            <a:ext cx="9144000" cy="710095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(Cake)</a:t>
            </a:r>
          </a:p>
        </p:txBody>
      </p:sp>
    </p:spTree>
    <p:extLst>
      <p:ext uri="{BB962C8B-B14F-4D97-AF65-F5344CB8AC3E}">
        <p14:creationId xmlns:p14="http://schemas.microsoft.com/office/powerpoint/2010/main" val="269993326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(Everything is a tradeoff)</a:t>
            </a:r>
          </a:p>
        </p:txBody>
      </p:sp>
    </p:spTree>
    <p:extLst>
      <p:ext uri="{BB962C8B-B14F-4D97-AF65-F5344CB8AC3E}">
        <p14:creationId xmlns:p14="http://schemas.microsoft.com/office/powerpoint/2010/main" val="32065240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</p:spTree>
    <p:extLst>
      <p:ext uri="{BB962C8B-B14F-4D97-AF65-F5344CB8AC3E}">
        <p14:creationId xmlns:p14="http://schemas.microsoft.com/office/powerpoint/2010/main" val="19920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9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nd_layer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60"/>
            <a:ext cx="9144000" cy="710095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(Cake)</a:t>
            </a:r>
          </a:p>
        </p:txBody>
      </p:sp>
    </p:spTree>
    <p:extLst>
      <p:ext uri="{BB962C8B-B14F-4D97-AF65-F5344CB8AC3E}">
        <p14:creationId xmlns:p14="http://schemas.microsoft.com/office/powerpoint/2010/main" val="17933788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(Everything is a tradeoff)</a:t>
            </a:r>
          </a:p>
        </p:txBody>
      </p:sp>
    </p:spTree>
    <p:extLst>
      <p:ext uri="{BB962C8B-B14F-4D97-AF65-F5344CB8AC3E}">
        <p14:creationId xmlns:p14="http://schemas.microsoft.com/office/powerpoint/2010/main" val="114021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8944989">
            <a:off x="6070165" y="13518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_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272" y="0"/>
            <a:ext cx="116640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3618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"/>
                <a:cs typeface="Gill Sans"/>
              </a:rPr>
              <a:t>Relational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6985" y="5638800"/>
            <a:ext cx="3040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"/>
                <a:cs typeface="Gill Sans"/>
              </a:rPr>
              <a:t>… to the rescue!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err="1"/>
              <a:t>images.wikia.com</a:t>
            </a:r>
            <a:r>
              <a:rPr lang="en-US" sz="1000" b="0" dirty="0"/>
              <a:t>/batman/images/b/b1/</a:t>
            </a:r>
            <a:r>
              <a:rPr lang="en-US" sz="1000" b="0" dirty="0" err="1"/>
              <a:t>Bat_Signal.jpg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8549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59385</TotalTime>
  <Words>1606</Words>
  <Application>Microsoft Macintosh PowerPoint</Application>
  <PresentationFormat>On-screen Show (4:3)</PresentationFormat>
  <Paragraphs>324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Andale Mono</vt:lpstr>
      <vt:lpstr>Arial</vt:lpstr>
      <vt:lpstr>Arial Black</vt:lpstr>
      <vt:lpstr>Gill Sans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12357</cp:revision>
  <dcterms:created xsi:type="dcterms:W3CDTF">2012-08-31T06:36:49Z</dcterms:created>
  <dcterms:modified xsi:type="dcterms:W3CDTF">2018-11-13T02:42:15Z</dcterms:modified>
  <cp:category/>
</cp:coreProperties>
</file>