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621" r:id="rId2"/>
    <p:sldId id="1562" r:id="rId3"/>
    <p:sldId id="1571" r:id="rId4"/>
    <p:sldId id="1589" r:id="rId5"/>
    <p:sldId id="1584" r:id="rId6"/>
    <p:sldId id="1521" r:id="rId7"/>
    <p:sldId id="1468" r:id="rId8"/>
    <p:sldId id="1552" r:id="rId9"/>
    <p:sldId id="1510" r:id="rId10"/>
    <p:sldId id="1509" r:id="rId11"/>
    <p:sldId id="1585" r:id="rId12"/>
    <p:sldId id="1586" r:id="rId13"/>
    <p:sldId id="1488" r:id="rId14"/>
    <p:sldId id="1587" r:id="rId15"/>
    <p:sldId id="1588" r:id="rId16"/>
    <p:sldId id="1563" r:id="rId17"/>
    <p:sldId id="1590" r:id="rId18"/>
    <p:sldId id="1523" r:id="rId19"/>
    <p:sldId id="1565" r:id="rId20"/>
    <p:sldId id="1566" r:id="rId21"/>
    <p:sldId id="1567" r:id="rId22"/>
    <p:sldId id="1568" r:id="rId23"/>
    <p:sldId id="1569" r:id="rId24"/>
    <p:sldId id="1477" r:id="rId25"/>
    <p:sldId id="1483" r:id="rId26"/>
    <p:sldId id="1484" r:id="rId27"/>
    <p:sldId id="1485" r:id="rId28"/>
    <p:sldId id="1486" r:id="rId29"/>
    <p:sldId id="1487" r:id="rId30"/>
    <p:sldId id="1618" r:id="rId31"/>
    <p:sldId id="1570" r:id="rId32"/>
    <p:sldId id="1512" r:id="rId33"/>
    <p:sldId id="1602" r:id="rId34"/>
    <p:sldId id="1603" r:id="rId35"/>
    <p:sldId id="1604" r:id="rId36"/>
    <p:sldId id="1555" r:id="rId37"/>
    <p:sldId id="1560" r:id="rId38"/>
    <p:sldId id="1593" r:id="rId39"/>
    <p:sldId id="1594" r:id="rId40"/>
    <p:sldId id="1595" r:id="rId41"/>
    <p:sldId id="1596" r:id="rId42"/>
    <p:sldId id="1597" r:id="rId43"/>
    <p:sldId id="1598" r:id="rId44"/>
    <p:sldId id="1599" r:id="rId45"/>
    <p:sldId id="1600" r:id="rId46"/>
    <p:sldId id="1601" r:id="rId47"/>
    <p:sldId id="1605" r:id="rId48"/>
    <p:sldId id="1606" r:id="rId49"/>
    <p:sldId id="1607" r:id="rId50"/>
    <p:sldId id="1608" r:id="rId51"/>
    <p:sldId id="1609" r:id="rId52"/>
    <p:sldId id="1610" r:id="rId53"/>
    <p:sldId id="1612" r:id="rId54"/>
    <p:sldId id="1620" r:id="rId55"/>
    <p:sldId id="1615" r:id="rId56"/>
    <p:sldId id="1616" r:id="rId57"/>
    <p:sldId id="1617" r:id="rId58"/>
    <p:sldId id="1614" r:id="rId59"/>
    <p:sldId id="1619" r:id="rId60"/>
    <p:sldId id="1506" r:id="rId61"/>
    <p:sldId id="1558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4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2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0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8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4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46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3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31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8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1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9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29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56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6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8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4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7: Mutable State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8,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"/>
                <a:cs typeface="Gill Sans"/>
              </a:rPr>
              <a:t>#3: Cost!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err="1"/>
              <a:t>www.flickr.com</a:t>
            </a:r>
            <a:r>
              <a:rPr lang="en-US" sz="1000" b="0" dirty="0"/>
              <a:t>/photos/</a:t>
            </a:r>
            <a:r>
              <a:rPr lang="en-US" sz="1000" b="0" dirty="0" err="1"/>
              <a:t>gnusinn</a:t>
            </a:r>
            <a:r>
              <a:rPr lang="en-US" sz="1000" b="0" dirty="0"/>
              <a:t>/3080378658/</a:t>
            </a:r>
          </a:p>
        </p:txBody>
      </p:sp>
    </p:spTree>
    <p:extLst>
      <p:ext uri="{BB962C8B-B14F-4D97-AF65-F5344CB8AC3E}">
        <p14:creationId xmlns:p14="http://schemas.microsoft.com/office/powerpoint/2010/main" val="17394855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  <p:pic>
        <p:nvPicPr>
          <p:cNvPr id="9" name="Picture 8" descr="fix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60045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469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What if we want </a:t>
            </a:r>
            <a:r>
              <a:rPr lang="en-US" sz="3200" b="0" i="1" dirty="0">
                <a:solidFill>
                  <a:srgbClr val="FF0000"/>
                </a:solidFill>
                <a:latin typeface="Gill Sans"/>
                <a:cs typeface="Gill Sans"/>
              </a:rPr>
              <a:t>a la carte</a:t>
            </a:r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vidiot</a:t>
            </a:r>
            <a:r>
              <a:rPr lang="en-US" sz="1000" b="0" dirty="0">
                <a:solidFill>
                  <a:schemeClr val="bg1"/>
                </a:solidFill>
              </a:rPr>
              <a:t>/18556565/</a:t>
            </a:r>
          </a:p>
        </p:txBody>
      </p:sp>
    </p:spTree>
    <p:extLst>
      <p:ext uri="{BB962C8B-B14F-4D97-AF65-F5344CB8AC3E}">
        <p14:creationId xmlns:p14="http://schemas.microsoft.com/office/powerpoint/2010/main" val="2093179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Features </a:t>
            </a:r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a la carte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consistency for scalability?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the relational model for flexibility?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 just want a cheaper solution?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Enter… NoSQL!</a:t>
            </a:r>
          </a:p>
        </p:txBody>
      </p:sp>
    </p:spTree>
    <p:extLst>
      <p:ext uri="{BB962C8B-B14F-4D97-AF65-F5344CB8AC3E}">
        <p14:creationId xmlns:p14="http://schemas.microsoft.com/office/powerpoint/2010/main" val="6325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ql-c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00"/>
            <a:ext cx="4840941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geekandpoke.typepad.com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geekandpoke</a:t>
            </a:r>
            <a:r>
              <a:rPr lang="en-US" sz="1000" b="0" dirty="0">
                <a:solidFill>
                  <a:schemeClr val="bg1"/>
                </a:solidFill>
              </a:rPr>
              <a:t>/2011/01/</a:t>
            </a:r>
            <a:r>
              <a:rPr lang="en-US" sz="1000" b="0" dirty="0" err="1">
                <a:solidFill>
                  <a:schemeClr val="bg1"/>
                </a:solidFill>
              </a:rPr>
              <a:t>nosql.html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47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NoSQL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Cattell</a:t>
            </a:r>
            <a:r>
              <a:rPr lang="en-US" sz="1000" b="0" dirty="0">
                <a:solidFill>
                  <a:schemeClr val="bg1"/>
                </a:solidFill>
              </a:rPr>
              <a:t> (2010). Scalable SQL and </a:t>
            </a:r>
            <a:r>
              <a:rPr lang="en-US" sz="1000" b="0" dirty="0" err="1">
                <a:solidFill>
                  <a:schemeClr val="bg1"/>
                </a:solidFill>
              </a:rPr>
              <a:t>NoSQL</a:t>
            </a:r>
            <a:r>
              <a:rPr lang="en-US" sz="1000" b="0" dirty="0">
                <a:solidFill>
                  <a:schemeClr val="bg1"/>
                </a:solidFill>
              </a:rPr>
              <a:t> Data Stores. </a:t>
            </a:r>
            <a:r>
              <a:rPr lang="en-US" sz="1000" b="0" i="1" dirty="0">
                <a:solidFill>
                  <a:schemeClr val="bg1"/>
                </a:solidFill>
              </a:rPr>
              <a:t>SIGMOD Record</a:t>
            </a:r>
            <a:r>
              <a:rPr lang="en-US" sz="1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154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(Not only SQL)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1981200"/>
            <a:ext cx="6400800" cy="35052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Horizontally scale “simple operations”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Replicate/distribute data over many servers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Simple call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Weaker concurrency model than ACID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Efficient use of distributed indexes and RAM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Flexible schemas</a:t>
            </a:r>
          </a:p>
        </p:txBody>
      </p:sp>
      <p:sp>
        <p:nvSpPr>
          <p:cNvPr id="13" name="TextBox 12"/>
          <p:cNvSpPr txBox="1"/>
          <p:nvPr/>
        </p:nvSpPr>
        <p:spPr>
          <a:xfrm rot="21259842">
            <a:off x="3298088" y="5262977"/>
            <a:ext cx="5082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But, don’t blindly follow the hype…</a:t>
            </a: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Often, MySQL is what you really need!</a:t>
            </a:r>
          </a:p>
        </p:txBody>
      </p:sp>
    </p:spTree>
    <p:extLst>
      <p:ext uri="{BB962C8B-B14F-4D97-AF65-F5344CB8AC3E}">
        <p14:creationId xmlns:p14="http://schemas.microsoft.com/office/powerpoint/2010/main" val="71332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“web scale”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735667"/>
            <a:ext cx="6311900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04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(Major) Types of NoSQL databases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Column-oriented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Document stores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Graph databases</a:t>
            </a:r>
          </a:p>
        </p:txBody>
      </p:sp>
    </p:spTree>
    <p:extLst>
      <p:ext uri="{BB962C8B-B14F-4D97-AF65-F5344CB8AC3E}">
        <p14:creationId xmlns:p14="http://schemas.microsoft.com/office/powerpoint/2010/main" val="764752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 rot="323588">
            <a:off x="4208697" y="4164014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9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chain_LED_flash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32" y="0"/>
            <a:ext cx="9891332" cy="685824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(Keychain)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latin typeface="Gill Sans"/>
                <a:cs typeface="Gill Sans"/>
              </a:rPr>
              <a:t>Key-Value Stores</a:t>
            </a:r>
          </a:p>
        </p:txBody>
      </p:sp>
    </p:spTree>
    <p:extLst>
      <p:ext uri="{BB962C8B-B14F-4D97-AF65-F5344CB8AC3E}">
        <p14:creationId xmlns:p14="http://schemas.microsoft.com/office/powerpoint/2010/main" val="24131323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Stores associations between keys and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Values can be primitive or complex: often opaque to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Primitives: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etc.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Complex: JSON, HTML fragments,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Keys are usually primitives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example,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raw bytes, etc.</a:t>
            </a:r>
          </a:p>
        </p:txBody>
      </p:sp>
    </p:spTree>
    <p:extLst>
      <p:ext uri="{BB962C8B-B14F-4D97-AF65-F5344CB8AC3E}">
        <p14:creationId xmlns:p14="http://schemas.microsoft.com/office/powerpoint/2010/main" val="11707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20494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Optional operations: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Multi-get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Multi-put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Range queries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Secondary index lookups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Very simple API: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 – fetch value associated with key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Put – set value associated with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0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Consistency model: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01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Atomic single-record operations (usually)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Cross-key operations: who knows?</a:t>
            </a:r>
          </a:p>
        </p:txBody>
      </p:sp>
    </p:spTree>
    <p:extLst>
      <p:ext uri="{BB962C8B-B14F-4D97-AF65-F5344CB8AC3E}">
        <p14:creationId xmlns:p14="http://schemas.microsoft.com/office/powerpoint/2010/main" val="20351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Implementation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Non-persistent: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Just a big in-memory hash table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Examples: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Redis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memcached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02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483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Wrapper around a traditional RDBMS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Examples: Voldemort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 if data doesn’t fit on a single machine?</a:t>
            </a:r>
          </a:p>
        </p:txBody>
      </p:sp>
    </p:spTree>
    <p:extLst>
      <p:ext uri="{BB962C8B-B14F-4D97-AF65-F5344CB8AC3E}">
        <p14:creationId xmlns:p14="http://schemas.microsoft.com/office/powerpoint/2010/main" val="17705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Solution: Partition!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 the key space across multiple machines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Let’s say, hash partitioning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n machines, store key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at machine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h(k) mod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515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Okay… But: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32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know which physical machine to contact?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add a new machine to the cluster?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happens if a machine fails?</a:t>
            </a:r>
          </a:p>
        </p:txBody>
      </p:sp>
    </p:spTree>
    <p:extLst>
      <p:ext uri="{BB962C8B-B14F-4D97-AF65-F5344CB8AC3E}">
        <p14:creationId xmlns:p14="http://schemas.microsoft.com/office/powerpoint/2010/main" val="9700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Clever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026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keys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machines also!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Distributed hash tables!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(following combines ideas from several sources…)</a:t>
            </a:r>
          </a:p>
        </p:txBody>
      </p:sp>
    </p:spTree>
    <p:extLst>
      <p:ext uri="{BB962C8B-B14F-4D97-AF65-F5344CB8AC3E}">
        <p14:creationId xmlns:p14="http://schemas.microsoft.com/office/powerpoint/2010/main" val="944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ircular Arrow 11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ircular Arrow 13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ircular Arrow 14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8574096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45192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 rot="12275308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149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15672211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07359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O(n) hops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0921" y="3810000"/>
            <a:ext cx="3287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45165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O(log n) hops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800" y="10476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+ “finger table”</a:t>
            </a:r>
            <a:b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(+2, +4, +8, …)</a:t>
            </a:r>
          </a:p>
        </p:txBody>
      </p:sp>
      <p:cxnSp>
        <p:nvCxnSpPr>
          <p:cNvPr id="36" name="Curved Connector 35"/>
          <p:cNvCxnSpPr>
            <a:stCxn id="5" idx="3"/>
            <a:endCxn id="7" idx="3"/>
          </p:cNvCxnSpPr>
          <p:nvPr/>
        </p:nvCxnSpPr>
        <p:spPr bwMode="auto">
          <a:xfrm flipH="1">
            <a:off x="6489700" y="1997369"/>
            <a:ext cx="304800" cy="3429000"/>
          </a:xfrm>
          <a:prstGeom prst="curvedConnector3">
            <a:avLst>
              <a:gd name="adj1" fmla="val -59166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5" idx="3"/>
            <a:endCxn id="9" idx="3"/>
          </p:cNvCxnSpPr>
          <p:nvPr/>
        </p:nvCxnSpPr>
        <p:spPr bwMode="auto">
          <a:xfrm flipH="1">
            <a:off x="2679700" y="1997369"/>
            <a:ext cx="4114800" cy="2743200"/>
          </a:xfrm>
          <a:prstGeom prst="curvedConnector3">
            <a:avLst>
              <a:gd name="adj1" fmla="val -4074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2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3600" y="152400"/>
            <a:ext cx="2914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Simpler Solution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086600" y="762000"/>
            <a:ext cx="1676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Service</a:t>
            </a:r>
            <a:b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Registry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7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00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New machine joins: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 bwMode="auto">
          <a:xfrm rot="9838990">
            <a:off x="4786411" y="4128249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ircular Arrow 39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ircular Arrow 40"/>
          <p:cNvSpPr/>
          <p:nvPr/>
        </p:nvSpPr>
        <p:spPr bwMode="auto">
          <a:xfrm rot="5913040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147284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ircular Arrow 41"/>
          <p:cNvSpPr/>
          <p:nvPr/>
        </p:nvSpPr>
        <p:spPr bwMode="auto">
          <a:xfrm rot="3996088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79007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How do we rebuild the predecessor, successor, finger tables?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943600" y="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err="1">
                <a:solidFill>
                  <a:schemeClr val="bg1"/>
                </a:solidFill>
              </a:rPr>
              <a:t>Stoica</a:t>
            </a:r>
            <a:r>
              <a:rPr lang="en-US" sz="1000" b="0" dirty="0">
                <a:solidFill>
                  <a:schemeClr val="bg1"/>
                </a:solidFill>
              </a:rPr>
              <a:t> et al. (2001). Chord: A Scalable Peer-to-peer Lookup Service for Internet Applications. </a:t>
            </a:r>
            <a:r>
              <a:rPr lang="en-US" sz="1000" b="0" i="1" dirty="0">
                <a:solidFill>
                  <a:schemeClr val="bg1"/>
                </a:solidFill>
              </a:rPr>
              <a:t>SIGCOMM.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43600" y="43809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Cf. Gossip </a:t>
            </a:r>
            <a:r>
              <a:rPr lang="en-US" sz="1000" b="0" dirty="0" err="1">
                <a:solidFill>
                  <a:schemeClr val="bg1"/>
                </a:solidFill>
              </a:rPr>
              <a:t>Protoccols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0" grpId="1" animBg="1"/>
      <p:bldP spid="41" grpId="0" animBg="1"/>
      <p:bldP spid="42" grpId="0" animBg="1"/>
      <p:bldP spid="44" grpId="0"/>
      <p:bldP spid="4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609600"/>
            <a:ext cx="22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N = 3, replicate +1, –1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</p:spTree>
    <p:extLst>
      <p:ext uri="{BB962C8B-B14F-4D97-AF65-F5344CB8AC3E}">
        <p14:creationId xmlns:p14="http://schemas.microsoft.com/office/powerpoint/2010/main" val="395975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9" grpId="0" animBg="1"/>
      <p:bldP spid="43" grpId="0"/>
      <p:bldP spid="4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won’t do!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8160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Want more? Take a </a:t>
            </a:r>
            <a:r>
              <a:rPr lang="en-US" sz="2800" b="0" i="1" dirty="0">
                <a:solidFill>
                  <a:srgbClr val="FF0000"/>
                </a:solidFill>
                <a:latin typeface="Gill Sans"/>
                <a:cs typeface="Gill Sans"/>
              </a:rPr>
              <a:t>real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 distributed systems course!</a:t>
            </a:r>
          </a:p>
        </p:txBody>
      </p:sp>
    </p:spTree>
    <p:extLst>
      <p:ext uri="{BB962C8B-B14F-4D97-AF65-F5344CB8AC3E}">
        <p14:creationId xmlns:p14="http://schemas.microsoft.com/office/powerpoint/2010/main" val="20876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6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Refinement: Virtual Nodes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Don’t directly hash servers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744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Create a large number of virtual nodes, map to physical servers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0554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load redistribution in event of machine failure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new server joins, evenly shed load from other servers</a:t>
            </a:r>
          </a:p>
        </p:txBody>
      </p:sp>
    </p:spTree>
    <p:extLst>
      <p:ext uri="{BB962C8B-B14F-4D97-AF65-F5344CB8AC3E}">
        <p14:creationId xmlns:p14="http://schemas.microsoft.com/office/powerpoint/2010/main" val="5689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Wikipedia (Table)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7525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Applications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8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Google’s web crawl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19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Earth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Analytics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source and data sink for MapReduce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 is the open-source implementation…</a:t>
            </a:r>
          </a:p>
        </p:txBody>
      </p:sp>
    </p:spTree>
    <p:extLst>
      <p:ext uri="{BB962C8B-B14F-4D97-AF65-F5344CB8AC3E}">
        <p14:creationId xmlns:p14="http://schemas.microsoft.com/office/powerpoint/2010/main" val="154774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Data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table in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is a sparse, distributed, persistent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multidimensional sorted 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4458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indexed by a row key, column key, and a timestamp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8268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row:string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column:string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time:int64)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uninterpreted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byte array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Supports lookups, inserts, deletes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Single row transactions only</a:t>
            </a:r>
          </a:p>
        </p:txBody>
      </p:sp>
      <p:pic>
        <p:nvPicPr>
          <p:cNvPr id="8" name="Picture 7" descr="Bigtable_Data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34369"/>
            <a:ext cx="7543800" cy="163783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Chang et al., OSDI 2006</a:t>
            </a:r>
          </a:p>
        </p:txBody>
      </p:sp>
    </p:spTree>
    <p:extLst>
      <p:ext uri="{BB962C8B-B14F-4D97-AF65-F5344CB8AC3E}">
        <p14:creationId xmlns:p14="http://schemas.microsoft.com/office/powerpoint/2010/main" val="13309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Rows and Columns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Rows maintained in sorted lexicographic order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Applications can exploit this property for efficient row scans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Row ranges dynamically partitioned into tablets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Columns grouped into column families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key =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family:qualifier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families provide locality hints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Unbounded number of columns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At the end of the day, it’s all key-value pairs!</a:t>
            </a:r>
          </a:p>
        </p:txBody>
      </p:sp>
    </p:spTree>
    <p:extLst>
      <p:ext uri="{BB962C8B-B14F-4D97-AF65-F5344CB8AC3E}">
        <p14:creationId xmlns:p14="http://schemas.microsoft.com/office/powerpoint/2010/main" val="14492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38800" y="1676400"/>
            <a:ext cx="23622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1676400"/>
            <a:ext cx="47244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328" y="1752600"/>
            <a:ext cx="46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row, column family, column qualifier, timestamp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1" y="175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value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Key-Values</a:t>
            </a:r>
          </a:p>
        </p:txBody>
      </p:sp>
    </p:spTree>
    <p:extLst>
      <p:ext uri="{BB962C8B-B14F-4D97-AF65-F5344CB8AC3E}">
        <p14:creationId xmlns:p14="http://schemas.microsoft.com/office/powerpoint/2010/main" val="13398589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70C0"/>
                </a:solidFill>
                <a:latin typeface="Gill Sans"/>
                <a:cs typeface="Gill Sans"/>
              </a:rPr>
              <a:t>In 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70C0"/>
                </a:solidFill>
                <a:latin typeface="Gill Sans"/>
                <a:cs typeface="Gill Sans"/>
              </a:rPr>
              <a:t>On Disk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Mutability Easy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Mutability Hard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Small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Big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Okay, so how do we build it?</a:t>
            </a:r>
          </a:p>
        </p:txBody>
      </p:sp>
    </p:spTree>
    <p:extLst>
      <p:ext uri="{BB962C8B-B14F-4D97-AF65-F5344CB8AC3E}">
        <p14:creationId xmlns:p14="http://schemas.microsoft.com/office/powerpoint/2010/main" val="370569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when we run out of memory?</a:t>
            </a:r>
          </a:p>
        </p:txBody>
      </p:sp>
    </p:spTree>
    <p:extLst>
      <p:ext uri="{BB962C8B-B14F-4D97-AF65-F5344CB8AC3E}">
        <p14:creationId xmlns:p14="http://schemas.microsoft.com/office/powerpoint/2010/main" val="9543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8204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5" grpId="0"/>
      <p:bldP spid="16" grpId="0" animBg="1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 rot="21341948">
            <a:off x="2362199" y="466078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Uh</a:t>
            </a:r>
            <a:r>
              <a:rPr lang="mr-IN" sz="2800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 just use an RDBMS?</a:t>
            </a:r>
          </a:p>
        </p:txBody>
      </p:sp>
    </p:spTree>
    <p:extLst>
      <p:ext uri="{BB962C8B-B14F-4D97-AF65-F5344CB8AC3E}">
        <p14:creationId xmlns:p14="http://schemas.microsoft.com/office/powerpoint/2010/main" val="2171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as more writes happen?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7209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4774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</p:cNvCxnSpPr>
          <p:nvPr/>
        </p:nvCxnSpPr>
        <p:spPr bwMode="auto">
          <a:xfrm flipV="1">
            <a:off x="4714875" y="2530492"/>
            <a:ext cx="1162050" cy="16435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next issue?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8324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8903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4" name="TextBox 23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3630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One final component</a:t>
            </a:r>
            <a:r>
              <a:rPr lang="mr-IN" sz="2400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7936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  <p:bldP spid="22" grpId="0" animBg="1"/>
      <p:bldP spid="23" grpId="0" animBg="1"/>
      <p:bldP spid="26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cxnSp>
        <p:nvCxnSpPr>
          <p:cNvPr id="23" name="Straight Arrow Connector 22"/>
          <p:cNvCxnSpPr>
            <a:endCxn id="30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Circular Arrow 1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557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Okay, now how do we build a distributed version?</a:t>
            </a:r>
          </a:p>
        </p:txBody>
      </p:sp>
    </p:spTree>
    <p:extLst>
      <p:ext uri="{BB962C8B-B14F-4D97-AF65-F5344CB8AC3E}">
        <p14:creationId xmlns:p14="http://schemas.microsoft.com/office/powerpoint/2010/main" val="16764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building blocks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</a:p>
        </p:txBody>
      </p:sp>
    </p:spTree>
    <p:extLst>
      <p:ext uri="{BB962C8B-B14F-4D97-AF65-F5344CB8AC3E}">
        <p14:creationId xmlns:p14="http://schemas.microsoft.com/office/powerpoint/2010/main" val="34992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43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Persistent, ordered immutable map from keys to values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724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Stored in GFS: replication “for free”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Supported operations: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Look up value associated with key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key/value pairs within a key range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406328">
            <a:off x="4758987" y="284551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92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</p:spTree>
    <p:extLst>
      <p:ext uri="{BB962C8B-B14F-4D97-AF65-F5344CB8AC3E}">
        <p14:creationId xmlns:p14="http://schemas.microsoft.com/office/powerpoint/2010/main" val="42951165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Dynamically partitioned range of rows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Comprised of multiple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861013" y="172565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4812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83066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1801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68684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819400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3830963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5791200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4791765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1024610" y="200541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11" name="Straight Arrow Connector 10"/>
          <p:cNvCxnSpPr>
            <a:stCxn id="16" idx="3"/>
            <a:endCxn id="11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stCxn id="17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31" name="Circular Arrow 30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</a:p>
        </p:txBody>
      </p:sp>
    </p:spTree>
    <p:extLst>
      <p:ext uri="{BB962C8B-B14F-4D97-AF65-F5344CB8AC3E}">
        <p14:creationId xmlns:p14="http://schemas.microsoft.com/office/powerpoint/2010/main" val="17201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Comprised of multiple tablets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 to Tablet Server Assignment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tablet is assigned to one tablet server at a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863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Exclusively handles read and write requests to that tablet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578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happens when a tablet grow too big?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We need a lock service!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68682" y="115136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76200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happens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when a tablet server fails?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685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11" grpId="0"/>
      <p:bldP spid="8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building blocks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</a:p>
        </p:txBody>
      </p:sp>
    </p:spTree>
    <p:extLst>
      <p:ext uri="{BB962C8B-B14F-4D97-AF65-F5344CB8AC3E}">
        <p14:creationId xmlns:p14="http://schemas.microsoft.com/office/powerpoint/2010/main" val="74668228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Architecture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Client 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servers</a:t>
            </a:r>
          </a:p>
        </p:txBody>
      </p:sp>
      <p:sp>
        <p:nvSpPr>
          <p:cNvPr id="13" name="TextBox 12"/>
          <p:cNvSpPr txBox="1"/>
          <p:nvPr/>
        </p:nvSpPr>
        <p:spPr>
          <a:xfrm rot="21362178">
            <a:off x="5495862" y="315254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HMaster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762989" y="4054831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Regions Servers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430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3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Roles and responsibilities: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Assigns tablets to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Detects addition and removal of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Balances tablet server load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garbage collection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schema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65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structure changes: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46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 creation/deletion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merging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splitting (tablet server initiated)</a:t>
            </a:r>
          </a:p>
        </p:txBody>
      </p:sp>
    </p:spTree>
    <p:extLst>
      <p:ext uri="{BB962C8B-B14F-4D97-AF65-F5344CB8AC3E}">
        <p14:creationId xmlns:p14="http://schemas.microsoft.com/office/powerpoint/2010/main" val="20552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Minor compaction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Converts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into an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memory usage and log traffic on restart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Merging compaction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Reads a few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and writes out a new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number of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Major compaction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Merging compaction that results in only one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deletion records, only live data</a:t>
            </a:r>
          </a:p>
        </p:txBody>
      </p:sp>
    </p:spTree>
    <p:extLst>
      <p:ext uri="{BB962C8B-B14F-4D97-AF65-F5344CB8AC3E}">
        <p14:creationId xmlns:p14="http://schemas.microsoft.com/office/powerpoint/2010/main" val="8997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Comprised of multiple tables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4210">
            <a:off x="3362952" y="3892209"/>
            <a:ext cx="308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does this happen?</a:t>
            </a:r>
          </a:p>
        </p:txBody>
      </p:sp>
    </p:spTree>
    <p:extLst>
      <p:ext uri="{BB962C8B-B14F-4D97-AF65-F5344CB8AC3E}">
        <p14:creationId xmlns:p14="http://schemas.microsoft.com/office/powerpoint/2010/main" val="9501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13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45" y="1"/>
            <a:ext cx="10904645" cy="68580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spencerdahl</a:t>
            </a:r>
            <a:r>
              <a:rPr lang="en-US" sz="1000" b="0" dirty="0">
                <a:solidFill>
                  <a:schemeClr val="bg1"/>
                </a:solidFill>
              </a:rPr>
              <a:t>/6075142688/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956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FF0000"/>
                </a:solidFill>
                <a:latin typeface="Gill Sans"/>
                <a:cs typeface="Gill Sans"/>
              </a:rPr>
              <a:t>: Pain Points</a:t>
            </a:r>
          </a:p>
        </p:txBody>
      </p:sp>
    </p:spTree>
    <p:extLst>
      <p:ext uri="{BB962C8B-B14F-4D97-AF65-F5344CB8AC3E}">
        <p14:creationId xmlns:p14="http://schemas.microsoft.com/office/powerpoint/2010/main" val="184251021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http://www.larsgeorge.com/2009/10/hbase-architecture-101-storage.html</a:t>
            </a: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8534400" cy="4315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HBase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411700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10645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ookDatabaseSchema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999"/>
            <a:ext cx="6513255" cy="5257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095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#1: Must design up front, painful to evolve</a:t>
            </a:r>
          </a:p>
        </p:txBody>
      </p:sp>
    </p:spTree>
    <p:extLst>
      <p:ext uri="{BB962C8B-B14F-4D97-AF65-F5344CB8AC3E}">
        <p14:creationId xmlns:p14="http://schemas.microsoft.com/office/powerpoint/2010/main" val="108432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58794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"token": 945842,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feature_enabled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super_special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userid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229922,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"page": "null",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"info": { "email":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my@place.com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 }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3400" y="2209800"/>
            <a:ext cx="4724400" cy="461665"/>
            <a:chOff x="4343400" y="2209800"/>
            <a:chExt cx="472440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5982550" y="2209800"/>
              <a:ext cx="3085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an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integer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 bwMode="auto">
            <a:xfrm flipH="1" flipV="1">
              <a:off x="4343400" y="2286000"/>
              <a:ext cx="1639150" cy="15463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661305" y="2664768"/>
            <a:ext cx="2282295" cy="1530697"/>
            <a:chOff x="3661305" y="2664768"/>
            <a:chExt cx="2282295" cy="1530697"/>
          </a:xfrm>
        </p:grpSpPr>
        <p:sp>
          <p:nvSpPr>
            <p:cNvPr id="6" name="TextBox 5"/>
            <p:cNvSpPr txBox="1"/>
            <p:nvPr/>
          </p:nvSpPr>
          <p:spPr>
            <a:xfrm>
              <a:off x="3661305" y="3733800"/>
              <a:ext cx="2282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null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923450" y="2664768"/>
              <a:ext cx="800950" cy="1145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381000"/>
            <a:ext cx="3715831" cy="1371600"/>
            <a:chOff x="4191000" y="381000"/>
            <a:chExt cx="3715831" cy="1371600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381000"/>
              <a:ext cx="3715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should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be a list…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4837850" y="838200"/>
              <a:ext cx="496150" cy="9144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58160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Flexible design doesn’t mean </a:t>
            </a:r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no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design!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6425" y="3045768"/>
            <a:ext cx="3312175" cy="1911697"/>
            <a:chOff x="726425" y="3045768"/>
            <a:chExt cx="3312175" cy="191169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1981200" y="3045768"/>
              <a:ext cx="1485050" cy="1526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6425" y="4495800"/>
              <a:ext cx="3312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keys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values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609600"/>
            <a:ext cx="3114955" cy="1676400"/>
            <a:chOff x="152400" y="609600"/>
            <a:chExt cx="3114955" cy="16764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1143000" y="1066800"/>
              <a:ext cx="723050" cy="1219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400" y="609600"/>
              <a:ext cx="3114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Consistent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field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names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26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JSON to the Rescue!</a:t>
            </a:r>
          </a:p>
        </p:txBody>
      </p:sp>
    </p:spTree>
    <p:extLst>
      <p:ext uri="{BB962C8B-B14F-4D97-AF65-F5344CB8AC3E}">
        <p14:creationId xmlns:p14="http://schemas.microsoft.com/office/powerpoint/2010/main" val="88375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_he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187" y="0"/>
            <a:ext cx="10291188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(Tortoise)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05824"/>
            <a:ext cx="4678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>
                <a:latin typeface="Gill Sans"/>
                <a:cs typeface="Gill Sans"/>
              </a:rPr>
              <a:t>#2: Pay for ACID!</a:t>
            </a:r>
          </a:p>
        </p:txBody>
      </p:sp>
    </p:spTree>
    <p:extLst>
      <p:ext uri="{BB962C8B-B14F-4D97-AF65-F5344CB8AC3E}">
        <p14:creationId xmlns:p14="http://schemas.microsoft.com/office/powerpoint/2010/main" val="20787473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56513</TotalTime>
  <Words>1967</Words>
  <Application>Microsoft Macintosh PowerPoint</Application>
  <PresentationFormat>On-screen Show (4:3)</PresentationFormat>
  <Paragraphs>488</Paragraphs>
  <Slides>61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Andale Mono</vt:lpstr>
      <vt:lpstr>Arial</vt:lpstr>
      <vt:lpstr>Arial Black</vt:lpstr>
      <vt:lpstr>Gill Sans</vt:lpstr>
      <vt:lpstr>Helvetica Neue</vt:lpstr>
      <vt:lpstr>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12401</cp:revision>
  <dcterms:created xsi:type="dcterms:W3CDTF">2012-08-31T06:36:49Z</dcterms:created>
  <dcterms:modified xsi:type="dcterms:W3CDTF">2018-11-07T20:20:47Z</dcterms:modified>
  <cp:category/>
</cp:coreProperties>
</file>