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1201" r:id="rId2"/>
    <p:sldId id="1165" r:id="rId3"/>
    <p:sldId id="1200" r:id="rId4"/>
    <p:sldId id="1159" r:id="rId5"/>
    <p:sldId id="1175" r:id="rId6"/>
    <p:sldId id="1161" r:id="rId7"/>
    <p:sldId id="1105" r:id="rId8"/>
    <p:sldId id="1106" r:id="rId9"/>
    <p:sldId id="1176" r:id="rId10"/>
    <p:sldId id="1108" r:id="rId11"/>
    <p:sldId id="1109" r:id="rId12"/>
    <p:sldId id="1162" r:id="rId13"/>
    <p:sldId id="1178" r:id="rId14"/>
    <p:sldId id="1177" r:id="rId15"/>
    <p:sldId id="1114" r:id="rId16"/>
    <p:sldId id="1180" r:id="rId17"/>
    <p:sldId id="1179" r:id="rId18"/>
    <p:sldId id="1168" r:id="rId19"/>
    <p:sldId id="1117" r:id="rId20"/>
    <p:sldId id="1118" r:id="rId21"/>
    <p:sldId id="1119" r:id="rId22"/>
    <p:sldId id="1120" r:id="rId23"/>
    <p:sldId id="1132" r:id="rId24"/>
    <p:sldId id="1169" r:id="rId25"/>
    <p:sldId id="1127" r:id="rId26"/>
    <p:sldId id="1131" r:id="rId27"/>
    <p:sldId id="1170" r:id="rId28"/>
    <p:sldId id="1171" r:id="rId29"/>
    <p:sldId id="1172" r:id="rId30"/>
    <p:sldId id="1129" r:id="rId31"/>
    <p:sldId id="1173" r:id="rId32"/>
    <p:sldId id="1137" r:id="rId33"/>
    <p:sldId id="1138" r:id="rId34"/>
    <p:sldId id="1139" r:id="rId35"/>
    <p:sldId id="1174" r:id="rId36"/>
    <p:sldId id="1141" r:id="rId37"/>
    <p:sldId id="1125" r:id="rId38"/>
    <p:sldId id="1181" r:id="rId39"/>
    <p:sldId id="1182" r:id="rId40"/>
    <p:sldId id="1183" r:id="rId41"/>
    <p:sldId id="1144" r:id="rId42"/>
    <p:sldId id="1184" r:id="rId43"/>
    <p:sldId id="1185" r:id="rId44"/>
    <p:sldId id="1186" r:id="rId45"/>
    <p:sldId id="1188" r:id="rId46"/>
    <p:sldId id="1189" r:id="rId47"/>
    <p:sldId id="1190" r:id="rId48"/>
    <p:sldId id="1191" r:id="rId49"/>
    <p:sldId id="1192" r:id="rId50"/>
    <p:sldId id="1193" r:id="rId51"/>
    <p:sldId id="1195" r:id="rId52"/>
    <p:sldId id="1196" r:id="rId53"/>
    <p:sldId id="1197" r:id="rId54"/>
    <p:sldId id="1198" r:id="rId55"/>
    <p:sldId id="1187" r:id="rId56"/>
    <p:sldId id="835" r:id="rId5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60" autoAdjust="0"/>
    <p:restoredTop sz="75202" autoAdjust="0"/>
  </p:normalViewPr>
  <p:slideViewPr>
    <p:cSldViewPr>
      <p:cViewPr varScale="1">
        <p:scale>
          <a:sx n="131" d="100"/>
          <a:sy n="131" d="100"/>
        </p:scale>
        <p:origin x="14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1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55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1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emf"/><Relationship Id="rId4" Type="http://schemas.openxmlformats.org/officeDocument/2006/relationships/image" Target="../media/image3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Part 6: Data Mining (3/4)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451/651 (Fall 2018)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November 1, 2018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These slides are available at http://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/bigdata-2018f/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0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240" y="3276600"/>
            <a:ext cx="1531620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4572000"/>
            <a:ext cx="3924300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220" y="5509260"/>
            <a:ext cx="2613660" cy="28194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Distance: Cosine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743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Idea: measure distance between the vectors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04604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Thus: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078480" y="1447800"/>
            <a:ext cx="3169920" cy="609600"/>
            <a:chOff x="3429000" y="2286000"/>
            <a:chExt cx="3169920" cy="609600"/>
          </a:xfrm>
        </p:grpSpPr>
        <p:sp>
          <p:nvSpPr>
            <p:cNvPr id="16" name="TextBox 15"/>
            <p:cNvSpPr txBox="1"/>
            <p:nvPr/>
          </p:nvSpPr>
          <p:spPr>
            <a:xfrm>
              <a:off x="3429000" y="23622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Given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95800" y="2286000"/>
              <a:ext cx="2103120" cy="28194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88180" y="2613660"/>
              <a:ext cx="2034540" cy="28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12628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Distance: Hamming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51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Given two bit vectors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7924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Hamming distance: number of elements which differ</a:t>
            </a:r>
          </a:p>
        </p:txBody>
      </p:sp>
    </p:spTree>
    <p:extLst>
      <p:ext uri="{BB962C8B-B14F-4D97-AF65-F5344CB8AC3E}">
        <p14:creationId xmlns:p14="http://schemas.microsoft.com/office/powerpoint/2010/main" val="327661317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23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latin typeface="Gill Sans"/>
                <a:cs typeface="Gill Sans"/>
              </a:rPr>
              <a:t>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182471336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Representations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038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Unigrams (i.e., words)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8581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Feature weights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2391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boolean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tf.idf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BM25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647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Shingles =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-grams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0288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At the word level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At the character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138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(Text)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236998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Representations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For recommender systems: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438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Items as features for users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Users as features for items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171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For log data: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552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Behaviors (clicks) as features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2574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For graphs: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638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Adjacency lists as features for vertices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138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(Beyond Text)</a:t>
            </a:r>
          </a:p>
        </p:txBody>
      </p:sp>
    </p:spTree>
    <p:extLst>
      <p:ext uri="{BB962C8B-B14F-4D97-AF65-F5344CB8AC3E}">
        <p14:creationId xmlns:p14="http://schemas.microsoft.com/office/powerpoint/2010/main" val="212470217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cke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159" y="0"/>
            <a:ext cx="10251959" cy="6858000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611938"/>
            <a:ext cx="3581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err="1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rheinitz</a:t>
            </a:r>
            <a:r>
              <a:rPr lang="en-US" sz="1000" b="0" dirty="0">
                <a:solidFill>
                  <a:srgbClr val="FFFFFF"/>
                </a:solidFill>
              </a:rPr>
              <a:t>/6158837748/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548640"/>
            <a:ext cx="4114800" cy="6858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sz="3600" b="0" kern="0" dirty="0" err="1">
                <a:latin typeface="Gill Sans"/>
                <a:cs typeface="Gill Sans"/>
              </a:rPr>
              <a:t>Minhash</a:t>
            </a:r>
            <a:endParaRPr lang="en-US" sz="3600" b="0" kern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7656150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Near-Duplicate Detection of Webpages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What’s the source of the problem?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Mirror pages (legit)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Spam farms (non-legit)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Additional complications (e.g.,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nav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bars)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8764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Naïve algorithm: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25749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Compute cryptographic hash for webpage (e.g., MD5)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Insert hash values into a big hash table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Compute hash for new webpage: collision implies duplicate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495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What’s the issue?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0803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Intuition: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46133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Hash function needs to be tolerant of minor differences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High similarity implies higher probability of hash collision</a:t>
            </a:r>
          </a:p>
        </p:txBody>
      </p:sp>
    </p:spTree>
    <p:extLst>
      <p:ext uri="{BB962C8B-B14F-4D97-AF65-F5344CB8AC3E}">
        <p14:creationId xmlns:p14="http://schemas.microsoft.com/office/powerpoint/2010/main" val="1029601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Naïve approach: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2400" b="0" i="1" kern="0" baseline="30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comparisons: Can we do better?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590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Seminal algorithm for near-duplicate detection of webpages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971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Used by AltaVista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581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Setup: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96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Documents (HTML pages) represented by shingles (n-grams)</a:t>
            </a:r>
          </a:p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Jaccard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similarity: dups are pairs with high similarity</a:t>
            </a:r>
          </a:p>
        </p:txBody>
      </p:sp>
    </p:spTree>
    <p:extLst>
      <p:ext uri="{BB962C8B-B14F-4D97-AF65-F5344CB8AC3E}">
        <p14:creationId xmlns:p14="http://schemas.microsoft.com/office/powerpoint/2010/main" val="3877513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47634"/>
              </p:ext>
            </p:extLst>
          </p:nvPr>
        </p:nvGraphicFramePr>
        <p:xfrm>
          <a:off x="3200400" y="3352800"/>
          <a:ext cx="3276600" cy="31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Element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Preliminaries: Representation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Sets: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80078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Can be equivalently expressed as matrices: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752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 lvl="1" algn="ctr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A = {</a:t>
            </a:r>
            <a:r>
              <a:rPr lang="en-US" sz="2000" b="0" i="1" kern="0" dirty="0">
                <a:solidFill>
                  <a:srgbClr val="000000"/>
                </a:solidFill>
                <a:latin typeface="Gill Sans"/>
                <a:cs typeface="Gill Sans"/>
              </a:rPr>
              <a:t>e</a:t>
            </a:r>
            <a:r>
              <a:rPr lang="en-US" sz="20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, </a:t>
            </a:r>
            <a:r>
              <a:rPr lang="en-US" sz="2000" b="0" i="1" kern="0" dirty="0">
                <a:solidFill>
                  <a:srgbClr val="000000"/>
                </a:solidFill>
                <a:latin typeface="Gill Sans"/>
                <a:cs typeface="Gill Sans"/>
              </a:rPr>
              <a:t>e</a:t>
            </a:r>
            <a:r>
              <a:rPr lang="en-US" sz="20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,</a:t>
            </a:r>
            <a:r>
              <a:rPr lang="en-US" sz="2000" b="0" i="1" kern="0" dirty="0">
                <a:solidFill>
                  <a:srgbClr val="000000"/>
                </a:solidFill>
                <a:latin typeface="Gill Sans"/>
                <a:cs typeface="Gill Sans"/>
              </a:rPr>
              <a:t> e</a:t>
            </a:r>
            <a:r>
              <a:rPr lang="en-US" sz="20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7</a:t>
            </a: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}</a:t>
            </a:r>
          </a:p>
          <a:p>
            <a:pPr marL="14288" lvl="1" algn="ctr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B = {</a:t>
            </a:r>
            <a:r>
              <a:rPr lang="en-US" sz="2000" b="0" i="1" kern="0" dirty="0">
                <a:solidFill>
                  <a:srgbClr val="000000"/>
                </a:solidFill>
                <a:latin typeface="Gill Sans"/>
                <a:cs typeface="Gill Sans"/>
              </a:rPr>
              <a:t>e</a:t>
            </a:r>
            <a:r>
              <a:rPr lang="en-US" sz="20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, </a:t>
            </a:r>
            <a:r>
              <a:rPr lang="en-US" sz="2000" b="0" i="1" kern="0" dirty="0">
                <a:solidFill>
                  <a:srgbClr val="000000"/>
                </a:solidFill>
                <a:latin typeface="Gill Sans"/>
                <a:cs typeface="Gill Sans"/>
              </a:rPr>
              <a:t>e</a:t>
            </a:r>
            <a:r>
              <a:rPr lang="en-US" sz="20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5</a:t>
            </a: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,</a:t>
            </a:r>
            <a:r>
              <a:rPr lang="en-US" sz="2000" b="0" i="1" kern="0" dirty="0">
                <a:solidFill>
                  <a:srgbClr val="000000"/>
                </a:solidFill>
                <a:latin typeface="Gill Sans"/>
                <a:cs typeface="Gill Sans"/>
              </a:rPr>
              <a:t> e</a:t>
            </a:r>
            <a:r>
              <a:rPr lang="en-US" sz="20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7</a:t>
            </a: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}</a:t>
            </a:r>
            <a:endParaRPr lang="en-US" sz="2000" b="0" i="1" kern="0" baseline="-25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15343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0716" y="2743200"/>
            <a:ext cx="4558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>
                <a:solidFill>
                  <a:srgbClr val="000000"/>
                </a:solidFill>
                <a:latin typeface="Gill Sans"/>
                <a:cs typeface="Gill Sans"/>
              </a:rPr>
              <a:t>M</a:t>
            </a:r>
            <a:r>
              <a:rPr lang="en-US" sz="20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00</a:t>
            </a:r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 = # rows where both elements are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3019" y="2362200"/>
            <a:ext cx="574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Let: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0716" y="3105090"/>
            <a:ext cx="4558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>
                <a:solidFill>
                  <a:srgbClr val="000000"/>
                </a:solidFill>
                <a:latin typeface="Gill Sans"/>
                <a:cs typeface="Gill Sans"/>
              </a:rPr>
              <a:t>M</a:t>
            </a:r>
            <a:r>
              <a:rPr lang="en-US" sz="20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11</a:t>
            </a:r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 = # rows where both elements are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0716" y="3486090"/>
            <a:ext cx="3417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>
                <a:solidFill>
                  <a:srgbClr val="000000"/>
                </a:solidFill>
                <a:latin typeface="Gill Sans"/>
                <a:cs typeface="Gill Sans"/>
              </a:rPr>
              <a:t>M</a:t>
            </a:r>
            <a:r>
              <a:rPr lang="en-US" sz="20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01</a:t>
            </a:r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 = # rows where A=0, B=1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0716" y="3867090"/>
            <a:ext cx="3417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>
                <a:solidFill>
                  <a:srgbClr val="000000"/>
                </a:solidFill>
                <a:latin typeface="Gill Sans"/>
                <a:cs typeface="Gill Sans"/>
              </a:rPr>
              <a:t>M</a:t>
            </a:r>
            <a:r>
              <a:rPr lang="en-US" sz="20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10</a:t>
            </a:r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 = # rows where A=1, B=0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355134"/>
              </p:ext>
            </p:extLst>
          </p:nvPr>
        </p:nvGraphicFramePr>
        <p:xfrm>
          <a:off x="762000" y="1630680"/>
          <a:ext cx="3276600" cy="31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Element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5257800"/>
            <a:ext cx="4602480" cy="8128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Preliminaries: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Jaccard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729000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Structure of the Course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4453726"/>
            <a:ext cx="4572000" cy="110887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  <a:t>“Core” framework features </a:t>
            </a:r>
            <a:b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</a:br>
            <a: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  <a:t>and algorithm design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cs typeface="Helvetica Neue"/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8127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Text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79548" y="2606854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Graphs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39463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Relational Data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50131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Data Mining</a:t>
            </a:r>
          </a:p>
        </p:txBody>
      </p:sp>
    </p:spTree>
    <p:extLst>
      <p:ext uri="{BB962C8B-B14F-4D97-AF65-F5344CB8AC3E}">
        <p14:creationId xmlns:p14="http://schemas.microsoft.com/office/powerpoint/2010/main" val="137720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412000"/>
              </p:ext>
            </p:extLst>
          </p:nvPr>
        </p:nvGraphicFramePr>
        <p:xfrm>
          <a:off x="1066800" y="3383280"/>
          <a:ext cx="3276600" cy="31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Element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079235"/>
              </p:ext>
            </p:extLst>
          </p:nvPr>
        </p:nvGraphicFramePr>
        <p:xfrm>
          <a:off x="4953000" y="3383280"/>
          <a:ext cx="3276600" cy="31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Element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83681" y="3028890"/>
            <a:ext cx="1159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25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h(A) = </a:t>
            </a:r>
            <a:r>
              <a:rPr lang="en-US" sz="2000" b="0" i="1" dirty="0">
                <a:solidFill>
                  <a:srgbClr val="000000"/>
                </a:solidFill>
                <a:latin typeface="Gill Sans"/>
                <a:cs typeface="Gill Sans"/>
              </a:rPr>
              <a:t>e</a:t>
            </a:r>
            <a:r>
              <a:rPr lang="en-US" sz="20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3028890"/>
            <a:ext cx="1133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25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h(B) = </a:t>
            </a:r>
            <a:r>
              <a:rPr lang="en-US" sz="2000" b="0" i="1" dirty="0">
                <a:solidFill>
                  <a:srgbClr val="000000"/>
                </a:solidFill>
                <a:latin typeface="Gill Sans"/>
                <a:cs typeface="Gill Sans"/>
              </a:rPr>
              <a:t>e</a:t>
            </a:r>
            <a:r>
              <a:rPr lang="en-US" sz="20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5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703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Computing 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651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Start with the matrix representation of the set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Randomly permute the rows of the matrix</a:t>
            </a:r>
          </a:p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is the first row with a “one”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738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Example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7722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053883"/>
              </p:ext>
            </p:extLst>
          </p:nvPr>
        </p:nvGraphicFramePr>
        <p:xfrm>
          <a:off x="2286000" y="1554480"/>
          <a:ext cx="3276600" cy="31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Element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240" y="5186680"/>
            <a:ext cx="4175760" cy="37592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412212"/>
              </p:ext>
            </p:extLst>
          </p:nvPr>
        </p:nvGraphicFramePr>
        <p:xfrm>
          <a:off x="5867400" y="1554480"/>
          <a:ext cx="609600" cy="31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1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M</a:t>
                      </a:r>
                      <a:r>
                        <a:rPr lang="en-US" sz="2000" b="0" i="1" baseline="-250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00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1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M</a:t>
                      </a:r>
                      <a:r>
                        <a:rPr lang="en-US" sz="2000" b="0" i="1" baseline="-250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00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1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M</a:t>
                      </a:r>
                      <a:r>
                        <a:rPr lang="en-US" sz="2000" b="0" i="1" baseline="-250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01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1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M</a:t>
                      </a:r>
                      <a:r>
                        <a:rPr lang="en-US" sz="2000" b="0" i="1" baseline="-250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11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1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M</a:t>
                      </a:r>
                      <a:r>
                        <a:rPr lang="en-US" sz="2000" b="0" i="1" baseline="-250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11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1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M</a:t>
                      </a:r>
                      <a:r>
                        <a:rPr lang="en-US" sz="2000" b="0" i="1" baseline="-250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00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1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M</a:t>
                      </a:r>
                      <a:r>
                        <a:rPr lang="en-US" sz="2000" b="0" i="1" baseline="-250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10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0" y="5715000"/>
            <a:ext cx="21717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715000"/>
            <a:ext cx="21717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239651">
            <a:off x="4494560" y="6258646"/>
            <a:ext cx="119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err="1">
                <a:solidFill>
                  <a:srgbClr val="FF0000"/>
                </a:solidFill>
                <a:latin typeface="Gill Sans"/>
              </a:rPr>
              <a:t>Woah</a:t>
            </a:r>
            <a:r>
              <a:rPr lang="en-US" sz="2400" b="0" dirty="0">
                <a:solidFill>
                  <a:srgbClr val="FF0000"/>
                </a:solidFill>
                <a:latin typeface="Gill Sans"/>
              </a:rPr>
              <a:t>!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and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Jaccard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05475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To Permute or Not to Permute?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Problem: Permutations are expensive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667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Solution: Interpret the hash value as the permutation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048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Only need to keep track of the minimum hash value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Can keep track of multiple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values at once </a:t>
            </a:r>
          </a:p>
        </p:txBody>
      </p:sp>
    </p:spTree>
    <p:extLst>
      <p:ext uri="{BB962C8B-B14F-4D97-AF65-F5344CB8AC3E}">
        <p14:creationId xmlns:p14="http://schemas.microsoft.com/office/powerpoint/2010/main" val="3805774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239651">
            <a:off x="2504211" y="4582517"/>
            <a:ext cx="5564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</a:rPr>
              <a:t>The errors (and costs) are asymmetric!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Extracting Similar Pairs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639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Naïve approach: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2400" b="0" i="1" kern="0" baseline="30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comparisons: Can we do better?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2545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Tradeoffs: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635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False positives: discovered pairs that have similarity less than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False negatives: pairs with similarity greater than s not discovered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82135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Task: discover all pairs with similarity greater than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272760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Extracting Similar Pairs (LSH)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0" y="1676400"/>
            <a:ext cx="4732020" cy="461665"/>
            <a:chOff x="3733800" y="2111514"/>
            <a:chExt cx="4732020" cy="4616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0" y="2239410"/>
              <a:ext cx="3131820" cy="2819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33800" y="2111514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We know: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30229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Algorithm: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03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each object, compute its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value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Group objects by their hash values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Output all pairs within each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Task: discover all pairs with similarity greater than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6231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Analysis: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00413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If J(A,B) =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then probability we detect it is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744168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nhash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4204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nhash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400800" cy="6400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5989320" y="1143000"/>
            <a:ext cx="0" cy="396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86669" y="5162490"/>
            <a:ext cx="1847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Threshold = 0.8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0" y="4552890"/>
            <a:ext cx="1654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False Positives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914400"/>
            <a:ext cx="1775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False Negatives</a:t>
            </a:r>
          </a:p>
        </p:txBody>
      </p:sp>
      <p:sp>
        <p:nvSpPr>
          <p:cNvPr id="7" name="TextBox 6"/>
          <p:cNvSpPr txBox="1"/>
          <p:nvPr/>
        </p:nvSpPr>
        <p:spPr>
          <a:xfrm rot="21239651">
            <a:off x="3217868" y="3145962"/>
            <a:ext cx="2436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</a:rPr>
              <a:t>What’s the issue?</a:t>
            </a:r>
          </a:p>
        </p:txBody>
      </p:sp>
    </p:spTree>
    <p:extLst>
      <p:ext uri="{BB962C8B-B14F-4D97-AF65-F5344CB8AC3E}">
        <p14:creationId xmlns:p14="http://schemas.microsoft.com/office/powerpoint/2010/main" val="1903802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2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Signatures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0" y="1676400"/>
            <a:ext cx="4732020" cy="461665"/>
            <a:chOff x="3733800" y="2111514"/>
            <a:chExt cx="4732020" cy="4616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0" y="2239410"/>
              <a:ext cx="3131820" cy="2819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33800" y="2111514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We know: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30229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Algorithm: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03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each object, compute 2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values and concatenate = signature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Group objects by their signatures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Output all pairs within each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Task: discover all pairs with similarity greater than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6231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Analysis: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00413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If J(A,B) =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then probability we detect it is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i="1" kern="0" baseline="30000" dirty="0">
                <a:solidFill>
                  <a:srgbClr val="0070C0"/>
                </a:solidFill>
                <a:latin typeface="Gill Sans"/>
                <a:cs typeface="Gill San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53230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3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Signatures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0" y="1676400"/>
            <a:ext cx="4732020" cy="461665"/>
            <a:chOff x="3733800" y="2111514"/>
            <a:chExt cx="4732020" cy="4616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0" y="2239410"/>
              <a:ext cx="3131820" cy="2819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33800" y="2111514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We know: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30229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Algorithm: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03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each object, compute 3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values and concatenate = signature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Group objects by their signatures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Output all pairs within each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Task: discover all pairs with similarity greater than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6231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Analysis: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00413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If J(A,B) =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then probability we detect it is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i="1" kern="0" baseline="30000" dirty="0">
                <a:solidFill>
                  <a:srgbClr val="0070C0"/>
                </a:solidFill>
                <a:latin typeface="Gill Sans"/>
                <a:cs typeface="Gill San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6315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i="1" kern="0" dirty="0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Signatures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0" y="1676400"/>
            <a:ext cx="4732020" cy="461665"/>
            <a:chOff x="3733800" y="2111514"/>
            <a:chExt cx="4732020" cy="4616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0" y="2239410"/>
              <a:ext cx="3131820" cy="2819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33800" y="2111514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We know: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30229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Algorithm: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03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each object, compute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values and concatenate = signature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Group objects by their signatures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Output all pairs within each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Task: discover all pairs with similarity greater than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6231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Analysis: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00413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If J(A,B) =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then probability we detect it is </a:t>
            </a:r>
            <a:r>
              <a:rPr lang="en-US" sz="2000" b="0" i="1" kern="0" dirty="0" err="1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i="1" kern="0" baseline="30000" dirty="0" err="1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endParaRPr lang="en-US" sz="2000" b="0" i="1" kern="0" baseline="3000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67329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Theme: Similarity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04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Problem: find similar items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429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Offline variant: extract all similar pairs of objects from a large collection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Online variant: is this object similar to something I’ve seen before?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5004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similar are two items? How “close” are two items?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885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Equivalent formulations: large distance = low similarity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266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Lots of applications!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3975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Problem: arrange similar items into clusters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778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Offline variant: entire static collection available at once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Online variant: objects incrementally available</a:t>
            </a:r>
          </a:p>
        </p:txBody>
      </p:sp>
      <p:sp>
        <p:nvSpPr>
          <p:cNvPr id="14" name="TextBox 13"/>
          <p:cNvSpPr txBox="1"/>
          <p:nvPr/>
        </p:nvSpPr>
        <p:spPr>
          <a:xfrm rot="21239651">
            <a:off x="7182191" y="4020828"/>
            <a:ext cx="173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</a:rPr>
              <a:t>Today!</a:t>
            </a:r>
          </a:p>
        </p:txBody>
      </p:sp>
      <p:sp>
        <p:nvSpPr>
          <p:cNvPr id="15" name="TextBox 14"/>
          <p:cNvSpPr txBox="1"/>
          <p:nvPr/>
        </p:nvSpPr>
        <p:spPr>
          <a:xfrm rot="21239651">
            <a:off x="6114962" y="5349494"/>
            <a:ext cx="189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</a:rPr>
              <a:t>Next time!</a:t>
            </a:r>
          </a:p>
        </p:txBody>
      </p:sp>
    </p:spTree>
    <p:extLst>
      <p:ext uri="{BB962C8B-B14F-4D97-AF65-F5344CB8AC3E}">
        <p14:creationId xmlns:p14="http://schemas.microsoft.com/office/powerpoint/2010/main" val="1690395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hash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400800" cy="640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5989320" y="1143000"/>
            <a:ext cx="0" cy="396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86669" y="5162490"/>
            <a:ext cx="1847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Threshold = 0.8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4552890"/>
            <a:ext cx="1654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False Positives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914400"/>
            <a:ext cx="1775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False Negatives</a:t>
            </a:r>
          </a:p>
        </p:txBody>
      </p:sp>
      <p:sp>
        <p:nvSpPr>
          <p:cNvPr id="9" name="TextBox 8"/>
          <p:cNvSpPr txBox="1"/>
          <p:nvPr/>
        </p:nvSpPr>
        <p:spPr>
          <a:xfrm rot="21239651">
            <a:off x="2619484" y="3071443"/>
            <a:ext cx="338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</a:rPr>
              <a:t>What’s the issue now?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533400"/>
            <a:ext cx="4762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 Signatures concatenated together</a:t>
            </a:r>
          </a:p>
        </p:txBody>
      </p:sp>
    </p:spTree>
    <p:extLst>
      <p:ext uri="{BB962C8B-B14F-4D97-AF65-F5344CB8AC3E}">
        <p14:creationId xmlns:p14="http://schemas.microsoft.com/office/powerpoint/2010/main" val="705737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i="1" kern="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different </a:t>
            </a:r>
            <a:r>
              <a:rPr lang="en-US" sz="3600" b="0" i="1" kern="0" dirty="0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Signatures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0" y="1676400"/>
            <a:ext cx="4732020" cy="461665"/>
            <a:chOff x="3733800" y="2111514"/>
            <a:chExt cx="4732020" cy="4616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0" y="2239410"/>
              <a:ext cx="3131820" cy="2819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33800" y="2111514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We know: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30229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Algorithm: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0393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each object, compute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sets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values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each set, concatenate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values together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 each set: group objects by signatures, output all pairs in each group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De-dup pairs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Task: discover all pairs with similarity greater than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0100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Analysis: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3910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If J(A,B) =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P(none of the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collide) = (1 – </a:t>
            </a:r>
            <a:r>
              <a:rPr lang="en-US" sz="2000" b="0" i="1" kern="0" dirty="0" err="1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i="1" kern="0" baseline="30000" dirty="0" err="1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)</a:t>
            </a:r>
            <a:r>
              <a:rPr lang="en-US" sz="2000" b="0" i="1" kern="0" baseline="30000" dirty="0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If J(A,B) =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then probability we detect it is 1 – (1 – </a:t>
            </a:r>
            <a:r>
              <a:rPr lang="en-US" sz="2000" b="0" i="1" kern="0" dirty="0" err="1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i="1" kern="0" baseline="30000" dirty="0" err="1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)</a:t>
            </a:r>
            <a:r>
              <a:rPr lang="en-US" sz="2000" b="0" i="1" kern="0" baseline="30000" dirty="0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616224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inhash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400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533400"/>
            <a:ext cx="4762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 Signatures concatenated together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989320" y="1143000"/>
            <a:ext cx="0" cy="396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86669" y="5162490"/>
            <a:ext cx="1847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Threshold = 0.8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4552890"/>
            <a:ext cx="1654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False Positives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914400"/>
            <a:ext cx="1775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False Negatives</a:t>
            </a:r>
          </a:p>
        </p:txBody>
      </p:sp>
    </p:spTree>
    <p:extLst>
      <p:ext uri="{BB962C8B-B14F-4D97-AF65-F5344CB8AC3E}">
        <p14:creationId xmlns:p14="http://schemas.microsoft.com/office/powerpoint/2010/main" val="73312534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nhash2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4008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533400"/>
            <a:ext cx="4762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6 </a:t>
            </a:r>
            <a:r>
              <a:rPr lang="en-US" sz="2000" b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 Signatures concatenated together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989320" y="1143000"/>
            <a:ext cx="0" cy="396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86669" y="5162490"/>
            <a:ext cx="1847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Threshold = 0.8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4552890"/>
            <a:ext cx="1654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False Positives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914400"/>
            <a:ext cx="1775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False Negatives</a:t>
            </a:r>
          </a:p>
        </p:txBody>
      </p:sp>
    </p:spTree>
    <p:extLst>
      <p:ext uri="{BB962C8B-B14F-4D97-AF65-F5344CB8AC3E}">
        <p14:creationId xmlns:p14="http://schemas.microsoft.com/office/powerpoint/2010/main" val="224967142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nhash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4008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33400"/>
            <a:ext cx="4250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 different sets of 6 </a:t>
            </a:r>
            <a:r>
              <a:rPr lang="en-US" sz="2000" b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 Signatures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989320" y="1143000"/>
            <a:ext cx="0" cy="396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86669" y="5162490"/>
            <a:ext cx="1847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Threshold = 0.8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4552890"/>
            <a:ext cx="1654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False Positives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914400"/>
            <a:ext cx="1775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False Negatives</a:t>
            </a:r>
          </a:p>
        </p:txBody>
      </p:sp>
    </p:spTree>
    <p:extLst>
      <p:ext uri="{BB962C8B-B14F-4D97-AF65-F5344CB8AC3E}">
        <p14:creationId xmlns:p14="http://schemas.microsoft.com/office/powerpoint/2010/main" val="116689915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i="1" kern="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different </a:t>
            </a:r>
            <a:r>
              <a:rPr lang="en-US" sz="3600" b="0" i="1" kern="0" dirty="0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Signatures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14400" y="1600200"/>
            <a:ext cx="7848600" cy="4419600"/>
          </a:xfrm>
          <a:prstGeom prst="rect">
            <a:avLst/>
          </a:prstGeom>
        </p:spPr>
        <p:txBody>
          <a:bodyPr/>
          <a:lstStyle>
            <a:lvl1pPr marL="342848" indent="-342848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charset="2"/>
              <a:buChar char="¢"/>
              <a:defRPr sz="2400" baseline="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742836" indent="-285707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  <a:buFont typeface="Wingdings" charset="2"/>
              <a:buChar char="l"/>
              <a:defRPr sz="2000" baseline="0">
                <a:solidFill>
                  <a:schemeClr val="bg1"/>
                </a:solidFill>
                <a:latin typeface="Gill Sans"/>
                <a:cs typeface="Gill Sans"/>
              </a:defRPr>
            </a:lvl2pPr>
            <a:lvl3pPr marL="114282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800" baseline="0">
                <a:solidFill>
                  <a:schemeClr val="bg1"/>
                </a:solidFill>
                <a:latin typeface="Gill Sans"/>
                <a:cs typeface="Gill Sans"/>
              </a:defRPr>
            </a:lvl3pPr>
            <a:lvl4pPr marL="159995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4pPr>
            <a:lvl5pPr marL="2057085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5pPr>
            <a:lvl6pPr marL="251421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2971344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342847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3885603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0" kern="0" dirty="0"/>
              <a:t>Example: J(A,B) = 0.8, 10 sets of 6 </a:t>
            </a:r>
            <a:r>
              <a:rPr lang="en-US" b="0" kern="0" dirty="0" err="1"/>
              <a:t>minhash</a:t>
            </a:r>
            <a:r>
              <a:rPr lang="en-US" b="0" kern="0" dirty="0"/>
              <a:t> signatures</a:t>
            </a:r>
          </a:p>
          <a:p>
            <a:pPr marL="457129" lvl="1" indent="0">
              <a:buFont typeface="Wingdings" charset="2"/>
              <a:buNone/>
            </a:pPr>
            <a:r>
              <a:rPr lang="en-US" b="0" kern="0" dirty="0"/>
              <a:t>P(</a:t>
            </a:r>
            <a:r>
              <a:rPr lang="en-US" b="0" i="1" kern="0" dirty="0"/>
              <a:t>k</a:t>
            </a:r>
            <a:r>
              <a:rPr lang="en-US" b="0" kern="0" dirty="0"/>
              <a:t> </a:t>
            </a:r>
            <a:r>
              <a:rPr lang="en-US" b="0" kern="0" dirty="0" err="1"/>
              <a:t>minhash</a:t>
            </a:r>
            <a:r>
              <a:rPr lang="en-US" b="0" kern="0" dirty="0"/>
              <a:t> signatures match) = (0.8)</a:t>
            </a:r>
            <a:r>
              <a:rPr lang="en-US" b="0" kern="0" baseline="30000" dirty="0"/>
              <a:t>6</a:t>
            </a:r>
            <a:r>
              <a:rPr lang="en-US" b="0" kern="0" dirty="0"/>
              <a:t> = 0.262</a:t>
            </a:r>
          </a:p>
          <a:p>
            <a:pPr marL="457129" lvl="1" indent="0">
              <a:buFont typeface="Wingdings" charset="2"/>
              <a:buNone/>
            </a:pPr>
            <a:r>
              <a:rPr lang="en-US" b="0" kern="0" dirty="0"/>
              <a:t>P(</a:t>
            </a:r>
            <a:r>
              <a:rPr lang="en-US" b="0" i="1" kern="0" dirty="0"/>
              <a:t>k</a:t>
            </a:r>
            <a:r>
              <a:rPr lang="en-US" b="0" kern="0" dirty="0"/>
              <a:t> </a:t>
            </a:r>
            <a:r>
              <a:rPr lang="en-US" b="0" kern="0" dirty="0" err="1"/>
              <a:t>minhash</a:t>
            </a:r>
            <a:r>
              <a:rPr lang="en-US" b="0" kern="0" dirty="0"/>
              <a:t> signature doesn’t match in any of the 10 sets) =</a:t>
            </a:r>
            <a:br>
              <a:rPr lang="en-US" b="0" kern="0" dirty="0"/>
            </a:br>
            <a:r>
              <a:rPr lang="en-US" b="0" kern="0" dirty="0"/>
              <a:t>(1 – (0.8)</a:t>
            </a:r>
            <a:r>
              <a:rPr lang="en-US" b="0" kern="0" baseline="30000" dirty="0"/>
              <a:t>6</a:t>
            </a:r>
            <a:r>
              <a:rPr lang="en-US" b="0" kern="0" dirty="0"/>
              <a:t>)</a:t>
            </a:r>
            <a:r>
              <a:rPr lang="en-US" b="0" kern="0" baseline="30000" dirty="0"/>
              <a:t>10</a:t>
            </a:r>
            <a:r>
              <a:rPr lang="en-US" b="0" kern="0" dirty="0"/>
              <a:t> = 0.0478</a:t>
            </a:r>
          </a:p>
          <a:p>
            <a:pPr marL="457129" lvl="1" indent="0">
              <a:buFont typeface="Wingdings" charset="2"/>
              <a:buNone/>
            </a:pPr>
            <a:r>
              <a:rPr lang="en-US" b="0" kern="0" dirty="0"/>
              <a:t>Thus, we should find 1 – (1 – (0.8)</a:t>
            </a:r>
            <a:r>
              <a:rPr lang="en-US" b="0" kern="0" baseline="30000" dirty="0"/>
              <a:t>6</a:t>
            </a:r>
            <a:r>
              <a:rPr lang="en-US" b="0" kern="0" dirty="0"/>
              <a:t>)</a:t>
            </a:r>
            <a:r>
              <a:rPr lang="en-US" b="0" kern="0" baseline="30000" dirty="0"/>
              <a:t>10</a:t>
            </a:r>
            <a:r>
              <a:rPr lang="en-US" b="0" kern="0" dirty="0"/>
              <a:t> = 0.952 of all similar pairs</a:t>
            </a:r>
          </a:p>
          <a:p>
            <a:pPr marL="457129" lvl="1" indent="0">
              <a:buFont typeface="Wingdings" charset="2"/>
              <a:buNone/>
            </a:pPr>
            <a:endParaRPr lang="en-US" b="0" kern="0" dirty="0"/>
          </a:p>
          <a:p>
            <a:pPr marL="0" indent="0">
              <a:buFont typeface="Wingdings" charset="2"/>
              <a:buNone/>
            </a:pPr>
            <a:r>
              <a:rPr lang="en-US" b="0" kern="0" dirty="0"/>
              <a:t>Example: J(A,B) = 0.4, 10 sets of 6 </a:t>
            </a:r>
            <a:r>
              <a:rPr lang="en-US" b="0" kern="0" dirty="0" err="1"/>
              <a:t>minhash</a:t>
            </a:r>
            <a:r>
              <a:rPr lang="en-US" b="0" kern="0" dirty="0"/>
              <a:t> signatures</a:t>
            </a:r>
          </a:p>
          <a:p>
            <a:pPr marL="457129" lvl="1" indent="0">
              <a:buFont typeface="Wingdings" charset="2"/>
              <a:buNone/>
            </a:pPr>
            <a:r>
              <a:rPr lang="en-US" b="0" kern="0" dirty="0"/>
              <a:t>P(</a:t>
            </a:r>
            <a:r>
              <a:rPr lang="en-US" b="0" i="1" kern="0" dirty="0"/>
              <a:t>k</a:t>
            </a:r>
            <a:r>
              <a:rPr lang="en-US" b="0" kern="0" dirty="0"/>
              <a:t> </a:t>
            </a:r>
            <a:r>
              <a:rPr lang="en-US" b="0" kern="0" dirty="0" err="1"/>
              <a:t>minhash</a:t>
            </a:r>
            <a:r>
              <a:rPr lang="en-US" b="0" kern="0" dirty="0"/>
              <a:t> signatures match) = (0.4)</a:t>
            </a:r>
            <a:r>
              <a:rPr lang="en-US" b="0" kern="0" baseline="30000" dirty="0"/>
              <a:t>6</a:t>
            </a:r>
            <a:r>
              <a:rPr lang="en-US" b="0" kern="0" dirty="0"/>
              <a:t> = 0.0041</a:t>
            </a:r>
          </a:p>
          <a:p>
            <a:pPr marL="457129" lvl="1" indent="0">
              <a:buFont typeface="Wingdings" charset="2"/>
              <a:buNone/>
            </a:pPr>
            <a:r>
              <a:rPr lang="en-US" b="0" kern="0" dirty="0"/>
              <a:t>P(</a:t>
            </a:r>
            <a:r>
              <a:rPr lang="en-US" b="0" i="1" kern="0" dirty="0"/>
              <a:t>k</a:t>
            </a:r>
            <a:r>
              <a:rPr lang="en-US" b="0" kern="0" dirty="0"/>
              <a:t> </a:t>
            </a:r>
            <a:r>
              <a:rPr lang="en-US" b="0" kern="0" dirty="0" err="1"/>
              <a:t>minhash</a:t>
            </a:r>
            <a:r>
              <a:rPr lang="en-US" b="0" kern="0" dirty="0"/>
              <a:t> signature doesn’t match in any of the 10 sets) =</a:t>
            </a:r>
            <a:br>
              <a:rPr lang="en-US" b="0" kern="0" dirty="0"/>
            </a:br>
            <a:r>
              <a:rPr lang="en-US" b="0" kern="0" dirty="0"/>
              <a:t>(1 – (0.4)</a:t>
            </a:r>
            <a:r>
              <a:rPr lang="en-US" b="0" kern="0" baseline="30000" dirty="0"/>
              <a:t>6</a:t>
            </a:r>
            <a:r>
              <a:rPr lang="en-US" b="0" kern="0" dirty="0"/>
              <a:t>)</a:t>
            </a:r>
            <a:r>
              <a:rPr lang="en-US" b="0" kern="0" baseline="30000" dirty="0"/>
              <a:t>10</a:t>
            </a:r>
            <a:r>
              <a:rPr lang="en-US" b="0" kern="0" dirty="0"/>
              <a:t> = 0.9598</a:t>
            </a:r>
          </a:p>
          <a:p>
            <a:pPr marL="457129" lvl="1" indent="0">
              <a:buFont typeface="Wingdings" charset="2"/>
              <a:buNone/>
            </a:pPr>
            <a:r>
              <a:rPr lang="en-US" b="0" kern="0" dirty="0"/>
              <a:t>Thus, we should find 1 – (1 – 0.262144)</a:t>
            </a:r>
            <a:r>
              <a:rPr lang="en-US" b="0" kern="0" baseline="30000" dirty="0"/>
              <a:t>10</a:t>
            </a:r>
            <a:r>
              <a:rPr lang="en-US" b="0" kern="0" dirty="0"/>
              <a:t> = 0.040 of all similar pairs</a:t>
            </a:r>
            <a:endParaRPr lang="en-US" b="0" i="1" kern="0" baseline="30000" dirty="0"/>
          </a:p>
          <a:p>
            <a:pPr marL="457129" lvl="1" indent="0">
              <a:buFont typeface="Wingdings" charset="2"/>
              <a:buNone/>
            </a:pPr>
            <a:endParaRPr lang="en-US" b="0" i="1" kern="0" baseline="30000" dirty="0"/>
          </a:p>
        </p:txBody>
      </p:sp>
    </p:spTree>
    <p:extLst>
      <p:ext uri="{BB962C8B-B14F-4D97-AF65-F5344CB8AC3E}">
        <p14:creationId xmlns:p14="http://schemas.microsoft.com/office/powerpoint/2010/main" val="1028946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646899"/>
              </p:ext>
            </p:extLst>
          </p:nvPr>
        </p:nvGraphicFramePr>
        <p:xfrm>
          <a:off x="1524000" y="1828800"/>
          <a:ext cx="6096000" cy="4114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1" dirty="0">
                          <a:latin typeface="Gill Sans"/>
                          <a:cs typeface="Gill Sans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Gill Sans"/>
                          <a:cs typeface="Gill Sans"/>
                        </a:rPr>
                        <a:t>1 – (1 – s</a:t>
                      </a:r>
                      <a:r>
                        <a:rPr lang="en-US" sz="2400" b="0" baseline="30000" dirty="0">
                          <a:latin typeface="Gill Sans"/>
                          <a:cs typeface="Gill Sans"/>
                        </a:rPr>
                        <a:t>6</a:t>
                      </a:r>
                      <a:r>
                        <a:rPr lang="en-US" sz="2400" b="0" dirty="0">
                          <a:latin typeface="Gill Sans"/>
                          <a:cs typeface="Gill Sans"/>
                        </a:rPr>
                        <a:t>)</a:t>
                      </a:r>
                      <a:r>
                        <a:rPr lang="en-US" sz="2400" b="0" baseline="30000" dirty="0">
                          <a:latin typeface="Gill Sans"/>
                          <a:cs typeface="Gill Sans"/>
                        </a:rPr>
                        <a:t>10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Gill Sans"/>
                          <a:cs typeface="Gill Sans"/>
                        </a:rPr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Gill Sans"/>
                          <a:cs typeface="Gill Sans"/>
                        </a:rPr>
                        <a:t>0.0006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Gill Sans"/>
                          <a:cs typeface="Gill Sans"/>
                        </a:rPr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Gill Sans"/>
                          <a:cs typeface="Gill Sans"/>
                        </a:rPr>
                        <a:t>0.0073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Gill Sans"/>
                          <a:cs typeface="Gill Sans"/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Gill Sans"/>
                          <a:cs typeface="Gill Sans"/>
                        </a:rPr>
                        <a:t>0.040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Gill Sans"/>
                          <a:cs typeface="Gill Sans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Gill Sans"/>
                          <a:cs typeface="Gill Sans"/>
                        </a:rPr>
                        <a:t>0.146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Gill Sans"/>
                          <a:cs typeface="Gill Sans"/>
                        </a:rPr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Gill Sans"/>
                          <a:cs typeface="Gill Sans"/>
                        </a:rPr>
                        <a:t>0.380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Gill Sans"/>
                          <a:cs typeface="Gill Sans"/>
                        </a:rPr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Gill Sans"/>
                          <a:cs typeface="Gill Sans"/>
                        </a:rPr>
                        <a:t>0.714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Gill Sans"/>
                          <a:cs typeface="Gill Sans"/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Gill Sans"/>
                          <a:cs typeface="Gill Sans"/>
                        </a:rPr>
                        <a:t>0.952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Gill Sans"/>
                          <a:cs typeface="Gill Sans"/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Gill Sans"/>
                          <a:cs typeface="Gill Sans"/>
                        </a:rPr>
                        <a:t>0.999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21239651">
            <a:off x="5044060" y="5890842"/>
            <a:ext cx="338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</a:rPr>
              <a:t>What’s the issue?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i="1" kern="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different </a:t>
            </a:r>
            <a:r>
              <a:rPr lang="en-US" sz="3600" b="0" i="1" kern="0" dirty="0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Signatures</a:t>
            </a:r>
          </a:p>
        </p:txBody>
      </p:sp>
    </p:spTree>
    <p:extLst>
      <p:ext uri="{BB962C8B-B14F-4D97-AF65-F5344CB8AC3E}">
        <p14:creationId xmlns:p14="http://schemas.microsoft.com/office/powerpoint/2010/main" val="1151763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Practical Notes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949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Common implementation: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7591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Generate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M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values, select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of them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times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Reduces amount of hash computations needed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653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Determining “authoritative” version is non-trivial</a:t>
            </a:r>
          </a:p>
        </p:txBody>
      </p:sp>
    </p:spTree>
    <p:extLst>
      <p:ext uri="{BB962C8B-B14F-4D97-AF65-F5344CB8AC3E}">
        <p14:creationId xmlns:p14="http://schemas.microsoft.com/office/powerpoint/2010/main" val="907353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MapReduce/Spark Implementation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615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 over objects: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4251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Generate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M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values, select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of them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times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Each draw yields a signature, emit:</a:t>
            </a:r>
            <a:b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key = (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p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signature), where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p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= [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1 … n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] and value = object 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200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Shuffle/Sort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708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8973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Receive all object ids with same (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signature), emit clusters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724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Second pass to de-dup and group clusters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257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(Optional) Third pass to eliminate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3667181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Offline Extraction vs. Online Querying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1449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Batch formulation of the problem: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49549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Discover all pairs with similarity greater than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Useful for post-hoc batch processing of web crawl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6355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Online formulation of the problem: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16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Given new webpage, is it similar to one I’ve seen before?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Useful for incremental web crawl processing</a:t>
            </a:r>
          </a:p>
        </p:txBody>
      </p:sp>
    </p:spTree>
    <p:extLst>
      <p:ext uri="{BB962C8B-B14F-4D97-AF65-F5344CB8AC3E}">
        <p14:creationId xmlns:p14="http://schemas.microsoft.com/office/powerpoint/2010/main" val="3592111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Literature Note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Many communities have tackled similar problems: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Theoretical computer science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Information retrieval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Data mining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Databases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191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Issues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57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Slightly different terminology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Results not easy to compare</a:t>
            </a:r>
          </a:p>
        </p:txBody>
      </p:sp>
    </p:spTree>
    <p:extLst>
      <p:ext uri="{BB962C8B-B14F-4D97-AF65-F5344CB8AC3E}">
        <p14:creationId xmlns:p14="http://schemas.microsoft.com/office/powerpoint/2010/main" val="3494543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Online Similarity Querying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Preparing the existing collection: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33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each object, compute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sets of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values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each set, concatenate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values together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Keep each signature in hash table (in memory)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Note: can parallelize across multiple machines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708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Querying and updating: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897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new webpage, compute signatures and check for collisions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Collisions imply duplicate (determine which version to keep)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Update hash tables</a:t>
            </a:r>
          </a:p>
        </p:txBody>
      </p:sp>
    </p:spTree>
    <p:extLst>
      <p:ext uri="{BB962C8B-B14F-4D97-AF65-F5344CB8AC3E}">
        <p14:creationId xmlns:p14="http://schemas.microsoft.com/office/powerpoint/2010/main" val="3270279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-w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0"/>
            <a:ext cx="9144000" cy="6849070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611938"/>
            <a:ext cx="3581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err="1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roj</a:t>
            </a:r>
            <a:r>
              <a:rPr lang="en-US" sz="1000" b="0" dirty="0">
                <a:solidFill>
                  <a:srgbClr val="FFFFFF"/>
                </a:solidFill>
              </a:rPr>
              <a:t>/4179478228/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4419600"/>
            <a:ext cx="4114800" cy="6858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sz="3600" b="0" kern="0" dirty="0">
                <a:solidFill>
                  <a:schemeClr val="bg1"/>
                </a:solidFill>
                <a:latin typeface="Gill Sans"/>
                <a:cs typeface="Gill Sans"/>
              </a:rPr>
              <a:t>Random Projections</a:t>
            </a:r>
          </a:p>
        </p:txBody>
      </p:sp>
    </p:spTree>
    <p:extLst>
      <p:ext uri="{BB962C8B-B14F-4D97-AF65-F5344CB8AC3E}">
        <p14:creationId xmlns:p14="http://schemas.microsoft.com/office/powerpoint/2010/main" val="294309813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Limitations of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is great for near-duplicate detection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Set high threshold for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Jaccard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similarity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8926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Limitations: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27362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Jaccard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similarity only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Set-based representation, no way to assign weights to features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21010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Random projections: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591109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Works with arbitrary vectors using cosine similarity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Same basic idea, but details differ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Slower but more accurate: no free lunch!</a:t>
            </a:r>
          </a:p>
        </p:txBody>
      </p:sp>
    </p:spTree>
    <p:extLst>
      <p:ext uri="{BB962C8B-B14F-4D97-AF65-F5344CB8AC3E}">
        <p14:creationId xmlns:p14="http://schemas.microsoft.com/office/powerpoint/2010/main" val="2511516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7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Random Projection Hashing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Generate a random vector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r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of unit length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362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Draw from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univariate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Gaussian for each component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Normalize length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37268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Define: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1200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Physical intuition?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851969"/>
            <a:ext cx="2948940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83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RP Hash Collisions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It can be shown that: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36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Proof in (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Goemans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and Williamson, 1995)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733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Thus: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1200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Physical intuition?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540" y="2743200"/>
            <a:ext cx="3634740" cy="5867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244340"/>
            <a:ext cx="5113020" cy="28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43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Random Projection Signature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Given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D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random vectors: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5698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Insight: similarity boils down to comparison of </a:t>
            </a:r>
          </a:p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hamming distances between signatures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647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Convert each object into a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D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bit signature: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429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Since: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905000"/>
            <a:ext cx="1813560" cy="2819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4171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We can derive: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30" y="3124200"/>
            <a:ext cx="4465320" cy="2819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780" y="3851970"/>
            <a:ext cx="5113020" cy="281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370" y="4594860"/>
            <a:ext cx="4815840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17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One-RP Signature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7215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Algorithm: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10258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-bit RP signature for every object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Take first bit, bucket objects into two sets</a:t>
            </a:r>
          </a:p>
          <a:p>
            <a:pPr lvl="0" algn="ctr">
              <a:defRPr/>
            </a:pP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Perform brute force pairwise (hamming distance) comparison </a:t>
            </a:r>
            <a:b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 each bucket, retain those below hamming distance threshold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Task: discover all pairs with cosine similarity greater than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8481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Analysis: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2291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Probability we will discover all pairs: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800" y="4233446"/>
            <a:ext cx="274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45205" y="6519446"/>
            <a:ext cx="6498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* Note, this is actually a simplification: see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Ture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 et al. (SIGIR 2011) for details.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3529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Efficiency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10" y="4635163"/>
            <a:ext cx="14859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753100"/>
            <a:ext cx="278892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31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280" y="4572000"/>
            <a:ext cx="1859280" cy="731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753100"/>
            <a:ext cx="2788920" cy="7239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Two-RP Signature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7215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Algorithm: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10258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-bit RP signature for every object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Take first two bits, bucket objects into four sets</a:t>
            </a:r>
          </a:p>
          <a:p>
            <a:pPr lvl="0" algn="ctr">
              <a:defRPr/>
            </a:pP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Perform brute force pairwise (hamming distance) comparison </a:t>
            </a:r>
            <a:b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 each bucket, retain those below hamming distance threshold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Task: discover all pairs with cosine similarity greater than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8481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Analysis: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2291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Probability we will discover all pairs: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529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2241359254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734110"/>
            <a:ext cx="2941320" cy="723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280" y="4556760"/>
            <a:ext cx="1874520" cy="7391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i="1" kern="0" dirty="0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-RP Signature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7215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Algorithm: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10258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-bit RP signature for every object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Take first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bits, bucket objects into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2</a:t>
            </a:r>
            <a:r>
              <a:rPr lang="en-US" sz="2000" b="0" i="1" kern="0" baseline="3000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sets</a:t>
            </a:r>
          </a:p>
          <a:p>
            <a:pPr lvl="0" algn="ctr">
              <a:defRPr/>
            </a:pP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Perform brute force pairwise (hamming distance) comparison </a:t>
            </a:r>
            <a:b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 each bucket, retain those below hamming distance threshold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Task: discover all pairs with cosine similarity greater than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8481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Analysis: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2291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Probability we will discover all pairs: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529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37382883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340" y="4602480"/>
            <a:ext cx="3383280" cy="845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5753100"/>
            <a:ext cx="3375660" cy="7239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i="1" kern="0" dirty="0">
                <a:solidFill>
                  <a:srgbClr val="000000"/>
                </a:solidFill>
                <a:latin typeface="Gill Sans"/>
                <a:cs typeface="Gill Sans"/>
              </a:rPr>
              <a:t>m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Sets of </a:t>
            </a:r>
            <a:r>
              <a:rPr lang="en-US" sz="3600" b="0" i="1" kern="0" dirty="0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-RP Signature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7215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Algorithm: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10258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-bit RP signature for every object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Choose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m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sets of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bits; for each, use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selected bits to bucket objects into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2</a:t>
            </a:r>
            <a:r>
              <a:rPr lang="en-US" sz="2000" b="0" i="1" kern="0" baseline="3000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sets</a:t>
            </a:r>
          </a:p>
          <a:p>
            <a:pPr lvl="0" algn="ctr">
              <a:defRPr/>
            </a:pP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Perform brute force pairwise (hamming distance) comparison </a:t>
            </a:r>
            <a:b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 each bucket, retain those below hamming distance threshold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Task: discover all pairs with cosine similarity greater than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8481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Analysis: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2291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Probability we will discover all pairs: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3529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35071732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Four Steps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Specify distance metric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133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Jaccard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Euclidean, cosine, etc.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5843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“Project”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9653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random projections, etc.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4987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Extract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8797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Bucketing, sliding windows, etc.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6699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Compute representation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0509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Shingling,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tf.idf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416423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  <p:bldP spid="17" grpId="0"/>
      <p:bldP spid="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MapReduce/Spark Implementation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615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 over objects: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4251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-bit RP signature for every object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Choose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m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sets of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bits and use to bucket; for each, emit:</a:t>
            </a:r>
            <a:b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key = (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p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bits), where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p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= [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1 … m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], value = (object id, rest of signature bits)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200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Shuffle/Sort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708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897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Receive (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p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bits)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Perform brute force pairwise (hamming distance) comparison for each key, </a:t>
            </a:r>
            <a:b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retain those below hamming distance threshold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33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Second pass to de-dup and group clusters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86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(Optional) Third pass to eliminate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2991581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Online Querying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Preparing the existing collection: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336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-bit RP signature for every object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Choose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m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sets of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bits and use to bucket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Store signatures in memory (across multiple machines)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708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Querying: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8973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-bit signature of query object, choose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m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sets of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bits in same way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Perform brute-force scan of correct bucket (in parallel)</a:t>
            </a:r>
          </a:p>
        </p:txBody>
      </p:sp>
    </p:spTree>
    <p:extLst>
      <p:ext uri="{BB962C8B-B14F-4D97-AF65-F5344CB8AC3E}">
        <p14:creationId xmlns:p14="http://schemas.microsoft.com/office/powerpoint/2010/main" val="2539845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Additional Issues to Consider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4925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Two sources of error: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73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From LSH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From using hamming distance as proxy for cosine similarity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708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Load imbalance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9591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Emphasis on recall, not precision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338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Parameter tuning</a:t>
            </a:r>
          </a:p>
        </p:txBody>
      </p:sp>
    </p:spTree>
    <p:extLst>
      <p:ext uri="{BB962C8B-B14F-4D97-AF65-F5344CB8AC3E}">
        <p14:creationId xmlns:p14="http://schemas.microsoft.com/office/powerpoint/2010/main" val="181387832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“Sliding Window” Algorithm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124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For each permutation, sort bit signatures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505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Apply sliding window of width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B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over sorted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Compute hamming distances of bit signatures within window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Compute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D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-bit RP signature for every object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5322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For each object, permute bit signature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m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times</a:t>
            </a:r>
          </a:p>
        </p:txBody>
      </p:sp>
    </p:spTree>
    <p:extLst>
      <p:ext uri="{BB962C8B-B14F-4D97-AF65-F5344CB8AC3E}">
        <p14:creationId xmlns:p14="http://schemas.microsoft.com/office/powerpoint/2010/main" val="19846203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MapReduce/Spark Implementation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615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Mapper: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4251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-bit RP signature for every object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Permute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m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times, for each emit: </a:t>
            </a:r>
            <a:b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key = (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p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signature), where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p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= [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1 … m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], value = object 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200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Shuffle/Sort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708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897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Keep FIFO queue of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B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bit signatures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each new bit signature, compute hamming distance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wrt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all in queue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Add new bit signature to end of queue, displacing oldest</a:t>
            </a:r>
          </a:p>
        </p:txBody>
      </p:sp>
    </p:spTree>
    <p:extLst>
      <p:ext uri="{BB962C8B-B14F-4D97-AF65-F5344CB8AC3E}">
        <p14:creationId xmlns:p14="http://schemas.microsoft.com/office/powerpoint/2010/main" val="265707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Four Steps to Finding Similar Items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Specify distance metric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133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Jaccard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Euclidean, cosine, etc.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5843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“Project”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9653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random projections, etc.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4987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Extract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8797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Bucketing, sliding windows, etc.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6699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Compute representation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0509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Shingling,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tf.idf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90960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Wikipedia (Japanese rock garden)</a:t>
            </a:r>
          </a:p>
        </p:txBody>
      </p:sp>
    </p:spTree>
    <p:extLst>
      <p:ext uri="{BB962C8B-B14F-4D97-AF65-F5344CB8AC3E}">
        <p14:creationId xmlns:p14="http://schemas.microsoft.com/office/powerpoint/2010/main" val="32961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stan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611938"/>
            <a:ext cx="4419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err="1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thiagoalmeida</a:t>
            </a:r>
            <a:r>
              <a:rPr lang="en-US" sz="1000" b="0" dirty="0">
                <a:solidFill>
                  <a:srgbClr val="FFFFFF"/>
                </a:solidFill>
              </a:rPr>
              <a:t>/250190676/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latin typeface="Gill Sans"/>
                <a:cs typeface="Gill Sans"/>
              </a:rPr>
              <a:t>Distance Metrics</a:t>
            </a:r>
          </a:p>
        </p:txBody>
      </p:sp>
    </p:spTree>
    <p:extLst>
      <p:ext uri="{BB962C8B-B14F-4D97-AF65-F5344CB8AC3E}">
        <p14:creationId xmlns:p14="http://schemas.microsoft.com/office/powerpoint/2010/main" val="237520726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5105400"/>
          </a:xfrm>
          <a:prstGeom prst="rect">
            <a:avLst/>
          </a:prstGeom>
        </p:spPr>
        <p:txBody>
          <a:bodyPr/>
          <a:lstStyle/>
          <a:p>
            <a:pPr marL="457200" indent="-457200" algn="ctr">
              <a:buFont typeface="+mj-lt"/>
              <a:buAutoNum type="arabicPeriod"/>
            </a:pPr>
            <a:r>
              <a:rPr lang="en-US" dirty="0"/>
              <a:t>Non-negativity:</a:t>
            </a:r>
          </a:p>
          <a:p>
            <a:pPr marL="457200" indent="-457200" algn="ctr">
              <a:buFont typeface="+mj-lt"/>
              <a:buAutoNum type="arabicPeriod"/>
            </a:pPr>
            <a:endParaRPr lang="en-US" dirty="0"/>
          </a:p>
          <a:p>
            <a:pPr marL="457200" indent="-457200" algn="ctr">
              <a:buFont typeface="+mj-lt"/>
              <a:buAutoNum type="arabicPeriod"/>
            </a:pPr>
            <a:r>
              <a:rPr lang="en-US" dirty="0"/>
              <a:t>Identity: </a:t>
            </a:r>
          </a:p>
          <a:p>
            <a:pPr marL="457200" indent="-457200" algn="ctr">
              <a:buFont typeface="+mj-lt"/>
              <a:buAutoNum type="arabicPeriod"/>
            </a:pPr>
            <a:endParaRPr lang="en-US" dirty="0"/>
          </a:p>
          <a:p>
            <a:pPr marL="457200" indent="-457200" algn="ctr">
              <a:buFont typeface="+mj-lt"/>
              <a:buAutoNum type="arabicPeriod"/>
            </a:pPr>
            <a:r>
              <a:rPr lang="en-US" dirty="0"/>
              <a:t>Symmetry:</a:t>
            </a:r>
          </a:p>
          <a:p>
            <a:pPr marL="457200" indent="-457200" algn="ctr">
              <a:buFont typeface="+mj-lt"/>
              <a:buAutoNum type="arabicPeriod"/>
            </a:pPr>
            <a:endParaRPr lang="en-US" dirty="0"/>
          </a:p>
          <a:p>
            <a:pPr marL="457200" indent="-457200" algn="ctr">
              <a:buFont typeface="+mj-lt"/>
              <a:buAutoNum type="arabicPeriod"/>
            </a:pPr>
            <a:r>
              <a:rPr lang="en-US" dirty="0"/>
              <a:t>Triangle Inequality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080" y="2133600"/>
            <a:ext cx="1686560" cy="375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720" y="3182620"/>
            <a:ext cx="3637280" cy="375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600" y="4262120"/>
            <a:ext cx="2509520" cy="3759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5392420"/>
            <a:ext cx="3931920" cy="37592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Distance Metrics</a:t>
            </a:r>
          </a:p>
        </p:txBody>
      </p:sp>
    </p:spTree>
    <p:extLst>
      <p:ext uri="{BB962C8B-B14F-4D97-AF65-F5344CB8AC3E}">
        <p14:creationId xmlns:p14="http://schemas.microsoft.com/office/powerpoint/2010/main" val="102290398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580" y="2895600"/>
            <a:ext cx="2179320" cy="655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733800"/>
            <a:ext cx="2621280" cy="2819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Distance: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Jaccard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Given two sets A,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357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Jaccard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similarity:</a:t>
            </a:r>
          </a:p>
        </p:txBody>
      </p:sp>
    </p:spTree>
    <p:extLst>
      <p:ext uri="{BB962C8B-B14F-4D97-AF65-F5344CB8AC3E}">
        <p14:creationId xmlns:p14="http://schemas.microsoft.com/office/powerpoint/2010/main" val="125317805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Distance: Norms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78480" y="1447800"/>
            <a:ext cx="3169920" cy="609600"/>
            <a:chOff x="3429000" y="2286000"/>
            <a:chExt cx="3169920" cy="609600"/>
          </a:xfrm>
        </p:grpSpPr>
        <p:sp>
          <p:nvSpPr>
            <p:cNvPr id="6" name="TextBox 5"/>
            <p:cNvSpPr txBox="1"/>
            <p:nvPr/>
          </p:nvSpPr>
          <p:spPr>
            <a:xfrm>
              <a:off x="3429000" y="23622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Given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95800" y="2286000"/>
              <a:ext cx="2103120" cy="28194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8180" y="2613660"/>
              <a:ext cx="2034540" cy="28194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52400" y="27387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Euclidean distance (L</a:t>
            </a:r>
            <a:r>
              <a:rPr lang="en-US" sz="2400" b="0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-norm)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40341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Manhattan distance (L</a:t>
            </a:r>
            <a:r>
              <a:rPr lang="en-US" sz="2400" b="0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-norm)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5327958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L</a:t>
            </a:r>
            <a:r>
              <a:rPr lang="en-US" sz="2400" b="0" kern="0" baseline="-25000" dirty="0" err="1">
                <a:solidFill>
                  <a:srgbClr val="000000"/>
                </a:solidFill>
                <a:latin typeface="Gill Sans"/>
                <a:cs typeface="Gill Sans"/>
              </a:rPr>
              <a:t>r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-norm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560" y="2514600"/>
            <a:ext cx="3009900" cy="990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3960167"/>
            <a:ext cx="2506980" cy="76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560" y="5105400"/>
            <a:ext cx="3291840" cy="9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3278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53171</TotalTime>
  <Words>2296</Words>
  <Application>Microsoft Macintosh PowerPoint</Application>
  <PresentationFormat>On-screen Show (4:3)</PresentationFormat>
  <Paragraphs>527</Paragraphs>
  <Slides>56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Arial Black</vt:lpstr>
      <vt:lpstr>Gill Sans</vt:lpstr>
      <vt:lpstr>Helvetica Neue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10887</cp:revision>
  <dcterms:created xsi:type="dcterms:W3CDTF">2012-08-31T06:36:49Z</dcterms:created>
  <dcterms:modified xsi:type="dcterms:W3CDTF">2018-11-01T00:16:42Z</dcterms:modified>
  <cp:category/>
</cp:coreProperties>
</file>