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595" r:id="rId2"/>
    <p:sldId id="1590" r:id="rId3"/>
    <p:sldId id="1567" r:id="rId4"/>
    <p:sldId id="1568" r:id="rId5"/>
    <p:sldId id="1570" r:id="rId6"/>
    <p:sldId id="1495" r:id="rId7"/>
    <p:sldId id="1496" r:id="rId8"/>
    <p:sldId id="1497" r:id="rId9"/>
    <p:sldId id="1498" r:id="rId10"/>
    <p:sldId id="1499" r:id="rId11"/>
    <p:sldId id="1582" r:id="rId12"/>
    <p:sldId id="1581" r:id="rId13"/>
    <p:sldId id="1502" r:id="rId14"/>
    <p:sldId id="1526" r:id="rId15"/>
    <p:sldId id="1583" r:id="rId16"/>
    <p:sldId id="1527" r:id="rId17"/>
    <p:sldId id="1560" r:id="rId18"/>
    <p:sldId id="1561" r:id="rId19"/>
    <p:sldId id="1562" r:id="rId20"/>
    <p:sldId id="1588" r:id="rId21"/>
    <p:sldId id="1589" r:id="rId22"/>
    <p:sldId id="1572" r:id="rId23"/>
    <p:sldId id="1573" r:id="rId24"/>
    <p:sldId id="1584" r:id="rId25"/>
    <p:sldId id="1585" r:id="rId26"/>
    <p:sldId id="1574" r:id="rId27"/>
    <p:sldId id="1575" r:id="rId28"/>
    <p:sldId id="1576" r:id="rId29"/>
    <p:sldId id="1577" r:id="rId30"/>
    <p:sldId id="1578" r:id="rId31"/>
    <p:sldId id="1579" r:id="rId32"/>
    <p:sldId id="1580" r:id="rId33"/>
    <p:sldId id="1586" r:id="rId34"/>
    <p:sldId id="1587" r:id="rId35"/>
    <p:sldId id="1594" r:id="rId36"/>
    <p:sldId id="1593" r:id="rId37"/>
    <p:sldId id="1543" r:id="rId38"/>
    <p:sldId id="1565" r:id="rId39"/>
    <p:sldId id="1557" r:id="rId40"/>
    <p:sldId id="1545" r:id="rId41"/>
    <p:sldId id="1546" r:id="rId42"/>
    <p:sldId id="1547" r:id="rId43"/>
    <p:sldId id="1548" r:id="rId44"/>
    <p:sldId id="1549" r:id="rId45"/>
    <p:sldId id="1550" r:id="rId46"/>
    <p:sldId id="1558" r:id="rId47"/>
    <p:sldId id="1552" r:id="rId48"/>
    <p:sldId id="1553" r:id="rId49"/>
    <p:sldId id="1554" r:id="rId50"/>
    <p:sldId id="1555" r:id="rId51"/>
    <p:sldId id="1556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0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6: Data Mining (2/4)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30,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h_In_Charl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1258" y="-711470"/>
            <a:ext cx="11350658" cy="75694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(Orchestra)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20469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Franklin Gothic Book"/>
              </a:rPr>
              <a:t>Ensembles</a:t>
            </a:r>
          </a:p>
        </p:txBody>
      </p:sp>
    </p:spTree>
    <p:extLst>
      <p:ext uri="{BB962C8B-B14F-4D97-AF65-F5344CB8AC3E}">
        <p14:creationId xmlns:p14="http://schemas.microsoft.com/office/powerpoint/2010/main" val="41541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Ensemble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Common implementation: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00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 classifiers on different input partitions of the data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Embarrassingly parallel!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07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 multiple models, combine results from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models to make prediction</a:t>
            </a:r>
          </a:p>
        </p:txBody>
      </p:sp>
      <p:sp>
        <p:nvSpPr>
          <p:cNvPr id="14" name="TextBox 13"/>
          <p:cNvSpPr txBox="1"/>
          <p:nvPr/>
        </p:nvSpPr>
        <p:spPr>
          <a:xfrm rot="9898381">
            <a:off x="3161193" y="1829856"/>
            <a:ext cx="70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21268607">
            <a:off x="2225296" y="135747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FF0000"/>
                </a:solidFill>
                <a:latin typeface="Gill Sans"/>
                <a:cs typeface="Gill Sans"/>
              </a:rPr>
              <a:t>independent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Combining predictions: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57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Majority voting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weighted voting: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40" y="5279886"/>
            <a:ext cx="307086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Model averaging</a:t>
            </a:r>
          </a:p>
          <a:p>
            <a:pPr lvl="0" algn="ctr">
              <a:defRPr/>
            </a:pP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11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Ensemble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does it 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721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errors uncorrelated, multiple classifiers being wrong is less likely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the variance component of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07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 multiple models, combine results from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models to make prediction</a:t>
            </a:r>
          </a:p>
        </p:txBody>
      </p:sp>
      <p:sp>
        <p:nvSpPr>
          <p:cNvPr id="14" name="TextBox 13"/>
          <p:cNvSpPr txBox="1"/>
          <p:nvPr/>
        </p:nvSpPr>
        <p:spPr>
          <a:xfrm rot="9898381">
            <a:off x="3161193" y="1829856"/>
            <a:ext cx="70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21268607">
            <a:off x="2225296" y="135747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FF0000"/>
                </a:solidFill>
                <a:latin typeface="Gill Sans"/>
                <a:cs typeface="Gill Sans"/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8214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002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008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19431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35433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51435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67437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312111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 bwMode="auto">
          <a:xfrm rot="5400000">
            <a:off x="19431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35433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51435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67437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008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00400" y="50292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800600" y="50292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10000" y="55626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10200" y="55626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cxnSp>
        <p:nvCxnSpPr>
          <p:cNvPr id="26" name="Straight Arrow Connector 25"/>
          <p:cNvCxnSpPr>
            <a:stCxn id="4" idx="2"/>
            <a:endCxn id="22" idx="0"/>
          </p:cNvCxnSpPr>
          <p:nvPr/>
        </p:nvCxnSpPr>
        <p:spPr bwMode="auto">
          <a:xfrm>
            <a:off x="22479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23" idx="0"/>
          </p:cNvCxnSpPr>
          <p:nvPr/>
        </p:nvCxnSpPr>
        <p:spPr bwMode="auto">
          <a:xfrm>
            <a:off x="5448300" y="4267200"/>
            <a:ext cx="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22" idx="0"/>
          </p:cNvCxnSpPr>
          <p:nvPr/>
        </p:nvCxnSpPr>
        <p:spPr bwMode="auto">
          <a:xfrm>
            <a:off x="3848100" y="4267200"/>
            <a:ext cx="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22" idx="0"/>
          </p:cNvCxnSpPr>
          <p:nvPr/>
        </p:nvCxnSpPr>
        <p:spPr bwMode="auto">
          <a:xfrm flipH="1">
            <a:off x="38481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22" idx="0"/>
          </p:cNvCxnSpPr>
          <p:nvPr/>
        </p:nvCxnSpPr>
        <p:spPr bwMode="auto">
          <a:xfrm flipH="1">
            <a:off x="3848100" y="4267200"/>
            <a:ext cx="3200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23" idx="0"/>
          </p:cNvCxnSpPr>
          <p:nvPr/>
        </p:nvCxnSpPr>
        <p:spPr bwMode="auto">
          <a:xfrm flipH="1">
            <a:off x="54483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2"/>
            <a:endCxn id="23" idx="0"/>
          </p:cNvCxnSpPr>
          <p:nvPr/>
        </p:nvCxnSpPr>
        <p:spPr bwMode="auto">
          <a:xfrm>
            <a:off x="38481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23" idx="0"/>
          </p:cNvCxnSpPr>
          <p:nvPr/>
        </p:nvCxnSpPr>
        <p:spPr bwMode="auto">
          <a:xfrm>
            <a:off x="2247900" y="4267200"/>
            <a:ext cx="3200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6600908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output the model?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32721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Option 1: write model out as “side data”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Option 2: emit model as intermediate output</a:t>
            </a:r>
          </a:p>
        </p:txBody>
      </p:sp>
    </p:spTree>
    <p:extLst>
      <p:ext uri="{BB962C8B-B14F-4D97-AF65-F5344CB8AC3E}">
        <p14:creationId xmlns:p14="http://schemas.microsoft.com/office/powerpoint/2010/main" val="6706735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29000" y="2541657"/>
            <a:ext cx="2514600" cy="3325743"/>
            <a:chOff x="6596038" y="1932057"/>
            <a:chExt cx="2514600" cy="3325743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br>
                <a:rPr lang="en-US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b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⇒ Iterator[U]</a:t>
              </a: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</a:p>
          </p:txBody>
        </p:sp>
        <p:cxnSp>
          <p:nvCxnSpPr>
            <p:cNvPr id="33" name="Straight Arrow Connector 32"/>
            <p:cNvCxnSpPr>
              <a:stCxn id="32" idx="2"/>
              <a:endCxn id="30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</a:p>
          </p:txBody>
        </p:sp>
        <p:cxnSp>
          <p:nvCxnSpPr>
            <p:cNvPr id="36" name="Straight Arrow Connector 35"/>
            <p:cNvCxnSpPr>
              <a:stCxn id="30" idx="2"/>
              <a:endCxn id="3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 bwMode="auto">
          <a:xfrm>
            <a:off x="5562600" y="45720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about Spark?</a:t>
            </a:r>
          </a:p>
        </p:txBody>
      </p:sp>
    </p:spTree>
    <p:extLst>
      <p:ext uri="{BB962C8B-B14F-4D97-AF65-F5344CB8AC3E}">
        <p14:creationId xmlns:p14="http://schemas.microsoft.com/office/powerpoint/2010/main" val="19375498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400800" y="3048000"/>
            <a:ext cx="1981200" cy="1066800"/>
            <a:chOff x="6400800" y="3124200"/>
            <a:chExt cx="1981200" cy="1066800"/>
          </a:xfrm>
        </p:grpSpPr>
        <p:cxnSp>
          <p:nvCxnSpPr>
            <p:cNvPr id="81" name="Straight Arrow Connector 80"/>
            <p:cNvCxnSpPr/>
            <p:nvPr/>
          </p:nvCxnSpPr>
          <p:spPr>
            <a:xfrm flipH="1">
              <a:off x="6858000" y="31242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64008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7924800" y="31242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74676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62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Classifier </a:t>
            </a:r>
            <a:b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</a:br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Training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" y="5181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Making</a:t>
            </a:r>
            <a:b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</a:br>
            <a:r>
              <a:rPr lang="en-US" sz="32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Predictions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51863" y="6260068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Arial" pitchFamily="34" charset="0"/>
              </a:rPr>
              <a:t>Just like any other parallel Pig dataflow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037538" y="3048000"/>
            <a:ext cx="2210862" cy="1066800"/>
            <a:chOff x="4037538" y="3048000"/>
            <a:chExt cx="2210862" cy="1066800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4038600" y="30480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037538" y="305966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label, feature vector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590800" y="4964668"/>
            <a:ext cx="3429000" cy="1283732"/>
            <a:chOff x="2590800" y="4964668"/>
            <a:chExt cx="3429000" cy="1283732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4419600" y="51054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2590800" y="5410200"/>
              <a:ext cx="91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model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0000" y="5410200"/>
              <a:ext cx="12192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UDF</a:t>
              </a:r>
            </a:p>
          </p:txBody>
        </p:sp>
        <p:cxnSp>
          <p:nvCxnSpPr>
            <p:cNvPr id="87" name="Straight Arrow Connector 86"/>
            <p:cNvCxnSpPr>
              <a:stCxn id="63" idx="3"/>
              <a:endCxn id="69" idx="1"/>
            </p:cNvCxnSpPr>
            <p:nvPr/>
          </p:nvCxnSpPr>
          <p:spPr>
            <a:xfrm>
              <a:off x="3505200" y="5638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424491" y="4964668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feature vector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53859" y="5879068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prediction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415091" y="4953000"/>
            <a:ext cx="3424109" cy="1295400"/>
            <a:chOff x="5415091" y="4953000"/>
            <a:chExt cx="3424109" cy="129540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7243891" y="51054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5415091" y="5410200"/>
              <a:ext cx="91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model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4291" y="5410200"/>
              <a:ext cx="12192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UDF</a:t>
              </a:r>
            </a:p>
          </p:txBody>
        </p:sp>
        <p:cxnSp>
          <p:nvCxnSpPr>
            <p:cNvPr id="113" name="Straight Arrow Connector 112"/>
            <p:cNvCxnSpPr>
              <a:stCxn id="111" idx="3"/>
              <a:endCxn id="112" idx="1"/>
            </p:cNvCxnSpPr>
            <p:nvPr/>
          </p:nvCxnSpPr>
          <p:spPr>
            <a:xfrm>
              <a:off x="6329491" y="5638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7243891" y="49530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feature vector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73259" y="5867400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prediction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35814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2057400" y="152400"/>
            <a:ext cx="3276600" cy="2895600"/>
            <a:chOff x="2057400" y="152400"/>
            <a:chExt cx="3276600" cy="2895600"/>
          </a:xfrm>
        </p:grpSpPr>
        <p:sp>
          <p:nvSpPr>
            <p:cNvPr id="2" name="Rectangle 1"/>
            <p:cNvSpPr/>
            <p:nvPr/>
          </p:nvSpPr>
          <p:spPr>
            <a:xfrm>
              <a:off x="27432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34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2" idx="2"/>
            </p:cNvCxnSpPr>
            <p:nvPr/>
          </p:nvCxnSpPr>
          <p:spPr>
            <a:xfrm>
              <a:off x="2971800" y="1600200"/>
              <a:ext cx="762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2"/>
            </p:cNvCxnSpPr>
            <p:nvPr/>
          </p:nvCxnSpPr>
          <p:spPr>
            <a:xfrm>
              <a:off x="3505200" y="1600200"/>
              <a:ext cx="381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</p:cNvCxnSpPr>
            <p:nvPr/>
          </p:nvCxnSpPr>
          <p:spPr>
            <a:xfrm>
              <a:off x="4038600" y="16002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</p:cNvCxnSpPr>
            <p:nvPr/>
          </p:nvCxnSpPr>
          <p:spPr>
            <a:xfrm flipH="1">
              <a:off x="4191000" y="1600200"/>
              <a:ext cx="381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</p:cNvCxnSpPr>
            <p:nvPr/>
          </p:nvCxnSpPr>
          <p:spPr>
            <a:xfrm flipH="1">
              <a:off x="4343400" y="1600200"/>
              <a:ext cx="762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718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5052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0386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5720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054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80226" y="152400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previous Pig dataflow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57400" y="1143000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map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819400" y="259080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reduce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100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096000" y="152400"/>
            <a:ext cx="2590800" cy="2895600"/>
            <a:chOff x="6096000" y="152400"/>
            <a:chExt cx="2590800" cy="2895600"/>
          </a:xfrm>
        </p:grpSpPr>
        <p:sp>
          <p:nvSpPr>
            <p:cNvPr id="56" name="Rectangle 55"/>
            <p:cNvSpPr/>
            <p:nvPr/>
          </p:nvSpPr>
          <p:spPr>
            <a:xfrm>
              <a:off x="60960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294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628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962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296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324600" y="1600200"/>
              <a:ext cx="2133600" cy="1066800"/>
              <a:chOff x="6324600" y="1600200"/>
              <a:chExt cx="2133600" cy="1066800"/>
            </a:xfrm>
          </p:grpSpPr>
          <p:cxnSp>
            <p:nvCxnSpPr>
              <p:cNvPr id="64" name="Straight Arrow Connector 63"/>
              <p:cNvCxnSpPr>
                <a:stCxn id="56" idx="2"/>
              </p:cNvCxnSpPr>
              <p:nvPr/>
            </p:nvCxnSpPr>
            <p:spPr>
              <a:xfrm>
                <a:off x="6324600" y="16002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2"/>
              </p:cNvCxnSpPr>
              <p:nvPr/>
            </p:nvCxnSpPr>
            <p:spPr>
              <a:xfrm>
                <a:off x="6858000" y="1600200"/>
                <a:ext cx="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9" idx="2"/>
              </p:cNvCxnSpPr>
              <p:nvPr/>
            </p:nvCxnSpPr>
            <p:spPr>
              <a:xfrm flipH="1">
                <a:off x="7010400" y="16002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60" idx="2"/>
              </p:cNvCxnSpPr>
              <p:nvPr/>
            </p:nvCxnSpPr>
            <p:spPr>
              <a:xfrm flipH="1">
                <a:off x="7162800" y="1600200"/>
                <a:ext cx="762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61" idx="2"/>
              </p:cNvCxnSpPr>
              <p:nvPr/>
            </p:nvCxnSpPr>
            <p:spPr>
              <a:xfrm flipH="1">
                <a:off x="7162800" y="1600200"/>
                <a:ext cx="12954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/>
            <p:cNvCxnSpPr/>
            <p:nvPr/>
          </p:nvCxnSpPr>
          <p:spPr>
            <a:xfrm>
              <a:off x="63246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8580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914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248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84582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233026" y="152400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previous Pig dataflow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294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962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 flipH="1">
              <a:off x="6324600" y="1600200"/>
              <a:ext cx="2133600" cy="1066800"/>
              <a:chOff x="6324600" y="1676400"/>
              <a:chExt cx="2133600" cy="1066800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6324600" y="16764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6858000" y="1676400"/>
                <a:ext cx="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7010400" y="16764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H="1">
                <a:off x="7162800" y="1676400"/>
                <a:ext cx="762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H="1">
                <a:off x="7162800" y="1676400"/>
                <a:ext cx="12954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Rounded Rectangle 129"/>
          <p:cNvSpPr/>
          <p:nvPr/>
        </p:nvSpPr>
        <p:spPr>
          <a:xfrm>
            <a:off x="64008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676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828800" y="3276600"/>
            <a:ext cx="2667000" cy="707886"/>
            <a:chOff x="1828800" y="3352800"/>
            <a:chExt cx="2667000" cy="707886"/>
          </a:xfrm>
        </p:grpSpPr>
        <p:sp>
          <p:nvSpPr>
            <p:cNvPr id="48" name="Rounded Rectangle 47"/>
            <p:cNvSpPr/>
            <p:nvPr/>
          </p:nvSpPr>
          <p:spPr>
            <a:xfrm>
              <a:off x="35814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800" y="33528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Pig storage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666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107" grpId="0"/>
      <p:bldP spid="98" grpId="0" animBg="1"/>
      <p:bldP spid="130" grpId="0" animBg="1"/>
      <p:bldP spid="1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94472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training = load ‘training.txt’ using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SVMLightStorage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as (target: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, features: map[]);</a:t>
            </a:r>
          </a:p>
          <a:p>
            <a:endParaRPr lang="en-US" sz="1800" b="0" dirty="0">
              <a:solidFill>
                <a:schemeClr val="bg1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store training into ‘model/’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using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FeaturesLRClassifierBuilder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643735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Franklin Gothic Book"/>
              </a:rPr>
              <a:t>Want an ensemble?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66800" y="1966436"/>
            <a:ext cx="6781800" cy="4510564"/>
            <a:chOff x="685800" y="1890236"/>
            <a:chExt cx="6781800" cy="4510564"/>
          </a:xfrm>
        </p:grpSpPr>
        <p:sp>
          <p:nvSpPr>
            <p:cNvPr id="3" name="Rectangle 2"/>
            <p:cNvSpPr/>
            <p:nvPr/>
          </p:nvSpPr>
          <p:spPr bwMode="auto">
            <a:xfrm>
              <a:off x="685800" y="5105400"/>
              <a:ext cx="6781800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5232737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training = </a:t>
              </a:r>
              <a:r>
                <a:rPr lang="en-US" sz="1800" b="0" dirty="0" err="1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foreach</a:t>
              </a:r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 training generate</a:t>
              </a:r>
            </a:p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	label, features, RANDOM() as random;</a:t>
              </a:r>
            </a:p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training = order training by random parallel 5;</a:t>
              </a:r>
            </a:p>
          </p:txBody>
        </p:sp>
        <p:cxnSp>
          <p:nvCxnSpPr>
            <p:cNvPr id="7" name="Elbow Connector 6"/>
            <p:cNvCxnSpPr>
              <a:stCxn id="3" idx="3"/>
            </p:cNvCxnSpPr>
            <p:nvPr/>
          </p:nvCxnSpPr>
          <p:spPr bwMode="auto">
            <a:xfrm flipH="1" flipV="1">
              <a:off x="6719426" y="1890236"/>
              <a:ext cx="748174" cy="3862864"/>
            </a:xfrm>
            <a:prstGeom prst="bentConnector3">
              <a:avLst>
                <a:gd name="adj1" fmla="val -30554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 bwMode="auto">
          <a:xfrm>
            <a:off x="42672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95400" y="2971800"/>
            <a:ext cx="5638800" cy="1371600"/>
            <a:chOff x="1295400" y="2895600"/>
            <a:chExt cx="5638800" cy="13716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95400" y="3352800"/>
              <a:ext cx="5638800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429000"/>
              <a:ext cx="53062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Logistic regression + SGD (L2 regularization)</a:t>
              </a:r>
            </a:p>
            <a:p>
              <a:r>
                <a:rPr lang="en-US" sz="2000" b="0" dirty="0" err="1">
                  <a:solidFill>
                    <a:schemeClr val="bg1"/>
                  </a:solidFill>
                  <a:latin typeface="Gill Sans"/>
                  <a:cs typeface="Franklin Gothic Book"/>
                </a:rPr>
                <a:t>Pegasos</a:t>
              </a:r>
              <a:r>
                <a:rPr lang="en-US" sz="2000" b="0" dirty="0">
                  <a:solidFill>
                    <a:schemeClr val="bg1"/>
                  </a:solidFill>
                  <a:latin typeface="Gill Sans"/>
                  <a:cs typeface="Franklin Gothic Book"/>
                </a:rPr>
                <a:t> variant (fully SGD or sub-gradient) 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 bwMode="auto">
            <a:xfrm flipV="1">
              <a:off x="4114800" y="2895600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Classifier Training</a:t>
            </a:r>
          </a:p>
        </p:txBody>
      </p:sp>
    </p:spTree>
    <p:extLst>
      <p:ext uri="{BB962C8B-B14F-4D97-AF65-F5344CB8AC3E}">
        <p14:creationId xmlns:p14="http://schemas.microsoft.com/office/powerpoint/2010/main" val="212248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6002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define Classify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ClassifyWithLR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(‘model/’);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data = load ‘test.txt’ using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SVMLightStorage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as (target: double, features: map[]);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data = </a:t>
            </a:r>
            <a:r>
              <a:rPr lang="en-US" sz="1800" b="0" dirty="0" err="1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foreach</a:t>
            </a:r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 data generate target,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rPr>
              <a:t>	Classify(features) as prediction;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872335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Franklin Gothic Book"/>
              </a:rPr>
              <a:t>Want an ensemble?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400800" y="1752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828800"/>
            <a:ext cx="6705600" cy="4648200"/>
            <a:chOff x="762000" y="1524000"/>
            <a:chExt cx="6705600" cy="4648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5105400"/>
              <a:ext cx="6705600" cy="1066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Elbow Connector 5"/>
            <p:cNvCxnSpPr>
              <a:stCxn id="4" idx="3"/>
              <a:endCxn id="7" idx="6"/>
            </p:cNvCxnSpPr>
            <p:nvPr/>
          </p:nvCxnSpPr>
          <p:spPr bwMode="auto">
            <a:xfrm flipH="1" flipV="1">
              <a:off x="6553200" y="1524000"/>
              <a:ext cx="914400" cy="4114800"/>
            </a:xfrm>
            <a:prstGeom prst="bentConnector3">
              <a:avLst>
                <a:gd name="adj1" fmla="val -25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8200" y="5334000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define Classify </a:t>
              </a:r>
              <a:r>
                <a:rPr lang="en-US" sz="1800" b="0" dirty="0" err="1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ClassifyWithEnsemble</a:t>
              </a:r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(‘model/’,</a:t>
              </a:r>
            </a:p>
            <a:p>
              <a:r>
                <a:rPr lang="en-US" sz="1800" b="0" dirty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‘classifier.LR’, ‘vote’);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Making Predictions</a:t>
            </a:r>
          </a:p>
        </p:txBody>
      </p:sp>
    </p:spTree>
    <p:extLst>
      <p:ext uri="{BB962C8B-B14F-4D97-AF65-F5344CB8AC3E}">
        <p14:creationId xmlns:p14="http://schemas.microsoft.com/office/powerpoint/2010/main" val="32638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Task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44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11" y="1600200"/>
            <a:ext cx="1790700" cy="2819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08511" y="1885890"/>
            <a:ext cx="4359289" cy="400110"/>
            <a:chOff x="4267200" y="3124200"/>
            <a:chExt cx="4359289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5867400" y="3124200"/>
              <a:ext cx="275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(sparse) feature vector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267200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4267200" y="335280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5089511" y="1180980"/>
            <a:ext cx="1871084" cy="457200"/>
            <a:chOff x="4267200" y="3124200"/>
            <a:chExt cx="1871084" cy="457200"/>
          </a:xfrm>
        </p:grpSpPr>
        <p:sp>
          <p:nvSpPr>
            <p:cNvPr id="61" name="TextBox 60"/>
            <p:cNvSpPr txBox="1"/>
            <p:nvPr/>
          </p:nvSpPr>
          <p:spPr>
            <a:xfrm>
              <a:off x="5410200" y="3124200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label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H="1">
              <a:off x="4267200" y="335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4267200" y="33528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40" y="2385060"/>
            <a:ext cx="2689860" cy="2819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940" y="2766060"/>
            <a:ext cx="1127760" cy="2819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0" y="3200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Induce: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360051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Such that loss is minimized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0" y="3341430"/>
            <a:ext cx="1264920" cy="259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057710"/>
            <a:ext cx="1943100" cy="7620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638664" y="4591110"/>
            <a:ext cx="3438536" cy="533400"/>
            <a:chOff x="4267200" y="3124200"/>
            <a:chExt cx="3438536" cy="533400"/>
          </a:xfrm>
        </p:grpSpPr>
        <p:sp>
          <p:nvSpPr>
            <p:cNvPr id="71" name="TextBox 70"/>
            <p:cNvSpPr txBox="1"/>
            <p:nvPr/>
          </p:nvSpPr>
          <p:spPr>
            <a:xfrm>
              <a:off x="6096000" y="3257490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loss function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flipV="1">
              <a:off x="42672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>
              <a:off x="4267200" y="34290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4" name="TextBox 73"/>
          <p:cNvSpPr txBox="1"/>
          <p:nvPr/>
        </p:nvSpPr>
        <p:spPr>
          <a:xfrm>
            <a:off x="0" y="518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Typically, we consider functions of a parametric form: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5643265"/>
            <a:ext cx="3169920" cy="762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537153" y="6157555"/>
            <a:ext cx="2844847" cy="476310"/>
            <a:chOff x="5105400" y="5029200"/>
            <a:chExt cx="2844847" cy="476310"/>
          </a:xfrm>
        </p:grpSpPr>
        <p:sp>
          <p:nvSpPr>
            <p:cNvPr id="77" name="TextBox 76"/>
            <p:cNvSpPr txBox="1"/>
            <p:nvPr/>
          </p:nvSpPr>
          <p:spPr>
            <a:xfrm>
              <a:off x="5867400" y="5105400"/>
              <a:ext cx="208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model parameters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V="1">
              <a:off x="5105400" y="5029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10800000">
              <a:off x="5105401" y="53340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13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Lin and </a:t>
            </a:r>
            <a:r>
              <a:rPr lang="en-US" sz="1000" b="0" dirty="0" err="1">
                <a:solidFill>
                  <a:schemeClr val="bg1"/>
                </a:solidFill>
              </a:rPr>
              <a:t>Kolcz</a:t>
            </a:r>
            <a:r>
              <a:rPr lang="en-US" sz="1000" b="0" dirty="0">
                <a:solidFill>
                  <a:schemeClr val="bg1"/>
                </a:solidFill>
              </a:rPr>
              <a:t>. (2012) Large-Scale Machine Learning at Twitter. SIGMOD.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Sentiment Analysis Case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polarity classification: {positive, negative} sentiment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 the “emoticon trick” to gather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Test: 500k positive/500k negative tweets from 9/1/2011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Training: {1m, 10m, 100m} instances from before (50/50 split)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67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248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Sliding window byte-4grams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7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Models + Optimization: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25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Logistic regression with SGD (L2 regularization)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Ensembles of various sizes (simple weighted voting)</a:t>
            </a:r>
          </a:p>
        </p:txBody>
      </p:sp>
    </p:spTree>
    <p:extLst>
      <p:ext uri="{BB962C8B-B14F-4D97-AF65-F5344CB8AC3E}">
        <p14:creationId xmlns:p14="http://schemas.microsoft.com/office/powerpoint/2010/main" val="33072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timent_result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128000" cy="4876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6800" y="2362200"/>
            <a:ext cx="1386016" cy="1371600"/>
            <a:chOff x="1066800" y="2362200"/>
            <a:chExt cx="1386016" cy="13716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295400" y="2743200"/>
              <a:ext cx="990600" cy="9906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6800" y="2362200"/>
              <a:ext cx="1386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“for free”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4600" y="990600"/>
            <a:ext cx="4132530" cy="2209800"/>
            <a:chOff x="2514600" y="990600"/>
            <a:chExt cx="4132530" cy="2209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14600" y="1752600"/>
              <a:ext cx="1524000" cy="14478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71800" y="990600"/>
              <a:ext cx="36753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Ensembles with 10m examples</a:t>
              </a:r>
              <a:b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</a:br>
              <a: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better than 100m single classifier!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590490"/>
            <a:ext cx="2743200" cy="1238310"/>
            <a:chOff x="6096000" y="590490"/>
            <a:chExt cx="2743200" cy="123831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096000" y="1295400"/>
              <a:ext cx="1447800" cy="5334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01251" y="590490"/>
              <a:ext cx="2537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800000"/>
                  </a:solidFill>
                  <a:latin typeface="Gill Sans"/>
                  <a:cs typeface="Franklin Gothic Book"/>
                </a:rPr>
                <a:t>Diminishing returns…</a:t>
              </a:r>
            </a:p>
          </p:txBody>
        </p:sp>
      </p:grpSp>
      <p:sp>
        <p:nvSpPr>
          <p:cNvPr id="20" name="Right Brace 19"/>
          <p:cNvSpPr/>
          <p:nvPr/>
        </p:nvSpPr>
        <p:spPr bwMode="auto">
          <a:xfrm rot="5400000">
            <a:off x="1800255" y="5362545"/>
            <a:ext cx="209490" cy="12192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605778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single classifier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314855" y="4371945"/>
            <a:ext cx="209490" cy="32004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6057780"/>
            <a:ext cx="17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10m ensembles</a:t>
            </a:r>
          </a:p>
        </p:txBody>
      </p:sp>
      <p:sp>
        <p:nvSpPr>
          <p:cNvPr id="24" name="Right Brace 23"/>
          <p:cNvSpPr/>
          <p:nvPr/>
        </p:nvSpPr>
        <p:spPr bwMode="auto">
          <a:xfrm rot="5400000">
            <a:off x="7324755" y="4867245"/>
            <a:ext cx="209490" cy="22098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6057780"/>
            <a:ext cx="19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100m ensembles</a:t>
            </a:r>
          </a:p>
        </p:txBody>
      </p:sp>
    </p:spTree>
    <p:extLst>
      <p:ext uri="{BB962C8B-B14F-4D97-AF65-F5344CB8AC3E}">
        <p14:creationId xmlns:p14="http://schemas.microsoft.com/office/powerpoint/2010/main" val="25904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010079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know how well we’re doing?</a:t>
            </a:r>
          </a:p>
        </p:txBody>
      </p:sp>
      <p:sp>
        <p:nvSpPr>
          <p:cNvPr id="9" name="TextBox 8"/>
          <p:cNvSpPr txBox="1"/>
          <p:nvPr/>
        </p:nvSpPr>
        <p:spPr>
          <a:xfrm rot="21419447">
            <a:off x="1213278" y="2064782"/>
            <a:ext cx="319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Why isn’t this enough?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8142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Induce: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781539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Such that loss is minimized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2522459"/>
            <a:ext cx="1264920" cy="259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need end-to-end metrics!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10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Obvious metric: accuracy</a:t>
            </a:r>
          </a:p>
        </p:txBody>
      </p:sp>
      <p:sp>
        <p:nvSpPr>
          <p:cNvPr id="16" name="TextBox 15"/>
          <p:cNvSpPr txBox="1"/>
          <p:nvPr/>
        </p:nvSpPr>
        <p:spPr>
          <a:xfrm rot="21419447">
            <a:off x="4353314" y="5417582"/>
            <a:ext cx="319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Why isn’t this enough?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00400"/>
            <a:ext cx="316992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5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Metrics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90800" y="20574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True Positive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(TP)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40386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True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Negative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(TN)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0574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False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Positive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(FP)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2736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Type 1 Error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590800" y="4038600"/>
            <a:ext cx="1905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False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Negative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(FN)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5257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Type 1I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Actual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81044" y="38004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Predicted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Positive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Negative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41966" y="28252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Positive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41966" y="48064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Negative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2743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Precision </a:t>
            </a:r>
          </a:p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TP/(TP + FP)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4724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Miss rate</a:t>
            </a:r>
          </a:p>
          <a:p>
            <a:pPr lvl="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FN/(FN + TN)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Recall or TPR</a:t>
            </a:r>
          </a:p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TP/(TP + FN)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Fall-Out or FPR</a:t>
            </a:r>
          </a:p>
          <a:p>
            <a:pPr lvl="0" algn="ct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= FP/(FP + TN)</a:t>
            </a:r>
          </a:p>
        </p:txBody>
      </p:sp>
    </p:spTree>
    <p:extLst>
      <p:ext uri="{BB962C8B-B14F-4D97-AF65-F5344CB8AC3E}">
        <p14:creationId xmlns:p14="http://schemas.microsoft.com/office/powerpoint/2010/main" val="8003572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ROC and PR Curves</a:t>
            </a:r>
          </a:p>
        </p:txBody>
      </p:sp>
      <p:pic>
        <p:nvPicPr>
          <p:cNvPr id="21" name="Picture 20" descr="ROC-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64824" cy="3429000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Davis and </a:t>
            </a:r>
            <a:r>
              <a:rPr lang="en-US" sz="1000" b="0" dirty="0" err="1">
                <a:solidFill>
                  <a:schemeClr val="bg1"/>
                </a:solidFill>
              </a:rPr>
              <a:t>Goadrich</a:t>
            </a:r>
            <a:r>
              <a:rPr lang="en-US" sz="1000" b="0" dirty="0">
                <a:solidFill>
                  <a:schemeClr val="bg1"/>
                </a:solidFill>
              </a:rPr>
              <a:t>. (2006) The Relationship Between Precision-Recall and ROC curves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AUC</a:t>
            </a:r>
          </a:p>
        </p:txBody>
      </p:sp>
    </p:spTree>
    <p:extLst>
      <p:ext uri="{BB962C8B-B14F-4D97-AF65-F5344CB8AC3E}">
        <p14:creationId xmlns:p14="http://schemas.microsoft.com/office/powerpoint/2010/main" val="424810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676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52600" y="2438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52600" y="3200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52600" y="3962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752600" y="50292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95715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</a:rPr>
              <a:t>Training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5177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1"/>
                </a:solidFill>
                <a:latin typeface="Gill Sans"/>
              </a:rPr>
              <a:t>Test</a:t>
            </a:r>
          </a:p>
        </p:txBody>
      </p:sp>
      <p:sp>
        <p:nvSpPr>
          <p:cNvPr id="22" name="TextBox 21"/>
          <p:cNvSpPr txBox="1"/>
          <p:nvPr/>
        </p:nvSpPr>
        <p:spPr>
          <a:xfrm rot="21419447">
            <a:off x="390011" y="5985380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 happens if you need more?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1346">
            <a:off x="1295400" y="3972356"/>
            <a:ext cx="3169920" cy="76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1138876">
            <a:off x="1787263" y="515367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Precision, Recall, etc.</a:t>
            </a:r>
          </a:p>
        </p:txBody>
      </p:sp>
    </p:spTree>
    <p:extLst>
      <p:ext uri="{BB962C8B-B14F-4D97-AF65-F5344CB8AC3E}">
        <p14:creationId xmlns:p14="http://schemas.microsoft.com/office/powerpoint/2010/main" val="18531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22" grpId="0"/>
      <p:bldP spid="24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</p:spTree>
    <p:extLst>
      <p:ext uri="{BB962C8B-B14F-4D97-AF65-F5344CB8AC3E}">
        <p14:creationId xmlns:p14="http://schemas.microsoft.com/office/powerpoint/2010/main" val="7630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</p:spTree>
    <p:extLst>
      <p:ext uri="{BB962C8B-B14F-4D97-AF65-F5344CB8AC3E}">
        <p14:creationId xmlns:p14="http://schemas.microsoft.com/office/powerpoint/2010/main" val="11305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</p:spTree>
    <p:extLst>
      <p:ext uri="{BB962C8B-B14F-4D97-AF65-F5344CB8AC3E}">
        <p14:creationId xmlns:p14="http://schemas.microsoft.com/office/powerpoint/2010/main" val="37350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3526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Franklin Gothic Book"/>
              </a:rPr>
              <a:t>Gradient Descent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257800"/>
            <a:ext cx="6019800" cy="1143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r="5400000" algn="ctr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(Hills)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49834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</p:spTree>
    <p:extLst>
      <p:ext uri="{BB962C8B-B14F-4D97-AF65-F5344CB8AC3E}">
        <p14:creationId xmlns:p14="http://schemas.microsoft.com/office/powerpoint/2010/main" val="28815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</a:rPr>
              <a:t>Cross-Validation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</a:p>
        </p:txBody>
      </p:sp>
    </p:spTree>
    <p:extLst>
      <p:ext uri="{BB962C8B-B14F-4D97-AF65-F5344CB8AC3E}">
        <p14:creationId xmlns:p14="http://schemas.microsoft.com/office/powerpoint/2010/main" val="12272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Typical </a:t>
            </a: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Industry Setup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57200" y="2514600"/>
            <a:ext cx="571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1752600" y="2895600"/>
            <a:ext cx="2895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2895600"/>
            <a:ext cx="838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657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Test</a:t>
            </a:r>
          </a:p>
        </p:txBody>
      </p:sp>
      <p:sp>
        <p:nvSpPr>
          <p:cNvPr id="11" name="TextBox 10"/>
          <p:cNvSpPr txBox="1"/>
          <p:nvPr/>
        </p:nvSpPr>
        <p:spPr>
          <a:xfrm rot="20810875">
            <a:off x="2826958" y="4406334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</a:rPr>
              <a:t>Why not cross-validation?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3048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A/B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2052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4223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A/B Testing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62200" y="4334470"/>
            <a:ext cx="18288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0964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593913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Gather metrics, compare alternatives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581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>
                <a:solidFill>
                  <a:schemeClr val="bg1"/>
                </a:solidFill>
                <a:latin typeface="Gill Sans"/>
              </a:rPr>
              <a:t>X</a:t>
            </a:r>
            <a:r>
              <a:rPr lang="en-US" sz="1200" b="0" dirty="0">
                <a:solidFill>
                  <a:schemeClr val="bg1"/>
                </a:solidFill>
                <a:latin typeface="Gill Sans"/>
              </a:rPr>
              <a:t> %</a:t>
            </a:r>
          </a:p>
        </p:txBody>
      </p:sp>
      <p:pic>
        <p:nvPicPr>
          <p:cNvPr id="13" name="Picture 4" descr="MCj041147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1971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4648200" y="4338935"/>
            <a:ext cx="18288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5100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Treatment</a:t>
            </a:r>
          </a:p>
        </p:txBody>
      </p:sp>
      <p:cxnSp>
        <p:nvCxnSpPr>
          <p:cNvPr id="9" name="Elbow Connector 8"/>
          <p:cNvCxnSpPr>
            <a:stCxn id="13" idx="2"/>
            <a:endCxn id="5" idx="0"/>
          </p:cNvCxnSpPr>
          <p:nvPr/>
        </p:nvCxnSpPr>
        <p:spPr bwMode="auto">
          <a:xfrm rot="5400000">
            <a:off x="3364409" y="3284041"/>
            <a:ext cx="962620" cy="1138238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2"/>
            <a:endCxn id="15" idx="0"/>
          </p:cNvCxnSpPr>
          <p:nvPr/>
        </p:nvCxnSpPr>
        <p:spPr bwMode="auto">
          <a:xfrm rot="16200000" flipH="1">
            <a:off x="4505177" y="3281511"/>
            <a:ext cx="967085" cy="1147762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4400" y="3581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  <a:latin typeface="Gill Sans"/>
              </a:rPr>
              <a:t>100</a:t>
            </a:r>
            <a:r>
              <a:rPr lang="en-US" sz="1200" b="0" i="1" dirty="0">
                <a:solidFill>
                  <a:schemeClr val="bg1"/>
                </a:solidFill>
                <a:latin typeface="Gill Sans"/>
              </a:rPr>
              <a:t> - X</a:t>
            </a:r>
            <a:r>
              <a:rPr lang="en-US" sz="1200" b="0" dirty="0">
                <a:solidFill>
                  <a:schemeClr val="bg1"/>
                </a:solidFill>
                <a:latin typeface="Gill Sans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208520038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A/B Testing: Complexities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Properly bucketing users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Novelty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Learning effects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Long vs. short term effects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Multiple, interacting tests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491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Nosy tech journalists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02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5374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886546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Applied ML in Academia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Download interesting dataset (comes with the problem)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 baseline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Train/Test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Build better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62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Train/Test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5911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Does new model beat baseline?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9721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Yes: publish a paper!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No: try again!</a:t>
            </a:r>
          </a:p>
        </p:txBody>
      </p:sp>
    </p:spTree>
    <p:extLst>
      <p:ext uri="{BB962C8B-B14F-4D97-AF65-F5344CB8AC3E}">
        <p14:creationId xmlns:p14="http://schemas.microsoft.com/office/powerpoint/2010/main" val="244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d091606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8000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242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2 at 3.2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171700"/>
            <a:ext cx="7670800" cy="3467100"/>
          </a:xfrm>
          <a:prstGeom prst="rect">
            <a:avLst/>
          </a:prstGeom>
        </p:spPr>
      </p:pic>
      <p:pic>
        <p:nvPicPr>
          <p:cNvPr id="3" name="Picture 2" descr="Screen Shot 2016-03-02 at 3.2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85800"/>
            <a:ext cx="1981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768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Fantasy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066800"/>
            <a:ext cx="3886200" cy="51054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Develop cool ML technique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#Profit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82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tx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the task?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Where’s the data?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in this dataset?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all the f#$!* crap?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Clean the data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“Do” machine learning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Fail, iterate…</a:t>
            </a:r>
          </a:p>
        </p:txBody>
      </p:sp>
      <p:sp>
        <p:nvSpPr>
          <p:cNvPr id="7" name="TextBox 6"/>
          <p:cNvSpPr txBox="1"/>
          <p:nvPr/>
        </p:nvSpPr>
        <p:spPr>
          <a:xfrm rot="21332937">
            <a:off x="1992442" y="5596008"/>
            <a:ext cx="6007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</a:rPr>
              <a:t>Dirty secret: very little of data science is about machine learning per se!</a:t>
            </a:r>
          </a:p>
        </p:txBody>
      </p:sp>
    </p:spTree>
    <p:extLst>
      <p:ext uri="{BB962C8B-B14F-4D97-AF65-F5344CB8AC3E}">
        <p14:creationId xmlns:p14="http://schemas.microsoft.com/office/powerpoint/2010/main" val="62309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/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20" name="Elbow Connector 19"/>
          <p:cNvCxnSpPr>
            <a:stCxn id="3" idx="2"/>
            <a:endCxn id="7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7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7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48000" y="2743200"/>
            <a:ext cx="4419600" cy="628710"/>
            <a:chOff x="3048000" y="2057400"/>
            <a:chExt cx="4419600" cy="628710"/>
          </a:xfrm>
        </p:grpSpPr>
        <p:sp>
          <p:nvSpPr>
            <p:cNvPr id="32" name="TextBox 31"/>
            <p:cNvSpPr txBox="1"/>
            <p:nvPr/>
          </p:nvSpPr>
          <p:spPr>
            <a:xfrm>
              <a:off x="4376516" y="2286000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single reducer</a:t>
              </a: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5143500" y="-38100"/>
              <a:ext cx="228600" cy="44196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2286000"/>
            <a:ext cx="2667000" cy="533400"/>
            <a:chOff x="4724400" y="1600200"/>
            <a:chExt cx="2667000" cy="533400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5953155" y="371445"/>
              <a:ext cx="209490" cy="26670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173349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mappers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617220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iterate until convergence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229350" cy="9525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415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JITSU_(AND_RIFLES)_in_an_agricultural_scho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679" y="0"/>
            <a:ext cx="103516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59140"/>
            <a:ext cx="5791200" cy="1477327"/>
          </a:xfrm>
          <a:prstGeom prst="rect">
            <a:avLst/>
          </a:prstGeom>
          <a:solidFill>
            <a:schemeClr val="tx1">
              <a:alpha val="5000"/>
            </a:schemeClr>
          </a:solidFill>
          <a:effectLst>
            <a:glow rad="101600">
              <a:schemeClr val="tx1">
                <a:alpha val="75000"/>
              </a:schemeClr>
            </a:glow>
            <a:softEdge rad="152400"/>
          </a:effectLst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It’s impossible to overstress this: 80% of the work in any data project is in cleaning the data. – DJ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Patil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“Data Jujitsu”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Wikipedia (Jujitsu)</a:t>
            </a:r>
          </a:p>
        </p:txBody>
      </p:sp>
    </p:spTree>
    <p:extLst>
      <p:ext uri="{BB962C8B-B14F-4D97-AF65-F5344CB8AC3E}">
        <p14:creationId xmlns:p14="http://schemas.microsoft.com/office/powerpoint/2010/main" val="16637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a-janito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52">
            <a:off x="2695151" y="1993123"/>
            <a:ext cx="5918200" cy="4304145"/>
          </a:xfrm>
          <a:prstGeom prst="rect">
            <a:avLst/>
          </a:prstGeom>
        </p:spPr>
      </p:pic>
      <p:pic>
        <p:nvPicPr>
          <p:cNvPr id="2" name="Picture 1" descr="data-janitor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835">
            <a:off x="285745" y="860844"/>
            <a:ext cx="8540186" cy="14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4 at 5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655">
            <a:off x="1056988" y="2045713"/>
            <a:ext cx="7391400" cy="2768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On finding things…</a:t>
            </a:r>
          </a:p>
        </p:txBody>
      </p:sp>
    </p:spTree>
    <p:extLst>
      <p:ext uri="{BB962C8B-B14F-4D97-AF65-F5344CB8AC3E}">
        <p14:creationId xmlns:p14="http://schemas.microsoft.com/office/powerpoint/2010/main" val="157324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under__sna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916297" y="3019090"/>
            <a:ext cx="4913080" cy="32346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068" y="2419290"/>
            <a:ext cx="156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CamelCase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068" y="2995568"/>
            <a:ext cx="233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smallCamelCase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068" y="3571846"/>
            <a:ext cx="1723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snake_case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068" y="4148124"/>
            <a:ext cx="187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camel_Snake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68" y="4724400"/>
            <a:ext cx="218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>
                <a:solidFill>
                  <a:srgbClr val="000000"/>
                </a:solidFill>
                <a:latin typeface="Andale Mono"/>
                <a:cs typeface="Andale Mono"/>
              </a:rPr>
              <a:t>dunder__</a:t>
            </a:r>
            <a:r>
              <a:rPr lang="pl-PL" sz="2000" b="0" dirty="0" err="1">
                <a:solidFill>
                  <a:srgbClr val="000000"/>
                </a:solidFill>
                <a:latin typeface="Andale Mono"/>
                <a:cs typeface="Andale Mono"/>
              </a:rPr>
              <a:t>snake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7" name="TextBox 6"/>
          <p:cNvSpPr txBox="1"/>
          <p:nvPr/>
        </p:nvSpPr>
        <p:spPr>
          <a:xfrm rot="20918088">
            <a:off x="3131917" y="1447800"/>
            <a:ext cx="64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8" name="TextBox 7"/>
          <p:cNvSpPr txBox="1"/>
          <p:nvPr/>
        </p:nvSpPr>
        <p:spPr>
          <a:xfrm rot="875534">
            <a:off x="3970117" y="16002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/>
          <p:nvPr/>
        </p:nvSpPr>
        <p:spPr>
          <a:xfrm rot="21222082">
            <a:off x="2903317" y="20574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8717" y="22860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517" y="2895600"/>
            <a:ext cx="12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user_id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2" name="TextBox 11"/>
          <p:cNvSpPr txBox="1"/>
          <p:nvPr/>
        </p:nvSpPr>
        <p:spPr>
          <a:xfrm rot="618895">
            <a:off x="4960717" y="2842932"/>
            <a:ext cx="12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user_Id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 naming things…</a:t>
            </a:r>
          </a:p>
        </p:txBody>
      </p:sp>
    </p:spTree>
    <p:extLst>
      <p:ext uri="{BB962C8B-B14F-4D97-AF65-F5344CB8AC3E}">
        <p14:creationId xmlns:p14="http://schemas.microsoft.com/office/powerpoint/2010/main" val="205643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68" y="1676400"/>
            <a:ext cx="78803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^(\\w+\\s+\\d+\\s+\\d+:\\d+:\\d+)\\s+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([^@]+?)@(\\S+)\\s+(\\S+):\\s+(\\S+)\\s+(\\S+)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\\s+((?:\\S+?,\\s+)*(?:\\S+?))\\s+(\\S+)\\s+(\\S+)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\\s+\\[([^\\]]+)\\]\\s+\"(\\w+)\\s+([^\"\\\\]*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(?:\\\\.[^\"\\\\]*)*)\\s+(\\S+)\"\\s+(\\S+)\\s+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(\\S+)\\s+\"([^\"\\\\]*(?:\\\\.[^\"\\\\]*)*)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\"\\s+\"([^\"\\\\]*(?:\\\\.[^\"\\\\]*)*)\"\\s*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(\\d*-[\\d-]*)?\\s*(\\d+)?\\s*(\\d*\\.[\\d\\.]*)?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(\\s+[-\\w]+)?.*$</a:t>
            </a:r>
          </a:p>
          <a:p>
            <a:endParaRPr lang="en-US" sz="20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6554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An actual Java regular expression used to parse log message at Twitter circa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068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Franklin Gothic Book"/>
              </a:rPr>
              <a:t>Friction is cumulative!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 feature extraction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7318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 rotWithShape="1">
          <a:blip r:embed="rId2"/>
          <a:srcRect t="-33333" b="33333"/>
          <a:stretch/>
        </p:blipFill>
        <p:spPr>
          <a:xfrm>
            <a:off x="-1" y="-4876800"/>
            <a:ext cx="102469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612249"/>
            <a:ext cx="3276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Frontend Engineer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9771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Develops new feature, adds logging code to capture clicks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616714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Data Scientist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5997714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Analyze user behavior, extract insights to improve feature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24400" y="23622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Okay, let’s get going… where’s the click data?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24400" y="28956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Well, that’s 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kinda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 non-intuitive, but okay…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962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Oh, BTW, where’s the timestamp of the click?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28600" y="25908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It’s over here…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8600" y="3200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Well, it wouldn’t fit, so we had to shoehorn…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8600" y="41910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Hang on, I don’t remember…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28600" y="4724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Uh, bad news. Looks like we forgot to log it…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24400" y="50292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[grumble, grumble, grumble]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3429000"/>
            <a:ext cx="365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"/>
                <a:cs typeface="Gill Sans"/>
              </a:rPr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1219200"/>
            <a:ext cx="747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</a:rPr>
              <a:t>Data Plumbing…            Gone Wrong!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947446"/>
            <a:ext cx="6553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[scene: consumer internet company in the Bay Area…]</a:t>
            </a:r>
          </a:p>
        </p:txBody>
      </p:sp>
    </p:spTree>
    <p:extLst>
      <p:ext uri="{BB962C8B-B14F-4D97-AF65-F5344CB8AC3E}">
        <p14:creationId xmlns:p14="http://schemas.microsoft.com/office/powerpoint/2010/main" val="19106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066800"/>
            <a:ext cx="3886200" cy="51054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Develop cool ML technique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#Profit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tx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the task?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Where’s the data?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in this dataset?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What’s all the f#$!* crap?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Clean the data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“Do” machine learning</a:t>
            </a:r>
          </a:p>
          <a:p>
            <a:pPr marL="0" indent="0">
              <a:buFont typeface="Wingdings" charset="2"/>
              <a:buNone/>
            </a:pPr>
            <a:r>
              <a:rPr lang="en-US" b="0" dirty="0">
                <a:solidFill>
                  <a:srgbClr val="000000"/>
                </a:solidFill>
              </a:rPr>
              <a:t>Fail, iterate…</a:t>
            </a:r>
          </a:p>
        </p:txBody>
      </p:sp>
      <p:sp>
        <p:nvSpPr>
          <p:cNvPr id="7" name="TextBox 6"/>
          <p:cNvSpPr txBox="1"/>
          <p:nvPr/>
        </p:nvSpPr>
        <p:spPr>
          <a:xfrm rot="21248866">
            <a:off x="4477266" y="564346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Franklin Gothic Book"/>
              </a:rPr>
              <a:t>Finally works!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Fantasy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482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2218158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(Hills)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Franklin Gothic Book"/>
              </a:rPr>
              <a:t>Congratulations, you’re halfway there…</a:t>
            </a:r>
          </a:p>
        </p:txBody>
      </p:sp>
    </p:spTree>
    <p:extLst>
      <p:ext uri="{BB962C8B-B14F-4D97-AF65-F5344CB8AC3E}">
        <p14:creationId xmlns:p14="http://schemas.microsoft.com/office/powerpoint/2010/main" val="10740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Does it actually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Franklin Gothic Book"/>
              </a:rPr>
              <a:t>Congratulations, you’re halfway there…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Is it fast enough?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734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Franklin Gothic Book"/>
              </a:rPr>
              <a:t>Good, you’re two thirds there…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38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A/B testing</a:t>
            </a:r>
          </a:p>
        </p:txBody>
      </p:sp>
    </p:spTree>
    <p:extLst>
      <p:ext uri="{BB962C8B-B14F-4D97-AF65-F5344CB8AC3E}">
        <p14:creationId xmlns:p14="http://schemas.microsoft.com/office/powerpoint/2010/main" val="38695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cortes_Refinery_3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36878"/>
            <a:ext cx="9296400" cy="689780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(Oil refinery)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Productionize</a:t>
            </a:r>
          </a:p>
        </p:txBody>
      </p:sp>
    </p:spTree>
    <p:extLst>
      <p:ext uri="{BB962C8B-B14F-4D97-AF65-F5344CB8AC3E}">
        <p14:creationId xmlns:p14="http://schemas.microsoft.com/office/powerpoint/2010/main" val="5746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1295400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points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spark.textFile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(...).map(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parsePoint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).persist()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w = // random initial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&lt;- 1 to ITERATIONS)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gradient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points.map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{ p =&gt;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* (1/(1+exp(-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*(w dot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)))-1)*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}.reduce((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a,b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=&gt;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a+b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w -= gradient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41" name="Elbow Connector 40"/>
          <p:cNvCxnSpPr>
            <a:stCxn id="28" idx="2"/>
            <a:endCxn id="40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2"/>
            <a:endCxn id="40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3" idx="2"/>
            <a:endCxn id="40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40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</a:p>
        </p:txBody>
      </p:sp>
      <p:sp>
        <p:nvSpPr>
          <p:cNvPr id="49" name="TextBox 48"/>
          <p:cNvSpPr txBox="1"/>
          <p:nvPr/>
        </p:nvSpPr>
        <p:spPr>
          <a:xfrm rot="21239651">
            <a:off x="5730788" y="277131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the difference?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618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427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What are your jobs’ dependencies?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999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How/when are your jobs scheduled?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350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Infrastructure is critical here!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67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Are there enough resources?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How do you know if it’s working?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81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Who do you call if it stops working?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(plumbing)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Productionize</a:t>
            </a:r>
          </a:p>
        </p:txBody>
      </p:sp>
    </p:spTree>
    <p:extLst>
      <p:ext uri="{BB962C8B-B14F-4D97-AF65-F5344CB8AC3E}">
        <p14:creationId xmlns:p14="http://schemas.microsoft.com/office/powerpoint/2010/main" val="20278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46973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Wikipedia (Plumbing)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Gill Sans"/>
                <a:cs typeface="Gill Sans"/>
              </a:rPr>
              <a:t>Most of data science isn’t glamorous!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Gill Sans"/>
                <a:cs typeface="Gill Sans"/>
              </a:rPr>
              <a:t>Takeaway lesson:</a:t>
            </a:r>
          </a:p>
        </p:txBody>
      </p:sp>
    </p:spTree>
    <p:extLst>
      <p:ext uri="{BB962C8B-B14F-4D97-AF65-F5344CB8AC3E}">
        <p14:creationId xmlns:p14="http://schemas.microsoft.com/office/powerpoint/2010/main" val="21877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3526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Franklin Gothic Book"/>
              </a:rPr>
              <a:t>Gradient Descent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(Hills)</a:t>
            </a:r>
          </a:p>
        </p:txBody>
      </p:sp>
    </p:spTree>
    <p:extLst>
      <p:ext uri="{BB962C8B-B14F-4D97-AF65-F5344CB8AC3E}">
        <p14:creationId xmlns:p14="http://schemas.microsoft.com/office/powerpoint/2010/main" val="20716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clone_WWW_inte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35269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1" dirty="0">
                <a:latin typeface="Gill Sans"/>
                <a:cs typeface="Franklin Gothic Book"/>
              </a:rPr>
              <a:t>Stochastic</a:t>
            </a:r>
            <a:r>
              <a:rPr lang="en-US" sz="3600" b="0" dirty="0">
                <a:latin typeface="Gill Sans"/>
                <a:cs typeface="Franklin Gothic Book"/>
              </a:rPr>
              <a:t> Gradient Descent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(Water Slide)</a:t>
            </a:r>
          </a:p>
        </p:txBody>
      </p:sp>
    </p:spTree>
    <p:extLst>
      <p:ext uri="{BB962C8B-B14F-4D97-AF65-F5344CB8AC3E}">
        <p14:creationId xmlns:p14="http://schemas.microsoft.com/office/powerpoint/2010/main" val="8003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Gradient Descent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33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Stochastic Gradient Descent (SGD)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981200"/>
            <a:ext cx="622935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4267200"/>
            <a:ext cx="5124450" cy="4095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Batch vs. Online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“batch” learning: update model after considering all training instances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724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“online” learning: update model after considering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each (randomly-selected) training instance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543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practice… just as good!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848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Opportunity to interleaving prediction and learning!</a:t>
            </a:r>
          </a:p>
        </p:txBody>
      </p:sp>
    </p:spTree>
    <p:extLst>
      <p:ext uri="{BB962C8B-B14F-4D97-AF65-F5344CB8AC3E}">
        <p14:creationId xmlns:p14="http://schemas.microsoft.com/office/powerpoint/2010/main" val="1650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We’ve solved the iteration problem!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629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about the single reducer problem?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Practical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2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Order of the instances important!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39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Most common implementation: randomly shuffle training instances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53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Mini-batching as a middle ground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879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vs. multi-pass approaches</a:t>
            </a:r>
          </a:p>
        </p:txBody>
      </p:sp>
    </p:spTree>
    <p:extLst>
      <p:ext uri="{BB962C8B-B14F-4D97-AF65-F5344CB8AC3E}">
        <p14:creationId xmlns:p14="http://schemas.microsoft.com/office/powerpoint/2010/main" val="2301056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55927</TotalTime>
  <Words>1535</Words>
  <Application>Microsoft Macintosh PowerPoint</Application>
  <PresentationFormat>On-screen Show (4:3)</PresentationFormat>
  <Paragraphs>370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Andale Mono</vt:lpstr>
      <vt:lpstr>Arial</vt:lpstr>
      <vt:lpstr>Arial Black</vt:lpstr>
      <vt:lpstr>Franklin Gothic Book</vt:lpstr>
      <vt:lpstr>Gill Sans</vt:lpstr>
      <vt:lpstr>Wingdings</vt:lpstr>
      <vt:lpstr>Zapf Dingbats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11896</cp:revision>
  <dcterms:created xsi:type="dcterms:W3CDTF">2012-08-31T06:36:49Z</dcterms:created>
  <dcterms:modified xsi:type="dcterms:W3CDTF">2018-10-30T02:09:04Z</dcterms:modified>
  <cp:category/>
</cp:coreProperties>
</file>