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1563" r:id="rId2"/>
    <p:sldId id="1543" r:id="rId3"/>
    <p:sldId id="1560" r:id="rId4"/>
    <p:sldId id="1559" r:id="rId5"/>
    <p:sldId id="1508" r:id="rId6"/>
    <p:sldId id="1473" r:id="rId7"/>
    <p:sldId id="1510" r:id="rId8"/>
    <p:sldId id="1507" r:id="rId9"/>
    <p:sldId id="1511" r:id="rId10"/>
    <p:sldId id="1546" r:id="rId11"/>
    <p:sldId id="1520" r:id="rId12"/>
    <p:sldId id="1544" r:id="rId13"/>
    <p:sldId id="1547" r:id="rId14"/>
    <p:sldId id="1561" r:id="rId15"/>
    <p:sldId id="1564" r:id="rId16"/>
    <p:sldId id="1552" r:id="rId17"/>
    <p:sldId id="1558" r:id="rId18"/>
    <p:sldId id="1550" r:id="rId19"/>
    <p:sldId id="1479" r:id="rId20"/>
    <p:sldId id="1548" r:id="rId21"/>
    <p:sldId id="1549" r:id="rId22"/>
    <p:sldId id="1483" r:id="rId23"/>
    <p:sldId id="1562" r:id="rId24"/>
    <p:sldId id="1482" r:id="rId25"/>
    <p:sldId id="1485" r:id="rId26"/>
    <p:sldId id="1551" r:id="rId27"/>
    <p:sldId id="1487" r:id="rId28"/>
    <p:sldId id="1554" r:id="rId29"/>
    <p:sldId id="1555" r:id="rId30"/>
    <p:sldId id="1556" r:id="rId31"/>
    <p:sldId id="1557" r:id="rId32"/>
    <p:sldId id="1492" r:id="rId33"/>
    <p:sldId id="1493" r:id="rId34"/>
    <p:sldId id="1553" r:id="rId35"/>
    <p:sldId id="1523" r:id="rId36"/>
    <p:sldId id="1471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34" autoAdjust="0"/>
    <p:restoredTop sz="75202" autoAdjust="0"/>
  </p:normalViewPr>
  <p:slideViewPr>
    <p:cSldViewPr>
      <p:cViewPr varScale="1">
        <p:scale>
          <a:sx n="131" d="100"/>
          <a:sy n="131" d="100"/>
        </p:scale>
        <p:origin x="19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3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6: Data Mining (1/4)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451/651 (Fall 2018)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October 25,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/bigdata-2018f/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Applications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7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Spam detection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329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Sentiment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895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Content (e.g., genre) classification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0460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Link prediction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502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Document ranking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9592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Object recognition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87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And much much more!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4157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Fraud detection</a:t>
            </a:r>
          </a:p>
        </p:txBody>
      </p:sp>
      <p:sp>
        <p:nvSpPr>
          <p:cNvPr id="16" name="TextBox 15"/>
          <p:cNvSpPr txBox="1"/>
          <p:nvPr/>
        </p:nvSpPr>
        <p:spPr>
          <a:xfrm rot="21419447">
            <a:off x="4743598" y="5432991"/>
            <a:ext cx="379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</a:rPr>
              <a:t>Features are highly application-specific!</a:t>
            </a:r>
          </a:p>
        </p:txBody>
      </p:sp>
    </p:spTree>
    <p:extLst>
      <p:ext uri="{BB962C8B-B14F-4D97-AF65-F5344CB8AC3E}">
        <p14:creationId xmlns:p14="http://schemas.microsoft.com/office/powerpoint/2010/main" val="27008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Components of a ML Solution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0574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</a:rPr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54827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</a:rPr>
              <a:t>Features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03915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</a:rPr>
              <a:t>Model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5300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</a:rPr>
              <a:t>Optimization</a:t>
            </a:r>
          </a:p>
        </p:txBody>
      </p:sp>
      <p:sp>
        <p:nvSpPr>
          <p:cNvPr id="7" name="TextBox 6"/>
          <p:cNvSpPr txBox="1"/>
          <p:nvPr/>
        </p:nvSpPr>
        <p:spPr>
          <a:xfrm rot="21215804">
            <a:off x="4129918" y="5355084"/>
            <a:ext cx="450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</a:rPr>
              <a:t>What “matters” the most?</a:t>
            </a:r>
          </a:p>
        </p:txBody>
      </p:sp>
      <p:sp>
        <p:nvSpPr>
          <p:cNvPr id="8" name="TextBox 7"/>
          <p:cNvSpPr txBox="1"/>
          <p:nvPr/>
        </p:nvSpPr>
        <p:spPr>
          <a:xfrm rot="356844">
            <a:off x="5510091" y="2508224"/>
            <a:ext cx="2887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</a:rPr>
              <a:t>logistic regression, naïve Bayes, SVM, random forests, </a:t>
            </a:r>
            <a:r>
              <a:rPr lang="en-US" sz="2000" b="0" dirty="0" err="1">
                <a:solidFill>
                  <a:schemeClr val="bg1"/>
                </a:solidFill>
                <a:latin typeface="Gill Sans"/>
              </a:rPr>
              <a:t>perceptrons</a:t>
            </a:r>
            <a:r>
              <a:rPr lang="en-US" sz="2000" b="0" dirty="0">
                <a:solidFill>
                  <a:schemeClr val="bg1"/>
                </a:solidFill>
                <a:latin typeface="Gill Sans"/>
              </a:rPr>
              <a:t>, neural networks, etc.</a:t>
            </a:r>
          </a:p>
        </p:txBody>
      </p:sp>
      <p:sp>
        <p:nvSpPr>
          <p:cNvPr id="10" name="TextBox 9"/>
          <p:cNvSpPr txBox="1"/>
          <p:nvPr/>
        </p:nvSpPr>
        <p:spPr>
          <a:xfrm rot="21264038">
            <a:off x="339694" y="3141856"/>
            <a:ext cx="3520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</a:rPr>
              <a:t>gradient descent, stochastic gradient descent, L-BFGS, etc.</a:t>
            </a:r>
          </a:p>
        </p:txBody>
      </p:sp>
    </p:spTree>
    <p:extLst>
      <p:ext uri="{BB962C8B-B14F-4D97-AF65-F5344CB8AC3E}">
        <p14:creationId xmlns:p14="http://schemas.microsoft.com/office/powerpoint/2010/main" val="1186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887538"/>
            <a:ext cx="5181600" cy="4818062"/>
            <a:chOff x="864" y="1497"/>
            <a:chExt cx="3264" cy="3035"/>
          </a:xfrm>
        </p:grpSpPr>
        <p:pic>
          <p:nvPicPr>
            <p:cNvPr id="12298" name="Picture 4" descr="BankoBrillDataGrap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0" y="1497"/>
              <a:ext cx="2928" cy="274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299" name="Text Box 6"/>
            <p:cNvSpPr txBox="1">
              <a:spLocks noChangeArrowheads="1"/>
            </p:cNvSpPr>
            <p:nvPr/>
          </p:nvSpPr>
          <p:spPr bwMode="auto">
            <a:xfrm>
              <a:off x="864" y="4377"/>
              <a:ext cx="11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 dirty="0">
                  <a:solidFill>
                    <a:schemeClr val="bg1"/>
                  </a:solidFill>
                </a:rPr>
                <a:t>(</a:t>
              </a:r>
              <a:r>
                <a:rPr lang="en-US" sz="1000" b="0" dirty="0" err="1">
                  <a:solidFill>
                    <a:schemeClr val="bg1"/>
                  </a:solidFill>
                </a:rPr>
                <a:t>Banko</a:t>
              </a:r>
              <a:r>
                <a:rPr lang="en-US" sz="1000" b="0" dirty="0">
                  <a:solidFill>
                    <a:schemeClr val="bg1"/>
                  </a:solidFill>
                </a:rPr>
                <a:t> and Brill, ACL 2001)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1981200"/>
            <a:ext cx="8705850" cy="4876800"/>
            <a:chOff x="0" y="1556"/>
            <a:chExt cx="5484" cy="3072"/>
          </a:xfrm>
        </p:grpSpPr>
        <p:pic>
          <p:nvPicPr>
            <p:cNvPr id="12296" name="Picture 5" descr="MT-LM-siz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556"/>
              <a:ext cx="3324" cy="23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0" y="4473"/>
              <a:ext cx="11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 dirty="0">
                  <a:solidFill>
                    <a:schemeClr val="bg1"/>
                  </a:solidFill>
                </a:rPr>
                <a:t>(</a:t>
              </a:r>
              <a:r>
                <a:rPr lang="en-US" sz="1000" b="0" dirty="0" err="1">
                  <a:solidFill>
                    <a:schemeClr val="bg1"/>
                  </a:solidFill>
                </a:rPr>
                <a:t>Brants</a:t>
              </a:r>
              <a:r>
                <a:rPr lang="en-US" sz="1000" b="0" dirty="0">
                  <a:solidFill>
                    <a:schemeClr val="bg1"/>
                  </a:solidFill>
                </a:rPr>
                <a:t> et al., EMNLP 2007)</a:t>
              </a:r>
              <a:endParaRPr lang="en-US" sz="1800" b="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914400" y="2743200"/>
            <a:ext cx="3962400" cy="3048000"/>
          </a:xfrm>
          <a:prstGeom prst="straightConnector1">
            <a:avLst/>
          </a:prstGeom>
          <a:noFill/>
          <a:ln w="114300">
            <a:solidFill>
              <a:srgbClr val="FF0000"/>
            </a:solidFill>
            <a:round/>
            <a:headEnd/>
            <a:tailEnd type="arrow" w="lg" len="lg"/>
          </a:ln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5029200" y="1752600"/>
            <a:ext cx="3276600" cy="914400"/>
          </a:xfrm>
          <a:prstGeom prst="straightConnector1">
            <a:avLst/>
          </a:prstGeom>
          <a:noFill/>
          <a:ln w="114300">
            <a:solidFill>
              <a:srgbClr val="FF0000"/>
            </a:solidFill>
            <a:round/>
            <a:headEnd/>
            <a:tailEnd type="arrow" w="lg" len="lg"/>
          </a:ln>
        </p:spPr>
      </p:cxnSp>
      <p:sp>
        <p:nvSpPr>
          <p:cNvPr id="1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No data like more data!</a:t>
            </a:r>
          </a:p>
        </p:txBody>
      </p:sp>
    </p:spTree>
    <p:extLst>
      <p:ext uri="{BB962C8B-B14F-4D97-AF65-F5344CB8AC3E}">
        <p14:creationId xmlns:p14="http://schemas.microsoft.com/office/powerpoint/2010/main" val="11915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Limits of Supervised Classification?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Why is this a big data problem?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Isn’t gathering labels a serious bottleneck?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Solutions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276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Crowdsourcing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Bootstrapping, semi-supervised techniques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Exploiting user behavior logs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491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The virtuous cycle of data-driven products</a:t>
            </a:r>
          </a:p>
        </p:txBody>
      </p:sp>
    </p:spTree>
    <p:extLst>
      <p:ext uri="{BB962C8B-B14F-4D97-AF65-F5344CB8AC3E}">
        <p14:creationId xmlns:p14="http://schemas.microsoft.com/office/powerpoint/2010/main" val="1134706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524000"/>
            <a:ext cx="251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a useful service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3733800"/>
            <a:ext cx="3124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analyze user behavior to extract insights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733800"/>
            <a:ext cx="2438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transform insights into action</a:t>
            </a:r>
          </a:p>
        </p:txBody>
      </p:sp>
      <p:sp>
        <p:nvSpPr>
          <p:cNvPr id="7" name="Right Arrow 6"/>
          <p:cNvSpPr/>
          <p:nvPr/>
        </p:nvSpPr>
        <p:spPr bwMode="auto">
          <a:xfrm rot="3600000">
            <a:off x="5050762" y="2533037"/>
            <a:ext cx="1538377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7200000" flipH="1">
            <a:off x="2459961" y="2456837"/>
            <a:ext cx="1538377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3643223" y="3810000"/>
            <a:ext cx="1538377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133600"/>
            <a:ext cx="25146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0000"/>
                </a:solidFill>
                <a:latin typeface="Gill Sans"/>
                <a:cs typeface="Gill Sans"/>
              </a:rPr>
              <a:t>$</a:t>
            </a:r>
            <a:b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(hopefully)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4798368"/>
            <a:ext cx="1371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Google.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9400" y="4798368"/>
            <a:ext cx="1600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Facebook.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4798368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Twitter.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800" y="4793903"/>
            <a:ext cx="1600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Amazon.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4798368"/>
            <a:ext cx="1600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Uber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2600" y="5560368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Gill Sans"/>
                <a:cs typeface="Gill Sans"/>
              </a:rPr>
              <a:t>data science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5560368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Gill Sans"/>
                <a:cs typeface="Gill Sans"/>
              </a:rPr>
              <a:t>data products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Virtuous Product Cycle</a:t>
            </a:r>
          </a:p>
        </p:txBody>
      </p:sp>
    </p:spTree>
    <p:extLst>
      <p:ext uri="{BB962C8B-B14F-4D97-AF65-F5344CB8AC3E}">
        <p14:creationId xmlns:p14="http://schemas.microsoft.com/office/powerpoint/2010/main" val="7773790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deal with neural networks?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</a:rPr>
              <a:t>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4827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</a:rPr>
              <a:t>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03915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</a:rPr>
              <a:t>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300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</a:rPr>
              <a:t>Optimization</a:t>
            </a:r>
          </a:p>
        </p:txBody>
      </p:sp>
    </p:spTree>
    <p:extLst>
      <p:ext uri="{BB962C8B-B14F-4D97-AF65-F5344CB8AC3E}">
        <p14:creationId xmlns:p14="http://schemas.microsoft.com/office/powerpoint/2010/main" val="12534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Supervised </a:t>
            </a: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Binary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87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Restrict output label to be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binary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68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Yes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/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No</a:t>
            </a:r>
            <a:endParaRPr lang="mr-IN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1/0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831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Binary classifiers form primitive 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building blocks for multi-class problems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4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Binary Classifiers as Building Blocks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Example: four-way classification</a:t>
            </a:r>
            <a:endParaRPr lang="en-US" sz="24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33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One vs. rest classifiers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752600" y="2976936"/>
            <a:ext cx="1222612" cy="2966664"/>
            <a:chOff x="1752600" y="2976936"/>
            <a:chExt cx="1222612" cy="2966664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1756012" y="2976936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A or not?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1756012" y="3762624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B or not?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752600" y="4548312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C or not?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754875" y="5334000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 or not?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715000" y="2976936"/>
            <a:ext cx="2819400" cy="2966664"/>
            <a:chOff x="5715000" y="2976936"/>
            <a:chExt cx="2819400" cy="2966664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5715000" y="2976936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A or not?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6248400" y="3762624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B or not?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6781800" y="4548312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C or not?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7315200" y="5334000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 or not?</a:t>
              </a:r>
            </a:p>
          </p:txBody>
        </p:sp>
        <p:cxnSp>
          <p:nvCxnSpPr>
            <p:cNvPr id="5" name="Elbow Connector 4"/>
            <p:cNvCxnSpPr>
              <a:stCxn id="16" idx="3"/>
              <a:endCxn id="17" idx="1"/>
            </p:cNvCxnSpPr>
            <p:nvPr/>
          </p:nvCxnSpPr>
          <p:spPr bwMode="auto">
            <a:xfrm flipH="1">
              <a:off x="6248400" y="3281736"/>
              <a:ext cx="685800" cy="785688"/>
            </a:xfrm>
            <a:prstGeom prst="bentConnector5">
              <a:avLst>
                <a:gd name="adj1" fmla="val -33333"/>
                <a:gd name="adj2" fmla="val 50000"/>
                <a:gd name="adj3" fmla="val 133333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7" idx="3"/>
              <a:endCxn id="18" idx="1"/>
            </p:cNvCxnSpPr>
            <p:nvPr/>
          </p:nvCxnSpPr>
          <p:spPr bwMode="auto">
            <a:xfrm flipH="1">
              <a:off x="6781800" y="4067424"/>
              <a:ext cx="685800" cy="785688"/>
            </a:xfrm>
            <a:prstGeom prst="bentConnector5">
              <a:avLst>
                <a:gd name="adj1" fmla="val -33333"/>
                <a:gd name="adj2" fmla="val 50000"/>
                <a:gd name="adj3" fmla="val 133333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18" idx="3"/>
              <a:endCxn id="19" idx="1"/>
            </p:cNvCxnSpPr>
            <p:nvPr/>
          </p:nvCxnSpPr>
          <p:spPr bwMode="auto">
            <a:xfrm flipH="1">
              <a:off x="7315200" y="4853112"/>
              <a:ext cx="685800" cy="785688"/>
            </a:xfrm>
            <a:prstGeom prst="bentConnector5">
              <a:avLst>
                <a:gd name="adj1" fmla="val -33333"/>
                <a:gd name="adj2" fmla="val 50000"/>
                <a:gd name="adj3" fmla="val 133333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419600" y="2133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Classifier cascades</a:t>
            </a:r>
          </a:p>
        </p:txBody>
      </p:sp>
    </p:spTree>
    <p:extLst>
      <p:ext uri="{BB962C8B-B14F-4D97-AF65-F5344CB8AC3E}">
        <p14:creationId xmlns:p14="http://schemas.microsoft.com/office/powerpoint/2010/main" val="386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 Task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1447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Given: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11" y="1600200"/>
            <a:ext cx="1790700" cy="28194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708511" y="1885890"/>
            <a:ext cx="4359289" cy="400110"/>
            <a:chOff x="4267200" y="3124200"/>
            <a:chExt cx="4359289" cy="400110"/>
          </a:xfrm>
        </p:grpSpPr>
        <p:sp>
          <p:nvSpPr>
            <p:cNvPr id="37" name="TextBox 36"/>
            <p:cNvSpPr txBox="1"/>
            <p:nvPr/>
          </p:nvSpPr>
          <p:spPr>
            <a:xfrm>
              <a:off x="5867400" y="3124200"/>
              <a:ext cx="27590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Gill Sans"/>
                </a:rPr>
                <a:t>(sparse) feature vector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4267200" y="31242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>
              <a:off x="4267200" y="3352800"/>
              <a:ext cx="160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5089511" y="1180980"/>
            <a:ext cx="1871084" cy="457200"/>
            <a:chOff x="4267200" y="3124200"/>
            <a:chExt cx="1871084" cy="457200"/>
          </a:xfrm>
        </p:grpSpPr>
        <p:sp>
          <p:nvSpPr>
            <p:cNvPr id="61" name="TextBox 60"/>
            <p:cNvSpPr txBox="1"/>
            <p:nvPr/>
          </p:nvSpPr>
          <p:spPr>
            <a:xfrm>
              <a:off x="5410200" y="3124200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Gill Sans"/>
                </a:rPr>
                <a:t>label</a:t>
              </a:r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 flipH="1">
              <a:off x="4267200" y="33528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H="1">
              <a:off x="4267200" y="3352800"/>
              <a:ext cx="1143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740" y="2385060"/>
            <a:ext cx="2689860" cy="28194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940" y="2766060"/>
            <a:ext cx="1127760" cy="28194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0" y="3200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Induce: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0" y="360051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Such that loss is minimized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0" y="3341430"/>
            <a:ext cx="1264920" cy="25908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4057710"/>
            <a:ext cx="1943100" cy="762000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4638664" y="4591110"/>
            <a:ext cx="3438536" cy="533400"/>
            <a:chOff x="4267200" y="3124200"/>
            <a:chExt cx="3438536" cy="533400"/>
          </a:xfrm>
        </p:grpSpPr>
        <p:sp>
          <p:nvSpPr>
            <p:cNvPr id="71" name="TextBox 70"/>
            <p:cNvSpPr txBox="1"/>
            <p:nvPr/>
          </p:nvSpPr>
          <p:spPr>
            <a:xfrm>
              <a:off x="6096000" y="3257490"/>
              <a:ext cx="1609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Gill Sans"/>
                </a:rPr>
                <a:t>loss function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 flipV="1">
              <a:off x="4267200" y="31242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H="1">
              <a:off x="4267200" y="3429000"/>
              <a:ext cx="1752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74" name="TextBox 73"/>
          <p:cNvSpPr txBox="1"/>
          <p:nvPr/>
        </p:nvSpPr>
        <p:spPr>
          <a:xfrm>
            <a:off x="0" y="518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Typically, we consider functions of a parametric form: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5643265"/>
            <a:ext cx="3169920" cy="762000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5537153" y="6157555"/>
            <a:ext cx="2844847" cy="476310"/>
            <a:chOff x="5105400" y="5029200"/>
            <a:chExt cx="2844847" cy="476310"/>
          </a:xfrm>
        </p:grpSpPr>
        <p:sp>
          <p:nvSpPr>
            <p:cNvPr id="77" name="TextBox 76"/>
            <p:cNvSpPr txBox="1"/>
            <p:nvPr/>
          </p:nvSpPr>
          <p:spPr>
            <a:xfrm>
              <a:off x="5867400" y="5105400"/>
              <a:ext cx="2082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Gill Sans"/>
                </a:rPr>
                <a:t>model parameters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 flipV="1">
              <a:off x="5105400" y="50292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rot="10800000">
              <a:off x="5105401" y="5334000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544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6" grpId="0"/>
      <p:bldP spid="67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Key insight: machine learning as an optimization problem!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1242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(closed form solutions generally not possible)</a:t>
            </a:r>
          </a:p>
        </p:txBody>
      </p:sp>
    </p:spTree>
    <p:extLst>
      <p:ext uri="{BB962C8B-B14F-4D97-AF65-F5344CB8AC3E}">
        <p14:creationId xmlns:p14="http://schemas.microsoft.com/office/powerpoint/2010/main" val="25241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</a:p>
        </p:txBody>
      </p:sp>
    </p:spTree>
    <p:extLst>
      <p:ext uri="{BB962C8B-B14F-4D97-AF65-F5344CB8AC3E}">
        <p14:creationId xmlns:p14="http://schemas.microsoft.com/office/powerpoint/2010/main" val="16062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924800" y="6400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* caveats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Gradient Descent: Preliminaries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Rewrite: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00200" y="2057400"/>
            <a:ext cx="6096000" cy="762000"/>
            <a:chOff x="1295400" y="1524000"/>
            <a:chExt cx="6096000" cy="762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8840" y="1710690"/>
              <a:ext cx="1432560" cy="388620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 bwMode="auto">
            <a:xfrm>
              <a:off x="4800600" y="1714500"/>
              <a:ext cx="838200" cy="3810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524000"/>
              <a:ext cx="3154680" cy="76200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0" y="2971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Compute gradient: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352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“Points” to fastest increasing “direction”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0" y="3775770"/>
            <a:ext cx="4229100" cy="6629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94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So, at any point: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455920"/>
            <a:ext cx="1882140" cy="281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5890260"/>
            <a:ext cx="1417320" cy="2819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86400" y="49338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967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0" grpId="0"/>
      <p:bldP spid="21" grpId="0"/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Gradient Descent: Iterative Update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Start at an arbitrary point, iteratively update: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0" y="2415540"/>
            <a:ext cx="3261360" cy="3276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3043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We have: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558540"/>
            <a:ext cx="355092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rot="5400000" flipH="1" flipV="1">
            <a:off x="2514600" y="3124200"/>
            <a:ext cx="11430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514600" y="3611880"/>
            <a:ext cx="457200" cy="58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2" name="Right Arrow 11"/>
          <p:cNvSpPr/>
          <p:nvPr/>
        </p:nvSpPr>
        <p:spPr bwMode="auto">
          <a:xfrm>
            <a:off x="4572000" y="3048000"/>
            <a:ext cx="609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556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FF0000"/>
                </a:solidFill>
                <a:latin typeface="Gill Sans"/>
                <a:cs typeface="Franklin Gothic Book"/>
              </a:rPr>
              <a:t>Old weights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5879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FF0000"/>
                </a:solidFill>
                <a:latin typeface="Gill Sans"/>
                <a:cs typeface="Franklin Gothic Book"/>
              </a:rPr>
              <a:t>Update based on gradient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556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FF0000"/>
                </a:solidFill>
                <a:latin typeface="Gill Sans"/>
                <a:cs typeface="Franklin Gothic Book"/>
              </a:rPr>
              <a:t>New weights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048000" y="3581400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362200" y="3352800"/>
            <a:ext cx="1066800" cy="914400"/>
            <a:chOff x="2362200" y="2895600"/>
            <a:chExt cx="1066800" cy="914400"/>
          </a:xfrm>
        </p:grpSpPr>
        <p:sp>
          <p:nvSpPr>
            <p:cNvPr id="19" name="Oval 18"/>
            <p:cNvSpPr/>
            <p:nvPr/>
          </p:nvSpPr>
          <p:spPr bwMode="auto">
            <a:xfrm>
              <a:off x="2819400" y="3352800"/>
              <a:ext cx="76200" cy="76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2362200" y="2895600"/>
              <a:ext cx="1066800" cy="914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876800"/>
            <a:ext cx="6229350" cy="952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28133" y="1739901"/>
            <a:ext cx="3729567" cy="2456744"/>
            <a:chOff x="728133" y="1282701"/>
            <a:chExt cx="3729567" cy="2456744"/>
          </a:xfrm>
        </p:grpSpPr>
        <p:sp>
          <p:nvSpPr>
            <p:cNvPr id="3" name="Freeform 2"/>
            <p:cNvSpPr/>
            <p:nvPr/>
          </p:nvSpPr>
          <p:spPr bwMode="auto">
            <a:xfrm>
              <a:off x="728133" y="1540933"/>
              <a:ext cx="3022600" cy="2198512"/>
            </a:xfrm>
            <a:custGeom>
              <a:avLst/>
              <a:gdLst>
                <a:gd name="connsiteX0" fmla="*/ 0 w 3022600"/>
                <a:gd name="connsiteY0" fmla="*/ 389467 h 2198512"/>
                <a:gd name="connsiteX1" fmla="*/ 592667 w 3022600"/>
                <a:gd name="connsiteY1" fmla="*/ 1778000 h 2198512"/>
                <a:gd name="connsiteX2" fmla="*/ 1236134 w 3022600"/>
                <a:gd name="connsiteY2" fmla="*/ 2150534 h 2198512"/>
                <a:gd name="connsiteX3" fmla="*/ 1761067 w 3022600"/>
                <a:gd name="connsiteY3" fmla="*/ 2065867 h 2198512"/>
                <a:gd name="connsiteX4" fmla="*/ 2226734 w 3022600"/>
                <a:gd name="connsiteY4" fmla="*/ 1761067 h 2198512"/>
                <a:gd name="connsiteX5" fmla="*/ 2607734 w 3022600"/>
                <a:gd name="connsiteY5" fmla="*/ 1219200 h 2198512"/>
                <a:gd name="connsiteX6" fmla="*/ 3022600 w 3022600"/>
                <a:gd name="connsiteY6" fmla="*/ 0 h 219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2600" h="2198512">
                  <a:moveTo>
                    <a:pt x="0" y="389467"/>
                  </a:moveTo>
                  <a:cubicBezTo>
                    <a:pt x="193322" y="936978"/>
                    <a:pt x="386645" y="1484489"/>
                    <a:pt x="592667" y="1778000"/>
                  </a:cubicBezTo>
                  <a:cubicBezTo>
                    <a:pt x="798689" y="2071511"/>
                    <a:pt x="1041401" y="2102556"/>
                    <a:pt x="1236134" y="2150534"/>
                  </a:cubicBezTo>
                  <a:cubicBezTo>
                    <a:pt x="1430867" y="2198512"/>
                    <a:pt x="1595967" y="2130778"/>
                    <a:pt x="1761067" y="2065867"/>
                  </a:cubicBezTo>
                  <a:cubicBezTo>
                    <a:pt x="1926167" y="2000956"/>
                    <a:pt x="2085623" y="1902178"/>
                    <a:pt x="2226734" y="1761067"/>
                  </a:cubicBezTo>
                  <a:cubicBezTo>
                    <a:pt x="2367845" y="1619956"/>
                    <a:pt x="2475090" y="1512711"/>
                    <a:pt x="2607734" y="1219200"/>
                  </a:cubicBezTo>
                  <a:cubicBezTo>
                    <a:pt x="2740378" y="925689"/>
                    <a:pt x="2925233" y="273755"/>
                    <a:pt x="3022600" y="0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1282701"/>
              <a:ext cx="571500" cy="35242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118644"/>
            <a:ext cx="409575" cy="25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2819400"/>
            <a:ext cx="561975" cy="714375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Intuition behind the math…</a:t>
            </a:r>
          </a:p>
        </p:txBody>
      </p:sp>
    </p:spTree>
    <p:extLst>
      <p:ext uri="{BB962C8B-B14F-4D97-AF65-F5344CB8AC3E}">
        <p14:creationId xmlns:p14="http://schemas.microsoft.com/office/powerpoint/2010/main" val="342863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7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Gradient Descent: Iterative Update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Start at an arbitrary point, iteratively update: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43153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Lots of details: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6963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Figuring out the step size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Getting stuck in local minima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Convergence rate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…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0" y="2415540"/>
            <a:ext cx="3261360" cy="3276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3043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We have: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558540"/>
            <a:ext cx="355092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5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21568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Franklin Gothic Book"/>
              </a:rPr>
              <a:t>Repeat until convergence: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3543300"/>
            <a:ext cx="6229350" cy="952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2479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Gradient Descent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91535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Franklin Gothic Book"/>
              </a:rPr>
              <a:t>Note, sometimes formulated as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Franklin Gothic Book"/>
              </a:rPr>
              <a:t>ascent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Franklin Gothic Book"/>
              </a:rPr>
              <a:t> but entirely equivalent</a:t>
            </a:r>
          </a:p>
        </p:txBody>
      </p:sp>
    </p:spTree>
    <p:extLst>
      <p:ext uri="{BB962C8B-B14F-4D97-AF65-F5344CB8AC3E}">
        <p14:creationId xmlns:p14="http://schemas.microsoft.com/office/powerpoint/2010/main" val="14470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s_over_h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4088" y="-76200"/>
            <a:ext cx="10490088" cy="6976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535269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Gill Sans"/>
                <a:cs typeface="Franklin Gothic Book"/>
              </a:rPr>
              <a:t>Gradient Descent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5257800"/>
            <a:ext cx="6019800" cy="1143000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0" dir="5400000" algn="ctr" rotWithShape="0">
              <a:schemeClr val="tx1"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(Hills)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486400"/>
            <a:ext cx="498348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4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440" y="3810000"/>
            <a:ext cx="5151120" cy="5638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Even More Details…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78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Gradient descent is a “first order” optimization technique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3592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Often, slow convergence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025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Newton and quasi-Newton methods: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4069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Intuition: Taylor expansion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397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Requires the Hessian (square matrix of second order partial derivatives):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impractical to fully compute</a:t>
            </a:r>
          </a:p>
        </p:txBody>
      </p:sp>
    </p:spTree>
    <p:extLst>
      <p:ext uri="{BB962C8B-B14F-4D97-AF65-F5344CB8AC3E}">
        <p14:creationId xmlns:p14="http://schemas.microsoft.com/office/powerpoint/2010/main" val="3621155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Framing_ha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4923"/>
            <a:ext cx="10058400" cy="7392924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(Hammer)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724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04765231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45920"/>
            <a:ext cx="1790700" cy="281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080260"/>
            <a:ext cx="2689860" cy="281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461260"/>
            <a:ext cx="1127760" cy="281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640" y="4770120"/>
            <a:ext cx="2948940" cy="662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640" y="5661660"/>
            <a:ext cx="3413760" cy="662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3299460"/>
            <a:ext cx="2895600" cy="112014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Logistic Regression: Preliminaries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154686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Given: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200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Define: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47961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Interpretation: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85546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Relation to the Logistic Function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4782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After some algebra: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81200"/>
            <a:ext cx="2773680" cy="12649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The logistic function: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061460"/>
            <a:ext cx="1429981" cy="586740"/>
          </a:xfrm>
          <a:prstGeom prst="rect">
            <a:avLst/>
          </a:prstGeom>
        </p:spPr>
      </p:pic>
      <p:pic>
        <p:nvPicPr>
          <p:cNvPr id="19" name="Picture 18" descr="logistic_functi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05200"/>
            <a:ext cx="5410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5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29718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Descriptive vs. Predictive Analytics</a:t>
            </a:r>
          </a:p>
        </p:txBody>
      </p:sp>
      <p:sp>
        <p:nvSpPr>
          <p:cNvPr id="3" name="TextBox 2"/>
          <p:cNvSpPr txBox="1"/>
          <p:nvPr/>
        </p:nvSpPr>
        <p:spPr>
          <a:xfrm rot="20985745">
            <a:off x="146448" y="2595911"/>
            <a:ext cx="319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</a:rPr>
              <a:t>Learn </a:t>
            </a:r>
            <a:r>
              <a:rPr lang="en-US" sz="2400" b="0">
                <a:solidFill>
                  <a:srgbClr val="FF0000"/>
                </a:solidFill>
                <a:latin typeface="Gill Sans"/>
              </a:rPr>
              <a:t>new buzzwords!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7553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0" y="1447800"/>
            <a:ext cx="2712720" cy="754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265" y="2491740"/>
            <a:ext cx="3002280" cy="754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810000"/>
            <a:ext cx="1127760" cy="281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334000"/>
            <a:ext cx="7498080" cy="754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4267200"/>
            <a:ext cx="5753100" cy="3276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Training an LR Classifier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1572136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Maximize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the conditional likelihood: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243798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Define the objective in terms of conditional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log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likelihood: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371790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We know: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1865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So: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345" y="4872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Substituting:</a:t>
            </a:r>
          </a:p>
        </p:txBody>
      </p:sp>
    </p:spTree>
    <p:extLst>
      <p:ext uri="{BB962C8B-B14F-4D97-AF65-F5344CB8AC3E}">
        <p14:creationId xmlns:p14="http://schemas.microsoft.com/office/powerpoint/2010/main" val="883346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" y="1694795"/>
            <a:ext cx="7498080" cy="754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" y="2532995"/>
            <a:ext cx="473202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084320"/>
            <a:ext cx="3634740" cy="327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660" y="4594860"/>
            <a:ext cx="4472940" cy="662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836920"/>
            <a:ext cx="6324600" cy="79248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LR Classifier Update Rule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123759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Take the derivative: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352359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General form of update rule: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537525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Final update rule:</a:t>
            </a:r>
          </a:p>
        </p:txBody>
      </p:sp>
    </p:spTree>
    <p:extLst>
      <p:ext uri="{BB962C8B-B14F-4D97-AF65-F5344CB8AC3E}">
        <p14:creationId xmlns:p14="http://schemas.microsoft.com/office/powerpoint/2010/main" val="1976210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Want more details? </a:t>
            </a:r>
            <a:br>
              <a:rPr lang="en-US" sz="2400" b="0" dirty="0">
                <a:solidFill>
                  <a:srgbClr val="FF0000"/>
                </a:solidFill>
                <a:latin typeface="Gill Sans"/>
              </a:rPr>
            </a:br>
            <a:r>
              <a:rPr lang="en-US" sz="2400" b="0" dirty="0">
                <a:solidFill>
                  <a:srgbClr val="FF0000"/>
                </a:solidFill>
                <a:latin typeface="Gill Sans"/>
              </a:rPr>
              <a:t>Take a real machine-learning course!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Lots more details…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595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Different loss functions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424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10636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3622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962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010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24400" y="56579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</a:p>
        </p:txBody>
      </p:sp>
      <p:cxnSp>
        <p:nvCxnSpPr>
          <p:cNvPr id="20" name="Elbow Connector 19"/>
          <p:cNvCxnSpPr>
            <a:stCxn id="3" idx="2"/>
            <a:endCxn id="7" idx="0"/>
          </p:cNvCxnSpPr>
          <p:nvPr/>
        </p:nvCxnSpPr>
        <p:spPr bwMode="auto">
          <a:xfrm rot="16200000" flipH="1">
            <a:off x="3657600" y="3943410"/>
            <a:ext cx="1066800" cy="23622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" idx="2"/>
            <a:endCxn id="7" idx="0"/>
          </p:cNvCxnSpPr>
          <p:nvPr/>
        </p:nvCxnSpPr>
        <p:spPr bwMode="auto">
          <a:xfrm rot="16200000" flipH="1">
            <a:off x="4457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5" idx="2"/>
            <a:endCxn id="7" idx="0"/>
          </p:cNvCxnSpPr>
          <p:nvPr/>
        </p:nvCxnSpPr>
        <p:spPr bwMode="auto">
          <a:xfrm rot="5400000">
            <a:off x="5219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2"/>
            <a:endCxn id="7" idx="0"/>
          </p:cNvCxnSpPr>
          <p:nvPr/>
        </p:nvCxnSpPr>
        <p:spPr bwMode="auto">
          <a:xfrm rot="5400000">
            <a:off x="5981700" y="3981510"/>
            <a:ext cx="1066800" cy="2286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Curved Right Arrow 29"/>
          <p:cNvSpPr/>
          <p:nvPr/>
        </p:nvSpPr>
        <p:spPr bwMode="auto">
          <a:xfrm flipV="1">
            <a:off x="609600" y="3905310"/>
            <a:ext cx="1447800" cy="2286000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6200" y="3429000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compute partial gradient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048000" y="2743200"/>
            <a:ext cx="4419600" cy="628710"/>
            <a:chOff x="3048000" y="2057400"/>
            <a:chExt cx="4419600" cy="628710"/>
          </a:xfrm>
        </p:grpSpPr>
        <p:sp>
          <p:nvSpPr>
            <p:cNvPr id="32" name="TextBox 31"/>
            <p:cNvSpPr txBox="1"/>
            <p:nvPr/>
          </p:nvSpPr>
          <p:spPr>
            <a:xfrm>
              <a:off x="4376516" y="2286000"/>
              <a:ext cx="17956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single reducer</a:t>
              </a:r>
            </a:p>
          </p:txBody>
        </p:sp>
        <p:sp>
          <p:nvSpPr>
            <p:cNvPr id="35" name="Right Brace 34"/>
            <p:cNvSpPr/>
            <p:nvPr/>
          </p:nvSpPr>
          <p:spPr bwMode="auto">
            <a:xfrm rot="5400000">
              <a:off x="5143500" y="-38100"/>
              <a:ext cx="228600" cy="4419600"/>
            </a:xfrm>
            <a:prstGeom prst="rightBrace">
              <a:avLst>
                <a:gd name="adj1" fmla="val 121666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24400" y="2286000"/>
            <a:ext cx="2667000" cy="533400"/>
            <a:chOff x="4724400" y="1600200"/>
            <a:chExt cx="2667000" cy="533400"/>
          </a:xfrm>
        </p:grpSpPr>
        <p:sp>
          <p:nvSpPr>
            <p:cNvPr id="34" name="Right Brace 33"/>
            <p:cNvSpPr/>
            <p:nvPr/>
          </p:nvSpPr>
          <p:spPr bwMode="auto">
            <a:xfrm rot="5400000">
              <a:off x="5953155" y="371445"/>
              <a:ext cx="209490" cy="2667000"/>
            </a:xfrm>
            <a:prstGeom prst="rightBrace">
              <a:avLst>
                <a:gd name="adj1" fmla="val 121666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86400" y="1733490"/>
              <a:ext cx="1181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mappers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495800" y="638169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update model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6172200"/>
            <a:ext cx="2977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iterate until convergence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6229350" cy="95250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0355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30" grpId="0" animBg="1"/>
      <p:bldP spid="31" grpId="0"/>
      <p:bldP spid="3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Shortcomings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305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Hadoop is bad at iterative algorithms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11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High job startup costs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Awkward to retain state across iterations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764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High sensitivity to skew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57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Iteration speed bounded by slowest task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14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Potentially poor cluster utilization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09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Must shuffle all data to a single reducer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572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Some possible tradeoffs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Number of iterations vs. complexity of computation per iteration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E.g., L-BFGS: faster convergence, but more to compute</a:t>
            </a:r>
          </a:p>
        </p:txBody>
      </p:sp>
    </p:spTree>
    <p:extLst>
      <p:ext uri="{BB962C8B-B14F-4D97-AF65-F5344CB8AC3E}">
        <p14:creationId xmlns:p14="http://schemas.microsoft.com/office/powerpoint/2010/main" val="19572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62000" y="1295400"/>
            <a:ext cx="75438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points =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spark.textFile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(...).map(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parsePoint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).persist()</a:t>
            </a:r>
          </a:p>
          <a:p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w = // random initial vector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for 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&lt;- 1 to ITERATIONS) {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gradient =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points.map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{ p =&gt;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p.x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* (1/(1+exp(-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p.y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*(w dot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p.x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)))-1)*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p.y</a:t>
            </a:r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}.reduce((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a,b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=&gt;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a+b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 w -= gradient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3622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3962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5486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7010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4724400" y="56579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</a:p>
        </p:txBody>
      </p:sp>
      <p:cxnSp>
        <p:nvCxnSpPr>
          <p:cNvPr id="41" name="Elbow Connector 40"/>
          <p:cNvCxnSpPr>
            <a:stCxn id="28" idx="2"/>
            <a:endCxn id="40" idx="0"/>
          </p:cNvCxnSpPr>
          <p:nvPr/>
        </p:nvCxnSpPr>
        <p:spPr bwMode="auto">
          <a:xfrm rot="16200000" flipH="1">
            <a:off x="3657600" y="3943410"/>
            <a:ext cx="1066800" cy="23622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9" idx="2"/>
            <a:endCxn id="40" idx="0"/>
          </p:cNvCxnSpPr>
          <p:nvPr/>
        </p:nvCxnSpPr>
        <p:spPr bwMode="auto">
          <a:xfrm rot="16200000" flipH="1">
            <a:off x="4457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3" idx="2"/>
            <a:endCxn id="40" idx="0"/>
          </p:cNvCxnSpPr>
          <p:nvPr/>
        </p:nvCxnSpPr>
        <p:spPr bwMode="auto">
          <a:xfrm rot="5400000">
            <a:off x="5219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9" idx="2"/>
            <a:endCxn id="40" idx="0"/>
          </p:cNvCxnSpPr>
          <p:nvPr/>
        </p:nvCxnSpPr>
        <p:spPr bwMode="auto">
          <a:xfrm rot="5400000">
            <a:off x="5981700" y="3981510"/>
            <a:ext cx="1066800" cy="2286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Curved Right Arrow 44"/>
          <p:cNvSpPr/>
          <p:nvPr/>
        </p:nvSpPr>
        <p:spPr bwMode="auto">
          <a:xfrm flipV="1">
            <a:off x="609600" y="3905310"/>
            <a:ext cx="1447800" cy="2286000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6200" y="3429000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compute partial gradient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95800" y="638169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update model </a:t>
            </a:r>
          </a:p>
        </p:txBody>
      </p:sp>
      <p:sp>
        <p:nvSpPr>
          <p:cNvPr id="49" name="TextBox 48"/>
          <p:cNvSpPr txBox="1"/>
          <p:nvPr/>
        </p:nvSpPr>
        <p:spPr>
          <a:xfrm rot="21239651">
            <a:off x="5730788" y="277131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What’s the difference?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Spark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1985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39" grpId="0" animBg="1"/>
      <p:bldP spid="40" grpId="0" animBg="1"/>
      <p:bldP spid="45" grpId="0" animBg="1"/>
      <p:bldP spid="46" grpId="0"/>
      <p:bldP spid="47" grpId="0"/>
      <p:bldP spid="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(Japanese rock garden)</a:t>
            </a:r>
          </a:p>
        </p:txBody>
      </p:sp>
    </p:spTree>
    <p:extLst>
      <p:ext uri="{BB962C8B-B14F-4D97-AF65-F5344CB8AC3E}">
        <p14:creationId xmlns:p14="http://schemas.microsoft.com/office/powerpoint/2010/main" val="10622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own Arrow 29"/>
          <p:cNvSpPr/>
          <p:nvPr/>
        </p:nvSpPr>
        <p:spPr bwMode="auto">
          <a:xfrm rot="2700000">
            <a:off x="5600863" y="3084512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18900000" flipH="1">
            <a:off x="2323937" y="3066093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433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433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7" name="Can 6"/>
          <p:cNvSpPr/>
          <p:nvPr/>
        </p:nvSpPr>
        <p:spPr bwMode="auto">
          <a:xfrm>
            <a:off x="4686300" y="4267200"/>
            <a:ext cx="2057400" cy="1133674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loud 2"/>
          <p:cNvSpPr/>
          <p:nvPr/>
        </p:nvSpPr>
        <p:spPr bwMode="auto">
          <a:xfrm flipV="1">
            <a:off x="1963003" y="4170755"/>
            <a:ext cx="3024685" cy="1676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3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users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7150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7150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users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716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3716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6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external APIs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953000" y="5486399"/>
            <a:ext cx="1655644" cy="7808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“Traditional”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BI tools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0" y="5486400"/>
            <a:ext cx="1828800" cy="7808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  <a:t>SQL on </a:t>
            </a:r>
            <a:b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  <a:t>Hadoop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769090" y="5486400"/>
            <a:ext cx="1202709" cy="7808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  <a:t>Other</a:t>
            </a:r>
            <a:b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  <a:t> tools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5885" y="4693389"/>
            <a:ext cx="225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Data Warehouse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5264" y="4693389"/>
            <a:ext cx="225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“Data Lake”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6324600"/>
            <a:ext cx="274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data scientists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543300" y="1838126"/>
            <a:ext cx="2057400" cy="1133674"/>
            <a:chOff x="3543300" y="1838126"/>
            <a:chExt cx="2057400" cy="1133674"/>
          </a:xfrm>
        </p:grpSpPr>
        <p:sp>
          <p:nvSpPr>
            <p:cNvPr id="2" name="Can 1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34" name="Down Arrow 33"/>
          <p:cNvSpPr/>
          <p:nvPr/>
        </p:nvSpPr>
        <p:spPr bwMode="auto">
          <a:xfrm>
            <a:off x="3962400" y="3084512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3200" y="3376136"/>
            <a:ext cx="3657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ETL</a:t>
            </a:r>
            <a:b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(Extract, Transform, and Load)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715000" y="1838126"/>
            <a:ext cx="2057400" cy="1133674"/>
            <a:chOff x="3543300" y="1838126"/>
            <a:chExt cx="2057400" cy="1133674"/>
          </a:xfrm>
        </p:grpSpPr>
        <p:sp>
          <p:nvSpPr>
            <p:cNvPr id="38" name="Can 37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33500" y="1838126"/>
            <a:ext cx="2057400" cy="1133674"/>
            <a:chOff x="3543300" y="1838126"/>
            <a:chExt cx="2057400" cy="1133674"/>
          </a:xfrm>
        </p:grpSpPr>
        <p:sp>
          <p:nvSpPr>
            <p:cNvPr id="41" name="Can 40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1693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Supervised Machine Learning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057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The generic problem of function induction given </a:t>
            </a:r>
            <a:br>
              <a:rPr lang="en-US" sz="2400" b="0" dirty="0">
                <a:solidFill>
                  <a:schemeClr val="bg1"/>
                </a:solidFill>
                <a:latin typeface="Gill Sans"/>
              </a:rPr>
            </a:br>
            <a:r>
              <a:rPr lang="en-US" sz="2400" b="0" dirty="0">
                <a:solidFill>
                  <a:schemeClr val="bg1"/>
                </a:solidFill>
                <a:latin typeface="Gill Sans"/>
              </a:rPr>
              <a:t>sample instances of input and output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34089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</a:rPr>
              <a:t>Classification: output draws from finite discrete labels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790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</a:rPr>
              <a:t>Regression: output is a continuous value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8600" y="5791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This is not meant to be an exhaustive treatment of machine learning!</a:t>
            </a:r>
          </a:p>
        </p:txBody>
      </p:sp>
      <p:sp>
        <p:nvSpPr>
          <p:cNvPr id="17" name="TextBox 16"/>
          <p:cNvSpPr txBox="1"/>
          <p:nvPr/>
        </p:nvSpPr>
        <p:spPr>
          <a:xfrm rot="21400211">
            <a:off x="755281" y="3024550"/>
            <a:ext cx="182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Focus today</a:t>
            </a:r>
          </a:p>
        </p:txBody>
      </p:sp>
    </p:spTree>
    <p:extLst>
      <p:ext uri="{BB962C8B-B14F-4D97-AF65-F5344CB8AC3E}">
        <p14:creationId xmlns:p14="http://schemas.microsoft.com/office/powerpoint/2010/main" val="30959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al_movable_typ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0643" y="1"/>
            <a:ext cx="10324643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/>
              <a:t>Wikipedia (Sorting)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91200" y="228600"/>
            <a:ext cx="2895600" cy="685800"/>
          </a:xfrm>
          <a:prstGeom prst="rect">
            <a:avLst/>
          </a:prstGeom>
        </p:spPr>
        <p:txBody>
          <a:bodyPr/>
          <a:lstStyle/>
          <a:p>
            <a:pPr lvl="0" algn="r">
              <a:defRPr/>
            </a:pPr>
            <a:r>
              <a:rPr lang="en-US" sz="3600" b="0" kern="0" dirty="0">
                <a:latin typeface="Gill Sans"/>
                <a:cs typeface="Gill Sans"/>
              </a:rPr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6109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Applications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7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Spam detection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329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Sentiment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895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Content (e.g., topic) classification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0460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Link prediction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502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Document ranking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9592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Object recognition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87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And much much more!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4157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Fraud detection</a:t>
            </a:r>
          </a:p>
        </p:txBody>
      </p:sp>
    </p:spTree>
    <p:extLst>
      <p:ext uri="{BB962C8B-B14F-4D97-AF65-F5344CB8AC3E}">
        <p14:creationId xmlns:p14="http://schemas.microsoft.com/office/powerpoint/2010/main" val="21333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91" y="4171699"/>
            <a:ext cx="3705069" cy="2275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1295400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training</a:t>
            </a:r>
          </a:p>
        </p:txBody>
      </p:sp>
      <p:sp>
        <p:nvSpPr>
          <p:cNvPr id="12" name="Right Arrow 11"/>
          <p:cNvSpPr/>
          <p:nvPr/>
        </p:nvSpPr>
        <p:spPr bwMode="auto">
          <a:xfrm rot="2776914">
            <a:off x="776639" y="3942555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42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586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j023275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99491"/>
            <a:ext cx="1120775" cy="1544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39697"/>
            <a:ext cx="1143000" cy="1143000"/>
          </a:xfrm>
          <a:prstGeom prst="rect">
            <a:avLst/>
          </a:prstGeom>
        </p:spPr>
      </p:pic>
      <p:pic>
        <p:nvPicPr>
          <p:cNvPr id="13" name="Picture 12" descr="ham-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34722"/>
            <a:ext cx="1143000" cy="866775"/>
          </a:xfrm>
          <a:prstGeom prst="rect">
            <a:avLst/>
          </a:prstGeom>
        </p:spPr>
      </p:pic>
      <p:pic>
        <p:nvPicPr>
          <p:cNvPr id="27" name="Picture 26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96697"/>
            <a:ext cx="1143000" cy="1143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1676400" y="2753897"/>
            <a:ext cx="114300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1066800" y="2220497"/>
            <a:ext cx="762000" cy="685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776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2209800" y="3592097"/>
            <a:ext cx="3048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76" y="1799291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62600"/>
            <a:ext cx="1143000" cy="1143000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 bwMode="auto">
          <a:xfrm rot="8100000">
            <a:off x="6743700" y="2827991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3500000" flipH="1">
            <a:off x="6874575" y="4792616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161491"/>
            <a:ext cx="1447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Model</a:t>
            </a:r>
          </a:p>
        </p:txBody>
      </p:sp>
      <p:sp>
        <p:nvSpPr>
          <p:cNvPr id="24" name="TextBox 23"/>
          <p:cNvSpPr txBox="1"/>
          <p:nvPr/>
        </p:nvSpPr>
        <p:spPr>
          <a:xfrm rot="20563945">
            <a:off x="199576" y="1566507"/>
            <a:ext cx="1752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training data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029200" y="1447800"/>
            <a:ext cx="0" cy="50292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 bwMode="auto">
          <a:xfrm rot="19889229">
            <a:off x="4340992" y="4958146"/>
            <a:ext cx="1493747" cy="56316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00" y="6172200"/>
            <a:ext cx="3962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Machine Learning Algorithm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5400" y="1295400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testing/deployment</a:t>
            </a:r>
          </a:p>
        </p:txBody>
      </p:sp>
      <p:pic>
        <p:nvPicPr>
          <p:cNvPr id="26" name="Picture 25" descr="ham-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572000"/>
            <a:ext cx="1143000" cy="8667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000" y="525333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i="1" dirty="0">
                <a:solidFill>
                  <a:srgbClr val="000000"/>
                </a:solidFill>
                <a:latin typeface="Gill Sans"/>
                <a:cs typeface="Gill Sans"/>
              </a:rPr>
              <a:t>Supervised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343404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45" grpId="0" animBg="1"/>
      <p:bldP spid="46" grpId="0" animBg="1"/>
      <p:bldP spid="10" grpId="0"/>
      <p:bldP spid="24" grpId="0"/>
      <p:bldP spid="4" grpId="0" animBg="1"/>
      <p:bldP spid="38" grpId="0"/>
      <p:bldP spid="39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472642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</a:rPr>
              <a:t>Objects are represented in terms of features: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518362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</a:rPr>
              <a:t>“Dense” features: sender IP, timestamp, # of recipients, length of message, etc.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52600" y="584531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</a:rPr>
              <a:t>“Sparse” features: contains the term “</a:t>
            </a:r>
            <a:r>
              <a:rPr lang="en-US" sz="2000" b="0" dirty="0" err="1">
                <a:solidFill>
                  <a:schemeClr val="bg1"/>
                </a:solidFill>
                <a:latin typeface="Gill Sans"/>
              </a:rPr>
              <a:t>viagra</a:t>
            </a:r>
            <a:r>
              <a:rPr lang="en-US" sz="2000" b="0" dirty="0">
                <a:solidFill>
                  <a:schemeClr val="bg1"/>
                </a:solidFill>
                <a:latin typeface="Gill Sans"/>
              </a:rPr>
              <a:t>” in message, contains “URGENT” in subject, etc. </a:t>
            </a:r>
          </a:p>
        </p:txBody>
      </p:sp>
      <p:sp>
        <p:nvSpPr>
          <p:cNvPr id="27" name="TextBox 26"/>
          <p:cNvSpPr txBox="1"/>
          <p:nvPr/>
        </p:nvSpPr>
        <p:spPr>
          <a:xfrm rot="21419447">
            <a:off x="4428611" y="2508755"/>
            <a:ext cx="450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Who comes up with the features?</a:t>
            </a:r>
          </a:p>
        </p:txBody>
      </p:sp>
      <p:sp>
        <p:nvSpPr>
          <p:cNvPr id="28" name="TextBox 27"/>
          <p:cNvSpPr txBox="1"/>
          <p:nvPr/>
        </p:nvSpPr>
        <p:spPr>
          <a:xfrm rot="21419447">
            <a:off x="4457693" y="2889755"/>
            <a:ext cx="450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</a:rPr>
              <a:t>How?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Feature Representations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1734722"/>
            <a:ext cx="3657600" cy="2847975"/>
            <a:chOff x="304800" y="1734722"/>
            <a:chExt cx="3657600" cy="2847975"/>
          </a:xfrm>
        </p:grpSpPr>
        <p:pic>
          <p:nvPicPr>
            <p:cNvPr id="18" name="Picture 6" descr="BS01060_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144297"/>
              <a:ext cx="1009724" cy="990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BS01060_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058697"/>
              <a:ext cx="1009724" cy="990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spam-can-m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3439697"/>
              <a:ext cx="1143000" cy="1143000"/>
            </a:xfrm>
            <a:prstGeom prst="rect">
              <a:avLst/>
            </a:prstGeom>
          </p:spPr>
        </p:pic>
        <p:pic>
          <p:nvPicPr>
            <p:cNvPr id="29" name="Picture 28" descr="ham-carto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1734722"/>
              <a:ext cx="1143000" cy="866775"/>
            </a:xfrm>
            <a:prstGeom prst="rect">
              <a:avLst/>
            </a:prstGeom>
          </p:spPr>
        </p:pic>
        <p:pic>
          <p:nvPicPr>
            <p:cNvPr id="31" name="Picture 30" descr="spam-can-m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296697"/>
              <a:ext cx="1143000" cy="1143000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 bwMode="auto">
            <a:xfrm>
              <a:off x="1676400" y="2753897"/>
              <a:ext cx="114300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1066800" y="2220497"/>
              <a:ext cx="762000" cy="685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4" name="Picture 6" descr="BS01060_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77697"/>
              <a:ext cx="1009724" cy="990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 bwMode="auto">
            <a:xfrm>
              <a:off x="2209800" y="3592097"/>
              <a:ext cx="304800" cy="152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02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5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55537</TotalTime>
  <Words>998</Words>
  <Application>Microsoft Macintosh PowerPoint</Application>
  <PresentationFormat>On-screen Show (4:3)</PresentationFormat>
  <Paragraphs>240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Andale Mono</vt:lpstr>
      <vt:lpstr>Arial</vt:lpstr>
      <vt:lpstr>Arial Black</vt:lpstr>
      <vt:lpstr>Franklin Gothic Book</vt:lpstr>
      <vt:lpstr>Gill Sans</vt:lpstr>
      <vt:lpstr>Helvetica Neue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11830</cp:revision>
  <cp:lastPrinted>2017-02-24T20:32:28Z</cp:lastPrinted>
  <dcterms:created xsi:type="dcterms:W3CDTF">2012-08-31T06:36:49Z</dcterms:created>
  <dcterms:modified xsi:type="dcterms:W3CDTF">2018-10-25T01:24:43Z</dcterms:modified>
  <cp:category/>
</cp:coreProperties>
</file>