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1553" r:id="rId2"/>
    <p:sldId id="1538" r:id="rId3"/>
    <p:sldId id="1443" r:id="rId4"/>
    <p:sldId id="1444" r:id="rId5"/>
    <p:sldId id="1445" r:id="rId6"/>
    <p:sldId id="1446" r:id="rId7"/>
    <p:sldId id="1502" r:id="rId8"/>
    <p:sldId id="1503" r:id="rId9"/>
    <p:sldId id="1505" r:id="rId10"/>
    <p:sldId id="1504" r:id="rId11"/>
    <p:sldId id="1539" r:id="rId12"/>
    <p:sldId id="1451" r:id="rId13"/>
    <p:sldId id="1452" r:id="rId14"/>
    <p:sldId id="1453" r:id="rId15"/>
    <p:sldId id="1454" r:id="rId16"/>
    <p:sldId id="1532" r:id="rId17"/>
    <p:sldId id="1533" r:id="rId18"/>
    <p:sldId id="1534" r:id="rId19"/>
    <p:sldId id="1513" r:id="rId20"/>
    <p:sldId id="1514" r:id="rId21"/>
    <p:sldId id="1515" r:id="rId22"/>
    <p:sldId id="1516" r:id="rId23"/>
    <p:sldId id="1541" r:id="rId24"/>
    <p:sldId id="1542" r:id="rId25"/>
    <p:sldId id="1543" r:id="rId26"/>
    <p:sldId id="1535" r:id="rId27"/>
    <p:sldId id="1546" r:id="rId28"/>
    <p:sldId id="1506" r:id="rId29"/>
    <p:sldId id="1508" r:id="rId30"/>
    <p:sldId id="1511" r:id="rId31"/>
    <p:sldId id="1509" r:id="rId32"/>
    <p:sldId id="1523" r:id="rId33"/>
    <p:sldId id="1524" r:id="rId34"/>
    <p:sldId id="1551" r:id="rId35"/>
    <p:sldId id="1547" r:id="rId36"/>
    <p:sldId id="1537" r:id="rId37"/>
    <p:sldId id="1458" r:id="rId38"/>
    <p:sldId id="1526" r:id="rId39"/>
    <p:sldId id="1527" r:id="rId40"/>
    <p:sldId id="1528" r:id="rId41"/>
    <p:sldId id="1552" r:id="rId42"/>
    <p:sldId id="1459" r:id="rId43"/>
    <p:sldId id="1460" r:id="rId44"/>
    <p:sldId id="1461" r:id="rId45"/>
    <p:sldId id="1462" r:id="rId46"/>
    <p:sldId id="1463" r:id="rId47"/>
    <p:sldId id="1464" r:id="rId48"/>
    <p:sldId id="1465" r:id="rId49"/>
    <p:sldId id="1466" r:id="rId50"/>
    <p:sldId id="1467" r:id="rId51"/>
    <p:sldId id="1468" r:id="rId52"/>
    <p:sldId id="1469" r:id="rId53"/>
    <p:sldId id="1550" r:id="rId54"/>
    <p:sldId id="1548" r:id="rId55"/>
    <p:sldId id="1471" r:id="rId56"/>
    <p:sldId id="1473" r:id="rId57"/>
    <p:sldId id="1474" r:id="rId58"/>
    <p:sldId id="1475" r:id="rId59"/>
    <p:sldId id="1476" r:id="rId60"/>
    <p:sldId id="1477" r:id="rId61"/>
    <p:sldId id="1478" r:id="rId62"/>
    <p:sldId id="1479" r:id="rId63"/>
    <p:sldId id="1480" r:id="rId64"/>
    <p:sldId id="1481" r:id="rId65"/>
    <p:sldId id="1482" r:id="rId66"/>
    <p:sldId id="1483" r:id="rId67"/>
    <p:sldId id="1484" r:id="rId68"/>
    <p:sldId id="1549" r:id="rId69"/>
    <p:sldId id="1525" r:id="rId7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88" autoAdjust="0"/>
    <p:restoredTop sz="75202" autoAdjust="0"/>
  </p:normalViewPr>
  <p:slideViewPr>
    <p:cSldViewPr>
      <p:cViewPr varScale="1">
        <p:scale>
          <a:sx n="131" d="100"/>
          <a:sy n="131" d="100"/>
        </p:scale>
        <p:origin x="6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8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Part 5: Analyzing Relational Data (3/3)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451/651 (Fall 2018)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October 23, 2018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http://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/bigdata-2018f/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Key Ideas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Binary representations are good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895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Binary representations need schemas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334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Schemas allow logical/physical separation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6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Logical/physical separation allows you to do cool things</a:t>
            </a:r>
          </a:p>
        </p:txBody>
      </p:sp>
    </p:spTree>
    <p:extLst>
      <p:ext uri="{BB962C8B-B14F-4D97-AF65-F5344CB8AC3E}">
        <p14:creationId xmlns:p14="http://schemas.microsoft.com/office/powerpoint/2010/main" val="428272907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Thrift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1838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Originally developed by Facebook, now an Apache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4309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Provides a DDL with numerous language bindings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8119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Compact binary encoding of typed </a:t>
            </a: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structs</a:t>
            </a:r>
            <a:endParaRPr lang="en-US" sz="2000" b="0" kern="0" dirty="0">
              <a:solidFill>
                <a:srgbClr val="0070C0"/>
              </a:solidFill>
              <a:latin typeface="Gill Sans"/>
              <a:cs typeface="Gill Sans"/>
            </a:endParaRP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Fields can be marked as optional or required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Compiler automatically generates code for manipulating messages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9549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Provides RPC mechanisms for service definitions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Don’t like Thrift? Alternatives include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protobufs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and Avro</a:t>
            </a:r>
          </a:p>
        </p:txBody>
      </p:sp>
    </p:spTree>
    <p:extLst>
      <p:ext uri="{BB962C8B-B14F-4D97-AF65-F5344CB8AC3E}">
        <p14:creationId xmlns:p14="http://schemas.microsoft.com/office/powerpoint/2010/main" val="13196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ache_Thrift_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5754"/>
            <a:ext cx="3048000" cy="5509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214" y="2209800"/>
            <a:ext cx="3878586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struct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Tweet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1: required i32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userId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2: required string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userName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3: required string text;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4: optional Location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loc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struct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Location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1: required double latitude;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2: required double longitude;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Thrift</a:t>
            </a:r>
          </a:p>
        </p:txBody>
      </p:sp>
    </p:spTree>
    <p:extLst>
      <p:ext uri="{BB962C8B-B14F-4D97-AF65-F5344CB8AC3E}">
        <p14:creationId xmlns:p14="http://schemas.microsoft.com/office/powerpoint/2010/main" val="240149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438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Why not…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1929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XML or JSON?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53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REST?</a:t>
            </a:r>
          </a:p>
        </p:txBody>
      </p:sp>
    </p:spTree>
    <p:extLst>
      <p:ext uri="{BB962C8B-B14F-4D97-AF65-F5344CB8AC3E}">
        <p14:creationId xmlns:p14="http://schemas.microsoft.com/office/powerpoint/2010/main" val="3073866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2133600"/>
            <a:ext cx="3657600" cy="13849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Logical</a:t>
            </a:r>
          </a:p>
          <a:p>
            <a:pPr algn="ctr"/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3657600"/>
            <a:ext cx="3657600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Physical</a:t>
            </a:r>
          </a:p>
          <a:p>
            <a:pPr algn="ctr"/>
            <a:endParaRPr lang="en-US" sz="2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3886200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latin typeface="Gill Sans"/>
                <a:cs typeface="Gill Sans"/>
              </a:rPr>
              <a:t>How bytes are actually represented in storage…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3000" y="2057400"/>
            <a:ext cx="2590800" cy="1447800"/>
            <a:chOff x="3124200" y="1752600"/>
            <a:chExt cx="2590800" cy="1447800"/>
          </a:xfrm>
        </p:grpSpPr>
        <p:sp>
          <p:nvSpPr>
            <p:cNvPr id="8" name="Rectangle 7"/>
            <p:cNvSpPr/>
            <p:nvPr/>
          </p:nvSpPr>
          <p:spPr>
            <a:xfrm>
              <a:off x="3581400" y="1752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4200" y="17526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43400" y="1752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4800600" y="1752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334000" y="1752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81400" y="2286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4200" y="22860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22860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800600" y="22860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4000" y="22860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400" y="2819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24200" y="28194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43400" y="2819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4800600" y="2819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34000" y="2819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7663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400" y="1752600"/>
            <a:ext cx="685800" cy="3810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17526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3400" y="1752600"/>
            <a:ext cx="381000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800600" y="17526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334000" y="17526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81400" y="2286000"/>
            <a:ext cx="685800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4200" y="22860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43400" y="2286000"/>
            <a:ext cx="381000" cy="381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4800600" y="22860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334000" y="22860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81400" y="2819400"/>
            <a:ext cx="685800" cy="381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24200" y="28194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2819400"/>
            <a:ext cx="381000" cy="3810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800600" y="28194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334000" y="28194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81400" y="3352800"/>
            <a:ext cx="685800" cy="381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24200" y="3352800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0" kern="0" dirty="0">
                <a:solidFill>
                  <a:schemeClr val="bg1"/>
                </a:solidFill>
                <a:latin typeface="+mn-lt"/>
              </a:rPr>
              <a:t>R</a:t>
            </a:r>
            <a:r>
              <a:rPr lang="en-US" b="0" kern="0" baseline="-25000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343400" y="3352800"/>
            <a:ext cx="381000" cy="381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800600" y="3352800"/>
            <a:ext cx="4572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5334000" y="3352800"/>
            <a:ext cx="381000" cy="3810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00" y="4186535"/>
            <a:ext cx="7620000" cy="918865"/>
            <a:chOff x="685800" y="4186535"/>
            <a:chExt cx="7620000" cy="918865"/>
          </a:xfrm>
        </p:grpSpPr>
        <p:sp>
          <p:nvSpPr>
            <p:cNvPr id="56" name="Rectangle 55"/>
            <p:cNvSpPr/>
            <p:nvPr/>
          </p:nvSpPr>
          <p:spPr>
            <a:xfrm>
              <a:off x="68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7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175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20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59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7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365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11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9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8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556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1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08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746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92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5800" y="4186535"/>
              <a:ext cx="149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Row store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5800" y="5410200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Row vs. Column Stores</a:t>
            </a:r>
          </a:p>
        </p:txBody>
      </p:sp>
    </p:spTree>
    <p:extLst>
      <p:ext uri="{BB962C8B-B14F-4D97-AF65-F5344CB8AC3E}">
        <p14:creationId xmlns:p14="http://schemas.microsoft.com/office/powerpoint/2010/main" val="2613744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Row vs. Column Stores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306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Row stores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116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Easier to modify a record: in-place updates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Might read unnecessary data when processing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480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Column stores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611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Only read necessary data when processing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Tuple writes require multiple operations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Tuple updates are complex</a:t>
            </a:r>
          </a:p>
        </p:txBody>
      </p:sp>
    </p:spTree>
    <p:extLst>
      <p:ext uri="{BB962C8B-B14F-4D97-AF65-F5344CB8AC3E}">
        <p14:creationId xmlns:p14="http://schemas.microsoft.com/office/powerpoint/2010/main" val="2044010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own Arrow 33"/>
          <p:cNvSpPr/>
          <p:nvPr/>
        </p:nvSpPr>
        <p:spPr bwMode="auto">
          <a:xfrm rot="2700000">
            <a:off x="5600863" y="3084512"/>
            <a:ext cx="1219200" cy="125888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18900000" flipH="1">
            <a:off x="2323937" y="3066093"/>
            <a:ext cx="1219200" cy="125888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543300" y="685800"/>
            <a:ext cx="2057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Frontend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543300" y="1261963"/>
            <a:ext cx="2057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Backend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3300" y="1524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users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543300" y="5657443"/>
            <a:ext cx="2057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BI tools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3300" y="609659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analysts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3962400" y="3084512"/>
            <a:ext cx="1219200" cy="125888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n 13"/>
          <p:cNvSpPr/>
          <p:nvPr/>
        </p:nvSpPr>
        <p:spPr bwMode="auto">
          <a:xfrm>
            <a:off x="3543300" y="4419600"/>
            <a:ext cx="2057400" cy="1133674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3200" y="3376136"/>
            <a:ext cx="3657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ETL</a:t>
            </a:r>
            <a:b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sz="1800" b="0" dirty="0">
                <a:solidFill>
                  <a:schemeClr val="bg2"/>
                </a:solidFill>
                <a:latin typeface="Gill Sans"/>
                <a:cs typeface="Gill Sans"/>
              </a:rPr>
              <a:t>(Extract, Transform, and Load)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3300" y="473160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OLAP Data </a:t>
            </a:r>
            <a:b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</a:br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Warehouse</a:t>
            </a:r>
            <a:endParaRPr lang="en-US" sz="18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43300" y="1838126"/>
            <a:ext cx="2057400" cy="1133674"/>
            <a:chOff x="3543300" y="1838126"/>
            <a:chExt cx="2057400" cy="1133674"/>
          </a:xfrm>
        </p:grpSpPr>
        <p:sp>
          <p:nvSpPr>
            <p:cNvPr id="19" name="Can 18"/>
            <p:cNvSpPr/>
            <p:nvPr/>
          </p:nvSpPr>
          <p:spPr bwMode="auto">
            <a:xfrm>
              <a:off x="3543300" y="1838126"/>
              <a:ext cx="2057400" cy="1133674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43300" y="2140803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  <a:t>OLTP </a:t>
              </a:r>
              <a:b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</a:br>
              <a: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  <a:t>database</a:t>
              </a:r>
              <a:endParaRPr lang="en-US" sz="1800" b="0" dirty="0">
                <a:solidFill>
                  <a:schemeClr val="bg2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715000" y="685800"/>
            <a:ext cx="2057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Frontend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715000" y="1261963"/>
            <a:ext cx="2057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Backend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15000" y="1524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users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371600" y="685800"/>
            <a:ext cx="2057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Frontend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1371600" y="1261963"/>
            <a:ext cx="20574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Backend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71600" y="1524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external APIs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715000" y="1838126"/>
            <a:ext cx="2057400" cy="1133674"/>
            <a:chOff x="3543300" y="1838126"/>
            <a:chExt cx="2057400" cy="1133674"/>
          </a:xfrm>
        </p:grpSpPr>
        <p:sp>
          <p:nvSpPr>
            <p:cNvPr id="29" name="Can 28"/>
            <p:cNvSpPr/>
            <p:nvPr/>
          </p:nvSpPr>
          <p:spPr bwMode="auto">
            <a:xfrm>
              <a:off x="3543300" y="1838126"/>
              <a:ext cx="2057400" cy="1133674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43300" y="2140803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  <a:t>OLTP </a:t>
              </a:r>
              <a:b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</a:br>
              <a: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  <a:t>database</a:t>
              </a:r>
              <a:endParaRPr lang="en-US" sz="1800" b="0" dirty="0">
                <a:solidFill>
                  <a:schemeClr val="bg2"/>
                </a:solidFill>
                <a:latin typeface="Gill Sans"/>
                <a:cs typeface="Gill San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3500" y="1838126"/>
            <a:ext cx="2057400" cy="1133674"/>
            <a:chOff x="3543300" y="1838126"/>
            <a:chExt cx="2057400" cy="1133674"/>
          </a:xfrm>
        </p:grpSpPr>
        <p:sp>
          <p:nvSpPr>
            <p:cNvPr id="32" name="Can 31"/>
            <p:cNvSpPr/>
            <p:nvPr/>
          </p:nvSpPr>
          <p:spPr bwMode="auto">
            <a:xfrm>
              <a:off x="3543300" y="1838126"/>
              <a:ext cx="2057400" cy="1133674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43300" y="2140803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  <a:t>OLTP </a:t>
              </a:r>
              <a:b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</a:br>
              <a:r>
                <a:rPr lang="en-US" sz="2400" b="0" dirty="0">
                  <a:solidFill>
                    <a:schemeClr val="bg2"/>
                  </a:solidFill>
                  <a:latin typeface="Gill Sans"/>
                  <a:cs typeface="Gill Sans"/>
                </a:rPr>
                <a:t>database</a:t>
              </a:r>
              <a:endParaRPr lang="en-US" sz="1800" b="0" dirty="0">
                <a:solidFill>
                  <a:schemeClr val="bg2"/>
                </a:solidFill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16370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Advantages of Column Stores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306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Inherent advantages: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116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Better compression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Read efficiency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480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Works well with: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611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Vectorized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Execution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Compiled Queries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634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These are well-known in traditional databases…</a:t>
            </a:r>
          </a:p>
        </p:txBody>
      </p:sp>
    </p:spTree>
    <p:extLst>
      <p:ext uri="{BB962C8B-B14F-4D97-AF65-F5344CB8AC3E}">
        <p14:creationId xmlns:p14="http://schemas.microsoft.com/office/powerpoint/2010/main" val="39353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3405613"/>
            <a:ext cx="7620000" cy="918865"/>
            <a:chOff x="685800" y="4186535"/>
            <a:chExt cx="7620000" cy="918865"/>
          </a:xfrm>
        </p:grpSpPr>
        <p:sp>
          <p:nvSpPr>
            <p:cNvPr id="56" name="Rectangle 55"/>
            <p:cNvSpPr/>
            <p:nvPr/>
          </p:nvSpPr>
          <p:spPr>
            <a:xfrm>
              <a:off x="68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7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175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20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59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7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365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11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9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8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556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1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08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746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92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5800" y="4186535"/>
              <a:ext cx="149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Row store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2000" y="4472413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 rot="21430914">
            <a:off x="1615952" y="5569096"/>
            <a:ext cx="4343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This compresses better with </a:t>
            </a:r>
            <a:b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</a:br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off-the-shelf tools, e.g., </a:t>
            </a:r>
            <a:r>
              <a:rPr lang="en-US" sz="2800" b="0" dirty="0" err="1">
                <a:solidFill>
                  <a:srgbClr val="FF0000"/>
                </a:solidFill>
                <a:latin typeface="Gill Sans"/>
                <a:cs typeface="Gill Sans"/>
              </a:rPr>
              <a:t>gzip</a:t>
            </a:r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136386" y="5767813"/>
            <a:ext cx="11194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solidFill>
                  <a:srgbClr val="FF0000"/>
                </a:solidFill>
                <a:latin typeface="Gill Sans"/>
                <a:cs typeface="Gill Sans"/>
              </a:rPr>
              <a:t>Why?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24200" y="1295400"/>
            <a:ext cx="2590800" cy="1981200"/>
            <a:chOff x="3124200" y="1752600"/>
            <a:chExt cx="2590800" cy="1981200"/>
          </a:xfrm>
        </p:grpSpPr>
        <p:sp>
          <p:nvSpPr>
            <p:cNvPr id="72" name="Rectangle 71"/>
            <p:cNvSpPr/>
            <p:nvPr/>
          </p:nvSpPr>
          <p:spPr>
            <a:xfrm>
              <a:off x="3581400" y="1752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124200" y="17526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343400" y="1752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4800600" y="1752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334000" y="1752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81400" y="2286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24200" y="22860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343400" y="22860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ounded Rectangle 88"/>
            <p:cNvSpPr/>
            <p:nvPr/>
          </p:nvSpPr>
          <p:spPr bwMode="auto">
            <a:xfrm>
              <a:off x="4800600" y="22860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5334000" y="22860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81400" y="2819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24200" y="28194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343400" y="2819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ounded Rectangle 93"/>
            <p:cNvSpPr/>
            <p:nvPr/>
          </p:nvSpPr>
          <p:spPr bwMode="auto">
            <a:xfrm>
              <a:off x="4800600" y="2819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334000" y="2819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581400" y="33528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124200" y="33528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343400" y="33528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4800600" y="33528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334000" y="33528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1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Row vs. Column Stores: Compression</a:t>
            </a:r>
          </a:p>
        </p:txBody>
      </p:sp>
    </p:spTree>
    <p:extLst>
      <p:ext uri="{BB962C8B-B14F-4D97-AF65-F5344CB8AC3E}">
        <p14:creationId xmlns:p14="http://schemas.microsoft.com/office/powerpoint/2010/main" val="1551469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MapReduce: A Major Step Backwards?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5972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a step backward in database access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782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Schemas are good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Separation of the schema from the application is good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High-level access languages are good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119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poor implementation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50073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Brute force and only brute force (no indexes, for example)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034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not novel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866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missing features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9676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Bulk loader, indexing, updates, transactions…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481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incompatible </a:t>
            </a: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with DBMS 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tools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Blog post by DeWitt and </a:t>
            </a:r>
            <a:r>
              <a:rPr lang="en-US" sz="1000" b="0" dirty="0" err="1">
                <a:solidFill>
                  <a:schemeClr val="bg1"/>
                </a:solidFill>
              </a:rPr>
              <a:t>Stonebraker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632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3405613"/>
            <a:ext cx="7620000" cy="918865"/>
            <a:chOff x="685800" y="4186535"/>
            <a:chExt cx="7620000" cy="918865"/>
          </a:xfrm>
        </p:grpSpPr>
        <p:sp>
          <p:nvSpPr>
            <p:cNvPr id="56" name="Rectangle 55"/>
            <p:cNvSpPr/>
            <p:nvPr/>
          </p:nvSpPr>
          <p:spPr>
            <a:xfrm>
              <a:off x="68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7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175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20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59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7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365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411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95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181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ounded Rectangle 78"/>
            <p:cNvSpPr/>
            <p:nvPr/>
          </p:nvSpPr>
          <p:spPr bwMode="auto">
            <a:xfrm>
              <a:off x="5562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019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400800" y="4724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086600" y="4724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ounded Rectangle 82"/>
            <p:cNvSpPr/>
            <p:nvPr/>
          </p:nvSpPr>
          <p:spPr bwMode="auto">
            <a:xfrm>
              <a:off x="7467600" y="4724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7924800" y="4724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85800" y="4186535"/>
              <a:ext cx="149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Row store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2000" y="4472413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657063" y="5877580"/>
            <a:ext cx="8029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Additional opportunities for smarter compression…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24200" y="1295400"/>
            <a:ext cx="2590800" cy="1981200"/>
            <a:chOff x="3124200" y="1752600"/>
            <a:chExt cx="2590800" cy="1981200"/>
          </a:xfrm>
        </p:grpSpPr>
        <p:sp>
          <p:nvSpPr>
            <p:cNvPr id="72" name="Rectangle 71"/>
            <p:cNvSpPr/>
            <p:nvPr/>
          </p:nvSpPr>
          <p:spPr>
            <a:xfrm>
              <a:off x="3581400" y="1752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124200" y="17526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343400" y="1752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ounded Rectangle 76"/>
            <p:cNvSpPr/>
            <p:nvPr/>
          </p:nvSpPr>
          <p:spPr bwMode="auto">
            <a:xfrm>
              <a:off x="4800600" y="1752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334000" y="1752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581400" y="2286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24200" y="22860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343400" y="22860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ounded Rectangle 88"/>
            <p:cNvSpPr/>
            <p:nvPr/>
          </p:nvSpPr>
          <p:spPr bwMode="auto">
            <a:xfrm>
              <a:off x="4800600" y="22860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5334000" y="22860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581400" y="28194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24200" y="28194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343400" y="28194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ounded Rectangle 93"/>
            <p:cNvSpPr/>
            <p:nvPr/>
          </p:nvSpPr>
          <p:spPr bwMode="auto">
            <a:xfrm>
              <a:off x="4800600" y="28194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334000" y="28194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581400" y="33528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124200" y="3352800"/>
              <a:ext cx="407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b="0" kern="0" dirty="0">
                  <a:solidFill>
                    <a:schemeClr val="bg1"/>
                  </a:solidFill>
                  <a:latin typeface="+mn-lt"/>
                </a:rPr>
                <a:t>R</a:t>
              </a:r>
              <a:r>
                <a:rPr lang="en-US" b="0" kern="0" baseline="-2500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343400" y="33528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4800600" y="33528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334000" y="33528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Row vs. Column Stores: Compression</a:t>
            </a:r>
          </a:p>
        </p:txBody>
      </p:sp>
    </p:spTree>
    <p:extLst>
      <p:ext uri="{BB962C8B-B14F-4D97-AF65-F5344CB8AC3E}">
        <p14:creationId xmlns:p14="http://schemas.microsoft.com/office/powerpoint/2010/main" val="4026114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0" y="1143000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63159" y="2438400"/>
            <a:ext cx="4698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latin typeface="Gill Sans"/>
                <a:cs typeface="Gill Sans"/>
              </a:rPr>
              <a:t>Run-length encoding example: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79157" y="3124200"/>
            <a:ext cx="685800" cy="3810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564957" y="3048000"/>
            <a:ext cx="530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is a foreign key, relatively small cardinality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6757" y="3810000"/>
            <a:ext cx="133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In reality: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9157" y="4343400"/>
            <a:ext cx="7350443" cy="461665"/>
            <a:chOff x="879157" y="4343400"/>
            <a:chExt cx="7350443" cy="461665"/>
          </a:xfrm>
        </p:grpSpPr>
        <p:sp>
          <p:nvSpPr>
            <p:cNvPr id="102" name="Rectangle 101"/>
            <p:cNvSpPr/>
            <p:nvPr/>
          </p:nvSpPr>
          <p:spPr>
            <a:xfrm>
              <a:off x="8791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5649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2507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9365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3081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9939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6797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3655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0513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622357" y="4419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737157" y="43434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…</a:t>
              </a: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726757" y="5105400"/>
            <a:ext cx="116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Encode: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79157" y="5638800"/>
            <a:ext cx="4390930" cy="461665"/>
            <a:chOff x="879157" y="5638800"/>
            <a:chExt cx="4390930" cy="461665"/>
          </a:xfrm>
        </p:grpSpPr>
        <p:sp>
          <p:nvSpPr>
            <p:cNvPr id="116" name="Rectangle 115"/>
            <p:cNvSpPr/>
            <p:nvPr/>
          </p:nvSpPr>
          <p:spPr>
            <a:xfrm>
              <a:off x="879157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124200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3810000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981200" y="57150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600200" y="56388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3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09446" y="5638800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538246" y="5638800"/>
              <a:ext cx="7318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1 …</a:t>
              </a: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4793693" y="3352800"/>
            <a:ext cx="29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(even better, </a:t>
            </a:r>
            <a:r>
              <a:rPr lang="en-US" sz="2400" b="0" dirty="0" err="1">
                <a:solidFill>
                  <a:srgbClr val="000000"/>
                </a:solidFill>
                <a:latin typeface="Gill Sans"/>
                <a:cs typeface="Gill Sans"/>
              </a:rPr>
              <a:t>boolean</a:t>
            </a:r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)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Columns Stores: RLE</a:t>
            </a:r>
          </a:p>
        </p:txBody>
      </p:sp>
    </p:spTree>
    <p:extLst>
      <p:ext uri="{BB962C8B-B14F-4D97-AF65-F5344CB8AC3E}">
        <p14:creationId xmlns:p14="http://schemas.microsoft.com/office/powerpoint/2010/main" val="3705875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0" grpId="0" animBg="1"/>
      <p:bldP spid="101" grpId="0"/>
      <p:bldP spid="103" grpId="0"/>
      <p:bldP spid="117" grpId="0"/>
      <p:bldP spid="1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62000" y="1143000"/>
            <a:ext cx="8001000" cy="914400"/>
            <a:chOff x="685800" y="5410200"/>
            <a:chExt cx="8001000" cy="914400"/>
          </a:xfrm>
        </p:grpSpPr>
        <p:sp>
          <p:nvSpPr>
            <p:cNvPr id="39" name="Rectangle 38"/>
            <p:cNvSpPr/>
            <p:nvPr/>
          </p:nvSpPr>
          <p:spPr>
            <a:xfrm>
              <a:off x="6858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3716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574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743200" y="5943600"/>
              <a:ext cx="685800" cy="381000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429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810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191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72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53000" y="5943600"/>
              <a:ext cx="381000" cy="381000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3340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57912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62484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6705600" y="5943600"/>
              <a:ext cx="457200" cy="381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7162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7543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7924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305800" y="5943600"/>
              <a:ext cx="381000" cy="3810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" y="5410200"/>
              <a:ext cx="1924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000000"/>
                  </a:solidFill>
                  <a:latin typeface="Gill Sans"/>
                  <a:cs typeface="Gill Sans"/>
                </a:rPr>
                <a:t>Column store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63159" y="2438400"/>
            <a:ext cx="5909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latin typeface="Gill Sans"/>
                <a:cs typeface="Gill Sans"/>
              </a:rPr>
              <a:t>Say you’re coding a bunch of integers…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Columns Stores: Integer Coding</a:t>
            </a:r>
          </a:p>
        </p:txBody>
      </p:sp>
    </p:spTree>
    <p:extLst>
      <p:ext uri="{BB962C8B-B14F-4D97-AF65-F5344CB8AC3E}">
        <p14:creationId xmlns:p14="http://schemas.microsoft.com/office/powerpoint/2010/main" val="169044095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2133600" y="3048000"/>
            <a:ext cx="1828800" cy="228600"/>
            <a:chOff x="1295400" y="2362200"/>
            <a:chExt cx="1828800" cy="228600"/>
          </a:xfrm>
        </p:grpSpPr>
        <p:sp>
          <p:nvSpPr>
            <p:cNvPr id="6" name="Rectangle 5"/>
            <p:cNvSpPr/>
            <p:nvPr/>
          </p:nvSpPr>
          <p:spPr bwMode="ltGray">
            <a:xfrm>
              <a:off x="1524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" name="Rectangle 6"/>
            <p:cNvSpPr/>
            <p:nvPr/>
          </p:nvSpPr>
          <p:spPr bwMode="ltGray">
            <a:xfrm>
              <a:off x="1752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" name="Rectangle 7"/>
            <p:cNvSpPr/>
            <p:nvPr/>
          </p:nvSpPr>
          <p:spPr bwMode="ltGray">
            <a:xfrm>
              <a:off x="19812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" name="Rectangle 8"/>
            <p:cNvSpPr/>
            <p:nvPr/>
          </p:nvSpPr>
          <p:spPr bwMode="ltGray">
            <a:xfrm>
              <a:off x="22098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" name="Rectangle 9"/>
            <p:cNvSpPr/>
            <p:nvPr/>
          </p:nvSpPr>
          <p:spPr bwMode="ltGray">
            <a:xfrm>
              <a:off x="2438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" name="Rectangle 10"/>
            <p:cNvSpPr/>
            <p:nvPr/>
          </p:nvSpPr>
          <p:spPr bwMode="ltGray">
            <a:xfrm>
              <a:off x="2667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" name="Rectangle 11"/>
            <p:cNvSpPr/>
            <p:nvPr/>
          </p:nvSpPr>
          <p:spPr bwMode="ltGray">
            <a:xfrm>
              <a:off x="2895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" name="Rectangle 3"/>
            <p:cNvSpPr/>
            <p:nvPr/>
          </p:nvSpPr>
          <p:spPr bwMode="ltGray">
            <a:xfrm>
              <a:off x="1295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0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133600" y="3505200"/>
            <a:ext cx="1828800" cy="228600"/>
            <a:chOff x="1295400" y="2362200"/>
            <a:chExt cx="1828800" cy="228600"/>
          </a:xfrm>
        </p:grpSpPr>
        <p:sp>
          <p:nvSpPr>
            <p:cNvPr id="61" name="Rectangle 60"/>
            <p:cNvSpPr/>
            <p:nvPr/>
          </p:nvSpPr>
          <p:spPr bwMode="ltGray">
            <a:xfrm>
              <a:off x="1524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2" name="Rectangle 61"/>
            <p:cNvSpPr/>
            <p:nvPr/>
          </p:nvSpPr>
          <p:spPr bwMode="ltGray">
            <a:xfrm>
              <a:off x="1752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3" name="Rectangle 62"/>
            <p:cNvSpPr/>
            <p:nvPr/>
          </p:nvSpPr>
          <p:spPr bwMode="ltGray">
            <a:xfrm>
              <a:off x="19812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4" name="Rectangle 63"/>
            <p:cNvSpPr/>
            <p:nvPr/>
          </p:nvSpPr>
          <p:spPr bwMode="ltGray">
            <a:xfrm>
              <a:off x="22098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5" name="Rectangle 64"/>
            <p:cNvSpPr/>
            <p:nvPr/>
          </p:nvSpPr>
          <p:spPr bwMode="ltGray">
            <a:xfrm>
              <a:off x="2438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6" name="Rectangle 65"/>
            <p:cNvSpPr/>
            <p:nvPr/>
          </p:nvSpPr>
          <p:spPr bwMode="ltGray">
            <a:xfrm>
              <a:off x="2667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7" name="Rectangle 66"/>
            <p:cNvSpPr/>
            <p:nvPr/>
          </p:nvSpPr>
          <p:spPr bwMode="ltGray">
            <a:xfrm>
              <a:off x="2895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8" name="Rectangle 67"/>
            <p:cNvSpPr/>
            <p:nvPr/>
          </p:nvSpPr>
          <p:spPr bwMode="ltGray">
            <a:xfrm>
              <a:off x="1295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0" dirty="0">
                  <a:solidFill>
                    <a:schemeClr val="bg1"/>
                  </a:solidFill>
                  <a:latin typeface="Gill Sans"/>
                  <a:cs typeface="Gill Sans"/>
                </a:rPr>
                <a:t>1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91000" y="3505200"/>
            <a:ext cx="1828800" cy="228600"/>
            <a:chOff x="1295400" y="2362200"/>
            <a:chExt cx="1828800" cy="228600"/>
          </a:xfrm>
        </p:grpSpPr>
        <p:sp>
          <p:nvSpPr>
            <p:cNvPr id="70" name="Rectangle 69"/>
            <p:cNvSpPr/>
            <p:nvPr/>
          </p:nvSpPr>
          <p:spPr bwMode="ltGray">
            <a:xfrm>
              <a:off x="1524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1" name="Rectangle 70"/>
            <p:cNvSpPr/>
            <p:nvPr/>
          </p:nvSpPr>
          <p:spPr bwMode="ltGray">
            <a:xfrm>
              <a:off x="1752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2" name="Rectangle 71"/>
            <p:cNvSpPr/>
            <p:nvPr/>
          </p:nvSpPr>
          <p:spPr bwMode="ltGray">
            <a:xfrm>
              <a:off x="19812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3" name="Rectangle 72"/>
            <p:cNvSpPr/>
            <p:nvPr/>
          </p:nvSpPr>
          <p:spPr bwMode="ltGray">
            <a:xfrm>
              <a:off x="22098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4" name="Rectangle 73"/>
            <p:cNvSpPr/>
            <p:nvPr/>
          </p:nvSpPr>
          <p:spPr bwMode="ltGray">
            <a:xfrm>
              <a:off x="2438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5" name="Rectangle 74"/>
            <p:cNvSpPr/>
            <p:nvPr/>
          </p:nvSpPr>
          <p:spPr bwMode="ltGray">
            <a:xfrm>
              <a:off x="2667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6" name="Rectangle 75"/>
            <p:cNvSpPr/>
            <p:nvPr/>
          </p:nvSpPr>
          <p:spPr bwMode="ltGray">
            <a:xfrm>
              <a:off x="2895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7" name="Rectangle 76"/>
            <p:cNvSpPr/>
            <p:nvPr/>
          </p:nvSpPr>
          <p:spPr bwMode="ltGray">
            <a:xfrm>
              <a:off x="1295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0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133600" y="3962400"/>
            <a:ext cx="1828800" cy="228600"/>
            <a:chOff x="1295400" y="2362200"/>
            <a:chExt cx="1828800" cy="228600"/>
          </a:xfrm>
        </p:grpSpPr>
        <p:sp>
          <p:nvSpPr>
            <p:cNvPr id="79" name="Rectangle 78"/>
            <p:cNvSpPr/>
            <p:nvPr/>
          </p:nvSpPr>
          <p:spPr bwMode="ltGray">
            <a:xfrm>
              <a:off x="1524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0" name="Rectangle 79"/>
            <p:cNvSpPr/>
            <p:nvPr/>
          </p:nvSpPr>
          <p:spPr bwMode="ltGray">
            <a:xfrm>
              <a:off x="1752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1" name="Rectangle 80"/>
            <p:cNvSpPr/>
            <p:nvPr/>
          </p:nvSpPr>
          <p:spPr bwMode="ltGray">
            <a:xfrm>
              <a:off x="19812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2" name="Rectangle 81"/>
            <p:cNvSpPr/>
            <p:nvPr/>
          </p:nvSpPr>
          <p:spPr bwMode="ltGray">
            <a:xfrm>
              <a:off x="22098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3" name="Rectangle 82"/>
            <p:cNvSpPr/>
            <p:nvPr/>
          </p:nvSpPr>
          <p:spPr bwMode="ltGray">
            <a:xfrm>
              <a:off x="2438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4" name="Rectangle 83"/>
            <p:cNvSpPr/>
            <p:nvPr/>
          </p:nvSpPr>
          <p:spPr bwMode="ltGray">
            <a:xfrm>
              <a:off x="2667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5" name="Rectangle 84"/>
            <p:cNvSpPr/>
            <p:nvPr/>
          </p:nvSpPr>
          <p:spPr bwMode="ltGray">
            <a:xfrm>
              <a:off x="2895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6" name="Rectangle 85"/>
            <p:cNvSpPr/>
            <p:nvPr/>
          </p:nvSpPr>
          <p:spPr bwMode="ltGray">
            <a:xfrm>
              <a:off x="1295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1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191000" y="3962400"/>
            <a:ext cx="1828800" cy="228600"/>
            <a:chOff x="1295400" y="2362200"/>
            <a:chExt cx="1828800" cy="228600"/>
          </a:xfrm>
        </p:grpSpPr>
        <p:sp>
          <p:nvSpPr>
            <p:cNvPr id="88" name="Rectangle 87"/>
            <p:cNvSpPr/>
            <p:nvPr/>
          </p:nvSpPr>
          <p:spPr bwMode="ltGray">
            <a:xfrm>
              <a:off x="1524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9" name="Rectangle 88"/>
            <p:cNvSpPr/>
            <p:nvPr/>
          </p:nvSpPr>
          <p:spPr bwMode="ltGray">
            <a:xfrm>
              <a:off x="1752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0" name="Rectangle 89"/>
            <p:cNvSpPr/>
            <p:nvPr/>
          </p:nvSpPr>
          <p:spPr bwMode="ltGray">
            <a:xfrm>
              <a:off x="19812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1" name="Rectangle 90"/>
            <p:cNvSpPr/>
            <p:nvPr/>
          </p:nvSpPr>
          <p:spPr bwMode="ltGray">
            <a:xfrm>
              <a:off x="22098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2" name="Rectangle 91"/>
            <p:cNvSpPr/>
            <p:nvPr/>
          </p:nvSpPr>
          <p:spPr bwMode="ltGray">
            <a:xfrm>
              <a:off x="2438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3" name="Rectangle 92"/>
            <p:cNvSpPr/>
            <p:nvPr/>
          </p:nvSpPr>
          <p:spPr bwMode="ltGray">
            <a:xfrm>
              <a:off x="2667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4" name="Rectangle 93"/>
            <p:cNvSpPr/>
            <p:nvPr/>
          </p:nvSpPr>
          <p:spPr bwMode="ltGray">
            <a:xfrm>
              <a:off x="2895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5" name="Rectangle 94"/>
            <p:cNvSpPr/>
            <p:nvPr/>
          </p:nvSpPr>
          <p:spPr bwMode="ltGray">
            <a:xfrm>
              <a:off x="1295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1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6324600" y="3962400"/>
            <a:ext cx="1828800" cy="228600"/>
            <a:chOff x="1295400" y="2362200"/>
            <a:chExt cx="1828800" cy="228600"/>
          </a:xfrm>
        </p:grpSpPr>
        <p:sp>
          <p:nvSpPr>
            <p:cNvPr id="97" name="Rectangle 96"/>
            <p:cNvSpPr/>
            <p:nvPr/>
          </p:nvSpPr>
          <p:spPr bwMode="ltGray">
            <a:xfrm>
              <a:off x="1524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8" name="Rectangle 97"/>
            <p:cNvSpPr/>
            <p:nvPr/>
          </p:nvSpPr>
          <p:spPr bwMode="ltGray">
            <a:xfrm>
              <a:off x="1752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9" name="Rectangle 98"/>
            <p:cNvSpPr/>
            <p:nvPr/>
          </p:nvSpPr>
          <p:spPr bwMode="ltGray">
            <a:xfrm>
              <a:off x="19812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0" name="Rectangle 99"/>
            <p:cNvSpPr/>
            <p:nvPr/>
          </p:nvSpPr>
          <p:spPr bwMode="ltGray">
            <a:xfrm>
              <a:off x="22098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1" name="Rectangle 100"/>
            <p:cNvSpPr/>
            <p:nvPr/>
          </p:nvSpPr>
          <p:spPr bwMode="ltGray">
            <a:xfrm>
              <a:off x="2438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2" name="Rectangle 101"/>
            <p:cNvSpPr/>
            <p:nvPr/>
          </p:nvSpPr>
          <p:spPr bwMode="ltGray">
            <a:xfrm>
              <a:off x="26670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3" name="Rectangle 102"/>
            <p:cNvSpPr/>
            <p:nvPr/>
          </p:nvSpPr>
          <p:spPr bwMode="ltGray">
            <a:xfrm>
              <a:off x="28956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4" name="Rectangle 103"/>
            <p:cNvSpPr/>
            <p:nvPr/>
          </p:nvSpPr>
          <p:spPr bwMode="ltGray">
            <a:xfrm>
              <a:off x="1295400" y="2362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0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1371600" y="2971800"/>
            <a:ext cx="639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7 bits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295400" y="3429000"/>
            <a:ext cx="741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14 bits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295400" y="3886200"/>
            <a:ext cx="741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Gill Sans"/>
                <a:cs typeface="Gill Sans"/>
              </a:rPr>
              <a:t>21 bits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029200" y="6248400"/>
            <a:ext cx="397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Beware of branch 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mispredicts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!</a:t>
            </a: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VByte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0" y="510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Works okay, easy to implement…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0" y="15019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Simple idea: use only as many bytes as needed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0" y="1882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Need to reserve one bit per byte as the “continuation bit”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Use remaining bits for encoding value</a:t>
            </a:r>
          </a:p>
        </p:txBody>
      </p:sp>
      <p:sp>
        <p:nvSpPr>
          <p:cNvPr id="113" name="TextBox 112"/>
          <p:cNvSpPr txBox="1"/>
          <p:nvPr/>
        </p:nvSpPr>
        <p:spPr>
          <a:xfrm rot="20989502">
            <a:off x="97780" y="348799"/>
            <a:ext cx="313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Remember this?</a:t>
            </a:r>
          </a:p>
        </p:txBody>
      </p:sp>
      <p:sp>
        <p:nvSpPr>
          <p:cNvPr id="114" name="TextBox 113"/>
          <p:cNvSpPr txBox="1"/>
          <p:nvPr/>
        </p:nvSpPr>
        <p:spPr>
          <a:xfrm rot="20989502">
            <a:off x="1287747" y="687779"/>
            <a:ext cx="823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Gill Sans"/>
                <a:cs typeface="Gill Sans"/>
              </a:rPr>
              <a:t>(Part 3)</a:t>
            </a:r>
          </a:p>
        </p:txBody>
      </p:sp>
    </p:spTree>
    <p:extLst>
      <p:ext uri="{BB962C8B-B14F-4D97-AF65-F5344CB8AC3E}">
        <p14:creationId xmlns:p14="http://schemas.microsoft.com/office/powerpoint/2010/main" val="917844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75644" y="1828800"/>
            <a:ext cx="6311156" cy="609600"/>
            <a:chOff x="2375644" y="1676400"/>
            <a:chExt cx="6311156" cy="609600"/>
          </a:xfrm>
        </p:grpSpPr>
        <p:sp>
          <p:nvSpPr>
            <p:cNvPr id="5" name="Rectangle 4"/>
            <p:cNvSpPr/>
            <p:nvPr/>
          </p:nvSpPr>
          <p:spPr bwMode="ltGray">
            <a:xfrm>
              <a:off x="23756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" name="Rectangle 5"/>
            <p:cNvSpPr/>
            <p:nvPr/>
          </p:nvSpPr>
          <p:spPr bwMode="ltGray">
            <a:xfrm>
              <a:off x="26804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" name="Rectangle 12"/>
            <p:cNvSpPr/>
            <p:nvPr/>
          </p:nvSpPr>
          <p:spPr bwMode="ltGray">
            <a:xfrm>
              <a:off x="29852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" name="Rectangle 13"/>
            <p:cNvSpPr/>
            <p:nvPr/>
          </p:nvSpPr>
          <p:spPr bwMode="ltGray">
            <a:xfrm>
              <a:off x="32900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" name="Rectangle 14"/>
            <p:cNvSpPr/>
            <p:nvPr/>
          </p:nvSpPr>
          <p:spPr bwMode="ltGray">
            <a:xfrm>
              <a:off x="35948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" name="Rectangle 15"/>
            <p:cNvSpPr/>
            <p:nvPr/>
          </p:nvSpPr>
          <p:spPr bwMode="ltGray">
            <a:xfrm>
              <a:off x="38996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" name="Rectangle 16"/>
            <p:cNvSpPr/>
            <p:nvPr/>
          </p:nvSpPr>
          <p:spPr bwMode="ltGray">
            <a:xfrm>
              <a:off x="42044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8" name="Rectangle 17"/>
            <p:cNvSpPr/>
            <p:nvPr/>
          </p:nvSpPr>
          <p:spPr bwMode="ltGray">
            <a:xfrm>
              <a:off x="45092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 bwMode="ltGray">
            <a:xfrm>
              <a:off x="48140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0" name="Rectangle 19"/>
            <p:cNvSpPr/>
            <p:nvPr/>
          </p:nvSpPr>
          <p:spPr bwMode="ltGray">
            <a:xfrm>
              <a:off x="51188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1" name="Rectangle 20"/>
            <p:cNvSpPr/>
            <p:nvPr/>
          </p:nvSpPr>
          <p:spPr bwMode="ltGray">
            <a:xfrm>
              <a:off x="54236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 bwMode="ltGray">
            <a:xfrm>
              <a:off x="57284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3" name="Rectangle 22"/>
            <p:cNvSpPr/>
            <p:nvPr/>
          </p:nvSpPr>
          <p:spPr bwMode="ltGray">
            <a:xfrm>
              <a:off x="60332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ltGray">
            <a:xfrm>
              <a:off x="63380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5" name="Rectangle 34"/>
            <p:cNvSpPr/>
            <p:nvPr/>
          </p:nvSpPr>
          <p:spPr bwMode="ltGray">
            <a:xfrm>
              <a:off x="23756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6" name="Rectangle 35"/>
            <p:cNvSpPr/>
            <p:nvPr/>
          </p:nvSpPr>
          <p:spPr bwMode="ltGray">
            <a:xfrm>
              <a:off x="26804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7" name="Rectangle 36"/>
            <p:cNvSpPr/>
            <p:nvPr/>
          </p:nvSpPr>
          <p:spPr bwMode="ltGray">
            <a:xfrm>
              <a:off x="29852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8" name="Rectangle 37"/>
            <p:cNvSpPr/>
            <p:nvPr/>
          </p:nvSpPr>
          <p:spPr bwMode="ltGray">
            <a:xfrm>
              <a:off x="32900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9" name="Rectangle 38"/>
            <p:cNvSpPr/>
            <p:nvPr/>
          </p:nvSpPr>
          <p:spPr bwMode="ltGray">
            <a:xfrm>
              <a:off x="35948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0" name="Rectangle 39"/>
            <p:cNvSpPr/>
            <p:nvPr/>
          </p:nvSpPr>
          <p:spPr bwMode="ltGray">
            <a:xfrm>
              <a:off x="38996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1" name="Rectangle 40"/>
            <p:cNvSpPr/>
            <p:nvPr/>
          </p:nvSpPr>
          <p:spPr bwMode="ltGray">
            <a:xfrm>
              <a:off x="42044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2" name="Rectangle 41"/>
            <p:cNvSpPr/>
            <p:nvPr/>
          </p:nvSpPr>
          <p:spPr bwMode="ltGray">
            <a:xfrm>
              <a:off x="45092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3" name="Rectangle 42"/>
            <p:cNvSpPr/>
            <p:nvPr/>
          </p:nvSpPr>
          <p:spPr bwMode="ltGray">
            <a:xfrm>
              <a:off x="48140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4" name="Rectangle 43"/>
            <p:cNvSpPr/>
            <p:nvPr/>
          </p:nvSpPr>
          <p:spPr bwMode="ltGray">
            <a:xfrm>
              <a:off x="51188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5" name="Rectangle 44"/>
            <p:cNvSpPr/>
            <p:nvPr/>
          </p:nvSpPr>
          <p:spPr bwMode="ltGray">
            <a:xfrm>
              <a:off x="54236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6" name="Rectangle 45"/>
            <p:cNvSpPr/>
            <p:nvPr/>
          </p:nvSpPr>
          <p:spPr bwMode="ltGray">
            <a:xfrm>
              <a:off x="57284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7" name="Rectangle 46"/>
            <p:cNvSpPr/>
            <p:nvPr/>
          </p:nvSpPr>
          <p:spPr bwMode="ltGray">
            <a:xfrm>
              <a:off x="60332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8" name="Rectangle 47"/>
            <p:cNvSpPr/>
            <p:nvPr/>
          </p:nvSpPr>
          <p:spPr bwMode="ltGray">
            <a:xfrm>
              <a:off x="6338044" y="2057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6719044" y="1676400"/>
              <a:ext cx="19677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28 1-bit numbers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375644" y="2571690"/>
            <a:ext cx="6311156" cy="628710"/>
            <a:chOff x="2375644" y="2419290"/>
            <a:chExt cx="6311156" cy="628710"/>
          </a:xfrm>
        </p:grpSpPr>
        <p:sp>
          <p:nvSpPr>
            <p:cNvPr id="49" name="Rectangle 48"/>
            <p:cNvSpPr/>
            <p:nvPr/>
          </p:nvSpPr>
          <p:spPr bwMode="ltGray">
            <a:xfrm>
              <a:off x="23756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0" name="Rectangle 49"/>
            <p:cNvSpPr/>
            <p:nvPr/>
          </p:nvSpPr>
          <p:spPr bwMode="ltGray">
            <a:xfrm>
              <a:off x="26042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1" name="Rectangle 50"/>
            <p:cNvSpPr/>
            <p:nvPr/>
          </p:nvSpPr>
          <p:spPr bwMode="ltGray">
            <a:xfrm>
              <a:off x="29090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2" name="Rectangle 51"/>
            <p:cNvSpPr/>
            <p:nvPr/>
          </p:nvSpPr>
          <p:spPr bwMode="ltGray">
            <a:xfrm>
              <a:off x="31376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3" name="Rectangle 52"/>
            <p:cNvSpPr/>
            <p:nvPr/>
          </p:nvSpPr>
          <p:spPr bwMode="ltGray">
            <a:xfrm>
              <a:off x="34424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4" name="Rectangle 53"/>
            <p:cNvSpPr/>
            <p:nvPr/>
          </p:nvSpPr>
          <p:spPr bwMode="ltGray">
            <a:xfrm>
              <a:off x="36710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5" name="Rectangle 54"/>
            <p:cNvSpPr/>
            <p:nvPr/>
          </p:nvSpPr>
          <p:spPr bwMode="ltGray">
            <a:xfrm>
              <a:off x="39758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6" name="Rectangle 55"/>
            <p:cNvSpPr/>
            <p:nvPr/>
          </p:nvSpPr>
          <p:spPr bwMode="ltGray">
            <a:xfrm>
              <a:off x="42044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7" name="Rectangle 56"/>
            <p:cNvSpPr/>
            <p:nvPr/>
          </p:nvSpPr>
          <p:spPr bwMode="ltGray">
            <a:xfrm>
              <a:off x="45092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8" name="Rectangle 57"/>
            <p:cNvSpPr/>
            <p:nvPr/>
          </p:nvSpPr>
          <p:spPr bwMode="ltGray">
            <a:xfrm>
              <a:off x="47378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9" name="Rectangle 58"/>
            <p:cNvSpPr/>
            <p:nvPr/>
          </p:nvSpPr>
          <p:spPr bwMode="ltGray">
            <a:xfrm>
              <a:off x="50426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0" name="Rectangle 59"/>
            <p:cNvSpPr/>
            <p:nvPr/>
          </p:nvSpPr>
          <p:spPr bwMode="ltGray">
            <a:xfrm>
              <a:off x="52712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1" name="Rectangle 60"/>
            <p:cNvSpPr/>
            <p:nvPr/>
          </p:nvSpPr>
          <p:spPr bwMode="ltGray">
            <a:xfrm>
              <a:off x="55760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2" name="Rectangle 61"/>
            <p:cNvSpPr/>
            <p:nvPr/>
          </p:nvSpPr>
          <p:spPr bwMode="ltGray">
            <a:xfrm>
              <a:off x="58046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7" name="Rectangle 76"/>
            <p:cNvSpPr/>
            <p:nvPr/>
          </p:nvSpPr>
          <p:spPr bwMode="ltGray">
            <a:xfrm>
              <a:off x="23756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8" name="Rectangle 77"/>
            <p:cNvSpPr/>
            <p:nvPr/>
          </p:nvSpPr>
          <p:spPr bwMode="ltGray">
            <a:xfrm>
              <a:off x="26042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9" name="Rectangle 78"/>
            <p:cNvSpPr/>
            <p:nvPr/>
          </p:nvSpPr>
          <p:spPr bwMode="ltGray">
            <a:xfrm>
              <a:off x="29090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0" name="Rectangle 79"/>
            <p:cNvSpPr/>
            <p:nvPr/>
          </p:nvSpPr>
          <p:spPr bwMode="ltGray">
            <a:xfrm>
              <a:off x="31376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1" name="Rectangle 80"/>
            <p:cNvSpPr/>
            <p:nvPr/>
          </p:nvSpPr>
          <p:spPr bwMode="ltGray">
            <a:xfrm>
              <a:off x="34424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2" name="Rectangle 81"/>
            <p:cNvSpPr/>
            <p:nvPr/>
          </p:nvSpPr>
          <p:spPr bwMode="ltGray">
            <a:xfrm>
              <a:off x="36710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3" name="Rectangle 82"/>
            <p:cNvSpPr/>
            <p:nvPr/>
          </p:nvSpPr>
          <p:spPr bwMode="ltGray">
            <a:xfrm>
              <a:off x="39758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4" name="Rectangle 83"/>
            <p:cNvSpPr/>
            <p:nvPr/>
          </p:nvSpPr>
          <p:spPr bwMode="ltGray">
            <a:xfrm>
              <a:off x="42044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5" name="Rectangle 84"/>
            <p:cNvSpPr/>
            <p:nvPr/>
          </p:nvSpPr>
          <p:spPr bwMode="ltGray">
            <a:xfrm>
              <a:off x="45092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6" name="Rectangle 85"/>
            <p:cNvSpPr/>
            <p:nvPr/>
          </p:nvSpPr>
          <p:spPr bwMode="ltGray">
            <a:xfrm>
              <a:off x="47378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7" name="Rectangle 86"/>
            <p:cNvSpPr/>
            <p:nvPr/>
          </p:nvSpPr>
          <p:spPr bwMode="ltGray">
            <a:xfrm>
              <a:off x="50426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8" name="Rectangle 87"/>
            <p:cNvSpPr/>
            <p:nvPr/>
          </p:nvSpPr>
          <p:spPr bwMode="ltGray">
            <a:xfrm>
              <a:off x="52712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9" name="Rectangle 88"/>
            <p:cNvSpPr/>
            <p:nvPr/>
          </p:nvSpPr>
          <p:spPr bwMode="ltGray">
            <a:xfrm>
              <a:off x="55760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0" name="Rectangle 89"/>
            <p:cNvSpPr/>
            <p:nvPr/>
          </p:nvSpPr>
          <p:spPr bwMode="ltGray">
            <a:xfrm>
              <a:off x="5804644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719044" y="2419290"/>
              <a:ext cx="19677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14 2-bit numbers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375644" y="3333690"/>
            <a:ext cx="6182916" cy="628710"/>
            <a:chOff x="2375644" y="3181290"/>
            <a:chExt cx="6182916" cy="628710"/>
          </a:xfrm>
        </p:grpSpPr>
        <p:sp>
          <p:nvSpPr>
            <p:cNvPr id="91" name="Rectangle 90"/>
            <p:cNvSpPr/>
            <p:nvPr/>
          </p:nvSpPr>
          <p:spPr bwMode="ltGray">
            <a:xfrm>
              <a:off x="23756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2" name="Rectangle 91"/>
            <p:cNvSpPr/>
            <p:nvPr/>
          </p:nvSpPr>
          <p:spPr bwMode="ltGray">
            <a:xfrm>
              <a:off x="26042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3" name="Rectangle 92"/>
            <p:cNvSpPr/>
            <p:nvPr/>
          </p:nvSpPr>
          <p:spPr bwMode="ltGray">
            <a:xfrm>
              <a:off x="28328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4" name="Rectangle 93"/>
            <p:cNvSpPr/>
            <p:nvPr/>
          </p:nvSpPr>
          <p:spPr bwMode="ltGray">
            <a:xfrm>
              <a:off x="31376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5" name="Rectangle 94"/>
            <p:cNvSpPr/>
            <p:nvPr/>
          </p:nvSpPr>
          <p:spPr bwMode="ltGray">
            <a:xfrm>
              <a:off x="33662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6" name="Rectangle 95"/>
            <p:cNvSpPr/>
            <p:nvPr/>
          </p:nvSpPr>
          <p:spPr bwMode="ltGray">
            <a:xfrm>
              <a:off x="35948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7" name="Rectangle 96"/>
            <p:cNvSpPr/>
            <p:nvPr/>
          </p:nvSpPr>
          <p:spPr bwMode="ltGray">
            <a:xfrm>
              <a:off x="38996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8" name="Rectangle 97"/>
            <p:cNvSpPr/>
            <p:nvPr/>
          </p:nvSpPr>
          <p:spPr bwMode="ltGray">
            <a:xfrm>
              <a:off x="41282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9" name="Rectangle 98"/>
            <p:cNvSpPr/>
            <p:nvPr/>
          </p:nvSpPr>
          <p:spPr bwMode="ltGray">
            <a:xfrm>
              <a:off x="43568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0" name="Rectangle 99"/>
            <p:cNvSpPr/>
            <p:nvPr/>
          </p:nvSpPr>
          <p:spPr bwMode="ltGray">
            <a:xfrm>
              <a:off x="46616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1" name="Rectangle 100"/>
            <p:cNvSpPr/>
            <p:nvPr/>
          </p:nvSpPr>
          <p:spPr bwMode="ltGray">
            <a:xfrm>
              <a:off x="48902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2" name="Rectangle 101"/>
            <p:cNvSpPr/>
            <p:nvPr/>
          </p:nvSpPr>
          <p:spPr bwMode="ltGray">
            <a:xfrm>
              <a:off x="51188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3" name="Rectangle 102"/>
            <p:cNvSpPr/>
            <p:nvPr/>
          </p:nvSpPr>
          <p:spPr bwMode="ltGray">
            <a:xfrm>
              <a:off x="54236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4" name="Rectangle 103"/>
            <p:cNvSpPr/>
            <p:nvPr/>
          </p:nvSpPr>
          <p:spPr bwMode="ltGray">
            <a:xfrm>
              <a:off x="56522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5" name="Rectangle 104"/>
            <p:cNvSpPr/>
            <p:nvPr/>
          </p:nvSpPr>
          <p:spPr bwMode="ltGray">
            <a:xfrm>
              <a:off x="58808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2" name="Rectangle 111"/>
            <p:cNvSpPr/>
            <p:nvPr/>
          </p:nvSpPr>
          <p:spPr bwMode="ltGray">
            <a:xfrm>
              <a:off x="23756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3" name="Rectangle 112"/>
            <p:cNvSpPr/>
            <p:nvPr/>
          </p:nvSpPr>
          <p:spPr bwMode="ltGray">
            <a:xfrm>
              <a:off x="26042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4" name="Rectangle 113"/>
            <p:cNvSpPr/>
            <p:nvPr/>
          </p:nvSpPr>
          <p:spPr bwMode="ltGray">
            <a:xfrm>
              <a:off x="28328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5" name="Rectangle 114"/>
            <p:cNvSpPr/>
            <p:nvPr/>
          </p:nvSpPr>
          <p:spPr bwMode="ltGray">
            <a:xfrm>
              <a:off x="31376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6" name="Rectangle 115"/>
            <p:cNvSpPr/>
            <p:nvPr/>
          </p:nvSpPr>
          <p:spPr bwMode="ltGray">
            <a:xfrm>
              <a:off x="33662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7" name="Rectangle 116"/>
            <p:cNvSpPr/>
            <p:nvPr/>
          </p:nvSpPr>
          <p:spPr bwMode="ltGray">
            <a:xfrm>
              <a:off x="35948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8" name="Rectangle 117"/>
            <p:cNvSpPr/>
            <p:nvPr/>
          </p:nvSpPr>
          <p:spPr bwMode="ltGray">
            <a:xfrm>
              <a:off x="38996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19" name="Rectangle 118"/>
            <p:cNvSpPr/>
            <p:nvPr/>
          </p:nvSpPr>
          <p:spPr bwMode="ltGray">
            <a:xfrm>
              <a:off x="41282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0" name="Rectangle 119"/>
            <p:cNvSpPr/>
            <p:nvPr/>
          </p:nvSpPr>
          <p:spPr bwMode="ltGray">
            <a:xfrm>
              <a:off x="43568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1" name="Rectangle 120"/>
            <p:cNvSpPr/>
            <p:nvPr/>
          </p:nvSpPr>
          <p:spPr bwMode="ltGray">
            <a:xfrm>
              <a:off x="46616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2" name="Rectangle 121"/>
            <p:cNvSpPr/>
            <p:nvPr/>
          </p:nvSpPr>
          <p:spPr bwMode="ltGray">
            <a:xfrm>
              <a:off x="48902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3" name="Rectangle 122"/>
            <p:cNvSpPr/>
            <p:nvPr/>
          </p:nvSpPr>
          <p:spPr bwMode="ltGray">
            <a:xfrm>
              <a:off x="51188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4" name="Rectangle 123"/>
            <p:cNvSpPr/>
            <p:nvPr/>
          </p:nvSpPr>
          <p:spPr bwMode="ltGray">
            <a:xfrm>
              <a:off x="5423644" y="3581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719044" y="3181290"/>
              <a:ext cx="18395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9 3-bit numbers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75644" y="4019490"/>
            <a:ext cx="6182916" cy="628710"/>
            <a:chOff x="2375644" y="3867090"/>
            <a:chExt cx="6182916" cy="628710"/>
          </a:xfrm>
        </p:grpSpPr>
        <p:sp>
          <p:nvSpPr>
            <p:cNvPr id="127" name="Rectangle 126"/>
            <p:cNvSpPr/>
            <p:nvPr/>
          </p:nvSpPr>
          <p:spPr bwMode="ltGray">
            <a:xfrm>
              <a:off x="23756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8" name="Rectangle 127"/>
            <p:cNvSpPr/>
            <p:nvPr/>
          </p:nvSpPr>
          <p:spPr bwMode="ltGray">
            <a:xfrm>
              <a:off x="26042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29" name="Rectangle 128"/>
            <p:cNvSpPr/>
            <p:nvPr/>
          </p:nvSpPr>
          <p:spPr bwMode="ltGray">
            <a:xfrm>
              <a:off x="28328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0" name="Rectangle 129"/>
            <p:cNvSpPr/>
            <p:nvPr/>
          </p:nvSpPr>
          <p:spPr bwMode="ltGray">
            <a:xfrm>
              <a:off x="30614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1" name="Rectangle 130"/>
            <p:cNvSpPr/>
            <p:nvPr/>
          </p:nvSpPr>
          <p:spPr bwMode="ltGray">
            <a:xfrm>
              <a:off x="33662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2" name="Rectangle 131"/>
            <p:cNvSpPr/>
            <p:nvPr/>
          </p:nvSpPr>
          <p:spPr bwMode="ltGray">
            <a:xfrm>
              <a:off x="35948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3" name="Rectangle 132"/>
            <p:cNvSpPr/>
            <p:nvPr/>
          </p:nvSpPr>
          <p:spPr bwMode="ltGray">
            <a:xfrm>
              <a:off x="38234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4" name="Rectangle 133"/>
            <p:cNvSpPr/>
            <p:nvPr/>
          </p:nvSpPr>
          <p:spPr bwMode="ltGray">
            <a:xfrm>
              <a:off x="40520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5" name="Rectangle 134"/>
            <p:cNvSpPr/>
            <p:nvPr/>
          </p:nvSpPr>
          <p:spPr bwMode="ltGray">
            <a:xfrm>
              <a:off x="43568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6" name="Rectangle 135"/>
            <p:cNvSpPr/>
            <p:nvPr/>
          </p:nvSpPr>
          <p:spPr bwMode="ltGray">
            <a:xfrm>
              <a:off x="45854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7" name="Rectangle 136"/>
            <p:cNvSpPr/>
            <p:nvPr/>
          </p:nvSpPr>
          <p:spPr bwMode="ltGray">
            <a:xfrm>
              <a:off x="48140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8" name="Rectangle 137"/>
            <p:cNvSpPr/>
            <p:nvPr/>
          </p:nvSpPr>
          <p:spPr bwMode="ltGray">
            <a:xfrm>
              <a:off x="50426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9" name="Rectangle 138"/>
            <p:cNvSpPr/>
            <p:nvPr/>
          </p:nvSpPr>
          <p:spPr bwMode="ltGray">
            <a:xfrm>
              <a:off x="53474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0" name="Rectangle 139"/>
            <p:cNvSpPr/>
            <p:nvPr/>
          </p:nvSpPr>
          <p:spPr bwMode="ltGray">
            <a:xfrm>
              <a:off x="55760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1" name="Rectangle 140"/>
            <p:cNvSpPr/>
            <p:nvPr/>
          </p:nvSpPr>
          <p:spPr bwMode="ltGray">
            <a:xfrm>
              <a:off x="58046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2" name="Rectangle 141"/>
            <p:cNvSpPr/>
            <p:nvPr/>
          </p:nvSpPr>
          <p:spPr bwMode="ltGray">
            <a:xfrm>
              <a:off x="60332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3" name="Rectangle 142"/>
            <p:cNvSpPr/>
            <p:nvPr/>
          </p:nvSpPr>
          <p:spPr bwMode="ltGray">
            <a:xfrm>
              <a:off x="23756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4" name="Rectangle 143"/>
            <p:cNvSpPr/>
            <p:nvPr/>
          </p:nvSpPr>
          <p:spPr bwMode="ltGray">
            <a:xfrm>
              <a:off x="26042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5" name="Rectangle 144"/>
            <p:cNvSpPr/>
            <p:nvPr/>
          </p:nvSpPr>
          <p:spPr bwMode="ltGray">
            <a:xfrm>
              <a:off x="28328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6" name="Rectangle 145"/>
            <p:cNvSpPr/>
            <p:nvPr/>
          </p:nvSpPr>
          <p:spPr bwMode="ltGray">
            <a:xfrm>
              <a:off x="30614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7" name="Rectangle 146"/>
            <p:cNvSpPr/>
            <p:nvPr/>
          </p:nvSpPr>
          <p:spPr bwMode="ltGray">
            <a:xfrm>
              <a:off x="33662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8" name="Rectangle 147"/>
            <p:cNvSpPr/>
            <p:nvPr/>
          </p:nvSpPr>
          <p:spPr bwMode="ltGray">
            <a:xfrm>
              <a:off x="35948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9" name="Rectangle 148"/>
            <p:cNvSpPr/>
            <p:nvPr/>
          </p:nvSpPr>
          <p:spPr bwMode="ltGray">
            <a:xfrm>
              <a:off x="38234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0" name="Rectangle 149"/>
            <p:cNvSpPr/>
            <p:nvPr/>
          </p:nvSpPr>
          <p:spPr bwMode="ltGray">
            <a:xfrm>
              <a:off x="40520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1" name="Rectangle 150"/>
            <p:cNvSpPr/>
            <p:nvPr/>
          </p:nvSpPr>
          <p:spPr bwMode="ltGray">
            <a:xfrm>
              <a:off x="43568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2" name="Rectangle 151"/>
            <p:cNvSpPr/>
            <p:nvPr/>
          </p:nvSpPr>
          <p:spPr bwMode="ltGray">
            <a:xfrm>
              <a:off x="45854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3" name="Rectangle 152"/>
            <p:cNvSpPr/>
            <p:nvPr/>
          </p:nvSpPr>
          <p:spPr bwMode="ltGray">
            <a:xfrm>
              <a:off x="48140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4" name="Rectangle 153"/>
            <p:cNvSpPr/>
            <p:nvPr/>
          </p:nvSpPr>
          <p:spPr bwMode="ltGray">
            <a:xfrm>
              <a:off x="5042644" y="42672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719044" y="3867090"/>
              <a:ext cx="18395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7 4-bit numbers</a:t>
              </a: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2375644" y="4781490"/>
            <a:ext cx="1593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(9 total ways)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7844" y="1905000"/>
            <a:ext cx="1343712" cy="2895600"/>
            <a:chOff x="927844" y="1752600"/>
            <a:chExt cx="1343712" cy="2895600"/>
          </a:xfrm>
        </p:grpSpPr>
        <p:sp>
          <p:nvSpPr>
            <p:cNvPr id="155" name="Rectangle 154"/>
            <p:cNvSpPr/>
            <p:nvPr/>
          </p:nvSpPr>
          <p:spPr bwMode="ltGray">
            <a:xfrm>
              <a:off x="13088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6" name="Rectangle 155"/>
            <p:cNvSpPr/>
            <p:nvPr/>
          </p:nvSpPr>
          <p:spPr bwMode="ltGray">
            <a:xfrm>
              <a:off x="15374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7" name="Rectangle 156"/>
            <p:cNvSpPr/>
            <p:nvPr/>
          </p:nvSpPr>
          <p:spPr bwMode="ltGray">
            <a:xfrm>
              <a:off x="17660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8" name="Rectangle 157"/>
            <p:cNvSpPr/>
            <p:nvPr/>
          </p:nvSpPr>
          <p:spPr bwMode="ltGray">
            <a:xfrm>
              <a:off x="1994644" y="1752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9" name="Rectangle 158"/>
            <p:cNvSpPr/>
            <p:nvPr/>
          </p:nvSpPr>
          <p:spPr bwMode="ltGray">
            <a:xfrm>
              <a:off x="13088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0" name="Rectangle 159"/>
            <p:cNvSpPr/>
            <p:nvPr/>
          </p:nvSpPr>
          <p:spPr bwMode="ltGray">
            <a:xfrm>
              <a:off x="15374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1" name="Rectangle 160"/>
            <p:cNvSpPr/>
            <p:nvPr/>
          </p:nvSpPr>
          <p:spPr bwMode="ltGray">
            <a:xfrm>
              <a:off x="17660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2" name="Rectangle 161"/>
            <p:cNvSpPr/>
            <p:nvPr/>
          </p:nvSpPr>
          <p:spPr bwMode="ltGray">
            <a:xfrm>
              <a:off x="1994644" y="2514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3" name="Rectangle 162"/>
            <p:cNvSpPr/>
            <p:nvPr/>
          </p:nvSpPr>
          <p:spPr bwMode="ltGray">
            <a:xfrm>
              <a:off x="13088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4" name="Rectangle 163"/>
            <p:cNvSpPr/>
            <p:nvPr/>
          </p:nvSpPr>
          <p:spPr bwMode="ltGray">
            <a:xfrm>
              <a:off x="15374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5" name="Rectangle 164"/>
            <p:cNvSpPr/>
            <p:nvPr/>
          </p:nvSpPr>
          <p:spPr bwMode="ltGray">
            <a:xfrm>
              <a:off x="17660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6" name="Rectangle 165"/>
            <p:cNvSpPr/>
            <p:nvPr/>
          </p:nvSpPr>
          <p:spPr bwMode="ltGray">
            <a:xfrm>
              <a:off x="1994644" y="32766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7" name="Rectangle 166"/>
            <p:cNvSpPr/>
            <p:nvPr/>
          </p:nvSpPr>
          <p:spPr bwMode="ltGray">
            <a:xfrm>
              <a:off x="13088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8" name="Rectangle 167"/>
            <p:cNvSpPr/>
            <p:nvPr/>
          </p:nvSpPr>
          <p:spPr bwMode="ltGray">
            <a:xfrm>
              <a:off x="15374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9" name="Rectangle 168"/>
            <p:cNvSpPr/>
            <p:nvPr/>
          </p:nvSpPr>
          <p:spPr bwMode="ltGray">
            <a:xfrm>
              <a:off x="17660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0" name="Rectangle 169"/>
            <p:cNvSpPr/>
            <p:nvPr/>
          </p:nvSpPr>
          <p:spPr bwMode="ltGray">
            <a:xfrm>
              <a:off x="1994644" y="3962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927844" y="4248090"/>
              <a:ext cx="134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“selectors”</a:t>
              </a:r>
            </a:p>
          </p:txBody>
        </p:sp>
      </p:grpSp>
      <p:sp>
        <p:nvSpPr>
          <p:cNvPr id="177" name="TextBox 176"/>
          <p:cNvSpPr txBox="1"/>
          <p:nvPr/>
        </p:nvSpPr>
        <p:spPr>
          <a:xfrm>
            <a:off x="5029200" y="6248400"/>
            <a:ext cx="397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Beware of branch 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mispredicts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7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Simple-9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0" y="1219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How many different ways can we divide up 28 bits?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Efficient decompression with hard-coded decoders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0" y="5634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Simple Family – general idea applies to 64-bit words, etc.</a:t>
            </a:r>
          </a:p>
        </p:txBody>
      </p:sp>
      <p:sp>
        <p:nvSpPr>
          <p:cNvPr id="182" name="TextBox 181"/>
          <p:cNvSpPr txBox="1"/>
          <p:nvPr/>
        </p:nvSpPr>
        <p:spPr>
          <a:xfrm rot="20989502">
            <a:off x="97780" y="348799"/>
            <a:ext cx="313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Remember this?</a:t>
            </a:r>
          </a:p>
        </p:txBody>
      </p:sp>
      <p:sp>
        <p:nvSpPr>
          <p:cNvPr id="183" name="TextBox 182"/>
          <p:cNvSpPr txBox="1"/>
          <p:nvPr/>
        </p:nvSpPr>
        <p:spPr>
          <a:xfrm rot="20989502">
            <a:off x="1287746" y="687779"/>
            <a:ext cx="823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Gill Sans"/>
                <a:cs typeface="Gill Sans"/>
              </a:rPr>
              <a:t>(Part 3)</a:t>
            </a:r>
          </a:p>
        </p:txBody>
      </p:sp>
    </p:spTree>
    <p:extLst>
      <p:ext uri="{BB962C8B-B14F-4D97-AF65-F5344CB8AC3E}">
        <p14:creationId xmlns:p14="http://schemas.microsoft.com/office/powerpoint/2010/main" val="278561071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43000" y="2743200"/>
            <a:ext cx="7680146" cy="533400"/>
            <a:chOff x="1143000" y="2057400"/>
            <a:chExt cx="7680146" cy="533400"/>
          </a:xfrm>
        </p:grpSpPr>
        <p:sp>
          <p:nvSpPr>
            <p:cNvPr id="4" name="Rectangle 3"/>
            <p:cNvSpPr/>
            <p:nvPr/>
          </p:nvSpPr>
          <p:spPr bwMode="ltGray">
            <a:xfrm>
              <a:off x="15240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" name="Rectangle 4"/>
            <p:cNvSpPr/>
            <p:nvPr/>
          </p:nvSpPr>
          <p:spPr bwMode="ltGray">
            <a:xfrm>
              <a:off x="17526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" name="Rectangle 5"/>
            <p:cNvSpPr/>
            <p:nvPr/>
          </p:nvSpPr>
          <p:spPr bwMode="ltGray">
            <a:xfrm>
              <a:off x="19812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" name="Rectangle 6"/>
            <p:cNvSpPr/>
            <p:nvPr/>
          </p:nvSpPr>
          <p:spPr bwMode="ltGray">
            <a:xfrm>
              <a:off x="22098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" name="Rectangle 7"/>
            <p:cNvSpPr/>
            <p:nvPr/>
          </p:nvSpPr>
          <p:spPr bwMode="ltGray">
            <a:xfrm>
              <a:off x="24384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" name="Rectangle 8"/>
            <p:cNvSpPr/>
            <p:nvPr/>
          </p:nvSpPr>
          <p:spPr bwMode="ltGray">
            <a:xfrm>
              <a:off x="26670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3" name="Rectangle 12"/>
            <p:cNvSpPr/>
            <p:nvPr/>
          </p:nvSpPr>
          <p:spPr bwMode="ltGray">
            <a:xfrm>
              <a:off x="28956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4" name="Rectangle 13"/>
            <p:cNvSpPr/>
            <p:nvPr/>
          </p:nvSpPr>
          <p:spPr bwMode="ltGray">
            <a:xfrm>
              <a:off x="31242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5" name="Rectangle 14"/>
            <p:cNvSpPr/>
            <p:nvPr/>
          </p:nvSpPr>
          <p:spPr bwMode="ltGray">
            <a:xfrm>
              <a:off x="33528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6" name="Rectangle 15"/>
            <p:cNvSpPr/>
            <p:nvPr/>
          </p:nvSpPr>
          <p:spPr bwMode="ltGray">
            <a:xfrm>
              <a:off x="35814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7" name="Rectangle 16"/>
            <p:cNvSpPr/>
            <p:nvPr/>
          </p:nvSpPr>
          <p:spPr bwMode="ltGray">
            <a:xfrm>
              <a:off x="38100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8" name="Rectangle 17"/>
            <p:cNvSpPr/>
            <p:nvPr/>
          </p:nvSpPr>
          <p:spPr bwMode="ltGray">
            <a:xfrm>
              <a:off x="40386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9" name="Rectangle 18"/>
            <p:cNvSpPr/>
            <p:nvPr/>
          </p:nvSpPr>
          <p:spPr bwMode="ltGray">
            <a:xfrm>
              <a:off x="42672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0" name="Rectangle 19"/>
            <p:cNvSpPr/>
            <p:nvPr/>
          </p:nvSpPr>
          <p:spPr bwMode="ltGray">
            <a:xfrm>
              <a:off x="44958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1" name="Rectangle 20"/>
            <p:cNvSpPr/>
            <p:nvPr/>
          </p:nvSpPr>
          <p:spPr bwMode="ltGray">
            <a:xfrm>
              <a:off x="47244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2" name="Rectangle 21"/>
            <p:cNvSpPr/>
            <p:nvPr/>
          </p:nvSpPr>
          <p:spPr bwMode="ltGray">
            <a:xfrm>
              <a:off x="49530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3" name="Rectangle 22"/>
            <p:cNvSpPr/>
            <p:nvPr/>
          </p:nvSpPr>
          <p:spPr bwMode="ltGray">
            <a:xfrm>
              <a:off x="51816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4" name="Rectangle 23"/>
            <p:cNvSpPr/>
            <p:nvPr/>
          </p:nvSpPr>
          <p:spPr bwMode="ltGray">
            <a:xfrm>
              <a:off x="54102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5" name="Rectangle 24"/>
            <p:cNvSpPr/>
            <p:nvPr/>
          </p:nvSpPr>
          <p:spPr bwMode="ltGray">
            <a:xfrm>
              <a:off x="56388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6" name="Rectangle 25"/>
            <p:cNvSpPr/>
            <p:nvPr/>
          </p:nvSpPr>
          <p:spPr bwMode="ltGray">
            <a:xfrm>
              <a:off x="58674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7" name="Rectangle 26"/>
            <p:cNvSpPr/>
            <p:nvPr/>
          </p:nvSpPr>
          <p:spPr bwMode="ltGray">
            <a:xfrm>
              <a:off x="60960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8" name="Rectangle 27"/>
            <p:cNvSpPr/>
            <p:nvPr/>
          </p:nvSpPr>
          <p:spPr bwMode="ltGray">
            <a:xfrm>
              <a:off x="63246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9" name="Rectangle 28"/>
            <p:cNvSpPr/>
            <p:nvPr/>
          </p:nvSpPr>
          <p:spPr bwMode="ltGray">
            <a:xfrm>
              <a:off x="65532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0" name="Rectangle 29"/>
            <p:cNvSpPr/>
            <p:nvPr/>
          </p:nvSpPr>
          <p:spPr bwMode="ltGray">
            <a:xfrm>
              <a:off x="67818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3352800" y="20574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>
              <a:off x="5181600" y="20574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 bwMode="ltGray">
            <a:xfrm>
              <a:off x="70104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7" name="Rectangle 36"/>
            <p:cNvSpPr/>
            <p:nvPr/>
          </p:nvSpPr>
          <p:spPr bwMode="ltGray">
            <a:xfrm>
              <a:off x="72390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8" name="Rectangle 37"/>
            <p:cNvSpPr/>
            <p:nvPr/>
          </p:nvSpPr>
          <p:spPr bwMode="ltGray">
            <a:xfrm>
              <a:off x="74676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39" name="Rectangle 38"/>
            <p:cNvSpPr/>
            <p:nvPr/>
          </p:nvSpPr>
          <p:spPr bwMode="ltGray">
            <a:xfrm>
              <a:off x="76962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0" name="Rectangle 39"/>
            <p:cNvSpPr/>
            <p:nvPr/>
          </p:nvSpPr>
          <p:spPr bwMode="ltGray">
            <a:xfrm>
              <a:off x="79248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1" name="Rectangle 40"/>
            <p:cNvSpPr/>
            <p:nvPr/>
          </p:nvSpPr>
          <p:spPr bwMode="ltGray">
            <a:xfrm>
              <a:off x="8153400" y="22098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7010400" y="20574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TextBox 110"/>
            <p:cNvSpPr txBox="1"/>
            <p:nvPr/>
          </p:nvSpPr>
          <p:spPr>
            <a:xfrm>
              <a:off x="1143000" y="211449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3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82000" y="213360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…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43000" y="3352800"/>
            <a:ext cx="7239000" cy="533400"/>
            <a:chOff x="1143000" y="2667000"/>
            <a:chExt cx="7239000" cy="533400"/>
          </a:xfrm>
        </p:grpSpPr>
        <p:sp>
          <p:nvSpPr>
            <p:cNvPr id="42" name="Rectangle 41"/>
            <p:cNvSpPr/>
            <p:nvPr/>
          </p:nvSpPr>
          <p:spPr bwMode="ltGray">
            <a:xfrm>
              <a:off x="15240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3" name="Rectangle 42"/>
            <p:cNvSpPr/>
            <p:nvPr/>
          </p:nvSpPr>
          <p:spPr bwMode="ltGray">
            <a:xfrm>
              <a:off x="17526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4" name="Rectangle 43"/>
            <p:cNvSpPr/>
            <p:nvPr/>
          </p:nvSpPr>
          <p:spPr bwMode="ltGray">
            <a:xfrm>
              <a:off x="19812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5" name="Rectangle 44"/>
            <p:cNvSpPr/>
            <p:nvPr/>
          </p:nvSpPr>
          <p:spPr bwMode="ltGray">
            <a:xfrm>
              <a:off x="22098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6" name="Rectangle 45"/>
            <p:cNvSpPr/>
            <p:nvPr/>
          </p:nvSpPr>
          <p:spPr bwMode="ltGray">
            <a:xfrm>
              <a:off x="24384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7" name="Rectangle 46"/>
            <p:cNvSpPr/>
            <p:nvPr/>
          </p:nvSpPr>
          <p:spPr bwMode="ltGray">
            <a:xfrm>
              <a:off x="26670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8" name="Rectangle 47"/>
            <p:cNvSpPr/>
            <p:nvPr/>
          </p:nvSpPr>
          <p:spPr bwMode="ltGray">
            <a:xfrm>
              <a:off x="28956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49" name="Rectangle 48"/>
            <p:cNvSpPr/>
            <p:nvPr/>
          </p:nvSpPr>
          <p:spPr bwMode="ltGray">
            <a:xfrm>
              <a:off x="31242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0" name="Rectangle 49"/>
            <p:cNvSpPr/>
            <p:nvPr/>
          </p:nvSpPr>
          <p:spPr bwMode="ltGray">
            <a:xfrm>
              <a:off x="33528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1" name="Rectangle 50"/>
            <p:cNvSpPr/>
            <p:nvPr/>
          </p:nvSpPr>
          <p:spPr bwMode="ltGray">
            <a:xfrm>
              <a:off x="35814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2" name="Rectangle 51"/>
            <p:cNvSpPr/>
            <p:nvPr/>
          </p:nvSpPr>
          <p:spPr bwMode="ltGray">
            <a:xfrm>
              <a:off x="38100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3" name="Rectangle 52"/>
            <p:cNvSpPr/>
            <p:nvPr/>
          </p:nvSpPr>
          <p:spPr bwMode="ltGray">
            <a:xfrm>
              <a:off x="40386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4" name="Rectangle 53"/>
            <p:cNvSpPr/>
            <p:nvPr/>
          </p:nvSpPr>
          <p:spPr bwMode="ltGray">
            <a:xfrm>
              <a:off x="42672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5" name="Rectangle 54"/>
            <p:cNvSpPr/>
            <p:nvPr/>
          </p:nvSpPr>
          <p:spPr bwMode="ltGray">
            <a:xfrm>
              <a:off x="44958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6" name="Rectangle 55"/>
            <p:cNvSpPr/>
            <p:nvPr/>
          </p:nvSpPr>
          <p:spPr bwMode="ltGray">
            <a:xfrm>
              <a:off x="47244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7" name="Rectangle 56"/>
            <p:cNvSpPr/>
            <p:nvPr/>
          </p:nvSpPr>
          <p:spPr bwMode="ltGray">
            <a:xfrm>
              <a:off x="49530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8" name="Rectangle 57"/>
            <p:cNvSpPr/>
            <p:nvPr/>
          </p:nvSpPr>
          <p:spPr bwMode="ltGray">
            <a:xfrm>
              <a:off x="51816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59" name="Rectangle 58"/>
            <p:cNvSpPr/>
            <p:nvPr/>
          </p:nvSpPr>
          <p:spPr bwMode="ltGray">
            <a:xfrm>
              <a:off x="54102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0" name="Rectangle 59"/>
            <p:cNvSpPr/>
            <p:nvPr/>
          </p:nvSpPr>
          <p:spPr bwMode="ltGray">
            <a:xfrm>
              <a:off x="56388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1" name="Rectangle 60"/>
            <p:cNvSpPr/>
            <p:nvPr/>
          </p:nvSpPr>
          <p:spPr bwMode="ltGray">
            <a:xfrm>
              <a:off x="58674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2" name="Rectangle 61"/>
            <p:cNvSpPr/>
            <p:nvPr/>
          </p:nvSpPr>
          <p:spPr bwMode="ltGray">
            <a:xfrm>
              <a:off x="60960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3" name="Rectangle 62"/>
            <p:cNvSpPr/>
            <p:nvPr/>
          </p:nvSpPr>
          <p:spPr bwMode="ltGray">
            <a:xfrm>
              <a:off x="63246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4" name="Rectangle 63"/>
            <p:cNvSpPr/>
            <p:nvPr/>
          </p:nvSpPr>
          <p:spPr bwMode="ltGray">
            <a:xfrm>
              <a:off x="65532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5" name="Rectangle 64"/>
            <p:cNvSpPr/>
            <p:nvPr/>
          </p:nvSpPr>
          <p:spPr bwMode="ltGray">
            <a:xfrm>
              <a:off x="67818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6" name="Rectangle 65"/>
            <p:cNvSpPr/>
            <p:nvPr/>
          </p:nvSpPr>
          <p:spPr bwMode="ltGray">
            <a:xfrm>
              <a:off x="70104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7" name="Rectangle 66"/>
            <p:cNvSpPr/>
            <p:nvPr/>
          </p:nvSpPr>
          <p:spPr bwMode="ltGray">
            <a:xfrm>
              <a:off x="72390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8" name="Rectangle 67"/>
            <p:cNvSpPr/>
            <p:nvPr/>
          </p:nvSpPr>
          <p:spPr bwMode="ltGray">
            <a:xfrm>
              <a:off x="74676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69" name="Rectangle 68"/>
            <p:cNvSpPr/>
            <p:nvPr/>
          </p:nvSpPr>
          <p:spPr bwMode="ltGray">
            <a:xfrm>
              <a:off x="7696200" y="28194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 bwMode="auto">
            <a:xfrm>
              <a:off x="3352800" y="26670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 bwMode="auto">
            <a:xfrm>
              <a:off x="5181600" y="26670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>
              <a:off x="7010400" y="26670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143000" y="272409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4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940854" y="272409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…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3000" y="3962400"/>
            <a:ext cx="7696200" cy="533400"/>
            <a:chOff x="1143000" y="3276600"/>
            <a:chExt cx="7696200" cy="533400"/>
          </a:xfrm>
        </p:grpSpPr>
        <p:sp>
          <p:nvSpPr>
            <p:cNvPr id="74" name="Rectangle 73"/>
            <p:cNvSpPr/>
            <p:nvPr/>
          </p:nvSpPr>
          <p:spPr bwMode="ltGray">
            <a:xfrm>
              <a:off x="15240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5" name="Rectangle 74"/>
            <p:cNvSpPr/>
            <p:nvPr/>
          </p:nvSpPr>
          <p:spPr bwMode="ltGray">
            <a:xfrm>
              <a:off x="17526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6" name="Rectangle 75"/>
            <p:cNvSpPr/>
            <p:nvPr/>
          </p:nvSpPr>
          <p:spPr bwMode="ltGray">
            <a:xfrm>
              <a:off x="19812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7" name="Rectangle 76"/>
            <p:cNvSpPr/>
            <p:nvPr/>
          </p:nvSpPr>
          <p:spPr bwMode="ltGray">
            <a:xfrm>
              <a:off x="22098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8" name="Rectangle 77"/>
            <p:cNvSpPr/>
            <p:nvPr/>
          </p:nvSpPr>
          <p:spPr bwMode="ltGray">
            <a:xfrm>
              <a:off x="24384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79" name="Rectangle 78"/>
            <p:cNvSpPr/>
            <p:nvPr/>
          </p:nvSpPr>
          <p:spPr bwMode="ltGray">
            <a:xfrm>
              <a:off x="26670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0" name="Rectangle 79"/>
            <p:cNvSpPr/>
            <p:nvPr/>
          </p:nvSpPr>
          <p:spPr bwMode="ltGray">
            <a:xfrm>
              <a:off x="28956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1" name="Rectangle 80"/>
            <p:cNvSpPr/>
            <p:nvPr/>
          </p:nvSpPr>
          <p:spPr bwMode="ltGray">
            <a:xfrm>
              <a:off x="31242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2" name="Rectangle 81"/>
            <p:cNvSpPr/>
            <p:nvPr/>
          </p:nvSpPr>
          <p:spPr bwMode="ltGray">
            <a:xfrm>
              <a:off x="33528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3" name="Rectangle 82"/>
            <p:cNvSpPr/>
            <p:nvPr/>
          </p:nvSpPr>
          <p:spPr bwMode="ltGray">
            <a:xfrm>
              <a:off x="35814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4" name="Rectangle 83"/>
            <p:cNvSpPr/>
            <p:nvPr/>
          </p:nvSpPr>
          <p:spPr bwMode="ltGray">
            <a:xfrm>
              <a:off x="38100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5" name="Rectangle 84"/>
            <p:cNvSpPr/>
            <p:nvPr/>
          </p:nvSpPr>
          <p:spPr bwMode="ltGray">
            <a:xfrm>
              <a:off x="40386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6" name="Rectangle 85"/>
            <p:cNvSpPr/>
            <p:nvPr/>
          </p:nvSpPr>
          <p:spPr bwMode="ltGray">
            <a:xfrm>
              <a:off x="42672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7" name="Rectangle 86"/>
            <p:cNvSpPr/>
            <p:nvPr/>
          </p:nvSpPr>
          <p:spPr bwMode="ltGray">
            <a:xfrm>
              <a:off x="44958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8" name="Rectangle 87"/>
            <p:cNvSpPr/>
            <p:nvPr/>
          </p:nvSpPr>
          <p:spPr bwMode="ltGray">
            <a:xfrm>
              <a:off x="47244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9" name="Rectangle 88"/>
            <p:cNvSpPr/>
            <p:nvPr/>
          </p:nvSpPr>
          <p:spPr bwMode="ltGray">
            <a:xfrm>
              <a:off x="49530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0" name="Rectangle 89"/>
            <p:cNvSpPr/>
            <p:nvPr/>
          </p:nvSpPr>
          <p:spPr bwMode="ltGray">
            <a:xfrm>
              <a:off x="51816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1" name="Rectangle 90"/>
            <p:cNvSpPr/>
            <p:nvPr/>
          </p:nvSpPr>
          <p:spPr bwMode="ltGray">
            <a:xfrm>
              <a:off x="54102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2" name="Rectangle 91"/>
            <p:cNvSpPr/>
            <p:nvPr/>
          </p:nvSpPr>
          <p:spPr bwMode="ltGray">
            <a:xfrm>
              <a:off x="56388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3" name="Rectangle 92"/>
            <p:cNvSpPr/>
            <p:nvPr/>
          </p:nvSpPr>
          <p:spPr bwMode="ltGray">
            <a:xfrm>
              <a:off x="58674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4" name="Rectangle 93"/>
            <p:cNvSpPr/>
            <p:nvPr/>
          </p:nvSpPr>
          <p:spPr bwMode="ltGray">
            <a:xfrm>
              <a:off x="60960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5" name="Rectangle 94"/>
            <p:cNvSpPr/>
            <p:nvPr/>
          </p:nvSpPr>
          <p:spPr bwMode="ltGray">
            <a:xfrm>
              <a:off x="63246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6" name="Rectangle 95"/>
            <p:cNvSpPr/>
            <p:nvPr/>
          </p:nvSpPr>
          <p:spPr bwMode="ltGray">
            <a:xfrm>
              <a:off x="65532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7" name="Rectangle 96"/>
            <p:cNvSpPr/>
            <p:nvPr/>
          </p:nvSpPr>
          <p:spPr bwMode="ltGray">
            <a:xfrm>
              <a:off x="67818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8" name="Rectangle 97"/>
            <p:cNvSpPr/>
            <p:nvPr/>
          </p:nvSpPr>
          <p:spPr bwMode="ltGray">
            <a:xfrm>
              <a:off x="70104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9" name="Rectangle 98"/>
            <p:cNvSpPr/>
            <p:nvPr/>
          </p:nvSpPr>
          <p:spPr bwMode="ltGray">
            <a:xfrm>
              <a:off x="72390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0" name="Rectangle 99"/>
            <p:cNvSpPr/>
            <p:nvPr/>
          </p:nvSpPr>
          <p:spPr bwMode="ltGray">
            <a:xfrm>
              <a:off x="74676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1" name="Rectangle 100"/>
            <p:cNvSpPr/>
            <p:nvPr/>
          </p:nvSpPr>
          <p:spPr bwMode="ltGray">
            <a:xfrm>
              <a:off x="76962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2" name="Rectangle 101"/>
            <p:cNvSpPr/>
            <p:nvPr/>
          </p:nvSpPr>
          <p:spPr bwMode="ltGray">
            <a:xfrm>
              <a:off x="79248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103" name="Rectangle 102"/>
            <p:cNvSpPr/>
            <p:nvPr/>
          </p:nvSpPr>
          <p:spPr bwMode="ltGray">
            <a:xfrm>
              <a:off x="8153400" y="3429000"/>
              <a:ext cx="228600" cy="228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>
              <a:off x="3352800" y="32766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 bwMode="auto">
            <a:xfrm>
              <a:off x="5181600" y="32766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>
              <a:off x="7010400" y="3276600"/>
              <a:ext cx="0" cy="5334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1143000" y="3333690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5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98054" y="333369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latin typeface="Gill Sans"/>
                  <a:cs typeface="Gill Sans"/>
                </a:rPr>
                <a:t>…</a:t>
              </a: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5029200" y="6248400"/>
            <a:ext cx="397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Beware of branch </a:t>
            </a:r>
            <a:r>
              <a:rPr lang="en-US" sz="2400" b="0" dirty="0" err="1">
                <a:solidFill>
                  <a:srgbClr val="FF0000"/>
                </a:solidFill>
                <a:latin typeface="Gill Sans"/>
                <a:cs typeface="Gill Sans"/>
              </a:rPr>
              <a:t>mispredicts</a:t>
            </a:r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Bit Packing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Efficient decompression with hard-coded decoders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0" y="5634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PForDelta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– bit packing + separate storage of “overflow” bits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0" y="1295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What’s the smallest number of bits we need </a:t>
            </a:r>
            <a:b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to code a block (=128) of integers?</a:t>
            </a:r>
          </a:p>
        </p:txBody>
      </p:sp>
      <p:sp>
        <p:nvSpPr>
          <p:cNvPr id="119" name="TextBox 118"/>
          <p:cNvSpPr txBox="1"/>
          <p:nvPr/>
        </p:nvSpPr>
        <p:spPr>
          <a:xfrm rot="20989502">
            <a:off x="97780" y="348799"/>
            <a:ext cx="313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Remember this?</a:t>
            </a:r>
          </a:p>
        </p:txBody>
      </p:sp>
      <p:sp>
        <p:nvSpPr>
          <p:cNvPr id="120" name="TextBox 119"/>
          <p:cNvSpPr txBox="1"/>
          <p:nvPr/>
        </p:nvSpPr>
        <p:spPr>
          <a:xfrm rot="20989502">
            <a:off x="1287746" y="687779"/>
            <a:ext cx="823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Gill Sans"/>
                <a:cs typeface="Gill Sans"/>
              </a:rPr>
              <a:t>(Part 3)</a:t>
            </a:r>
          </a:p>
        </p:txBody>
      </p:sp>
    </p:spTree>
    <p:extLst>
      <p:ext uri="{BB962C8B-B14F-4D97-AF65-F5344CB8AC3E}">
        <p14:creationId xmlns:p14="http://schemas.microsoft.com/office/powerpoint/2010/main" val="7910247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Advantages of Column Stores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306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Inherent advantages: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116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Better compression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Read efficiency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480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Works well with: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611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Vectorized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Execution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Compiled Queries</a:t>
            </a:r>
          </a:p>
        </p:txBody>
      </p:sp>
    </p:spTree>
    <p:extLst>
      <p:ext uri="{BB962C8B-B14F-4D97-AF65-F5344CB8AC3E}">
        <p14:creationId xmlns:p14="http://schemas.microsoft.com/office/powerpoint/2010/main" val="78409009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648200" y="5867400"/>
            <a:ext cx="990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big1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257800" y="34290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join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248400" y="25146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join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867400" y="5867400"/>
            <a:ext cx="990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big2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467600" y="5867400"/>
            <a:ext cx="9906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small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248400" y="16764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project</a:t>
            </a:r>
          </a:p>
        </p:txBody>
      </p:sp>
      <p:cxnSp>
        <p:nvCxnSpPr>
          <p:cNvPr id="16" name="Straight Arrow Connector 15"/>
          <p:cNvCxnSpPr>
            <a:stCxn id="5" idx="0"/>
            <a:endCxn id="19" idx="2"/>
          </p:cNvCxnSpPr>
          <p:nvPr/>
        </p:nvCxnSpPr>
        <p:spPr bwMode="auto">
          <a:xfrm flipV="1">
            <a:off x="5143500" y="5638800"/>
            <a:ext cx="0" cy="2286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0"/>
            <a:endCxn id="22" idx="2"/>
          </p:cNvCxnSpPr>
          <p:nvPr/>
        </p:nvCxnSpPr>
        <p:spPr bwMode="auto">
          <a:xfrm flipV="1">
            <a:off x="6362700" y="5638800"/>
            <a:ext cx="0" cy="2286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  <a:endCxn id="9" idx="2"/>
          </p:cNvCxnSpPr>
          <p:nvPr/>
        </p:nvCxnSpPr>
        <p:spPr bwMode="auto">
          <a:xfrm flipV="1">
            <a:off x="5753100" y="3048000"/>
            <a:ext cx="990600" cy="3810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0"/>
            <a:endCxn id="9" idx="2"/>
          </p:cNvCxnSpPr>
          <p:nvPr/>
        </p:nvCxnSpPr>
        <p:spPr bwMode="auto">
          <a:xfrm flipH="1" flipV="1">
            <a:off x="6743700" y="3048000"/>
            <a:ext cx="1219200" cy="28194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0"/>
            <a:endCxn id="14" idx="2"/>
          </p:cNvCxnSpPr>
          <p:nvPr/>
        </p:nvCxnSpPr>
        <p:spPr bwMode="auto">
          <a:xfrm flipV="1">
            <a:off x="6743700" y="2209800"/>
            <a:ext cx="0" cy="3048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 bwMode="auto">
          <a:xfrm>
            <a:off x="4648200" y="44196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select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648200" y="51054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project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5867400" y="44196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select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5867400" y="5105400"/>
            <a:ext cx="990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project</a:t>
            </a:r>
          </a:p>
        </p:txBody>
      </p:sp>
      <p:cxnSp>
        <p:nvCxnSpPr>
          <p:cNvPr id="23" name="Straight Arrow Connector 22"/>
          <p:cNvCxnSpPr>
            <a:stCxn id="19" idx="0"/>
            <a:endCxn id="17" idx="2"/>
          </p:cNvCxnSpPr>
          <p:nvPr/>
        </p:nvCxnSpPr>
        <p:spPr bwMode="auto">
          <a:xfrm flipV="1">
            <a:off x="5143500" y="4953000"/>
            <a:ext cx="0" cy="1524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0"/>
            <a:endCxn id="20" idx="2"/>
          </p:cNvCxnSpPr>
          <p:nvPr/>
        </p:nvCxnSpPr>
        <p:spPr bwMode="auto">
          <a:xfrm flipV="1">
            <a:off x="6362700" y="4953000"/>
            <a:ext cx="0" cy="1524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7" idx="0"/>
            <a:endCxn id="8" idx="2"/>
          </p:cNvCxnSpPr>
          <p:nvPr/>
        </p:nvCxnSpPr>
        <p:spPr bwMode="auto">
          <a:xfrm flipV="1">
            <a:off x="5143500" y="3962400"/>
            <a:ext cx="609600" cy="4572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0" idx="0"/>
            <a:endCxn id="8" idx="2"/>
          </p:cNvCxnSpPr>
          <p:nvPr/>
        </p:nvCxnSpPr>
        <p:spPr bwMode="auto">
          <a:xfrm flipH="1" flipV="1">
            <a:off x="5753100" y="3962400"/>
            <a:ext cx="609600" cy="457200"/>
          </a:xfrm>
          <a:prstGeom prst="straightConnector1">
            <a:avLst/>
          </a:prstGeom>
          <a:ln>
            <a:headEnd type="none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7200" y="4800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Build logical plan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" y="52533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Optimize logical plan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7200" y="5710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Select physical plan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Putting Everything Together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5597" y="1447800"/>
            <a:ext cx="384780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SELECT big1.fx, big2.fy, </a:t>
            </a:r>
            <a:r>
              <a:rPr lang="en-US" sz="1400" b="0" dirty="0" err="1">
                <a:solidFill>
                  <a:schemeClr val="bg1"/>
                </a:solidFill>
                <a:latin typeface="Andale Mono"/>
                <a:cs typeface="Andale Mono"/>
              </a:rPr>
              <a:t>small.fz</a:t>
            </a:r>
            <a:endParaRPr lang="en-US" sz="14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FROM big1</a:t>
            </a:r>
          </a:p>
          <a:p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JOIN big2 ON big1.id1 = big2.id1</a:t>
            </a:r>
          </a:p>
          <a:p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JOIN small ON big1.id2 = small.id2</a:t>
            </a:r>
          </a:p>
          <a:p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WHERE big1.fx = 2015 AND</a:t>
            </a:r>
            <a:b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      big2.f1 &lt; 40 AND</a:t>
            </a:r>
            <a:b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sz="1400" b="0" dirty="0">
                <a:solidFill>
                  <a:schemeClr val="bg1"/>
                </a:solidFill>
                <a:latin typeface="Andale Mono"/>
                <a:cs typeface="Andale Mono"/>
              </a:rPr>
              <a:t>      big2.f2 &gt; 2;</a:t>
            </a:r>
          </a:p>
        </p:txBody>
      </p:sp>
    </p:spTree>
    <p:extLst>
      <p:ext uri="{BB962C8B-B14F-4D97-AF65-F5344CB8AC3E}">
        <p14:creationId xmlns:p14="http://schemas.microsoft.com/office/powerpoint/2010/main" val="255327169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572" y="457200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size = 100000000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col = new Array[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](size)           // List of random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ints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selected = new Array[Boolean](size)  // Matches a predicate?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3386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8785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 by 8)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selected(i+1) = col(i+1)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selected(i+2) = col(i+2)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selected(i+3) = col(i+3)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selected(i+4) = col(i+4)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selected(i+5) = col(i+5)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selected(i+6) = col(i+6)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selected(i+7) = col(i+7)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6009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On my laptop:  409ms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7071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On my laptop:  174ms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5749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Which is faster?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054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086360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572" y="457200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size = 100000000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col = new Array[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](size)           // List of random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ints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selected = new Array[Boolean](size)  // Matches a predicate?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3386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8785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 by 8)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selected(i+1) = col(i+1)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selected(i+2) = col(i+2)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selected(i+3) = col(i+3)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selected(i+4) = col(i+4)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selected(i+5) = col(i+5)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selected(i+6) = col(i+6)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selected(i+7) = col(i+7)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6009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On my laptop:  409ms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7071" y="5867400"/>
            <a:ext cx="2468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On my laptop:  174ms</a:t>
            </a:r>
          </a:p>
          <a:p>
            <a:pPr algn="ctr"/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(</a:t>
            </a:r>
            <a:r>
              <a:rPr lang="en-US" sz="2000" b="0" dirty="0" err="1">
                <a:solidFill>
                  <a:schemeClr val="bg1"/>
                </a:solidFill>
                <a:latin typeface="Gill Sans"/>
                <a:cs typeface="Gill Sans"/>
              </a:rPr>
              <a:t>avg</a:t>
            </a:r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 over 10 trials)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5749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Why does it matter?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51054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</p:spTree>
    <p:extLst>
      <p:ext uri="{BB962C8B-B14F-4D97-AF65-F5344CB8AC3E}">
        <p14:creationId xmlns:p14="http://schemas.microsoft.com/office/powerpoint/2010/main" val="1402616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s-gre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8229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5562600"/>
            <a:ext cx="5602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* FROM Data WHERE field LIKE ‘%XYZ%’;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Pavlo</a:t>
            </a:r>
            <a:r>
              <a:rPr lang="en-US" sz="1000" b="0" dirty="0">
                <a:solidFill>
                  <a:schemeClr val="bg1"/>
                </a:solidFill>
              </a:rPr>
              <a:t> et al. (2009) A Comparison of Approaches to Large-Scale Data Analysis. SIGMOD.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vs. Databases: </a:t>
            </a: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Grep</a:t>
            </a:r>
            <a:endParaRPr lang="en-US" sz="36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1050200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8345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Each operator implements a common interface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24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Execution driven by repeated calls </a:t>
            </a:r>
            <a:b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to top of operator tree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52600" y="2662535"/>
            <a:ext cx="5486400" cy="461665"/>
            <a:chOff x="1752600" y="2209800"/>
            <a:chExt cx="5486400" cy="461665"/>
          </a:xfrm>
        </p:grpSpPr>
        <p:sp>
          <p:nvSpPr>
            <p:cNvPr id="4" name="TextBox 3"/>
            <p:cNvSpPr txBox="1"/>
            <p:nvPr/>
          </p:nvSpPr>
          <p:spPr>
            <a:xfrm>
              <a:off x="1752600" y="2271355"/>
              <a:ext cx="923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>
                  <a:solidFill>
                    <a:schemeClr val="bg1"/>
                  </a:solidFill>
                  <a:latin typeface="Andale Mono"/>
                  <a:cs typeface="Andale Mono"/>
                </a:rPr>
                <a:t>open()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209800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Initialize, reset internal state, etc.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52600" y="3043535"/>
            <a:ext cx="5486400" cy="461665"/>
            <a:chOff x="1752600" y="2895600"/>
            <a:chExt cx="5486400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752600" y="2957155"/>
              <a:ext cx="923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>
                  <a:solidFill>
                    <a:schemeClr val="bg1"/>
                  </a:solidFill>
                  <a:latin typeface="Andale Mono"/>
                  <a:cs typeface="Andale Mono"/>
                </a:rPr>
                <a:t>next()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43200" y="2895600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Advance and deliver next tuple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76400" y="3424535"/>
            <a:ext cx="5562600" cy="461665"/>
            <a:chOff x="1676400" y="3729335"/>
            <a:chExt cx="5562600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676400" y="3790890"/>
              <a:ext cx="10465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0" dirty="0">
                  <a:solidFill>
                    <a:schemeClr val="bg1"/>
                  </a:solidFill>
                  <a:latin typeface="Andale Mono"/>
                  <a:cs typeface="Andale Mono"/>
                </a:rPr>
                <a:t>close()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3729335"/>
              <a:ext cx="449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0" dirty="0">
                  <a:solidFill>
                    <a:schemeClr val="bg1"/>
                  </a:solidFill>
                  <a:latin typeface="Gill Sans"/>
                  <a:cs typeface="Gill Sans"/>
                </a:rPr>
                <a:t>Clean up, free resources, etc.</a:t>
              </a: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Actually, it’s worse than that!</a:t>
            </a:r>
          </a:p>
        </p:txBody>
      </p:sp>
    </p:spTree>
    <p:extLst>
      <p:ext uri="{BB962C8B-B14F-4D97-AF65-F5344CB8AC3E}">
        <p14:creationId xmlns:p14="http://schemas.microsoft.com/office/powerpoint/2010/main" val="2634786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46482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352800" y="3581400"/>
            <a:ext cx="24384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Read(Rankings)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52800" y="2438400"/>
            <a:ext cx="2438400" cy="762000"/>
            <a:chOff x="3657600" y="2895600"/>
            <a:chExt cx="2438400" cy="7620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657600" y="2895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    </a:t>
              </a: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pageRank</a:t>
              </a: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&gt; X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1287009"/>
                </p:ext>
              </p:extLst>
            </p:nvPr>
          </p:nvGraphicFramePr>
          <p:xfrm>
            <a:off x="3997325" y="3054350"/>
            <a:ext cx="574675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3" name="Equation" r:id="rId3" imgW="152280" imgH="139680" progId="Equation.3">
                    <p:embed/>
                  </p:oleObj>
                </mc:Choice>
                <mc:Fallback>
                  <p:oleObj name="Equation" r:id="rId3" imgW="1522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7325" y="3054350"/>
                          <a:ext cx="574675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3352800" y="1295400"/>
            <a:ext cx="2438400" cy="762000"/>
            <a:chOff x="3657600" y="1752600"/>
            <a:chExt cx="2438400" cy="76200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3657600" y="1752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     </a:t>
              </a: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pageURL</a:t>
              </a: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,</a:t>
              </a:r>
              <a:r>
                <a:rPr kumimoji="0" lang="en-US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</a:t>
              </a:r>
              <a:r>
                <a:rPr kumimoji="0" lang="en-US" b="0" i="0" u="none" strike="noStrike" cap="none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</a:t>
              </a: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Rank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0795618"/>
                </p:ext>
              </p:extLst>
            </p:nvPr>
          </p:nvGraphicFramePr>
          <p:xfrm>
            <a:off x="3816350" y="1911350"/>
            <a:ext cx="527050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64" name="Equation" r:id="rId5" imgW="139680" imgH="139680" progId="Equation.3">
                    <p:embed/>
                  </p:oleObj>
                </mc:Choice>
                <mc:Fallback>
                  <p:oleObj name="Equation" r:id="rId5" imgW="1396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6350" y="1911350"/>
                          <a:ext cx="527050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0" y="58013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Very little actual computation is being done!</a:t>
            </a:r>
          </a:p>
        </p:txBody>
      </p:sp>
      <p:cxnSp>
        <p:nvCxnSpPr>
          <p:cNvPr id="5" name="Straight Arrow Connector 4"/>
          <p:cNvCxnSpPr>
            <a:stCxn id="10" idx="0"/>
            <a:endCxn id="11" idx="2"/>
          </p:cNvCxnSpPr>
          <p:nvPr/>
        </p:nvCxnSpPr>
        <p:spPr bwMode="auto">
          <a:xfrm flipV="1">
            <a:off x="4572000" y="3200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  <a:endCxn id="13" idx="2"/>
          </p:cNvCxnSpPr>
          <p:nvPr/>
        </p:nvCxnSpPr>
        <p:spPr bwMode="auto">
          <a:xfrm flipV="1">
            <a:off x="4572000" y="2057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" y="1371600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539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3682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</a:p>
        </p:txBody>
      </p:sp>
    </p:spTree>
    <p:extLst>
      <p:ext uri="{BB962C8B-B14F-4D97-AF65-F5344CB8AC3E}">
        <p14:creationId xmlns:p14="http://schemas.microsoft.com/office/powerpoint/2010/main" val="3848634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6" grpId="1"/>
      <p:bldP spid="17" grpId="0"/>
      <p:bldP spid="18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46482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352800" y="3581400"/>
            <a:ext cx="24384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Read(Rankings)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52800" y="2438400"/>
            <a:ext cx="2438400" cy="762000"/>
            <a:chOff x="3657600" y="2895600"/>
            <a:chExt cx="2438400" cy="7620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3657600" y="2895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    </a:t>
              </a: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pageRank</a:t>
              </a: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&gt; X</a:t>
              </a:r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352862"/>
                </p:ext>
              </p:extLst>
            </p:nvPr>
          </p:nvGraphicFramePr>
          <p:xfrm>
            <a:off x="3997325" y="3054350"/>
            <a:ext cx="574675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2" name="Equation" r:id="rId3" imgW="152280" imgH="139680" progId="Equation.3">
                    <p:embed/>
                  </p:oleObj>
                </mc:Choice>
                <mc:Fallback>
                  <p:oleObj name="Equation" r:id="rId3" imgW="1522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7325" y="3054350"/>
                          <a:ext cx="574675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oup 1"/>
          <p:cNvGrpSpPr/>
          <p:nvPr/>
        </p:nvGrpSpPr>
        <p:grpSpPr>
          <a:xfrm>
            <a:off x="3352800" y="1295400"/>
            <a:ext cx="2438400" cy="762000"/>
            <a:chOff x="3657600" y="1752600"/>
            <a:chExt cx="2438400" cy="762000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3657600" y="1752600"/>
              <a:ext cx="2438400" cy="762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  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0" dirty="0">
                  <a:solidFill>
                    <a:schemeClr val="bg1"/>
                  </a:solidFill>
                  <a:latin typeface="Gill Sans"/>
                  <a:cs typeface="Gill Sans"/>
                </a:rPr>
                <a:t>      </a:t>
              </a: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pageURL</a:t>
              </a: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,</a:t>
              </a:r>
              <a:r>
                <a:rPr kumimoji="0" lang="en-US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 </a:t>
              </a:r>
              <a:r>
                <a:rPr kumimoji="0" lang="en-US" b="0" i="0" u="none" strike="noStrike" cap="none" normalizeH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page</a:t>
              </a: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Gill Sans"/>
                  <a:cs typeface="Gill Sans"/>
                </a:rPr>
                <a:t>Rank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6451043"/>
                </p:ext>
              </p:extLst>
            </p:nvPr>
          </p:nvGraphicFramePr>
          <p:xfrm>
            <a:off x="3816350" y="1911350"/>
            <a:ext cx="527050" cy="52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63" name="Equation" r:id="rId5" imgW="139680" imgH="139680" progId="Equation.3">
                    <p:embed/>
                  </p:oleObj>
                </mc:Choice>
                <mc:Fallback>
                  <p:oleObj name="Equation" r:id="rId5" imgW="139680" imgH="1396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6350" y="1911350"/>
                          <a:ext cx="527050" cy="5270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0" y="58013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latin typeface="Gill Sans"/>
                <a:cs typeface="Gill Sans"/>
              </a:rPr>
              <a:t>Solution?</a:t>
            </a:r>
          </a:p>
        </p:txBody>
      </p:sp>
      <p:cxnSp>
        <p:nvCxnSpPr>
          <p:cNvPr id="5" name="Straight Arrow Connector 4"/>
          <p:cNvCxnSpPr>
            <a:stCxn id="10" idx="0"/>
            <a:endCxn id="11" idx="2"/>
          </p:cNvCxnSpPr>
          <p:nvPr/>
        </p:nvCxnSpPr>
        <p:spPr bwMode="auto">
          <a:xfrm flipV="1">
            <a:off x="4572000" y="3200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  <a:endCxn id="13" idx="2"/>
          </p:cNvCxnSpPr>
          <p:nvPr/>
        </p:nvCxnSpPr>
        <p:spPr bwMode="auto">
          <a:xfrm flipV="1">
            <a:off x="4572000" y="2057400"/>
            <a:ext cx="0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8600" y="1371600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2539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" y="3682424"/>
            <a:ext cx="30166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open() next() next()...</a:t>
            </a:r>
            <a:b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</a:b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close()</a:t>
            </a:r>
          </a:p>
        </p:txBody>
      </p:sp>
    </p:spTree>
    <p:extLst>
      <p:ext uri="{BB962C8B-B14F-4D97-AF65-F5344CB8AC3E}">
        <p14:creationId xmlns:p14="http://schemas.microsoft.com/office/powerpoint/2010/main" val="3418872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572" y="457200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size = 100000000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col = new Array[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](size)           // List of random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ints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var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selected = new Array[Boolean](size)  // Matches a predicate?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3386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1905000"/>
            <a:ext cx="38785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&lt;- 0 until size by 8)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= col(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selected(i+1) = col(i+1)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selected(i+2) = col(i+2)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selected(i+3) = col(i+3)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selected(i+4) = col(i+4)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selected(i+5) = col(i+5)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selected(i+6) = col(i+6)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selected(i+7) = col(i+7) &gt; 0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4719935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>
                <a:solidFill>
                  <a:schemeClr val="bg1"/>
                </a:solidFill>
                <a:latin typeface="Gill Sans"/>
                <a:cs typeface="Gill Sans"/>
              </a:rPr>
              <a:t>Vectorized</a:t>
            </a:r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 Execution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6889" y="928062"/>
            <a:ext cx="14157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8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990600"/>
            <a:ext cx="15263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800" dirty="0">
                <a:solidFill>
                  <a:srgbClr val="FF0000"/>
                </a:solidFill>
              </a:rPr>
              <a:t>✗</a:t>
            </a:r>
            <a:endParaRPr lang="en-US" sz="12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5253335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Andale Mono"/>
                <a:cs typeface="Andale Mono"/>
              </a:rPr>
              <a:t>next()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 returns a vector of tuples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5634335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All operators rewritten to work on vectors of tuples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324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Can we do even better?</a:t>
            </a:r>
          </a:p>
        </p:txBody>
      </p:sp>
    </p:spTree>
    <p:extLst>
      <p:ext uri="{BB962C8B-B14F-4D97-AF65-F5344CB8AC3E}">
        <p14:creationId xmlns:p14="http://schemas.microsoft.com/office/powerpoint/2010/main" val="434635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3" grpId="0"/>
      <p:bldP spid="14" grpId="0"/>
      <p:bldP spid="16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Compiled Queries</a:t>
            </a:r>
          </a:p>
        </p:txBody>
      </p:sp>
      <p:pic>
        <p:nvPicPr>
          <p:cNvPr id="2" name="Picture 1" descr="Screen Shot 2017-02-13 at 10.0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4021727" cy="1424175"/>
          </a:xfrm>
          <a:prstGeom prst="rect">
            <a:avLst/>
          </a:prstGeom>
        </p:spPr>
      </p:pic>
      <p:pic>
        <p:nvPicPr>
          <p:cNvPr id="3" name="Picture 2" descr="Screen Shot 2017-02-13 at 10.07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770929" cy="2149698"/>
          </a:xfrm>
          <a:prstGeom prst="rect">
            <a:avLst/>
          </a:prstGeom>
        </p:spPr>
      </p:pic>
      <p:pic>
        <p:nvPicPr>
          <p:cNvPr id="4" name="Picture 3" descr="Screen Shot 2017-02-13 at 10.08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286000"/>
            <a:ext cx="3269332" cy="257068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Neumann (2011) Efficiently Compiling Efficient Query Plans for Modern Hardware. VLDB.</a:t>
            </a:r>
          </a:p>
        </p:txBody>
      </p:sp>
    </p:spTree>
    <p:extLst>
      <p:ext uri="{BB962C8B-B14F-4D97-AF65-F5344CB8AC3E}">
        <p14:creationId xmlns:p14="http://schemas.microsoft.com/office/powerpoint/2010/main" val="2991160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Compiled Queries</a:t>
            </a:r>
          </a:p>
        </p:txBody>
      </p:sp>
      <p:pic>
        <p:nvPicPr>
          <p:cNvPr id="5" name="Picture 4" descr="Screen Shot 2017-02-13 at 10.0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8" y="1981200"/>
            <a:ext cx="7320732" cy="3962400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Neumann (2011) Efficiently Compiling Efficient Query Plans for Modern Hardware. VLDB.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143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Example LLVM query template</a:t>
            </a:r>
          </a:p>
        </p:txBody>
      </p:sp>
    </p:spTree>
    <p:extLst>
      <p:ext uri="{BB962C8B-B14F-4D97-AF65-F5344CB8AC3E}">
        <p14:creationId xmlns:p14="http://schemas.microsoft.com/office/powerpoint/2010/main" val="40309637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Advantages of Column Stores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306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Inherent advantages: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116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Better compression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Read efficiency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480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Works well with: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611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Vectorized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Execution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Compiled Queries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634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These are well-known in traditional databases…</a:t>
            </a:r>
          </a:p>
        </p:txBody>
      </p:sp>
      <p:sp>
        <p:nvSpPr>
          <p:cNvPr id="12" name="TextBox 11"/>
          <p:cNvSpPr txBox="1"/>
          <p:nvPr/>
        </p:nvSpPr>
        <p:spPr>
          <a:xfrm rot="21401597">
            <a:off x="5576207" y="6011315"/>
            <a:ext cx="2794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Why not in Hadoop?</a:t>
            </a:r>
          </a:p>
        </p:txBody>
      </p:sp>
    </p:spTree>
    <p:extLst>
      <p:ext uri="{BB962C8B-B14F-4D97-AF65-F5344CB8AC3E}">
        <p14:creationId xmlns:p14="http://schemas.microsoft.com/office/powerpoint/2010/main" val="1909245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He et al. (2011) </a:t>
            </a:r>
            <a:r>
              <a:rPr lang="en-US" sz="1000" b="0" dirty="0" err="1">
                <a:solidFill>
                  <a:schemeClr val="bg1"/>
                </a:solidFill>
              </a:rPr>
              <a:t>RCFile</a:t>
            </a:r>
            <a:r>
              <a:rPr lang="en-US" sz="1000" b="0" dirty="0">
                <a:solidFill>
                  <a:schemeClr val="bg1"/>
                </a:solidFill>
              </a:rPr>
              <a:t>: A Fast and Space-Efficient Data Placement Structure in MapReduce-based Warehouse Systems. ICDE.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52600" y="2023241"/>
            <a:ext cx="5867400" cy="3920359"/>
            <a:chOff x="1752600" y="2133600"/>
            <a:chExt cx="5867400" cy="3920359"/>
          </a:xfrm>
        </p:grpSpPr>
        <p:pic>
          <p:nvPicPr>
            <p:cNvPr id="7" name="Picture 6" descr="RCFi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2209800"/>
              <a:ext cx="5867400" cy="3844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98369" y="2133600"/>
              <a:ext cx="101527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0" dirty="0" err="1">
                  <a:solidFill>
                    <a:srgbClr val="000000"/>
                  </a:solidFill>
                  <a:latin typeface="Gill Sans"/>
                  <a:cs typeface="Gill Sans"/>
                </a:rPr>
                <a:t>RCFile</a:t>
              </a:r>
              <a:endParaRPr lang="en-US" sz="2400" b="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Why not in Hadoop?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990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No reason why not!</a:t>
            </a:r>
          </a:p>
        </p:txBody>
      </p:sp>
    </p:spTree>
    <p:extLst>
      <p:ext uri="{BB962C8B-B14F-4D97-AF65-F5344CB8AC3E}">
        <p14:creationId xmlns:p14="http://schemas.microsoft.com/office/powerpoint/2010/main" val="2119655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ve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81000"/>
            <a:ext cx="1795299" cy="160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600200"/>
            <a:ext cx="5725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hive.vectorized.execution.enabled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true;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3854" y="3048000"/>
            <a:ext cx="57255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class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VectorizedRowBatch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boolean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selectedInUse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[] selected;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size;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[] columns;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class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extends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long[] vector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3622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Batch of rows, organized as columns: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Vectorized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Execution?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7604" y="-228600"/>
            <a:ext cx="1107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6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336309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ve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81000"/>
            <a:ext cx="1795299" cy="1606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295400"/>
            <a:ext cx="5602415" cy="550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class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LongColumnAddLongScalarExpression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long scalar;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void evaluate(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VectorizedRowBatch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batch)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long []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((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batch.columns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]).vector;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long []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((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LongColumnVector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batch.columns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outputColumn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]).vector;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if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batch.selectedInUse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  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j = 0; j &lt;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batch.size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 j++)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  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batch.selected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[j];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  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+ scalar;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  }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} else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  for 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int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= 0;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&lt;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batch.size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++) {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   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outVector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=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inVector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[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i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] + scalar;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  }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}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}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60198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err="1">
                <a:solidFill>
                  <a:schemeClr val="bg1"/>
                </a:solidFill>
                <a:latin typeface="Gill Sans"/>
                <a:cs typeface="Gill Sans"/>
              </a:rPr>
              <a:t>Vectorized</a:t>
            </a:r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 operator example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Vectorized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Execution?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1EF20-AB1A-E747-9778-A16718AEA6C8}"/>
              </a:ext>
            </a:extLst>
          </p:cNvPr>
          <p:cNvSpPr txBox="1"/>
          <p:nvPr/>
        </p:nvSpPr>
        <p:spPr>
          <a:xfrm>
            <a:off x="1787604" y="-228600"/>
            <a:ext cx="1107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6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42747980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5715000"/>
            <a:ext cx="42479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pageURL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Rankings WHERE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&gt; X;</a:t>
            </a:r>
          </a:p>
        </p:txBody>
      </p:sp>
      <p:pic>
        <p:nvPicPr>
          <p:cNvPr id="3" name="Picture 2" descr="results-sele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371600"/>
            <a:ext cx="5000625" cy="4200525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Pavlo</a:t>
            </a:r>
            <a:r>
              <a:rPr lang="en-US" sz="1000" b="0" dirty="0">
                <a:solidFill>
                  <a:schemeClr val="bg1"/>
                </a:solidFill>
              </a:rPr>
              <a:t> et al. (2009) A Comparison of Approaches to Large-Scale Data Analysis. SIGMOD.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vs. Databases: Select</a:t>
            </a:r>
          </a:p>
        </p:txBody>
      </p:sp>
    </p:spTree>
    <p:extLst>
      <p:ext uri="{BB962C8B-B14F-4D97-AF65-F5344CB8AC3E}">
        <p14:creationId xmlns:p14="http://schemas.microsoft.com/office/powerpoint/2010/main" val="118506564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2993886"/>
            <a:ext cx="7664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LessThan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(</a:t>
            </a:r>
          </a:p>
          <a:p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  Multiply(Attribute("x"), </a:t>
            </a:r>
          </a:p>
          <a:p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    Divide(Minus(Literal("1"), Attribute("y")), 100)),</a:t>
            </a:r>
          </a:p>
          <a:p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  434) </a:t>
            </a:r>
          </a:p>
        </p:txBody>
      </p:sp>
      <p:pic>
        <p:nvPicPr>
          <p:cNvPr id="3" name="Picture 2" descr="sp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89" y="228600"/>
            <a:ext cx="2152511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447800"/>
            <a:ext cx="5571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Andale Mono"/>
                <a:cs typeface="Andale Mono"/>
              </a:rPr>
              <a:t>SELECT x, y</a:t>
            </a:r>
          </a:p>
          <a:p>
            <a:r>
              <a:rPr lang="en-US" sz="2000" b="0" dirty="0">
                <a:solidFill>
                  <a:schemeClr val="bg1"/>
                </a:solidFill>
                <a:latin typeface="Andale Mono"/>
                <a:cs typeface="Andale Mono"/>
              </a:rPr>
              <a:t>FROM z WHERE x * (1 – y)/100 &lt; 434;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2460486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Predicate is “interpreted” as</a:t>
            </a:r>
          </a:p>
        </p:txBody>
      </p:sp>
      <p:sp>
        <p:nvSpPr>
          <p:cNvPr id="9" name="TextBox 8"/>
          <p:cNvSpPr txBox="1"/>
          <p:nvPr/>
        </p:nvSpPr>
        <p:spPr>
          <a:xfrm rot="21174465">
            <a:off x="2996040" y="3913034"/>
            <a:ext cx="1113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Slow!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" y="451342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Dynamic code generation</a:t>
            </a:r>
            <a:b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(feed AST into </a:t>
            </a:r>
            <a:r>
              <a:rPr lang="en-US" sz="2400" b="0" dirty="0" err="1">
                <a:solidFill>
                  <a:schemeClr val="bg1"/>
                </a:solidFill>
                <a:latin typeface="Gill Sans"/>
                <a:cs typeface="Gill Sans"/>
              </a:rPr>
              <a:t>Scala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 compiler to generate </a:t>
            </a:r>
            <a:r>
              <a:rPr lang="en-US" sz="2400" b="0" dirty="0" err="1">
                <a:solidFill>
                  <a:schemeClr val="bg1"/>
                </a:solidFill>
                <a:latin typeface="Gill Sans"/>
                <a:cs typeface="Gill Sans"/>
              </a:rPr>
              <a:t>bytecode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):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5660886"/>
            <a:ext cx="627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row.get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("x") * (1 – </a:t>
            </a:r>
            <a:r>
              <a:rPr lang="en-US" sz="1800" b="0" dirty="0" err="1">
                <a:solidFill>
                  <a:schemeClr val="bg1"/>
                </a:solidFill>
                <a:latin typeface="Andale Mono"/>
                <a:cs typeface="Andale Mono"/>
              </a:rPr>
              <a:t>row.get</a:t>
            </a:r>
            <a:r>
              <a:rPr lang="en-US" sz="1800" b="0" dirty="0">
                <a:solidFill>
                  <a:schemeClr val="bg1"/>
                </a:solidFill>
                <a:latin typeface="Andale Mono"/>
                <a:cs typeface="Andale Mono"/>
              </a:rPr>
              <a:t>("y"))/100 &lt; 434</a:t>
            </a:r>
          </a:p>
        </p:txBody>
      </p:sp>
      <p:sp>
        <p:nvSpPr>
          <p:cNvPr id="12" name="TextBox 11"/>
          <p:cNvSpPr txBox="1"/>
          <p:nvPr/>
        </p:nvSpPr>
        <p:spPr>
          <a:xfrm rot="21174465">
            <a:off x="2838939" y="6104318"/>
            <a:ext cx="234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Much faster!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Compiled Queries?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994F6-77A3-E243-A97B-07FB75F59EE4}"/>
              </a:ext>
            </a:extLst>
          </p:cNvPr>
          <p:cNvSpPr txBox="1"/>
          <p:nvPr/>
        </p:nvSpPr>
        <p:spPr>
          <a:xfrm>
            <a:off x="2133600" y="-228600"/>
            <a:ext cx="1107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9600" dirty="0">
                <a:solidFill>
                  <a:srgbClr val="00B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586771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Advantages of Column Stores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306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Inherent advantages: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1162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Better compression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Read efficiency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4801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Works well with: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8611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 err="1">
                <a:solidFill>
                  <a:srgbClr val="0070C0"/>
                </a:solidFill>
                <a:latin typeface="Gill Sans"/>
                <a:cs typeface="Gill Sans"/>
              </a:rPr>
              <a:t>Vectorized</a:t>
            </a: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 Execution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Compiled Queries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634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Hadoop can adopt all of these optimizations!</a:t>
            </a:r>
          </a:p>
        </p:txBody>
      </p:sp>
    </p:spTree>
    <p:extLst>
      <p:ext uri="{BB962C8B-B14F-4D97-AF65-F5344CB8AC3E}">
        <p14:creationId xmlns:p14="http://schemas.microsoft.com/office/powerpoint/2010/main" val="2202242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que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0"/>
            <a:ext cx="7200900" cy="2451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29718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Required: exactly one occurrence</a:t>
            </a:r>
          </a:p>
          <a:p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Optional: 0 or 1 occurrence</a:t>
            </a:r>
          </a:p>
          <a:p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Repeated: 0 or more occurrences</a:t>
            </a:r>
          </a:p>
        </p:txBody>
      </p:sp>
      <p:pic>
        <p:nvPicPr>
          <p:cNvPr id="6" name="Picture 5" descr="parquet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610100"/>
            <a:ext cx="3835400" cy="179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3169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</a:p>
        </p:txBody>
      </p:sp>
      <p:sp>
        <p:nvSpPr>
          <p:cNvPr id="8" name="TextBox 7"/>
          <p:cNvSpPr txBox="1"/>
          <p:nvPr/>
        </p:nvSpPr>
        <p:spPr>
          <a:xfrm rot="21174465">
            <a:off x="4131930" y="604909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What’s the issue?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 about semi-structured data?</a:t>
            </a:r>
          </a:p>
        </p:txBody>
      </p:sp>
    </p:spTree>
    <p:extLst>
      <p:ext uri="{BB962C8B-B14F-4D97-AF65-F5344CB8AC3E}">
        <p14:creationId xmlns:p14="http://schemas.microsoft.com/office/powerpoint/2010/main" val="103639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https://</a:t>
            </a:r>
            <a:r>
              <a:rPr lang="en-US" sz="1000" b="0" dirty="0" err="1">
                <a:solidFill>
                  <a:schemeClr val="bg1"/>
                </a:solidFill>
              </a:rPr>
              <a:t>blog.twitter.com</a:t>
            </a:r>
            <a:r>
              <a:rPr lang="en-US" sz="1000" b="0" dirty="0">
                <a:solidFill>
                  <a:schemeClr val="bg1"/>
                </a:solidFill>
              </a:rPr>
              <a:t>/2013/</a:t>
            </a:r>
            <a:r>
              <a:rPr lang="en-US" sz="1000" b="0" dirty="0" err="1">
                <a:solidFill>
                  <a:schemeClr val="bg1"/>
                </a:solidFill>
              </a:rPr>
              <a:t>dremel</a:t>
            </a:r>
            <a:r>
              <a:rPr lang="en-US" sz="1000" b="0" dirty="0">
                <a:solidFill>
                  <a:schemeClr val="bg1"/>
                </a:solidFill>
              </a:rPr>
              <a:t>-made-simple-with-parquet</a:t>
            </a:r>
          </a:p>
        </p:txBody>
      </p:sp>
      <p:pic>
        <p:nvPicPr>
          <p:cNvPr id="5" name="Picture 4" descr="parquet-drib_1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483413"/>
            <a:ext cx="3166116" cy="23745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7526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the solution?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891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Google’s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Dremel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storage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424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Open-source implementation in Parquet</a:t>
            </a:r>
          </a:p>
        </p:txBody>
      </p:sp>
    </p:spTree>
    <p:extLst>
      <p:ext uri="{BB962C8B-B14F-4D97-AF65-F5344CB8AC3E}">
        <p14:creationId xmlns:p14="http://schemas.microsoft.com/office/powerpoint/2010/main" val="818855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quet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270000"/>
            <a:ext cx="7112000" cy="2070100"/>
          </a:xfrm>
          <a:prstGeom prst="rect">
            <a:avLst/>
          </a:prstGeom>
        </p:spPr>
      </p:pic>
      <p:pic>
        <p:nvPicPr>
          <p:cNvPr id="5" name="Picture 4" descr="parque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378200"/>
            <a:ext cx="7124700" cy="317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Optional and Repeated Elements</a:t>
            </a:r>
          </a:p>
        </p:txBody>
      </p:sp>
    </p:spTree>
    <p:extLst>
      <p:ext uri="{BB962C8B-B14F-4D97-AF65-F5344CB8AC3E}">
        <p14:creationId xmlns:p14="http://schemas.microsoft.com/office/powerpoint/2010/main" val="270117316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rquet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4305300"/>
            <a:ext cx="3835400" cy="179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40121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</a:p>
        </p:txBody>
      </p:sp>
      <p:sp>
        <p:nvSpPr>
          <p:cNvPr id="10" name="TextBox 9"/>
          <p:cNvSpPr txBox="1"/>
          <p:nvPr/>
        </p:nvSpPr>
        <p:spPr>
          <a:xfrm rot="21174465">
            <a:off x="4305375" y="5390221"/>
            <a:ext cx="3430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What other information do we need to store?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Tree Decomposition</a:t>
            </a:r>
          </a:p>
        </p:txBody>
      </p:sp>
      <p:pic>
        <p:nvPicPr>
          <p:cNvPr id="12" name="Picture 11" descr="parque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7200900" cy="2451100"/>
          </a:xfrm>
          <a:prstGeom prst="rect">
            <a:avLst/>
          </a:prstGeom>
        </p:spPr>
      </p:pic>
      <p:pic>
        <p:nvPicPr>
          <p:cNvPr id="13" name="Picture 12" descr="parquet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50870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19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quet-defleve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1511300"/>
            <a:ext cx="7150100" cy="2171700"/>
          </a:xfrm>
          <a:prstGeom prst="rect">
            <a:avLst/>
          </a:prstGeom>
        </p:spPr>
      </p:pic>
      <p:pic>
        <p:nvPicPr>
          <p:cNvPr id="5" name="Picture 4" descr="parquet-defleve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97300"/>
            <a:ext cx="7124700" cy="19177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Definition Level</a:t>
            </a:r>
          </a:p>
        </p:txBody>
      </p:sp>
    </p:spTree>
    <p:extLst>
      <p:ext uri="{BB962C8B-B14F-4D97-AF65-F5344CB8AC3E}">
        <p14:creationId xmlns:p14="http://schemas.microsoft.com/office/powerpoint/2010/main" val="1859922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rquet-deflevel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057400"/>
            <a:ext cx="7289800" cy="2895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Definition Level: Illustration</a:t>
            </a:r>
          </a:p>
        </p:txBody>
      </p:sp>
    </p:spTree>
    <p:extLst>
      <p:ext uri="{BB962C8B-B14F-4D97-AF65-F5344CB8AC3E}">
        <p14:creationId xmlns:p14="http://schemas.microsoft.com/office/powerpoint/2010/main" val="217802869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quet-repleve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6276439" cy="515963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Repetition Level</a:t>
            </a:r>
          </a:p>
        </p:txBody>
      </p:sp>
    </p:spTree>
    <p:extLst>
      <p:ext uri="{BB962C8B-B14F-4D97-AF65-F5344CB8AC3E}">
        <p14:creationId xmlns:p14="http://schemas.microsoft.com/office/powerpoint/2010/main" val="277241467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quet-repleve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5583876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9436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0 marks new record and implies creating a new level1 and level2 list</a:t>
            </a:r>
          </a:p>
          <a:p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1 marks new level1 list and implies creating a new level2 list as well.</a:t>
            </a:r>
          </a:p>
          <a:p>
            <a:r>
              <a:rPr lang="en-US" b="0" dirty="0">
                <a:solidFill>
                  <a:schemeClr val="bg2"/>
                </a:solidFill>
                <a:latin typeface="Gill Sans"/>
                <a:cs typeface="Gill Sans"/>
              </a:rPr>
              <a:t>2 marks every new element in a level2 list.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Repetition Level: Illustration</a:t>
            </a:r>
          </a:p>
        </p:txBody>
      </p:sp>
    </p:spTree>
    <p:extLst>
      <p:ext uri="{BB962C8B-B14F-4D97-AF65-F5344CB8AC3E}">
        <p14:creationId xmlns:p14="http://schemas.microsoft.com/office/powerpoint/2010/main" val="199638296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ults-aggreg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5648"/>
            <a:ext cx="8229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6891" y="5562600"/>
            <a:ext cx="4371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SUM(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adRevenue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)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FROM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UserVisits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GROUP BY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Pavlo</a:t>
            </a:r>
            <a:r>
              <a:rPr lang="en-US" sz="1000" b="0" dirty="0">
                <a:solidFill>
                  <a:schemeClr val="bg1"/>
                </a:solidFill>
              </a:rPr>
              <a:t> et al. (2009) A Comparison of Approaches to Large-Scale Data Analysis. SIGMOD.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vs. Databases: Aggregation</a:t>
            </a:r>
          </a:p>
        </p:txBody>
      </p:sp>
    </p:spTree>
    <p:extLst>
      <p:ext uri="{BB962C8B-B14F-4D97-AF65-F5344CB8AC3E}">
        <p14:creationId xmlns:p14="http://schemas.microsoft.com/office/powerpoint/2010/main" val="82210803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que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7200900" cy="2451100"/>
          </a:xfrm>
          <a:prstGeom prst="rect">
            <a:avLst/>
          </a:prstGeom>
        </p:spPr>
      </p:pic>
      <p:pic>
        <p:nvPicPr>
          <p:cNvPr id="6" name="Picture 5" descr="parquet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5087018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0121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</a:p>
        </p:txBody>
      </p:sp>
      <p:pic>
        <p:nvPicPr>
          <p:cNvPr id="9" name="Picture 8" descr="parquet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81500"/>
            <a:ext cx="7137400" cy="2095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Putting It Together</a:t>
            </a:r>
          </a:p>
        </p:txBody>
      </p:sp>
    </p:spTree>
    <p:extLst>
      <p:ext uri="{BB962C8B-B14F-4D97-AF65-F5344CB8AC3E}">
        <p14:creationId xmlns:p14="http://schemas.microsoft.com/office/powerpoint/2010/main" val="2321069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quet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1459210"/>
            <a:ext cx="5704813" cy="3341390"/>
          </a:xfrm>
          <a:prstGeom prst="rect">
            <a:avLst/>
          </a:prstGeom>
        </p:spPr>
      </p:pic>
      <p:pic>
        <p:nvPicPr>
          <p:cNvPr id="4" name="Picture 3" descr="parquet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09095"/>
            <a:ext cx="5715000" cy="2139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2971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Project onto </a:t>
            </a:r>
            <a:r>
              <a:rPr lang="en-US" sz="2000" b="0" dirty="0" err="1">
                <a:solidFill>
                  <a:schemeClr val="bg2"/>
                </a:solidFill>
                <a:latin typeface="Gill Sans"/>
                <a:cs typeface="Gill Sans"/>
              </a:rPr>
              <a:t>contacts.phoneNumber</a:t>
            </a:r>
            <a:endParaRPr lang="en-US" sz="20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2889970">
            <a:off x="4148565" y="3605979"/>
            <a:ext cx="990600" cy="5334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Sample Projection</a:t>
            </a:r>
          </a:p>
        </p:txBody>
      </p:sp>
    </p:spTree>
    <p:extLst>
      <p:ext uri="{BB962C8B-B14F-4D97-AF65-F5344CB8AC3E}">
        <p14:creationId xmlns:p14="http://schemas.microsoft.com/office/powerpoint/2010/main" val="11762247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quet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44" y="3568700"/>
            <a:ext cx="7239000" cy="2908300"/>
          </a:xfrm>
          <a:prstGeom prst="rect">
            <a:avLst/>
          </a:prstGeom>
        </p:spPr>
      </p:pic>
      <p:pic>
        <p:nvPicPr>
          <p:cNvPr id="4" name="Picture 3" descr="parquet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740932"/>
            <a:ext cx="3835400" cy="179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447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  <a:latin typeface="Gill Sans"/>
                <a:cs typeface="Gill Sans"/>
              </a:rPr>
              <a:t>Columnar Decomposition</a:t>
            </a:r>
          </a:p>
        </p:txBody>
      </p:sp>
      <p:sp>
        <p:nvSpPr>
          <p:cNvPr id="6" name="TextBox 5"/>
          <p:cNvSpPr txBox="1"/>
          <p:nvPr/>
        </p:nvSpPr>
        <p:spPr>
          <a:xfrm rot="21174465">
            <a:off x="5191899" y="5928050"/>
            <a:ext cx="3479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Efficient Representations?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Physical Layout</a:t>
            </a:r>
          </a:p>
        </p:txBody>
      </p:sp>
    </p:spTree>
    <p:extLst>
      <p:ext uri="{BB962C8B-B14F-4D97-AF65-F5344CB8AC3E}">
        <p14:creationId xmlns:p14="http://schemas.microsoft.com/office/powerpoint/2010/main" val="306805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Key Ideas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Binary representations are good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895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Binary representations need schemas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334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Schemas allow logical/physical separation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6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Logical/physical separation allows you to do cool things</a:t>
            </a:r>
          </a:p>
        </p:txBody>
      </p:sp>
    </p:spTree>
    <p:extLst>
      <p:ext uri="{BB962C8B-B14F-4D97-AF65-F5344CB8AC3E}">
        <p14:creationId xmlns:p14="http://schemas.microsoft.com/office/powerpoint/2010/main" val="335911571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MapReduce: A Major Step Backwards?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5972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a step backward in database access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782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Schemas are good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Separation of the schema from the application is good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High-level access languages are good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119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poor implementation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50073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Brute force and only brute force (no indexes, for example)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034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not novel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866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missing features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9676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Bulk loader, indexing, updates, transactions…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481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incompatible with DMBS tools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Blog post by DeWitt and </a:t>
            </a:r>
            <a:r>
              <a:rPr lang="en-US" sz="1000" b="0" dirty="0" err="1">
                <a:solidFill>
                  <a:schemeClr val="bg1"/>
                </a:solidFill>
              </a:rPr>
              <a:t>Stonebraker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5473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SML-Card-Catalo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5663624"/>
            <a:ext cx="43592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latin typeface="Gill Sans"/>
                <a:cs typeface="Gill Sans"/>
              </a:rPr>
              <a:t>Indexes are a good thing!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(Card Catalog)</a:t>
            </a:r>
          </a:p>
        </p:txBody>
      </p:sp>
    </p:spTree>
    <p:extLst>
      <p:ext uri="{BB962C8B-B14F-4D97-AF65-F5344CB8AC3E}">
        <p14:creationId xmlns:p14="http://schemas.microsoft.com/office/powerpoint/2010/main" val="149240706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5240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status = load ’/tables/statuses/2011/03/01’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using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StatusProtobufPigLoader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() 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as (id: long,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user_id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: long, text: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chararray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...);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filtered = filter status by text matches ’.*\\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bhadoop\\b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.*’;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3505200"/>
            <a:ext cx="475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Pig performs a brute force scan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Then promptly chucks out most of the data</a:t>
            </a:r>
          </a:p>
        </p:txBody>
      </p:sp>
      <p:sp>
        <p:nvSpPr>
          <p:cNvPr id="7" name="TextBox 6"/>
          <p:cNvSpPr txBox="1"/>
          <p:nvPr/>
        </p:nvSpPr>
        <p:spPr>
          <a:xfrm rot="20668074">
            <a:off x="6765673" y="3687441"/>
            <a:ext cx="144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Gill Sans"/>
                <a:cs typeface="Gill Sans"/>
              </a:rPr>
              <a:t>Stupid.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Lin et al. (2011) Full-Text Indexing for Optimizing Selection Operations in Large-Scale Data Analytics. MAPREDUCE Workshop.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+ Full-Text Indexes</a:t>
            </a:r>
          </a:p>
        </p:txBody>
      </p:sp>
    </p:spTree>
    <p:extLst>
      <p:ext uri="{BB962C8B-B14F-4D97-AF65-F5344CB8AC3E}">
        <p14:creationId xmlns:p14="http://schemas.microsoft.com/office/powerpoint/2010/main" val="501488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ss_hay_by_David_Shankb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34002"/>
            <a:ext cx="9144000" cy="12192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7912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latin typeface="Gill Sans"/>
                <a:cs typeface="Gill Sans"/>
              </a:rPr>
              <a:t>“Trying to find a needle in a haystack… with a snowplow”</a:t>
            </a:r>
          </a:p>
          <a:p>
            <a:pPr algn="ctr"/>
            <a:r>
              <a:rPr lang="en-US" sz="2400" b="0" dirty="0">
                <a:latin typeface="Gill Sans"/>
                <a:cs typeface="Gill Sans"/>
              </a:rPr>
              <a:t>					@</a:t>
            </a:r>
            <a:r>
              <a:rPr lang="en-US" sz="2400" b="0" dirty="0" err="1">
                <a:latin typeface="Gill Sans"/>
                <a:cs typeface="Gill Sans"/>
              </a:rPr>
              <a:t>squarecog</a:t>
            </a:r>
            <a:endParaRPr lang="en-US" sz="2400" b="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266396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3505200"/>
            <a:ext cx="475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Pig performs a brute force scan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6532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Then promptly chucks out most of the data</a:t>
            </a:r>
          </a:p>
        </p:txBody>
      </p:sp>
      <p:sp>
        <p:nvSpPr>
          <p:cNvPr id="7" name="TextBox 6"/>
          <p:cNvSpPr txBox="1"/>
          <p:nvPr/>
        </p:nvSpPr>
        <p:spPr>
          <a:xfrm rot="20668074">
            <a:off x="6765673" y="3687441"/>
            <a:ext cx="1449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  <a:latin typeface="Gill Sans"/>
                <a:cs typeface="Gill Sans"/>
              </a:rPr>
              <a:t>Stupid.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724400"/>
            <a:ext cx="4443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err="1">
                <a:solidFill>
                  <a:schemeClr val="bg1"/>
                </a:solidFill>
                <a:latin typeface="Gill Sans"/>
                <a:cs typeface="Gill Sans"/>
              </a:rPr>
              <a:t>Uhhh</a:t>
            </a:r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… how about an index?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115580"/>
            <a:ext cx="4011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Use Lucene full-text index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" y="15240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status = load ’/tables/statuses/2011/03/01’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using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StatusProtobufPigLoader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() 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    as (id: long,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user_id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: long, text: 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chararray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, ...);</a:t>
            </a:r>
          </a:p>
          <a:p>
            <a:endParaRPr lang="en-US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filtered = filter status by text matches ’.*\\</a:t>
            </a:r>
            <a:r>
              <a:rPr lang="en-US" b="0" dirty="0" err="1">
                <a:solidFill>
                  <a:schemeClr val="bg1"/>
                </a:solidFill>
                <a:latin typeface="Andale Mono"/>
                <a:cs typeface="Andale Mono"/>
              </a:rPr>
              <a:t>bhadoop\\b</a:t>
            </a:r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.*’;</a:t>
            </a:r>
          </a:p>
          <a:p>
            <a:r>
              <a:rPr lang="en-US" b="0" dirty="0">
                <a:solidFill>
                  <a:schemeClr val="bg1"/>
                </a:solidFill>
                <a:latin typeface="Andale Mono"/>
                <a:cs typeface="Andale Mono"/>
              </a:rPr>
              <a:t>…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+ Full-Text Indexes</a:t>
            </a:r>
          </a:p>
        </p:txBody>
      </p:sp>
    </p:spTree>
    <p:extLst>
      <p:ext uri="{BB962C8B-B14F-4D97-AF65-F5344CB8AC3E}">
        <p14:creationId xmlns:p14="http://schemas.microsoft.com/office/powerpoint/2010/main" val="512068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-227806" y="3200400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8201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6395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8963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5791200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09600" y="3657600"/>
            <a:ext cx="3124200" cy="338554"/>
            <a:chOff x="609600" y="3657600"/>
            <a:chExt cx="3124200" cy="33855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rot="10800000">
              <a:off x="609600" y="3842166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2819400" y="3843754"/>
              <a:ext cx="9144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688862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733801" y="3657600"/>
            <a:ext cx="2895599" cy="338554"/>
            <a:chOff x="3733801" y="3657600"/>
            <a:chExt cx="2895599" cy="338554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rot="10800000">
              <a:off x="3733801" y="3842166"/>
              <a:ext cx="920495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5760720" y="3843754"/>
              <a:ext cx="86868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6482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629401" y="3657600"/>
            <a:ext cx="1892537" cy="338554"/>
            <a:chOff x="6629401" y="3657600"/>
            <a:chExt cx="1892537" cy="33855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rot="10800000">
              <a:off x="6629401" y="3842166"/>
              <a:ext cx="755903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3914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Rounded Rectangle 60"/>
          <p:cNvSpPr/>
          <p:nvPr/>
        </p:nvSpPr>
        <p:spPr bwMode="auto">
          <a:xfrm>
            <a:off x="6096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37338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66294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rot="16200000" flipH="1">
            <a:off x="5334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 rot="16200000" flipH="1">
            <a:off x="36576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 rot="16200000" flipH="1">
            <a:off x="6553200" y="4191001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 bwMode="auto">
          <a:xfrm>
            <a:off x="3733800" y="9144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Client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109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rgbClr val="000000"/>
                </a:solidFill>
              </a:rPr>
              <a:t>LZO blocks</a:t>
            </a:r>
          </a:p>
        </p:txBody>
      </p:sp>
    </p:spTree>
    <p:extLst>
      <p:ext uri="{BB962C8B-B14F-4D97-AF65-F5344CB8AC3E}">
        <p14:creationId xmlns:p14="http://schemas.microsoft.com/office/powerpoint/2010/main" val="478418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s-jo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219200"/>
            <a:ext cx="5000625" cy="4200525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err="1">
                <a:solidFill>
                  <a:schemeClr val="bg1"/>
                </a:solidFill>
              </a:rPr>
              <a:t>Pavlo</a:t>
            </a:r>
            <a:r>
              <a:rPr lang="en-US" sz="1000" b="0" dirty="0">
                <a:solidFill>
                  <a:schemeClr val="bg1"/>
                </a:solidFill>
              </a:rPr>
              <a:t> et al. (2009) A Comparison of Approaches to Large-Scale Data Analysis. SIGMOD.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41020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SELECT INTO Temp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, AVG(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pageRank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) as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avgPageRank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, SUM(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adRevenue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) as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totalRevenue</a:t>
            </a:r>
            <a:endParaRPr lang="en-US" sz="11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FROM Rankings AS R,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UserVisits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AS UV</a:t>
            </a:r>
          </a:p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WHERE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R.pageURL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=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UV.destURL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AND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UV.visitDate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BETWEEN Date('2000-01-15’) AND Date('2000-01-22’) GROUP BY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UV.sourceIP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;</a:t>
            </a:r>
          </a:p>
          <a:p>
            <a:endParaRPr lang="en-US" sz="1100" b="0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SELECT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sourceIP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totalRevenue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,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avgPageRank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FROM Temp ORDER BY </a:t>
            </a:r>
            <a:r>
              <a:rPr lang="en-US" sz="1100" b="0" dirty="0" err="1">
                <a:solidFill>
                  <a:schemeClr val="bg1"/>
                </a:solidFill>
                <a:latin typeface="Andale Mono"/>
                <a:cs typeface="Andale Mono"/>
              </a:rPr>
              <a:t>totalRevenue</a:t>
            </a:r>
            <a:r>
              <a:rPr lang="en-US" sz="1100" b="0" dirty="0">
                <a:solidFill>
                  <a:schemeClr val="bg1"/>
                </a:solidFill>
                <a:latin typeface="Andale Mono"/>
                <a:cs typeface="Andale Mono"/>
              </a:rPr>
              <a:t> DESC LIMIT 1;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vs. Databases: Join</a:t>
            </a:r>
          </a:p>
        </p:txBody>
      </p:sp>
    </p:spTree>
    <p:extLst>
      <p:ext uri="{BB962C8B-B14F-4D97-AF65-F5344CB8AC3E}">
        <p14:creationId xmlns:p14="http://schemas.microsoft.com/office/powerpoint/2010/main" val="1514903616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109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LZO blocks</a:t>
            </a:r>
          </a:p>
        </p:txBody>
      </p:sp>
      <p:sp>
        <p:nvSpPr>
          <p:cNvPr id="58" name="Can 57"/>
          <p:cNvSpPr/>
          <p:nvPr/>
        </p:nvSpPr>
        <p:spPr bwMode="auto">
          <a:xfrm>
            <a:off x="6096000" y="685800"/>
            <a:ext cx="1524000" cy="1066800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Lucene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Index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609600" y="2176046"/>
            <a:ext cx="7620000" cy="338554"/>
            <a:chOff x="609600" y="2176046"/>
            <a:chExt cx="7620000" cy="338554"/>
          </a:xfrm>
        </p:grpSpPr>
        <p:sp>
          <p:nvSpPr>
            <p:cNvPr id="64" name="Rectangle 63"/>
            <p:cNvSpPr/>
            <p:nvPr/>
          </p:nvSpPr>
          <p:spPr bwMode="auto">
            <a:xfrm>
              <a:off x="609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838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1066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1295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1524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752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1981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2209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438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2667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3276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3505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3733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3962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4191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4419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648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4876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5105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5334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5943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6172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6400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6629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6858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70866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73152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75438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7724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8001000" y="2176046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895600" y="217604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…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562600" y="217604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…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1447800" y="4876800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Build “pseudo-document” for each </a:t>
            </a:r>
            <a:r>
              <a:rPr lang="en-US" sz="2000" b="0" dirty="0" err="1">
                <a:solidFill>
                  <a:srgbClr val="000000"/>
                </a:solidFill>
                <a:latin typeface="Gill Sans"/>
                <a:cs typeface="Gill Sans"/>
              </a:rPr>
              <a:t>Lzo</a:t>
            </a:r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 block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14400" y="4343400"/>
            <a:ext cx="477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Index for selection on tweet content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447800" y="5224046"/>
            <a:ext cx="4146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Gill Sans"/>
                <a:cs typeface="Gill Sans"/>
              </a:rPr>
              <a:t>Index pseudo-documents with Lucene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1000" y="457200"/>
            <a:ext cx="1975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Index-time</a:t>
            </a:r>
          </a:p>
        </p:txBody>
      </p:sp>
    </p:spTree>
    <p:extLst>
      <p:ext uri="{BB962C8B-B14F-4D97-AF65-F5344CB8AC3E}">
        <p14:creationId xmlns:p14="http://schemas.microsoft.com/office/powerpoint/2010/main" val="1128097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02" grpId="0"/>
      <p:bldP spid="103" grpId="0"/>
      <p:bldP spid="10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60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6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9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2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52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981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09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38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667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7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73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96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9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48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105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334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943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172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400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29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858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70866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3152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5438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7724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001000" y="2971800"/>
            <a:ext cx="228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95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62600" y="29718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 rot="5400000">
            <a:off x="-227806" y="3200400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28201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56395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896394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4" name="Group 69"/>
          <p:cNvGrpSpPr/>
          <p:nvPr/>
        </p:nvGrpSpPr>
        <p:grpSpPr>
          <a:xfrm>
            <a:off x="609600" y="3657600"/>
            <a:ext cx="3124200" cy="338554"/>
            <a:chOff x="609600" y="3657600"/>
            <a:chExt cx="3124200" cy="33855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rot="10800000">
              <a:off x="609600" y="3842166"/>
              <a:ext cx="10668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2819400" y="3843754"/>
              <a:ext cx="9144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688862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70"/>
          <p:cNvGrpSpPr/>
          <p:nvPr/>
        </p:nvGrpSpPr>
        <p:grpSpPr>
          <a:xfrm>
            <a:off x="3733801" y="3657600"/>
            <a:ext cx="2895599" cy="338554"/>
            <a:chOff x="3733801" y="3657600"/>
            <a:chExt cx="2895599" cy="338554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rot="10800000">
              <a:off x="3733801" y="3842166"/>
              <a:ext cx="920495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5760720" y="3843754"/>
              <a:ext cx="86868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6482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1" name="Group 71"/>
          <p:cNvGrpSpPr/>
          <p:nvPr/>
        </p:nvGrpSpPr>
        <p:grpSpPr>
          <a:xfrm>
            <a:off x="6629401" y="3657600"/>
            <a:ext cx="1892537" cy="338554"/>
            <a:chOff x="6629401" y="3657600"/>
            <a:chExt cx="1892537" cy="338554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 rot="10800000">
              <a:off x="6629401" y="3842166"/>
              <a:ext cx="755903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7391400" y="3657600"/>
              <a:ext cx="1130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</a:rPr>
                <a:t>InputSplit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61" name="Rounded Rectangle 60"/>
          <p:cNvSpPr/>
          <p:nvPr/>
        </p:nvSpPr>
        <p:spPr bwMode="auto">
          <a:xfrm>
            <a:off x="6096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37338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6629400" y="45720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rPr>
              <a:t>Mapper</a:t>
            </a:r>
          </a:p>
        </p:txBody>
      </p:sp>
      <p:cxnSp>
        <p:nvCxnSpPr>
          <p:cNvPr id="65" name="Straight Arrow Connector 64"/>
          <p:cNvCxnSpPr/>
          <p:nvPr/>
        </p:nvCxnSpPr>
        <p:spPr bwMode="auto">
          <a:xfrm rot="16200000" flipH="1">
            <a:off x="5334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 bwMode="auto">
          <a:xfrm rot="16200000" flipH="1">
            <a:off x="3657600" y="4191000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 bwMode="auto">
          <a:xfrm rot="16200000" flipH="1">
            <a:off x="6553200" y="4191001"/>
            <a:ext cx="533400" cy="22860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 bwMode="auto">
          <a:xfrm>
            <a:off x="3733800" y="914400"/>
            <a:ext cx="1371600" cy="609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Client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91400" y="2667000"/>
            <a:ext cx="1092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rgbClr val="000000"/>
                </a:solidFill>
              </a:rPr>
              <a:t>LZO blocks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5105400" y="685800"/>
            <a:ext cx="2514600" cy="1066800"/>
            <a:chOff x="5105400" y="685800"/>
            <a:chExt cx="2514600" cy="1066800"/>
          </a:xfrm>
        </p:grpSpPr>
        <p:cxnSp>
          <p:nvCxnSpPr>
            <p:cNvPr id="64" name="Straight Arrow Connector 63"/>
            <p:cNvCxnSpPr>
              <a:stCxn id="68" idx="3"/>
              <a:endCxn id="58" idx="2"/>
            </p:cNvCxnSpPr>
            <p:nvPr/>
          </p:nvCxnSpPr>
          <p:spPr bwMode="auto">
            <a:xfrm>
              <a:off x="5105400" y="1219200"/>
              <a:ext cx="990600" cy="1588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8" name="Can 57"/>
            <p:cNvSpPr/>
            <p:nvPr/>
          </p:nvSpPr>
          <p:spPr bwMode="auto">
            <a:xfrm>
              <a:off x="6096000" y="685800"/>
              <a:ext cx="1524000" cy="1066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rPr>
                <a:t>Lucene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</a:rPr>
                <a:t>Index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38200" y="2971800"/>
            <a:ext cx="6934200" cy="304800"/>
            <a:chOff x="838200" y="2971800"/>
            <a:chExt cx="6934200" cy="304800"/>
          </a:xfrm>
        </p:grpSpPr>
        <p:sp>
          <p:nvSpPr>
            <p:cNvPr id="72" name="Rectangle 71"/>
            <p:cNvSpPr/>
            <p:nvPr/>
          </p:nvSpPr>
          <p:spPr bwMode="auto">
            <a:xfrm>
              <a:off x="8382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1524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7526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4191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46482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334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66294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68580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7543800" y="2971800"/>
              <a:ext cx="228600" cy="3048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 bwMode="auto">
          <a:xfrm rot="5400000">
            <a:off x="5791200" y="3199606"/>
            <a:ext cx="1675606" cy="79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66800" y="5715000"/>
            <a:ext cx="700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Only process blocks known to satisfy selection criteria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81000" y="457200"/>
            <a:ext cx="17151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Run-time</a:t>
            </a:r>
          </a:p>
        </p:txBody>
      </p:sp>
    </p:spTree>
    <p:extLst>
      <p:ext uri="{BB962C8B-B14F-4D97-AF65-F5344CB8AC3E}">
        <p14:creationId xmlns:p14="http://schemas.microsoft.com/office/powerpoint/2010/main" val="2344119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8" grpId="0" animBg="1"/>
      <p:bldP spid="8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Hadoop Integration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Everything encapsulated in the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InputFormat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971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RecordReaders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know what blocks to process and skip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5096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Completely transparent to mappers</a:t>
            </a:r>
          </a:p>
        </p:txBody>
      </p:sp>
    </p:spTree>
    <p:extLst>
      <p:ext uri="{BB962C8B-B14F-4D97-AF65-F5344CB8AC3E}">
        <p14:creationId xmlns:p14="http://schemas.microsoft.com/office/powerpoint/2010/main" val="340813184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Experiments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38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Selection on tweet content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971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Varied selectivity range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5096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One day sample data (70m tweets, 8/1/2010)</a:t>
            </a:r>
          </a:p>
        </p:txBody>
      </p:sp>
    </p:spTree>
    <p:extLst>
      <p:ext uri="{BB962C8B-B14F-4D97-AF65-F5344CB8AC3E}">
        <p14:creationId xmlns:p14="http://schemas.microsoft.com/office/powerpoint/2010/main" val="368527209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er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56109"/>
            <a:ext cx="7239000" cy="42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2707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-cumulati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1143000"/>
            <a:ext cx="6857543" cy="48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61852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107671"/>
              </p:ext>
            </p:extLst>
          </p:nvPr>
        </p:nvGraphicFramePr>
        <p:xfrm>
          <a:off x="3657600" y="2967037"/>
          <a:ext cx="163671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5" name="Equation" r:id="rId3" imgW="965200" imgH="381000" progId="Equation.3">
                  <p:embed/>
                </p:oleObj>
              </mc:Choice>
              <mc:Fallback>
                <p:oleObj name="Equation" r:id="rId3" imgW="9652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967037"/>
                        <a:ext cx="1636713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916036"/>
              </p:ext>
            </p:extLst>
          </p:nvPr>
        </p:nvGraphicFramePr>
        <p:xfrm>
          <a:off x="3733800" y="4338637"/>
          <a:ext cx="1527175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6" name="Equation" r:id="rId5" imgW="876300" imgH="177800" progId="Equation.3">
                  <p:embed/>
                </p:oleObj>
              </mc:Choice>
              <mc:Fallback>
                <p:oleObj name="Equation" r:id="rId5" imgW="876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338637"/>
                        <a:ext cx="1527175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Analytical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7478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Task: prediction LZO blocks scanned by selectivity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50983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Poisson model: P(observing k occurrences in a block)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8769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E(fraction of blocks scanned)</a:t>
            </a:r>
          </a:p>
        </p:txBody>
      </p:sp>
    </p:spTree>
    <p:extLst>
      <p:ext uri="{BB962C8B-B14F-4D97-AF65-F5344CB8AC3E}">
        <p14:creationId xmlns:p14="http://schemas.microsoft.com/office/powerpoint/2010/main" val="3508391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ck_c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1143000"/>
            <a:ext cx="6857543" cy="48002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2329" y="609600"/>
            <a:ext cx="3230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Selectivity 0.001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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 82% of all blocks</a:t>
            </a:r>
          </a:p>
          <a:p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Selectivity 0.002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</a:t>
            </a: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  <a:sym typeface="Symbol"/>
              </a:rPr>
              <a:t> 97% of all blocks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6172200"/>
            <a:ext cx="311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But: can predic</a:t>
            </a:r>
            <a:r>
              <a:rPr lang="en-US" sz="2400" b="0" i="1" dirty="0">
                <a:solidFill>
                  <a:srgbClr val="000000"/>
                </a:solidFill>
                <a:latin typeface="Gill Sans"/>
                <a:cs typeface="Gill Sans"/>
              </a:rPr>
              <a:t>t a priori</a:t>
            </a:r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219200"/>
            <a:ext cx="1681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Total: ~40k blocks</a:t>
            </a:r>
          </a:p>
        </p:txBody>
      </p:sp>
    </p:spTree>
    <p:extLst>
      <p:ext uri="{BB962C8B-B14F-4D97-AF65-F5344CB8AC3E}">
        <p14:creationId xmlns:p14="http://schemas.microsoft.com/office/powerpoint/2010/main" val="116823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MapReduce: A Major Step Backwards?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5972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a step backward in database access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9782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Schemas are good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Separation of the schema from the application is good</a:t>
            </a:r>
          </a:p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High-level access languages are good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119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poor implementation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50073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Brute force and only brute force (no indexes, for example)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0341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not novel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8664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missing features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9676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Bulk loader, indexing, updates, transactions…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5481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MapReduce is incompatible with DMBS tools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6611938"/>
            <a:ext cx="845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Blog post by DeWitt and </a:t>
            </a:r>
            <a:r>
              <a:rPr lang="en-US" sz="1000" b="0" dirty="0" err="1">
                <a:solidFill>
                  <a:schemeClr val="bg1"/>
                </a:solidFill>
              </a:rPr>
              <a:t>Stonebraker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5473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Wikipedia (Japanese rock garden)</a:t>
            </a:r>
          </a:p>
        </p:txBody>
      </p:sp>
    </p:spTree>
    <p:extLst>
      <p:ext uri="{BB962C8B-B14F-4D97-AF65-F5344CB8AC3E}">
        <p14:creationId xmlns:p14="http://schemas.microsoft.com/office/powerpoint/2010/main" val="9443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rtoise_head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7187" y="0"/>
            <a:ext cx="10291188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(Tortoise)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267200" y="228600"/>
            <a:ext cx="4419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Hadoop is slow...</a:t>
            </a:r>
          </a:p>
        </p:txBody>
      </p:sp>
    </p:spTree>
    <p:extLst>
      <p:ext uri="{BB962C8B-B14F-4D97-AF65-F5344CB8AC3E}">
        <p14:creationId xmlns:p14="http://schemas.microsoft.com/office/powerpoint/2010/main" val="18445611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4px-Koi_feeding,_National_Arboretu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312176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Wikipedia (Fish)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5143500"/>
            <a:ext cx="5638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Something seems fishy…</a:t>
            </a:r>
          </a:p>
        </p:txBody>
      </p:sp>
    </p:spTree>
    <p:extLst>
      <p:ext uri="{BB962C8B-B14F-4D97-AF65-F5344CB8AC3E}">
        <p14:creationId xmlns:p14="http://schemas.microsoft.com/office/powerpoint/2010/main" val="91160479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9205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>
                <a:solidFill>
                  <a:srgbClr val="000000"/>
                </a:solidFill>
                <a:latin typeface="Andale Mono"/>
                <a:cs typeface="Andale Mono"/>
              </a:rPr>
              <a:t>Integer.parseInt</a:t>
            </a:r>
            <a:endParaRPr lang="en-US" sz="2000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295715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>
                <a:solidFill>
                  <a:srgbClr val="000000"/>
                </a:solidFill>
                <a:latin typeface="Andale Mono"/>
                <a:cs typeface="Andale Mono"/>
              </a:rPr>
              <a:t>String.substring</a:t>
            </a:r>
            <a:endParaRPr lang="en-US" sz="2000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3815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>
                <a:solidFill>
                  <a:srgbClr val="000000"/>
                </a:solidFill>
                <a:latin typeface="Andale Mono"/>
                <a:cs typeface="Andale Mono"/>
              </a:rPr>
              <a:t>String.split</a:t>
            </a:r>
            <a:endParaRPr lang="en-US" sz="2000" b="0" dirty="0">
              <a:solidFill>
                <a:srgbClr val="000000"/>
              </a:solidFill>
              <a:latin typeface="Andale Mono"/>
              <a:cs typeface="Andale Mo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9485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0000"/>
                </a:solidFill>
                <a:latin typeface="Gill Sans"/>
                <a:cs typeface="Gill Sans"/>
              </a:rPr>
              <a:t>Hadoop slow because string manipulation is slow?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890355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Why was Hadoop slow?</a:t>
            </a:r>
          </a:p>
        </p:txBody>
      </p:sp>
    </p:spTree>
    <p:extLst>
      <p:ext uri="{BB962C8B-B14F-4D97-AF65-F5344CB8AC3E}">
        <p14:creationId xmlns:p14="http://schemas.microsoft.com/office/powerpoint/2010/main" val="758299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54308</TotalTime>
  <Words>2895</Words>
  <Application>Microsoft Macintosh PowerPoint</Application>
  <PresentationFormat>On-screen Show (4:3)</PresentationFormat>
  <Paragraphs>538</Paragraphs>
  <Slides>69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Andale Mono</vt:lpstr>
      <vt:lpstr>Arial</vt:lpstr>
      <vt:lpstr>Arial Black</vt:lpstr>
      <vt:lpstr>Calibri</vt:lpstr>
      <vt:lpstr>Gill Sans</vt:lpstr>
      <vt:lpstr>Symbol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Maryland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Information Processing Applications </dc:title>
  <dc:creator>Jimmy Lin</dc:creator>
  <cp:lastModifiedBy>Jimmy Lin</cp:lastModifiedBy>
  <cp:revision>11389</cp:revision>
  <dcterms:created xsi:type="dcterms:W3CDTF">2012-08-31T06:36:49Z</dcterms:created>
  <dcterms:modified xsi:type="dcterms:W3CDTF">2018-10-23T01:41:41Z</dcterms:modified>
</cp:coreProperties>
</file>