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065" r:id="rId2"/>
    <p:sldId id="1017" r:id="rId3"/>
    <p:sldId id="1046" r:id="rId4"/>
    <p:sldId id="1050" r:id="rId5"/>
    <p:sldId id="948" r:id="rId6"/>
    <p:sldId id="1032" r:id="rId7"/>
    <p:sldId id="1007" r:id="rId8"/>
    <p:sldId id="1054" r:id="rId9"/>
    <p:sldId id="1044" r:id="rId10"/>
    <p:sldId id="1053" r:id="rId11"/>
    <p:sldId id="951" r:id="rId12"/>
    <p:sldId id="952" r:id="rId13"/>
    <p:sldId id="953" r:id="rId14"/>
    <p:sldId id="954" r:id="rId15"/>
    <p:sldId id="1051" r:id="rId16"/>
    <p:sldId id="1030" r:id="rId17"/>
    <p:sldId id="1052" r:id="rId18"/>
    <p:sldId id="1049" r:id="rId19"/>
    <p:sldId id="1047" r:id="rId20"/>
    <p:sldId id="1048" r:id="rId21"/>
    <p:sldId id="1021" r:id="rId22"/>
    <p:sldId id="1022" r:id="rId23"/>
    <p:sldId id="1023" r:id="rId24"/>
    <p:sldId id="1029" r:id="rId25"/>
    <p:sldId id="1026" r:id="rId26"/>
    <p:sldId id="1035" r:id="rId27"/>
    <p:sldId id="1034" r:id="rId28"/>
    <p:sldId id="1033" r:id="rId29"/>
    <p:sldId id="1045" r:id="rId30"/>
    <p:sldId id="1025" r:id="rId31"/>
    <p:sldId id="1036" r:id="rId32"/>
    <p:sldId id="1038" r:id="rId33"/>
    <p:sldId id="1039" r:id="rId34"/>
    <p:sldId id="1055" r:id="rId35"/>
    <p:sldId id="1042" r:id="rId36"/>
    <p:sldId id="1056" r:id="rId37"/>
    <p:sldId id="956" r:id="rId38"/>
    <p:sldId id="957" r:id="rId39"/>
    <p:sldId id="958" r:id="rId40"/>
    <p:sldId id="959" r:id="rId41"/>
    <p:sldId id="960" r:id="rId42"/>
    <p:sldId id="961" r:id="rId43"/>
    <p:sldId id="962" r:id="rId44"/>
    <p:sldId id="963" r:id="rId45"/>
    <p:sldId id="1057" r:id="rId46"/>
    <p:sldId id="965" r:id="rId47"/>
    <p:sldId id="966" r:id="rId48"/>
    <p:sldId id="1058" r:id="rId49"/>
    <p:sldId id="1059" r:id="rId50"/>
    <p:sldId id="1067" r:id="rId51"/>
    <p:sldId id="1060" r:id="rId52"/>
    <p:sldId id="1064" r:id="rId53"/>
    <p:sldId id="1061" r:id="rId54"/>
    <p:sldId id="1062" r:id="rId55"/>
    <p:sldId id="973" r:id="rId56"/>
    <p:sldId id="974" r:id="rId57"/>
    <p:sldId id="1063" r:id="rId58"/>
    <p:sldId id="835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8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3</a:t>
            </a:fld>
            <a:endParaRPr lang="en-GB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48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8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B7AEF09B-280C-4F51-A71A-017F83C614AE}" type="slidenum">
              <a:rPr lang="en-GB" smtClean="0"/>
              <a:pPr defTabSz="963613"/>
              <a:t>49</a:t>
            </a:fld>
            <a:endParaRPr lang="en-GB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5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53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7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54</a:t>
            </a:fld>
            <a:endParaRPr lang="en-GB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4</a:t>
            </a:fld>
            <a:endParaRPr lang="en-GB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DAF59DD-CBD8-4A55-A5D6-1BA11FFBBA18}" type="slidenum">
              <a:rPr lang="en-GB" smtClean="0"/>
              <a:pPr defTabSz="963613"/>
              <a:t>8</a:t>
            </a:fld>
            <a:endParaRPr lang="en-GB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CB42298A-3F49-4C80-BB00-5E493BF191B6}" type="slidenum">
              <a:rPr lang="en-GB" smtClean="0"/>
              <a:pPr defTabSz="963613"/>
              <a:t>12</a:t>
            </a:fld>
            <a:endParaRPr lang="en-GB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13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15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1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9808E7A-AE55-40C3-A704-52CEB95AC26D}" type="slidenum">
              <a:rPr lang="en-GB" smtClean="0"/>
              <a:pPr defTabSz="963613"/>
              <a:t>17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1C54646-0D07-4FF9-A023-B10353C3EDA1}" type="slidenum">
              <a:rPr lang="en-GB" smtClean="0"/>
              <a:pPr defTabSz="963613"/>
              <a:t>19</a:t>
            </a:fld>
            <a:endParaRPr lang="en-GB"/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0771FB76-BA5D-4D25-9F77-45C123F57537}" type="slidenum">
              <a:rPr lang="en-GB" smtClean="0"/>
              <a:pPr defTabSz="963613"/>
              <a:t>45</a:t>
            </a:fld>
            <a:endParaRPr lang="en-GB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4: </a:t>
            </a:r>
            <a:r>
              <a:rPr lang="en-US" sz="2600" b="0">
                <a:solidFill>
                  <a:schemeClr val="bg2"/>
                </a:solidFill>
                <a:latin typeface="Gill Sans"/>
                <a:cs typeface="Gill Sans"/>
              </a:rPr>
              <a:t>Analyzing Graphs </a:t>
            </a:r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October 4,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Graphs and MapReduce (and Spark)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large class of graph algorithms involve: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7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 at each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Propagating results: “traversing” the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 questions: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you represent graph data in MapReduce (and Spark)?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you traverse a graph in MapReduce (and Spark)?</a:t>
            </a:r>
          </a:p>
        </p:txBody>
      </p:sp>
    </p:spTree>
    <p:extLst>
      <p:ext uri="{BB962C8B-B14F-4D97-AF65-F5344CB8AC3E}">
        <p14:creationId xmlns:p14="http://schemas.microsoft.com/office/powerpoint/2010/main" val="585288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Representing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863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05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Edge lists</a:t>
            </a:r>
          </a:p>
        </p:txBody>
      </p:sp>
    </p:spTree>
    <p:extLst>
      <p:ext uri="{BB962C8B-B14F-4D97-AF65-F5344CB8AC3E}">
        <p14:creationId xmlns:p14="http://schemas.microsoft.com/office/powerpoint/2010/main" val="3170548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5319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7866" name="Oval 7"/>
          <p:cNvSpPr>
            <a:spLocks noChangeArrowheads="1"/>
          </p:cNvSpPr>
          <p:nvPr/>
        </p:nvSpPr>
        <p:spPr bwMode="auto">
          <a:xfrm>
            <a:off x="5334000" y="34290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77867" name="Oval 10"/>
          <p:cNvSpPr>
            <a:spLocks noChangeArrowheads="1"/>
          </p:cNvSpPr>
          <p:nvPr/>
        </p:nvSpPr>
        <p:spPr bwMode="auto">
          <a:xfrm>
            <a:off x="6781800" y="2743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77868" name="Oval 11"/>
          <p:cNvSpPr>
            <a:spLocks noChangeArrowheads="1"/>
          </p:cNvSpPr>
          <p:nvPr/>
        </p:nvSpPr>
        <p:spPr bwMode="auto">
          <a:xfrm>
            <a:off x="7924800" y="38862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77869" name="Oval 12"/>
          <p:cNvSpPr>
            <a:spLocks noChangeArrowheads="1"/>
          </p:cNvSpPr>
          <p:nvPr/>
        </p:nvSpPr>
        <p:spPr bwMode="auto">
          <a:xfrm>
            <a:off x="6324600" y="5105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>
                <a:solidFill>
                  <a:schemeClr val="bg2"/>
                </a:solidFill>
                <a:latin typeface="Gill Sans"/>
                <a:cs typeface="Gill Sans"/>
              </a:rPr>
              <a:t>4</a:t>
            </a:r>
          </a:p>
        </p:txBody>
      </p:sp>
      <p:cxnSp>
        <p:nvCxnSpPr>
          <p:cNvPr id="77870" name="Curved Connector 14"/>
          <p:cNvCxnSpPr>
            <a:cxnSpLocks noChangeShapeType="1"/>
            <a:stCxn id="77866" idx="0"/>
            <a:endCxn id="77867" idx="2"/>
          </p:cNvCxnSpPr>
          <p:nvPr/>
        </p:nvCxnSpPr>
        <p:spPr bwMode="auto">
          <a:xfrm rot="5400000" flipH="1" flipV="1">
            <a:off x="5981700" y="26289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1" name="Curved Connector 14"/>
          <p:cNvCxnSpPr>
            <a:cxnSpLocks noChangeShapeType="1"/>
            <a:stCxn id="77866" idx="4"/>
            <a:endCxn id="77869" idx="2"/>
          </p:cNvCxnSpPr>
          <p:nvPr/>
        </p:nvCxnSpPr>
        <p:spPr bwMode="auto">
          <a:xfrm rot="16200000" flipH="1">
            <a:off x="5257800" y="43053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2" name="Curved Connector 14"/>
          <p:cNvCxnSpPr>
            <a:cxnSpLocks noChangeShapeType="1"/>
            <a:stCxn id="77867" idx="4"/>
            <a:endCxn id="77866" idx="6"/>
          </p:cNvCxnSpPr>
          <p:nvPr/>
        </p:nvCxnSpPr>
        <p:spPr bwMode="auto">
          <a:xfrm rot="5400000">
            <a:off x="6248400" y="2895600"/>
            <a:ext cx="419100" cy="11811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3" name="Curved Connector 14"/>
          <p:cNvCxnSpPr>
            <a:cxnSpLocks noChangeShapeType="1"/>
            <a:stCxn id="77867" idx="6"/>
            <a:endCxn id="77868" idx="0"/>
          </p:cNvCxnSpPr>
          <p:nvPr/>
        </p:nvCxnSpPr>
        <p:spPr bwMode="auto">
          <a:xfrm>
            <a:off x="7315200" y="3009900"/>
            <a:ext cx="876300" cy="8763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4" name="Curved Connector 14"/>
          <p:cNvCxnSpPr>
            <a:cxnSpLocks noChangeShapeType="1"/>
            <a:stCxn id="77867" idx="6"/>
            <a:endCxn id="77869" idx="6"/>
          </p:cNvCxnSpPr>
          <p:nvPr/>
        </p:nvCxnSpPr>
        <p:spPr bwMode="auto">
          <a:xfrm flipH="1">
            <a:off x="6858000" y="3009900"/>
            <a:ext cx="457200" cy="2362200"/>
          </a:xfrm>
          <a:prstGeom prst="curvedConnector3">
            <a:avLst>
              <a:gd name="adj1" fmla="val -50000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5" name="Curved Connector 14"/>
          <p:cNvCxnSpPr>
            <a:cxnSpLocks noChangeShapeType="1"/>
            <a:stCxn id="77868" idx="3"/>
            <a:endCxn id="77866" idx="5"/>
          </p:cNvCxnSpPr>
          <p:nvPr/>
        </p:nvCxnSpPr>
        <p:spPr bwMode="auto">
          <a:xfrm rot="5400000" flipH="1">
            <a:off x="6667501" y="3006725"/>
            <a:ext cx="457200" cy="2212975"/>
          </a:xfrm>
          <a:prstGeom prst="curvedConnector3">
            <a:avLst>
              <a:gd name="adj1" fmla="val -67088"/>
            </a:avLst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6" name="Curved Connector 14"/>
          <p:cNvCxnSpPr>
            <a:cxnSpLocks noChangeShapeType="1"/>
            <a:stCxn id="77869" idx="0"/>
            <a:endCxn id="77866" idx="6"/>
          </p:cNvCxnSpPr>
          <p:nvPr/>
        </p:nvCxnSpPr>
        <p:spPr bwMode="auto">
          <a:xfrm rot="16200000" flipV="1">
            <a:off x="5524500" y="4038600"/>
            <a:ext cx="1409700" cy="7239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877" name="Curved Connector 14"/>
          <p:cNvCxnSpPr>
            <a:cxnSpLocks noChangeShapeType="1"/>
            <a:stCxn id="77869" idx="6"/>
            <a:endCxn id="77868" idx="4"/>
          </p:cNvCxnSpPr>
          <p:nvPr/>
        </p:nvCxnSpPr>
        <p:spPr bwMode="auto">
          <a:xfrm flipV="1">
            <a:off x="6858000" y="4419600"/>
            <a:ext cx="1333500" cy="952500"/>
          </a:xfrm>
          <a:prstGeom prst="curvedConnector2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Matrices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Represent a graph as an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x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square matrix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752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|V|</a:t>
            </a:r>
          </a:p>
          <a:p>
            <a:pPr lvl="0" algn="ctr">
              <a:defRPr/>
            </a:pP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M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ij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1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iff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 edge from vertex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06745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6" grpId="0" animBg="1"/>
      <p:bldP spid="77867" grpId="0" animBg="1"/>
      <p:bldP spid="77868" grpId="0" animBg="1"/>
      <p:bldP spid="77869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Matrices: Critique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Amenable to mathematical manipulation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Intuitive iteration over rows and columns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Lots of wasted space (for sparse matrices)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write, hard to compute</a:t>
            </a:r>
          </a:p>
        </p:txBody>
      </p:sp>
    </p:spTree>
    <p:extLst>
      <p:ext uri="{BB962C8B-B14F-4D97-AF65-F5344CB8AC3E}">
        <p14:creationId xmlns:p14="http://schemas.microsoft.com/office/powerpoint/2010/main" val="2797152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3505200"/>
            <a:ext cx="1330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1: 2,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2: 1, 3, 4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3: 1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4: 1, 3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/>
              <a:cs typeface="Gill Sans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20717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21067221">
            <a:off x="5806803" y="5654652"/>
            <a:ext cx="288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Wait, where have we</a:t>
            </a:r>
            <a:b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 seen this before?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Lists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Take adjacency matrix… and throw away all the zeros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61994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Lists: Critique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Much more compact representation (compress!)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Easy to compute over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outlinks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Difficult to compute over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inlinks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127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14" name="TextBox 5"/>
          <p:cNvSpPr txBox="1">
            <a:spLocks noChangeArrowheads="1"/>
          </p:cNvSpPr>
          <p:nvPr/>
        </p:nvSpPr>
        <p:spPr bwMode="auto">
          <a:xfrm>
            <a:off x="5711825" y="2667000"/>
            <a:ext cx="918415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(1, 2)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(1, 4)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(2, 1)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(2, 3)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(2, 4)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(3, 1)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(4, 1)</a:t>
            </a:r>
          </a:p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(4, 3)</a:t>
            </a:r>
          </a:p>
        </p:txBody>
      </p:sp>
      <p:sp>
        <p:nvSpPr>
          <p:cNvPr id="79915" name="Right Arrow 6"/>
          <p:cNvSpPr>
            <a:spLocks noChangeArrowheads="1"/>
          </p:cNvSpPr>
          <p:nvPr/>
        </p:nvSpPr>
        <p:spPr bwMode="auto">
          <a:xfrm>
            <a:off x="4487863" y="4191000"/>
            <a:ext cx="769937" cy="381000"/>
          </a:xfrm>
          <a:prstGeom prst="rightArrow">
            <a:avLst>
              <a:gd name="adj1" fmla="val 50000"/>
              <a:gd name="adj2" fmla="val 50053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Gill Sans"/>
              <a:cs typeface="Gill Sans"/>
            </a:endParaRPr>
          </a:p>
        </p:txBody>
      </p:sp>
      <p:graphicFrame>
        <p:nvGraphicFramePr>
          <p:cNvPr id="7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6584"/>
              </p:ext>
            </p:extLst>
          </p:nvPr>
        </p:nvGraphicFramePr>
        <p:xfrm>
          <a:off x="1143000" y="2971800"/>
          <a:ext cx="2819400" cy="2667002"/>
        </p:xfrm>
        <a:graphic>
          <a:graphicData uri="http://schemas.openxmlformats.org/drawingml/2006/table">
            <a:tbl>
              <a:tblPr/>
              <a:tblGrid>
                <a:gridCol w="56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Edge Lists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Explicitly enumerate all edges</a:t>
            </a:r>
          </a:p>
        </p:txBody>
      </p:sp>
    </p:spTree>
    <p:extLst>
      <p:ext uri="{BB962C8B-B14F-4D97-AF65-F5344CB8AC3E}">
        <p14:creationId xmlns:p14="http://schemas.microsoft.com/office/powerpoint/2010/main" val="4161903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4" grpId="0"/>
      <p:bldP spid="79915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Edge Lists: Critique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Advantages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Easily support edge insertions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Disadvantages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3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Wastes spaces</a:t>
            </a:r>
          </a:p>
        </p:txBody>
      </p:sp>
    </p:spTree>
    <p:extLst>
      <p:ext uri="{BB962C8B-B14F-4D97-AF65-F5344CB8AC3E}">
        <p14:creationId xmlns:p14="http://schemas.microsoft.com/office/powerpoint/2010/main" val="1937237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90600" y="2590800"/>
            <a:ext cx="27432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8377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80510" y="16647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380510" y="21219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80510" y="2807732"/>
            <a:ext cx="2743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7060" y="242673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3711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285510" y="3569732"/>
            <a:ext cx="381000" cy="2743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19460" y="46482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42" name="Right Arrow 41"/>
          <p:cNvSpPr/>
          <p:nvPr/>
        </p:nvSpPr>
        <p:spPr bwMode="auto">
          <a:xfrm rot="19800000">
            <a:off x="4302179" y="3105221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800000" flipV="1">
            <a:off x="4302180" y="3905179"/>
            <a:ext cx="615351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6200" y="23870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Vertex </a:t>
            </a:r>
            <a:b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86200" y="436822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Edge</a:t>
            </a:r>
            <a:b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Partitioning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Graph Partitioning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(A lot more detail later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4302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6" grpId="0" animBg="1"/>
      <p:bldP spid="27" grpId="0" animBg="1"/>
      <p:bldP spid="28" grpId="0"/>
      <p:bldP spid="29" grpId="0" animBg="1"/>
      <p:bldP spid="30" grpId="0" animBg="1"/>
      <p:bldP spid="38" grpId="0"/>
      <p:bldP spid="42" grpId="0" animBg="1"/>
      <p:bldP spid="44" grpId="0" animBg="1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Storing Undirected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Standard Tricks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1. Store both edges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2819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your algorithm de-dups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35667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2. Store one edge, e.g., (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x, y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st.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 x &lt; 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39477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Make sure your algorithm handles the asymmetry</a:t>
            </a:r>
          </a:p>
        </p:txBody>
      </p:sp>
    </p:spTree>
    <p:extLst>
      <p:ext uri="{BB962C8B-B14F-4D97-AF65-F5344CB8AC3E}">
        <p14:creationId xmlns:p14="http://schemas.microsoft.com/office/powerpoint/2010/main" val="1781403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20684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Basic Graph Manipulations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2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Invert the graph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53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flatMap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regroup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Adjacency lists to edge lists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flatMap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adjacency lists to emit tuples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939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Framework does all the heavy lifting!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2043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Edge lists to adjacency lists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5853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groupBy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4118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31 at 3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9" y="0"/>
            <a:ext cx="68333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60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Co-occurrence of characters in Les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Misérables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bost.ocks.org</a:t>
            </a:r>
            <a:r>
              <a:rPr lang="en-US" sz="1000" b="0" dirty="0">
                <a:solidFill>
                  <a:schemeClr val="bg1"/>
                </a:solidFill>
              </a:rPr>
              <a:t>/mike/</a:t>
            </a:r>
            <a:r>
              <a:rPr lang="en-US" sz="1000" b="0" dirty="0" err="1">
                <a:solidFill>
                  <a:schemeClr val="bg1"/>
                </a:solidFill>
              </a:rPr>
              <a:t>miserables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7342629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31 at 3.1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0069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60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Co-occurrence of characters in Les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Misérables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bost.ocks.org</a:t>
            </a:r>
            <a:r>
              <a:rPr lang="en-US" sz="1000" b="0" dirty="0">
                <a:solidFill>
                  <a:schemeClr val="bg1"/>
                </a:solidFill>
              </a:rPr>
              <a:t>/mike/</a:t>
            </a:r>
            <a:r>
              <a:rPr lang="en-US" sz="1000" b="0" dirty="0" err="1">
                <a:solidFill>
                  <a:schemeClr val="bg1"/>
                </a:solidFill>
              </a:rPr>
              <a:t>miserables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4026781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600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Co-occurrence of characters in Les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Misérables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http://</a:t>
            </a:r>
            <a:r>
              <a:rPr lang="en-US" sz="1000" b="0" dirty="0" err="1">
                <a:solidFill>
                  <a:schemeClr val="bg1"/>
                </a:solidFill>
              </a:rPr>
              <a:t>bost.ocks.org</a:t>
            </a:r>
            <a:r>
              <a:rPr lang="en-US" sz="1000" b="0" dirty="0">
                <a:solidFill>
                  <a:schemeClr val="bg1"/>
                </a:solidFill>
              </a:rPr>
              <a:t>/mike/</a:t>
            </a:r>
            <a:r>
              <a:rPr lang="en-US" sz="1000" b="0" dirty="0" err="1">
                <a:solidFill>
                  <a:schemeClr val="bg1"/>
                </a:solidFill>
              </a:rPr>
              <a:t>miserables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5" name="Picture 4" descr="Screen Shot 2016-01-31 at 3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0165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67221">
            <a:off x="3170097" y="5293695"/>
            <a:ext cx="5437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How are visualizations like this generated?</a:t>
            </a:r>
          </a:p>
        </p:txBody>
      </p:sp>
      <p:sp>
        <p:nvSpPr>
          <p:cNvPr id="7" name="TextBox 6"/>
          <p:cNvSpPr txBox="1"/>
          <p:nvPr/>
        </p:nvSpPr>
        <p:spPr>
          <a:xfrm rot="21067221">
            <a:off x="5136916" y="559844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Limitations?</a:t>
            </a:r>
          </a:p>
        </p:txBody>
      </p:sp>
    </p:spTree>
    <p:extLst>
      <p:ext uri="{BB962C8B-B14F-4D97-AF65-F5344CB8AC3E}">
        <p14:creationId xmlns:p14="http://schemas.microsoft.com/office/powerpoint/2010/main" val="179776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28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Meusel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et al. Graph Structure in the Web — Revisited. WWW 2014.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Analysis of a large </a:t>
            </a: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from the common crawl: 3.5 billion pages, 129 billion links</a:t>
            </a:r>
          </a:p>
        </p:txBody>
      </p:sp>
    </p:spTree>
    <p:extLst>
      <p:ext uri="{BB962C8B-B14F-4D97-AF65-F5344CB8AC3E}">
        <p14:creationId xmlns:p14="http://schemas.microsoft.com/office/powerpoint/2010/main" val="677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-bowti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6" y="762000"/>
            <a:ext cx="7056754" cy="613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err="1">
                <a:solidFill>
                  <a:srgbClr val="000000"/>
                </a:solidFill>
                <a:latin typeface="Gill Sans"/>
                <a:cs typeface="Gill Sans"/>
              </a:rPr>
              <a:t>Broder’s</a:t>
            </a: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 Bowtie (2000) – revisited</a:t>
            </a:r>
          </a:p>
        </p:txBody>
      </p:sp>
    </p:spTree>
    <p:extLst>
      <p:ext uri="{BB962C8B-B14F-4D97-AF65-F5344CB8AC3E}">
        <p14:creationId xmlns:p14="http://schemas.microsoft.com/office/powerpoint/2010/main" val="37268860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4384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Very roughly, a scale-free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4635500"/>
            <a:ext cx="22987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11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Fraction of k nodes having k connections: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0242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(i.e., distribution follows a power law)</a:t>
            </a:r>
          </a:p>
        </p:txBody>
      </p:sp>
    </p:spTree>
    <p:extLst>
      <p:ext uri="{BB962C8B-B14F-4D97-AF65-F5344CB8AC3E}">
        <p14:creationId xmlns:p14="http://schemas.microsoft.com/office/powerpoint/2010/main" val="28754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g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886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18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deg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8867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24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-law-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340" y="228600"/>
            <a:ext cx="4600660" cy="6107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408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Figure from: Newman, M. E. J. (2005) “Power laws, Pareto distributions and </a:t>
            </a:r>
            <a:r>
              <a:rPr lang="en-US" sz="1000" b="0" dirty="0" err="1">
                <a:solidFill>
                  <a:schemeClr val="bg1"/>
                </a:solidFill>
              </a:rPr>
              <a:t>Zipf's</a:t>
            </a:r>
            <a:r>
              <a:rPr lang="en-US" sz="1000" b="0" dirty="0">
                <a:solidFill>
                  <a:schemeClr val="bg1"/>
                </a:solidFill>
              </a:rPr>
              <a:t> law.” Contemporary Physics 46:323–351.</a:t>
            </a:r>
          </a:p>
        </p:txBody>
      </p:sp>
      <p:sp>
        <p:nvSpPr>
          <p:cNvPr id="5" name="TextBox 4"/>
          <p:cNvSpPr txBox="1"/>
          <p:nvPr/>
        </p:nvSpPr>
        <p:spPr>
          <a:xfrm rot="20517061">
            <a:off x="2197803" y="3048000"/>
            <a:ext cx="5006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Power Laws are everywhere!</a:t>
            </a:r>
          </a:p>
        </p:txBody>
      </p:sp>
    </p:spTree>
    <p:extLst>
      <p:ext uri="{BB962C8B-B14F-4D97-AF65-F5344CB8AC3E}">
        <p14:creationId xmlns:p14="http://schemas.microsoft.com/office/powerpoint/2010/main" val="48307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a graph?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465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 = (V,E), where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275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 represents the set of vertices (nodes)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 represents the set of edges (links)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Edges may be directed or undirected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Both vertices and edges may contain additional information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133600" y="4776927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82"/>
          <p:cNvCxnSpPr>
            <a:cxnSpLocks noChangeShapeType="1"/>
            <a:stCxn id="7" idx="0"/>
          </p:cNvCxnSpPr>
          <p:nvPr/>
        </p:nvCxnSpPr>
        <p:spPr bwMode="auto">
          <a:xfrm flipV="1">
            <a:off x="2286000" y="3940314"/>
            <a:ext cx="0" cy="8366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82"/>
          <p:cNvCxnSpPr>
            <a:cxnSpLocks noChangeShapeType="1"/>
            <a:stCxn id="7" idx="7"/>
          </p:cNvCxnSpPr>
          <p:nvPr/>
        </p:nvCxnSpPr>
        <p:spPr bwMode="auto">
          <a:xfrm flipV="1">
            <a:off x="2393763" y="4092715"/>
            <a:ext cx="501837" cy="728849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82"/>
          <p:cNvCxnSpPr>
            <a:cxnSpLocks noChangeShapeType="1"/>
            <a:stCxn id="7" idx="1"/>
          </p:cNvCxnSpPr>
          <p:nvPr/>
        </p:nvCxnSpPr>
        <p:spPr bwMode="auto">
          <a:xfrm flipH="1" flipV="1">
            <a:off x="1631764" y="4092715"/>
            <a:ext cx="546473" cy="728849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01527" y="4681617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vertex (node)</a:t>
            </a:r>
          </a:p>
        </p:txBody>
      </p:sp>
      <p:cxnSp>
        <p:nvCxnSpPr>
          <p:cNvPr id="15" name="Straight Arrow Connector 82"/>
          <p:cNvCxnSpPr>
            <a:cxnSpLocks noChangeShapeType="1"/>
          </p:cNvCxnSpPr>
          <p:nvPr/>
        </p:nvCxnSpPr>
        <p:spPr bwMode="auto">
          <a:xfrm flipV="1">
            <a:off x="2286000" y="5083314"/>
            <a:ext cx="0" cy="8366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82"/>
          <p:cNvCxnSpPr>
            <a:cxnSpLocks noChangeShapeType="1"/>
            <a:endCxn id="7" idx="5"/>
          </p:cNvCxnSpPr>
          <p:nvPr/>
        </p:nvCxnSpPr>
        <p:spPr bwMode="auto">
          <a:xfrm flipH="1" flipV="1">
            <a:off x="2393763" y="5037090"/>
            <a:ext cx="546473" cy="88125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82"/>
          <p:cNvCxnSpPr>
            <a:cxnSpLocks noChangeShapeType="1"/>
            <a:endCxn id="7" idx="3"/>
          </p:cNvCxnSpPr>
          <p:nvPr/>
        </p:nvCxnSpPr>
        <p:spPr bwMode="auto">
          <a:xfrm flipV="1">
            <a:off x="1631764" y="5037090"/>
            <a:ext cx="546473" cy="88125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0774" y="4302204"/>
            <a:ext cx="155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edges (links)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5159514"/>
            <a:ext cx="155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edges (links)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3415536"/>
            <a:ext cx="214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outgoing (outbound) edges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5769114"/>
            <a:ext cx="214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incoming (inbound) edges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53951" y="4230826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out-degree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77751" y="5181600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in-degree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6172200" y="4790391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30" name="Straight Arrow Connector 82"/>
          <p:cNvCxnSpPr>
            <a:cxnSpLocks noChangeShapeType="1"/>
            <a:stCxn id="34" idx="0"/>
          </p:cNvCxnSpPr>
          <p:nvPr/>
        </p:nvCxnSpPr>
        <p:spPr bwMode="auto">
          <a:xfrm flipV="1">
            <a:off x="6324600" y="3953778"/>
            <a:ext cx="0" cy="836613"/>
          </a:xfrm>
          <a:prstGeom prst="straightConnector1">
            <a:avLst/>
          </a:prstGeom>
          <a:ln w="15875">
            <a:headEnd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82"/>
          <p:cNvCxnSpPr>
            <a:cxnSpLocks noChangeShapeType="1"/>
            <a:stCxn id="34" idx="7"/>
          </p:cNvCxnSpPr>
          <p:nvPr/>
        </p:nvCxnSpPr>
        <p:spPr bwMode="auto">
          <a:xfrm flipV="1">
            <a:off x="6432363" y="4106179"/>
            <a:ext cx="501837" cy="728849"/>
          </a:xfrm>
          <a:prstGeom prst="straightConnector1">
            <a:avLst/>
          </a:prstGeom>
          <a:ln w="15875">
            <a:headEnd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  <a:stCxn id="34" idx="1"/>
          </p:cNvCxnSpPr>
          <p:nvPr/>
        </p:nvCxnSpPr>
        <p:spPr bwMode="auto">
          <a:xfrm flipH="1" flipV="1">
            <a:off x="5670364" y="4106179"/>
            <a:ext cx="546473" cy="728849"/>
          </a:xfrm>
          <a:prstGeom prst="straightConnector1">
            <a:avLst/>
          </a:prstGeom>
          <a:ln w="15875">
            <a:headEnd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2"/>
          <p:cNvCxnSpPr>
            <a:cxnSpLocks noChangeShapeType="1"/>
          </p:cNvCxnSpPr>
          <p:nvPr/>
        </p:nvCxnSpPr>
        <p:spPr bwMode="auto">
          <a:xfrm flipV="1">
            <a:off x="6324600" y="5096778"/>
            <a:ext cx="0" cy="836613"/>
          </a:xfrm>
          <a:prstGeom prst="straightConnector1">
            <a:avLst/>
          </a:prstGeom>
          <a:ln w="15875">
            <a:headEnd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2"/>
          <p:cNvCxnSpPr>
            <a:cxnSpLocks noChangeShapeType="1"/>
            <a:endCxn id="34" idx="5"/>
          </p:cNvCxnSpPr>
          <p:nvPr/>
        </p:nvCxnSpPr>
        <p:spPr bwMode="auto">
          <a:xfrm flipH="1" flipV="1">
            <a:off x="6432363" y="5050554"/>
            <a:ext cx="546473" cy="881250"/>
          </a:xfrm>
          <a:prstGeom prst="straightConnector1">
            <a:avLst/>
          </a:prstGeom>
          <a:ln w="15875">
            <a:headEnd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2"/>
          <p:cNvCxnSpPr>
            <a:cxnSpLocks noChangeShapeType="1"/>
            <a:endCxn id="34" idx="3"/>
          </p:cNvCxnSpPr>
          <p:nvPr/>
        </p:nvCxnSpPr>
        <p:spPr bwMode="auto">
          <a:xfrm flipV="1">
            <a:off x="5670364" y="5050554"/>
            <a:ext cx="546473" cy="881250"/>
          </a:xfrm>
          <a:prstGeom prst="straightConnector1">
            <a:avLst/>
          </a:prstGeom>
          <a:ln w="15875">
            <a:headEnd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00800" y="3810000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>
                <a:solidFill>
                  <a:srgbClr val="000000"/>
                </a:solidFill>
                <a:latin typeface="Gill Sans"/>
                <a:cs typeface="Gill Sans"/>
              </a:rPr>
              <a:t>“incident”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3394213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0000"/>
                </a:solidFill>
                <a:latin typeface="Gill Sans"/>
                <a:cs typeface="Gill Sans"/>
              </a:rPr>
              <a:t>outlinks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0951" y="6153090"/>
            <a:ext cx="2141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inlinks</a:t>
            </a: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10160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9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itter-grap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5014913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578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Figure from: Seth A. Myers, </a:t>
            </a:r>
            <a:r>
              <a:rPr lang="en-US" sz="1000" b="0" dirty="0" err="1">
                <a:solidFill>
                  <a:schemeClr val="bg1"/>
                </a:solidFill>
              </a:rPr>
              <a:t>Aneesh</a:t>
            </a:r>
            <a:r>
              <a:rPr lang="en-US" sz="1000" b="0" dirty="0">
                <a:solidFill>
                  <a:schemeClr val="bg1"/>
                </a:solidFill>
              </a:rPr>
              <a:t> Sharma, </a:t>
            </a:r>
            <a:r>
              <a:rPr lang="en-US" sz="1000" b="0" dirty="0" err="1">
                <a:solidFill>
                  <a:schemeClr val="bg1"/>
                </a:solidFill>
              </a:rPr>
              <a:t>Pankaj</a:t>
            </a:r>
            <a:r>
              <a:rPr lang="en-US" sz="1000" b="0" dirty="0">
                <a:solidFill>
                  <a:schemeClr val="bg1"/>
                </a:solidFill>
              </a:rPr>
              <a:t> Gupta, and Jimmy Lin. Information Network or Social Network? The Structure of the Twitter Follow Graph. WWW 2014.</a:t>
            </a:r>
          </a:p>
        </p:txBody>
      </p:sp>
      <p:sp>
        <p:nvSpPr>
          <p:cNvPr id="5" name="TextBox 4"/>
          <p:cNvSpPr txBox="1"/>
          <p:nvPr/>
        </p:nvSpPr>
        <p:spPr>
          <a:xfrm rot="20517061">
            <a:off x="5479889" y="5720105"/>
            <a:ext cx="3559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What about Facebook?</a:t>
            </a:r>
          </a:p>
        </p:txBody>
      </p:sp>
    </p:spTree>
    <p:extLst>
      <p:ext uri="{BB962C8B-B14F-4D97-AF65-F5344CB8AC3E}">
        <p14:creationId xmlns:p14="http://schemas.microsoft.com/office/powerpoint/2010/main" val="74257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What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 does the web look like?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Very roughly, a scale-free network</a:t>
            </a:r>
          </a:p>
        </p:txBody>
      </p:sp>
      <p:sp>
        <p:nvSpPr>
          <p:cNvPr id="10" name="TextBox 9"/>
          <p:cNvSpPr txBox="1"/>
          <p:nvPr/>
        </p:nvSpPr>
        <p:spPr>
          <a:xfrm rot="20517061">
            <a:off x="7606849" y="5950227"/>
            <a:ext cx="11194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Why?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Other Examples: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64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Internet domain routers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Co-author 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Citation network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Movie-Actor network</a:t>
            </a:r>
          </a:p>
        </p:txBody>
      </p:sp>
    </p:spTree>
    <p:extLst>
      <p:ext uri="{BB962C8B-B14F-4D97-AF65-F5344CB8AC3E}">
        <p14:creationId xmlns:p14="http://schemas.microsoft.com/office/powerpoint/2010/main" val="3793634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452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(In this installment of “learn fancy terms for simple ideas”)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632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Preferential Attachment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733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Matthew 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5168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Also: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4760893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For unto every one that hath shall be given, and he shall have abundance: but from him that hath not shall be taken even that which he hath.</a:t>
            </a:r>
          </a:p>
          <a:p>
            <a:pPr algn="r">
              <a:defRPr/>
            </a:pPr>
            <a:endParaRPr lang="en-US" sz="2000" b="0" kern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algn="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— Matthew 25:29, King James Version.</a:t>
            </a:r>
          </a:p>
        </p:txBody>
      </p:sp>
    </p:spTree>
    <p:extLst>
      <p:ext uri="{BB962C8B-B14F-4D97-AF65-F5344CB8AC3E}">
        <p14:creationId xmlns:p14="http://schemas.microsoft.com/office/powerpoint/2010/main" val="3362737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0728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BTW, how do we compute these graphs?</a:t>
            </a:r>
          </a:p>
        </p:txBody>
      </p:sp>
    </p:spTree>
    <p:extLst>
      <p:ext uri="{BB962C8B-B14F-4D97-AF65-F5344CB8AC3E}">
        <p14:creationId xmlns:p14="http://schemas.microsoft.com/office/powerpoint/2010/main" val="358603123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ing-mach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298" y="0"/>
            <a:ext cx="10351698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guvnah</a:t>
            </a:r>
            <a:r>
              <a:rPr lang="en-US" sz="1000" b="0" dirty="0">
                <a:solidFill>
                  <a:srgbClr val="FFFFFF"/>
                </a:solidFill>
              </a:rPr>
              <a:t>/7861418602/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72200" y="5105400"/>
            <a:ext cx="2514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r>
              <a:rPr lang="en-US" sz="3600" b="0" dirty="0"/>
              <a:t>Count.</a:t>
            </a:r>
          </a:p>
        </p:txBody>
      </p:sp>
    </p:spTree>
    <p:extLst>
      <p:ext uri="{BB962C8B-B14F-4D97-AF65-F5344CB8AC3E}">
        <p14:creationId xmlns:p14="http://schemas.microsoft.com/office/powerpoint/2010/main" val="586015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4632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BTW, how do we extract the </a:t>
            </a:r>
            <a:r>
              <a:rPr lang="en-US" sz="32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The </a:t>
            </a:r>
            <a:r>
              <a:rPr lang="en-US" sz="32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3200" b="0" kern="0" dirty="0">
                <a:solidFill>
                  <a:srgbClr val="000000"/>
                </a:solidFill>
                <a:latin typeface="Gill Sans"/>
                <a:cs typeface="Gill Sans"/>
              </a:rPr>
              <a:t>… is big?!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20987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>
                <a:solidFill>
                  <a:srgbClr val="000000"/>
                </a:solidFill>
                <a:latin typeface="Gill Sans"/>
                <a:cs typeface="Gill Sans"/>
              </a:rPr>
              <a:t>Integerize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 vertices (</a:t>
            </a:r>
            <a:r>
              <a:rPr lang="en-US" sz="2000" b="0" kern="0" dirty="0" err="1">
                <a:solidFill>
                  <a:srgbClr val="000000"/>
                </a:solidFill>
                <a:latin typeface="Gill Sans"/>
                <a:cs typeface="Gill Sans"/>
              </a:rPr>
              <a:t>montone</a:t>
            </a: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 minimal perfect hashing)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Sort URLs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Integer compression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few tricks: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454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Meusel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 et al. Graph Structure in the Web — Revisited. WWW 2014.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err="1">
                <a:solidFill>
                  <a:srgbClr val="000000"/>
                </a:solidFill>
                <a:latin typeface="Gill Sans"/>
                <a:cs typeface="Gill Sans"/>
              </a:rPr>
              <a:t>webgraph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from the common crawl: 3.5 billion pages, 129 billion links  </a:t>
            </a:r>
          </a:p>
        </p:txBody>
      </p:sp>
      <p:sp>
        <p:nvSpPr>
          <p:cNvPr id="9" name="TextBox 8"/>
          <p:cNvSpPr txBox="1"/>
          <p:nvPr/>
        </p:nvSpPr>
        <p:spPr>
          <a:xfrm rot="20517061">
            <a:off x="7214115" y="6084198"/>
            <a:ext cx="1208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58 GB!</a:t>
            </a:r>
          </a:p>
        </p:txBody>
      </p:sp>
    </p:spTree>
    <p:extLst>
      <p:ext uri="{BB962C8B-B14F-4D97-AF65-F5344CB8AC3E}">
        <p14:creationId xmlns:p14="http://schemas.microsoft.com/office/powerpoint/2010/main" val="3639512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Graphs and MapReduce (and Spark)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large class of graph algorithms involve: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7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Local computations at each node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Propagating results: “traversing” the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 questions: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you represent graph data in MapReduce (and Spark)?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you traverse a graph in MapReduce (and Spark)?</a:t>
            </a:r>
          </a:p>
        </p:txBody>
      </p:sp>
    </p:spTree>
    <p:extLst>
      <p:ext uri="{BB962C8B-B14F-4D97-AF65-F5344CB8AC3E}">
        <p14:creationId xmlns:p14="http://schemas.microsoft.com/office/powerpoint/2010/main" val="1922911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Single-Source Shortest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find shortest path from a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source node to one or more target nodes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831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Shortest might also mean lowest weight or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6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First, a refresher: Dijkstra’s Algorithm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805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82952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3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4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5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6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7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8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59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0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961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962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2963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2964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5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966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967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968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82969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82970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2971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8297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>
                <a:solidFill>
                  <a:schemeClr val="bg1"/>
                </a:solidFill>
              </a:rPr>
              <a:t>Example from CLR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5062578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73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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3996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31704324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Examples of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67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Hyperlink structure of the web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Physical structure of computers on the Internet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Interstate highway system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Social networks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6091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We’re mostly interested in sparse graphs!</a:t>
            </a:r>
          </a:p>
        </p:txBody>
      </p:sp>
    </p:spTree>
    <p:extLst>
      <p:ext uri="{BB962C8B-B14F-4D97-AF65-F5344CB8AC3E}">
        <p14:creationId xmlns:p14="http://schemas.microsoft.com/office/powerpoint/2010/main" val="853989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8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4999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5020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297766700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6020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21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sym typeface="Symbol"/>
              </a:rPr>
              <a:t>13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6023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6044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269814643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46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7047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7063" name="TextBox 24"/>
          <p:cNvSpPr txBox="1">
            <a:spLocks noChangeArrowheads="1"/>
          </p:cNvSpPr>
          <p:nvPr/>
        </p:nvSpPr>
        <p:spPr bwMode="auto">
          <a:xfrm>
            <a:off x="4953000" y="1981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</a:t>
            </a:r>
          </a:p>
        </p:txBody>
      </p:sp>
      <p:sp>
        <p:nvSpPr>
          <p:cNvPr id="87068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342293490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Oval 5"/>
          <p:cNvSpPr>
            <a:spLocks noChangeArrowheads="1"/>
          </p:cNvSpPr>
          <p:nvPr/>
        </p:nvSpPr>
        <p:spPr bwMode="auto">
          <a:xfrm>
            <a:off x="1828800" y="3200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88068" name="Oval 6"/>
          <p:cNvSpPr>
            <a:spLocks noChangeArrowheads="1"/>
          </p:cNvSpPr>
          <p:nvPr/>
        </p:nvSpPr>
        <p:spPr bwMode="auto">
          <a:xfrm>
            <a:off x="35814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8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69" name="Oval 7"/>
          <p:cNvSpPr>
            <a:spLocks noChangeArrowheads="1"/>
          </p:cNvSpPr>
          <p:nvPr/>
        </p:nvSpPr>
        <p:spPr bwMode="auto">
          <a:xfrm>
            <a:off x="35814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5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0" name="Oval 21"/>
          <p:cNvSpPr>
            <a:spLocks noChangeArrowheads="1"/>
          </p:cNvSpPr>
          <p:nvPr/>
        </p:nvSpPr>
        <p:spPr bwMode="auto">
          <a:xfrm>
            <a:off x="5943600" y="18288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9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71" name="Oval 22"/>
          <p:cNvSpPr>
            <a:spLocks noChangeArrowheads="1"/>
          </p:cNvSpPr>
          <p:nvPr/>
        </p:nvSpPr>
        <p:spPr bwMode="auto">
          <a:xfrm>
            <a:off x="5943600" y="4724400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  <a:sym typeface="Symbol" pitchFamily="18" charset="2"/>
              </a:rPr>
              <a:t>7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8092" name="TextBox 29"/>
          <p:cNvSpPr txBox="1">
            <a:spLocks noChangeArrowheads="1"/>
          </p:cNvSpPr>
          <p:nvPr/>
        </p:nvSpPr>
        <p:spPr bwMode="auto">
          <a:xfrm>
            <a:off x="0" y="6611938"/>
            <a:ext cx="1265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Example from CLR</a:t>
            </a:r>
          </a:p>
        </p:txBody>
      </p:sp>
      <p:cxnSp>
        <p:nvCxnSpPr>
          <p:cNvPr id="29" name="Straight Arrow Connector 77"/>
          <p:cNvCxnSpPr>
            <a:cxnSpLocks noChangeShapeType="1"/>
          </p:cNvCxnSpPr>
          <p:nvPr/>
        </p:nvCxnSpPr>
        <p:spPr bwMode="auto">
          <a:xfrm>
            <a:off x="2667000" y="3962400"/>
            <a:ext cx="914400" cy="8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78"/>
          <p:cNvCxnSpPr>
            <a:cxnSpLocks noChangeShapeType="1"/>
          </p:cNvCxnSpPr>
          <p:nvPr/>
        </p:nvCxnSpPr>
        <p:spPr bwMode="auto">
          <a:xfrm flipV="1">
            <a:off x="2667000" y="2514600"/>
            <a:ext cx="914400" cy="838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9"/>
          <p:cNvCxnSpPr>
            <a:cxnSpLocks noChangeShapeType="1"/>
          </p:cNvCxnSpPr>
          <p:nvPr/>
        </p:nvCxnSpPr>
        <p:spPr bwMode="auto">
          <a:xfrm>
            <a:off x="4495800" y="5181600"/>
            <a:ext cx="13716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82"/>
          <p:cNvCxnSpPr>
            <a:cxnSpLocks noChangeShapeType="1"/>
          </p:cNvCxnSpPr>
          <p:nvPr/>
        </p:nvCxnSpPr>
        <p:spPr bwMode="auto">
          <a:xfrm>
            <a:off x="4495800" y="2284413"/>
            <a:ext cx="13716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83"/>
          <p:cNvCxnSpPr>
            <a:cxnSpLocks noChangeShapeType="1"/>
          </p:cNvCxnSpPr>
          <p:nvPr/>
        </p:nvCxnSpPr>
        <p:spPr bwMode="auto">
          <a:xfrm rot="5400000" flipH="1" flipV="1">
            <a:off x="4152900" y="3009900"/>
            <a:ext cx="2133600" cy="1600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85"/>
          <p:cNvCxnSpPr>
            <a:cxnSpLocks noChangeShapeType="1"/>
          </p:cNvCxnSpPr>
          <p:nvPr/>
        </p:nvCxnSpPr>
        <p:spPr bwMode="auto">
          <a:xfrm rot="10800000">
            <a:off x="2743200" y="3657600"/>
            <a:ext cx="3200400" cy="1219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87"/>
          <p:cNvCxnSpPr>
            <a:cxnSpLocks noChangeShapeType="1"/>
          </p:cNvCxnSpPr>
          <p:nvPr/>
        </p:nvCxnSpPr>
        <p:spPr bwMode="auto">
          <a:xfrm rot="5400000" flipH="1" flipV="1">
            <a:off x="3201194" y="3734594"/>
            <a:ext cx="1981200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89"/>
          <p:cNvCxnSpPr>
            <a:cxnSpLocks noChangeShapeType="1"/>
          </p:cNvCxnSpPr>
          <p:nvPr/>
        </p:nvCxnSpPr>
        <p:spPr bwMode="auto">
          <a:xfrm rot="16200000" flipH="1">
            <a:off x="28186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90"/>
          <p:cNvCxnSpPr>
            <a:cxnSpLocks noChangeShapeType="1"/>
          </p:cNvCxnSpPr>
          <p:nvPr/>
        </p:nvCxnSpPr>
        <p:spPr bwMode="auto">
          <a:xfrm rot="5400000" flipH="1" flipV="1">
            <a:off x="5563394" y="3734594"/>
            <a:ext cx="1981200" cy="1588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91"/>
          <p:cNvCxnSpPr>
            <a:cxnSpLocks noChangeShapeType="1"/>
          </p:cNvCxnSpPr>
          <p:nvPr/>
        </p:nvCxnSpPr>
        <p:spPr bwMode="auto">
          <a:xfrm rot="16200000" flipH="1">
            <a:off x="5180807" y="3733006"/>
            <a:ext cx="1981200" cy="1587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2743200" y="2667000"/>
            <a:ext cx="412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825750" y="43100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35052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41973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4953000" y="52244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4953000" y="1905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5029200" y="3395663"/>
            <a:ext cx="298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5340350" y="42672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7" name="TextBox 27"/>
          <p:cNvSpPr txBox="1">
            <a:spLocks noChangeArrowheads="1"/>
          </p:cNvSpPr>
          <p:nvPr/>
        </p:nvSpPr>
        <p:spPr bwMode="auto">
          <a:xfrm>
            <a:off x="586740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6559550" y="342900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Example</a:t>
            </a:r>
          </a:p>
        </p:txBody>
      </p:sp>
    </p:spTree>
    <p:extLst>
      <p:ext uri="{BB962C8B-B14F-4D97-AF65-F5344CB8AC3E}">
        <p14:creationId xmlns:p14="http://schemas.microsoft.com/office/powerpoint/2010/main" val="289774175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Single-Source Shortest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find shortest path from a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source node to one or more target nodes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831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Shortest might also mean lowest weight or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329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processor machine: Dijkstra’s Algorithm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MapReduce: parallel breadth-first search (BFS)</a:t>
            </a:r>
          </a:p>
        </p:txBody>
      </p:sp>
    </p:spTree>
    <p:extLst>
      <p:ext uri="{BB962C8B-B14F-4D97-AF65-F5344CB8AC3E}">
        <p14:creationId xmlns:p14="http://schemas.microsoft.com/office/powerpoint/2010/main" val="328456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Finding the Shortest Path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Consider simple case of equal edge weights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Solution to the problem can be defined inductively: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47800" y="2290465"/>
            <a:ext cx="6629400" cy="22860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12700" lvl="1" indent="0">
              <a:buFont typeface="Wingdings" charset="2"/>
              <a:buNone/>
            </a:pPr>
            <a:r>
              <a:rPr lang="en-GB" b="0" kern="0" dirty="0"/>
              <a:t>Define: </a:t>
            </a:r>
            <a:r>
              <a:rPr lang="en-GB" b="0" i="1" kern="0" dirty="0"/>
              <a:t>b</a:t>
            </a:r>
            <a:r>
              <a:rPr lang="en-GB" b="0" kern="0" dirty="0"/>
              <a:t> is reachable from </a:t>
            </a:r>
            <a:r>
              <a:rPr lang="en-GB" b="0" i="1" kern="0" dirty="0"/>
              <a:t>a</a:t>
            </a:r>
            <a:r>
              <a:rPr lang="en-GB" b="0" kern="0" dirty="0"/>
              <a:t> if </a:t>
            </a:r>
            <a:r>
              <a:rPr lang="en-GB" b="0" i="1" kern="0" dirty="0"/>
              <a:t>b</a:t>
            </a:r>
            <a:r>
              <a:rPr lang="en-GB" b="0" kern="0" dirty="0"/>
              <a:t> is on adjacency list of </a:t>
            </a:r>
            <a:r>
              <a:rPr lang="en-GB" b="0" i="1" kern="0" dirty="0"/>
              <a:t>a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cap="small" dirty="0"/>
              <a:t>	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s</a:t>
            </a:r>
            <a:r>
              <a:rPr lang="en-GB" b="0" kern="0" dirty="0"/>
              <a:t>) = 0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dirty="0"/>
              <a:t>For all nodes </a:t>
            </a:r>
            <a:r>
              <a:rPr lang="en-GB" b="0" i="1" kern="0" dirty="0"/>
              <a:t>p</a:t>
            </a:r>
            <a:r>
              <a:rPr lang="en-GB" b="0" kern="0" dirty="0"/>
              <a:t> reachable from </a:t>
            </a:r>
            <a:r>
              <a:rPr lang="en-GB" b="0" i="1" kern="0" dirty="0"/>
              <a:t>s</a:t>
            </a:r>
            <a:r>
              <a:rPr lang="en-GB" b="0" kern="0" dirty="0"/>
              <a:t>, </a:t>
            </a:r>
            <a:br>
              <a:rPr lang="en-GB" b="0" kern="0" dirty="0"/>
            </a:br>
            <a:r>
              <a:rPr lang="en-GB" b="0" kern="0" dirty="0"/>
              <a:t>	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p</a:t>
            </a:r>
            <a:r>
              <a:rPr lang="en-GB" b="0" kern="0" dirty="0"/>
              <a:t>) = 1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dirty="0"/>
              <a:t>For all nodes </a:t>
            </a:r>
            <a:r>
              <a:rPr lang="en-GB" b="0" i="1" kern="0" dirty="0"/>
              <a:t>n</a:t>
            </a:r>
            <a:r>
              <a:rPr lang="en-GB" b="0" kern="0" dirty="0"/>
              <a:t> reachable from some other set of nodes </a:t>
            </a:r>
            <a:r>
              <a:rPr lang="en-GB" b="0" i="1" kern="0" dirty="0"/>
              <a:t>M</a:t>
            </a:r>
            <a:r>
              <a:rPr lang="en-GB" b="0" kern="0" dirty="0"/>
              <a:t>,</a:t>
            </a:r>
          </a:p>
          <a:p>
            <a:pPr marL="12700" lvl="1" indent="0">
              <a:buFont typeface="Wingdings" charset="2"/>
              <a:buNone/>
            </a:pPr>
            <a:r>
              <a:rPr lang="en-GB" b="0" kern="0" dirty="0"/>
              <a:t> 	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n</a:t>
            </a:r>
            <a:r>
              <a:rPr lang="en-GB" b="0" kern="0" dirty="0"/>
              <a:t>) = 1 + min(</a:t>
            </a:r>
            <a:r>
              <a:rPr lang="en-GB" b="0" kern="0" cap="small" dirty="0" err="1"/>
              <a:t>DistanceTo</a:t>
            </a:r>
            <a:r>
              <a:rPr lang="en-GB" b="0" kern="0" dirty="0"/>
              <a:t>(</a:t>
            </a:r>
            <a:r>
              <a:rPr lang="en-GB" b="0" i="1" kern="0" dirty="0"/>
              <a:t>m</a:t>
            </a:r>
            <a:r>
              <a:rPr lang="en-GB" b="0" kern="0" dirty="0"/>
              <a:t>), </a:t>
            </a:r>
            <a:r>
              <a:rPr lang="en-GB" b="0" i="1" kern="0" dirty="0"/>
              <a:t>m</a:t>
            </a:r>
            <a:r>
              <a:rPr lang="en-GB" b="0" kern="0" dirty="0"/>
              <a:t> </a:t>
            </a:r>
            <a:r>
              <a:rPr lang="en-GB" b="0" kern="0" dirty="0">
                <a:sym typeface="Symbol" pitchFamily="18" charset="2"/>
              </a:rPr>
              <a:t></a:t>
            </a:r>
            <a:r>
              <a:rPr lang="en-GB" b="0" kern="0" dirty="0"/>
              <a:t> </a:t>
            </a:r>
            <a:r>
              <a:rPr lang="en-GB" b="0" i="1" kern="0" dirty="0"/>
              <a:t>M</a:t>
            </a:r>
            <a:r>
              <a:rPr lang="en-GB" b="0" kern="0" dirty="0"/>
              <a:t>)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590800" y="5334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r>
              <a:rPr lang="en-US" b="0" i="1" dirty="0">
                <a:solidFill>
                  <a:schemeClr val="bg1"/>
                </a:solidFill>
                <a:latin typeface="Gill Sans"/>
                <a:cs typeface="Gill Sans"/>
              </a:rPr>
              <a:t>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638800" y="6172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lvl="0" algn="ctr"/>
            <a:r>
              <a:rPr lang="en-US" sz="1200" b="0" i="1" dirty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876800" y="5486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562600" y="47244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200" b="0" i="1" dirty="0">
                <a:solidFill>
                  <a:schemeClr val="bg1"/>
                </a:solidFill>
                <a:latin typeface="Gill Sans"/>
                <a:cs typeface="Gill Sans"/>
              </a:rPr>
              <a:t>m</a:t>
            </a:r>
            <a:r>
              <a:rPr lang="en-US" sz="12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1400" b="0" i="1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248400" y="5334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</a:p>
        </p:txBody>
      </p:sp>
      <p:cxnSp>
        <p:nvCxnSpPr>
          <p:cNvPr id="13" name="Straight Connector 12"/>
          <p:cNvCxnSpPr>
            <a:stCxn id="13" idx="5"/>
            <a:endCxn id="14" idx="1"/>
          </p:cNvCxnSpPr>
          <p:nvPr/>
        </p:nvCxnSpPr>
        <p:spPr bwMode="auto">
          <a:xfrm rot="16200000" flipH="1">
            <a:off x="5925904" y="5011504"/>
            <a:ext cx="340192" cy="41639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>
            <a:stCxn id="12" idx="6"/>
            <a:endCxn id="14" idx="2"/>
          </p:cNvCxnSpPr>
          <p:nvPr/>
        </p:nvCxnSpPr>
        <p:spPr bwMode="auto">
          <a:xfrm flipV="1">
            <a:off x="5257800" y="5524500"/>
            <a:ext cx="990600" cy="1524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Connector 14"/>
          <p:cNvCxnSpPr>
            <a:endCxn id="14" idx="3"/>
          </p:cNvCxnSpPr>
          <p:nvPr/>
        </p:nvCxnSpPr>
        <p:spPr bwMode="auto">
          <a:xfrm rot="5400000" flipH="1" flipV="1">
            <a:off x="5867400" y="5735404"/>
            <a:ext cx="512996" cy="3605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>
            <a:stCxn id="10" idx="7"/>
          </p:cNvCxnSpPr>
          <p:nvPr/>
        </p:nvCxnSpPr>
        <p:spPr bwMode="auto">
          <a:xfrm rot="5400000" flipH="1" flipV="1">
            <a:off x="3030304" y="5143500"/>
            <a:ext cx="131996" cy="3605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6"/>
          </p:cNvCxnSpPr>
          <p:nvPr/>
        </p:nvCxnSpPr>
        <p:spPr bwMode="auto">
          <a:xfrm>
            <a:off x="2971800" y="5524500"/>
            <a:ext cx="990600" cy="38100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</p:cNvCxnSpPr>
          <p:nvPr/>
        </p:nvCxnSpPr>
        <p:spPr bwMode="auto">
          <a:xfrm rot="16200000" flipH="1">
            <a:off x="3030304" y="5544904"/>
            <a:ext cx="436796" cy="665396"/>
          </a:xfrm>
          <a:prstGeom prst="line">
            <a:avLst/>
          </a:prstGeom>
          <a:ln w="15875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0" y="48768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5950" y="5376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3800" y="5986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7800" y="47244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54022" y="518160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0" y="6093023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  <a:latin typeface="Gill Sans"/>
                <a:cs typeface="Gill Sans"/>
              </a:rPr>
              <a:t>d</a:t>
            </a:r>
            <a:r>
              <a:rPr lang="en-US" sz="1400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3831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1" grpId="0"/>
      <p:bldP spid="24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636" y="-1"/>
            <a:ext cx="10016836" cy="688657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Wikipedia (Wave)</a:t>
            </a:r>
          </a:p>
        </p:txBody>
      </p:sp>
    </p:spTree>
    <p:extLst>
      <p:ext uri="{BB962C8B-B14F-4D97-AF65-F5344CB8AC3E}">
        <p14:creationId xmlns:p14="http://schemas.microsoft.com/office/powerpoint/2010/main" val="31116943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905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0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3124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3048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98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676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3276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4267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572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791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724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>
                <a:solidFill>
                  <a:schemeClr val="bg2"/>
                </a:solidFill>
              </a:rPr>
              <a:t>n</a:t>
            </a:r>
            <a:r>
              <a:rPr lang="en-US" i="1" baseline="-25000" dirty="0">
                <a:solidFill>
                  <a:schemeClr val="bg2"/>
                </a:solidFill>
              </a:rPr>
              <a:t>8</a:t>
            </a: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624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605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2247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2019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3276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833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643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390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4000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824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924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595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5310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5252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5353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610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Visualizing Parallel BFS</a:t>
            </a:r>
          </a:p>
        </p:txBody>
      </p:sp>
    </p:spTree>
    <p:extLst>
      <p:ext uri="{BB962C8B-B14F-4D97-AF65-F5344CB8AC3E}">
        <p14:creationId xmlns:p14="http://schemas.microsoft.com/office/powerpoint/2010/main" val="13277170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From Intuition to Algorithm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representation: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Key: node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Value: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(distance from start), adjacency list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Initialization: for all nodes except for start node,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= </a:t>
            </a:r>
            <a:r>
              <a:rPr lang="en-GB" sz="2000" dirty="0">
                <a:solidFill>
                  <a:srgbClr val="0070C0"/>
                </a:solidFill>
                <a:sym typeface="Symbol"/>
              </a:rPr>
              <a:t>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49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Mapper: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30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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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adjacency list: emit (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+ 1)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Remember to also emit distance to yourself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68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Sort/Shuffle: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549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Groups distances by reachable nodes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86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Reducer: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467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Selects minimum distance path for each reachable node</a:t>
            </a:r>
          </a:p>
          <a:p>
            <a:pPr marL="12700"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Additional bookkeeping needed to keep track of actual path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71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559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Preserving graph structure: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940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Problem: Where did the adjacency list go?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Solution: mapper emits (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n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adjacency list) as well</a:t>
            </a:r>
          </a:p>
        </p:txBody>
      </p:sp>
      <p:sp>
        <p:nvSpPr>
          <p:cNvPr id="4" name="TextBox 3"/>
          <p:cNvSpPr txBox="1"/>
          <p:nvPr/>
        </p:nvSpPr>
        <p:spPr>
          <a:xfrm rot="20517061">
            <a:off x="5655488" y="4767590"/>
            <a:ext cx="261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Ugh! This is ugly!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Multiple Iterations Needed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MapReduce iteration advances the “frontier” by one 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47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Subsequent iterations include more reachable nodes as frontier expands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Multiple iterations are needed to explore entire graph</a:t>
            </a:r>
          </a:p>
        </p:txBody>
      </p:sp>
    </p:spTree>
    <p:extLst>
      <p:ext uri="{BB962C8B-B14F-4D97-AF65-F5344CB8AC3E}">
        <p14:creationId xmlns:p14="http://schemas.microsoft.com/office/powerpoint/2010/main" val="1960988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Koenigsberg,_Map_by_Merian-Erben_1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715" y="0"/>
            <a:ext cx="9880715" cy="6875594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Wikipedia (</a:t>
            </a:r>
            <a:r>
              <a:rPr lang="en-US" sz="1000" b="0" dirty="0" err="1">
                <a:solidFill>
                  <a:schemeClr val="bg1"/>
                </a:solidFill>
              </a:rPr>
              <a:t>Königsberg</a:t>
            </a:r>
            <a:r>
              <a:rPr lang="en-US" sz="1000" b="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081517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BFS Pseudo-Code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924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map(id: Long, n: Node)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d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n.distance</a:t>
            </a:r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d)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(m &lt;-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n.adjacenyList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emit(m, d+1)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def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reduce(id: Long, objects: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[Object])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min = infinity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n = null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(d &lt;- objects)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if 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isNode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(d))    n = d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else if d &lt; min   min = d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n.distance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= min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emit(id, n)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85023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Stopping Criterion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iterations are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needed in parallel BFS?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981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Convince yourself: when a node is first “discovered”,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we’ve found the shortest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649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does it have to do with</a:t>
            </a:r>
            <a:b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six degrees of separation?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888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Practicalities of MapReduce implementation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(equal edge weight)</a:t>
            </a:r>
          </a:p>
        </p:txBody>
      </p:sp>
    </p:spTree>
    <p:extLst>
      <p:ext uri="{BB962C8B-B14F-4D97-AF65-F5344CB8AC3E}">
        <p14:creationId xmlns:p14="http://schemas.microsoft.com/office/powerpoint/2010/main" val="1321978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37274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30416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267200" y="1593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4267200" y="5022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9" name="Straight Arrow Connector 8"/>
          <p:cNvCxnSpPr>
            <a:stCxn id="7" idx="3"/>
            <a:endCxn id="6" idx="0"/>
          </p:cNvCxnSpPr>
          <p:nvPr/>
        </p:nvCxnSpPr>
        <p:spPr bwMode="auto">
          <a:xfrm>
            <a:off x="4838700" y="23558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8" idx="1"/>
          </p:cNvCxnSpPr>
          <p:nvPr/>
        </p:nvCxnSpPr>
        <p:spPr bwMode="auto">
          <a:xfrm>
            <a:off x="4838700" y="43370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6" idx="0"/>
          </p:cNvCxnSpPr>
          <p:nvPr/>
        </p:nvCxnSpPr>
        <p:spPr bwMode="auto">
          <a:xfrm rot="5400000" flipH="1">
            <a:off x="3467100" y="4413250"/>
            <a:ext cx="2743200" cy="12700"/>
          </a:xfrm>
          <a:prstGeom prst="bentConnector5">
            <a:avLst>
              <a:gd name="adj1" fmla="val -17696"/>
              <a:gd name="adj2" fmla="val 14390520"/>
              <a:gd name="adj3" fmla="val 11509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39624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>
                <a:solidFill>
                  <a:srgbClr val="000000"/>
                </a:solidFill>
                <a:latin typeface="Gill Sans"/>
                <a:cs typeface="Gill Sans"/>
              </a:rPr>
              <a:t>Implementation Practicalities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64148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Comparison to Dijkstra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Dijkstra’s algorithm is more efficient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each step, only pursues edges from minimum-cost path inside frontier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78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explores all paths in parallel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593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Lots of “waste”</a:t>
            </a:r>
          </a:p>
          <a:p>
            <a:pPr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  <a:sym typeface="Symbol" pitchFamily="18" charset="2"/>
              </a:rPr>
              <a:t>Useful work is only done at the “frontier”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Why can’t we do better using MapReduce?</a:t>
            </a:r>
          </a:p>
        </p:txBody>
      </p:sp>
    </p:spTree>
    <p:extLst>
      <p:ext uri="{BB962C8B-B14F-4D97-AF65-F5344CB8AC3E}">
        <p14:creationId xmlns:p14="http://schemas.microsoft.com/office/powerpoint/2010/main" val="1627006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Single Source: Weighted 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66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Now add positive weights to the edges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4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Simple change: add weight w for each edge in adjacency list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783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Simple change: add weight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w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for each edge in adjacency 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593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In mapper, emit (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d 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+ </a:t>
            </a:r>
            <a:r>
              <a:rPr lang="en-GB" sz="2000" b="0" i="1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w</a:t>
            </a:r>
            <a:r>
              <a:rPr lang="en-GB" sz="2000" b="0" i="1" baseline="-25000" dirty="0" err="1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) instead of (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GB" sz="2000" b="0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+ 1) for each node </a:t>
            </a:r>
            <a:r>
              <a:rPr lang="en-GB" sz="2000" b="0" i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endParaRPr lang="en-GB" sz="2000" b="0" dirty="0">
              <a:solidFill>
                <a:srgbClr val="0070C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8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FF0000"/>
                </a:solidFill>
                <a:latin typeface="Gill Sans"/>
                <a:cs typeface="Gill Sans"/>
              </a:rPr>
              <a:t>That’s it?</a:t>
            </a:r>
          </a:p>
        </p:txBody>
      </p:sp>
    </p:spTree>
    <p:extLst>
      <p:ext uri="{BB962C8B-B14F-4D97-AF65-F5344CB8AC3E}">
        <p14:creationId xmlns:p14="http://schemas.microsoft.com/office/powerpoint/2010/main" val="1743170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517061">
            <a:off x="5752277" y="4287094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Not true!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iterations are needed in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parallel BFS?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Stopping Criterion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342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Convince yourself: when a node is first “discovered”,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we’ve found the shortest path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(positive edge weight)</a:t>
            </a:r>
          </a:p>
        </p:txBody>
      </p:sp>
    </p:spTree>
    <p:extLst>
      <p:ext uri="{BB962C8B-B14F-4D97-AF65-F5344CB8AC3E}">
        <p14:creationId xmlns:p14="http://schemas.microsoft.com/office/powerpoint/2010/main" val="1798569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c 44"/>
          <p:cNvSpPr/>
          <p:nvPr/>
        </p:nvSpPr>
        <p:spPr>
          <a:xfrm rot="1144159">
            <a:off x="-281879" y="2689921"/>
            <a:ext cx="2971800" cy="2971800"/>
          </a:xfrm>
          <a:prstGeom prst="arc">
            <a:avLst/>
          </a:prstGeom>
          <a:noFill/>
          <a:ln w="254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Straight Arrow Connector 77"/>
          <p:cNvCxnSpPr>
            <a:cxnSpLocks noChangeShapeType="1"/>
            <a:endCxn id="53" idx="2"/>
          </p:cNvCxnSpPr>
          <p:nvPr/>
        </p:nvCxnSpPr>
        <p:spPr bwMode="auto">
          <a:xfrm>
            <a:off x="1066800" y="3886200"/>
            <a:ext cx="990600" cy="120521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7" name="Straight Arrow Connector 77"/>
          <p:cNvCxnSpPr>
            <a:cxnSpLocks noChangeShapeType="1"/>
          </p:cNvCxnSpPr>
          <p:nvPr/>
        </p:nvCxnSpPr>
        <p:spPr bwMode="auto">
          <a:xfrm flipV="1">
            <a:off x="2362200" y="3962400"/>
            <a:ext cx="914400" cy="76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8" name="Straight Arrow Connector 77"/>
          <p:cNvCxnSpPr>
            <a:cxnSpLocks noChangeShapeType="1"/>
            <a:endCxn id="52" idx="5"/>
          </p:cNvCxnSpPr>
          <p:nvPr/>
        </p:nvCxnSpPr>
        <p:spPr bwMode="auto">
          <a:xfrm rot="10800000">
            <a:off x="2609382" y="3447582"/>
            <a:ext cx="743418" cy="36241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49" name="Straight Arrow Connector 77"/>
          <p:cNvCxnSpPr>
            <a:cxnSpLocks noChangeShapeType="1"/>
          </p:cNvCxnSpPr>
          <p:nvPr/>
        </p:nvCxnSpPr>
        <p:spPr bwMode="auto">
          <a:xfrm rot="5400000" flipH="1" flipV="1">
            <a:off x="2171701" y="3619502"/>
            <a:ext cx="380998" cy="152399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</p:spPr>
      </p:cxnSp>
      <p:sp>
        <p:nvSpPr>
          <p:cNvPr id="50" name="Oval 49"/>
          <p:cNvSpPr/>
          <p:nvPr/>
        </p:nvSpPr>
        <p:spPr bwMode="auto">
          <a:xfrm>
            <a:off x="838200" y="36576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" y="39140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273559" y="31117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57400" y="3810000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276600" y="3721359"/>
            <a:ext cx="393441" cy="39344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68774" y="419100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54556" y="40664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42022" y="3228201"/>
            <a:ext cx="243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81200" y="269480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 frontier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4997048" y="2514600"/>
            <a:ext cx="3537352" cy="2423040"/>
            <a:chOff x="4997048" y="2514600"/>
            <a:chExt cx="3537352" cy="2423040"/>
          </a:xfrm>
        </p:grpSpPr>
        <p:cxnSp>
          <p:nvCxnSpPr>
            <p:cNvPr id="95" name="Straight Arrow Connector 77"/>
            <p:cNvCxnSpPr>
              <a:cxnSpLocks noChangeShapeType="1"/>
            </p:cNvCxnSpPr>
            <p:nvPr/>
          </p:nvCxnSpPr>
          <p:spPr bwMode="auto">
            <a:xfrm>
              <a:off x="6858000" y="2755641"/>
              <a:ext cx="533400" cy="762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6" name="Straight Arrow Connector 77"/>
            <p:cNvCxnSpPr>
              <a:cxnSpLocks noChangeShapeType="1"/>
            </p:cNvCxnSpPr>
            <p:nvPr/>
          </p:nvCxnSpPr>
          <p:spPr bwMode="auto">
            <a:xfrm>
              <a:off x="7696200" y="2908041"/>
              <a:ext cx="457200" cy="2286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248400" y="2831841"/>
              <a:ext cx="304800" cy="3048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8" name="Straight Arrow Connector 77"/>
            <p:cNvCxnSpPr>
              <a:cxnSpLocks noChangeShapeType="1"/>
            </p:cNvCxnSpPr>
            <p:nvPr/>
          </p:nvCxnSpPr>
          <p:spPr bwMode="auto">
            <a:xfrm rot="10800000">
              <a:off x="6337042" y="3320921"/>
              <a:ext cx="444758" cy="272921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99" name="Straight Arrow Connector 77"/>
            <p:cNvCxnSpPr>
              <a:cxnSpLocks noChangeShapeType="1"/>
            </p:cNvCxnSpPr>
            <p:nvPr/>
          </p:nvCxnSpPr>
          <p:spPr bwMode="auto">
            <a:xfrm rot="16200000" flipV="1">
              <a:off x="6920902" y="3885344"/>
              <a:ext cx="426177" cy="210018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00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6705600" y="4432041"/>
              <a:ext cx="457200" cy="139959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1" name="Oval 100"/>
            <p:cNvSpPr/>
            <p:nvPr/>
          </p:nvSpPr>
          <p:spPr bwMode="auto">
            <a:xfrm>
              <a:off x="5257800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25400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02" name="Straight Arrow Connector 77"/>
            <p:cNvCxnSpPr>
              <a:cxnSpLocks noChangeShapeType="1"/>
            </p:cNvCxnSpPr>
            <p:nvPr/>
          </p:nvCxnSpPr>
          <p:spPr bwMode="auto">
            <a:xfrm rot="16200000" flipH="1">
              <a:off x="5486400" y="38986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5562600" y="3212841"/>
              <a:ext cx="34176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7048" y="36216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638800" y="41148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943600" y="3048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324600" y="4419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150359" y="41272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693159" y="34290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540759" y="2514600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378959" y="2679441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8140959" y="3039105"/>
              <a:ext cx="393441" cy="39344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13" name="Straight Arrow Connector 77"/>
            <p:cNvCxnSpPr>
              <a:cxnSpLocks noChangeShapeType="1"/>
            </p:cNvCxnSpPr>
            <p:nvPr/>
          </p:nvCxnSpPr>
          <p:spPr bwMode="auto">
            <a:xfrm flipV="1">
              <a:off x="5638800" y="3365241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cxnSp>
          <p:nvCxnSpPr>
            <p:cNvPr id="114" name="Straight Arrow Connector 77"/>
            <p:cNvCxnSpPr>
              <a:cxnSpLocks noChangeShapeType="1"/>
            </p:cNvCxnSpPr>
            <p:nvPr/>
          </p:nvCxnSpPr>
          <p:spPr bwMode="auto">
            <a:xfrm>
              <a:off x="6019800" y="4419600"/>
              <a:ext cx="304800" cy="152400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arrow" w="med" len="med"/>
            </a:ln>
          </p:spPr>
        </p:cxnSp>
        <p:sp>
          <p:nvSpPr>
            <p:cNvPr id="115" name="TextBox 114"/>
            <p:cNvSpPr txBox="1"/>
            <p:nvPr/>
          </p:nvSpPr>
          <p:spPr>
            <a:xfrm>
              <a:off x="5638800" y="44598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97248" y="46606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511648" y="42034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054448" y="34692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791200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49648" y="2831841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43800" y="3012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153400" y="3393042"/>
              <a:ext cx="336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/>
            <p:cNvSpPr txBox="1">
              <a:spLocks noChangeArrowheads="1"/>
            </p:cNvSpPr>
            <p:nvPr/>
          </p:nvSpPr>
          <p:spPr bwMode="auto">
            <a:xfrm>
              <a:off x="5410200" y="38656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5985186" y="44320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5" name="TextBox 124"/>
            <p:cNvSpPr txBox="1">
              <a:spLocks noChangeArrowheads="1"/>
            </p:cNvSpPr>
            <p:nvPr/>
          </p:nvSpPr>
          <p:spPr bwMode="auto">
            <a:xfrm>
              <a:off x="6747186" y="4279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6" name="TextBox 125"/>
            <p:cNvSpPr txBox="1">
              <a:spLocks noChangeArrowheads="1"/>
            </p:cNvSpPr>
            <p:nvPr/>
          </p:nvSpPr>
          <p:spPr bwMode="auto">
            <a:xfrm>
              <a:off x="6934200" y="3898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6324600" y="34084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6213786" y="275564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9" name="TextBox 128"/>
            <p:cNvSpPr txBox="1">
              <a:spLocks noChangeArrowheads="1"/>
            </p:cNvSpPr>
            <p:nvPr/>
          </p:nvSpPr>
          <p:spPr bwMode="auto">
            <a:xfrm>
              <a:off x="7010400" y="25702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0" name="TextBox 129"/>
            <p:cNvSpPr txBox="1">
              <a:spLocks noChangeArrowheads="1"/>
            </p:cNvSpPr>
            <p:nvPr/>
          </p:nvSpPr>
          <p:spPr bwMode="auto">
            <a:xfrm>
              <a:off x="7848600" y="2798831"/>
              <a:ext cx="2632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Additional Complexities</a:t>
            </a:r>
          </a:p>
        </p:txBody>
      </p:sp>
    </p:spTree>
    <p:extLst>
      <p:ext uri="{BB962C8B-B14F-4D97-AF65-F5344CB8AC3E}">
        <p14:creationId xmlns:p14="http://schemas.microsoft.com/office/powerpoint/2010/main" val="3066533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Stopping Criterion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many iterations are needed in parallel BFS?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888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Practicalities of MapReduce implementation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(positive edge weight)</a:t>
            </a:r>
          </a:p>
        </p:txBody>
      </p:sp>
    </p:spTree>
    <p:extLst>
      <p:ext uri="{BB962C8B-B14F-4D97-AF65-F5344CB8AC3E}">
        <p14:creationId xmlns:p14="http://schemas.microsoft.com/office/powerpoint/2010/main" val="77443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31 at 6.1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72518"/>
            <a:ext cx="9144000" cy="21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400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cathedral_of_Kaliningrad_in_Russ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5745" cy="6858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(Kaliningrad)</a:t>
            </a:r>
          </a:p>
        </p:txBody>
      </p:sp>
    </p:spTree>
    <p:extLst>
      <p:ext uri="{BB962C8B-B14F-4D97-AF65-F5344CB8AC3E}">
        <p14:creationId xmlns:p14="http://schemas.microsoft.com/office/powerpoint/2010/main" val="33178498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Some Graph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Finding shortest paths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Routing Internet traffic and UPS trucks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Finding minimum spanning 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Telco laying down fiber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Finding max flow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05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Airline scheduling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6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Identify “special” nodes and communities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343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Halting the spread of avian flu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0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Bipartite matching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181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match.com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63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Web ranking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019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PageRank</a:t>
            </a:r>
          </a:p>
        </p:txBody>
      </p:sp>
    </p:spTree>
    <p:extLst>
      <p:ext uri="{BB962C8B-B14F-4D97-AF65-F5344CB8AC3E}">
        <p14:creationId xmlns:p14="http://schemas.microsoft.com/office/powerpoint/2010/main" val="85052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 makes graphs hard?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Irregular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 with data structures!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671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Irregular data access patterns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481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 with architectures!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81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3625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Fun with optimizations!</a:t>
            </a:r>
          </a:p>
        </p:txBody>
      </p:sp>
    </p:spTree>
    <p:extLst>
      <p:ext uri="{BB962C8B-B14F-4D97-AF65-F5344CB8AC3E}">
        <p14:creationId xmlns:p14="http://schemas.microsoft.com/office/powerpoint/2010/main" val="212094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48760</TotalTime>
  <Words>1927</Words>
  <Application>Microsoft Macintosh PowerPoint</Application>
  <PresentationFormat>On-screen Show (4:3)</PresentationFormat>
  <Paragraphs>522</Paragraphs>
  <Slides>58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Andale Mono</vt:lpstr>
      <vt:lpstr>Arial</vt:lpstr>
      <vt:lpstr>Arial Black</vt:lpstr>
      <vt:lpstr>Calibri</vt:lpstr>
      <vt:lpstr>Gill Sans</vt:lpstr>
      <vt:lpstr>Helvetica Neue</vt:lpstr>
      <vt:lpstr>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9113</cp:revision>
  <cp:lastPrinted>2018-02-01T02:40:25Z</cp:lastPrinted>
  <dcterms:created xsi:type="dcterms:W3CDTF">2012-08-31T06:36:49Z</dcterms:created>
  <dcterms:modified xsi:type="dcterms:W3CDTF">2018-10-04T02:26:50Z</dcterms:modified>
  <cp:category/>
</cp:coreProperties>
</file>