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1597" r:id="rId2"/>
    <p:sldId id="1591" r:id="rId3"/>
    <p:sldId id="1579" r:id="rId4"/>
    <p:sldId id="1523" r:id="rId5"/>
    <p:sldId id="1576" r:id="rId6"/>
    <p:sldId id="1525" r:id="rId7"/>
    <p:sldId id="1580" r:id="rId8"/>
    <p:sldId id="1532" r:id="rId9"/>
    <p:sldId id="1538" r:id="rId10"/>
    <p:sldId id="1533" r:id="rId11"/>
    <p:sldId id="1537" r:id="rId12"/>
    <p:sldId id="1540" r:id="rId13"/>
    <p:sldId id="1535" r:id="rId14"/>
    <p:sldId id="1544" r:id="rId15"/>
    <p:sldId id="1598" r:id="rId16"/>
    <p:sldId id="1590" r:id="rId17"/>
    <p:sldId id="1581" r:id="rId18"/>
    <p:sldId id="1575" r:id="rId19"/>
    <p:sldId id="1461" r:id="rId20"/>
    <p:sldId id="1543" r:id="rId21"/>
    <p:sldId id="1545" r:id="rId22"/>
    <p:sldId id="1547" r:id="rId23"/>
    <p:sldId id="1570" r:id="rId24"/>
    <p:sldId id="1548" r:id="rId25"/>
    <p:sldId id="1549" r:id="rId26"/>
    <p:sldId id="1582" r:id="rId27"/>
    <p:sldId id="1583" r:id="rId28"/>
    <p:sldId id="1584" r:id="rId29"/>
    <p:sldId id="1586" r:id="rId30"/>
    <p:sldId id="1550" r:id="rId31"/>
    <p:sldId id="1585" r:id="rId32"/>
    <p:sldId id="1551" r:id="rId33"/>
    <p:sldId id="1552" r:id="rId34"/>
    <p:sldId id="1555" r:id="rId35"/>
    <p:sldId id="1556" r:id="rId36"/>
    <p:sldId id="1541" r:id="rId37"/>
    <p:sldId id="1588" r:id="rId38"/>
    <p:sldId id="1589" r:id="rId39"/>
    <p:sldId id="1557" r:id="rId40"/>
    <p:sldId id="1558" r:id="rId41"/>
    <p:sldId id="1484" r:id="rId42"/>
    <p:sldId id="1601" r:id="rId43"/>
    <p:sldId id="1559" r:id="rId44"/>
    <p:sldId id="1599" r:id="rId45"/>
    <p:sldId id="1487" r:id="rId46"/>
    <p:sldId id="1560" r:id="rId47"/>
    <p:sldId id="1600" r:id="rId48"/>
    <p:sldId id="1563" r:id="rId49"/>
    <p:sldId id="1564" r:id="rId50"/>
    <p:sldId id="1562" r:id="rId51"/>
    <p:sldId id="1578" r:id="rId52"/>
    <p:sldId id="1593" r:id="rId53"/>
    <p:sldId id="1594" r:id="rId54"/>
    <p:sldId id="1577" r:id="rId55"/>
    <p:sldId id="1567" r:id="rId56"/>
    <p:sldId id="1568" r:id="rId57"/>
    <p:sldId id="1596" r:id="rId58"/>
    <p:sldId id="1595" r:id="rId59"/>
    <p:sldId id="1573" r:id="rId60"/>
    <p:sldId id="1278" r:id="rId6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74" autoAdjust="0"/>
    <p:restoredTop sz="75202" autoAdjust="0"/>
  </p:normalViewPr>
  <p:slideViewPr>
    <p:cSldViewPr>
      <p:cViewPr varScale="1">
        <p:scale>
          <a:sx n="131" d="100"/>
          <a:sy n="131" d="100"/>
        </p:scale>
        <p:origin x="5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2: From MapReduce to </a:t>
            </a:r>
            <a:r>
              <a:rPr lang="en-US" sz="2600" b="0">
                <a:solidFill>
                  <a:schemeClr val="bg2"/>
                </a:solidFill>
                <a:latin typeface="Gill Sans"/>
                <a:cs typeface="Gill Sans"/>
              </a:rPr>
              <a:t>Spark (2/2</a:t>
            </a:r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451/651 (Fall 2018)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September 25,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/bigdata-2018f/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8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 Word Count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789872"/>
            <a:ext cx="701040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textFile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sc.textFile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args.input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())</a:t>
            </a:r>
          </a:p>
          <a:p>
            <a:endParaRPr lang="en-US" sz="18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a = 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textFile.</a:t>
            </a:r>
            <a:r>
              <a:rPr lang="en-US" sz="1800" b="0" dirty="0" err="1">
                <a:solidFill>
                  <a:srgbClr val="FF0000"/>
                </a:solidFill>
                <a:latin typeface="Andale Mono"/>
                <a:cs typeface="Andale Mono"/>
              </a:rPr>
              <a:t>flatMap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(line =&gt; 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line.split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(" "))</a:t>
            </a:r>
          </a:p>
          <a:p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b = 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a.</a:t>
            </a:r>
            <a:r>
              <a:rPr lang="en-US" sz="1800" b="0" dirty="0" err="1">
                <a:solidFill>
                  <a:srgbClr val="FF0000"/>
                </a:solidFill>
                <a:latin typeface="Andale Mono"/>
                <a:cs typeface="Andale Mono"/>
              </a:rPr>
              <a:t>map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(word =&gt; (word, 1))</a:t>
            </a:r>
          </a:p>
          <a:p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c = 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b.</a:t>
            </a:r>
            <a:r>
              <a:rPr lang="en-US" sz="1800" b="0" dirty="0" err="1">
                <a:solidFill>
                  <a:srgbClr val="FF0000"/>
                </a:solidFill>
                <a:latin typeface="Andale Mono"/>
                <a:cs typeface="Andale Mono"/>
              </a:rPr>
              <a:t>reduceByKey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((x, y) =&gt; x + y)</a:t>
            </a:r>
          </a:p>
          <a:p>
            <a:endParaRPr lang="en-US" sz="18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c.saveAsTextFile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args.output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())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1838980"/>
            <a:ext cx="1219200" cy="2231885"/>
            <a:chOff x="228600" y="1838980"/>
            <a:chExt cx="1219200" cy="2231885"/>
          </a:xfrm>
        </p:grpSpPr>
        <p:sp>
          <p:nvSpPr>
            <p:cNvPr id="7" name="TextBox 6"/>
            <p:cNvSpPr txBox="1"/>
            <p:nvPr/>
          </p:nvSpPr>
          <p:spPr>
            <a:xfrm>
              <a:off x="228600" y="183898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Gill Sans"/>
                  <a:cs typeface="Gill Sans"/>
                </a:rPr>
                <a:t>RDDs</a:t>
              </a:r>
            </a:p>
          </p:txBody>
        </p:sp>
        <p:cxnSp>
          <p:nvCxnSpPr>
            <p:cNvPr id="21" name="Elbow Connector 20"/>
            <p:cNvCxnSpPr>
              <a:stCxn id="7" idx="2"/>
            </p:cNvCxnSpPr>
            <p:nvPr/>
          </p:nvCxnSpPr>
          <p:spPr bwMode="auto">
            <a:xfrm rot="16200000" flipH="1">
              <a:off x="753190" y="2385655"/>
              <a:ext cx="703421" cy="5334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7" idx="2"/>
            </p:cNvCxnSpPr>
            <p:nvPr/>
          </p:nvCxnSpPr>
          <p:spPr bwMode="auto">
            <a:xfrm rot="16200000" flipH="1">
              <a:off x="480656" y="2658189"/>
              <a:ext cx="1248489" cy="5334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7" idx="2"/>
            </p:cNvCxnSpPr>
            <p:nvPr/>
          </p:nvCxnSpPr>
          <p:spPr bwMode="auto">
            <a:xfrm rot="16200000" flipH="1">
              <a:off x="350223" y="2788622"/>
              <a:ext cx="1509355" cy="5334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7" idx="2"/>
            </p:cNvCxnSpPr>
            <p:nvPr/>
          </p:nvCxnSpPr>
          <p:spPr bwMode="auto">
            <a:xfrm rot="16200000" flipH="1">
              <a:off x="219790" y="2919055"/>
              <a:ext cx="1770221" cy="5334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019800" y="3537466"/>
            <a:ext cx="2514600" cy="2410599"/>
            <a:chOff x="6019800" y="3537466"/>
            <a:chExt cx="2514600" cy="2410599"/>
          </a:xfrm>
        </p:grpSpPr>
        <p:sp>
          <p:nvSpPr>
            <p:cNvPr id="37" name="TextBox 36"/>
            <p:cNvSpPr txBox="1"/>
            <p:nvPr/>
          </p:nvSpPr>
          <p:spPr>
            <a:xfrm>
              <a:off x="6019800" y="5486400"/>
              <a:ext cx="251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0" dirty="0">
                  <a:solidFill>
                    <a:schemeClr val="bg1"/>
                  </a:solidFill>
                  <a:latin typeface="Gill Sans"/>
                  <a:cs typeface="Gill Sans"/>
                </a:rPr>
                <a:t>Transformations</a:t>
              </a:r>
            </a:p>
          </p:txBody>
        </p:sp>
        <p:cxnSp>
          <p:nvCxnSpPr>
            <p:cNvPr id="41" name="Elbow Connector 40"/>
            <p:cNvCxnSpPr>
              <a:stCxn id="37" idx="3"/>
            </p:cNvCxnSpPr>
            <p:nvPr/>
          </p:nvCxnSpPr>
          <p:spPr bwMode="auto">
            <a:xfrm flipH="1" flipV="1">
              <a:off x="8229600" y="3537466"/>
              <a:ext cx="304800" cy="2179767"/>
            </a:xfrm>
            <a:prstGeom prst="bentConnector3">
              <a:avLst>
                <a:gd name="adj1" fmla="val -75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stCxn id="37" idx="3"/>
            </p:cNvCxnSpPr>
            <p:nvPr/>
          </p:nvCxnSpPr>
          <p:spPr bwMode="auto">
            <a:xfrm flipH="1" flipV="1">
              <a:off x="8229600" y="3810000"/>
              <a:ext cx="304800" cy="1907233"/>
            </a:xfrm>
            <a:prstGeom prst="bentConnector3">
              <a:avLst>
                <a:gd name="adj1" fmla="val -75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stCxn id="37" idx="3"/>
            </p:cNvCxnSpPr>
            <p:nvPr/>
          </p:nvCxnSpPr>
          <p:spPr bwMode="auto">
            <a:xfrm flipH="1" flipV="1">
              <a:off x="8229600" y="4082534"/>
              <a:ext cx="304800" cy="1634699"/>
            </a:xfrm>
            <a:prstGeom prst="bentConnector3">
              <a:avLst>
                <a:gd name="adj1" fmla="val -75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47800" y="4800600"/>
            <a:ext cx="1066800" cy="1299865"/>
            <a:chOff x="1447800" y="4800600"/>
            <a:chExt cx="1066800" cy="1299865"/>
          </a:xfrm>
        </p:grpSpPr>
        <p:sp>
          <p:nvSpPr>
            <p:cNvPr id="50" name="TextBox 49"/>
            <p:cNvSpPr txBox="1"/>
            <p:nvPr/>
          </p:nvSpPr>
          <p:spPr>
            <a:xfrm>
              <a:off x="1447800" y="56388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solidFill>
                    <a:schemeClr val="bg1"/>
                  </a:solidFill>
                  <a:latin typeface="Gill Sans"/>
                  <a:cs typeface="Gill Sans"/>
                </a:rPr>
                <a:t>Action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flipV="1">
              <a:off x="2133600" y="4800600"/>
              <a:ext cx="304800" cy="9144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7438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RDDs and Lineage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124200" y="1976735"/>
            <a:ext cx="2895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textFile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: RDD[String]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2052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On HDFS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24200" y="2586335"/>
            <a:ext cx="5867400" cy="1066800"/>
            <a:chOff x="3124200" y="2586335"/>
            <a:chExt cx="5867400" cy="1066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124200" y="3043535"/>
              <a:ext cx="2895600" cy="609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a: RDD[String]</a:t>
              </a:r>
            </a:p>
          </p:txBody>
        </p:sp>
        <p:cxnSp>
          <p:nvCxnSpPr>
            <p:cNvPr id="9" name="Straight Arrow Connector 8"/>
            <p:cNvCxnSpPr>
              <a:stCxn id="4" idx="2"/>
              <a:endCxn id="5" idx="0"/>
            </p:cNvCxnSpPr>
            <p:nvPr/>
          </p:nvCxnSpPr>
          <p:spPr bwMode="auto">
            <a:xfrm>
              <a:off x="4572000" y="2586335"/>
              <a:ext cx="0" cy="457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48200" y="2662535"/>
              <a:ext cx="434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Andale Mono"/>
                  <a:cs typeface="Andale Mono"/>
                </a:rPr>
                <a:t>.</a:t>
              </a:r>
              <a:r>
                <a:rPr lang="en-US" sz="1400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flatMap</a:t>
              </a:r>
              <a:r>
                <a:rPr lang="en-US" sz="1400" b="0" dirty="0">
                  <a:solidFill>
                    <a:srgbClr val="000000"/>
                  </a:solidFill>
                  <a:latin typeface="Andale Mono"/>
                  <a:cs typeface="Andale Mono"/>
                </a:rPr>
                <a:t>(line =&gt; </a:t>
              </a:r>
              <a:r>
                <a:rPr lang="en-US" sz="1400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line.split</a:t>
              </a:r>
              <a:r>
                <a:rPr lang="en-US" sz="1400" b="0" dirty="0">
                  <a:solidFill>
                    <a:srgbClr val="000000"/>
                  </a:solidFill>
                  <a:latin typeface="Andale Mono"/>
                  <a:cs typeface="Andale Mono"/>
                </a:rPr>
                <a:t>(" "))</a:t>
              </a:r>
              <a:endParaRPr lang="en-US" sz="1800" b="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86200" y="57867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Action!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24200" y="3653135"/>
            <a:ext cx="5867400" cy="1066800"/>
            <a:chOff x="3124200" y="3653135"/>
            <a:chExt cx="5867400" cy="10668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124200" y="4110335"/>
              <a:ext cx="2895600" cy="609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b: RDD[(String, </a:t>
              </a:r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Int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)]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8200" y="3729335"/>
              <a:ext cx="434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0" dirty="0">
                  <a:solidFill>
                    <a:srgbClr val="000000"/>
                  </a:solidFill>
                  <a:latin typeface="Andale Mono"/>
                  <a:cs typeface="Andale Mono"/>
                </a:rPr>
                <a:t>.map(word =&gt; (word, 1))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4572000" y="3653135"/>
              <a:ext cx="0" cy="457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124200" y="4719935"/>
            <a:ext cx="5867400" cy="1066800"/>
            <a:chOff x="3124200" y="4719935"/>
            <a:chExt cx="5867400" cy="1066800"/>
          </a:xfrm>
        </p:grpSpPr>
        <p:sp>
          <p:nvSpPr>
            <p:cNvPr id="7" name="Rectangle 6"/>
            <p:cNvSpPr/>
            <p:nvPr/>
          </p:nvSpPr>
          <p:spPr bwMode="auto">
            <a:xfrm>
              <a:off x="3124200" y="5177135"/>
              <a:ext cx="2895600" cy="609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c: RDD[(String, </a:t>
              </a:r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Int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)]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8200" y="4796135"/>
              <a:ext cx="434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Andale Mono"/>
                  <a:cs typeface="Andale Mono"/>
                </a:rPr>
                <a:t>.</a:t>
              </a:r>
              <a:r>
                <a:rPr lang="en-US" sz="1400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reduceByKey</a:t>
              </a:r>
              <a:r>
                <a:rPr lang="en-US" sz="1400" b="0" dirty="0">
                  <a:solidFill>
                    <a:srgbClr val="000000"/>
                  </a:solidFill>
                  <a:latin typeface="Andale Mono"/>
                  <a:cs typeface="Andale Mono"/>
                </a:rPr>
                <a:t>((x, y) =&gt; x + y)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4572000" y="4719935"/>
              <a:ext cx="0" cy="457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 rot="21187733">
            <a:off x="5599799" y="5691801"/>
            <a:ext cx="3483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Remember, </a:t>
            </a:r>
            <a:b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</a:b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transformations are lazy!</a:t>
            </a:r>
          </a:p>
        </p:txBody>
      </p:sp>
    </p:spTree>
    <p:extLst>
      <p:ext uri="{BB962C8B-B14F-4D97-AF65-F5344CB8AC3E}">
        <p14:creationId xmlns:p14="http://schemas.microsoft.com/office/powerpoint/2010/main" val="60090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9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RDDs and Optimizations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124200" y="1976735"/>
            <a:ext cx="2895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textFile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: RDD[String]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124200" y="3043535"/>
            <a:ext cx="2895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a: RDD[String]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124200" y="4110335"/>
            <a:ext cx="2895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b: RDD[(String,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)]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124200" y="5177135"/>
            <a:ext cx="2895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c: RDD[(String,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052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On HDFS</a:t>
            </a:r>
          </a:p>
        </p:txBody>
      </p:sp>
      <p:cxnSp>
        <p:nvCxnSpPr>
          <p:cNvPr id="25" name="Straight Arrow Connector 24"/>
          <p:cNvCxnSpPr>
            <a:stCxn id="20" idx="2"/>
            <a:endCxn id="21" idx="0"/>
          </p:cNvCxnSpPr>
          <p:nvPr/>
        </p:nvCxnSpPr>
        <p:spPr bwMode="auto">
          <a:xfrm>
            <a:off x="4572000" y="2586335"/>
            <a:ext cx="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48200" y="2662535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.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flatMap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(line =&gt; 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line.split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(" "))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3729335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>
                <a:solidFill>
                  <a:srgbClr val="000000"/>
                </a:solidFill>
                <a:latin typeface="Andale Mono"/>
                <a:cs typeface="Andale Mono"/>
              </a:rPr>
              <a:t>.map(word =&gt; (word, 1))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8200" y="4796135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.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reduceByKey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((x, y) =&gt; x + y)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86200" y="57867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Action!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572000" y="3653135"/>
            <a:ext cx="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>
            <a:off x="4572000" y="4719935"/>
            <a:ext cx="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0954561">
            <a:off x="1093816" y="363891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Want MM?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2819400" y="2667000"/>
            <a:ext cx="3505200" cy="2209800"/>
          </a:xfrm>
          <a:prstGeom prst="roundRect">
            <a:avLst>
              <a:gd name="adj" fmla="val 11459"/>
            </a:avLst>
          </a:prstGeom>
          <a:noFill/>
          <a:ln>
            <a:solidFill>
              <a:schemeClr val="tx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" y="259800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RDDs don’t need to be materialized!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0" y="106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Lazy evaluation creates optimization opportunities</a:t>
            </a:r>
          </a:p>
        </p:txBody>
      </p:sp>
    </p:spTree>
    <p:extLst>
      <p:ext uri="{BB962C8B-B14F-4D97-AF65-F5344CB8AC3E}">
        <p14:creationId xmlns:p14="http://schemas.microsoft.com/office/powerpoint/2010/main" val="621843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RDDs and Caching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RDDs can be materialized in memory (and on disk)!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124200" y="1976735"/>
            <a:ext cx="2895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textFile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: RDD[String]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124200" y="3043535"/>
            <a:ext cx="2895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a: RDD[String]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124200" y="4110335"/>
            <a:ext cx="2895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b: RDD[(String,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)]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124200" y="5177135"/>
            <a:ext cx="2895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c: RDD[(String,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2052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On HDFS</a:t>
            </a:r>
          </a:p>
        </p:txBody>
      </p: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 bwMode="auto">
          <a:xfrm>
            <a:off x="4572000" y="2586335"/>
            <a:ext cx="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48200" y="2662535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.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flatMap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(line =&gt; 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line.split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(" "))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3729335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>
                <a:solidFill>
                  <a:srgbClr val="000000"/>
                </a:solidFill>
                <a:latin typeface="Andale Mono"/>
                <a:cs typeface="Andale Mono"/>
              </a:rPr>
              <a:t>.map(word =&gt; (word, 1))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200" y="4796135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.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reduceByKey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((x, y) =&gt; x + y)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6200" y="57867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Action!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572000" y="3653135"/>
            <a:ext cx="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4572000" y="4719935"/>
            <a:ext cx="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954561">
            <a:off x="2335184" y="290981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Cache it!</a:t>
            </a:r>
          </a:p>
        </p:txBody>
      </p:sp>
      <p:sp>
        <p:nvSpPr>
          <p:cNvPr id="21" name="TextBox 20"/>
          <p:cNvSpPr txBox="1"/>
          <p:nvPr/>
        </p:nvSpPr>
        <p:spPr>
          <a:xfrm rot="517051">
            <a:off x="6192819" y="3154584"/>
            <a:ext cx="247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Fault tolerance?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2468940"/>
            <a:ext cx="9028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96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62484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Spark works even if the RDDs are </a:t>
            </a:r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partially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cached!</a:t>
            </a:r>
          </a:p>
        </p:txBody>
      </p:sp>
    </p:spTree>
    <p:extLst>
      <p:ext uri="{BB962C8B-B14F-4D97-AF65-F5344CB8AC3E}">
        <p14:creationId xmlns:p14="http://schemas.microsoft.com/office/powerpoint/2010/main" val="2735343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 Architecture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pic>
        <p:nvPicPr>
          <p:cNvPr id="3" name="Picture 2" descr="cluster-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854200"/>
            <a:ext cx="75692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30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724400" y="1981200"/>
            <a:ext cx="1981200" cy="9144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Rectangle 35"/>
          <p:cNvSpPr>
            <a:spLocks noChangeArrowheads="1"/>
          </p:cNvSpPr>
          <p:nvPr/>
        </p:nvSpPr>
        <p:spPr bwMode="auto">
          <a:xfrm>
            <a:off x="4724400" y="2286000"/>
            <a:ext cx="1981200" cy="6096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2590800" y="1981200"/>
            <a:ext cx="1981200" cy="9144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36576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57150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16002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3" name="Straight Arrow Connector 53"/>
          <p:cNvCxnSpPr>
            <a:cxnSpLocks noChangeShapeType="1"/>
            <a:stCxn id="107" idx="2"/>
            <a:endCxn id="70" idx="0"/>
          </p:cNvCxnSpPr>
          <p:nvPr/>
        </p:nvCxnSpPr>
        <p:spPr bwMode="auto">
          <a:xfrm rot="5400000">
            <a:off x="2514600" y="2819400"/>
            <a:ext cx="1143000" cy="9906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4" name="Straight Arrow Connector 53"/>
          <p:cNvCxnSpPr>
            <a:cxnSpLocks noChangeShapeType="1"/>
            <a:stCxn id="107" idx="2"/>
            <a:endCxn id="82" idx="0"/>
          </p:cNvCxnSpPr>
          <p:nvPr/>
        </p:nvCxnSpPr>
        <p:spPr bwMode="auto">
          <a:xfrm rot="16200000" flipH="1">
            <a:off x="3543300" y="2781300"/>
            <a:ext cx="1143000" cy="10668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5" name="Straight Arrow Connector 53"/>
          <p:cNvCxnSpPr>
            <a:cxnSpLocks noChangeShapeType="1"/>
            <a:stCxn id="107" idx="2"/>
            <a:endCxn id="94" idx="0"/>
          </p:cNvCxnSpPr>
          <p:nvPr/>
        </p:nvCxnSpPr>
        <p:spPr bwMode="auto">
          <a:xfrm rot="16200000" flipH="1">
            <a:off x="4572000" y="1752600"/>
            <a:ext cx="1143000" cy="31242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6" name="Straight Arrow Connector 53"/>
          <p:cNvCxnSpPr>
            <a:cxnSpLocks noChangeShapeType="1"/>
            <a:stCxn id="109" idx="2"/>
            <a:endCxn id="79" idx="0"/>
          </p:cNvCxnSpPr>
          <p:nvPr/>
        </p:nvCxnSpPr>
        <p:spPr bwMode="auto">
          <a:xfrm rot="5400000">
            <a:off x="3771900" y="1562100"/>
            <a:ext cx="762000" cy="31242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7" name="Straight Arrow Connector 53"/>
          <p:cNvCxnSpPr>
            <a:cxnSpLocks noChangeShapeType="1"/>
            <a:stCxn id="109" idx="2"/>
            <a:endCxn id="91" idx="0"/>
          </p:cNvCxnSpPr>
          <p:nvPr/>
        </p:nvCxnSpPr>
        <p:spPr bwMode="auto">
          <a:xfrm rot="5400000">
            <a:off x="4800600" y="2590800"/>
            <a:ext cx="762000" cy="10668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8" name="Straight Arrow Connector 53"/>
          <p:cNvCxnSpPr>
            <a:cxnSpLocks noChangeShapeType="1"/>
            <a:stCxn id="109" idx="2"/>
            <a:endCxn id="103" idx="0"/>
          </p:cNvCxnSpPr>
          <p:nvPr/>
        </p:nvCxnSpPr>
        <p:spPr bwMode="auto">
          <a:xfrm rot="16200000" flipH="1">
            <a:off x="5829300" y="2628900"/>
            <a:ext cx="762000" cy="9906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526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17526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17526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72" name="Flowchart: Magnetic Disk 36"/>
          <p:cNvSpPr>
            <a:spLocks noChangeArrowheads="1"/>
          </p:cNvSpPr>
          <p:nvPr/>
        </p:nvSpPr>
        <p:spPr bwMode="auto">
          <a:xfrm>
            <a:off x="20229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Flowchart: Magnetic Disk 37"/>
          <p:cNvSpPr>
            <a:spLocks noChangeArrowheads="1"/>
          </p:cNvSpPr>
          <p:nvPr/>
        </p:nvSpPr>
        <p:spPr bwMode="auto">
          <a:xfrm>
            <a:off x="25563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4" name="Straight Connector 38"/>
          <p:cNvCxnSpPr>
            <a:cxnSpLocks noChangeShapeType="1"/>
          </p:cNvCxnSpPr>
          <p:nvPr/>
        </p:nvCxnSpPr>
        <p:spPr bwMode="auto">
          <a:xfrm rot="5400000">
            <a:off x="17562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5" name="Straight Connector 39"/>
          <p:cNvCxnSpPr>
            <a:cxnSpLocks noChangeShapeType="1"/>
            <a:endCxn id="72" idx="2"/>
          </p:cNvCxnSpPr>
          <p:nvPr/>
        </p:nvCxnSpPr>
        <p:spPr bwMode="auto">
          <a:xfrm>
            <a:off x="18705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6" name="Straight Connector 40"/>
          <p:cNvCxnSpPr>
            <a:cxnSpLocks noChangeShapeType="1"/>
          </p:cNvCxnSpPr>
          <p:nvPr/>
        </p:nvCxnSpPr>
        <p:spPr bwMode="auto">
          <a:xfrm rot="5400000">
            <a:off x="22896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7" name="Straight Connector 41"/>
          <p:cNvCxnSpPr>
            <a:cxnSpLocks noChangeShapeType="1"/>
          </p:cNvCxnSpPr>
          <p:nvPr/>
        </p:nvCxnSpPr>
        <p:spPr bwMode="auto">
          <a:xfrm>
            <a:off x="24039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78" name="TextBox 42"/>
          <p:cNvSpPr txBox="1">
            <a:spLocks noChangeArrowheads="1"/>
          </p:cNvSpPr>
          <p:nvPr/>
        </p:nvSpPr>
        <p:spPr bwMode="auto">
          <a:xfrm>
            <a:off x="30135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17526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6002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worker node</a:t>
            </a:r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38100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38100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38100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84" name="Flowchart: Magnetic Disk 36"/>
          <p:cNvSpPr>
            <a:spLocks noChangeArrowheads="1"/>
          </p:cNvSpPr>
          <p:nvPr/>
        </p:nvSpPr>
        <p:spPr bwMode="auto">
          <a:xfrm>
            <a:off x="40803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5" name="Flowchart: Magnetic Disk 37"/>
          <p:cNvSpPr>
            <a:spLocks noChangeArrowheads="1"/>
          </p:cNvSpPr>
          <p:nvPr/>
        </p:nvSpPr>
        <p:spPr bwMode="auto">
          <a:xfrm>
            <a:off x="46137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6" name="Straight Connector 38"/>
          <p:cNvCxnSpPr>
            <a:cxnSpLocks noChangeShapeType="1"/>
          </p:cNvCxnSpPr>
          <p:nvPr/>
        </p:nvCxnSpPr>
        <p:spPr bwMode="auto">
          <a:xfrm rot="5400000">
            <a:off x="38136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7" name="Straight Connector 39"/>
          <p:cNvCxnSpPr>
            <a:cxnSpLocks noChangeShapeType="1"/>
            <a:endCxn id="84" idx="2"/>
          </p:cNvCxnSpPr>
          <p:nvPr/>
        </p:nvCxnSpPr>
        <p:spPr bwMode="auto">
          <a:xfrm>
            <a:off x="39279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8" name="Straight Connector 40"/>
          <p:cNvCxnSpPr>
            <a:cxnSpLocks noChangeShapeType="1"/>
          </p:cNvCxnSpPr>
          <p:nvPr/>
        </p:nvCxnSpPr>
        <p:spPr bwMode="auto">
          <a:xfrm rot="5400000">
            <a:off x="43470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9" name="Straight Connector 41"/>
          <p:cNvCxnSpPr>
            <a:cxnSpLocks noChangeShapeType="1"/>
          </p:cNvCxnSpPr>
          <p:nvPr/>
        </p:nvCxnSpPr>
        <p:spPr bwMode="auto">
          <a:xfrm>
            <a:off x="44613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90" name="TextBox 42"/>
          <p:cNvSpPr txBox="1">
            <a:spLocks noChangeArrowheads="1"/>
          </p:cNvSpPr>
          <p:nvPr/>
        </p:nvSpPr>
        <p:spPr bwMode="auto">
          <a:xfrm>
            <a:off x="50709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38100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tasktracker</a:t>
            </a:r>
            <a:r>
              <a:rPr lang="en-US" sz="12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daemon</a:t>
            </a: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6576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worker node</a:t>
            </a:r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58674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58674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</a:p>
        </p:txBody>
      </p:sp>
      <p:sp>
        <p:nvSpPr>
          <p:cNvPr id="95" name="Rectangle 35"/>
          <p:cNvSpPr>
            <a:spLocks noChangeArrowheads="1"/>
          </p:cNvSpPr>
          <p:nvPr/>
        </p:nvSpPr>
        <p:spPr bwMode="auto">
          <a:xfrm>
            <a:off x="58674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96" name="Flowchart: Magnetic Disk 36"/>
          <p:cNvSpPr>
            <a:spLocks noChangeArrowheads="1"/>
          </p:cNvSpPr>
          <p:nvPr/>
        </p:nvSpPr>
        <p:spPr bwMode="auto">
          <a:xfrm>
            <a:off x="61377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Flowchart: Magnetic Disk 37"/>
          <p:cNvSpPr>
            <a:spLocks noChangeArrowheads="1"/>
          </p:cNvSpPr>
          <p:nvPr/>
        </p:nvSpPr>
        <p:spPr bwMode="auto">
          <a:xfrm>
            <a:off x="66711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8" name="Straight Connector 38"/>
          <p:cNvCxnSpPr>
            <a:cxnSpLocks noChangeShapeType="1"/>
          </p:cNvCxnSpPr>
          <p:nvPr/>
        </p:nvCxnSpPr>
        <p:spPr bwMode="auto">
          <a:xfrm rot="5400000">
            <a:off x="58710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99" name="Straight Connector 39"/>
          <p:cNvCxnSpPr>
            <a:cxnSpLocks noChangeShapeType="1"/>
            <a:endCxn id="96" idx="2"/>
          </p:cNvCxnSpPr>
          <p:nvPr/>
        </p:nvCxnSpPr>
        <p:spPr bwMode="auto">
          <a:xfrm>
            <a:off x="59853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00" name="Straight Connector 40"/>
          <p:cNvCxnSpPr>
            <a:cxnSpLocks noChangeShapeType="1"/>
          </p:cNvCxnSpPr>
          <p:nvPr/>
        </p:nvCxnSpPr>
        <p:spPr bwMode="auto">
          <a:xfrm rot="5400000">
            <a:off x="64044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01" name="Straight Connector 41"/>
          <p:cNvCxnSpPr>
            <a:cxnSpLocks noChangeShapeType="1"/>
          </p:cNvCxnSpPr>
          <p:nvPr/>
        </p:nvCxnSpPr>
        <p:spPr bwMode="auto">
          <a:xfrm>
            <a:off x="65187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102" name="TextBox 42"/>
          <p:cNvSpPr txBox="1">
            <a:spLocks noChangeArrowheads="1"/>
          </p:cNvSpPr>
          <p:nvPr/>
        </p:nvSpPr>
        <p:spPr bwMode="auto">
          <a:xfrm>
            <a:off x="71283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58674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tasktracker</a:t>
            </a:r>
            <a:r>
              <a:rPr lang="en-US" sz="12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daemon</a:t>
            </a:r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57150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worker node</a:t>
            </a: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2590800" y="19812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namenode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(NN)</a:t>
            </a:r>
          </a:p>
        </p:txBody>
      </p:sp>
      <p:sp>
        <p:nvSpPr>
          <p:cNvPr id="106" name="Rectangle 35"/>
          <p:cNvSpPr>
            <a:spLocks noChangeArrowheads="1"/>
          </p:cNvSpPr>
          <p:nvPr/>
        </p:nvSpPr>
        <p:spPr bwMode="auto">
          <a:xfrm>
            <a:off x="2590800" y="2286000"/>
            <a:ext cx="1981200" cy="6096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4"/>
          <p:cNvSpPr>
            <a:spLocks noChangeArrowheads="1"/>
          </p:cNvSpPr>
          <p:nvPr/>
        </p:nvSpPr>
        <p:spPr bwMode="auto">
          <a:xfrm>
            <a:off x="2743200" y="24384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namenode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</a:p>
        </p:txBody>
      </p:sp>
      <p:sp>
        <p:nvSpPr>
          <p:cNvPr id="108" name="Rectangle 4"/>
          <p:cNvSpPr>
            <a:spLocks noChangeArrowheads="1"/>
          </p:cNvSpPr>
          <p:nvPr/>
        </p:nvSpPr>
        <p:spPr bwMode="auto">
          <a:xfrm>
            <a:off x="4724400" y="19812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jobtracker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(JT)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4876800" y="24384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jobtracker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</a:p>
        </p:txBody>
      </p:sp>
      <p:sp>
        <p:nvSpPr>
          <p:cNvPr id="1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Hadoop MapReduce Architecture</a:t>
            </a:r>
          </a:p>
        </p:txBody>
      </p:sp>
    </p:spTree>
    <p:extLst>
      <p:ext uri="{BB962C8B-B14F-4D97-AF65-F5344CB8AC3E}">
        <p14:creationId xmlns:p14="http://schemas.microsoft.com/office/powerpoint/2010/main" val="34653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An Apt Quote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477631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All problems in computer science can be solved </a:t>
            </a:r>
          </a:p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by another level of indirection... Except for the</a:t>
            </a:r>
          </a:p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 problem of too many layers of indirection. </a:t>
            </a:r>
          </a:p>
          <a:p>
            <a:pPr algn="ctr"/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                              - David Wheeler</a:t>
            </a:r>
          </a:p>
        </p:txBody>
      </p:sp>
    </p:spTree>
    <p:extLst>
      <p:ext uri="{BB962C8B-B14F-4D97-AF65-F5344CB8AC3E}">
        <p14:creationId xmlns:p14="http://schemas.microsoft.com/office/powerpoint/2010/main" val="1964056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YARN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5022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YARN = Yet-Another-Resource-Negotiator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88322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Provides API to develop any generic distributed application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Handles scheduling and resource request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MapReduce (MR2) is one such application in YARN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Hadoop’s (original) limitations: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38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Can only run MapReduce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What if we want to run other distributed frameworks?</a:t>
            </a:r>
          </a:p>
        </p:txBody>
      </p:sp>
    </p:spTree>
    <p:extLst>
      <p:ext uri="{BB962C8B-B14F-4D97-AF65-F5344CB8AC3E}">
        <p14:creationId xmlns:p14="http://schemas.microsoft.com/office/powerpoint/2010/main" val="25581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arn_architectu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371600"/>
            <a:ext cx="7899400" cy="4889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YARN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7382166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 Programs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2438400"/>
            <a:ext cx="2315962" cy="1169633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Your application</a:t>
            </a:r>
          </a:p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(driver program)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22251" y="3183071"/>
            <a:ext cx="1803175" cy="373563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SparkContext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9767" y="3889825"/>
            <a:ext cx="1143000" cy="61275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Local threads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2292" y="3886335"/>
            <a:ext cx="1143000" cy="61275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Cluster manager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5475" y="4783625"/>
            <a:ext cx="1101866" cy="857955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Worker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2214" y="5169288"/>
            <a:ext cx="1010036" cy="380802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Spark executor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55022" y="4783625"/>
            <a:ext cx="1113573" cy="857955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Worker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19175" y="5169288"/>
            <a:ext cx="1010036" cy="380802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Spark executor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5887363"/>
            <a:ext cx="3657600" cy="409893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5" name="Straight Arrow Connector 14"/>
          <p:cNvCxnSpPr>
            <a:stCxn id="7" idx="2"/>
            <a:endCxn id="9" idx="0"/>
          </p:cNvCxnSpPr>
          <p:nvPr/>
        </p:nvCxnSpPr>
        <p:spPr>
          <a:xfrm flipH="1">
            <a:off x="1763792" y="3556635"/>
            <a:ext cx="760046" cy="329701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8" idx="0"/>
          </p:cNvCxnSpPr>
          <p:nvPr/>
        </p:nvCxnSpPr>
        <p:spPr>
          <a:xfrm>
            <a:off x="2523839" y="3556635"/>
            <a:ext cx="677429" cy="333190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10" idx="0"/>
          </p:cNvCxnSpPr>
          <p:nvPr/>
        </p:nvCxnSpPr>
        <p:spPr>
          <a:xfrm flipH="1">
            <a:off x="1116408" y="4499085"/>
            <a:ext cx="647384" cy="284540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2" idx="0"/>
          </p:cNvCxnSpPr>
          <p:nvPr/>
        </p:nvCxnSpPr>
        <p:spPr>
          <a:xfrm>
            <a:off x="1763792" y="4499085"/>
            <a:ext cx="648016" cy="284540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</p:cNvCxnSpPr>
          <p:nvPr/>
        </p:nvCxnSpPr>
        <p:spPr>
          <a:xfrm>
            <a:off x="1117232" y="5550090"/>
            <a:ext cx="0" cy="314375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</p:cNvCxnSpPr>
          <p:nvPr/>
        </p:nvCxnSpPr>
        <p:spPr>
          <a:xfrm>
            <a:off x="2424193" y="5550090"/>
            <a:ext cx="2842" cy="314375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91767" y="4502575"/>
            <a:ext cx="0" cy="1384789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43400" y="31242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Spark context: tells the framework where to find the cluster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43400" y="427440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Use the Spark context to create RDDs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1981200"/>
            <a:ext cx="18307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spark-shell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14600" y="1981200"/>
            <a:ext cx="18307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spark-submit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106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Scala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, Java, Python, R</a:t>
            </a:r>
          </a:p>
        </p:txBody>
      </p:sp>
    </p:spTree>
    <p:extLst>
      <p:ext uri="{BB962C8B-B14F-4D97-AF65-F5344CB8AC3E}">
        <p14:creationId xmlns:p14="http://schemas.microsoft.com/office/powerpoint/2010/main" val="25623953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_Scre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0"/>
            <a:ext cx="9144000" cy="11531599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(The Scream)</a:t>
            </a:r>
          </a:p>
        </p:txBody>
      </p:sp>
    </p:spTree>
    <p:extLst>
      <p:ext uri="{BB962C8B-B14F-4D97-AF65-F5344CB8AC3E}">
        <p14:creationId xmlns:p14="http://schemas.microsoft.com/office/powerpoint/2010/main" val="28926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 Driver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362200"/>
            <a:ext cx="51816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textFile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sc.textFile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args.input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())</a:t>
            </a:r>
          </a:p>
          <a:p>
            <a:endParaRPr lang="en-US" sz="18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textFile</a:t>
            </a:r>
            <a:endParaRPr lang="en-US" sz="18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>
                <a:solidFill>
                  <a:srgbClr val="FF0000"/>
                </a:solidFill>
                <a:latin typeface="Andale Mono"/>
                <a:cs typeface="Andale Mono"/>
              </a:rPr>
              <a:t>.</a:t>
            </a:r>
            <a:r>
              <a:rPr lang="en-US" sz="1800" b="0" dirty="0" err="1">
                <a:solidFill>
                  <a:srgbClr val="FF0000"/>
                </a:solidFill>
                <a:latin typeface="Andale Mono"/>
                <a:cs typeface="Andale Mono"/>
              </a:rPr>
              <a:t>flatMap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(line =&gt; tokenize(line))</a:t>
            </a: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>
                <a:solidFill>
                  <a:srgbClr val="FF0000"/>
                </a:solidFill>
                <a:latin typeface="Andale Mono"/>
                <a:cs typeface="Andale Mono"/>
              </a:rPr>
              <a:t>.map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(word =&gt; (word, 1))</a:t>
            </a: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>
                <a:solidFill>
                  <a:srgbClr val="FF0000"/>
                </a:solidFill>
                <a:latin typeface="Andale Mono"/>
                <a:cs typeface="Andale Mono"/>
              </a:rPr>
              <a:t>.</a:t>
            </a:r>
            <a:r>
              <a:rPr lang="en-US" sz="1800" b="0" dirty="0" err="1">
                <a:solidFill>
                  <a:srgbClr val="FF0000"/>
                </a:solidFill>
                <a:latin typeface="Andale Mono"/>
                <a:cs typeface="Andale Mono"/>
              </a:rPr>
              <a:t>reduceByKey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((x, y) =&gt; x + y)</a:t>
            </a: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.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saveAsTextFile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args.output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())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10200" y="5257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What’s happening to the functions?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71600" y="2438400"/>
            <a:ext cx="2315962" cy="1169633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Your application</a:t>
            </a:r>
          </a:p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(driver program)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22251" y="3183071"/>
            <a:ext cx="1803175" cy="373563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SparkContext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29767" y="3889825"/>
            <a:ext cx="1143000" cy="61275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Local threads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92292" y="3886335"/>
            <a:ext cx="1143000" cy="61275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Cluster manager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5475" y="4783625"/>
            <a:ext cx="1101866" cy="857955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Worker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2214" y="5169288"/>
            <a:ext cx="1010036" cy="380802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Spark executor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855022" y="4783625"/>
            <a:ext cx="1113573" cy="857955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Worker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919175" y="5169288"/>
            <a:ext cx="1010036" cy="380802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Spark executor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57200" y="5887363"/>
            <a:ext cx="3657600" cy="409893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2" name="Straight Arrow Connector 51"/>
          <p:cNvCxnSpPr>
            <a:stCxn id="29" idx="2"/>
            <a:endCxn id="50" idx="0"/>
          </p:cNvCxnSpPr>
          <p:nvPr/>
        </p:nvCxnSpPr>
        <p:spPr>
          <a:xfrm flipH="1">
            <a:off x="1763792" y="3556635"/>
            <a:ext cx="760046" cy="329701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2"/>
            <a:endCxn id="49" idx="0"/>
          </p:cNvCxnSpPr>
          <p:nvPr/>
        </p:nvCxnSpPr>
        <p:spPr>
          <a:xfrm>
            <a:off x="2523839" y="3556635"/>
            <a:ext cx="677429" cy="333190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0" idx="2"/>
            <a:endCxn id="51" idx="0"/>
          </p:cNvCxnSpPr>
          <p:nvPr/>
        </p:nvCxnSpPr>
        <p:spPr>
          <a:xfrm flipH="1">
            <a:off x="1116408" y="4499085"/>
            <a:ext cx="647384" cy="284540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2"/>
            <a:endCxn id="53" idx="0"/>
          </p:cNvCxnSpPr>
          <p:nvPr/>
        </p:nvCxnSpPr>
        <p:spPr>
          <a:xfrm>
            <a:off x="1763792" y="4499085"/>
            <a:ext cx="648016" cy="284540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2" idx="2"/>
          </p:cNvCxnSpPr>
          <p:nvPr/>
        </p:nvCxnSpPr>
        <p:spPr>
          <a:xfrm>
            <a:off x="1117232" y="5550090"/>
            <a:ext cx="0" cy="314375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4" idx="2"/>
          </p:cNvCxnSpPr>
          <p:nvPr/>
        </p:nvCxnSpPr>
        <p:spPr>
          <a:xfrm>
            <a:off x="2424193" y="5550090"/>
            <a:ext cx="2842" cy="314375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391767" y="4502575"/>
            <a:ext cx="0" cy="1384789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57200" y="1981200"/>
            <a:ext cx="18307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spark-shell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14600" y="1981200"/>
            <a:ext cx="18307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spark-submit</a:t>
            </a:r>
          </a:p>
        </p:txBody>
      </p:sp>
    </p:spTree>
    <p:extLst>
      <p:ext uri="{BB962C8B-B14F-4D97-AF65-F5344CB8AC3E}">
        <p14:creationId xmlns:p14="http://schemas.microsoft.com/office/powerpoint/2010/main" val="1485298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267200" y="4876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Note: you can run code “locally”, integrate cluster-computed values!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4800" y="2362200"/>
            <a:ext cx="51816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textFile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sc.textFile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args.input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())</a:t>
            </a:r>
          </a:p>
          <a:p>
            <a:endParaRPr lang="en-US" sz="18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textFile</a:t>
            </a:r>
            <a:endParaRPr lang="en-US" sz="18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>
                <a:solidFill>
                  <a:srgbClr val="FF0000"/>
                </a:solidFill>
                <a:latin typeface="Andale Mono"/>
                <a:cs typeface="Andale Mono"/>
              </a:rPr>
              <a:t>.</a:t>
            </a:r>
            <a:r>
              <a:rPr lang="en-US" sz="1800" b="0" dirty="0" err="1">
                <a:solidFill>
                  <a:srgbClr val="FF0000"/>
                </a:solidFill>
                <a:latin typeface="Andale Mono"/>
                <a:cs typeface="Andale Mono"/>
              </a:rPr>
              <a:t>flatMap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(line =&gt; tokenize(line))</a:t>
            </a: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>
                <a:solidFill>
                  <a:srgbClr val="FF0000"/>
                </a:solidFill>
                <a:latin typeface="Andale Mono"/>
                <a:cs typeface="Andale Mono"/>
              </a:rPr>
              <a:t>.map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(word =&gt; (word, 1))</a:t>
            </a: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>
                <a:solidFill>
                  <a:srgbClr val="FF0000"/>
                </a:solidFill>
                <a:latin typeface="Andale Mono"/>
                <a:cs typeface="Andale Mono"/>
              </a:rPr>
              <a:t>.</a:t>
            </a:r>
            <a:r>
              <a:rPr lang="en-US" sz="1800" b="0" dirty="0" err="1">
                <a:solidFill>
                  <a:srgbClr val="FF0000"/>
                </a:solidFill>
                <a:latin typeface="Andale Mono"/>
                <a:cs typeface="Andale Mono"/>
              </a:rPr>
              <a:t>reduceByKey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((x, y) =&gt; x + y)</a:t>
            </a: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.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saveAsTextFile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args.output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())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67200" y="571946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Beware of the collect action!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 Driver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71600" y="2438400"/>
            <a:ext cx="2315962" cy="1169633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Your application</a:t>
            </a:r>
          </a:p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(driver program)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22251" y="3183071"/>
            <a:ext cx="1803175" cy="373563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SparkContext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29767" y="3889825"/>
            <a:ext cx="1143000" cy="61275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Local threads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92292" y="3886335"/>
            <a:ext cx="1143000" cy="61275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Cluster manager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65475" y="4783625"/>
            <a:ext cx="1101866" cy="857955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Worker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12214" y="5169288"/>
            <a:ext cx="1010036" cy="380802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Spark executor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855022" y="4783625"/>
            <a:ext cx="1113573" cy="857955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Worker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19175" y="5169288"/>
            <a:ext cx="1010036" cy="380802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Spark executor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57200" y="5887363"/>
            <a:ext cx="3657600" cy="409893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1763792" y="3556635"/>
            <a:ext cx="760046" cy="329701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523839" y="3556635"/>
            <a:ext cx="677429" cy="333190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1116408" y="4499085"/>
            <a:ext cx="647384" cy="284540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763792" y="4499085"/>
            <a:ext cx="648016" cy="284540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117232" y="5550090"/>
            <a:ext cx="0" cy="314375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424193" y="5550090"/>
            <a:ext cx="2842" cy="314375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391767" y="4502575"/>
            <a:ext cx="0" cy="1384789"/>
          </a:xfrm>
          <a:prstGeom prst="straightConnector1">
            <a:avLst/>
          </a:prstGeom>
          <a:ln>
            <a:headEnd type="none" w="med" len="lg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57200" y="1981200"/>
            <a:ext cx="18307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spark-shell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14600" y="1981200"/>
            <a:ext cx="18307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spark-submit</a:t>
            </a:r>
          </a:p>
        </p:txBody>
      </p:sp>
    </p:spTree>
    <p:extLst>
      <p:ext uri="{BB962C8B-B14F-4D97-AF65-F5344CB8AC3E}">
        <p14:creationId xmlns:p14="http://schemas.microsoft.com/office/powerpoint/2010/main" val="396634443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 Transformations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371600" y="1981200"/>
            <a:ext cx="1371600" cy="3352800"/>
            <a:chOff x="152400" y="1905000"/>
            <a:chExt cx="1371600" cy="3352800"/>
          </a:xfrm>
        </p:grpSpPr>
        <p:sp>
          <p:nvSpPr>
            <p:cNvPr id="83" name="Text Box 4"/>
            <p:cNvSpPr txBox="1">
              <a:spLocks noChangeArrowheads="1"/>
            </p:cNvSpPr>
            <p:nvPr/>
          </p:nvSpPr>
          <p:spPr bwMode="auto">
            <a:xfrm>
              <a:off x="304800" y="1905000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RDD[T]</a:t>
              </a:r>
            </a:p>
          </p:txBody>
        </p:sp>
        <p:sp>
          <p:nvSpPr>
            <p:cNvPr id="84" name="Text Box 4"/>
            <p:cNvSpPr txBox="1">
              <a:spLocks noChangeArrowheads="1"/>
            </p:cNvSpPr>
            <p:nvPr/>
          </p:nvSpPr>
          <p:spPr bwMode="auto">
            <a:xfrm>
              <a:off x="304800" y="49038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RDD[U]</a:t>
              </a: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152400" y="3124200"/>
              <a:ext cx="13716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>
                  <a:solidFill>
                    <a:schemeClr val="bg2"/>
                  </a:solidFill>
                  <a:latin typeface="Gill Sans"/>
                  <a:cs typeface="Gill Sans"/>
                </a:rPr>
                <a:t>filter</a:t>
              </a:r>
              <a:br>
                <a:rPr lang="en-US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(T) ⇒ Boolean</a:t>
              </a:r>
            </a:p>
          </p:txBody>
        </p:sp>
        <p:cxnSp>
          <p:nvCxnSpPr>
            <p:cNvPr id="86" name="Straight Arrow Connector 85"/>
            <p:cNvCxnSpPr>
              <a:stCxn id="84" idx="2"/>
              <a:endCxn id="92" idx="0"/>
            </p:cNvCxnSpPr>
            <p:nvPr/>
          </p:nvCxnSpPr>
          <p:spPr bwMode="auto">
            <a:xfrm>
              <a:off x="838200" y="2258943"/>
              <a:ext cx="0" cy="8652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92" idx="2"/>
              <a:endCxn id="85" idx="0"/>
            </p:cNvCxnSpPr>
            <p:nvPr/>
          </p:nvCxnSpPr>
          <p:spPr bwMode="auto">
            <a:xfrm>
              <a:off x="8382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381000" y="1447800"/>
            <a:ext cx="1371600" cy="3325743"/>
            <a:chOff x="1676400" y="1932057"/>
            <a:chExt cx="1371600" cy="3325743"/>
          </a:xfrm>
        </p:grpSpPr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1676400" y="3124200"/>
              <a:ext cx="13716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>
                  <a:solidFill>
                    <a:schemeClr val="bg2"/>
                  </a:solidFill>
                  <a:latin typeface="Gill Sans"/>
                  <a:cs typeface="Gill Sans"/>
                </a:rPr>
                <a:t>map</a:t>
              </a:r>
              <a:br>
                <a:rPr lang="en-US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(T) </a:t>
              </a:r>
              <a:b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⇒ U</a:t>
              </a:r>
            </a:p>
          </p:txBody>
        </p:sp>
        <p:sp>
          <p:nvSpPr>
            <p:cNvPr id="90" name="Text Box 4"/>
            <p:cNvSpPr txBox="1">
              <a:spLocks noChangeArrowheads="1"/>
            </p:cNvSpPr>
            <p:nvPr/>
          </p:nvSpPr>
          <p:spPr bwMode="auto">
            <a:xfrm>
              <a:off x="1828800" y="19320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RDD[T]</a:t>
              </a:r>
            </a:p>
          </p:txBody>
        </p:sp>
        <p:cxnSp>
          <p:nvCxnSpPr>
            <p:cNvPr id="91" name="Straight Arrow Connector 90"/>
            <p:cNvCxnSpPr>
              <a:stCxn id="104" idx="2"/>
              <a:endCxn id="93" idx="0"/>
            </p:cNvCxnSpPr>
            <p:nvPr/>
          </p:nvCxnSpPr>
          <p:spPr bwMode="auto">
            <a:xfrm>
              <a:off x="23622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Text Box 4"/>
            <p:cNvSpPr txBox="1">
              <a:spLocks noChangeArrowheads="1"/>
            </p:cNvSpPr>
            <p:nvPr/>
          </p:nvSpPr>
          <p:spPr bwMode="auto">
            <a:xfrm>
              <a:off x="1828800" y="49038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RDD[U]</a:t>
              </a:r>
            </a:p>
          </p:txBody>
        </p:sp>
        <p:cxnSp>
          <p:nvCxnSpPr>
            <p:cNvPr id="93" name="Straight Arrow Connector 92"/>
            <p:cNvCxnSpPr>
              <a:stCxn id="93" idx="2"/>
              <a:endCxn id="110" idx="0"/>
            </p:cNvCxnSpPr>
            <p:nvPr/>
          </p:nvCxnSpPr>
          <p:spPr bwMode="auto">
            <a:xfrm>
              <a:off x="23622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2057400" y="1371600"/>
            <a:ext cx="2514600" cy="3325743"/>
            <a:chOff x="3962400" y="1932057"/>
            <a:chExt cx="2514600" cy="3325743"/>
          </a:xfrm>
        </p:grpSpPr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3962400" y="3124200"/>
              <a:ext cx="25146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flatMap</a:t>
              </a:r>
              <a:br>
                <a:rPr lang="en-US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(T) ⇒ </a:t>
              </a:r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TraversableOnce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[U]</a:t>
              </a:r>
            </a:p>
          </p:txBody>
        </p:sp>
        <p:sp>
          <p:nvSpPr>
            <p:cNvPr id="96" name="Text Box 4"/>
            <p:cNvSpPr txBox="1">
              <a:spLocks noChangeArrowheads="1"/>
            </p:cNvSpPr>
            <p:nvPr/>
          </p:nvSpPr>
          <p:spPr bwMode="auto">
            <a:xfrm>
              <a:off x="4686300" y="19320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RDD[T]</a:t>
              </a:r>
            </a:p>
          </p:txBody>
        </p:sp>
        <p:cxnSp>
          <p:nvCxnSpPr>
            <p:cNvPr id="97" name="Straight Arrow Connector 96"/>
            <p:cNvCxnSpPr>
              <a:stCxn id="106" idx="2"/>
              <a:endCxn id="94" idx="0"/>
            </p:cNvCxnSpPr>
            <p:nvPr/>
          </p:nvCxnSpPr>
          <p:spPr bwMode="auto">
            <a:xfrm>
              <a:off x="52197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4686300" y="49038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RDD[U]</a:t>
              </a:r>
            </a:p>
          </p:txBody>
        </p:sp>
        <p:cxnSp>
          <p:nvCxnSpPr>
            <p:cNvPr id="99" name="Straight Arrow Connector 98"/>
            <p:cNvCxnSpPr>
              <a:stCxn id="94" idx="2"/>
              <a:endCxn id="112" idx="0"/>
            </p:cNvCxnSpPr>
            <p:nvPr/>
          </p:nvCxnSpPr>
          <p:spPr bwMode="auto">
            <a:xfrm>
              <a:off x="52197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2590800" y="2133600"/>
            <a:ext cx="2514600" cy="3325743"/>
            <a:chOff x="6596038" y="1932057"/>
            <a:chExt cx="2514600" cy="3325743"/>
          </a:xfrm>
        </p:grpSpPr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6596038" y="3124200"/>
              <a:ext cx="25146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mapPartitions</a:t>
              </a:r>
              <a:br>
                <a:rPr lang="en-US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(Iterator[T]) </a:t>
              </a:r>
              <a:b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⇒ Iterator[U]</a:t>
              </a:r>
            </a:p>
          </p:txBody>
        </p:sp>
        <p:sp>
          <p:nvSpPr>
            <p:cNvPr id="102" name="Text Box 4"/>
            <p:cNvSpPr txBox="1">
              <a:spLocks noChangeArrowheads="1"/>
            </p:cNvSpPr>
            <p:nvPr/>
          </p:nvSpPr>
          <p:spPr bwMode="auto">
            <a:xfrm>
              <a:off x="7319938" y="19320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RDD[T]</a:t>
              </a:r>
            </a:p>
          </p:txBody>
        </p:sp>
        <p:cxnSp>
          <p:nvCxnSpPr>
            <p:cNvPr id="103" name="Straight Arrow Connector 102"/>
            <p:cNvCxnSpPr>
              <a:stCxn id="108" idx="2"/>
              <a:endCxn id="95" idx="0"/>
            </p:cNvCxnSpPr>
            <p:nvPr/>
          </p:nvCxnSpPr>
          <p:spPr bwMode="auto">
            <a:xfrm>
              <a:off x="7853338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 Box 4"/>
            <p:cNvSpPr txBox="1">
              <a:spLocks noChangeArrowheads="1"/>
            </p:cNvSpPr>
            <p:nvPr/>
          </p:nvSpPr>
          <p:spPr bwMode="auto">
            <a:xfrm>
              <a:off x="7319938" y="49038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RDD[U]</a:t>
              </a:r>
            </a:p>
          </p:txBody>
        </p:sp>
        <p:cxnSp>
          <p:nvCxnSpPr>
            <p:cNvPr id="105" name="Straight Arrow Connector 104"/>
            <p:cNvCxnSpPr>
              <a:stCxn id="95" idx="2"/>
              <a:endCxn id="114" idx="0"/>
            </p:cNvCxnSpPr>
            <p:nvPr/>
          </p:nvCxnSpPr>
          <p:spPr bwMode="auto">
            <a:xfrm>
              <a:off x="7853338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3886200" y="1295400"/>
            <a:ext cx="3124200" cy="3325743"/>
            <a:chOff x="76200" y="1932057"/>
            <a:chExt cx="3124200" cy="3325743"/>
          </a:xfrm>
        </p:grpSpPr>
        <p:sp>
          <p:nvSpPr>
            <p:cNvPr id="107" name="Text Box 4"/>
            <p:cNvSpPr txBox="1">
              <a:spLocks noChangeArrowheads="1"/>
            </p:cNvSpPr>
            <p:nvPr/>
          </p:nvSpPr>
          <p:spPr bwMode="auto">
            <a:xfrm>
              <a:off x="6096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108" name="Text Box 4"/>
            <p:cNvSpPr txBox="1">
              <a:spLocks noChangeArrowheads="1"/>
            </p:cNvSpPr>
            <p:nvPr/>
          </p:nvSpPr>
          <p:spPr bwMode="auto">
            <a:xfrm>
              <a:off x="76200" y="4903857"/>
              <a:ext cx="31242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</a:t>
              </a:r>
              <a:r>
                <a:rPr lang="en-US" sz="1700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Iterable</a:t>
              </a:r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[V])]</a:t>
              </a: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609600" y="3124200"/>
              <a:ext cx="20574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groupByKey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110" name="Straight Arrow Connector 109"/>
            <p:cNvCxnSpPr>
              <a:stCxn id="117" idx="2"/>
              <a:endCxn id="119" idx="0"/>
            </p:cNvCxnSpPr>
            <p:nvPr/>
          </p:nvCxnSpPr>
          <p:spPr bwMode="auto">
            <a:xfrm>
              <a:off x="16383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19" idx="2"/>
              <a:endCxn id="118" idx="0"/>
            </p:cNvCxnSpPr>
            <p:nvPr/>
          </p:nvCxnSpPr>
          <p:spPr bwMode="auto">
            <a:xfrm>
              <a:off x="16383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5638800" y="2209800"/>
            <a:ext cx="2057400" cy="3325743"/>
            <a:chOff x="3238500" y="1932057"/>
            <a:chExt cx="2057400" cy="3325743"/>
          </a:xfrm>
        </p:grpSpPr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3238500" y="3124200"/>
              <a:ext cx="20574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(V, V) ⇒ V</a:t>
              </a:r>
            </a:p>
          </p:txBody>
        </p:sp>
        <p:sp>
          <p:nvSpPr>
            <p:cNvPr id="114" name="Text Box 4"/>
            <p:cNvSpPr txBox="1">
              <a:spLocks noChangeArrowheads="1"/>
            </p:cNvSpPr>
            <p:nvPr/>
          </p:nvSpPr>
          <p:spPr bwMode="auto">
            <a:xfrm>
              <a:off x="32385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115" name="Text Box 4"/>
            <p:cNvSpPr txBox="1">
              <a:spLocks noChangeArrowheads="1"/>
            </p:cNvSpPr>
            <p:nvPr/>
          </p:nvSpPr>
          <p:spPr bwMode="auto">
            <a:xfrm>
              <a:off x="3390900" y="4903857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cxnSp>
          <p:nvCxnSpPr>
            <p:cNvPr id="116" name="Straight Arrow Connector 115"/>
            <p:cNvCxnSpPr>
              <a:stCxn id="124" idx="2"/>
              <a:endCxn id="123" idx="0"/>
            </p:cNvCxnSpPr>
            <p:nvPr/>
          </p:nvCxnSpPr>
          <p:spPr bwMode="auto">
            <a:xfrm>
              <a:off x="42672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23" idx="2"/>
              <a:endCxn id="125" idx="0"/>
            </p:cNvCxnSpPr>
            <p:nvPr/>
          </p:nvCxnSpPr>
          <p:spPr bwMode="auto">
            <a:xfrm>
              <a:off x="42672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6096000" y="1425714"/>
            <a:ext cx="2971800" cy="3325743"/>
            <a:chOff x="5867400" y="1932057"/>
            <a:chExt cx="2971800" cy="3325743"/>
          </a:xfrm>
        </p:grpSpPr>
        <p:sp>
          <p:nvSpPr>
            <p:cNvPr id="119" name="Text Box 4"/>
            <p:cNvSpPr txBox="1">
              <a:spLocks noChangeArrowheads="1"/>
            </p:cNvSpPr>
            <p:nvPr/>
          </p:nvSpPr>
          <p:spPr bwMode="auto">
            <a:xfrm>
              <a:off x="63246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5867400" y="3124200"/>
              <a:ext cx="29718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aggregateByKey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seqOp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V) ⇒ U, </a:t>
              </a:r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combOp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U) ⇒ U</a:t>
              </a:r>
            </a:p>
          </p:txBody>
        </p:sp>
        <p:sp>
          <p:nvSpPr>
            <p:cNvPr id="121" name="Text Box 4"/>
            <p:cNvSpPr txBox="1">
              <a:spLocks noChangeArrowheads="1"/>
            </p:cNvSpPr>
            <p:nvPr/>
          </p:nvSpPr>
          <p:spPr bwMode="auto">
            <a:xfrm>
              <a:off x="6477000" y="4903857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U)]</a:t>
              </a:r>
            </a:p>
          </p:txBody>
        </p:sp>
        <p:cxnSp>
          <p:nvCxnSpPr>
            <p:cNvPr id="122" name="Straight Arrow Connector 121"/>
            <p:cNvCxnSpPr>
              <a:stCxn id="129" idx="2"/>
              <a:endCxn id="130" idx="0"/>
            </p:cNvCxnSpPr>
            <p:nvPr/>
          </p:nvCxnSpPr>
          <p:spPr bwMode="auto">
            <a:xfrm>
              <a:off x="73533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30" idx="2"/>
              <a:endCxn id="131" idx="0"/>
            </p:cNvCxnSpPr>
            <p:nvPr/>
          </p:nvCxnSpPr>
          <p:spPr bwMode="auto">
            <a:xfrm>
              <a:off x="73533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609600" y="3608457"/>
            <a:ext cx="3733800" cy="3325743"/>
            <a:chOff x="381000" y="1932057"/>
            <a:chExt cx="3733800" cy="3325743"/>
          </a:xfrm>
        </p:grpSpPr>
        <p:sp>
          <p:nvSpPr>
            <p:cNvPr id="125" name="Text Box 4"/>
            <p:cNvSpPr txBox="1">
              <a:spLocks noChangeArrowheads="1"/>
            </p:cNvSpPr>
            <p:nvPr/>
          </p:nvSpPr>
          <p:spPr bwMode="auto">
            <a:xfrm>
              <a:off x="1409700" y="1932057"/>
              <a:ext cx="1676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126" name="Text Box 4"/>
            <p:cNvSpPr txBox="1">
              <a:spLocks noChangeArrowheads="1"/>
            </p:cNvSpPr>
            <p:nvPr/>
          </p:nvSpPr>
          <p:spPr bwMode="auto">
            <a:xfrm>
              <a:off x="381000" y="4903857"/>
              <a:ext cx="3733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1676400" y="3124200"/>
              <a:ext cx="11430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>
                  <a:solidFill>
                    <a:schemeClr val="bg2"/>
                  </a:solidFill>
                  <a:latin typeface="Gill Sans"/>
                  <a:cs typeface="Gill Sans"/>
                </a:rPr>
                <a:t>sort</a:t>
              </a:r>
            </a:p>
          </p:txBody>
        </p:sp>
        <p:cxnSp>
          <p:nvCxnSpPr>
            <p:cNvPr id="128" name="Straight Arrow Connector 127"/>
            <p:cNvCxnSpPr>
              <a:stCxn id="137" idx="2"/>
              <a:endCxn id="136" idx="0"/>
            </p:cNvCxnSpPr>
            <p:nvPr/>
          </p:nvCxnSpPr>
          <p:spPr bwMode="auto">
            <a:xfrm>
              <a:off x="22479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35" idx="2"/>
              <a:endCxn id="137" idx="0"/>
            </p:cNvCxnSpPr>
            <p:nvPr/>
          </p:nvCxnSpPr>
          <p:spPr bwMode="auto">
            <a:xfrm>
              <a:off x="22479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3352800" y="3684657"/>
            <a:ext cx="3886200" cy="3325743"/>
            <a:chOff x="457200" y="1932057"/>
            <a:chExt cx="3886200" cy="3325743"/>
          </a:xfrm>
        </p:grpSpPr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1295400" y="3505200"/>
              <a:ext cx="2057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>
                  <a:solidFill>
                    <a:schemeClr val="bg2"/>
                  </a:solidFill>
                  <a:latin typeface="Gill Sans"/>
                  <a:cs typeface="Gill Sans"/>
                </a:rPr>
                <a:t>join</a:t>
              </a:r>
            </a:p>
          </p:txBody>
        </p:sp>
        <p:sp>
          <p:nvSpPr>
            <p:cNvPr id="132" name="Text Box 4"/>
            <p:cNvSpPr txBox="1">
              <a:spLocks noChangeArrowheads="1"/>
            </p:cNvSpPr>
            <p:nvPr/>
          </p:nvSpPr>
          <p:spPr bwMode="auto">
            <a:xfrm>
              <a:off x="533400" y="1932057"/>
              <a:ext cx="1676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133" name="Text Box 4"/>
            <p:cNvSpPr txBox="1">
              <a:spLocks noChangeArrowheads="1"/>
            </p:cNvSpPr>
            <p:nvPr/>
          </p:nvSpPr>
          <p:spPr bwMode="auto">
            <a:xfrm>
              <a:off x="457200" y="4903857"/>
              <a:ext cx="3733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(V, W))]</a:t>
              </a:r>
            </a:p>
          </p:txBody>
        </p:sp>
        <p:sp>
          <p:nvSpPr>
            <p:cNvPr id="134" name="Text Box 4"/>
            <p:cNvSpPr txBox="1">
              <a:spLocks noChangeArrowheads="1"/>
            </p:cNvSpPr>
            <p:nvPr/>
          </p:nvSpPr>
          <p:spPr bwMode="auto">
            <a:xfrm>
              <a:off x="22860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W)]</a:t>
              </a:r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>
              <a:off x="23241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Elbow Connector 135"/>
            <p:cNvCxnSpPr/>
            <p:nvPr/>
          </p:nvCxnSpPr>
          <p:spPr bwMode="auto">
            <a:xfrm rot="16200000" flipH="1">
              <a:off x="1238250" y="2419350"/>
              <a:ext cx="1219200" cy="952500"/>
            </a:xfrm>
            <a:prstGeom prst="bentConnector3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Elbow Connector 136"/>
            <p:cNvCxnSpPr/>
            <p:nvPr/>
          </p:nvCxnSpPr>
          <p:spPr bwMode="auto">
            <a:xfrm rot="5400000">
              <a:off x="2209800" y="2400300"/>
              <a:ext cx="1219200" cy="990600"/>
            </a:xfrm>
            <a:prstGeom prst="bentConnector3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4572000" y="3379857"/>
            <a:ext cx="4953000" cy="3325743"/>
            <a:chOff x="4114800" y="1932057"/>
            <a:chExt cx="4953000" cy="3325743"/>
          </a:xfrm>
        </p:grpSpPr>
        <p:sp>
          <p:nvSpPr>
            <p:cNvPr id="139" name="Text Box 4"/>
            <p:cNvSpPr txBox="1">
              <a:spLocks noChangeArrowheads="1"/>
            </p:cNvSpPr>
            <p:nvPr/>
          </p:nvSpPr>
          <p:spPr bwMode="auto">
            <a:xfrm>
              <a:off x="4800600" y="1932057"/>
              <a:ext cx="1676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140" name="Text Box 4"/>
            <p:cNvSpPr txBox="1">
              <a:spLocks noChangeArrowheads="1"/>
            </p:cNvSpPr>
            <p:nvPr/>
          </p:nvSpPr>
          <p:spPr bwMode="auto">
            <a:xfrm>
              <a:off x="4114800" y="4903857"/>
              <a:ext cx="49530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(</a:t>
              </a:r>
              <a:r>
                <a:rPr lang="en-US" sz="1700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Iterable</a:t>
              </a:r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[V], </a:t>
              </a:r>
              <a:r>
                <a:rPr lang="en-US" sz="1700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Iterable</a:t>
              </a:r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[W]))]</a:t>
              </a:r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5562600" y="3505200"/>
              <a:ext cx="2057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cogroup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142" name="Text Box 4"/>
            <p:cNvSpPr txBox="1">
              <a:spLocks noChangeArrowheads="1"/>
            </p:cNvSpPr>
            <p:nvPr/>
          </p:nvSpPr>
          <p:spPr bwMode="auto">
            <a:xfrm>
              <a:off x="65532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W)]</a:t>
              </a:r>
            </a:p>
          </p:txBody>
        </p:sp>
        <p:cxnSp>
          <p:nvCxnSpPr>
            <p:cNvPr id="143" name="Straight Arrow Connector 142"/>
            <p:cNvCxnSpPr/>
            <p:nvPr/>
          </p:nvCxnSpPr>
          <p:spPr bwMode="auto">
            <a:xfrm>
              <a:off x="65913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Elbow Connector 143"/>
            <p:cNvCxnSpPr/>
            <p:nvPr/>
          </p:nvCxnSpPr>
          <p:spPr bwMode="auto">
            <a:xfrm rot="16200000" flipH="1">
              <a:off x="5505450" y="2419350"/>
              <a:ext cx="1219200" cy="952500"/>
            </a:xfrm>
            <a:prstGeom prst="bentConnector3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Elbow Connector 144"/>
            <p:cNvCxnSpPr/>
            <p:nvPr/>
          </p:nvCxnSpPr>
          <p:spPr bwMode="auto">
            <a:xfrm rot="5400000">
              <a:off x="6477000" y="2400300"/>
              <a:ext cx="1219200" cy="990600"/>
            </a:xfrm>
            <a:prstGeom prst="bentConnector3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59723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 bwMode="auto">
          <a:xfrm>
            <a:off x="5562600" y="2514600"/>
            <a:ext cx="3276600" cy="228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457200" y="2514600"/>
            <a:ext cx="4876800" cy="228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28194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InputSplit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3352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redrawn from a slide by </a:t>
            </a:r>
            <a:r>
              <a:rPr lang="en-US" sz="1000" b="0" dirty="0" err="1">
                <a:solidFill>
                  <a:schemeClr val="bg2"/>
                </a:solidFill>
              </a:rPr>
              <a:t>Cloduera</a:t>
            </a:r>
            <a:r>
              <a:rPr lang="en-US" sz="1000" b="0" dirty="0">
                <a:solidFill>
                  <a:schemeClr val="bg2"/>
                </a:solidFill>
              </a:rPr>
              <a:t>, cc-licensed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209800" y="28194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InputSplit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810000" y="28194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InputSplit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1676400"/>
            <a:ext cx="45720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Arial" charset="0"/>
              </a:rPr>
              <a:t>Input File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715000" y="1676400"/>
            <a:ext cx="29718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Arial" charset="0"/>
              </a:rPr>
              <a:t>Input File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5715000" y="28194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InputSplit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7315200" y="28194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InputSplit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609600" y="40386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RecordReader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2209800" y="40386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Arial" charset="0"/>
              </a:rPr>
              <a:t>RecordReader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3810000" y="40386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Arial" charset="0"/>
              </a:rPr>
              <a:t>RecordReader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5715000" y="40386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Arial" charset="0"/>
              </a:rPr>
              <a:t>RecordReader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7315200" y="40386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Arial" charset="0"/>
              </a:rPr>
              <a:t>RecordReader</a:t>
            </a:r>
          </a:p>
        </p:txBody>
      </p:sp>
      <p:cxnSp>
        <p:nvCxnSpPr>
          <p:cNvPr id="37" name="Shape 36"/>
          <p:cNvCxnSpPr/>
          <p:nvPr/>
        </p:nvCxnSpPr>
        <p:spPr bwMode="auto">
          <a:xfrm rot="10800000">
            <a:off x="1295400" y="3352800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hape 36"/>
          <p:cNvCxnSpPr/>
          <p:nvPr/>
        </p:nvCxnSpPr>
        <p:spPr bwMode="auto">
          <a:xfrm>
            <a:off x="1295400" y="3352800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6" idx="2"/>
            <a:endCxn id="56" idx="0"/>
          </p:cNvCxnSpPr>
          <p:nvPr/>
        </p:nvCxnSpPr>
        <p:spPr bwMode="auto">
          <a:xfrm rot="5400000">
            <a:off x="1028700" y="4838700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 bwMode="auto">
          <a:xfrm>
            <a:off x="609600" y="51054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“mapper”</a:t>
            </a:r>
          </a:p>
        </p:txBody>
      </p:sp>
      <p:cxnSp>
        <p:nvCxnSpPr>
          <p:cNvPr id="60" name="Straight Arrow Connector 59"/>
          <p:cNvCxnSpPr/>
          <p:nvPr/>
        </p:nvCxnSpPr>
        <p:spPr bwMode="auto">
          <a:xfrm rot="5400000">
            <a:off x="1029494" y="25519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63" idx="0"/>
          </p:cNvCxnSpPr>
          <p:nvPr/>
        </p:nvCxnSpPr>
        <p:spPr bwMode="auto">
          <a:xfrm rot="5400000">
            <a:off x="2628900" y="48379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 bwMode="auto">
          <a:xfrm>
            <a:off x="2209800" y="51046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Arial" charset="0"/>
              </a:rPr>
              <a:t>“mapper”</a:t>
            </a:r>
          </a:p>
        </p:txBody>
      </p:sp>
      <p:cxnSp>
        <p:nvCxnSpPr>
          <p:cNvPr id="66" name="Straight Arrow Connector 65"/>
          <p:cNvCxnSpPr>
            <a:endCxn id="67" idx="0"/>
          </p:cNvCxnSpPr>
          <p:nvPr/>
        </p:nvCxnSpPr>
        <p:spPr bwMode="auto">
          <a:xfrm rot="5400000">
            <a:off x="4251460" y="48379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 bwMode="auto">
          <a:xfrm>
            <a:off x="3832360" y="51046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Arial" charset="0"/>
              </a:rPr>
              <a:t>“mapper”</a:t>
            </a:r>
          </a:p>
        </p:txBody>
      </p:sp>
      <p:cxnSp>
        <p:nvCxnSpPr>
          <p:cNvPr id="70" name="Straight Arrow Connector 69"/>
          <p:cNvCxnSpPr>
            <a:endCxn id="71" idx="0"/>
          </p:cNvCxnSpPr>
          <p:nvPr/>
        </p:nvCxnSpPr>
        <p:spPr bwMode="auto">
          <a:xfrm rot="5400000">
            <a:off x="6134100" y="48379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 bwMode="auto">
          <a:xfrm>
            <a:off x="5715000" y="51046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Arial" charset="0"/>
              </a:rPr>
              <a:t>“mapper”</a:t>
            </a:r>
          </a:p>
        </p:txBody>
      </p:sp>
      <p:cxnSp>
        <p:nvCxnSpPr>
          <p:cNvPr id="74" name="Straight Arrow Connector 73"/>
          <p:cNvCxnSpPr>
            <a:endCxn id="75" idx="0"/>
          </p:cNvCxnSpPr>
          <p:nvPr/>
        </p:nvCxnSpPr>
        <p:spPr bwMode="auto">
          <a:xfrm rot="5400000">
            <a:off x="7756660" y="48379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 bwMode="auto">
          <a:xfrm>
            <a:off x="7337560" y="51046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Arial" charset="0"/>
              </a:rPr>
              <a:t>“mapper”</a:t>
            </a:r>
          </a:p>
        </p:txBody>
      </p:sp>
      <p:cxnSp>
        <p:nvCxnSpPr>
          <p:cNvPr id="78" name="Shape 36"/>
          <p:cNvCxnSpPr/>
          <p:nvPr/>
        </p:nvCxnSpPr>
        <p:spPr bwMode="auto">
          <a:xfrm rot="10800000">
            <a:off x="2894012" y="3352800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hape 36"/>
          <p:cNvCxnSpPr/>
          <p:nvPr/>
        </p:nvCxnSpPr>
        <p:spPr bwMode="auto">
          <a:xfrm>
            <a:off x="2894012" y="3352800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hape 36"/>
          <p:cNvCxnSpPr/>
          <p:nvPr/>
        </p:nvCxnSpPr>
        <p:spPr bwMode="auto">
          <a:xfrm rot="10800000">
            <a:off x="4495801" y="3352800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hape 36"/>
          <p:cNvCxnSpPr/>
          <p:nvPr/>
        </p:nvCxnSpPr>
        <p:spPr bwMode="auto">
          <a:xfrm>
            <a:off x="4495801" y="3352800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hape 36"/>
          <p:cNvCxnSpPr/>
          <p:nvPr/>
        </p:nvCxnSpPr>
        <p:spPr bwMode="auto">
          <a:xfrm rot="10800000">
            <a:off x="6399212" y="3352800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hape 36"/>
          <p:cNvCxnSpPr/>
          <p:nvPr/>
        </p:nvCxnSpPr>
        <p:spPr bwMode="auto">
          <a:xfrm>
            <a:off x="6399212" y="3352800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hape 36"/>
          <p:cNvCxnSpPr/>
          <p:nvPr/>
        </p:nvCxnSpPr>
        <p:spPr bwMode="auto">
          <a:xfrm rot="10800000">
            <a:off x="7999412" y="3352800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hape 36"/>
          <p:cNvCxnSpPr/>
          <p:nvPr/>
        </p:nvCxnSpPr>
        <p:spPr bwMode="auto">
          <a:xfrm>
            <a:off x="7999412" y="3352800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 bwMode="auto">
          <a:xfrm rot="5400000">
            <a:off x="2628106" y="25519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 bwMode="auto">
          <a:xfrm rot="5400000">
            <a:off x="4228306" y="25519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 bwMode="auto">
          <a:xfrm rot="5400000">
            <a:off x="6133306" y="25519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 bwMode="auto">
          <a:xfrm rot="5400000">
            <a:off x="7733506" y="25519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 rot="16200000">
            <a:off x="-307822" y="3508222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InputFormat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Starting Points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462273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rk-physic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774180" cy="43586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Physical Operators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078400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rk-pl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6172200" cy="42976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Execution Plan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58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0" kern="0" dirty="0">
                <a:solidFill>
                  <a:srgbClr val="FF0000"/>
                </a:solidFill>
                <a:latin typeface="Gill Sans"/>
                <a:cs typeface="Gill Sans"/>
              </a:rPr>
              <a:t>Wait, where have we seen this before?</a:t>
            </a:r>
          </a:p>
        </p:txBody>
      </p:sp>
    </p:spTree>
    <p:extLst>
      <p:ext uri="{BB962C8B-B14F-4D97-AF65-F5344CB8AC3E}">
        <p14:creationId xmlns:p14="http://schemas.microsoft.com/office/powerpoint/2010/main" val="1907278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305800" cy="4495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visits =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load</a:t>
            </a:r>
            <a:r>
              <a:rPr lang="en-US" sz="1800" b="0" kern="0" dirty="0">
                <a:latin typeface="Andale Mono"/>
                <a:cs typeface="Andale Mono"/>
              </a:rPr>
              <a:t> </a:t>
            </a:r>
            <a:r>
              <a:rPr lang="en-US" sz="1800" b="0" kern="0" dirty="0">
                <a:solidFill>
                  <a:schemeClr val="accent2"/>
                </a:solidFill>
                <a:latin typeface="Andale Mono"/>
                <a:cs typeface="Andale Mono"/>
              </a:rPr>
              <a:t>‘/data/visits’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as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(user,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, time);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gVisits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=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group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visits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by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visitCounts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=</a:t>
            </a:r>
            <a:r>
              <a:rPr lang="en-US" sz="1800" b="0" kern="0" dirty="0">
                <a:latin typeface="Andale Mono"/>
                <a:cs typeface="Andale Mono"/>
              </a:rPr>
              <a:t> </a:t>
            </a:r>
            <a:r>
              <a:rPr lang="en-US" sz="1800" b="0" kern="0" dirty="0" err="1">
                <a:solidFill>
                  <a:srgbClr val="F79646"/>
                </a:solidFill>
                <a:latin typeface="Andale Mono"/>
                <a:cs typeface="Andale Mono"/>
              </a:rPr>
              <a:t>foreach</a:t>
            </a:r>
            <a:r>
              <a:rPr lang="en-US" sz="1800" b="0" kern="0" dirty="0">
                <a:latin typeface="Andale Mono"/>
                <a:cs typeface="Andale Mono"/>
              </a:rPr>
              <a:t>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gVisits</a:t>
            </a:r>
            <a:r>
              <a:rPr lang="en-US" sz="1800" b="0" kern="0" dirty="0">
                <a:latin typeface="Andale Mono"/>
                <a:cs typeface="Andale Mono"/>
              </a:rPr>
              <a:t>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generate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, count(visits);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urlInfo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=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load</a:t>
            </a:r>
            <a:r>
              <a:rPr lang="en-US" sz="1800" b="0" kern="0" dirty="0">
                <a:latin typeface="Andale Mono"/>
                <a:cs typeface="Andale Mono"/>
              </a:rPr>
              <a:t> </a:t>
            </a:r>
            <a:r>
              <a:rPr lang="en-US" sz="1800" b="0" kern="0" dirty="0">
                <a:solidFill>
                  <a:srgbClr val="C0504D"/>
                </a:solidFill>
                <a:latin typeface="Andale Mono"/>
                <a:cs typeface="Andale Mono"/>
              </a:rPr>
              <a:t>‘/data/</a:t>
            </a:r>
            <a:r>
              <a:rPr lang="en-US" sz="1800" b="0" kern="0" dirty="0" err="1">
                <a:solidFill>
                  <a:srgbClr val="C0504D"/>
                </a:solidFill>
                <a:latin typeface="Andale Mono"/>
                <a:cs typeface="Andale Mono"/>
              </a:rPr>
              <a:t>urlInfo</a:t>
            </a:r>
            <a:r>
              <a:rPr lang="en-US" sz="1800" b="0" kern="0" dirty="0">
                <a:solidFill>
                  <a:srgbClr val="C0504D"/>
                </a:solidFill>
                <a:latin typeface="Andale Mono"/>
                <a:cs typeface="Andale Mono"/>
              </a:rPr>
              <a:t>’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as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(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, category,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pRank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);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visitCounts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=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join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visitCounts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by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,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urlInfo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by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gCategories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=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group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visitCounts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by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category;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topUrls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= </a:t>
            </a:r>
            <a:r>
              <a:rPr lang="en-US" sz="1800" b="0" kern="0" dirty="0" err="1">
                <a:solidFill>
                  <a:srgbClr val="F79646"/>
                </a:solidFill>
                <a:latin typeface="Andale Mono"/>
                <a:cs typeface="Andale Mono"/>
              </a:rPr>
              <a:t>foreach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gCategories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generate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top(visitCounts,10);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endParaRPr lang="en-US" sz="1800" b="0" kern="0" dirty="0">
              <a:latin typeface="Andale Mono"/>
              <a:cs typeface="Andale Mono"/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store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topUrls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into ‘/data/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topUrls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’;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3429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000" b="0" dirty="0">
                <a:solidFill>
                  <a:schemeClr val="bg2"/>
                </a:solidFill>
              </a:rPr>
              <a:t>Pig Slides adapted from Olston et al. (SIGMOD 2008)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Pig: Example Script</a:t>
            </a:r>
          </a:p>
        </p:txBody>
      </p:sp>
    </p:spTree>
    <p:extLst>
      <p:ext uri="{BB962C8B-B14F-4D97-AF65-F5344CB8AC3E}">
        <p14:creationId xmlns:p14="http://schemas.microsoft.com/office/powerpoint/2010/main" val="91931855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>
            <a:off x="1828800" y="2057400"/>
            <a:ext cx="457200" cy="3048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>
            <a:off x="4154488" y="3733800"/>
            <a:ext cx="569912" cy="3810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1" name="Straight Arrow Connector 40"/>
          <p:cNvCxnSpPr>
            <a:cxnSpLocks noChangeShapeType="1"/>
            <a:stCxn id="35" idx="2"/>
          </p:cNvCxnSpPr>
          <p:nvPr/>
        </p:nvCxnSpPr>
        <p:spPr bwMode="auto">
          <a:xfrm rot="5400000">
            <a:off x="6096000" y="3505200"/>
            <a:ext cx="457200" cy="7620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>
            <a:off x="2971800" y="2819400"/>
            <a:ext cx="457200" cy="3048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762000" y="16002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00"/>
                </a:solidFill>
                <a:latin typeface="Gill Sans"/>
                <a:cs typeface="Gill Sans"/>
              </a:rPr>
              <a:t>load </a:t>
            </a: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visits</a:t>
            </a: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1524000" y="23622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00"/>
                </a:solidFill>
                <a:latin typeface="Gill Sans"/>
                <a:cs typeface="Gill Sans"/>
              </a:rPr>
              <a:t>group </a:t>
            </a: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by </a:t>
            </a:r>
            <a:r>
              <a:rPr lang="en-US" sz="1800" b="0" dirty="0" err="1">
                <a:solidFill>
                  <a:srgbClr val="FFFFFF"/>
                </a:solidFill>
                <a:latin typeface="Gill Sans"/>
                <a:cs typeface="Gill Sans"/>
              </a:rPr>
              <a:t>url</a:t>
            </a:r>
            <a:endParaRPr lang="en-US" sz="18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2743200" y="3124200"/>
            <a:ext cx="19812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foreach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Gill Sans"/>
                <a:cs typeface="Gill Sans"/>
              </a:rPr>
              <a:t>url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6666"/>
              </a:solidFill>
              <a:effectLst/>
              <a:uLnTx/>
              <a:uFillTx/>
              <a:latin typeface="Gill Sans"/>
              <a:cs typeface="Gill Sans"/>
            </a:endParaRPr>
          </a:p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generate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</a:rPr>
              <a:t>count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5715000" y="32004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00"/>
                </a:solidFill>
                <a:latin typeface="Gill Sans"/>
                <a:cs typeface="Gill Sans"/>
              </a:rPr>
              <a:t>load </a:t>
            </a:r>
            <a:r>
              <a:rPr lang="en-US" sz="1800" b="0" dirty="0" err="1">
                <a:solidFill>
                  <a:srgbClr val="FFFFFF"/>
                </a:solidFill>
                <a:latin typeface="Gill Sans"/>
                <a:cs typeface="Gill Sans"/>
              </a:rPr>
              <a:t>urlInfo</a:t>
            </a:r>
            <a:endParaRPr lang="en-US" sz="18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4343400" y="41148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00"/>
                </a:solidFill>
                <a:latin typeface="Gill Sans"/>
                <a:cs typeface="Gill Sans"/>
              </a:rPr>
              <a:t>join </a:t>
            </a: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on </a:t>
            </a:r>
            <a:r>
              <a:rPr lang="en-US" sz="1800" b="0" dirty="0" err="1">
                <a:solidFill>
                  <a:srgbClr val="FFFFFF"/>
                </a:solidFill>
                <a:latin typeface="Gill Sans"/>
                <a:cs typeface="Gill Sans"/>
              </a:rPr>
              <a:t>url</a:t>
            </a:r>
            <a:endParaRPr lang="en-US" sz="18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4343400" y="48768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00"/>
                </a:solidFill>
                <a:latin typeface="Gill Sans"/>
                <a:cs typeface="Gill Sans"/>
              </a:rPr>
              <a:t>group </a:t>
            </a: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by category</a:t>
            </a: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4154488" y="5638800"/>
            <a:ext cx="23622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foreach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Gill Sans"/>
                <a:cs typeface="Gill Sans"/>
              </a:rPr>
              <a:t>category</a:t>
            </a:r>
          </a:p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generate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</a:rPr>
              <a:t>top(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</a:rPr>
              <a:t>urls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</a:rPr>
              <a:t>, 10)</a:t>
            </a:r>
          </a:p>
        </p:txBody>
      </p:sp>
      <p:cxnSp>
        <p:nvCxnSpPr>
          <p:cNvPr id="42" name="Straight Arrow Connector 41"/>
          <p:cNvCxnSpPr>
            <a:cxnSpLocks noChangeShapeType="1"/>
            <a:stCxn id="36" idx="2"/>
            <a:endCxn id="37" idx="0"/>
          </p:cNvCxnSpPr>
          <p:nvPr/>
        </p:nvCxnSpPr>
        <p:spPr bwMode="auto">
          <a:xfrm rot="5400000">
            <a:off x="5181601" y="4724400"/>
            <a:ext cx="304800" cy="3175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3" name="Straight Arrow Connector 42"/>
          <p:cNvCxnSpPr>
            <a:cxnSpLocks noChangeShapeType="1"/>
            <a:stCxn id="37" idx="2"/>
            <a:endCxn id="38" idx="0"/>
          </p:cNvCxnSpPr>
          <p:nvPr/>
        </p:nvCxnSpPr>
        <p:spPr bwMode="auto">
          <a:xfrm rot="16200000" flipH="1">
            <a:off x="5182394" y="5485606"/>
            <a:ext cx="304800" cy="1588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 rot="16200000" flipH="1">
            <a:off x="5183188" y="6400800"/>
            <a:ext cx="304800" cy="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0" y="6611938"/>
            <a:ext cx="3429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000" b="0" dirty="0">
                <a:solidFill>
                  <a:schemeClr val="bg2"/>
                </a:solidFill>
              </a:rPr>
              <a:t>Pig Slides adapted from Olston et al. (SIGMOD 2008)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Pig Query Plan</a:t>
            </a:r>
          </a:p>
        </p:txBody>
      </p:sp>
    </p:spTree>
    <p:extLst>
      <p:ext uri="{BB962C8B-B14F-4D97-AF65-F5344CB8AC3E}">
        <p14:creationId xmlns:p14="http://schemas.microsoft.com/office/powerpoint/2010/main" val="198953013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1828800" y="2057400"/>
            <a:ext cx="457200" cy="3048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4154488" y="3733800"/>
            <a:ext cx="569912" cy="3810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2" name="Straight Arrow Connector 31"/>
          <p:cNvCxnSpPr>
            <a:cxnSpLocks noChangeShapeType="1"/>
            <a:stCxn id="37" idx="2"/>
          </p:cNvCxnSpPr>
          <p:nvPr/>
        </p:nvCxnSpPr>
        <p:spPr bwMode="auto">
          <a:xfrm rot="5400000">
            <a:off x="6096000" y="3505200"/>
            <a:ext cx="457200" cy="7620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2971800" y="2819400"/>
            <a:ext cx="457200" cy="3048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762000" y="16002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00"/>
                </a:solidFill>
                <a:latin typeface="Gill Sans"/>
                <a:cs typeface="Gill Sans"/>
              </a:rPr>
              <a:t>load </a:t>
            </a: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visits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1524000" y="23622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00"/>
                </a:solidFill>
                <a:latin typeface="Gill Sans"/>
                <a:cs typeface="Gill Sans"/>
              </a:rPr>
              <a:t>group </a:t>
            </a: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by </a:t>
            </a:r>
            <a:r>
              <a:rPr lang="en-US" sz="1800" b="0" dirty="0" err="1">
                <a:solidFill>
                  <a:srgbClr val="FFFFFF"/>
                </a:solidFill>
                <a:latin typeface="Gill Sans"/>
                <a:cs typeface="Gill Sans"/>
              </a:rPr>
              <a:t>url</a:t>
            </a:r>
            <a:endParaRPr lang="en-US" sz="18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2743200" y="3124200"/>
            <a:ext cx="19812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foreach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Gill Sans"/>
                <a:cs typeface="Gill Sans"/>
              </a:rPr>
              <a:t>url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6666"/>
              </a:solidFill>
              <a:effectLst/>
              <a:uLnTx/>
              <a:uFillTx/>
              <a:latin typeface="Gill Sans"/>
              <a:cs typeface="Gill Sans"/>
            </a:endParaRPr>
          </a:p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generate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</a:rPr>
              <a:t>count</a:t>
            </a: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5715000" y="32004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00"/>
                </a:solidFill>
                <a:latin typeface="Gill Sans"/>
                <a:cs typeface="Gill Sans"/>
              </a:rPr>
              <a:t>load </a:t>
            </a:r>
            <a:r>
              <a:rPr lang="en-US" sz="1800" b="0" dirty="0" err="1">
                <a:solidFill>
                  <a:srgbClr val="FFFFFF"/>
                </a:solidFill>
                <a:latin typeface="Gill Sans"/>
                <a:cs typeface="Gill Sans"/>
              </a:rPr>
              <a:t>urlInfo</a:t>
            </a:r>
            <a:endParaRPr lang="en-US" sz="18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4343400" y="41148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00"/>
                </a:solidFill>
                <a:latin typeface="Gill Sans"/>
                <a:cs typeface="Gill Sans"/>
              </a:rPr>
              <a:t>join </a:t>
            </a: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on </a:t>
            </a:r>
            <a:r>
              <a:rPr lang="en-US" sz="1800" b="0" dirty="0" err="1">
                <a:solidFill>
                  <a:srgbClr val="FFFFFF"/>
                </a:solidFill>
                <a:latin typeface="Gill Sans"/>
                <a:cs typeface="Gill Sans"/>
              </a:rPr>
              <a:t>url</a:t>
            </a:r>
            <a:endParaRPr lang="en-US" sz="18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9" name="Rounded Rectangle 38"/>
          <p:cNvSpPr>
            <a:spLocks noChangeArrowheads="1"/>
          </p:cNvSpPr>
          <p:nvPr/>
        </p:nvSpPr>
        <p:spPr bwMode="auto">
          <a:xfrm>
            <a:off x="4343400" y="48768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00"/>
                </a:solidFill>
                <a:latin typeface="Gill Sans"/>
                <a:cs typeface="Gill Sans"/>
              </a:rPr>
              <a:t>group </a:t>
            </a: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by category</a:t>
            </a:r>
          </a:p>
        </p:txBody>
      </p:sp>
      <p:sp>
        <p:nvSpPr>
          <p:cNvPr id="40" name="Rounded Rectangle 39"/>
          <p:cNvSpPr>
            <a:spLocks noChangeArrowheads="1"/>
          </p:cNvSpPr>
          <p:nvPr/>
        </p:nvSpPr>
        <p:spPr bwMode="auto">
          <a:xfrm>
            <a:off x="4154488" y="5638800"/>
            <a:ext cx="23622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foreach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Gill Sans"/>
                <a:cs typeface="Gill Sans"/>
              </a:rPr>
              <a:t>category</a:t>
            </a:r>
          </a:p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generate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</a:rPr>
              <a:t>top(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</a:rPr>
              <a:t>urls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</a:rPr>
              <a:t>, 10)</a:t>
            </a:r>
          </a:p>
        </p:txBody>
      </p:sp>
      <p:cxnSp>
        <p:nvCxnSpPr>
          <p:cNvPr id="41" name="Straight Arrow Connector 40"/>
          <p:cNvCxnSpPr>
            <a:cxnSpLocks noChangeShapeType="1"/>
            <a:stCxn id="38" idx="2"/>
            <a:endCxn id="39" idx="0"/>
          </p:cNvCxnSpPr>
          <p:nvPr/>
        </p:nvCxnSpPr>
        <p:spPr bwMode="auto">
          <a:xfrm rot="5400000">
            <a:off x="5181601" y="4724400"/>
            <a:ext cx="304800" cy="3175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2" name="Straight Arrow Connector 41"/>
          <p:cNvCxnSpPr>
            <a:cxnSpLocks noChangeShapeType="1"/>
            <a:stCxn id="39" idx="2"/>
            <a:endCxn id="40" idx="0"/>
          </p:cNvCxnSpPr>
          <p:nvPr/>
        </p:nvCxnSpPr>
        <p:spPr bwMode="auto">
          <a:xfrm rot="16200000" flipH="1">
            <a:off x="5182394" y="5485606"/>
            <a:ext cx="304800" cy="1588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rot="16200000" flipH="1">
            <a:off x="5183188" y="6400800"/>
            <a:ext cx="304800" cy="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4" name="Rounded Rectangle 43"/>
          <p:cNvSpPr>
            <a:spLocks noChangeArrowheads="1"/>
          </p:cNvSpPr>
          <p:nvPr/>
        </p:nvSpPr>
        <p:spPr bwMode="auto">
          <a:xfrm>
            <a:off x="533400" y="1524000"/>
            <a:ext cx="32004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>
                  <a:alpha val="20999"/>
                </a:srgbClr>
              </a:gs>
              <a:gs pos="100000">
                <a:srgbClr val="3F80CD">
                  <a:alpha val="20999"/>
                </a:srgbClr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081506" y="1535668"/>
            <a:ext cx="6522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Map</a:t>
            </a:r>
            <a:r>
              <a:rPr lang="en-US" sz="1800" b="0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2000" b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1371600" y="2628900"/>
            <a:ext cx="3657600" cy="1257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>
                  <a:alpha val="20999"/>
                </a:srgbClr>
              </a:gs>
              <a:gs pos="100000">
                <a:srgbClr val="3F80CD">
                  <a:alpha val="20999"/>
                </a:srgbClr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106862" y="2602468"/>
            <a:ext cx="1150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Reduce</a:t>
            </a:r>
            <a:r>
              <a:rPr lang="en-US" sz="1800" b="0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5332413" y="2743200"/>
            <a:ext cx="2897187" cy="150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A99">
                  <a:alpha val="31000"/>
                </a:srgbClr>
              </a:gs>
              <a:gs pos="100000">
                <a:srgbClr val="D1403C">
                  <a:alpha val="31000"/>
                </a:srgbClr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572375" y="2743200"/>
            <a:ext cx="885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Map</a:t>
            </a:r>
            <a:r>
              <a:rPr lang="en-US" sz="1800" b="0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4000500" y="4419600"/>
            <a:ext cx="2819400" cy="265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A99">
                  <a:alpha val="31000"/>
                </a:srgbClr>
              </a:gs>
              <a:gs pos="100000">
                <a:srgbClr val="D1403C">
                  <a:alpha val="31000"/>
                </a:srgbClr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858000" y="4402693"/>
            <a:ext cx="1327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Reduce</a:t>
            </a:r>
            <a:r>
              <a:rPr lang="en-US" sz="1800" b="0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52" name="Rounded Rectangle 51"/>
          <p:cNvSpPr>
            <a:spLocks noChangeArrowheads="1"/>
          </p:cNvSpPr>
          <p:nvPr/>
        </p:nvSpPr>
        <p:spPr bwMode="auto">
          <a:xfrm>
            <a:off x="4000500" y="4840288"/>
            <a:ext cx="2819400" cy="265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CFFA0">
                  <a:alpha val="23999"/>
                </a:srgbClr>
              </a:gs>
              <a:gs pos="100000">
                <a:srgbClr val="A0CA4A">
                  <a:alpha val="23999"/>
                </a:srgbClr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886575" y="4802743"/>
            <a:ext cx="885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Map</a:t>
            </a:r>
            <a:r>
              <a:rPr lang="en-US" sz="1800" b="0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endParaRPr lang="en-US" sz="2400" b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4" name="Rounded Rectangle 53"/>
          <p:cNvSpPr>
            <a:spLocks noChangeArrowheads="1"/>
          </p:cNvSpPr>
          <p:nvPr/>
        </p:nvSpPr>
        <p:spPr bwMode="auto">
          <a:xfrm>
            <a:off x="3962400" y="5230813"/>
            <a:ext cx="2819400" cy="11699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CFFA0">
                  <a:alpha val="23999"/>
                </a:srgbClr>
              </a:gs>
              <a:gs pos="100000">
                <a:srgbClr val="A0CA4A">
                  <a:alpha val="23999"/>
                </a:srgbClr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934200" y="5181600"/>
            <a:ext cx="117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Reduce</a:t>
            </a:r>
            <a:r>
              <a:rPr lang="en-US" sz="1800" b="0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56" name="TextBox 3"/>
          <p:cNvSpPr txBox="1">
            <a:spLocks noChangeArrowheads="1"/>
          </p:cNvSpPr>
          <p:nvPr/>
        </p:nvSpPr>
        <p:spPr bwMode="auto">
          <a:xfrm>
            <a:off x="0" y="6611938"/>
            <a:ext cx="3429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000" b="0" dirty="0">
                <a:solidFill>
                  <a:schemeClr val="bg2"/>
                </a:solidFill>
              </a:rPr>
              <a:t>Pig Slides adapted from Olston et al. (SIGMOD 2008)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Pig: MapReduce Execution</a:t>
            </a:r>
          </a:p>
        </p:txBody>
      </p:sp>
    </p:spTree>
    <p:extLst>
      <p:ext uri="{BB962C8B-B14F-4D97-AF65-F5344CB8AC3E}">
        <p14:creationId xmlns:p14="http://schemas.microsoft.com/office/powerpoint/2010/main" val="1712662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rk-pl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6172200" cy="42976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Execution Plan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58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0" kern="0" dirty="0" err="1">
                <a:solidFill>
                  <a:srgbClr val="FF0000"/>
                </a:solidFill>
                <a:latin typeface="Gill Sans"/>
                <a:cs typeface="Gill Sans"/>
              </a:rPr>
              <a:t>Kinda</a:t>
            </a:r>
            <a:r>
              <a:rPr lang="en-US" sz="2800" b="0" kern="0" dirty="0">
                <a:solidFill>
                  <a:srgbClr val="FF0000"/>
                </a:solidFill>
                <a:latin typeface="Gill Sans"/>
                <a:cs typeface="Gill Sans"/>
              </a:rPr>
              <a:t> like a sequence of </a:t>
            </a:r>
            <a:r>
              <a:rPr lang="en-US" sz="2800" b="0" kern="0" dirty="0" err="1">
                <a:solidFill>
                  <a:srgbClr val="FF0000"/>
                </a:solidFill>
                <a:latin typeface="Gill Sans"/>
                <a:cs typeface="Gill Sans"/>
              </a:rPr>
              <a:t>MapRedue</a:t>
            </a:r>
            <a:r>
              <a:rPr lang="en-US" sz="2800" b="0" kern="0" dirty="0">
                <a:solidFill>
                  <a:srgbClr val="FF0000"/>
                </a:solidFill>
                <a:latin typeface="Gill Sans"/>
                <a:cs typeface="Gill Sans"/>
              </a:rPr>
              <a:t> jobs?</a:t>
            </a:r>
          </a:p>
        </p:txBody>
      </p:sp>
    </p:spTree>
    <p:extLst>
      <p:ext uri="{BB962C8B-B14F-4D97-AF65-F5344CB8AC3E}">
        <p14:creationId xmlns:p14="http://schemas.microsoft.com/office/powerpoint/2010/main" val="1977814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An Apt Quote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477631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All problems in computer science can be solved </a:t>
            </a:r>
          </a:p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by another level of indirection... Except for the</a:t>
            </a:r>
          </a:p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 problem of too many layers of indirection. </a:t>
            </a:r>
          </a:p>
          <a:p>
            <a:pPr algn="ctr"/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                              - David Wheeler</a:t>
            </a:r>
          </a:p>
        </p:txBody>
      </p:sp>
    </p:spTree>
    <p:extLst>
      <p:ext uri="{BB962C8B-B14F-4D97-AF65-F5344CB8AC3E}">
        <p14:creationId xmlns:p14="http://schemas.microsoft.com/office/powerpoint/2010/main" val="1086209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Can’t avoid this!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cxnSp>
        <p:nvCxnSpPr>
          <p:cNvPr id="6" name="Straight Arrow Connector 5"/>
          <p:cNvCxnSpPr>
            <a:stCxn id="20" idx="2"/>
            <a:endCxn id="13" idx="0"/>
          </p:cNvCxnSpPr>
          <p:nvPr/>
        </p:nvCxnSpPr>
        <p:spPr bwMode="auto">
          <a:xfrm>
            <a:off x="3009900" y="3429000"/>
            <a:ext cx="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0" idx="2"/>
            <a:endCxn id="11" idx="0"/>
          </p:cNvCxnSpPr>
          <p:nvPr/>
        </p:nvCxnSpPr>
        <p:spPr bwMode="auto">
          <a:xfrm>
            <a:off x="3009900" y="3429000"/>
            <a:ext cx="31242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9" idx="2"/>
            <a:endCxn id="13" idx="0"/>
          </p:cNvCxnSpPr>
          <p:nvPr/>
        </p:nvCxnSpPr>
        <p:spPr bwMode="auto">
          <a:xfrm flipH="1">
            <a:off x="3009900" y="3429000"/>
            <a:ext cx="12954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9" idx="2"/>
            <a:endCxn id="11" idx="0"/>
          </p:cNvCxnSpPr>
          <p:nvPr/>
        </p:nvCxnSpPr>
        <p:spPr bwMode="auto">
          <a:xfrm>
            <a:off x="4305300" y="3429000"/>
            <a:ext cx="18288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8" idx="2"/>
            <a:endCxn id="12" idx="0"/>
          </p:cNvCxnSpPr>
          <p:nvPr/>
        </p:nvCxnSpPr>
        <p:spPr bwMode="auto">
          <a:xfrm flipH="1">
            <a:off x="4305300" y="3429000"/>
            <a:ext cx="18288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562600" y="42672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33800" y="42672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38400" y="42672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cxnSp>
        <p:nvCxnSpPr>
          <p:cNvPr id="14" name="Straight Arrow Connector 13"/>
          <p:cNvCxnSpPr>
            <a:stCxn id="20" idx="2"/>
            <a:endCxn id="12" idx="0"/>
          </p:cNvCxnSpPr>
          <p:nvPr/>
        </p:nvCxnSpPr>
        <p:spPr bwMode="auto">
          <a:xfrm>
            <a:off x="3009900" y="3429000"/>
            <a:ext cx="12954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9" idx="2"/>
            <a:endCxn id="12" idx="0"/>
          </p:cNvCxnSpPr>
          <p:nvPr/>
        </p:nvCxnSpPr>
        <p:spPr bwMode="auto">
          <a:xfrm>
            <a:off x="4305300" y="3429000"/>
            <a:ext cx="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8" idx="2"/>
            <a:endCxn id="13" idx="0"/>
          </p:cNvCxnSpPr>
          <p:nvPr/>
        </p:nvCxnSpPr>
        <p:spPr bwMode="auto">
          <a:xfrm flipH="1">
            <a:off x="3009900" y="3429000"/>
            <a:ext cx="31242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8" idx="2"/>
            <a:endCxn id="11" idx="0"/>
          </p:cNvCxnSpPr>
          <p:nvPr/>
        </p:nvCxnSpPr>
        <p:spPr bwMode="auto">
          <a:xfrm>
            <a:off x="6134100" y="3429000"/>
            <a:ext cx="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562600" y="28194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733800" y="28194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438400" y="28194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29718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29200" y="43858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6258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0" kern="0" dirty="0">
                <a:solidFill>
                  <a:srgbClr val="FF0000"/>
                </a:solidFill>
                <a:latin typeface="Gill Sans"/>
                <a:cs typeface="Gill Sans"/>
              </a:rPr>
              <a:t>But, what’s the major difference?</a:t>
            </a:r>
          </a:p>
        </p:txBody>
      </p:sp>
    </p:spTree>
    <p:extLst>
      <p:ext uri="{BB962C8B-B14F-4D97-AF65-F5344CB8AC3E}">
        <p14:creationId xmlns:p14="http://schemas.microsoft.com/office/powerpoint/2010/main" val="594010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685800" y="15240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Mapper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22860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Reducer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5800" y="2590800"/>
            <a:ext cx="1371600" cy="1371600"/>
            <a:chOff x="1219200" y="3200400"/>
            <a:chExt cx="1371600" cy="1371600"/>
          </a:xfrm>
        </p:grpSpPr>
        <p:sp>
          <p:nvSpPr>
            <p:cNvPr id="7" name="Oval 6"/>
            <p:cNvSpPr/>
            <p:nvPr/>
          </p:nvSpPr>
          <p:spPr bwMode="auto">
            <a:xfrm>
              <a:off x="1219200" y="3200400"/>
              <a:ext cx="1371600" cy="1371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371600" y="3352800"/>
              <a:ext cx="1066800" cy="1066800"/>
            </a:xfrm>
            <a:prstGeom prst="ellipse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447800" y="4800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44958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44958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24384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895600" y="26670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2895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95600" y="31242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953000" y="2133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953000" y="24384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953000" y="27432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1181100" y="2324100"/>
            <a:ext cx="381000" cy="1588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rot="5400000">
            <a:off x="1181894" y="4228306"/>
            <a:ext cx="381000" cy="1588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rot="16200000" flipH="1">
            <a:off x="1372394" y="4191794"/>
            <a:ext cx="609600" cy="303212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rot="16200000" flipH="1">
            <a:off x="1753394" y="4039394"/>
            <a:ext cx="381000" cy="379412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2362200" y="3733800"/>
            <a:ext cx="838200" cy="381000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3"/>
            <a:endCxn id="17" idx="1"/>
          </p:cNvCxnSpPr>
          <p:nvPr/>
        </p:nvCxnSpPr>
        <p:spPr bwMode="auto">
          <a:xfrm flipV="1">
            <a:off x="3657600" y="2247900"/>
            <a:ext cx="1295400" cy="3048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8" idx="1"/>
          </p:cNvCxnSpPr>
          <p:nvPr/>
        </p:nvCxnSpPr>
        <p:spPr bwMode="auto">
          <a:xfrm rot="5400000" flipH="1" flipV="1">
            <a:off x="2152650" y="3143250"/>
            <a:ext cx="3390900" cy="22098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9" idx="1"/>
          </p:cNvCxnSpPr>
          <p:nvPr/>
        </p:nvCxnSpPr>
        <p:spPr bwMode="auto">
          <a:xfrm rot="5400000" flipH="1" flipV="1">
            <a:off x="2419350" y="3409950"/>
            <a:ext cx="3086100" cy="19812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48854" y="5943600"/>
            <a:ext cx="156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other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mappers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46" name="Straight Arrow Connector 45"/>
          <p:cNvCxnSpPr>
            <a:stCxn id="13" idx="3"/>
          </p:cNvCxnSpPr>
          <p:nvPr/>
        </p:nvCxnSpPr>
        <p:spPr bwMode="auto">
          <a:xfrm>
            <a:off x="3657600" y="2781300"/>
            <a:ext cx="2057400" cy="20193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4" idx="3"/>
          </p:cNvCxnSpPr>
          <p:nvPr/>
        </p:nvCxnSpPr>
        <p:spPr bwMode="auto">
          <a:xfrm>
            <a:off x="3657600" y="3009900"/>
            <a:ext cx="1828800" cy="17907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5" idx="3"/>
          </p:cNvCxnSpPr>
          <p:nvPr/>
        </p:nvCxnSpPr>
        <p:spPr bwMode="auto">
          <a:xfrm>
            <a:off x="3657600" y="3238500"/>
            <a:ext cx="1600200" cy="15621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15854" y="4843046"/>
            <a:ext cx="159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other reducers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62001" y="30581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circular buffer </a:t>
            </a:r>
            <a:b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(in memory)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86596" y="5029200"/>
            <a:ext cx="1221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spills (on disk)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79940" y="1905000"/>
            <a:ext cx="1130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merged spills </a:t>
            </a:r>
            <a:b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(on disk)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605105" y="1600200"/>
            <a:ext cx="1442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intermediate files </a:t>
            </a:r>
            <a:b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(on disk)</a:t>
            </a:r>
          </a:p>
        </p:txBody>
      </p:sp>
      <p:cxnSp>
        <p:nvCxnSpPr>
          <p:cNvPr id="74" name="Straight Arrow Connector 73"/>
          <p:cNvCxnSpPr>
            <a:endCxn id="17" idx="3"/>
          </p:cNvCxnSpPr>
          <p:nvPr/>
        </p:nvCxnSpPr>
        <p:spPr bwMode="auto">
          <a:xfrm rot="10800000">
            <a:off x="5715000" y="2247900"/>
            <a:ext cx="1600200" cy="1905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" idx="1"/>
            <a:endCxn id="18" idx="3"/>
          </p:cNvCxnSpPr>
          <p:nvPr/>
        </p:nvCxnSpPr>
        <p:spPr bwMode="auto">
          <a:xfrm rot="10800000">
            <a:off x="5715000" y="2552700"/>
            <a:ext cx="1600200" cy="1588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19" idx="3"/>
          </p:cNvCxnSpPr>
          <p:nvPr/>
        </p:nvCxnSpPr>
        <p:spPr bwMode="auto">
          <a:xfrm rot="10800000" flipV="1">
            <a:off x="5715000" y="2667000"/>
            <a:ext cx="1600200" cy="1905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 bwMode="auto">
          <a:xfrm>
            <a:off x="2286000" y="3733800"/>
            <a:ext cx="1143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2"/>
                </a:solidFill>
                <a:latin typeface="Gill Sans"/>
                <a:cs typeface="Gill Sans"/>
              </a:rPr>
              <a:t>Combiner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5943600" y="2362200"/>
            <a:ext cx="1143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2"/>
                </a:solidFill>
                <a:latin typeface="Gill Sans"/>
                <a:cs typeface="Gill Sans"/>
              </a:rPr>
              <a:t>Combiner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Remember this?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0550799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 Shuffle Implementations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06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Hash shuffle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0" y="6611938"/>
            <a:ext cx="30857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http://0x0fff.com/spark-architecture-shuffle/</a:t>
            </a:r>
          </a:p>
        </p:txBody>
      </p:sp>
      <p:pic>
        <p:nvPicPr>
          <p:cNvPr id="2" name="Picture 1" descr="spark_hash_shuffle_no_consolid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183245" cy="3871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19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0" kern="0" dirty="0">
                <a:solidFill>
                  <a:srgbClr val="FF0000"/>
                </a:solidFill>
                <a:latin typeface="Gill Sans"/>
                <a:cs typeface="Gill Sans"/>
              </a:rPr>
              <a:t>What happened to sorting?</a:t>
            </a:r>
          </a:p>
        </p:txBody>
      </p:sp>
    </p:spTree>
    <p:extLst>
      <p:ext uri="{BB962C8B-B14F-4D97-AF65-F5344CB8AC3E}">
        <p14:creationId xmlns:p14="http://schemas.microsoft.com/office/powerpoint/2010/main" val="2123721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 Shuffle Implementations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06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Sort shuffle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0" y="6611938"/>
            <a:ext cx="30857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http://0x0fff.com/spark-architecture-shuffle/</a:t>
            </a:r>
          </a:p>
        </p:txBody>
      </p:sp>
      <p:pic>
        <p:nvPicPr>
          <p:cNvPr id="2" name="Picture 1" descr="spark_sort_shuff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8614410" cy="38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3890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685800" y="15240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Mapper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22860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Reducer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5800" y="2590800"/>
            <a:ext cx="1371600" cy="1371600"/>
            <a:chOff x="1219200" y="3200400"/>
            <a:chExt cx="1371600" cy="1371600"/>
          </a:xfrm>
        </p:grpSpPr>
        <p:sp>
          <p:nvSpPr>
            <p:cNvPr id="7" name="Oval 6"/>
            <p:cNvSpPr/>
            <p:nvPr/>
          </p:nvSpPr>
          <p:spPr bwMode="auto">
            <a:xfrm>
              <a:off x="1219200" y="3200400"/>
              <a:ext cx="1371600" cy="1371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371600" y="3352800"/>
              <a:ext cx="1066800" cy="1066800"/>
            </a:xfrm>
            <a:prstGeom prst="ellipse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447800" y="4800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44958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44958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24384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895600" y="26670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2895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95600" y="31242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953000" y="2133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953000" y="24384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953000" y="27432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1181100" y="2324100"/>
            <a:ext cx="381000" cy="1588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rot="5400000">
            <a:off x="1181894" y="4228306"/>
            <a:ext cx="381000" cy="1588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rot="16200000" flipH="1">
            <a:off x="1372394" y="4191794"/>
            <a:ext cx="609600" cy="303212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rot="16200000" flipH="1">
            <a:off x="1753394" y="4039394"/>
            <a:ext cx="381000" cy="379412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2362200" y="3733800"/>
            <a:ext cx="838200" cy="381000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3"/>
            <a:endCxn id="17" idx="1"/>
          </p:cNvCxnSpPr>
          <p:nvPr/>
        </p:nvCxnSpPr>
        <p:spPr bwMode="auto">
          <a:xfrm flipV="1">
            <a:off x="3657600" y="2247900"/>
            <a:ext cx="1295400" cy="3048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8" idx="1"/>
          </p:cNvCxnSpPr>
          <p:nvPr/>
        </p:nvCxnSpPr>
        <p:spPr bwMode="auto">
          <a:xfrm rot="5400000" flipH="1" flipV="1">
            <a:off x="2152650" y="3143250"/>
            <a:ext cx="3390900" cy="22098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9" idx="1"/>
          </p:cNvCxnSpPr>
          <p:nvPr/>
        </p:nvCxnSpPr>
        <p:spPr bwMode="auto">
          <a:xfrm rot="5400000" flipH="1" flipV="1">
            <a:off x="2419350" y="3409950"/>
            <a:ext cx="3086100" cy="19812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48854" y="5943600"/>
            <a:ext cx="156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other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mappers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46" name="Straight Arrow Connector 45"/>
          <p:cNvCxnSpPr>
            <a:stCxn id="13" idx="3"/>
          </p:cNvCxnSpPr>
          <p:nvPr/>
        </p:nvCxnSpPr>
        <p:spPr bwMode="auto">
          <a:xfrm>
            <a:off x="3657600" y="2781300"/>
            <a:ext cx="2057400" cy="20193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4" idx="3"/>
          </p:cNvCxnSpPr>
          <p:nvPr/>
        </p:nvCxnSpPr>
        <p:spPr bwMode="auto">
          <a:xfrm>
            <a:off x="3657600" y="3009900"/>
            <a:ext cx="1828800" cy="17907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5" idx="3"/>
          </p:cNvCxnSpPr>
          <p:nvPr/>
        </p:nvCxnSpPr>
        <p:spPr bwMode="auto">
          <a:xfrm>
            <a:off x="3657600" y="3238500"/>
            <a:ext cx="1600200" cy="15621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15854" y="4843046"/>
            <a:ext cx="159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other reducers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62001" y="30581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circular buffer </a:t>
            </a:r>
            <a:b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(in memory)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86596" y="5029200"/>
            <a:ext cx="1221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spills (on disk)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79940" y="1905000"/>
            <a:ext cx="1130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merged spills </a:t>
            </a:r>
            <a:b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(on disk)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605105" y="1600200"/>
            <a:ext cx="1442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intermediate files </a:t>
            </a:r>
            <a:b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(on disk)</a:t>
            </a:r>
          </a:p>
        </p:txBody>
      </p:sp>
      <p:cxnSp>
        <p:nvCxnSpPr>
          <p:cNvPr id="74" name="Straight Arrow Connector 73"/>
          <p:cNvCxnSpPr>
            <a:endCxn id="17" idx="3"/>
          </p:cNvCxnSpPr>
          <p:nvPr/>
        </p:nvCxnSpPr>
        <p:spPr bwMode="auto">
          <a:xfrm rot="10800000">
            <a:off x="5715000" y="2247900"/>
            <a:ext cx="1600200" cy="1905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" idx="1"/>
            <a:endCxn id="18" idx="3"/>
          </p:cNvCxnSpPr>
          <p:nvPr/>
        </p:nvCxnSpPr>
        <p:spPr bwMode="auto">
          <a:xfrm rot="10800000">
            <a:off x="5715000" y="2552700"/>
            <a:ext cx="1600200" cy="1588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19" idx="3"/>
          </p:cNvCxnSpPr>
          <p:nvPr/>
        </p:nvCxnSpPr>
        <p:spPr bwMode="auto">
          <a:xfrm rot="10800000" flipV="1">
            <a:off x="5715000" y="2667000"/>
            <a:ext cx="1600200" cy="1905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 bwMode="auto">
          <a:xfrm>
            <a:off x="2286000" y="3733800"/>
            <a:ext cx="1143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2"/>
                </a:solidFill>
                <a:latin typeface="Gill Sans"/>
                <a:cs typeface="Gill Sans"/>
              </a:rPr>
              <a:t>Combiner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5943600" y="2362200"/>
            <a:ext cx="1143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2"/>
                </a:solidFill>
                <a:latin typeface="Gill Sans"/>
                <a:cs typeface="Gill Sans"/>
              </a:rPr>
              <a:t>Combiner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Remember this?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62400" y="6019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Where are the combiners in Spark?</a:t>
            </a:r>
          </a:p>
        </p:txBody>
      </p:sp>
    </p:spTree>
    <p:extLst>
      <p:ext uri="{BB962C8B-B14F-4D97-AF65-F5344CB8AC3E}">
        <p14:creationId xmlns:p14="http://schemas.microsoft.com/office/powerpoint/2010/main" val="616616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Reduce-like Operations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81200" y="1371600"/>
            <a:ext cx="2057400" cy="2231886"/>
            <a:chOff x="3238500" y="2465457"/>
            <a:chExt cx="2057400" cy="2231886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38500" y="3124200"/>
              <a:ext cx="20574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(V, V) ⇒ V</a:t>
              </a: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238500" y="24654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3390900" y="4343400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12" idx="0"/>
            </p:cNvCxnSpPr>
            <p:nvPr/>
          </p:nvCxnSpPr>
          <p:spPr bwMode="auto">
            <a:xfrm>
              <a:off x="4267200" y="2819400"/>
              <a:ext cx="0" cy="3048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2" idx="2"/>
              <a:endCxn id="25" idx="0"/>
            </p:cNvCxnSpPr>
            <p:nvPr/>
          </p:nvCxnSpPr>
          <p:spPr bwMode="auto">
            <a:xfrm>
              <a:off x="4267200" y="4114800"/>
              <a:ext cx="0" cy="228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191000" y="1371600"/>
            <a:ext cx="2971800" cy="2231886"/>
            <a:chOff x="5867400" y="2465457"/>
            <a:chExt cx="2971800" cy="2231886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324600" y="24654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867400" y="3124200"/>
              <a:ext cx="29718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aggregateByKey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seqOp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V) ⇒ U, </a:t>
              </a:r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combOp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U) ⇒ U</a:t>
              </a:r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6477000" y="4343400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U)]</a:t>
              </a:r>
            </a:p>
          </p:txBody>
        </p:sp>
        <p:cxnSp>
          <p:nvCxnSpPr>
            <p:cNvPr id="36" name="Straight Arrow Connector 35"/>
            <p:cNvCxnSpPr>
              <a:stCxn id="7" idx="2"/>
              <a:endCxn id="11" idx="0"/>
            </p:cNvCxnSpPr>
            <p:nvPr/>
          </p:nvCxnSpPr>
          <p:spPr bwMode="auto">
            <a:xfrm>
              <a:off x="7353300" y="2819400"/>
              <a:ext cx="0" cy="3048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1" idx="2"/>
              <a:endCxn id="26" idx="0"/>
            </p:cNvCxnSpPr>
            <p:nvPr/>
          </p:nvCxnSpPr>
          <p:spPr bwMode="auto">
            <a:xfrm>
              <a:off x="7353300" y="4114800"/>
              <a:ext cx="0" cy="228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>
            <a:stCxn id="63" idx="2"/>
            <a:endCxn id="56" idx="0"/>
          </p:cNvCxnSpPr>
          <p:nvPr/>
        </p:nvCxnSpPr>
        <p:spPr bwMode="auto">
          <a:xfrm>
            <a:off x="3009900" y="5181600"/>
            <a:ext cx="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3" idx="2"/>
            <a:endCxn id="54" idx="0"/>
          </p:cNvCxnSpPr>
          <p:nvPr/>
        </p:nvCxnSpPr>
        <p:spPr bwMode="auto">
          <a:xfrm>
            <a:off x="3009900" y="5181600"/>
            <a:ext cx="31242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2" idx="2"/>
            <a:endCxn id="56" idx="0"/>
          </p:cNvCxnSpPr>
          <p:nvPr/>
        </p:nvCxnSpPr>
        <p:spPr bwMode="auto">
          <a:xfrm flipH="1">
            <a:off x="3009900" y="5181600"/>
            <a:ext cx="12954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2" idx="2"/>
            <a:endCxn id="54" idx="0"/>
          </p:cNvCxnSpPr>
          <p:nvPr/>
        </p:nvCxnSpPr>
        <p:spPr bwMode="auto">
          <a:xfrm>
            <a:off x="4305300" y="5181600"/>
            <a:ext cx="18288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61" idx="2"/>
            <a:endCxn id="55" idx="0"/>
          </p:cNvCxnSpPr>
          <p:nvPr/>
        </p:nvCxnSpPr>
        <p:spPr bwMode="auto">
          <a:xfrm flipH="1">
            <a:off x="4305300" y="5181600"/>
            <a:ext cx="18288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5562600" y="60198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733800" y="60198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2438400" y="60198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cxnSp>
        <p:nvCxnSpPr>
          <p:cNvPr id="57" name="Straight Arrow Connector 56"/>
          <p:cNvCxnSpPr>
            <a:stCxn id="63" idx="2"/>
            <a:endCxn id="55" idx="0"/>
          </p:cNvCxnSpPr>
          <p:nvPr/>
        </p:nvCxnSpPr>
        <p:spPr bwMode="auto">
          <a:xfrm>
            <a:off x="3009900" y="5181600"/>
            <a:ext cx="12954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2" idx="2"/>
            <a:endCxn id="55" idx="0"/>
          </p:cNvCxnSpPr>
          <p:nvPr/>
        </p:nvCxnSpPr>
        <p:spPr bwMode="auto">
          <a:xfrm>
            <a:off x="4305300" y="5181600"/>
            <a:ext cx="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1" idx="2"/>
            <a:endCxn id="56" idx="0"/>
          </p:cNvCxnSpPr>
          <p:nvPr/>
        </p:nvCxnSpPr>
        <p:spPr bwMode="auto">
          <a:xfrm flipH="1">
            <a:off x="3009900" y="5181600"/>
            <a:ext cx="31242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61" idx="2"/>
            <a:endCxn id="54" idx="0"/>
          </p:cNvCxnSpPr>
          <p:nvPr/>
        </p:nvCxnSpPr>
        <p:spPr bwMode="auto">
          <a:xfrm>
            <a:off x="6134100" y="5181600"/>
            <a:ext cx="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562600" y="45720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3733800" y="45720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438400" y="45720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29200" y="47244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0292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362200" y="38055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happened to combiners?</a:t>
            </a:r>
          </a:p>
        </p:txBody>
      </p:sp>
    </p:spTree>
    <p:extLst>
      <p:ext uri="{BB962C8B-B14F-4D97-AF65-F5344CB8AC3E}">
        <p14:creationId xmlns:p14="http://schemas.microsoft.com/office/powerpoint/2010/main" val="1102101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61" grpId="0" animBg="1"/>
      <p:bldP spid="62" grpId="0" animBg="1"/>
      <p:bldP spid="63" grpId="0" animBg="1"/>
      <p:bldP spid="64" grpId="0"/>
      <p:bldP spid="65" grpId="0"/>
      <p:bldP spid="6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 #wins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Richer operators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79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RDD abstraction supports </a:t>
            </a:r>
            <a:b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optimizations (pipelining, caching, etc.)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86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Scala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, Java, Python, R, bindings</a:t>
            </a:r>
          </a:p>
        </p:txBody>
      </p:sp>
    </p:spTree>
    <p:extLst>
      <p:ext uri="{BB962C8B-B14F-4D97-AF65-F5344CB8AC3E}">
        <p14:creationId xmlns:p14="http://schemas.microsoft.com/office/powerpoint/2010/main" val="623954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 #wins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439"/>
            <a:ext cx="9144000" cy="6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6708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 #lose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Java serialization (w/ 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Kryo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optmizations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662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Scala: poor support for primitives</a:t>
            </a:r>
          </a:p>
        </p:txBody>
      </p:sp>
    </p:spTree>
    <p:extLst>
      <p:ext uri="{BB962C8B-B14F-4D97-AF65-F5344CB8AC3E}">
        <p14:creationId xmlns:p14="http://schemas.microsoft.com/office/powerpoint/2010/main" val="1877051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ephant_and_Mah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28832" y="0"/>
            <a:ext cx="10401664" cy="685800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Wikipedia (Mahout)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971800" y="5867399"/>
            <a:ext cx="60198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b="0" dirty="0">
                <a:latin typeface="Gill Sans"/>
                <a:cs typeface="Gill Sans"/>
              </a:rPr>
              <a:t>Algorithm design, </a:t>
            </a:r>
            <a:r>
              <a:rPr lang="en-US" sz="3200" b="0" dirty="0" err="1">
                <a:latin typeface="Gill Sans"/>
                <a:cs typeface="Gill Sans"/>
              </a:rPr>
              <a:t>redux</a:t>
            </a:r>
            <a:endParaRPr lang="en-US" sz="3200" b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78576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Y_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572" y="0"/>
            <a:ext cx="10289572" cy="685800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611938"/>
            <a:ext cx="10757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/>
              <a:t>Source: Google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625024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>
                <a:solidFill>
                  <a:srgbClr val="FFFFFF"/>
                </a:solidFill>
                <a:latin typeface="Gill Sans"/>
                <a:cs typeface="Gill Sans"/>
              </a:rPr>
              <a:t>The datacenter </a:t>
            </a:r>
            <a:r>
              <a:rPr lang="en-US" sz="3200" b="0" i="1" dirty="0">
                <a:solidFill>
                  <a:srgbClr val="FFFFFF"/>
                </a:solidFill>
                <a:latin typeface="Gill Sans"/>
                <a:cs typeface="Gill Sans"/>
              </a:rPr>
              <a:t>is</a:t>
            </a:r>
            <a:r>
              <a:rPr lang="en-US" sz="3200" b="0" dirty="0">
                <a:solidFill>
                  <a:srgbClr val="FFFFFF"/>
                </a:solidFill>
                <a:latin typeface="Gill Sans"/>
                <a:cs typeface="Gill Sans"/>
              </a:rPr>
              <a:t> the computer!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57400" y="2209800"/>
            <a:ext cx="5029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>
                <a:solidFill>
                  <a:srgbClr val="FFFFFF"/>
                </a:solidFill>
                <a:latin typeface="Gill Sans"/>
                <a:cs typeface="Gill Sans"/>
              </a:rPr>
              <a:t>What’s the instruction set?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57400" y="2691824"/>
            <a:ext cx="5029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>
                <a:solidFill>
                  <a:srgbClr val="FFFFFF"/>
                </a:solidFill>
                <a:latin typeface="Gill Sans"/>
                <a:cs typeface="Gill Sans"/>
              </a:rPr>
              <a:t>What are the abstractions?</a:t>
            </a:r>
          </a:p>
        </p:txBody>
      </p:sp>
    </p:spTree>
    <p:extLst>
      <p:ext uri="{BB962C8B-B14F-4D97-AF65-F5344CB8AC3E}">
        <p14:creationId xmlns:p14="http://schemas.microsoft.com/office/powerpoint/2010/main" val="15410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f14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217">
            <a:off x="635365" y="812874"/>
            <a:ext cx="3804486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2133600"/>
            <a:ext cx="350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Two superpowers: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3048000"/>
            <a:ext cx="350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Associativity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3453824"/>
            <a:ext cx="350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Commutativity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38817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(sorting)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62484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follows… very basic category theory…</a:t>
            </a:r>
          </a:p>
        </p:txBody>
      </p:sp>
    </p:spTree>
    <p:extLst>
      <p:ext uri="{BB962C8B-B14F-4D97-AF65-F5344CB8AC3E}">
        <p14:creationId xmlns:p14="http://schemas.microsoft.com/office/powerpoint/2010/main" val="3217571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2609755"/>
            <a:ext cx="7924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3  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6  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⊕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7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8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9</a:t>
            </a:r>
            <a:endParaRPr lang="en-US" sz="2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Double Bracket 4"/>
          <p:cNvSpPr/>
          <p:nvPr/>
        </p:nvSpPr>
        <p:spPr bwMode="auto">
          <a:xfrm>
            <a:off x="609600" y="2627376"/>
            <a:ext cx="23622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uble Bracket 6"/>
          <p:cNvSpPr/>
          <p:nvPr/>
        </p:nvSpPr>
        <p:spPr bwMode="auto">
          <a:xfrm>
            <a:off x="3429000" y="2627376"/>
            <a:ext cx="31242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uble Bracket 7"/>
          <p:cNvSpPr/>
          <p:nvPr/>
        </p:nvSpPr>
        <p:spPr bwMode="auto">
          <a:xfrm>
            <a:off x="7010400" y="2627376"/>
            <a:ext cx="14478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The Power of Associativity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09600" y="3367073"/>
            <a:ext cx="7924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3  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6  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⊕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7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8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9</a:t>
            </a:r>
            <a:endParaRPr lang="en-US" sz="2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Double Bracket 10"/>
          <p:cNvSpPr/>
          <p:nvPr/>
        </p:nvSpPr>
        <p:spPr bwMode="auto">
          <a:xfrm>
            <a:off x="609600" y="3384694"/>
            <a:ext cx="14478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uble Bracket 11"/>
          <p:cNvSpPr/>
          <p:nvPr/>
        </p:nvSpPr>
        <p:spPr bwMode="auto">
          <a:xfrm>
            <a:off x="2590800" y="3384694"/>
            <a:ext cx="22860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uble Bracket 12"/>
          <p:cNvSpPr/>
          <p:nvPr/>
        </p:nvSpPr>
        <p:spPr bwMode="auto">
          <a:xfrm>
            <a:off x="5257800" y="3384694"/>
            <a:ext cx="32004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09600" y="4129073"/>
            <a:ext cx="7924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3  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6  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⊕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7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8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9</a:t>
            </a:r>
            <a:endParaRPr lang="en-US" sz="2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Double Bracket 14"/>
          <p:cNvSpPr/>
          <p:nvPr/>
        </p:nvSpPr>
        <p:spPr bwMode="auto">
          <a:xfrm>
            <a:off x="609600" y="4146694"/>
            <a:ext cx="42672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uble Bracket 15"/>
          <p:cNvSpPr/>
          <p:nvPr/>
        </p:nvSpPr>
        <p:spPr bwMode="auto">
          <a:xfrm>
            <a:off x="5257800" y="4146694"/>
            <a:ext cx="32004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10668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You can put parentheses where ever you want!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20" name="Double Bracket 19"/>
          <p:cNvSpPr/>
          <p:nvPr/>
        </p:nvSpPr>
        <p:spPr bwMode="auto">
          <a:xfrm>
            <a:off x="2590800" y="4146694"/>
            <a:ext cx="22098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0" y="6611938"/>
            <a:ext cx="33139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Credit to Oscar Boykin for the idea behind these slides</a:t>
            </a:r>
          </a:p>
        </p:txBody>
      </p:sp>
    </p:spTree>
    <p:extLst>
      <p:ext uri="{BB962C8B-B14F-4D97-AF65-F5344CB8AC3E}">
        <p14:creationId xmlns:p14="http://schemas.microsoft.com/office/powerpoint/2010/main" val="218880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8" grpId="0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2609755"/>
            <a:ext cx="7924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3  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6  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⊕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7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8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9</a:t>
            </a:r>
            <a:endParaRPr lang="en-US" sz="2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Double Bracket 4"/>
          <p:cNvSpPr/>
          <p:nvPr/>
        </p:nvSpPr>
        <p:spPr bwMode="auto">
          <a:xfrm>
            <a:off x="609600" y="2627376"/>
            <a:ext cx="23622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uble Bracket 6"/>
          <p:cNvSpPr/>
          <p:nvPr/>
        </p:nvSpPr>
        <p:spPr bwMode="auto">
          <a:xfrm>
            <a:off x="3429000" y="2627376"/>
            <a:ext cx="31242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uble Bracket 7"/>
          <p:cNvSpPr/>
          <p:nvPr/>
        </p:nvSpPr>
        <p:spPr bwMode="auto">
          <a:xfrm>
            <a:off x="7010400" y="2627376"/>
            <a:ext cx="14478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The Power of Commutativity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09600" y="3367073"/>
            <a:ext cx="7924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6  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7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2  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⊕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8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9</a:t>
            </a:r>
            <a:endParaRPr lang="en-US" sz="2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Double Bracket 10"/>
          <p:cNvSpPr/>
          <p:nvPr/>
        </p:nvSpPr>
        <p:spPr bwMode="auto">
          <a:xfrm>
            <a:off x="7010400" y="3384694"/>
            <a:ext cx="14478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uble Bracket 11"/>
          <p:cNvSpPr/>
          <p:nvPr/>
        </p:nvSpPr>
        <p:spPr bwMode="auto">
          <a:xfrm>
            <a:off x="4343400" y="3384694"/>
            <a:ext cx="22098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uble Bracket 12"/>
          <p:cNvSpPr/>
          <p:nvPr/>
        </p:nvSpPr>
        <p:spPr bwMode="auto">
          <a:xfrm>
            <a:off x="609600" y="3384694"/>
            <a:ext cx="32766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09600" y="4129073"/>
            <a:ext cx="7924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8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9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4  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6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7  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⊕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600" b="0" dirty="0">
                <a:solidFill>
                  <a:srgbClr val="000000"/>
                </a:solidFill>
                <a:latin typeface="Gill Sans"/>
                <a:cs typeface="Gill Sans"/>
              </a:rPr>
              <a:t>  ⊕  </a:t>
            </a:r>
            <a:r>
              <a:rPr lang="en-US" sz="2600" b="0" i="1" dirty="0">
                <a:solidFill>
                  <a:srgbClr val="000000"/>
                </a:solidFill>
                <a:latin typeface="Gill Sans"/>
                <a:cs typeface="Gill Sans"/>
              </a:rPr>
              <a:t>v</a:t>
            </a:r>
            <a:r>
              <a:rPr lang="en-US" sz="2600" b="0" i="1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endParaRPr lang="en-US" sz="2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Double Bracket 14"/>
          <p:cNvSpPr/>
          <p:nvPr/>
        </p:nvSpPr>
        <p:spPr bwMode="auto">
          <a:xfrm>
            <a:off x="6172200" y="4146694"/>
            <a:ext cx="22860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uble Bracket 15"/>
          <p:cNvSpPr/>
          <p:nvPr/>
        </p:nvSpPr>
        <p:spPr bwMode="auto">
          <a:xfrm>
            <a:off x="2590800" y="4146694"/>
            <a:ext cx="31242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10668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You can swap order of operands however you want!</a:t>
            </a:r>
          </a:p>
        </p:txBody>
      </p:sp>
      <p:sp>
        <p:nvSpPr>
          <p:cNvPr id="20" name="Double Bracket 19"/>
          <p:cNvSpPr/>
          <p:nvPr/>
        </p:nvSpPr>
        <p:spPr bwMode="auto">
          <a:xfrm>
            <a:off x="609600" y="4146694"/>
            <a:ext cx="1524000" cy="457200"/>
          </a:xfrm>
          <a:prstGeom prst="bracketPair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0" y="6611938"/>
            <a:ext cx="33139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Credit to Oscar Boykin for the idea behind these slides</a:t>
            </a:r>
          </a:p>
        </p:txBody>
      </p:sp>
    </p:spTree>
    <p:extLst>
      <p:ext uri="{BB962C8B-B14F-4D97-AF65-F5344CB8AC3E}">
        <p14:creationId xmlns:p14="http://schemas.microsoft.com/office/powerpoint/2010/main" val="1909602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8" grpId="0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Implications for distributed processing?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286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You don’t know when the tasks begin</a:t>
            </a:r>
          </a:p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You don’t know when the tasks end</a:t>
            </a:r>
          </a:p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You don’t know when the tasks interrupt each other</a:t>
            </a:r>
          </a:p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You don’t know when intermediate data arrive</a:t>
            </a:r>
          </a:p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 rot="21343207">
            <a:off x="6414945" y="594921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It’s okay!</a:t>
            </a:r>
          </a:p>
        </p:txBody>
      </p:sp>
    </p:spTree>
    <p:extLst>
      <p:ext uri="{BB962C8B-B14F-4D97-AF65-F5344CB8AC3E}">
        <p14:creationId xmlns:p14="http://schemas.microsoft.com/office/powerpoint/2010/main" val="3495962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Word Count: Baseline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43000" y="1741706"/>
            <a:ext cx="7086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Long, value: String)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(word &lt;- tokenize(value))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emit(word, 1)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String, 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(value &lt;- values)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sum += value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emit(key, sum)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205554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14400" y="1997095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Gill Sans"/>
                <a:cs typeface="Gill Sans"/>
              </a:rPr>
              <a:t>Semigroup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= (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,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)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2423755"/>
            <a:ext cx="6324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: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M</a:t>
            </a:r>
            <a:r>
              <a:rPr lang="en-US" sz="2400" b="0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✕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M</a:t>
            </a:r>
            <a:r>
              <a:rPr lang="en-US" sz="2400" b="0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→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M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s.t.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, ∀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,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,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3</a:t>
            </a:r>
            <a:r>
              <a:rPr lang="en-US" sz="2400" b="0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∋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endParaRPr lang="en-US" sz="2400" b="0" i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2891135"/>
            <a:ext cx="5715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(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)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3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=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(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3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) 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3597295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Gill Sans"/>
                <a:cs typeface="Gill Sans"/>
              </a:rPr>
              <a:t>Monoid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= </a:t>
            </a:r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Semigroup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+ identity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" y="4740295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Gill Sans"/>
                <a:cs typeface="Gill Sans"/>
              </a:rPr>
              <a:t>Commutative </a:t>
            </a:r>
            <a:r>
              <a:rPr lang="en-US" sz="2400" dirty="0" err="1">
                <a:solidFill>
                  <a:srgbClr val="000000"/>
                </a:solidFill>
                <a:latin typeface="Gill Sans"/>
                <a:cs typeface="Gill Sans"/>
              </a:rPr>
              <a:t>Monoid</a:t>
            </a:r>
            <a:r>
              <a:rPr lang="en-US" sz="240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= </a:t>
            </a:r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Monoid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+ </a:t>
            </a:r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commutativity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0" y="4034135"/>
            <a:ext cx="6324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400" b="0" i="1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ε</a:t>
            </a:r>
            <a:r>
              <a:rPr lang="en-US" sz="2400" b="0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s.t.</a:t>
            </a:r>
            <a:r>
              <a:rPr lang="en-US" sz="2400" b="0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, </a:t>
            </a:r>
            <a:r>
              <a:rPr lang="el-GR" sz="2400" b="0" i="1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ε</a:t>
            </a:r>
            <a:r>
              <a:rPr lang="en-US" sz="2400" b="0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m</a:t>
            </a:r>
            <a:r>
              <a:rPr lang="en-US" sz="2400" b="0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=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m</a:t>
            </a:r>
            <a:r>
              <a:rPr lang="en-US" sz="2400" b="0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l-GR" sz="2400" b="0" i="1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ε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= m,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∀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∋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endParaRPr lang="en-US" sz="2400" b="0" i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5177135"/>
            <a:ext cx="6324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∀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,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400" b="0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∋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M, 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=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Fancy Labels for Simple Concepts…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 rot="21343207">
            <a:off x="5628669" y="5749994"/>
            <a:ext cx="2997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A few examples?</a:t>
            </a:r>
          </a:p>
        </p:txBody>
      </p:sp>
      <p:sp>
        <p:nvSpPr>
          <p:cNvPr id="13" name="TextBox 12"/>
          <p:cNvSpPr txBox="1"/>
          <p:nvPr/>
        </p:nvSpPr>
        <p:spPr>
          <a:xfrm rot="21343207">
            <a:off x="5651848" y="6056541"/>
            <a:ext cx="2997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(hint, previous slide!)</a:t>
            </a:r>
          </a:p>
        </p:txBody>
      </p:sp>
    </p:spTree>
    <p:extLst>
      <p:ext uri="{BB962C8B-B14F-4D97-AF65-F5344CB8AC3E}">
        <p14:creationId xmlns:p14="http://schemas.microsoft.com/office/powerpoint/2010/main" val="2133499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12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Back to these…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81200" y="2644914"/>
            <a:ext cx="2057400" cy="2231886"/>
            <a:chOff x="3238500" y="2465457"/>
            <a:chExt cx="2057400" cy="2231886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38500" y="3124200"/>
              <a:ext cx="20574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(V, V) ⇒ V</a:t>
              </a: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238500" y="24654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3390900" y="4343400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12" idx="0"/>
            </p:cNvCxnSpPr>
            <p:nvPr/>
          </p:nvCxnSpPr>
          <p:spPr bwMode="auto">
            <a:xfrm>
              <a:off x="4267200" y="2819400"/>
              <a:ext cx="0" cy="3048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2" idx="2"/>
              <a:endCxn id="25" idx="0"/>
            </p:cNvCxnSpPr>
            <p:nvPr/>
          </p:nvCxnSpPr>
          <p:spPr bwMode="auto">
            <a:xfrm>
              <a:off x="4267200" y="4114800"/>
              <a:ext cx="0" cy="228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191000" y="2644914"/>
            <a:ext cx="2971800" cy="2231886"/>
            <a:chOff x="5867400" y="2465457"/>
            <a:chExt cx="2971800" cy="2231886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324600" y="24654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867400" y="3124200"/>
              <a:ext cx="29718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aggregateByKey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seqOp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V) ⇒ U, </a:t>
              </a:r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combOp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U) ⇒ U</a:t>
              </a:r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6477000" y="4343400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U)]</a:t>
              </a:r>
            </a:p>
          </p:txBody>
        </p:sp>
        <p:cxnSp>
          <p:nvCxnSpPr>
            <p:cNvPr id="36" name="Straight Arrow Connector 35"/>
            <p:cNvCxnSpPr>
              <a:stCxn id="7" idx="2"/>
              <a:endCxn id="11" idx="0"/>
            </p:cNvCxnSpPr>
            <p:nvPr/>
          </p:nvCxnSpPr>
          <p:spPr bwMode="auto">
            <a:xfrm>
              <a:off x="7353300" y="2819400"/>
              <a:ext cx="0" cy="3048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1" idx="2"/>
              <a:endCxn id="26" idx="0"/>
            </p:cNvCxnSpPr>
            <p:nvPr/>
          </p:nvCxnSpPr>
          <p:spPr bwMode="auto">
            <a:xfrm>
              <a:off x="7353300" y="4114800"/>
              <a:ext cx="0" cy="228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 rot="151514">
            <a:off x="398234" y="382303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Wait, I’ve seen this before?</a:t>
            </a:r>
          </a:p>
        </p:txBody>
      </p:sp>
    </p:spTree>
    <p:extLst>
      <p:ext uri="{BB962C8B-B14F-4D97-AF65-F5344CB8AC3E}">
        <p14:creationId xmlns:p14="http://schemas.microsoft.com/office/powerpoint/2010/main" val="1129850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Computing the Mean: Version 1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43000" y="1741706"/>
            <a:ext cx="7086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String, value: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emit(key, value)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String, 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])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(value &lt;- values)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sum += value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+= 1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emit(key, sum/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5898183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Computing the Mean: Version 3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143000" y="1272600"/>
            <a:ext cx="7086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String, value: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=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context.write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(key, (value, 1))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Combiner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String, 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[Pair])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((s, c) &lt;- values)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sum += s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+= c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emit(key, (sum,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String, 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[Pair])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((s, c) &lt;- values)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sum += s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+= c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emit(key, sum/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934200" y="4343400"/>
            <a:ext cx="2057400" cy="2231886"/>
            <a:chOff x="3238500" y="2465457"/>
            <a:chExt cx="2057400" cy="2231886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238500" y="3124200"/>
              <a:ext cx="20574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(V, V) ⇒ V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238500" y="24654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3390900" y="4343400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4267200" y="2819400"/>
              <a:ext cx="0" cy="3048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4267200" y="4114800"/>
              <a:ext cx="0" cy="228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 rot="20833322">
            <a:off x="5688566" y="3395448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Wait, I’ve seen this before?</a:t>
            </a:r>
          </a:p>
        </p:txBody>
      </p:sp>
    </p:spTree>
    <p:extLst>
      <p:ext uri="{BB962C8B-B14F-4D97-AF65-F5344CB8AC3E}">
        <p14:creationId xmlns:p14="http://schemas.microsoft.com/office/powerpoint/2010/main" val="1185233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Co-occurrence Matrix: Stripes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 rot="21269192">
            <a:off x="3519674" y="3527104"/>
            <a:ext cx="365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Wait, I’ve seen this before?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43000" y="1371600"/>
            <a:ext cx="7086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Long, value: String)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(u &lt;- tokenize(value))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 = new Map()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for (v &lt;- neighbors(u))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  map(v) += 1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emit(u, map)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String, 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[Map])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 = new Map()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(value &lt;- values)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map += value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emit(key, map)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34200" y="4343400"/>
            <a:ext cx="2057400" cy="2231886"/>
            <a:chOff x="3238500" y="2465457"/>
            <a:chExt cx="2057400" cy="2231886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238500" y="3124200"/>
              <a:ext cx="20574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(V, V) ⇒ V</a:t>
              </a: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3238500" y="24654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390900" y="4343400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4267200" y="2819400"/>
              <a:ext cx="0" cy="3048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4267200" y="4114800"/>
              <a:ext cx="0" cy="228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627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86100" y="2667000"/>
            <a:ext cx="29718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80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  <a:br>
              <a:rPr lang="en-US" dirty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f: (K1, V1) </a:t>
            </a:r>
            <a:b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</a:b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⇒ List[(K2, V2)]</a:t>
            </a:r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0" y="1828800"/>
            <a:ext cx="304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List[(K1,V1)]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48000" y="5208657"/>
            <a:ext cx="304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List[K3,V3])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86100" y="3733800"/>
            <a:ext cx="29718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80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br>
              <a:rPr lang="en-US" sz="1800" dirty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g: (K2,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[V2]) ⇒ List[(K3, V3)]</a:t>
            </a:r>
            <a:endParaRPr lang="en-US" b="0" dirty="0">
              <a:solidFill>
                <a:schemeClr val="bg2"/>
              </a:solidFill>
            </a:endParaRPr>
          </a:p>
        </p:txBody>
      </p:sp>
      <p:cxnSp>
        <p:nvCxnSpPr>
          <p:cNvPr id="13" name="Straight Arrow Connector 12"/>
          <p:cNvCxnSpPr>
            <a:stCxn id="8" idx="2"/>
            <a:endCxn id="6" idx="0"/>
          </p:cNvCxnSpPr>
          <p:nvPr/>
        </p:nvCxnSpPr>
        <p:spPr bwMode="auto">
          <a:xfrm>
            <a:off x="4572000" y="2182743"/>
            <a:ext cx="0" cy="48425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2"/>
            <a:endCxn id="10" idx="0"/>
          </p:cNvCxnSpPr>
          <p:nvPr/>
        </p:nvCxnSpPr>
        <p:spPr bwMode="auto">
          <a:xfrm>
            <a:off x="4572000" y="4724400"/>
            <a:ext cx="0" cy="48425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</a:t>
            </a:r>
          </a:p>
        </p:txBody>
      </p:sp>
    </p:spTree>
    <p:extLst>
      <p:ext uri="{BB962C8B-B14F-4D97-AF65-F5344CB8AC3E}">
        <p14:creationId xmlns:p14="http://schemas.microsoft.com/office/powerpoint/2010/main" val="63046107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Computing the Mean: Version 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67400" y="4419600"/>
            <a:ext cx="2971800" cy="2231886"/>
            <a:chOff x="5867400" y="2465457"/>
            <a:chExt cx="2971800" cy="2231886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6324600" y="24654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867400" y="3124200"/>
              <a:ext cx="29718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aggregateByKey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seqOp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V) ⇒ U, </a:t>
              </a:r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combOp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U) ⇒ U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6477000" y="4343400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U)]</a:t>
              </a:r>
            </a:p>
          </p:txBody>
        </p:sp>
        <p:cxnSp>
          <p:nvCxnSpPr>
            <p:cNvPr id="10" name="Straight Arrow Connector 9"/>
            <p:cNvCxnSpPr>
              <a:stCxn id="11" idx="2"/>
            </p:cNvCxnSpPr>
            <p:nvPr/>
          </p:nvCxnSpPr>
          <p:spPr bwMode="auto">
            <a:xfrm>
              <a:off x="7353300" y="2819400"/>
              <a:ext cx="0" cy="3048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7353300" y="4114800"/>
              <a:ext cx="0" cy="228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43000" y="1272600"/>
            <a:ext cx="7086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String, value: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=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context.write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(key, value)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Combiner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String, 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(value &lt;- values)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sum += value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+= 1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emit(key, (sum,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String, 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[Pair])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((s, c) &lt;- values)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sum += s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+= c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emit(key, sum/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07569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Synchronization: Pairs vs. Stripes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633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Approach 1: turn synchronization into an ordering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44435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Sort keys into correct order of computation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Partition key space so each reducer receives appropriate set of partial results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Hold state in reducer across multiple key-value pairs to perform computation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7030A0"/>
                </a:solidFill>
                <a:latin typeface="Gill Sans"/>
                <a:cs typeface="Gill Sans"/>
              </a:rPr>
              <a:t>Illustrated by the “pairs” approach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92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Approach 2: data structures that bring partial results together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473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Each reducer receives all the data it needs to complete the computation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7030A0"/>
                </a:solidFill>
                <a:latin typeface="Gill Sans"/>
                <a:cs typeface="Gill Sans"/>
              </a:rPr>
              <a:t>Illustrated by the “stripes” approach</a:t>
            </a:r>
          </a:p>
        </p:txBody>
      </p:sp>
      <p:sp>
        <p:nvSpPr>
          <p:cNvPr id="8" name="TextBox 7"/>
          <p:cNvSpPr txBox="1"/>
          <p:nvPr/>
        </p:nvSpPr>
        <p:spPr>
          <a:xfrm rot="21269192">
            <a:off x="3518934" y="5104305"/>
            <a:ext cx="365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Commutative </a:t>
            </a:r>
            <a:r>
              <a:rPr lang="en-US" sz="2400" b="0" dirty="0" err="1">
                <a:solidFill>
                  <a:srgbClr val="FF0000"/>
                </a:solidFill>
                <a:latin typeface="Gill Sans"/>
                <a:cs typeface="Gill Sans"/>
              </a:rPr>
              <a:t>monoids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40851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stCxn id="20" idx="2"/>
            <a:endCxn id="13" idx="0"/>
          </p:cNvCxnSpPr>
          <p:nvPr/>
        </p:nvCxnSpPr>
        <p:spPr bwMode="auto">
          <a:xfrm>
            <a:off x="3009900" y="3429000"/>
            <a:ext cx="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0" idx="2"/>
            <a:endCxn id="11" idx="0"/>
          </p:cNvCxnSpPr>
          <p:nvPr/>
        </p:nvCxnSpPr>
        <p:spPr bwMode="auto">
          <a:xfrm>
            <a:off x="3009900" y="3429000"/>
            <a:ext cx="31242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9" idx="2"/>
            <a:endCxn id="13" idx="0"/>
          </p:cNvCxnSpPr>
          <p:nvPr/>
        </p:nvCxnSpPr>
        <p:spPr bwMode="auto">
          <a:xfrm flipH="1">
            <a:off x="3009900" y="3429000"/>
            <a:ext cx="12954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9" idx="2"/>
            <a:endCxn id="11" idx="0"/>
          </p:cNvCxnSpPr>
          <p:nvPr/>
        </p:nvCxnSpPr>
        <p:spPr bwMode="auto">
          <a:xfrm>
            <a:off x="4305300" y="3429000"/>
            <a:ext cx="18288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8" idx="2"/>
            <a:endCxn id="12" idx="0"/>
          </p:cNvCxnSpPr>
          <p:nvPr/>
        </p:nvCxnSpPr>
        <p:spPr bwMode="auto">
          <a:xfrm flipH="1">
            <a:off x="4305300" y="3429000"/>
            <a:ext cx="18288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562600" y="42672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33800" y="42672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38400" y="42672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cxnSp>
        <p:nvCxnSpPr>
          <p:cNvPr id="14" name="Straight Arrow Connector 13"/>
          <p:cNvCxnSpPr>
            <a:stCxn id="20" idx="2"/>
            <a:endCxn id="12" idx="0"/>
          </p:cNvCxnSpPr>
          <p:nvPr/>
        </p:nvCxnSpPr>
        <p:spPr bwMode="auto">
          <a:xfrm>
            <a:off x="3009900" y="3429000"/>
            <a:ext cx="12954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9" idx="2"/>
            <a:endCxn id="12" idx="0"/>
          </p:cNvCxnSpPr>
          <p:nvPr/>
        </p:nvCxnSpPr>
        <p:spPr bwMode="auto">
          <a:xfrm>
            <a:off x="4305300" y="3429000"/>
            <a:ext cx="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8" idx="2"/>
            <a:endCxn id="13" idx="0"/>
          </p:cNvCxnSpPr>
          <p:nvPr/>
        </p:nvCxnSpPr>
        <p:spPr bwMode="auto">
          <a:xfrm flipH="1">
            <a:off x="3009900" y="3429000"/>
            <a:ext cx="31242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8" idx="2"/>
            <a:endCxn id="11" idx="0"/>
          </p:cNvCxnSpPr>
          <p:nvPr/>
        </p:nvCxnSpPr>
        <p:spPr bwMode="auto">
          <a:xfrm>
            <a:off x="6134100" y="3429000"/>
            <a:ext cx="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562600" y="28194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733800" y="28194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438400" y="28194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29718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29200" y="43858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558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But commutative monoids help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Because you can’t avoid this</a:t>
            </a:r>
            <a:r>
              <a:rPr lang="mr-IN" sz="36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12096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Synchronization: Pairs vs. Stripes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633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Approach 1: turn synchronization into an ordering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44435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Sort keys into correct order of computation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Partition key space so each reducer receives appropriate set of partial results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Hold state in reducer across multiple key-value pairs to perform computation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7030A0"/>
                </a:solidFill>
                <a:latin typeface="Gill Sans"/>
                <a:cs typeface="Gill Sans"/>
              </a:rPr>
              <a:t>Illustrated by the “pairs” approach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92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Approach 2: data structures that bring partial results together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473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Each reducer receives all the data it needs to complete the computation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7030A0"/>
                </a:solidFill>
                <a:latin typeface="Gill Sans"/>
                <a:cs typeface="Gill Sans"/>
              </a:rPr>
              <a:t>Illustrated by the “stripes” approach</a:t>
            </a:r>
          </a:p>
        </p:txBody>
      </p:sp>
      <p:sp>
        <p:nvSpPr>
          <p:cNvPr id="8" name="TextBox 7"/>
          <p:cNvSpPr txBox="1"/>
          <p:nvPr/>
        </p:nvSpPr>
        <p:spPr>
          <a:xfrm rot="21269192">
            <a:off x="3518934" y="5104305"/>
            <a:ext cx="365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Commutative </a:t>
            </a:r>
            <a:r>
              <a:rPr lang="en-US" sz="2400" b="0" dirty="0" err="1">
                <a:solidFill>
                  <a:srgbClr val="FF0000"/>
                </a:solidFill>
                <a:latin typeface="Gill Sans"/>
                <a:cs typeface="Gill Sans"/>
              </a:rPr>
              <a:t>monoids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 rot="21226345">
            <a:off x="5027830" y="3608896"/>
            <a:ext cx="365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about this?</a:t>
            </a:r>
          </a:p>
        </p:txBody>
      </p:sp>
    </p:spTree>
    <p:extLst>
      <p:ext uri="{BB962C8B-B14F-4D97-AF65-F5344CB8AC3E}">
        <p14:creationId xmlns:p14="http://schemas.microsoft.com/office/powerpoint/2010/main" val="93521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630362" y="2254984"/>
            <a:ext cx="14750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3 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2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12 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7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4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1 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17413" name="Right Arrow 4"/>
          <p:cNvSpPr>
            <a:spLocks noChangeArrowheads="1"/>
          </p:cNvSpPr>
          <p:nvPr/>
        </p:nvSpPr>
        <p:spPr bwMode="auto">
          <a:xfrm>
            <a:off x="3916362" y="2667734"/>
            <a:ext cx="914400" cy="3810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ltGray">
          <a:xfrm>
            <a:off x="1630362" y="1829534"/>
            <a:ext cx="1369286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*) → 32 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5335587" y="2254984"/>
            <a:ext cx="187423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3 / 32 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2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12 / 32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7 / 32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4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1 / 32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230562" y="1872397"/>
            <a:ext cx="3556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Reducer holds this value in memory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mr-IN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f</a:t>
            </a:r>
            <a:r>
              <a:rPr lang="mr-IN" sz="3600" b="0" kern="0" dirty="0">
                <a:solidFill>
                  <a:srgbClr val="000000"/>
                </a:solidFill>
                <a:latin typeface="Gill Sans"/>
                <a:cs typeface="Gill Sans"/>
              </a:rPr>
              <a:t>(B|A): “</a:t>
            </a:r>
            <a:r>
              <a:rPr lang="mr-IN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Pairs</a:t>
            </a:r>
            <a:r>
              <a:rPr lang="mr-IN" sz="3600" b="0" kern="0" dirty="0">
                <a:solidFill>
                  <a:srgbClr val="000000"/>
                </a:solidFill>
                <a:latin typeface="Gill Sans"/>
                <a:cs typeface="Gill Sans"/>
              </a:rPr>
              <a:t>” 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2391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For this to work: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620161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Emit extra (a, *) for every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b</a:t>
            </a:r>
            <a:r>
              <a:rPr lang="en-US" sz="2000" b="0" kern="0" baseline="-25000" dirty="0" err="1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in mapper</a:t>
            </a:r>
          </a:p>
          <a:p>
            <a:pPr lvl="0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Make sure all a’s get sent to same reducer (use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partitioner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</a:t>
            </a:r>
          </a:p>
          <a:p>
            <a:pPr lvl="0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Make sure (a, *) comes first (define sort order)</a:t>
            </a:r>
          </a:p>
          <a:p>
            <a:pPr lvl="0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Hold state in reducer across different key-value pairs</a:t>
            </a:r>
          </a:p>
        </p:txBody>
      </p:sp>
    </p:spTree>
    <p:extLst>
      <p:ext uri="{BB962C8B-B14F-4D97-AF65-F5344CB8AC3E}">
        <p14:creationId xmlns:p14="http://schemas.microsoft.com/office/powerpoint/2010/main" val="1404723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f14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217">
            <a:off x="635365" y="812874"/>
            <a:ext cx="3804486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2133600"/>
            <a:ext cx="350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Two superpowers: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3048000"/>
            <a:ext cx="350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Associativity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3453824"/>
            <a:ext cx="350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Commutativity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38817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(sorting)</a:t>
            </a:r>
          </a:p>
        </p:txBody>
      </p:sp>
    </p:spTree>
    <p:extLst>
      <p:ext uri="{BB962C8B-B14F-4D97-AF65-F5344CB8AC3E}">
        <p14:creationId xmlns:p14="http://schemas.microsoft.com/office/powerpoint/2010/main" val="3866294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stCxn id="20" idx="2"/>
            <a:endCxn id="13" idx="0"/>
          </p:cNvCxnSpPr>
          <p:nvPr/>
        </p:nvCxnSpPr>
        <p:spPr bwMode="auto">
          <a:xfrm>
            <a:off x="3009900" y="3429000"/>
            <a:ext cx="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0" idx="2"/>
            <a:endCxn id="11" idx="0"/>
          </p:cNvCxnSpPr>
          <p:nvPr/>
        </p:nvCxnSpPr>
        <p:spPr bwMode="auto">
          <a:xfrm>
            <a:off x="3009900" y="3429000"/>
            <a:ext cx="31242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9" idx="2"/>
            <a:endCxn id="13" idx="0"/>
          </p:cNvCxnSpPr>
          <p:nvPr/>
        </p:nvCxnSpPr>
        <p:spPr bwMode="auto">
          <a:xfrm flipH="1">
            <a:off x="3009900" y="3429000"/>
            <a:ext cx="12954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9" idx="2"/>
            <a:endCxn id="11" idx="0"/>
          </p:cNvCxnSpPr>
          <p:nvPr/>
        </p:nvCxnSpPr>
        <p:spPr bwMode="auto">
          <a:xfrm>
            <a:off x="4305300" y="3429000"/>
            <a:ext cx="18288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8" idx="2"/>
            <a:endCxn id="12" idx="0"/>
          </p:cNvCxnSpPr>
          <p:nvPr/>
        </p:nvCxnSpPr>
        <p:spPr bwMode="auto">
          <a:xfrm flipH="1">
            <a:off x="4305300" y="3429000"/>
            <a:ext cx="18288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562600" y="42672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33800" y="42672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38400" y="42672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cxnSp>
        <p:nvCxnSpPr>
          <p:cNvPr id="14" name="Straight Arrow Connector 13"/>
          <p:cNvCxnSpPr>
            <a:stCxn id="20" idx="2"/>
            <a:endCxn id="12" idx="0"/>
          </p:cNvCxnSpPr>
          <p:nvPr/>
        </p:nvCxnSpPr>
        <p:spPr bwMode="auto">
          <a:xfrm>
            <a:off x="3009900" y="3429000"/>
            <a:ext cx="12954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9" idx="2"/>
            <a:endCxn id="12" idx="0"/>
          </p:cNvCxnSpPr>
          <p:nvPr/>
        </p:nvCxnSpPr>
        <p:spPr bwMode="auto">
          <a:xfrm>
            <a:off x="4305300" y="3429000"/>
            <a:ext cx="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8" idx="2"/>
            <a:endCxn id="13" idx="0"/>
          </p:cNvCxnSpPr>
          <p:nvPr/>
        </p:nvCxnSpPr>
        <p:spPr bwMode="auto">
          <a:xfrm flipH="1">
            <a:off x="3009900" y="3429000"/>
            <a:ext cx="31242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8" idx="2"/>
            <a:endCxn id="11" idx="0"/>
          </p:cNvCxnSpPr>
          <p:nvPr/>
        </p:nvCxnSpPr>
        <p:spPr bwMode="auto">
          <a:xfrm>
            <a:off x="6134100" y="3429000"/>
            <a:ext cx="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562600" y="28194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733800" y="28194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438400" y="28194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29718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29200" y="43858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558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Sequence your computations by sorting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When you can’t “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monoidify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1048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An Apt Quote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477631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All problems in computer science can be solved </a:t>
            </a:r>
          </a:p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by another level of indirection... Except for the</a:t>
            </a:r>
          </a:p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 problem of too many layers of indirection. </a:t>
            </a:r>
          </a:p>
          <a:p>
            <a:pPr algn="ctr"/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                              - David Wheeler</a:t>
            </a:r>
          </a:p>
        </p:txBody>
      </p:sp>
    </p:spTree>
    <p:extLst>
      <p:ext uri="{BB962C8B-B14F-4D97-AF65-F5344CB8AC3E}">
        <p14:creationId xmlns:p14="http://schemas.microsoft.com/office/powerpoint/2010/main" val="1571989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Y_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572" y="0"/>
            <a:ext cx="10289572" cy="685800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611938"/>
            <a:ext cx="10757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/>
              <a:t>Source: Google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625024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>
                <a:solidFill>
                  <a:srgbClr val="FFFFFF"/>
                </a:solidFill>
                <a:latin typeface="Gill Sans"/>
                <a:cs typeface="Gill Sans"/>
              </a:rPr>
              <a:t>The datacenter </a:t>
            </a:r>
            <a:r>
              <a:rPr lang="en-US" sz="3200" b="0" i="1" dirty="0">
                <a:solidFill>
                  <a:srgbClr val="FFFFFF"/>
                </a:solidFill>
                <a:latin typeface="Gill Sans"/>
                <a:cs typeface="Gill Sans"/>
              </a:rPr>
              <a:t>is</a:t>
            </a:r>
            <a:r>
              <a:rPr lang="en-US" sz="3200" b="0" dirty="0">
                <a:solidFill>
                  <a:srgbClr val="FFFFFF"/>
                </a:solidFill>
                <a:latin typeface="Gill Sans"/>
                <a:cs typeface="Gill Sans"/>
              </a:rPr>
              <a:t> the computer!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57400" y="2209800"/>
            <a:ext cx="5029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>
                <a:solidFill>
                  <a:srgbClr val="FFFFFF"/>
                </a:solidFill>
                <a:latin typeface="Gill Sans"/>
                <a:cs typeface="Gill Sans"/>
              </a:rPr>
              <a:t>What’s the instruction set?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57400" y="2691824"/>
            <a:ext cx="5029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>
                <a:solidFill>
                  <a:srgbClr val="FFFFFF"/>
                </a:solidFill>
                <a:latin typeface="Gill Sans"/>
                <a:cs typeface="Gill Sans"/>
              </a:rPr>
              <a:t>What are the abstractions?</a:t>
            </a:r>
          </a:p>
        </p:txBody>
      </p:sp>
    </p:spTree>
    <p:extLst>
      <p:ext uri="{BB962C8B-B14F-4D97-AF65-F5344CB8AC3E}">
        <p14:creationId xmlns:p14="http://schemas.microsoft.com/office/powerpoint/2010/main" val="1383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glans_regia_Echte_Walnussfrucht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275040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FF"/>
                </a:solidFill>
                <a:latin typeface="Gill Sans"/>
                <a:cs typeface="Gill Sans"/>
              </a:rPr>
              <a:t>Exploit associativity and </a:t>
            </a:r>
            <a:r>
              <a:rPr lang="en-US" sz="2400" b="0" dirty="0" err="1">
                <a:solidFill>
                  <a:srgbClr val="FFFFFF"/>
                </a:solidFill>
                <a:latin typeface="Gill Sans"/>
                <a:cs typeface="Gill Sans"/>
              </a:rPr>
              <a:t>commutativity</a:t>
            </a:r>
            <a:r>
              <a:rPr lang="en-US" sz="2400" b="0" dirty="0">
                <a:solidFill>
                  <a:srgbClr val="FFFFFF"/>
                </a:solidFill>
                <a:latin typeface="Gill Sans"/>
                <a:cs typeface="Gill Sans"/>
              </a:rPr>
              <a:t> via commutative </a:t>
            </a:r>
            <a:r>
              <a:rPr lang="en-US" sz="2400" b="0" dirty="0" err="1">
                <a:solidFill>
                  <a:srgbClr val="FFFFFF"/>
                </a:solidFill>
                <a:latin typeface="Gill Sans"/>
                <a:cs typeface="Gill Sans"/>
              </a:rPr>
              <a:t>monoids</a:t>
            </a:r>
            <a:r>
              <a:rPr lang="en-US" sz="2400" b="0" dirty="0">
                <a:solidFill>
                  <a:srgbClr val="FFFFFF"/>
                </a:solidFill>
                <a:latin typeface="Gill Sans"/>
                <a:cs typeface="Gill Sans"/>
              </a:rPr>
              <a:t> (if you can)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(Walnut)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0" y="396960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FF"/>
                </a:solidFill>
                <a:latin typeface="Gill Sans"/>
                <a:cs typeface="Gill Sans"/>
              </a:rPr>
              <a:t>Exploit framework-based sorting to sequence computations (if you can’t)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latin typeface="Gill Sans"/>
                <a:ea typeface="+mj-ea"/>
                <a:cs typeface="Gill Sans"/>
              </a:rPr>
              <a:t>Algorithm design in a nutshell…</a:t>
            </a:r>
          </a:p>
        </p:txBody>
      </p:sp>
    </p:spTree>
    <p:extLst>
      <p:ext uri="{BB962C8B-B14F-4D97-AF65-F5344CB8AC3E}">
        <p14:creationId xmlns:p14="http://schemas.microsoft.com/office/powerpoint/2010/main" val="1331698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1371600" y="1981200"/>
            <a:ext cx="1371600" cy="3352800"/>
            <a:chOff x="152400" y="1905000"/>
            <a:chExt cx="1371600" cy="3352800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304800" y="1905000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RDD[T]</a:t>
              </a: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04800" y="49038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RDD[U]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52400" y="3124200"/>
              <a:ext cx="13716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>
                  <a:solidFill>
                    <a:schemeClr val="bg2"/>
                  </a:solidFill>
                  <a:latin typeface="Gill Sans"/>
                  <a:cs typeface="Gill Sans"/>
                </a:rPr>
                <a:t>filter</a:t>
              </a:r>
              <a:br>
                <a:rPr lang="en-US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(T) ⇒ Boolean</a:t>
              </a:r>
            </a:p>
          </p:txBody>
        </p:sp>
        <p:cxnSp>
          <p:nvCxnSpPr>
            <p:cNvPr id="16" name="Straight Arrow Connector 15"/>
            <p:cNvCxnSpPr>
              <a:stCxn id="4" idx="2"/>
              <a:endCxn id="12" idx="0"/>
            </p:cNvCxnSpPr>
            <p:nvPr/>
          </p:nvCxnSpPr>
          <p:spPr bwMode="auto">
            <a:xfrm>
              <a:off x="838200" y="2258943"/>
              <a:ext cx="0" cy="8652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2" idx="2"/>
              <a:endCxn id="5" idx="0"/>
            </p:cNvCxnSpPr>
            <p:nvPr/>
          </p:nvCxnSpPr>
          <p:spPr bwMode="auto">
            <a:xfrm>
              <a:off x="8382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81000" y="1447800"/>
            <a:ext cx="1371600" cy="3325743"/>
            <a:chOff x="1676400" y="1932057"/>
            <a:chExt cx="1371600" cy="3325743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676400" y="3124200"/>
              <a:ext cx="13716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>
                  <a:solidFill>
                    <a:schemeClr val="bg2"/>
                  </a:solidFill>
                  <a:latin typeface="Gill Sans"/>
                  <a:cs typeface="Gill Sans"/>
                </a:rPr>
                <a:t>map</a:t>
              </a:r>
              <a:br>
                <a:rPr lang="en-US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(T) </a:t>
              </a:r>
              <a:b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⇒ U</a:t>
              </a: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1828800" y="19320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RDD[T]</a:t>
              </a:r>
            </a:p>
          </p:txBody>
        </p:sp>
        <p:cxnSp>
          <p:nvCxnSpPr>
            <p:cNvPr id="25" name="Straight Arrow Connector 24"/>
            <p:cNvCxnSpPr>
              <a:stCxn id="24" idx="2"/>
              <a:endCxn id="13" idx="0"/>
            </p:cNvCxnSpPr>
            <p:nvPr/>
          </p:nvCxnSpPr>
          <p:spPr bwMode="auto">
            <a:xfrm>
              <a:off x="23622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1828800" y="49038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RDD[U]</a:t>
              </a:r>
            </a:p>
          </p:txBody>
        </p:sp>
        <p:cxnSp>
          <p:nvCxnSpPr>
            <p:cNvPr id="31" name="Straight Arrow Connector 30"/>
            <p:cNvCxnSpPr>
              <a:stCxn id="13" idx="2"/>
              <a:endCxn id="30" idx="0"/>
            </p:cNvCxnSpPr>
            <p:nvPr/>
          </p:nvCxnSpPr>
          <p:spPr bwMode="auto">
            <a:xfrm>
              <a:off x="23622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2057400" y="1371600"/>
            <a:ext cx="2514600" cy="3325743"/>
            <a:chOff x="3962400" y="1932057"/>
            <a:chExt cx="2514600" cy="3325743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962400" y="3124200"/>
              <a:ext cx="25146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flatMap</a:t>
              </a:r>
              <a:br>
                <a:rPr lang="en-US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(T) ⇒ </a:t>
              </a:r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TraversableOnce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[U]</a:t>
              </a:r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4686300" y="19320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RDD[T]</a:t>
              </a:r>
            </a:p>
          </p:txBody>
        </p:sp>
        <p:cxnSp>
          <p:nvCxnSpPr>
            <p:cNvPr id="27" name="Straight Arrow Connector 26"/>
            <p:cNvCxnSpPr>
              <a:stCxn id="26" idx="2"/>
              <a:endCxn id="14" idx="0"/>
            </p:cNvCxnSpPr>
            <p:nvPr/>
          </p:nvCxnSpPr>
          <p:spPr bwMode="auto">
            <a:xfrm>
              <a:off x="52197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4686300" y="49038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RDD[U]</a:t>
              </a:r>
            </a:p>
          </p:txBody>
        </p:sp>
        <p:cxnSp>
          <p:nvCxnSpPr>
            <p:cNvPr id="33" name="Straight Arrow Connector 32"/>
            <p:cNvCxnSpPr>
              <a:stCxn id="14" idx="2"/>
              <a:endCxn id="32" idx="0"/>
            </p:cNvCxnSpPr>
            <p:nvPr/>
          </p:nvCxnSpPr>
          <p:spPr bwMode="auto">
            <a:xfrm>
              <a:off x="52197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590800" y="2133600"/>
            <a:ext cx="2514600" cy="3325743"/>
            <a:chOff x="6596038" y="1932057"/>
            <a:chExt cx="2514600" cy="3325743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596038" y="3124200"/>
              <a:ext cx="25146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mapPartitions</a:t>
              </a:r>
              <a:br>
                <a:rPr lang="en-US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(Iterator[T]) </a:t>
              </a:r>
              <a:b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⇒ Iterator[U]</a:t>
              </a:r>
            </a:p>
          </p:txBody>
        </p:sp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7319938" y="19320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RDD[T]</a:t>
              </a:r>
            </a:p>
          </p:txBody>
        </p:sp>
        <p:cxnSp>
          <p:nvCxnSpPr>
            <p:cNvPr id="29" name="Straight Arrow Connector 28"/>
            <p:cNvCxnSpPr>
              <a:stCxn id="28" idx="2"/>
              <a:endCxn id="15" idx="0"/>
            </p:cNvCxnSpPr>
            <p:nvPr/>
          </p:nvCxnSpPr>
          <p:spPr bwMode="auto">
            <a:xfrm>
              <a:off x="7853338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7319938" y="49038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RDD[U]</a:t>
              </a:r>
            </a:p>
          </p:txBody>
        </p:sp>
        <p:cxnSp>
          <p:nvCxnSpPr>
            <p:cNvPr id="35" name="Straight Arrow Connector 34"/>
            <p:cNvCxnSpPr>
              <a:stCxn id="15" idx="2"/>
              <a:endCxn id="34" idx="0"/>
            </p:cNvCxnSpPr>
            <p:nvPr/>
          </p:nvCxnSpPr>
          <p:spPr bwMode="auto">
            <a:xfrm>
              <a:off x="7853338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886200" y="1295400"/>
            <a:ext cx="3124200" cy="3325743"/>
            <a:chOff x="76200" y="1932057"/>
            <a:chExt cx="3124200" cy="3325743"/>
          </a:xfrm>
        </p:grpSpPr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6096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76200" y="4903857"/>
              <a:ext cx="31242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</a:t>
              </a:r>
              <a:r>
                <a:rPr lang="en-US" sz="1700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Iterable</a:t>
              </a:r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[V])]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609600" y="3124200"/>
              <a:ext cx="20574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groupByKey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40" name="Straight Arrow Connector 39"/>
            <p:cNvCxnSpPr>
              <a:stCxn id="37" idx="2"/>
              <a:endCxn id="39" idx="0"/>
            </p:cNvCxnSpPr>
            <p:nvPr/>
          </p:nvCxnSpPr>
          <p:spPr bwMode="auto">
            <a:xfrm>
              <a:off x="16383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9" idx="2"/>
              <a:endCxn id="38" idx="0"/>
            </p:cNvCxnSpPr>
            <p:nvPr/>
          </p:nvCxnSpPr>
          <p:spPr bwMode="auto">
            <a:xfrm>
              <a:off x="16383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638800" y="2209800"/>
            <a:ext cx="2057400" cy="3325743"/>
            <a:chOff x="3238500" y="1932057"/>
            <a:chExt cx="2057400" cy="3325743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238500" y="3124200"/>
              <a:ext cx="20574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(V, V) ⇒ V</a:t>
              </a:r>
            </a:p>
          </p:txBody>
        </p:sp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32385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3390900" y="4903857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cxnSp>
          <p:nvCxnSpPr>
            <p:cNvPr id="46" name="Straight Arrow Connector 45"/>
            <p:cNvCxnSpPr>
              <a:stCxn id="44" idx="2"/>
              <a:endCxn id="43" idx="0"/>
            </p:cNvCxnSpPr>
            <p:nvPr/>
          </p:nvCxnSpPr>
          <p:spPr bwMode="auto">
            <a:xfrm>
              <a:off x="42672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3" idx="2"/>
              <a:endCxn id="45" idx="0"/>
            </p:cNvCxnSpPr>
            <p:nvPr/>
          </p:nvCxnSpPr>
          <p:spPr bwMode="auto">
            <a:xfrm>
              <a:off x="42672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096000" y="1425714"/>
            <a:ext cx="2971800" cy="3325743"/>
            <a:chOff x="5867400" y="1932057"/>
            <a:chExt cx="2971800" cy="3325743"/>
          </a:xfrm>
        </p:grpSpPr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63246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5867400" y="3124200"/>
              <a:ext cx="29718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aggregateByKey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seqOp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V) ⇒ U, </a:t>
              </a:r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combOp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U) ⇒ U</a:t>
              </a:r>
            </a:p>
          </p:txBody>
        </p:sp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6477000" y="4903857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U)]</a:t>
              </a:r>
            </a:p>
          </p:txBody>
        </p:sp>
        <p:cxnSp>
          <p:nvCxnSpPr>
            <p:cNvPr id="52" name="Straight Arrow Connector 51"/>
            <p:cNvCxnSpPr>
              <a:stCxn id="49" idx="2"/>
              <a:endCxn id="50" idx="0"/>
            </p:cNvCxnSpPr>
            <p:nvPr/>
          </p:nvCxnSpPr>
          <p:spPr bwMode="auto">
            <a:xfrm>
              <a:off x="73533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50" idx="2"/>
              <a:endCxn id="51" idx="0"/>
            </p:cNvCxnSpPr>
            <p:nvPr/>
          </p:nvCxnSpPr>
          <p:spPr bwMode="auto">
            <a:xfrm>
              <a:off x="73533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09600" y="3608457"/>
            <a:ext cx="3733800" cy="3325743"/>
            <a:chOff x="381000" y="1932057"/>
            <a:chExt cx="3733800" cy="3325743"/>
          </a:xfrm>
        </p:grpSpPr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1409700" y="1932057"/>
              <a:ext cx="1676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381000" y="4903857"/>
              <a:ext cx="3733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1676400" y="3124200"/>
              <a:ext cx="11430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>
                  <a:solidFill>
                    <a:schemeClr val="bg2"/>
                  </a:solidFill>
                  <a:latin typeface="Gill Sans"/>
                  <a:cs typeface="Gill Sans"/>
                </a:rPr>
                <a:t>sort</a:t>
              </a:r>
            </a:p>
          </p:txBody>
        </p:sp>
        <p:cxnSp>
          <p:nvCxnSpPr>
            <p:cNvPr id="62" name="Straight Arrow Connector 61"/>
            <p:cNvCxnSpPr>
              <a:stCxn id="57" idx="2"/>
              <a:endCxn id="56" idx="0"/>
            </p:cNvCxnSpPr>
            <p:nvPr/>
          </p:nvCxnSpPr>
          <p:spPr bwMode="auto">
            <a:xfrm>
              <a:off x="22479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5" idx="2"/>
              <a:endCxn id="57" idx="0"/>
            </p:cNvCxnSpPr>
            <p:nvPr/>
          </p:nvCxnSpPr>
          <p:spPr bwMode="auto">
            <a:xfrm>
              <a:off x="22479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352800" y="3684657"/>
            <a:ext cx="3886200" cy="3325743"/>
            <a:chOff x="457200" y="1932057"/>
            <a:chExt cx="3886200" cy="3325743"/>
          </a:xfrm>
        </p:grpSpPr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1295400" y="3505200"/>
              <a:ext cx="2057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>
                  <a:solidFill>
                    <a:schemeClr val="bg2"/>
                  </a:solidFill>
                  <a:latin typeface="Gill Sans"/>
                  <a:cs typeface="Gill Sans"/>
                </a:rPr>
                <a:t>join</a:t>
              </a:r>
            </a:p>
          </p:txBody>
        </p:sp>
        <p:sp>
          <p:nvSpPr>
            <p:cNvPr id="67" name="Text Box 4"/>
            <p:cNvSpPr txBox="1">
              <a:spLocks noChangeArrowheads="1"/>
            </p:cNvSpPr>
            <p:nvPr/>
          </p:nvSpPr>
          <p:spPr bwMode="auto">
            <a:xfrm>
              <a:off x="533400" y="1932057"/>
              <a:ext cx="1676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68" name="Text Box 4"/>
            <p:cNvSpPr txBox="1">
              <a:spLocks noChangeArrowheads="1"/>
            </p:cNvSpPr>
            <p:nvPr/>
          </p:nvSpPr>
          <p:spPr bwMode="auto">
            <a:xfrm>
              <a:off x="457200" y="4903857"/>
              <a:ext cx="3733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(V, W))]</a:t>
              </a:r>
            </a:p>
          </p:txBody>
        </p:sp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22860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W)]</a:t>
              </a:r>
            </a:p>
          </p:txBody>
        </p:sp>
        <p:cxnSp>
          <p:nvCxnSpPr>
            <p:cNvPr id="70" name="Straight Arrow Connector 69"/>
            <p:cNvCxnSpPr>
              <a:endCxn id="68" idx="0"/>
            </p:cNvCxnSpPr>
            <p:nvPr/>
          </p:nvCxnSpPr>
          <p:spPr bwMode="auto">
            <a:xfrm>
              <a:off x="23241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Elbow Connector 70"/>
            <p:cNvCxnSpPr>
              <a:stCxn id="67" idx="2"/>
            </p:cNvCxnSpPr>
            <p:nvPr/>
          </p:nvCxnSpPr>
          <p:spPr bwMode="auto">
            <a:xfrm rot="16200000" flipH="1">
              <a:off x="1238250" y="2419350"/>
              <a:ext cx="1219200" cy="952500"/>
            </a:xfrm>
            <a:prstGeom prst="bentConnector3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>
              <a:stCxn id="69" idx="2"/>
            </p:cNvCxnSpPr>
            <p:nvPr/>
          </p:nvCxnSpPr>
          <p:spPr bwMode="auto">
            <a:xfrm rot="5400000">
              <a:off x="2209800" y="2400300"/>
              <a:ext cx="1219200" cy="990600"/>
            </a:xfrm>
            <a:prstGeom prst="bentConnector3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572000" y="3379857"/>
            <a:ext cx="4953000" cy="3325743"/>
            <a:chOff x="4114800" y="1932057"/>
            <a:chExt cx="4953000" cy="3325743"/>
          </a:xfrm>
        </p:grpSpPr>
        <p:sp>
          <p:nvSpPr>
            <p:cNvPr id="74" name="Text Box 4"/>
            <p:cNvSpPr txBox="1">
              <a:spLocks noChangeArrowheads="1"/>
            </p:cNvSpPr>
            <p:nvPr/>
          </p:nvSpPr>
          <p:spPr bwMode="auto">
            <a:xfrm>
              <a:off x="4800600" y="1932057"/>
              <a:ext cx="1676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75" name="Text Box 4"/>
            <p:cNvSpPr txBox="1">
              <a:spLocks noChangeArrowheads="1"/>
            </p:cNvSpPr>
            <p:nvPr/>
          </p:nvSpPr>
          <p:spPr bwMode="auto">
            <a:xfrm>
              <a:off x="4114800" y="4903857"/>
              <a:ext cx="49530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(</a:t>
              </a:r>
              <a:r>
                <a:rPr lang="en-US" sz="1700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Iterable</a:t>
              </a:r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[V], </a:t>
              </a:r>
              <a:r>
                <a:rPr lang="en-US" sz="1700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Iterable</a:t>
              </a:r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[W]))]</a:t>
              </a: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5562600" y="3505200"/>
              <a:ext cx="20574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cogroup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7" name="Text Box 4"/>
            <p:cNvSpPr txBox="1">
              <a:spLocks noChangeArrowheads="1"/>
            </p:cNvSpPr>
            <p:nvPr/>
          </p:nvSpPr>
          <p:spPr bwMode="auto">
            <a:xfrm>
              <a:off x="65532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W)]</a:t>
              </a:r>
            </a:p>
          </p:txBody>
        </p:sp>
        <p:cxnSp>
          <p:nvCxnSpPr>
            <p:cNvPr id="78" name="Straight Arrow Connector 77"/>
            <p:cNvCxnSpPr>
              <a:stCxn id="76" idx="2"/>
              <a:endCxn id="75" idx="0"/>
            </p:cNvCxnSpPr>
            <p:nvPr/>
          </p:nvCxnSpPr>
          <p:spPr bwMode="auto">
            <a:xfrm>
              <a:off x="65913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Elbow Connector 78"/>
            <p:cNvCxnSpPr>
              <a:stCxn id="74" idx="2"/>
              <a:endCxn id="76" idx="0"/>
            </p:cNvCxnSpPr>
            <p:nvPr/>
          </p:nvCxnSpPr>
          <p:spPr bwMode="auto">
            <a:xfrm rot="16200000" flipH="1">
              <a:off x="5505450" y="2419350"/>
              <a:ext cx="1219200" cy="952500"/>
            </a:xfrm>
            <a:prstGeom prst="bentConnector3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>
              <a:stCxn id="77" idx="2"/>
              <a:endCxn id="76" idx="0"/>
            </p:cNvCxnSpPr>
            <p:nvPr/>
          </p:nvCxnSpPr>
          <p:spPr bwMode="auto">
            <a:xfrm rot="5400000">
              <a:off x="6477000" y="2400300"/>
              <a:ext cx="1219200" cy="990600"/>
            </a:xfrm>
            <a:prstGeom prst="bentConnector3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375495" y="5791200"/>
            <a:ext cx="1539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And more!</a:t>
            </a:r>
          </a:p>
        </p:txBody>
      </p:sp>
    </p:spTree>
    <p:extLst>
      <p:ext uri="{BB962C8B-B14F-4D97-AF65-F5344CB8AC3E}">
        <p14:creationId xmlns:p14="http://schemas.microsoft.com/office/powerpoint/2010/main" val="3228927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(Japanese rock garden)</a:t>
            </a:r>
          </a:p>
        </p:txBody>
      </p:sp>
    </p:spTree>
    <p:extLst>
      <p:ext uri="{BB962C8B-B14F-4D97-AF65-F5344CB8AC3E}">
        <p14:creationId xmlns:p14="http://schemas.microsoft.com/office/powerpoint/2010/main" val="2161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Spark Word Count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789872"/>
            <a:ext cx="701040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textFile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sc.textFile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args.input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())</a:t>
            </a:r>
          </a:p>
          <a:p>
            <a:endParaRPr lang="en-US" sz="18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textFile</a:t>
            </a:r>
            <a:endParaRPr lang="en-US" sz="18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>
                <a:solidFill>
                  <a:srgbClr val="FF0000"/>
                </a:solidFill>
                <a:latin typeface="Andale Mono"/>
                <a:cs typeface="Andale Mono"/>
              </a:rPr>
              <a:t>.</a:t>
            </a:r>
            <a:r>
              <a:rPr lang="en-US" sz="1800" b="0" dirty="0" err="1">
                <a:solidFill>
                  <a:srgbClr val="FF0000"/>
                </a:solidFill>
                <a:latin typeface="Andale Mono"/>
                <a:cs typeface="Andale Mono"/>
              </a:rPr>
              <a:t>flatMap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(line =&gt; tokenize(line))</a:t>
            </a: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>
                <a:solidFill>
                  <a:srgbClr val="FF0000"/>
                </a:solidFill>
                <a:latin typeface="Andale Mono"/>
                <a:cs typeface="Andale Mono"/>
              </a:rPr>
              <a:t>.map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(word =&gt; (word, 1))</a:t>
            </a: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800" b="0" dirty="0">
                <a:solidFill>
                  <a:srgbClr val="FF0000"/>
                </a:solidFill>
                <a:latin typeface="Andale Mono"/>
                <a:cs typeface="Andale Mono"/>
              </a:rPr>
              <a:t>.</a:t>
            </a:r>
            <a:r>
              <a:rPr lang="en-US" sz="1800" b="0" dirty="0" err="1">
                <a:solidFill>
                  <a:srgbClr val="FF0000"/>
                </a:solidFill>
                <a:latin typeface="Andale Mono"/>
                <a:cs typeface="Andale Mono"/>
              </a:rPr>
              <a:t>reduceByKey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((x, y) =&gt; x + y)</a:t>
            </a:r>
          </a:p>
          <a:p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  .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saveAsTextFile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latin typeface="Andale Mono"/>
                <a:cs typeface="Andale Mono"/>
              </a:rPr>
              <a:t>args.output</a:t>
            </a:r>
            <a:r>
              <a:rPr lang="en-US" sz="1800" b="0" dirty="0">
                <a:solidFill>
                  <a:srgbClr val="000000"/>
                </a:solidFill>
                <a:latin typeface="Andale Mono"/>
                <a:cs typeface="Andale Mono"/>
              </a:rPr>
              <a:t>())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553200" y="3456057"/>
            <a:ext cx="2514600" cy="3325743"/>
            <a:chOff x="3962400" y="1932057"/>
            <a:chExt cx="2514600" cy="3325743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62400" y="3124200"/>
              <a:ext cx="25146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flatMap</a:t>
              </a:r>
              <a:br>
                <a:rPr lang="en-US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(T) ⇒ </a:t>
              </a:r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TraversableOnce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[U]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686300" y="19320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RDD[T]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52197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686300" y="49038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RDD[U]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52197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115300" y="337141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  <a:latin typeface="Gill Sans"/>
                <a:cs typeface="Gill Sans"/>
              </a:rPr>
              <a:t>??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76720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25908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What’s an RDD?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24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Resilient Distributed Dataset (RDD)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3657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= partitioned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3657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= immutable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462909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Wait, so how do you actually do anything?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49530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Developers define </a:t>
            </a:r>
            <a:r>
              <a:rPr lang="en-US" sz="2000" b="0" i="1" dirty="0">
                <a:solidFill>
                  <a:schemeClr val="bg1"/>
                </a:solidFill>
                <a:latin typeface="Gill Sans"/>
                <a:cs typeface="Gill Sans"/>
              </a:rPr>
              <a:t>transformations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on RDDs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523869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Framework keeps track of lineage</a:t>
            </a:r>
          </a:p>
        </p:txBody>
      </p:sp>
    </p:spTree>
    <p:extLst>
      <p:ext uri="{BB962C8B-B14F-4D97-AF65-F5344CB8AC3E}">
        <p14:creationId xmlns:p14="http://schemas.microsoft.com/office/powerpoint/2010/main" val="2528064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noProof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RDD Lifecycle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730195" y="3200400"/>
            <a:ext cx="1981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RDD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" name="Circular Arrow 3"/>
          <p:cNvSpPr/>
          <p:nvPr/>
        </p:nvSpPr>
        <p:spPr bwMode="auto">
          <a:xfrm rot="20076741">
            <a:off x="1495902" y="2399061"/>
            <a:ext cx="2124837" cy="21248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316658"/>
              <a:gd name="adj5" fmla="val 125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939995" y="3200400"/>
            <a:ext cx="12954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1981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Transformation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37293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9530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Transformations are lazy:</a:t>
            </a:r>
          </a:p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Framework keeps track of lineage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400" y="49530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Actions trigger actual execution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63995" y="2895600"/>
            <a:ext cx="1537005" cy="1528465"/>
            <a:chOff x="6463995" y="2895600"/>
            <a:chExt cx="1537005" cy="1528465"/>
          </a:xfrm>
        </p:grpSpPr>
        <p:sp>
          <p:nvSpPr>
            <p:cNvPr id="5" name="Oval 4"/>
            <p:cNvSpPr/>
            <p:nvPr/>
          </p:nvSpPr>
          <p:spPr bwMode="auto">
            <a:xfrm>
              <a:off x="6463995" y="2895600"/>
              <a:ext cx="685800" cy="68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616395" y="3048000"/>
              <a:ext cx="685800" cy="68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768795" y="3200400"/>
              <a:ext cx="685800" cy="68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921195" y="3352800"/>
              <a:ext cx="685800" cy="68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29400" y="39624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Gill Sans"/>
                  <a:cs typeface="Gill Sans"/>
                </a:rPr>
                <a:t>values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9182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55345</TotalTime>
  <Words>3189</Words>
  <Application>Microsoft Macintosh PowerPoint</Application>
  <PresentationFormat>On-screen Show (4:3)</PresentationFormat>
  <Paragraphs>615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Andale Mono</vt:lpstr>
      <vt:lpstr>Arial</vt:lpstr>
      <vt:lpstr>Arial Black</vt:lpstr>
      <vt:lpstr>Gill Sans</vt:lpstr>
      <vt:lpstr>Wingdings</vt:lpstr>
      <vt:lpstr>Zapf Dingbats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11720</cp:revision>
  <dcterms:created xsi:type="dcterms:W3CDTF">2012-08-31T06:36:49Z</dcterms:created>
  <dcterms:modified xsi:type="dcterms:W3CDTF">2018-09-25T03:13:32Z</dcterms:modified>
  <cp:category/>
</cp:coreProperties>
</file>