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1554" r:id="rId2"/>
    <p:sldId id="1537" r:id="rId3"/>
    <p:sldId id="1540" r:id="rId4"/>
    <p:sldId id="1539" r:id="rId5"/>
    <p:sldId id="1490" r:id="rId6"/>
    <p:sldId id="1493" r:id="rId7"/>
    <p:sldId id="1492" r:id="rId8"/>
    <p:sldId id="1494" r:id="rId9"/>
    <p:sldId id="1495" r:id="rId10"/>
    <p:sldId id="1467" r:id="rId11"/>
    <p:sldId id="1496" r:id="rId12"/>
    <p:sldId id="1497" r:id="rId13"/>
    <p:sldId id="1498" r:id="rId14"/>
    <p:sldId id="1499" r:id="rId15"/>
    <p:sldId id="1500" r:id="rId16"/>
    <p:sldId id="1506" r:id="rId17"/>
    <p:sldId id="1507" r:id="rId18"/>
    <p:sldId id="1501" r:id="rId19"/>
    <p:sldId id="1542" r:id="rId20"/>
    <p:sldId id="1503" r:id="rId21"/>
    <p:sldId id="1504" r:id="rId22"/>
    <p:sldId id="1508" r:id="rId23"/>
    <p:sldId id="1543" r:id="rId24"/>
    <p:sldId id="1469" r:id="rId25"/>
    <p:sldId id="1519" r:id="rId26"/>
    <p:sldId id="1470" r:id="rId27"/>
    <p:sldId id="1471" r:id="rId28"/>
    <p:sldId id="1472" r:id="rId29"/>
    <p:sldId id="1473" r:id="rId30"/>
    <p:sldId id="1474" r:id="rId31"/>
    <p:sldId id="1478" r:id="rId32"/>
    <p:sldId id="1481" r:id="rId33"/>
    <p:sldId id="1482" r:id="rId34"/>
    <p:sldId id="1483" r:id="rId35"/>
    <p:sldId id="1445" r:id="rId36"/>
    <p:sldId id="1509" r:id="rId37"/>
    <p:sldId id="1510" r:id="rId38"/>
    <p:sldId id="1544" r:id="rId39"/>
    <p:sldId id="1512" r:id="rId40"/>
    <p:sldId id="1513" r:id="rId41"/>
    <p:sldId id="1555" r:id="rId42"/>
    <p:sldId id="1514" r:id="rId43"/>
    <p:sldId id="1515" r:id="rId44"/>
    <p:sldId id="1545" r:id="rId45"/>
    <p:sldId id="1517" r:id="rId46"/>
    <p:sldId id="1533" r:id="rId47"/>
    <p:sldId id="1534" r:id="rId48"/>
    <p:sldId id="1523" r:id="rId49"/>
    <p:sldId id="1476" r:id="rId50"/>
    <p:sldId id="1479" r:id="rId51"/>
    <p:sldId id="1531" r:id="rId52"/>
    <p:sldId id="1529" r:id="rId53"/>
    <p:sldId id="1480" r:id="rId54"/>
    <p:sldId id="1526" r:id="rId55"/>
    <p:sldId id="1530" r:id="rId56"/>
    <p:sldId id="1536" r:id="rId57"/>
    <p:sldId id="1535" r:id="rId58"/>
    <p:sldId id="1520" r:id="rId59"/>
    <p:sldId id="1521" r:id="rId60"/>
    <p:sldId id="1541" r:id="rId61"/>
    <p:sldId id="1546" r:id="rId62"/>
    <p:sldId id="1551" r:id="rId63"/>
    <p:sldId id="1547" r:id="rId64"/>
    <p:sldId id="1549" r:id="rId65"/>
    <p:sldId id="1550" r:id="rId66"/>
    <p:sldId id="1553" r:id="rId67"/>
    <p:sldId id="1486" r:id="rId68"/>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10" autoAdjust="0"/>
    <p:restoredTop sz="75202" autoAdjust="0"/>
  </p:normalViewPr>
  <p:slideViewPr>
    <p:cSldViewPr>
      <p:cViewPr varScale="1">
        <p:scale>
          <a:sx n="108" d="100"/>
          <a:sy n="108" d="100"/>
        </p:scale>
        <p:origin x="1072" y="20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60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39372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61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39372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a:solidFill>
                  <a:schemeClr val="bg2"/>
                </a:solidFill>
                <a:latin typeface="Gill Sans"/>
                <a:cs typeface="Gill Sans"/>
              </a:rPr>
              <a:t>Part 2: </a:t>
            </a:r>
            <a:r>
              <a:rPr lang="en-US" sz="2600" b="0" dirty="0">
                <a:solidFill>
                  <a:schemeClr val="bg2"/>
                </a:solidFill>
                <a:latin typeface="Gill Sans"/>
                <a:cs typeface="Gill Sans"/>
              </a:rPr>
              <a:t>From MapReduce to Spark (1/2)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451/651 (Fall 2018)</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Jimmy Lin</a:t>
            </a:r>
          </a:p>
          <a:p>
            <a:pPr algn="ctr" eaLnBrk="1" hangingPunct="1"/>
            <a:r>
              <a:rPr lang="en-US" sz="2000" b="0" dirty="0">
                <a:solidFill>
                  <a:schemeClr val="bg2"/>
                </a:solidFill>
                <a:latin typeface="Gill Sans"/>
                <a:cs typeface="Gill Sans"/>
              </a:rPr>
              <a:t>David R. Cheriton School of Computer Science</a:t>
            </a:r>
          </a:p>
          <a:p>
            <a:pPr algn="ctr" eaLnBrk="1" hangingPunct="1"/>
            <a:r>
              <a:rPr lang="en-US" sz="2000" b="0" dirty="0">
                <a:solidFill>
                  <a:schemeClr val="bg2"/>
                </a:solidFill>
                <a:latin typeface="Gill Sans"/>
                <a:cs typeface="Gill Sans"/>
              </a:rPr>
              <a:t>University of Waterloo</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September 20, 2018</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/bigdata-2018f/</a:t>
            </a: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1496768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
        <p:nvSpPr>
          <p:cNvPr id="8" name="TextBox 7"/>
          <p:cNvSpPr txBox="1"/>
          <p:nvPr/>
        </p:nvSpPr>
        <p:spPr>
          <a:xfrm rot="21115892">
            <a:off x="2070258" y="1326330"/>
            <a:ext cx="4820863" cy="523220"/>
          </a:xfrm>
          <a:prstGeom prst="rect">
            <a:avLst/>
          </a:prstGeom>
          <a:noFill/>
        </p:spPr>
        <p:txBody>
          <a:bodyPr wrap="square" rtlCol="0">
            <a:spAutoFit/>
          </a:bodyPr>
          <a:lstStyle/>
          <a:p>
            <a:pPr algn="ctr"/>
            <a:r>
              <a:rPr lang="en-US" sz="2800" b="0" dirty="0">
                <a:solidFill>
                  <a:srgbClr val="FF0000"/>
                </a:solidFill>
                <a:latin typeface="Gill Sans"/>
                <a:cs typeface="Gill Sans"/>
              </a:rPr>
              <a:t>Story for another day….</a:t>
            </a:r>
          </a:p>
        </p:txBody>
      </p:sp>
    </p:spTree>
    <p:extLst>
      <p:ext uri="{BB962C8B-B14F-4D97-AF65-F5344CB8AC3E}">
        <p14:creationId xmlns:p14="http://schemas.microsoft.com/office/powerpoint/2010/main" val="10459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Truie-large-white.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a:t>Source: Wikipedia (Pig)</a:t>
            </a:r>
          </a:p>
        </p:txBody>
      </p:sp>
      <p:sp>
        <p:nvSpPr>
          <p:cNvPr id="6"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Pig!</a:t>
            </a:r>
          </a:p>
        </p:txBody>
      </p:sp>
    </p:spTree>
    <p:extLst>
      <p:ext uri="{BB962C8B-B14F-4D97-AF65-F5344CB8AC3E}">
        <p14:creationId xmlns:p14="http://schemas.microsoft.com/office/powerpoint/2010/main" val="21575773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4"/>
          <p:cNvGraphicFramePr>
            <a:graphicFrameLocks/>
          </p:cNvGraphicFramePr>
          <p:nvPr>
            <p:extLst>
              <p:ext uri="{D42A27DB-BD31-4B8C-83A1-F6EECF244321}">
                <p14:modId xmlns:p14="http://schemas.microsoft.com/office/powerpoint/2010/main" val="2649012910"/>
              </p:ext>
            </p:extLst>
          </p:nvPr>
        </p:nvGraphicFramePr>
        <p:xfrm>
          <a:off x="442912" y="2438400"/>
          <a:ext cx="4052888" cy="2947990"/>
        </p:xfrm>
        <a:graphic>
          <a:graphicData uri="http://schemas.openxmlformats.org/drawingml/2006/table">
            <a:tbl>
              <a:tblPr/>
              <a:tblGrid>
                <a:gridCol w="1004888">
                  <a:extLst>
                    <a:ext uri="{9D8B030D-6E8A-4147-A177-3AD203B41FA5}">
                      <a16:colId xmlns:a16="http://schemas.microsoft.com/office/drawing/2014/main" val="20000"/>
                    </a:ext>
                  </a:extLst>
                </a:gridCol>
                <a:gridCol w="2058987">
                  <a:extLst>
                    <a:ext uri="{9D8B030D-6E8A-4147-A177-3AD203B41FA5}">
                      <a16:colId xmlns:a16="http://schemas.microsoft.com/office/drawing/2014/main" val="20001"/>
                    </a:ext>
                  </a:extLst>
                </a:gridCol>
                <a:gridCol w="989013">
                  <a:extLst>
                    <a:ext uri="{9D8B030D-6E8A-4147-A177-3AD203B41FA5}">
                      <a16:colId xmlns:a16="http://schemas.microsoft.com/office/drawing/2014/main" val="20002"/>
                    </a:ext>
                  </a:extLst>
                </a:gridCol>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User</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Time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8:00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10:00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10:05</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Fred</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solidFill>
                          <a:effectLst/>
                          <a:latin typeface="Calibri" pitchFamily="-65" charset="0"/>
                          <a:ea typeface="ＭＳ Ｐゴシック" pitchFamily="48" charset="-128"/>
                        </a:rPr>
                        <a:t>12:00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graphicFrame>
        <p:nvGraphicFramePr>
          <p:cNvPr id="17" name="Content Placeholder 4"/>
          <p:cNvGraphicFramePr>
            <a:graphicFrameLocks noGrp="1"/>
          </p:cNvGraphicFramePr>
          <p:nvPr>
            <p:extLst>
              <p:ext uri="{D42A27DB-BD31-4B8C-83A1-F6EECF244321}">
                <p14:modId xmlns:p14="http://schemas.microsoft.com/office/powerpoint/2010/main" val="217993772"/>
              </p:ext>
            </p:extLst>
          </p:nvPr>
        </p:nvGraphicFramePr>
        <p:xfrm>
          <a:off x="4876800" y="2438400"/>
          <a:ext cx="3657600" cy="2947990"/>
        </p:xfrm>
        <a:graphic>
          <a:graphicData uri="http://schemas.openxmlformats.org/drawingml/2006/table">
            <a:tbl>
              <a:tblPr/>
              <a:tblGrid>
                <a:gridCol w="1295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Category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Calibri" pitchFamily="-65" charset="0"/>
                          <a:ea typeface="ＭＳ Ｐゴシック" pitchFamily="48" charset="-128"/>
                        </a:rPr>
                        <a:t>PageRank</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0.8</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Photos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0.7</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espn.com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Sports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8" name="TextBox 17"/>
          <p:cNvSpPr txBox="1">
            <a:spLocks noChangeArrowheads="1"/>
          </p:cNvSpPr>
          <p:nvPr/>
        </p:nvSpPr>
        <p:spPr bwMode="auto">
          <a:xfrm>
            <a:off x="2093913" y="1752600"/>
            <a:ext cx="844853" cy="461665"/>
          </a:xfrm>
          <a:prstGeom prst="rect">
            <a:avLst/>
          </a:prstGeom>
          <a:noFill/>
          <a:ln w="9525">
            <a:noFill/>
            <a:miter lim="800000"/>
            <a:headEnd/>
            <a:tailEnd/>
          </a:ln>
        </p:spPr>
        <p:txBody>
          <a:bodyPr wrap="none">
            <a:spAutoFit/>
          </a:bodyPr>
          <a:lstStyle/>
          <a:p>
            <a:pPr defTabSz="457200">
              <a:defRPr/>
            </a:pPr>
            <a:r>
              <a:rPr lang="en-US" sz="2400" b="0" dirty="0">
                <a:solidFill>
                  <a:schemeClr val="bg1"/>
                </a:solidFill>
                <a:latin typeface="Gill Sans"/>
                <a:ea typeface="ＭＳ Ｐゴシック" pitchFamily="48" charset="-128"/>
                <a:cs typeface="Gill Sans"/>
              </a:rPr>
              <a:t>Visits</a:t>
            </a:r>
            <a:endParaRPr lang="en-US" sz="1400" b="0" dirty="0">
              <a:solidFill>
                <a:schemeClr val="bg1"/>
              </a:solidFill>
              <a:latin typeface="Gill Sans"/>
              <a:ea typeface="ＭＳ Ｐゴシック" pitchFamily="48" charset="-128"/>
              <a:cs typeface="Gill Sans"/>
            </a:endParaRPr>
          </a:p>
        </p:txBody>
      </p:sp>
      <p:sp>
        <p:nvSpPr>
          <p:cNvPr id="19" name="TextBox 18"/>
          <p:cNvSpPr txBox="1">
            <a:spLocks noChangeArrowheads="1"/>
          </p:cNvSpPr>
          <p:nvPr/>
        </p:nvSpPr>
        <p:spPr bwMode="auto">
          <a:xfrm>
            <a:off x="6164262" y="1752600"/>
            <a:ext cx="1384964" cy="461665"/>
          </a:xfrm>
          <a:prstGeom prst="rect">
            <a:avLst/>
          </a:prstGeom>
          <a:noFill/>
          <a:ln w="9525">
            <a:noFill/>
            <a:miter lim="800000"/>
            <a:headEnd/>
            <a:tailEnd/>
          </a:ln>
        </p:spPr>
        <p:txBody>
          <a:bodyPr wrap="none">
            <a:spAutoFit/>
          </a:bodyPr>
          <a:lstStyle/>
          <a:p>
            <a:pPr defTabSz="457200">
              <a:defRPr/>
            </a:pPr>
            <a:r>
              <a:rPr lang="en-US" sz="2400" b="0" dirty="0">
                <a:solidFill>
                  <a:schemeClr val="bg1"/>
                </a:solidFill>
                <a:latin typeface="Gill Sans"/>
                <a:ea typeface="ＭＳ Ｐゴシック" pitchFamily="48" charset="-128"/>
                <a:cs typeface="Gill Sans"/>
              </a:rPr>
              <a:t>URL  Info</a:t>
            </a:r>
            <a:endParaRPr lang="en-US" sz="1400" b="0" dirty="0">
              <a:solidFill>
                <a:schemeClr val="bg1"/>
              </a:solidFill>
              <a:latin typeface="Gill Sans"/>
              <a:ea typeface="ＭＳ Ｐゴシック" pitchFamily="48" charset="-128"/>
              <a:cs typeface="Gill Sans"/>
            </a:endParaRPr>
          </a:p>
        </p:txBody>
      </p:sp>
      <p:grpSp>
        <p:nvGrpSpPr>
          <p:cNvPr id="20" name="Group 8"/>
          <p:cNvGrpSpPr>
            <a:grpSpLocks/>
          </p:cNvGrpSpPr>
          <p:nvPr/>
        </p:nvGrpSpPr>
        <p:grpSpPr bwMode="auto">
          <a:xfrm>
            <a:off x="2500312" y="5486400"/>
            <a:ext cx="76200" cy="533400"/>
            <a:chOff x="1931889" y="4648200"/>
            <a:chExt cx="76200" cy="533400"/>
          </a:xfrm>
        </p:grpSpPr>
        <p:sp>
          <p:nvSpPr>
            <p:cNvPr id="21" name="Oval 20"/>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2" name="Oval 21"/>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3" name="Oval 22"/>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grpSp>
        <p:nvGrpSpPr>
          <p:cNvPr id="24" name="Group 12"/>
          <p:cNvGrpSpPr>
            <a:grpSpLocks/>
          </p:cNvGrpSpPr>
          <p:nvPr/>
        </p:nvGrpSpPr>
        <p:grpSpPr bwMode="auto">
          <a:xfrm>
            <a:off x="6781800" y="5486400"/>
            <a:ext cx="76200" cy="533400"/>
            <a:chOff x="1931889" y="4648200"/>
            <a:chExt cx="76200" cy="533400"/>
          </a:xfrm>
        </p:grpSpPr>
        <p:sp>
          <p:nvSpPr>
            <p:cNvPr id="25" name="Oval 24"/>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6" name="Oval 25"/>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7" name="Oval 26"/>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sp>
        <p:nvSpPr>
          <p:cNvPr id="28" name="TextBox 3"/>
          <p:cNvSpPr txBox="1">
            <a:spLocks noChangeArrowheads="1"/>
          </p:cNvSpPr>
          <p:nvPr/>
        </p:nvSpPr>
        <p:spPr bwMode="auto">
          <a:xfrm>
            <a:off x="1" y="1138535"/>
            <a:ext cx="9144000" cy="461665"/>
          </a:xfrm>
          <a:prstGeom prst="rect">
            <a:avLst/>
          </a:prstGeom>
          <a:noFill/>
          <a:ln w="9525">
            <a:noFill/>
            <a:miter lim="800000"/>
            <a:headEnd/>
            <a:tailEnd/>
          </a:ln>
        </p:spPr>
        <p:txBody>
          <a:bodyPr wrap="square">
            <a:spAutoFit/>
          </a:bodyPr>
          <a:lstStyle/>
          <a:p>
            <a:pPr algn="ctr" defTabSz="457200">
              <a:defRPr/>
            </a:pPr>
            <a:r>
              <a:rPr lang="en-US" sz="2400" b="0" dirty="0">
                <a:solidFill>
                  <a:schemeClr val="bg1"/>
                </a:solidFill>
                <a:latin typeface="Gill Sans"/>
                <a:ea typeface="ＭＳ Ｐゴシック" pitchFamily="48" charset="-128"/>
                <a:cs typeface="Gill Sans"/>
              </a:rPr>
              <a:t>Task: Find the top 10 most visited pages in each category</a:t>
            </a:r>
          </a:p>
        </p:txBody>
      </p:sp>
      <p:sp>
        <p:nvSpPr>
          <p:cNvPr id="5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2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Example</a:t>
            </a:r>
          </a:p>
        </p:txBody>
      </p:sp>
    </p:spTree>
    <p:extLst>
      <p:ext uri="{BB962C8B-B14F-4D97-AF65-F5344CB8AC3E}">
        <p14:creationId xmlns:p14="http://schemas.microsoft.com/office/powerpoint/2010/main" val="125892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305800" cy="4495800"/>
          </a:xfrm>
          <a:prstGeom prst="rect">
            <a:avLst/>
          </a:prstGeom>
        </p:spPr>
        <p:txBody>
          <a:bodyPr/>
          <a:lstStyle/>
          <a:p>
            <a:pPr marL="342900" indent="-342900">
              <a:lnSpc>
                <a:spcPct val="90000"/>
              </a:lnSpc>
              <a:spcBef>
                <a:spcPct val="25000"/>
              </a:spcBef>
              <a:spcAft>
                <a:spcPct val="25000"/>
              </a:spcAft>
              <a:buClr>
                <a:srgbClr val="5675A9"/>
              </a:buClr>
              <a:buSzPct val="75000"/>
              <a:buFont typeface="Arial" charset="0"/>
              <a:buNone/>
              <a:defRPr/>
            </a:pPr>
            <a:r>
              <a:rPr lang="en-US" sz="1800" b="0" kern="0" dirty="0">
                <a:solidFill>
                  <a:schemeClr val="bg1"/>
                </a:solidFill>
                <a:latin typeface="Andale Mono"/>
                <a:cs typeface="Andale Mono"/>
              </a:rPr>
              <a:t>visits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chemeClr val="accent2"/>
                </a:solidFill>
                <a:latin typeface="Andale Mono"/>
                <a:cs typeface="Andale Mono"/>
              </a:rPr>
              <a:t>‘/data/visits’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(user,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time);</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gVisits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group</a:t>
            </a:r>
            <a:r>
              <a:rPr lang="en-US" sz="1800" b="0" kern="0" dirty="0">
                <a:solidFill>
                  <a:schemeClr val="bg1"/>
                </a:solidFill>
                <a:latin typeface="Andale Mono"/>
                <a:cs typeface="Andale Mono"/>
              </a:rPr>
              <a:t> visits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latin typeface="Andale Mono"/>
                <a:cs typeface="Andale Mono"/>
              </a:rPr>
              <a:t> </a:t>
            </a:r>
            <a:r>
              <a:rPr lang="en-US" sz="1800" b="0" kern="0" dirty="0" err="1">
                <a:solidFill>
                  <a:srgbClr val="F79646"/>
                </a:solidFill>
                <a:latin typeface="Andale Mono"/>
                <a:cs typeface="Andale Mono"/>
              </a:rPr>
              <a:t>foreach</a:t>
            </a:r>
            <a:r>
              <a:rPr lang="en-US" sz="1800" b="0" kern="0" dirty="0">
                <a:latin typeface="Andale Mono"/>
                <a:cs typeface="Andale Mono"/>
              </a:rPr>
              <a:t> </a:t>
            </a:r>
            <a:r>
              <a:rPr lang="en-US" sz="1800" b="0" kern="0" dirty="0" err="1">
                <a:solidFill>
                  <a:schemeClr val="bg1"/>
                </a:solidFill>
                <a:latin typeface="Andale Mono"/>
                <a:cs typeface="Andale Mono"/>
              </a:rPr>
              <a:t>gVisits</a:t>
            </a:r>
            <a:r>
              <a:rPr lang="en-US" sz="1800" b="0" kern="0" dirty="0">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count(visits);</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urlInfo</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rgbClr val="C0504D"/>
                </a:solidFill>
                <a:latin typeface="Andale Mono"/>
                <a:cs typeface="Andale Mono"/>
              </a:rPr>
              <a:t>‘/data/</a:t>
            </a:r>
            <a:r>
              <a:rPr lang="en-US" sz="1800" b="0" kern="0" dirty="0" err="1">
                <a:solidFill>
                  <a:srgbClr val="C0504D"/>
                </a:solidFill>
                <a:latin typeface="Andale Mono"/>
                <a:cs typeface="Andale Mono"/>
              </a:rPr>
              <a:t>urlInfo</a:t>
            </a:r>
            <a:r>
              <a:rPr lang="en-US" sz="1800" b="0" kern="0" dirty="0">
                <a:solidFill>
                  <a:srgbClr val="C0504D"/>
                </a:solidFill>
                <a:latin typeface="Andale Mono"/>
                <a:cs typeface="Andale Mono"/>
              </a:rPr>
              <a:t>’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category, </a:t>
            </a:r>
            <a:r>
              <a:rPr lang="en-US" sz="1800" b="0" kern="0" dirty="0" err="1">
                <a:solidFill>
                  <a:schemeClr val="bg1"/>
                </a:solidFill>
                <a:latin typeface="Andale Mono"/>
                <a:cs typeface="Andale Mono"/>
              </a:rPr>
              <a:t>pRank</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join</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urlInfo</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gCategories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group</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category;</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 </a:t>
            </a:r>
            <a:r>
              <a:rPr lang="en-US" sz="1800" b="0" kern="0" dirty="0" err="1">
                <a:solidFill>
                  <a:srgbClr val="F79646"/>
                </a:solidFill>
                <a:latin typeface="Andale Mono"/>
                <a:cs typeface="Andale Mono"/>
              </a:rPr>
              <a:t>foreach</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gCategories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top(visitCounts,10);</a:t>
            </a:r>
          </a:p>
          <a:p>
            <a:pPr marL="342900" indent="-342900">
              <a:lnSpc>
                <a:spcPct val="90000"/>
              </a:lnSpc>
              <a:spcBef>
                <a:spcPct val="25000"/>
              </a:spcBef>
              <a:spcAft>
                <a:spcPct val="25000"/>
              </a:spcAft>
              <a:buClr>
                <a:srgbClr val="5675A9"/>
              </a:buClr>
              <a:buSzPct val="75000"/>
              <a:buFont typeface="Arial" charset="0"/>
              <a:buNone/>
              <a:defRPr/>
            </a:pPr>
            <a:endParaRPr lang="en-US" sz="1800" b="0" kern="0" dirty="0">
              <a:latin typeface="Andale Mono"/>
              <a:cs typeface="Andale Mono"/>
            </a:endParaRPr>
          </a:p>
          <a:p>
            <a:pPr marL="342900" indent="-342900">
              <a:lnSpc>
                <a:spcPct val="90000"/>
              </a:lnSpc>
              <a:spcBef>
                <a:spcPct val="25000"/>
              </a:spcBef>
              <a:spcAft>
                <a:spcPct val="25000"/>
              </a:spcAft>
              <a:buClr>
                <a:srgbClr val="5675A9"/>
              </a:buClr>
              <a:buSzPct val="75000"/>
              <a:buFont typeface="Arial" charset="0"/>
              <a:buNone/>
              <a:defRPr/>
            </a:pPr>
            <a:r>
              <a:rPr lang="en-US" sz="1800" b="0" kern="0" dirty="0">
                <a:solidFill>
                  <a:schemeClr val="bg1"/>
                </a:solidFill>
                <a:latin typeface="Andale Mono"/>
                <a:cs typeface="Andale Mono"/>
              </a:rPr>
              <a:t>store </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into ‘/data/</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a:t>
            </a:r>
          </a:p>
        </p:txBody>
      </p:sp>
      <p:sp>
        <p:nvSpPr>
          <p:cNvPr id="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Example Script</a:t>
            </a:r>
          </a:p>
        </p:txBody>
      </p:sp>
    </p:spTree>
    <p:extLst>
      <p:ext uri="{BB962C8B-B14F-4D97-AF65-F5344CB8AC3E}">
        <p14:creationId xmlns:p14="http://schemas.microsoft.com/office/powerpoint/2010/main" val="31873482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a:cxnSpLocks noChangeShapeType="1"/>
          </p:cNvCxnSpPr>
          <p:nvPr/>
        </p:nvCxnSpPr>
        <p:spPr bwMode="auto">
          <a:xfrm>
            <a:off x="1828800" y="2057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4154488" y="37338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a:stCxn id="35" idx="2"/>
          </p:cNvCxnSpPr>
          <p:nvPr/>
        </p:nvCxnSpPr>
        <p:spPr bwMode="auto">
          <a:xfrm rot="5400000">
            <a:off x="6096000" y="35052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5" name="Straight Arrow Connector 44"/>
          <p:cNvCxnSpPr>
            <a:cxnSpLocks noChangeShapeType="1"/>
          </p:cNvCxnSpPr>
          <p:nvPr/>
        </p:nvCxnSpPr>
        <p:spPr bwMode="auto">
          <a:xfrm>
            <a:off x="2971800" y="2819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32" name="Rounded Rectangle 31"/>
          <p:cNvSpPr>
            <a:spLocks noChangeArrowheads="1"/>
          </p:cNvSpPr>
          <p:nvPr/>
        </p:nvSpPr>
        <p:spPr bwMode="auto">
          <a:xfrm>
            <a:off x="762000" y="1600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a:solidFill>
                  <a:srgbClr val="FFFFFF"/>
                </a:solidFill>
                <a:latin typeface="Gill Sans"/>
                <a:cs typeface="Gill Sans"/>
              </a:rPr>
              <a:t>visits</a:t>
            </a:r>
          </a:p>
        </p:txBody>
      </p:sp>
      <p:sp>
        <p:nvSpPr>
          <p:cNvPr id="33" name="Rounded Rectangle 32"/>
          <p:cNvSpPr>
            <a:spLocks noChangeArrowheads="1"/>
          </p:cNvSpPr>
          <p:nvPr/>
        </p:nvSpPr>
        <p:spPr bwMode="auto">
          <a:xfrm>
            <a:off x="1524000" y="2362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4" name="Rounded Rectangle 33"/>
          <p:cNvSpPr>
            <a:spLocks noChangeArrowheads="1"/>
          </p:cNvSpPr>
          <p:nvPr/>
        </p:nvSpPr>
        <p:spPr bwMode="auto">
          <a:xfrm>
            <a:off x="2743200" y="31242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5" name="Rounded Rectangle 34"/>
          <p:cNvSpPr>
            <a:spLocks noChangeArrowheads="1"/>
          </p:cNvSpPr>
          <p:nvPr/>
        </p:nvSpPr>
        <p:spPr bwMode="auto">
          <a:xfrm>
            <a:off x="5715000" y="3200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err="1">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4343400" y="4114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7" name="Rounded Rectangle 36"/>
          <p:cNvSpPr>
            <a:spLocks noChangeArrowheads="1"/>
          </p:cNvSpPr>
          <p:nvPr/>
        </p:nvSpPr>
        <p:spPr bwMode="auto">
          <a:xfrm>
            <a:off x="4343400" y="4876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38" name="Rounded Rectangle 37"/>
          <p:cNvSpPr>
            <a:spLocks noChangeArrowheads="1"/>
          </p:cNvSpPr>
          <p:nvPr/>
        </p:nvSpPr>
        <p:spPr bwMode="auto">
          <a:xfrm>
            <a:off x="4154488" y="56388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top(</a:t>
            </a:r>
            <a:r>
              <a:rPr kumimoji="0" lang="en-US" sz="1800" b="0" i="0" u="none" strike="noStrike" kern="0" cap="none" spc="0" normalizeH="0" baseline="0" noProof="0" dirty="0" err="1">
                <a:ln>
                  <a:noFill/>
                </a:ln>
                <a:solidFill>
                  <a:srgbClr val="FFFFFF"/>
                </a:solidFill>
                <a:effectLst/>
                <a:uLnTx/>
                <a:uFillTx/>
                <a:latin typeface="Gill Sans"/>
                <a:cs typeface="Gill Sans"/>
              </a:rPr>
              <a:t>urls</a:t>
            </a:r>
            <a:r>
              <a:rPr kumimoji="0" lang="en-US" sz="1800" b="0" i="0" u="none" strike="noStrike" kern="0" cap="none" spc="0" normalizeH="0" baseline="0" noProof="0" dirty="0">
                <a:ln>
                  <a:noFill/>
                </a:ln>
                <a:solidFill>
                  <a:srgbClr val="FFFFFF"/>
                </a:solidFill>
                <a:effectLst/>
                <a:uLnTx/>
                <a:uFillTx/>
                <a:latin typeface="Gill Sans"/>
                <a:cs typeface="Gill Sans"/>
              </a:rPr>
              <a:t>, 10)</a:t>
            </a:r>
          </a:p>
        </p:txBody>
      </p:sp>
      <p:cxnSp>
        <p:nvCxnSpPr>
          <p:cNvPr id="42" name="Straight Arrow Connector 41"/>
          <p:cNvCxnSpPr>
            <a:cxnSpLocks noChangeShapeType="1"/>
            <a:stCxn id="36" idx="2"/>
            <a:endCxn id="37" idx="0"/>
          </p:cNvCxnSpPr>
          <p:nvPr/>
        </p:nvCxnSpPr>
        <p:spPr bwMode="auto">
          <a:xfrm rot="5400000">
            <a:off x="5181601" y="47244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a:stCxn id="37" idx="2"/>
            <a:endCxn id="38" idx="0"/>
          </p:cNvCxnSpPr>
          <p:nvPr/>
        </p:nvCxnSpPr>
        <p:spPr bwMode="auto">
          <a:xfrm rot="16200000" flipH="1">
            <a:off x="5182394" y="54856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16200000" flipH="1">
            <a:off x="5183188" y="64008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5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Query Plan</a:t>
            </a:r>
          </a:p>
        </p:txBody>
      </p:sp>
    </p:spTree>
    <p:extLst>
      <p:ext uri="{BB962C8B-B14F-4D97-AF65-F5344CB8AC3E}">
        <p14:creationId xmlns:p14="http://schemas.microsoft.com/office/powerpoint/2010/main" val="29055863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a:cxnSpLocks noChangeShapeType="1"/>
          </p:cNvCxnSpPr>
          <p:nvPr/>
        </p:nvCxnSpPr>
        <p:spPr bwMode="auto">
          <a:xfrm>
            <a:off x="1828800" y="2057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1" name="Straight Arrow Connector 30"/>
          <p:cNvCxnSpPr>
            <a:cxnSpLocks noChangeShapeType="1"/>
          </p:cNvCxnSpPr>
          <p:nvPr/>
        </p:nvCxnSpPr>
        <p:spPr bwMode="auto">
          <a:xfrm>
            <a:off x="4154488" y="37338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2" name="Straight Arrow Connector 31"/>
          <p:cNvCxnSpPr>
            <a:cxnSpLocks noChangeShapeType="1"/>
            <a:stCxn id="37" idx="2"/>
          </p:cNvCxnSpPr>
          <p:nvPr/>
        </p:nvCxnSpPr>
        <p:spPr bwMode="auto">
          <a:xfrm rot="5400000">
            <a:off x="6096000" y="35052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a:off x="2971800" y="2819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34" name="Rounded Rectangle 33"/>
          <p:cNvSpPr>
            <a:spLocks noChangeArrowheads="1"/>
          </p:cNvSpPr>
          <p:nvPr/>
        </p:nvSpPr>
        <p:spPr bwMode="auto">
          <a:xfrm>
            <a:off x="762000" y="1600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a:solidFill>
                  <a:srgbClr val="FFFFFF"/>
                </a:solidFill>
                <a:latin typeface="Gill Sans"/>
                <a:cs typeface="Gill Sans"/>
              </a:rPr>
              <a:t>visits</a:t>
            </a:r>
          </a:p>
        </p:txBody>
      </p:sp>
      <p:sp>
        <p:nvSpPr>
          <p:cNvPr id="35" name="Rounded Rectangle 34"/>
          <p:cNvSpPr>
            <a:spLocks noChangeArrowheads="1"/>
          </p:cNvSpPr>
          <p:nvPr/>
        </p:nvSpPr>
        <p:spPr bwMode="auto">
          <a:xfrm>
            <a:off x="1524000" y="2362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2743200" y="31242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7" name="Rounded Rectangle 36"/>
          <p:cNvSpPr>
            <a:spLocks noChangeArrowheads="1"/>
          </p:cNvSpPr>
          <p:nvPr/>
        </p:nvSpPr>
        <p:spPr bwMode="auto">
          <a:xfrm>
            <a:off x="5715000" y="3200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err="1">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8" name="Rounded Rectangle 37"/>
          <p:cNvSpPr>
            <a:spLocks noChangeArrowheads="1"/>
          </p:cNvSpPr>
          <p:nvPr/>
        </p:nvSpPr>
        <p:spPr bwMode="auto">
          <a:xfrm>
            <a:off x="4343400" y="4114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9" name="Rounded Rectangle 38"/>
          <p:cNvSpPr>
            <a:spLocks noChangeArrowheads="1"/>
          </p:cNvSpPr>
          <p:nvPr/>
        </p:nvSpPr>
        <p:spPr bwMode="auto">
          <a:xfrm>
            <a:off x="4343400" y="4876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40" name="Rounded Rectangle 39"/>
          <p:cNvSpPr>
            <a:spLocks noChangeArrowheads="1"/>
          </p:cNvSpPr>
          <p:nvPr/>
        </p:nvSpPr>
        <p:spPr bwMode="auto">
          <a:xfrm>
            <a:off x="4154488" y="56388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top(</a:t>
            </a:r>
            <a:r>
              <a:rPr kumimoji="0" lang="en-US" sz="1800" b="0" i="0" u="none" strike="noStrike" kern="0" cap="none" spc="0" normalizeH="0" baseline="0" noProof="0" dirty="0" err="1">
                <a:ln>
                  <a:noFill/>
                </a:ln>
                <a:solidFill>
                  <a:srgbClr val="FFFFFF"/>
                </a:solidFill>
                <a:effectLst/>
                <a:uLnTx/>
                <a:uFillTx/>
                <a:latin typeface="Gill Sans"/>
                <a:cs typeface="Gill Sans"/>
              </a:rPr>
              <a:t>urls</a:t>
            </a:r>
            <a:r>
              <a:rPr kumimoji="0" lang="en-US" sz="1800" b="0" i="0" u="none" strike="noStrike" kern="0" cap="none" spc="0" normalizeH="0" baseline="0" noProof="0" dirty="0">
                <a:ln>
                  <a:noFill/>
                </a:ln>
                <a:solidFill>
                  <a:srgbClr val="FFFFFF"/>
                </a:solidFill>
                <a:effectLst/>
                <a:uLnTx/>
                <a:uFillTx/>
                <a:latin typeface="Gill Sans"/>
                <a:cs typeface="Gill Sans"/>
              </a:rPr>
              <a:t>, 10)</a:t>
            </a:r>
          </a:p>
        </p:txBody>
      </p:sp>
      <p:cxnSp>
        <p:nvCxnSpPr>
          <p:cNvPr id="41" name="Straight Arrow Connector 40"/>
          <p:cNvCxnSpPr>
            <a:cxnSpLocks noChangeShapeType="1"/>
            <a:stCxn id="38" idx="2"/>
            <a:endCxn id="39" idx="0"/>
          </p:cNvCxnSpPr>
          <p:nvPr/>
        </p:nvCxnSpPr>
        <p:spPr bwMode="auto">
          <a:xfrm rot="5400000">
            <a:off x="5181601" y="47244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2" name="Straight Arrow Connector 41"/>
          <p:cNvCxnSpPr>
            <a:cxnSpLocks noChangeShapeType="1"/>
            <a:stCxn id="39" idx="2"/>
            <a:endCxn id="40" idx="0"/>
          </p:cNvCxnSpPr>
          <p:nvPr/>
        </p:nvCxnSpPr>
        <p:spPr bwMode="auto">
          <a:xfrm rot="16200000" flipH="1">
            <a:off x="5182394" y="54856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p:cNvCxnSpPr>
          <p:nvPr/>
        </p:nvCxnSpPr>
        <p:spPr bwMode="auto">
          <a:xfrm rot="16200000" flipH="1">
            <a:off x="5183188" y="64008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44" name="Rounded Rectangle 43"/>
          <p:cNvSpPr>
            <a:spLocks noChangeArrowheads="1"/>
          </p:cNvSpPr>
          <p:nvPr/>
        </p:nvSpPr>
        <p:spPr bwMode="auto">
          <a:xfrm>
            <a:off x="533400" y="1524000"/>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5" name="TextBox 44"/>
          <p:cNvSpPr txBox="1">
            <a:spLocks noChangeArrowheads="1"/>
          </p:cNvSpPr>
          <p:nvPr/>
        </p:nvSpPr>
        <p:spPr bwMode="auto">
          <a:xfrm>
            <a:off x="3081506" y="1535668"/>
            <a:ext cx="652294"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1</a:t>
            </a:r>
            <a:endParaRPr lang="en-US" sz="2000" b="0" baseline="-25000" dirty="0">
              <a:solidFill>
                <a:schemeClr val="bg1"/>
              </a:solidFill>
              <a:latin typeface="Gill Sans"/>
              <a:cs typeface="Gill Sans"/>
            </a:endParaRPr>
          </a:p>
        </p:txBody>
      </p:sp>
      <p:sp>
        <p:nvSpPr>
          <p:cNvPr id="46" name="Rounded Rectangle 45"/>
          <p:cNvSpPr>
            <a:spLocks noChangeArrowheads="1"/>
          </p:cNvSpPr>
          <p:nvPr/>
        </p:nvSpPr>
        <p:spPr bwMode="auto">
          <a:xfrm>
            <a:off x="1371600" y="2628900"/>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7" name="TextBox 46"/>
          <p:cNvSpPr txBox="1">
            <a:spLocks noChangeArrowheads="1"/>
          </p:cNvSpPr>
          <p:nvPr/>
        </p:nvSpPr>
        <p:spPr bwMode="auto">
          <a:xfrm>
            <a:off x="4106862" y="2602468"/>
            <a:ext cx="1150938"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1</a:t>
            </a:r>
          </a:p>
        </p:txBody>
      </p:sp>
      <p:sp>
        <p:nvSpPr>
          <p:cNvPr id="48" name="Rounded Rectangle 47"/>
          <p:cNvSpPr>
            <a:spLocks noChangeArrowheads="1"/>
          </p:cNvSpPr>
          <p:nvPr/>
        </p:nvSpPr>
        <p:spPr bwMode="auto">
          <a:xfrm>
            <a:off x="5332413" y="2743200"/>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9" name="TextBox 48"/>
          <p:cNvSpPr txBox="1">
            <a:spLocks noChangeArrowheads="1"/>
          </p:cNvSpPr>
          <p:nvPr/>
        </p:nvSpPr>
        <p:spPr bwMode="auto">
          <a:xfrm>
            <a:off x="7572375" y="2743200"/>
            <a:ext cx="885825"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2</a:t>
            </a:r>
          </a:p>
        </p:txBody>
      </p:sp>
      <p:sp>
        <p:nvSpPr>
          <p:cNvPr id="50" name="Rounded Rectangle 49"/>
          <p:cNvSpPr>
            <a:spLocks noChangeArrowheads="1"/>
          </p:cNvSpPr>
          <p:nvPr/>
        </p:nvSpPr>
        <p:spPr bwMode="auto">
          <a:xfrm>
            <a:off x="4000500" y="4419600"/>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1" name="TextBox 50"/>
          <p:cNvSpPr txBox="1">
            <a:spLocks noChangeArrowheads="1"/>
          </p:cNvSpPr>
          <p:nvPr/>
        </p:nvSpPr>
        <p:spPr bwMode="auto">
          <a:xfrm>
            <a:off x="6858000" y="4402693"/>
            <a:ext cx="1327150"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2</a:t>
            </a:r>
          </a:p>
        </p:txBody>
      </p:sp>
      <p:sp>
        <p:nvSpPr>
          <p:cNvPr id="52" name="Rounded Rectangle 51"/>
          <p:cNvSpPr>
            <a:spLocks noChangeArrowheads="1"/>
          </p:cNvSpPr>
          <p:nvPr/>
        </p:nvSpPr>
        <p:spPr bwMode="auto">
          <a:xfrm>
            <a:off x="4000500" y="4840288"/>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3" name="TextBox 52"/>
          <p:cNvSpPr txBox="1">
            <a:spLocks noChangeArrowheads="1"/>
          </p:cNvSpPr>
          <p:nvPr/>
        </p:nvSpPr>
        <p:spPr bwMode="auto">
          <a:xfrm>
            <a:off x="6886575" y="4802743"/>
            <a:ext cx="885825"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3</a:t>
            </a:r>
            <a:endParaRPr lang="en-US" sz="2400" b="0" baseline="-25000" dirty="0">
              <a:solidFill>
                <a:schemeClr val="bg1"/>
              </a:solidFill>
              <a:latin typeface="Gill Sans"/>
              <a:cs typeface="Gill Sans"/>
            </a:endParaRPr>
          </a:p>
        </p:txBody>
      </p:sp>
      <p:sp>
        <p:nvSpPr>
          <p:cNvPr id="54" name="Rounded Rectangle 53"/>
          <p:cNvSpPr>
            <a:spLocks noChangeArrowheads="1"/>
          </p:cNvSpPr>
          <p:nvPr/>
        </p:nvSpPr>
        <p:spPr bwMode="auto">
          <a:xfrm>
            <a:off x="3962400" y="5230813"/>
            <a:ext cx="2819400" cy="1169987"/>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5" name="TextBox 54"/>
          <p:cNvSpPr txBox="1">
            <a:spLocks noChangeArrowheads="1"/>
          </p:cNvSpPr>
          <p:nvPr/>
        </p:nvSpPr>
        <p:spPr bwMode="auto">
          <a:xfrm>
            <a:off x="6934200" y="5181600"/>
            <a:ext cx="1174750"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3</a:t>
            </a:r>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5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MapReduce Execution</a:t>
            </a:r>
          </a:p>
        </p:txBody>
      </p:sp>
    </p:spTree>
    <p:extLst>
      <p:ext uri="{BB962C8B-B14F-4D97-AF65-F5344CB8AC3E}">
        <p14:creationId xmlns:p14="http://schemas.microsoft.com/office/powerpoint/2010/main" val="2489877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g_Java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263"/>
            <a:ext cx="9144000" cy="4927337"/>
          </a:xfrm>
          <a:prstGeom prst="rect">
            <a:avLst/>
          </a:prstGeom>
        </p:spPr>
      </p:pic>
      <p:sp>
        <p:nvSpPr>
          <p:cNvPr id="4" name="Content Placeholder 2"/>
          <p:cNvSpPr txBox="1">
            <a:spLocks/>
          </p:cNvSpPr>
          <p:nvPr/>
        </p:nvSpPr>
        <p:spPr>
          <a:xfrm>
            <a:off x="152400" y="152400"/>
            <a:ext cx="7162800" cy="2438400"/>
          </a:xfrm>
          <a:prstGeom prst="rect">
            <a:avLst/>
          </a:prstGeom>
        </p:spPr>
        <p:txBody>
          <a:bodyPr/>
          <a:lstStyle/>
          <a:p>
            <a:pPr marL="342900" indent="-342900">
              <a:lnSpc>
                <a:spcPct val="70000"/>
              </a:lnSpc>
              <a:spcBef>
                <a:spcPct val="25000"/>
              </a:spcBef>
              <a:spcAft>
                <a:spcPct val="25000"/>
              </a:spcAft>
              <a:buClr>
                <a:srgbClr val="5675A9"/>
              </a:buClr>
              <a:buSzPct val="75000"/>
              <a:buFont typeface="Arial" charset="0"/>
              <a:buNone/>
              <a:defRPr/>
            </a:pPr>
            <a:r>
              <a:rPr lang="en-US" sz="1400" b="0" kern="0" dirty="0">
                <a:solidFill>
                  <a:schemeClr val="bg1"/>
                </a:solidFill>
                <a:latin typeface="Andale Mono"/>
                <a:cs typeface="Andale Mono"/>
              </a:rPr>
              <a:t>visits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chemeClr val="accent2"/>
                </a:solidFill>
                <a:latin typeface="Andale Mono"/>
                <a:cs typeface="Andale Mono"/>
              </a:rPr>
              <a:t>‘/data/visits’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(user,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time);</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gVisits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group</a:t>
            </a:r>
            <a:r>
              <a:rPr lang="en-US" sz="1400" b="0" kern="0" dirty="0">
                <a:solidFill>
                  <a:schemeClr val="bg1"/>
                </a:solidFill>
                <a:latin typeface="Andale Mono"/>
                <a:cs typeface="Andale Mono"/>
              </a:rPr>
              <a:t> visits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latin typeface="Andale Mono"/>
                <a:cs typeface="Andale Mono"/>
              </a:rPr>
              <a:t> </a:t>
            </a:r>
            <a:r>
              <a:rPr lang="en-US" sz="1400" b="0" kern="0" dirty="0" err="1">
                <a:solidFill>
                  <a:srgbClr val="F79646"/>
                </a:solidFill>
                <a:latin typeface="Andale Mono"/>
                <a:cs typeface="Andale Mono"/>
              </a:rPr>
              <a:t>foreach</a:t>
            </a:r>
            <a:r>
              <a:rPr lang="en-US" sz="1400" b="0" kern="0" dirty="0">
                <a:latin typeface="Andale Mono"/>
                <a:cs typeface="Andale Mono"/>
              </a:rPr>
              <a:t> </a:t>
            </a:r>
            <a:r>
              <a:rPr lang="en-US" sz="1400" b="0" kern="0" dirty="0" err="1">
                <a:solidFill>
                  <a:schemeClr val="bg1"/>
                </a:solidFill>
                <a:latin typeface="Andale Mono"/>
                <a:cs typeface="Andale Mono"/>
              </a:rPr>
              <a:t>gVisits</a:t>
            </a:r>
            <a:r>
              <a:rPr lang="en-US" sz="1400" b="0" kern="0" dirty="0">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count(visits);</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urlInfo</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rgbClr val="C0504D"/>
                </a:solidFill>
                <a:latin typeface="Andale Mono"/>
                <a:cs typeface="Andale Mono"/>
              </a:rPr>
              <a:t>‘/data/</a:t>
            </a:r>
            <a:r>
              <a:rPr lang="en-US" sz="1400" b="0" kern="0" dirty="0" err="1">
                <a:solidFill>
                  <a:srgbClr val="C0504D"/>
                </a:solidFill>
                <a:latin typeface="Andale Mono"/>
                <a:cs typeface="Andale Mono"/>
              </a:rPr>
              <a:t>urlInfo</a:t>
            </a:r>
            <a:r>
              <a:rPr lang="en-US" sz="1400" b="0" kern="0" dirty="0">
                <a:solidFill>
                  <a:srgbClr val="C0504D"/>
                </a:solidFill>
                <a:latin typeface="Andale Mono"/>
                <a:cs typeface="Andale Mono"/>
              </a:rPr>
              <a:t>’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category, </a:t>
            </a:r>
            <a:r>
              <a:rPr lang="en-US" sz="1400" b="0" kern="0" dirty="0" err="1">
                <a:solidFill>
                  <a:schemeClr val="bg1"/>
                </a:solidFill>
                <a:latin typeface="Andale Mono"/>
                <a:cs typeface="Andale Mono"/>
              </a:rPr>
              <a:t>pRank</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join</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urlInfo</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gCategories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group</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category;</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 </a:t>
            </a:r>
            <a:r>
              <a:rPr lang="en-US" sz="1400" b="0" kern="0" dirty="0" err="1">
                <a:solidFill>
                  <a:srgbClr val="F79646"/>
                </a:solidFill>
                <a:latin typeface="Andale Mono"/>
                <a:cs typeface="Andale Mono"/>
              </a:rPr>
              <a:t>foreach</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gCategories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top(visitCounts,10);</a:t>
            </a:r>
          </a:p>
          <a:p>
            <a:pPr marL="342900" indent="-342900">
              <a:lnSpc>
                <a:spcPct val="70000"/>
              </a:lnSpc>
              <a:spcBef>
                <a:spcPct val="25000"/>
              </a:spcBef>
              <a:spcAft>
                <a:spcPct val="25000"/>
              </a:spcAft>
              <a:buClr>
                <a:srgbClr val="5675A9"/>
              </a:buClr>
              <a:buSzPct val="75000"/>
              <a:buFont typeface="Arial" charset="0"/>
              <a:buNone/>
              <a:defRPr/>
            </a:pPr>
            <a:endParaRPr lang="en-US" sz="1400" b="0" kern="0" dirty="0">
              <a:latin typeface="Andale Mono"/>
              <a:cs typeface="Andale Mono"/>
            </a:endParaRPr>
          </a:p>
          <a:p>
            <a:pPr marL="342900" indent="-342900">
              <a:lnSpc>
                <a:spcPct val="70000"/>
              </a:lnSpc>
              <a:spcBef>
                <a:spcPct val="25000"/>
              </a:spcBef>
              <a:spcAft>
                <a:spcPct val="25000"/>
              </a:spcAft>
              <a:buClr>
                <a:srgbClr val="5675A9"/>
              </a:buClr>
              <a:buSzPct val="75000"/>
              <a:buFont typeface="Arial" charset="0"/>
              <a:buNone/>
              <a:defRPr/>
            </a:pPr>
            <a:r>
              <a:rPr lang="en-US" sz="1400" b="0" kern="0" dirty="0">
                <a:solidFill>
                  <a:schemeClr val="bg1"/>
                </a:solidFill>
                <a:latin typeface="Andale Mono"/>
                <a:cs typeface="Andale Mono"/>
              </a:rPr>
              <a:t>store </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into ‘/data/</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a:t>
            </a:r>
          </a:p>
        </p:txBody>
      </p:sp>
      <p:sp>
        <p:nvSpPr>
          <p:cNvPr id="6" name="TextBox 5"/>
          <p:cNvSpPr txBox="1"/>
          <p:nvPr/>
        </p:nvSpPr>
        <p:spPr>
          <a:xfrm rot="21205006">
            <a:off x="6428590" y="631116"/>
            <a:ext cx="1738284" cy="584776"/>
          </a:xfrm>
          <a:prstGeom prst="rect">
            <a:avLst/>
          </a:prstGeom>
          <a:noFill/>
        </p:spPr>
        <p:txBody>
          <a:bodyPr wrap="square" rtlCol="0">
            <a:spAutoFit/>
          </a:bodyPr>
          <a:lstStyle/>
          <a:p>
            <a:pPr algn="ctr"/>
            <a:r>
              <a:rPr lang="en-US" sz="3200" b="0" dirty="0">
                <a:solidFill>
                  <a:srgbClr val="FF0000"/>
                </a:solidFill>
                <a:latin typeface="Gill Sans"/>
                <a:cs typeface="Gill Sans"/>
              </a:rPr>
              <a:t>This?</a:t>
            </a:r>
          </a:p>
        </p:txBody>
      </p:sp>
      <p:sp>
        <p:nvSpPr>
          <p:cNvPr id="7" name="TextBox 6"/>
          <p:cNvSpPr txBox="1"/>
          <p:nvPr/>
        </p:nvSpPr>
        <p:spPr>
          <a:xfrm rot="21205006">
            <a:off x="1627991" y="2688517"/>
            <a:ext cx="1738284" cy="584776"/>
          </a:xfrm>
          <a:prstGeom prst="rect">
            <a:avLst/>
          </a:prstGeom>
          <a:noFill/>
        </p:spPr>
        <p:txBody>
          <a:bodyPr wrap="square" rtlCol="0">
            <a:spAutoFit/>
          </a:bodyPr>
          <a:lstStyle/>
          <a:p>
            <a:pPr algn="ctr"/>
            <a:r>
              <a:rPr lang="en-US" sz="3200" b="0" dirty="0">
                <a:solidFill>
                  <a:srgbClr val="FF0000"/>
                </a:solidFill>
                <a:latin typeface="Gill Sans"/>
                <a:cs typeface="Gill Sans"/>
              </a:rPr>
              <a:t>Or this?</a:t>
            </a:r>
          </a:p>
        </p:txBody>
      </p:sp>
    </p:spTree>
    <p:extLst>
      <p:ext uri="{BB962C8B-B14F-4D97-AF65-F5344CB8AC3E}">
        <p14:creationId xmlns:p14="http://schemas.microsoft.com/office/powerpoint/2010/main" val="1724803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Gill Sans"/>
                <a:ea typeface="+mj-ea"/>
                <a:cs typeface="Gill Sans"/>
              </a:rPr>
              <a:t>But isn’t</a:t>
            </a:r>
            <a:r>
              <a:rPr lang="en-US" sz="3600" b="0" kern="0" dirty="0">
                <a:solidFill>
                  <a:srgbClr val="000000"/>
                </a:solidFill>
                <a:latin typeface="Gill Sans"/>
                <a:ea typeface="+mj-ea"/>
                <a:cs typeface="Gill Sans"/>
              </a:rPr>
              <a:t> Pig slower?</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318129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Sure, but c can be slower than assembly too…</a:t>
            </a:r>
          </a:p>
        </p:txBody>
      </p:sp>
      <p:pic>
        <p:nvPicPr>
          <p:cNvPr id="7" name="Picture 6" descr="pig-in-overalls-big.gif"/>
          <p:cNvPicPr>
            <a:picLocks noChangeAspect="1"/>
          </p:cNvPicPr>
          <p:nvPr/>
        </p:nvPicPr>
        <p:blipFill>
          <a:blip r:embed="rId2" cstate="print"/>
          <a:stretch>
            <a:fillRect/>
          </a:stretch>
        </p:blipFill>
        <p:spPr>
          <a:xfrm>
            <a:off x="7505594" y="4800600"/>
            <a:ext cx="1181206" cy="1752600"/>
          </a:xfrm>
          <a:prstGeom prst="rect">
            <a:avLst/>
          </a:prstGeom>
        </p:spPr>
      </p:pic>
    </p:spTree>
    <p:extLst>
      <p:ext uri="{BB962C8B-B14F-4D97-AF65-F5344CB8AC3E}">
        <p14:creationId xmlns:p14="http://schemas.microsoft.com/office/powerpoint/2010/main" val="2697409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Basics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model</a:t>
            </a:r>
          </a:p>
        </p:txBody>
      </p:sp>
      <p:sp>
        <p:nvSpPr>
          <p:cNvPr id="6" name="TextBox 5"/>
          <p:cNvSpPr txBox="1"/>
          <p:nvPr/>
        </p:nvSpPr>
        <p:spPr>
          <a:xfrm>
            <a:off x="0" y="29718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atoms</a:t>
            </a:r>
          </a:p>
          <a:p>
            <a:pPr lvl="0" algn="ctr">
              <a:defRPr/>
            </a:pPr>
            <a:r>
              <a:rPr lang="en-US" sz="2000" b="0" kern="0" dirty="0">
                <a:solidFill>
                  <a:srgbClr val="0070C0"/>
                </a:solidFill>
                <a:latin typeface="Gill Sans"/>
                <a:cs typeface="Gill Sans"/>
              </a:rPr>
              <a:t>tuples</a:t>
            </a:r>
          </a:p>
          <a:p>
            <a:pPr lvl="0" algn="ctr">
              <a:defRPr/>
            </a:pPr>
            <a:r>
              <a:rPr lang="en-US" sz="2000" b="0" kern="0" dirty="0">
                <a:solidFill>
                  <a:srgbClr val="0070C0"/>
                </a:solidFill>
                <a:latin typeface="Gill Sans"/>
                <a:cs typeface="Gill Sans"/>
              </a:rPr>
              <a:t>bags</a:t>
            </a:r>
          </a:p>
          <a:p>
            <a:pPr lvl="0" algn="ctr">
              <a:defRPr/>
            </a:pPr>
            <a:r>
              <a:rPr lang="en-US" sz="2000" b="0" kern="0" dirty="0">
                <a:solidFill>
                  <a:srgbClr val="0070C0"/>
                </a:solidFill>
                <a:latin typeface="Gill Sans"/>
                <a:cs typeface="Gill Sans"/>
              </a:rPr>
              <a:t>maps</a:t>
            </a:r>
          </a:p>
          <a:p>
            <a:pPr lvl="0" algn="ctr">
              <a:defRPr/>
            </a:pPr>
            <a:r>
              <a:rPr lang="en-US" sz="2000" b="0" kern="0" dirty="0" err="1">
                <a:solidFill>
                  <a:srgbClr val="0070C0"/>
                </a:solidFill>
                <a:latin typeface="Gill Sans"/>
                <a:cs typeface="Gill Sans"/>
              </a:rPr>
              <a:t>json</a:t>
            </a:r>
            <a:endParaRPr lang="en-US" sz="2000" b="0" kern="0" dirty="0">
              <a:solidFill>
                <a:srgbClr val="0070C0"/>
              </a:solidFill>
              <a:latin typeface="Gill Sans"/>
              <a:cs typeface="Gill Sans"/>
            </a:endParaRPr>
          </a:p>
        </p:txBody>
      </p:sp>
      <p:sp>
        <p:nvSpPr>
          <p:cNvPr id="7" name="TextBox 6"/>
          <p:cNvSpPr txBox="1"/>
          <p:nvPr/>
        </p:nvSpPr>
        <p:spPr>
          <a:xfrm>
            <a:off x="0" y="11385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Sequence of statements manipulating relations (aliases)</a:t>
            </a:r>
          </a:p>
        </p:txBody>
      </p:sp>
    </p:spTree>
    <p:extLst>
      <p:ext uri="{BB962C8B-B14F-4D97-AF65-F5344CB8AC3E}">
        <p14:creationId xmlns:p14="http://schemas.microsoft.com/office/powerpoint/2010/main" val="16060043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Common Operations</a:t>
            </a:r>
          </a:p>
        </p:txBody>
      </p:sp>
      <p:sp>
        <p:nvSpPr>
          <p:cNvPr id="7" name="TextBox 6"/>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LOAD: load data (from HDFS)</a:t>
            </a:r>
          </a:p>
        </p:txBody>
      </p:sp>
      <p:sp>
        <p:nvSpPr>
          <p:cNvPr id="8" name="TextBox 7"/>
          <p:cNvSpPr txBox="1"/>
          <p:nvPr/>
        </p:nvSpPr>
        <p:spPr>
          <a:xfrm>
            <a:off x="0" y="2667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FOREACH … GENERATE: per tuple processing</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FILTER: discard unwanted tuples</a:t>
            </a:r>
          </a:p>
        </p:txBody>
      </p:sp>
      <p:sp>
        <p:nvSpPr>
          <p:cNvPr id="10" name="TextBox 9"/>
          <p:cNvSpPr txBox="1"/>
          <p:nvPr/>
        </p:nvSpPr>
        <p:spPr>
          <a:xfrm>
            <a:off x="0" y="3581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GROUP/COGROUP: group tuples</a:t>
            </a:r>
          </a:p>
        </p:txBody>
      </p:sp>
      <p:sp>
        <p:nvSpPr>
          <p:cNvPr id="11" name="TextBox 10"/>
          <p:cNvSpPr txBox="1"/>
          <p:nvPr/>
        </p:nvSpPr>
        <p:spPr>
          <a:xfrm>
            <a:off x="0" y="4038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JOIN: relational join</a:t>
            </a:r>
          </a:p>
        </p:txBody>
      </p:sp>
      <p:sp>
        <p:nvSpPr>
          <p:cNvPr id="12" name="TextBox 11"/>
          <p:cNvSpPr txBox="1"/>
          <p:nvPr/>
        </p:nvSpPr>
        <p:spPr>
          <a:xfrm>
            <a:off x="0" y="4495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STORE: store data (to HDFS)</a:t>
            </a:r>
          </a:p>
        </p:txBody>
      </p:sp>
      <p:sp>
        <p:nvSpPr>
          <p:cNvPr id="4" name="Title 1"/>
          <p:cNvSpPr txBox="1">
            <a:spLocks/>
          </p:cNvSpPr>
          <p:nvPr/>
        </p:nvSpPr>
        <p:spPr>
          <a:xfrm rot="21298744">
            <a:off x="6449913" y="2960975"/>
            <a:ext cx="152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Gill Sans"/>
                <a:ea typeface="+mj-ea"/>
                <a:cs typeface="Gill Sans"/>
              </a:rPr>
              <a:t>“map”</a:t>
            </a:r>
          </a:p>
        </p:txBody>
      </p:sp>
      <p:sp>
        <p:nvSpPr>
          <p:cNvPr id="5" name="Title 1"/>
          <p:cNvSpPr txBox="1">
            <a:spLocks/>
          </p:cNvSpPr>
          <p:nvPr/>
        </p:nvSpPr>
        <p:spPr>
          <a:xfrm rot="700169">
            <a:off x="1419136" y="3761503"/>
            <a:ext cx="1806779"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Gill Sans"/>
                <a:ea typeface="+mj-ea"/>
                <a:cs typeface="Gill Sans"/>
              </a:rPr>
              <a:t>“reduce”</a:t>
            </a:r>
          </a:p>
        </p:txBody>
      </p:sp>
    </p:spTree>
    <p:extLst>
      <p:ext uri="{BB962C8B-B14F-4D97-AF65-F5344CB8AC3E}">
        <p14:creationId xmlns:p14="http://schemas.microsoft.com/office/powerpoint/2010/main" val="3692362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0"/>
            <a:ext cx="9144000" cy="11531599"/>
          </a:xfrm>
          <a:prstGeom prst="rect">
            <a:avLst/>
          </a:prstGeom>
        </p:spPr>
      </p:pic>
      <p:sp>
        <p:nvSpPr>
          <p:cNvPr id="6"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(The Scream)</a:t>
            </a:r>
          </a:p>
        </p:txBody>
      </p:sp>
    </p:spTree>
    <p:extLst>
      <p:ext uri="{BB962C8B-B14F-4D97-AF65-F5344CB8AC3E}">
        <p14:creationId xmlns:p14="http://schemas.microsoft.com/office/powerpoint/2010/main" val="3013062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84274"/>
            <a:ext cx="1676400" cy="1754326"/>
          </a:xfrm>
          <a:prstGeom prst="rect">
            <a:avLst/>
          </a:prstGeom>
          <a:noFill/>
          <a:ln>
            <a:noFill/>
          </a:ln>
        </p:spPr>
        <p:txBody>
          <a:bodyPr wrap="square" rtlCol="0">
            <a:spAutoFit/>
          </a:bodyPr>
          <a:lstStyle/>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5" name="TextBox 4"/>
          <p:cNvSpPr txBox="1"/>
          <p:nvPr/>
        </p:nvSpPr>
        <p:spPr>
          <a:xfrm>
            <a:off x="838200" y="1827074"/>
            <a:ext cx="78486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A = LOAD '</a:t>
            </a:r>
            <a:r>
              <a:rPr lang="en-US" sz="1800" b="0" dirty="0" err="1">
                <a:solidFill>
                  <a:schemeClr val="bg1"/>
                </a:solidFill>
                <a:latin typeface="Andale Mono"/>
                <a:cs typeface="Andale Mono"/>
              </a:rPr>
              <a:t>myfile.txt</a:t>
            </a:r>
            <a:r>
              <a:rPr lang="en-US" sz="1800" b="0" dirty="0">
                <a:solidFill>
                  <a:schemeClr val="bg1"/>
                </a:solidFill>
                <a:latin typeface="Andale Mono"/>
                <a:cs typeface="Andale Mono"/>
              </a:rPr>
              <a:t>’ AS (f1: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 f2: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 f3: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a:t>
            </a:r>
          </a:p>
        </p:txBody>
      </p:sp>
      <p:sp>
        <p:nvSpPr>
          <p:cNvPr id="6" name="TextBox 5"/>
          <p:cNvSpPr txBox="1"/>
          <p:nvPr/>
        </p:nvSpPr>
        <p:spPr>
          <a:xfrm>
            <a:off x="838200" y="4355068"/>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GROUP A BY f1;</a:t>
            </a:r>
          </a:p>
        </p:txBody>
      </p:sp>
      <p:sp>
        <p:nvSpPr>
          <p:cNvPr id="7" name="TextBox 6"/>
          <p:cNvSpPr txBox="1"/>
          <p:nvPr/>
        </p:nvSpPr>
        <p:spPr>
          <a:xfrm>
            <a:off x="1219200" y="4819471"/>
            <a:ext cx="6248400" cy="1200329"/>
          </a:xfrm>
          <a:prstGeom prst="rect">
            <a:avLst/>
          </a:prstGeom>
          <a:noFill/>
          <a:ln>
            <a:noFill/>
          </a:ln>
        </p:spPr>
        <p:txBody>
          <a:bodyPr wrap="square" rtlCol="0">
            <a:spAutoFit/>
          </a:bodyPr>
          <a:lstStyle/>
          <a:p>
            <a:r>
              <a:rPr lang="en-US" sz="1800" b="0" dirty="0">
                <a:solidFill>
                  <a:schemeClr val="bg1"/>
                </a:solidFill>
                <a:latin typeface="Andale Mono"/>
                <a:cs typeface="Andale Mono"/>
              </a:rPr>
              <a:t>(1, {(1, 2, 3)})</a:t>
            </a:r>
          </a:p>
          <a:p>
            <a:r>
              <a:rPr lang="en-US" sz="1800" b="0" dirty="0">
                <a:solidFill>
                  <a:schemeClr val="bg1"/>
                </a:solidFill>
                <a:latin typeface="Andale Mono"/>
                <a:cs typeface="Andale Mono"/>
              </a:rPr>
              <a:t>(4, {(4, 2, 1), (4, 3, 3)})</a:t>
            </a:r>
          </a:p>
          <a:p>
            <a:r>
              <a:rPr lang="en-US" sz="1800" b="0" dirty="0">
                <a:solidFill>
                  <a:schemeClr val="bg1"/>
                </a:solidFill>
                <a:latin typeface="Andale Mono"/>
                <a:cs typeface="Andale Mono"/>
              </a:rPr>
              <a:t>(7, {(7, 2, 5)})</a:t>
            </a:r>
          </a:p>
          <a:p>
            <a:r>
              <a:rPr lang="en-US" sz="1800" b="0" dirty="0">
                <a:solidFill>
                  <a:schemeClr val="bg1"/>
                </a:solidFill>
                <a:latin typeface="Andale Mono"/>
                <a:cs typeface="Andale Mono"/>
              </a:rPr>
              <a:t>(8, {(8, 3, 4), (8, 4, 3)})</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GROUPing</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28346711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70672"/>
            <a:ext cx="1676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A:</a:t>
            </a:r>
          </a:p>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5" name="TextBox 4"/>
          <p:cNvSpPr txBox="1"/>
          <p:nvPr/>
        </p:nvSpPr>
        <p:spPr>
          <a:xfrm>
            <a:off x="5029200" y="1570672"/>
            <a:ext cx="1981200" cy="2308324"/>
          </a:xfrm>
          <a:prstGeom prst="rect">
            <a:avLst/>
          </a:prstGeom>
          <a:noFill/>
          <a:ln>
            <a:noFill/>
          </a:ln>
        </p:spPr>
        <p:txBody>
          <a:bodyPr wrap="square" rtlCol="0">
            <a:spAutoFit/>
          </a:bodyPr>
          <a:lstStyle/>
          <a:p>
            <a:r>
              <a:rPr lang="en-US" sz="1800" b="0" dirty="0">
                <a:solidFill>
                  <a:schemeClr val="bg1"/>
                </a:solidFill>
                <a:latin typeface="Andale Mono"/>
                <a:cs typeface="Andale Mono"/>
              </a:rPr>
              <a:t>B:</a:t>
            </a:r>
          </a:p>
          <a:p>
            <a:r>
              <a:rPr lang="en-US" sz="1800" b="0" dirty="0">
                <a:solidFill>
                  <a:schemeClr val="bg1"/>
                </a:solidFill>
                <a:latin typeface="Andale Mono"/>
                <a:cs typeface="Andale Mono"/>
              </a:rPr>
              <a:t>(2, 4)</a:t>
            </a:r>
          </a:p>
          <a:p>
            <a:r>
              <a:rPr lang="en-US" sz="1800" b="0" dirty="0">
                <a:solidFill>
                  <a:schemeClr val="bg1"/>
                </a:solidFill>
                <a:latin typeface="Andale Mono"/>
                <a:cs typeface="Andale Mono"/>
              </a:rPr>
              <a:t>(8, 9)</a:t>
            </a:r>
          </a:p>
          <a:p>
            <a:r>
              <a:rPr lang="en-US" sz="1800" b="0" dirty="0">
                <a:solidFill>
                  <a:schemeClr val="bg1"/>
                </a:solidFill>
                <a:latin typeface="Andale Mono"/>
                <a:cs typeface="Andale Mono"/>
              </a:rPr>
              <a:t>(1, 3)</a:t>
            </a:r>
          </a:p>
          <a:p>
            <a:r>
              <a:rPr lang="en-US" sz="1800" b="0" dirty="0">
                <a:solidFill>
                  <a:schemeClr val="bg1"/>
                </a:solidFill>
                <a:latin typeface="Andale Mono"/>
                <a:cs typeface="Andale Mono"/>
              </a:rPr>
              <a:t>(2, 7)</a:t>
            </a:r>
          </a:p>
          <a:p>
            <a:r>
              <a:rPr lang="en-US" sz="1800" b="0" dirty="0">
                <a:solidFill>
                  <a:schemeClr val="bg1"/>
                </a:solidFill>
                <a:latin typeface="Andale Mono"/>
                <a:cs typeface="Andale Mono"/>
              </a:rPr>
              <a:t>(2, 9)</a:t>
            </a:r>
          </a:p>
          <a:p>
            <a:r>
              <a:rPr lang="en-US" sz="1800" b="0" dirty="0">
                <a:solidFill>
                  <a:schemeClr val="bg1"/>
                </a:solidFill>
                <a:latin typeface="Andale Mono"/>
                <a:cs typeface="Andale Mono"/>
              </a:rPr>
              <a:t>(4, 6)</a:t>
            </a:r>
          </a:p>
          <a:p>
            <a:r>
              <a:rPr lang="en-US" sz="1800" b="0" dirty="0">
                <a:solidFill>
                  <a:schemeClr val="bg1"/>
                </a:solidFill>
                <a:latin typeface="Andale Mono"/>
                <a:cs typeface="Andale Mono"/>
              </a:rPr>
              <a:t>(4, 9)</a:t>
            </a:r>
          </a:p>
        </p:txBody>
      </p:sp>
      <p:sp>
        <p:nvSpPr>
          <p:cNvPr id="6" name="TextBox 5"/>
          <p:cNvSpPr txBox="1"/>
          <p:nvPr/>
        </p:nvSpPr>
        <p:spPr>
          <a:xfrm>
            <a:off x="838200" y="4267200"/>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COGROUP A BY $0, B BY $0;</a:t>
            </a:r>
          </a:p>
        </p:txBody>
      </p:sp>
      <p:sp>
        <p:nvSpPr>
          <p:cNvPr id="7" name="TextBox 6"/>
          <p:cNvSpPr txBox="1"/>
          <p:nvPr/>
        </p:nvSpPr>
        <p:spPr>
          <a:xfrm>
            <a:off x="1219200" y="4680776"/>
            <a:ext cx="6248400" cy="1477328"/>
          </a:xfrm>
          <a:prstGeom prst="rect">
            <a:avLst/>
          </a:prstGeom>
          <a:noFill/>
          <a:ln>
            <a:noFill/>
          </a:ln>
        </p:spPr>
        <p:txBody>
          <a:bodyPr wrap="square" rtlCol="0">
            <a:spAutoFit/>
          </a:bodyPr>
          <a:lstStyle/>
          <a:p>
            <a:r>
              <a:rPr lang="en-US" sz="1800" b="0" dirty="0">
                <a:solidFill>
                  <a:schemeClr val="bg1"/>
                </a:solidFill>
                <a:latin typeface="Andale Mono"/>
                <a:cs typeface="Andale Mono"/>
              </a:rPr>
              <a:t>(1, {(1, 2, 3)}, {(1, 3)})</a:t>
            </a:r>
          </a:p>
          <a:p>
            <a:r>
              <a:rPr lang="en-US" sz="1800" b="0" dirty="0">
                <a:solidFill>
                  <a:schemeClr val="bg1"/>
                </a:solidFill>
                <a:latin typeface="Andale Mono"/>
                <a:cs typeface="Andale Mono"/>
              </a:rPr>
              <a:t>(2, {}, {(2, 4), (2, 7), (2, 9)})</a:t>
            </a:r>
          </a:p>
          <a:p>
            <a:r>
              <a:rPr lang="en-US" sz="1800" b="0" dirty="0">
                <a:solidFill>
                  <a:schemeClr val="bg1"/>
                </a:solidFill>
                <a:latin typeface="Andale Mono"/>
                <a:cs typeface="Andale Mono"/>
              </a:rPr>
              <a:t>(4, {(4, 2, 1), (4, 3, 3)}, {(4, 6),(4, 9)})</a:t>
            </a:r>
          </a:p>
          <a:p>
            <a:r>
              <a:rPr lang="en-US" sz="1800" b="0" dirty="0">
                <a:solidFill>
                  <a:schemeClr val="bg1"/>
                </a:solidFill>
                <a:latin typeface="Andale Mono"/>
                <a:cs typeface="Andale Mono"/>
              </a:rPr>
              <a:t>(7, {(7, 2, 5)}, {})</a:t>
            </a:r>
          </a:p>
          <a:p>
            <a:r>
              <a:rPr lang="en-US" sz="1800" b="0" dirty="0">
                <a:solidFill>
                  <a:schemeClr val="bg1"/>
                </a:solidFill>
                <a:latin typeface="Andale Mono"/>
                <a:cs typeface="Andale Mono"/>
              </a:rPr>
              <a:t>(8, {(8, 3, 4), (8, 4, 3)}, {(8, 9)})</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COGROUPing</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20371436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267200"/>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JOIN A BY $0, B BY $0;</a:t>
            </a:r>
          </a:p>
        </p:txBody>
      </p:sp>
      <p:sp>
        <p:nvSpPr>
          <p:cNvPr id="7" name="TextBox 6"/>
          <p:cNvSpPr txBox="1"/>
          <p:nvPr/>
        </p:nvSpPr>
        <p:spPr>
          <a:xfrm>
            <a:off x="1219200" y="4675632"/>
            <a:ext cx="6248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(1,2,3,1,3)</a:t>
            </a:r>
          </a:p>
          <a:p>
            <a:r>
              <a:rPr lang="en-US" sz="1800" b="0" dirty="0">
                <a:solidFill>
                  <a:schemeClr val="bg1"/>
                </a:solidFill>
                <a:latin typeface="Andale Mono"/>
                <a:cs typeface="Andale Mono"/>
              </a:rPr>
              <a:t>(4,2,1,4,6)</a:t>
            </a:r>
          </a:p>
          <a:p>
            <a:r>
              <a:rPr lang="en-US" sz="1800" b="0" dirty="0">
                <a:solidFill>
                  <a:schemeClr val="bg1"/>
                </a:solidFill>
                <a:latin typeface="Andale Mono"/>
                <a:cs typeface="Andale Mono"/>
              </a:rPr>
              <a:t>(4,3,3,4,6)</a:t>
            </a:r>
          </a:p>
          <a:p>
            <a:r>
              <a:rPr lang="en-US" sz="1800" b="0" dirty="0">
                <a:solidFill>
                  <a:schemeClr val="bg1"/>
                </a:solidFill>
                <a:latin typeface="Andale Mono"/>
                <a:cs typeface="Andale Mono"/>
              </a:rPr>
              <a:t>(4,2,1,4,9)</a:t>
            </a:r>
          </a:p>
          <a:p>
            <a:r>
              <a:rPr lang="en-US" sz="1800" b="0" dirty="0">
                <a:solidFill>
                  <a:schemeClr val="bg1"/>
                </a:solidFill>
                <a:latin typeface="Andale Mono"/>
                <a:cs typeface="Andale Mono"/>
              </a:rPr>
              <a:t>(4,3,3,4,9)</a:t>
            </a:r>
          </a:p>
          <a:p>
            <a:r>
              <a:rPr lang="en-US" sz="1800" b="0" dirty="0">
                <a:solidFill>
                  <a:schemeClr val="bg1"/>
                </a:solidFill>
                <a:latin typeface="Andale Mono"/>
                <a:cs typeface="Andale Mono"/>
              </a:rPr>
              <a:t>(8,3,4,8,9)</a:t>
            </a:r>
          </a:p>
          <a:p>
            <a:r>
              <a:rPr lang="en-US" sz="1800" b="0" dirty="0">
                <a:solidFill>
                  <a:schemeClr val="bg1"/>
                </a:solidFill>
                <a:latin typeface="Andale Mono"/>
                <a:cs typeface="Andale Mono"/>
              </a:rPr>
              <a:t>(8,4,3,8,9)</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JOINing</a:t>
            </a:r>
            <a:endParaRPr lang="en-US" sz="3600" b="0" kern="0" dirty="0">
              <a:solidFill>
                <a:srgbClr val="000000"/>
              </a:solidFill>
              <a:latin typeface="Gill Sans"/>
              <a:cs typeface="Gill Sans"/>
            </a:endParaRPr>
          </a:p>
        </p:txBody>
      </p:sp>
      <p:sp>
        <p:nvSpPr>
          <p:cNvPr id="9" name="TextBox 8"/>
          <p:cNvSpPr txBox="1"/>
          <p:nvPr/>
        </p:nvSpPr>
        <p:spPr>
          <a:xfrm>
            <a:off x="1219200" y="1570672"/>
            <a:ext cx="1676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A:</a:t>
            </a:r>
          </a:p>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10" name="TextBox 9"/>
          <p:cNvSpPr txBox="1"/>
          <p:nvPr/>
        </p:nvSpPr>
        <p:spPr>
          <a:xfrm>
            <a:off x="5029200" y="1570672"/>
            <a:ext cx="1981200" cy="2308324"/>
          </a:xfrm>
          <a:prstGeom prst="rect">
            <a:avLst/>
          </a:prstGeom>
          <a:noFill/>
          <a:ln>
            <a:noFill/>
          </a:ln>
        </p:spPr>
        <p:txBody>
          <a:bodyPr wrap="square" rtlCol="0">
            <a:spAutoFit/>
          </a:bodyPr>
          <a:lstStyle/>
          <a:p>
            <a:r>
              <a:rPr lang="en-US" sz="1800" b="0" dirty="0">
                <a:solidFill>
                  <a:schemeClr val="bg1"/>
                </a:solidFill>
                <a:latin typeface="Andale Mono"/>
                <a:cs typeface="Andale Mono"/>
              </a:rPr>
              <a:t>B:</a:t>
            </a:r>
          </a:p>
          <a:p>
            <a:r>
              <a:rPr lang="en-US" sz="1800" b="0" dirty="0">
                <a:solidFill>
                  <a:schemeClr val="bg1"/>
                </a:solidFill>
                <a:latin typeface="Andale Mono"/>
                <a:cs typeface="Andale Mono"/>
              </a:rPr>
              <a:t>(2, 4)</a:t>
            </a:r>
          </a:p>
          <a:p>
            <a:r>
              <a:rPr lang="en-US" sz="1800" b="0" dirty="0">
                <a:solidFill>
                  <a:schemeClr val="bg1"/>
                </a:solidFill>
                <a:latin typeface="Andale Mono"/>
                <a:cs typeface="Andale Mono"/>
              </a:rPr>
              <a:t>(8, 9)</a:t>
            </a:r>
          </a:p>
          <a:p>
            <a:r>
              <a:rPr lang="en-US" sz="1800" b="0" dirty="0">
                <a:solidFill>
                  <a:schemeClr val="bg1"/>
                </a:solidFill>
                <a:latin typeface="Andale Mono"/>
                <a:cs typeface="Andale Mono"/>
              </a:rPr>
              <a:t>(1, 3)</a:t>
            </a:r>
          </a:p>
          <a:p>
            <a:r>
              <a:rPr lang="en-US" sz="1800" b="0" dirty="0">
                <a:solidFill>
                  <a:schemeClr val="bg1"/>
                </a:solidFill>
                <a:latin typeface="Andale Mono"/>
                <a:cs typeface="Andale Mono"/>
              </a:rPr>
              <a:t>(2, 7)</a:t>
            </a:r>
          </a:p>
          <a:p>
            <a:r>
              <a:rPr lang="en-US" sz="1800" b="0" dirty="0">
                <a:solidFill>
                  <a:schemeClr val="bg1"/>
                </a:solidFill>
                <a:latin typeface="Andale Mono"/>
                <a:cs typeface="Andale Mono"/>
              </a:rPr>
              <a:t>(2, 9)</a:t>
            </a:r>
          </a:p>
          <a:p>
            <a:r>
              <a:rPr lang="en-US" sz="1800" b="0" dirty="0">
                <a:solidFill>
                  <a:schemeClr val="bg1"/>
                </a:solidFill>
                <a:latin typeface="Andale Mono"/>
                <a:cs typeface="Andale Mono"/>
              </a:rPr>
              <a:t>(4, 6)</a:t>
            </a:r>
          </a:p>
          <a:p>
            <a:r>
              <a:rPr lang="en-US" sz="1800" b="0" dirty="0">
                <a:solidFill>
                  <a:schemeClr val="bg1"/>
                </a:solidFill>
                <a:latin typeface="Andale Mono"/>
                <a:cs typeface="Andale Mono"/>
              </a:rPr>
              <a:t>(4, 9)</a:t>
            </a:r>
          </a:p>
        </p:txBody>
      </p:sp>
    </p:spTree>
    <p:extLst>
      <p:ext uri="{BB962C8B-B14F-4D97-AF65-F5344CB8AC3E}">
        <p14:creationId xmlns:p14="http://schemas.microsoft.com/office/powerpoint/2010/main" val="18135950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UDFs</a:t>
            </a:r>
          </a:p>
        </p:txBody>
      </p:sp>
      <p:sp>
        <p:nvSpPr>
          <p:cNvPr id="5" name="TextBox 4"/>
          <p:cNvSpPr txBox="1"/>
          <p:nvPr/>
        </p:nvSpPr>
        <p:spPr>
          <a:xfrm>
            <a:off x="0" y="1828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User-defined functions:</a:t>
            </a:r>
          </a:p>
        </p:txBody>
      </p:sp>
      <p:sp>
        <p:nvSpPr>
          <p:cNvPr id="6" name="TextBox 5"/>
          <p:cNvSpPr txBox="1"/>
          <p:nvPr/>
        </p:nvSpPr>
        <p:spPr>
          <a:xfrm>
            <a:off x="0" y="22098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Java</a:t>
            </a:r>
          </a:p>
          <a:p>
            <a:pPr lvl="0" algn="ctr">
              <a:defRPr/>
            </a:pPr>
            <a:r>
              <a:rPr lang="en-US" sz="2000" b="0" kern="0" dirty="0">
                <a:solidFill>
                  <a:srgbClr val="0070C0"/>
                </a:solidFill>
                <a:latin typeface="Gill Sans"/>
                <a:cs typeface="Gill Sans"/>
              </a:rPr>
              <a:t>Python</a:t>
            </a:r>
          </a:p>
          <a:p>
            <a:pPr lvl="0" algn="ctr">
              <a:defRPr/>
            </a:pPr>
            <a:r>
              <a:rPr lang="en-US" sz="2000" b="0" kern="0" dirty="0">
                <a:solidFill>
                  <a:srgbClr val="0070C0"/>
                </a:solidFill>
                <a:latin typeface="Gill Sans"/>
                <a:cs typeface="Gill Sans"/>
              </a:rPr>
              <a:t>JavaScript</a:t>
            </a:r>
          </a:p>
          <a:p>
            <a:pPr lvl="0" algn="ctr">
              <a:defRPr/>
            </a:pPr>
            <a:r>
              <a:rPr lang="en-US" sz="2000" b="0" kern="0" dirty="0">
                <a:solidFill>
                  <a:srgbClr val="0070C0"/>
                </a:solidFill>
                <a:latin typeface="Gill Sans"/>
                <a:cs typeface="Gill Sans"/>
              </a:rPr>
              <a:t>Ruby</a:t>
            </a:r>
          </a:p>
          <a:p>
            <a:pPr lvl="0" algn="ctr">
              <a:defRPr/>
            </a:pPr>
            <a:r>
              <a:rPr lang="en-US" sz="2000" b="0" kern="0" dirty="0">
                <a:solidFill>
                  <a:srgbClr val="0070C0"/>
                </a:solidFill>
                <a:latin typeface="Gill Sans"/>
                <a:cs typeface="Gill Sans"/>
              </a:rPr>
              <a:t>…</a:t>
            </a:r>
          </a:p>
        </p:txBody>
      </p:sp>
      <p:sp>
        <p:nvSpPr>
          <p:cNvPr id="7" name="TextBox 6"/>
          <p:cNvSpPr txBox="1"/>
          <p:nvPr/>
        </p:nvSpPr>
        <p:spPr>
          <a:xfrm>
            <a:off x="0" y="4092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UDFs make Pig arbitrarily extensible</a:t>
            </a:r>
          </a:p>
        </p:txBody>
      </p:sp>
      <p:sp>
        <p:nvSpPr>
          <p:cNvPr id="8" name="TextBox 7"/>
          <p:cNvSpPr txBox="1"/>
          <p:nvPr/>
        </p:nvSpPr>
        <p:spPr>
          <a:xfrm>
            <a:off x="0" y="4473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Express “core” computations in UDFs</a:t>
            </a:r>
          </a:p>
          <a:p>
            <a:pPr lvl="0" algn="ctr">
              <a:defRPr/>
            </a:pPr>
            <a:r>
              <a:rPr lang="en-US" sz="2000" b="0" kern="0" dirty="0">
                <a:solidFill>
                  <a:srgbClr val="0070C0"/>
                </a:solidFill>
                <a:latin typeface="Gill Sans"/>
                <a:cs typeface="Gill Sans"/>
              </a:rPr>
              <a:t>Take advantage of Pig as glue code for scale-out plumbing</a:t>
            </a:r>
          </a:p>
        </p:txBody>
      </p:sp>
    </p:spTree>
    <p:extLst>
      <p:ext uri="{BB962C8B-B14F-4D97-AF65-F5344CB8AC3E}">
        <p14:creationId xmlns:p14="http://schemas.microsoft.com/office/powerpoint/2010/main" val="1826852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The datacenter </a:t>
            </a:r>
            <a:r>
              <a:rPr lang="en-US" sz="3200" b="0" i="1" dirty="0">
                <a:solidFill>
                  <a:srgbClr val="FFFFFF"/>
                </a:solidFill>
                <a:latin typeface="Gill Sans"/>
                <a:cs typeface="Gill Sans"/>
              </a:rPr>
              <a:t>is</a:t>
            </a:r>
            <a:r>
              <a:rPr lang="en-US" sz="3200" b="0" dirty="0">
                <a:solidFill>
                  <a:srgbClr val="FFFFFF"/>
                </a:solidFill>
                <a:latin typeface="Gill Sans"/>
                <a:cs typeface="Gill Sans"/>
              </a:rPr>
              <a:t> the computer!</a:t>
            </a:r>
          </a:p>
        </p:txBody>
      </p:sp>
      <p:sp>
        <p:nvSpPr>
          <p:cNvPr id="7" name="Text Box 4"/>
          <p:cNvSpPr txBox="1">
            <a:spLocks noChangeArrowheads="1"/>
          </p:cNvSpPr>
          <p:nvPr/>
        </p:nvSpPr>
        <p:spPr bwMode="auto">
          <a:xfrm>
            <a:off x="2057400" y="2209800"/>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What’s the instruction set?</a:t>
            </a:r>
          </a:p>
        </p:txBody>
      </p:sp>
      <p:sp>
        <p:nvSpPr>
          <p:cNvPr id="8" name="Text Box 4"/>
          <p:cNvSpPr txBox="1">
            <a:spLocks noChangeArrowheads="1"/>
          </p:cNvSpPr>
          <p:nvPr/>
        </p:nvSpPr>
        <p:spPr bwMode="auto">
          <a:xfrm>
            <a:off x="2057400" y="2691824"/>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Okay, let’s fix this!</a:t>
            </a:r>
          </a:p>
        </p:txBody>
      </p:sp>
    </p:spTree>
    <p:extLst>
      <p:ext uri="{BB962C8B-B14F-4D97-AF65-F5344CB8AC3E}">
        <p14:creationId xmlns:p14="http://schemas.microsoft.com/office/powerpoint/2010/main" val="2232850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nd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981200"/>
            <a:ext cx="6299200" cy="3365500"/>
          </a:xfrm>
          <a:prstGeom prst="rect">
            <a:avLst/>
          </a:prstGeom>
        </p:spPr>
      </p:pic>
      <p:sp>
        <p:nvSpPr>
          <p:cNvPr id="6" name="Rectangle 5"/>
          <p:cNvSpPr/>
          <p:nvPr/>
        </p:nvSpPr>
        <p:spPr bwMode="auto">
          <a:xfrm>
            <a:off x="4876800" y="1905000"/>
            <a:ext cx="3048000" cy="3124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Analogy: NAND Gates are universal</a:t>
            </a:r>
          </a:p>
        </p:txBody>
      </p:sp>
    </p:spTree>
    <p:extLst>
      <p:ext uri="{BB962C8B-B14F-4D97-AF65-F5344CB8AC3E}">
        <p14:creationId xmlns:p14="http://schemas.microsoft.com/office/powerpoint/2010/main" val="259507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1818382"/>
            <a:ext cx="9144000" cy="1077218"/>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Let’s design a data processing </a:t>
            </a:r>
            <a:br>
              <a:rPr lang="en-US" sz="3200" b="0" kern="0" dirty="0">
                <a:solidFill>
                  <a:srgbClr val="000000"/>
                </a:solidFill>
                <a:latin typeface="Gill Sans"/>
                <a:cs typeface="Gill Sans"/>
              </a:rPr>
            </a:br>
            <a:r>
              <a:rPr lang="en-US" sz="3200" b="0" kern="0" dirty="0">
                <a:solidFill>
                  <a:srgbClr val="000000"/>
                </a:solidFill>
                <a:latin typeface="Gill Sans"/>
                <a:cs typeface="Gill Sans"/>
              </a:rPr>
              <a:t>language “from scratch”!</a:t>
            </a:r>
          </a:p>
        </p:txBody>
      </p:sp>
      <p:sp>
        <p:nvSpPr>
          <p:cNvPr id="7" name="Text Box 4"/>
          <p:cNvSpPr txBox="1">
            <a:spLocks noChangeArrowheads="1"/>
          </p:cNvSpPr>
          <p:nvPr/>
        </p:nvSpPr>
        <p:spPr bwMode="auto">
          <a:xfrm>
            <a:off x="0" y="4866382"/>
            <a:ext cx="9144000" cy="461665"/>
          </a:xfrm>
          <a:prstGeom prst="rect">
            <a:avLst/>
          </a:prstGeom>
          <a:noFill/>
          <a:ln w="9525">
            <a:noFill/>
            <a:miter lim="800000"/>
            <a:headEnd/>
            <a:tailEnd/>
          </a:ln>
        </p:spPr>
        <p:txBody>
          <a:bodyPr wrap="square">
            <a:spAutoFit/>
          </a:bodyPr>
          <a:lstStyle/>
          <a:p>
            <a:pPr lvl="0" algn="ctr">
              <a:defRPr/>
            </a:pPr>
            <a:r>
              <a:rPr lang="en-US" sz="2400" b="0" kern="0" dirty="0">
                <a:solidFill>
                  <a:srgbClr val="000000"/>
                </a:solidFill>
                <a:latin typeface="Gill Sans"/>
                <a:cs typeface="Gill Sans"/>
              </a:rPr>
              <a:t>(Why is MapReduce the way it is?)</a:t>
            </a:r>
          </a:p>
        </p:txBody>
      </p:sp>
      <p:sp>
        <p:nvSpPr>
          <p:cNvPr id="4" name="Text Box 4"/>
          <p:cNvSpPr txBox="1">
            <a:spLocks noChangeArrowheads="1"/>
          </p:cNvSpPr>
          <p:nvPr/>
        </p:nvSpPr>
        <p:spPr bwMode="auto">
          <a:xfrm>
            <a:off x="-24063" y="3453825"/>
            <a:ext cx="9144000" cy="584775"/>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What ops do you need?</a:t>
            </a:r>
          </a:p>
        </p:txBody>
      </p:sp>
    </p:spTree>
    <p:extLst>
      <p:ext uri="{BB962C8B-B14F-4D97-AF65-F5344CB8AC3E}">
        <p14:creationId xmlns:p14="http://schemas.microsoft.com/office/powerpoint/2010/main" val="265564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i="1" dirty="0">
                <a:solidFill>
                  <a:schemeClr val="bg1"/>
                </a:solidFill>
                <a:latin typeface="Gill Sans"/>
                <a:cs typeface="Gill Sans"/>
              </a:rPr>
              <a:t>Assumption:</a:t>
            </a:r>
            <a:r>
              <a:rPr lang="en-US" sz="2400" b="0" dirty="0">
                <a:solidFill>
                  <a:schemeClr val="bg1"/>
                </a:solidFill>
                <a:latin typeface="Gill Sans"/>
                <a:cs typeface="Gill Sans"/>
              </a:rPr>
              <a:t> static collection of records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8" name="TextBox 7"/>
          <p:cNvSpPr txBox="1"/>
          <p:nvPr/>
        </p:nvSpPr>
        <p:spPr>
          <a:xfrm>
            <a:off x="0" y="49485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(what’s the limitation here?)</a:t>
            </a:r>
          </a:p>
        </p:txBody>
      </p:sp>
    </p:spTree>
    <p:extLst>
      <p:ext uri="{BB962C8B-B14F-4D97-AF65-F5344CB8AC3E}">
        <p14:creationId xmlns:p14="http://schemas.microsoft.com/office/powerpoint/2010/main" val="3362983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We need per-record processing</a:t>
            </a:r>
          </a:p>
        </p:txBody>
      </p:sp>
      <p:grpSp>
        <p:nvGrpSpPr>
          <p:cNvPr id="5" name="Group 4"/>
          <p:cNvGrpSpPr/>
          <p:nvPr/>
        </p:nvGrpSpPr>
        <p:grpSpPr>
          <a:xfrm>
            <a:off x="2438400" y="2895600"/>
            <a:ext cx="4267200" cy="1676400"/>
            <a:chOff x="2438400" y="3048000"/>
            <a:chExt cx="4267200" cy="1676400"/>
          </a:xfrm>
        </p:grpSpPr>
        <p:sp>
          <p:nvSpPr>
            <p:cNvPr id="8" name="Oval 7"/>
            <p:cNvSpPr/>
            <p:nvPr/>
          </p:nvSpPr>
          <p:spPr bwMode="auto">
            <a:xfrm>
              <a:off x="55626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10" name="Oval 9"/>
            <p:cNvSpPr/>
            <p:nvPr/>
          </p:nvSpPr>
          <p:spPr bwMode="auto">
            <a:xfrm>
              <a:off x="61722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12" name="Oval 11"/>
            <p:cNvSpPr/>
            <p:nvPr/>
          </p:nvSpPr>
          <p:spPr bwMode="auto">
            <a:xfrm>
              <a:off x="37338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3</a:t>
              </a:r>
            </a:p>
          </p:txBody>
        </p:sp>
        <p:sp>
          <p:nvSpPr>
            <p:cNvPr id="14" name="Oval 13"/>
            <p:cNvSpPr/>
            <p:nvPr/>
          </p:nvSpPr>
          <p:spPr bwMode="auto">
            <a:xfrm>
              <a:off x="4343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4</a:t>
              </a:r>
            </a:p>
          </p:txBody>
        </p:sp>
        <p:sp>
          <p:nvSpPr>
            <p:cNvPr id="16" name="Oval 15"/>
            <p:cNvSpPr/>
            <p:nvPr/>
          </p:nvSpPr>
          <p:spPr bwMode="auto">
            <a:xfrm>
              <a:off x="2438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19" name="Oval 18"/>
            <p:cNvSpPr/>
            <p:nvPr/>
          </p:nvSpPr>
          <p:spPr bwMode="auto">
            <a:xfrm>
              <a:off x="30480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cxnSp>
          <p:nvCxnSpPr>
            <p:cNvPr id="20" name="Straight Arrow Connector 19"/>
            <p:cNvCxnSpPr>
              <a:stCxn id="15" idx="4"/>
              <a:endCxn id="16" idx="0"/>
            </p:cNvCxnSpPr>
            <p:nvPr/>
          </p:nvCxnSpPr>
          <p:spPr bwMode="auto">
            <a:xfrm>
              <a:off x="2705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7" idx="4"/>
              <a:endCxn id="19" idx="0"/>
            </p:cNvCxnSpPr>
            <p:nvPr/>
          </p:nvCxnSpPr>
          <p:spPr bwMode="auto">
            <a:xfrm>
              <a:off x="33147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1" idx="4"/>
              <a:endCxn id="12" idx="0"/>
            </p:cNvCxnSpPr>
            <p:nvPr/>
          </p:nvCxnSpPr>
          <p:spPr bwMode="auto">
            <a:xfrm>
              <a:off x="40005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3" idx="4"/>
              <a:endCxn id="14" idx="0"/>
            </p:cNvCxnSpPr>
            <p:nvPr/>
          </p:nvCxnSpPr>
          <p:spPr bwMode="auto">
            <a:xfrm>
              <a:off x="4610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7" idx="4"/>
              <a:endCxn id="8" idx="0"/>
            </p:cNvCxnSpPr>
            <p:nvPr/>
          </p:nvCxnSpPr>
          <p:spPr bwMode="auto">
            <a:xfrm>
              <a:off x="58293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9" idx="4"/>
              <a:endCxn id="10" idx="0"/>
            </p:cNvCxnSpPr>
            <p:nvPr/>
          </p:nvCxnSpPr>
          <p:spPr bwMode="auto">
            <a:xfrm>
              <a:off x="64389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029200" y="4233446"/>
              <a:ext cx="389850" cy="338554"/>
            </a:xfrm>
            <a:prstGeom prst="rect">
              <a:avLst/>
            </a:prstGeom>
            <a:noFill/>
          </p:spPr>
          <p:txBody>
            <a:bodyPr wrap="none" rtlCol="0">
              <a:spAutoFit/>
            </a:bodyPr>
            <a:lstStyle/>
            <a:p>
              <a:r>
                <a:rPr lang="en-US" dirty="0">
                  <a:solidFill>
                    <a:schemeClr val="bg1"/>
                  </a:solidFill>
                </a:rPr>
                <a:t>…</a:t>
              </a:r>
            </a:p>
          </p:txBody>
        </p:sp>
      </p:grpSp>
      <p:sp>
        <p:nvSpPr>
          <p:cNvPr id="26" name="Rectangle 25"/>
          <p:cNvSpPr>
            <a:spLocks noChangeArrowheads="1"/>
          </p:cNvSpPr>
          <p:nvPr/>
        </p:nvSpPr>
        <p:spPr bwMode="auto">
          <a:xfrm>
            <a:off x="55626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7" name="Rectangle 26"/>
          <p:cNvSpPr>
            <a:spLocks noChangeArrowheads="1"/>
          </p:cNvSpPr>
          <p:nvPr/>
        </p:nvSpPr>
        <p:spPr bwMode="auto">
          <a:xfrm>
            <a:off x="37338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8" name="Rectangle 27"/>
          <p:cNvSpPr>
            <a:spLocks noChangeArrowheads="1"/>
          </p:cNvSpPr>
          <p:nvPr/>
        </p:nvSpPr>
        <p:spPr bwMode="auto">
          <a:xfrm>
            <a:off x="24384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3" name="TextBox 2"/>
          <p:cNvSpPr txBox="1"/>
          <p:nvPr/>
        </p:nvSpPr>
        <p:spPr>
          <a:xfrm>
            <a:off x="5029200" y="3276600"/>
            <a:ext cx="389850" cy="338554"/>
          </a:xfrm>
          <a:prstGeom prst="rect">
            <a:avLst/>
          </a:prstGeom>
          <a:noFill/>
        </p:spPr>
        <p:txBody>
          <a:bodyPr wrap="none" rtlCol="0">
            <a:spAutoFit/>
          </a:bodyPr>
          <a:lstStyle/>
          <a:p>
            <a:r>
              <a:rPr lang="en-US" dirty="0">
                <a:solidFill>
                  <a:schemeClr val="bg1"/>
                </a:solidFill>
              </a:rPr>
              <a:t>…</a:t>
            </a:r>
          </a:p>
        </p:txBody>
      </p:sp>
      <p:grpSp>
        <p:nvGrpSpPr>
          <p:cNvPr id="4" name="Group 3"/>
          <p:cNvGrpSpPr/>
          <p:nvPr/>
        </p:nvGrpSpPr>
        <p:grpSpPr>
          <a:xfrm>
            <a:off x="2438400" y="2362200"/>
            <a:ext cx="4267200" cy="533400"/>
            <a:chOff x="2438400" y="2514600"/>
            <a:chExt cx="4267200" cy="533400"/>
          </a:xfrm>
        </p:grpSpPr>
        <p:sp>
          <p:nvSpPr>
            <p:cNvPr id="7" name="Oval 6"/>
            <p:cNvSpPr/>
            <p:nvPr/>
          </p:nvSpPr>
          <p:spPr bwMode="auto">
            <a:xfrm>
              <a:off x="55626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9" name="Oval 8"/>
            <p:cNvSpPr/>
            <p:nvPr/>
          </p:nvSpPr>
          <p:spPr bwMode="auto">
            <a:xfrm>
              <a:off x="61722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11" name="Oval 10"/>
            <p:cNvSpPr/>
            <p:nvPr/>
          </p:nvSpPr>
          <p:spPr bwMode="auto">
            <a:xfrm>
              <a:off x="37338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a:ln>
                  <a:noFill/>
                </a:ln>
                <a:solidFill>
                  <a:schemeClr val="bg1"/>
                </a:solidFill>
                <a:effectLst/>
                <a:latin typeface="Arial" charset="0"/>
              </a:endParaRPr>
            </a:p>
          </p:txBody>
        </p:sp>
        <p:sp>
          <p:nvSpPr>
            <p:cNvPr id="13" name="Oval 12"/>
            <p:cNvSpPr/>
            <p:nvPr/>
          </p:nvSpPr>
          <p:spPr bwMode="auto">
            <a:xfrm>
              <a:off x="4343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a:ln>
                  <a:noFill/>
                </a:ln>
                <a:solidFill>
                  <a:schemeClr val="bg1"/>
                </a:solidFill>
                <a:effectLst/>
                <a:latin typeface="Arial" charset="0"/>
              </a:endParaRPr>
            </a:p>
          </p:txBody>
        </p:sp>
        <p:sp>
          <p:nvSpPr>
            <p:cNvPr id="15" name="Oval 14"/>
            <p:cNvSpPr/>
            <p:nvPr/>
          </p:nvSpPr>
          <p:spPr bwMode="auto">
            <a:xfrm>
              <a:off x="2438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17" name="Oval 16"/>
            <p:cNvSpPr/>
            <p:nvPr/>
          </p:nvSpPr>
          <p:spPr bwMode="auto">
            <a:xfrm>
              <a:off x="30480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sp>
          <p:nvSpPr>
            <p:cNvPr id="29" name="TextBox 28"/>
            <p:cNvSpPr txBox="1"/>
            <p:nvPr/>
          </p:nvSpPr>
          <p:spPr>
            <a:xfrm>
              <a:off x="5029200" y="2590800"/>
              <a:ext cx="389850" cy="338554"/>
            </a:xfrm>
            <a:prstGeom prst="rect">
              <a:avLst/>
            </a:prstGeom>
            <a:noFill/>
          </p:spPr>
          <p:txBody>
            <a:bodyPr wrap="none" rtlCol="0">
              <a:spAutoFit/>
            </a:bodyPr>
            <a:lstStyle/>
            <a:p>
              <a:r>
                <a:rPr lang="en-US" dirty="0">
                  <a:solidFill>
                    <a:schemeClr val="bg1"/>
                  </a:solidFill>
                </a:rPr>
                <a:t>…</a:t>
              </a:r>
            </a:p>
          </p:txBody>
        </p:sp>
      </p:grpSp>
      <p:sp>
        <p:nvSpPr>
          <p:cNvPr id="33" name="TextBox 32"/>
          <p:cNvSpPr txBox="1"/>
          <p:nvPr/>
        </p:nvSpPr>
        <p:spPr>
          <a:xfrm>
            <a:off x="0" y="5410200"/>
            <a:ext cx="9144000" cy="830997"/>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Remarks:</a:t>
            </a:r>
            <a:r>
              <a:rPr lang="en-US" sz="2400" b="0" kern="0" dirty="0">
                <a:solidFill>
                  <a:srgbClr val="000000"/>
                </a:solidFill>
                <a:latin typeface="Gill Sans"/>
                <a:cs typeface="Gill Sans"/>
              </a:rPr>
              <a:t> Easy to parallelize maps,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record to “mapper” assignment is an implementation detail</a:t>
            </a:r>
          </a:p>
        </p:txBody>
      </p:sp>
    </p:spTree>
    <p:extLst>
      <p:ext uri="{BB962C8B-B14F-4D97-AF65-F5344CB8AC3E}">
        <p14:creationId xmlns:p14="http://schemas.microsoft.com/office/powerpoint/2010/main" val="341010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we want more than embarrassingly parallel processing)</a:t>
            </a: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 alone isn’t enough</a:t>
            </a:r>
          </a:p>
        </p:txBody>
      </p:sp>
      <p:sp>
        <p:nvSpPr>
          <p:cNvPr id="11" name="TextBox 10"/>
          <p:cNvSpPr txBox="1"/>
          <p:nvPr/>
        </p:nvSpPr>
        <p:spPr>
          <a:xfrm>
            <a:off x="0" y="2586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Where do intermediate results go?</a:t>
            </a:r>
          </a:p>
        </p:txBody>
      </p:sp>
      <p:sp>
        <p:nvSpPr>
          <p:cNvPr id="13" name="TextBox 12"/>
          <p:cNvSpPr txBox="1"/>
          <p:nvPr/>
        </p:nvSpPr>
        <p:spPr>
          <a:xfrm>
            <a:off x="0" y="29628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We need an addressing mechanism!</a:t>
            </a:r>
          </a:p>
        </p:txBody>
      </p:sp>
      <p:sp>
        <p:nvSpPr>
          <p:cNvPr id="14" name="TextBox 13"/>
          <p:cNvSpPr txBox="1"/>
          <p:nvPr/>
        </p:nvSpPr>
        <p:spPr>
          <a:xfrm>
            <a:off x="0" y="3348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What’s the semantics of the group by?</a:t>
            </a:r>
          </a:p>
        </p:txBody>
      </p:sp>
      <p:sp>
        <p:nvSpPr>
          <p:cNvPr id="16" name="TextBox 15"/>
          <p:cNvSpPr txBox="1"/>
          <p:nvPr/>
        </p:nvSpPr>
        <p:spPr>
          <a:xfrm>
            <a:off x="0" y="5253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Once we resolve the addressing, apply another computation</a:t>
            </a:r>
          </a:p>
        </p:txBody>
      </p:sp>
      <p:sp>
        <p:nvSpPr>
          <p:cNvPr id="17" name="TextBox 16"/>
          <p:cNvSpPr txBox="1"/>
          <p:nvPr/>
        </p:nvSpPr>
        <p:spPr>
          <a:xfrm>
            <a:off x="0" y="5634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That’s what we call reduce!</a:t>
            </a:r>
          </a:p>
        </p:txBody>
      </p:sp>
      <p:sp>
        <p:nvSpPr>
          <p:cNvPr id="9" name="TextBox 8"/>
          <p:cNvSpPr txBox="1"/>
          <p:nvPr/>
        </p:nvSpPr>
        <p:spPr>
          <a:xfrm>
            <a:off x="0" y="6015335"/>
            <a:ext cx="9144000" cy="461665"/>
          </a:xfrm>
          <a:prstGeom prst="rect">
            <a:avLst/>
          </a:prstGeom>
          <a:noFill/>
        </p:spPr>
        <p:txBody>
          <a:bodyPr wrap="square" rtlCol="0">
            <a:spAutoFit/>
          </a:bodyPr>
          <a:lstStyle/>
          <a:p>
            <a:pPr algn="ctr"/>
            <a:r>
              <a:rPr lang="en-US" sz="2400" b="0">
                <a:solidFill>
                  <a:schemeClr val="bg1"/>
                </a:solidFill>
                <a:latin typeface="Gill Sans"/>
                <a:cs typeface="Gill Sans"/>
              </a:rPr>
              <a:t>(What’s with the sorting then?)</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3308894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Debugging at Scale</a:t>
            </a:r>
          </a:p>
        </p:txBody>
      </p:sp>
      <p:sp>
        <p:nvSpPr>
          <p:cNvPr id="5" name="TextBox 4"/>
          <p:cNvSpPr txBox="1"/>
          <p:nvPr/>
        </p:nvSpPr>
        <p:spPr>
          <a:xfrm>
            <a:off x="0" y="37849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Real-world data is messy!</a:t>
            </a:r>
          </a:p>
        </p:txBody>
      </p:sp>
      <p:sp>
        <p:nvSpPr>
          <p:cNvPr id="6" name="TextBox 5"/>
          <p:cNvSpPr txBox="1"/>
          <p:nvPr/>
        </p:nvSpPr>
        <p:spPr>
          <a:xfrm>
            <a:off x="0" y="41659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There’s no such thing as “consistent data”</a:t>
            </a:r>
          </a:p>
          <a:p>
            <a:pPr lvl="0" algn="ctr">
              <a:defRPr/>
            </a:pPr>
            <a:r>
              <a:rPr lang="en-US" sz="2000" b="0" kern="0" dirty="0">
                <a:solidFill>
                  <a:srgbClr val="0070C0"/>
                </a:solidFill>
                <a:latin typeface="Gill Sans"/>
                <a:cs typeface="Gill Sans"/>
              </a:rPr>
              <a:t>Watch out for corner cases</a:t>
            </a:r>
          </a:p>
          <a:p>
            <a:pPr lvl="0" algn="ctr">
              <a:defRPr/>
            </a:pPr>
            <a:r>
              <a:rPr lang="en-US" sz="2000" b="0" kern="0" dirty="0">
                <a:solidFill>
                  <a:srgbClr val="0070C0"/>
                </a:solidFill>
                <a:latin typeface="Gill Sans"/>
                <a:cs typeface="Gill Sans"/>
              </a:rPr>
              <a:t>Isolate unexpected behavior, bring local</a:t>
            </a:r>
          </a:p>
        </p:txBody>
      </p:sp>
      <p:sp>
        <p:nvSpPr>
          <p:cNvPr id="7" name="TextBox 6"/>
          <p:cNvSpPr txBox="1"/>
          <p:nvPr/>
        </p:nvSpPr>
        <p:spPr>
          <a:xfrm>
            <a:off x="0" y="198715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on small datasets, won’t scale… why?</a:t>
            </a:r>
          </a:p>
        </p:txBody>
      </p:sp>
      <p:sp>
        <p:nvSpPr>
          <p:cNvPr id="8" name="TextBox 7"/>
          <p:cNvSpPr txBox="1"/>
          <p:nvPr/>
        </p:nvSpPr>
        <p:spPr>
          <a:xfrm>
            <a:off x="0" y="2368153"/>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Memory management issues (buffering and object creation)</a:t>
            </a:r>
          </a:p>
          <a:p>
            <a:pPr lvl="0" algn="ctr">
              <a:defRPr/>
            </a:pPr>
            <a:r>
              <a:rPr lang="en-US" sz="2000" b="0" kern="0" dirty="0">
                <a:solidFill>
                  <a:srgbClr val="0070C0"/>
                </a:solidFill>
                <a:latin typeface="Gill Sans"/>
                <a:cs typeface="Gill Sans"/>
              </a:rPr>
              <a:t>Too much intermediate data</a:t>
            </a:r>
          </a:p>
          <a:p>
            <a:pPr lvl="0" algn="ctr">
              <a:defRPr/>
            </a:pPr>
            <a:r>
              <a:rPr lang="en-US" sz="2000" b="0" kern="0" dirty="0">
                <a:solidFill>
                  <a:srgbClr val="0070C0"/>
                </a:solidFill>
                <a:latin typeface="Gill Sans"/>
                <a:cs typeface="Gill Sans"/>
              </a:rPr>
              <a:t>Mangled input records</a:t>
            </a:r>
          </a:p>
        </p:txBody>
      </p:sp>
    </p:spTree>
    <p:extLst>
      <p:ext uri="{BB962C8B-B14F-4D97-AF65-F5344CB8AC3E}">
        <p14:creationId xmlns:p14="http://schemas.microsoft.com/office/powerpoint/2010/main" val="377383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cxnSp>
        <p:nvCxnSpPr>
          <p:cNvPr id="17" name="Straight Arrow Connector 16"/>
          <p:cNvCxnSpPr>
            <a:stCxn id="75" idx="2"/>
            <a:endCxn id="29" idx="0"/>
          </p:cNvCxnSpPr>
          <p:nvPr/>
        </p:nvCxnSpPr>
        <p:spPr bwMode="auto">
          <a:xfrm>
            <a:off x="30099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75" idx="2"/>
            <a:endCxn id="27" idx="0"/>
          </p:cNvCxnSpPr>
          <p:nvPr/>
        </p:nvCxnSpPr>
        <p:spPr bwMode="auto">
          <a:xfrm>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74" idx="2"/>
            <a:endCxn id="29" idx="0"/>
          </p:cNvCxnSpPr>
          <p:nvPr/>
        </p:nvCxnSpPr>
        <p:spPr bwMode="auto">
          <a:xfrm flipH="1">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74" idx="2"/>
            <a:endCxn id="27" idx="0"/>
          </p:cNvCxnSpPr>
          <p:nvPr/>
        </p:nvCxnSpPr>
        <p:spPr bwMode="auto">
          <a:xfrm>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73" idx="2"/>
            <a:endCxn id="28" idx="0"/>
          </p:cNvCxnSpPr>
          <p:nvPr/>
        </p:nvCxnSpPr>
        <p:spPr bwMode="auto">
          <a:xfrm flipH="1">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Rectangle 26"/>
          <p:cNvSpPr>
            <a:spLocks noChangeArrowheads="1"/>
          </p:cNvSpPr>
          <p:nvPr/>
        </p:nvSpPr>
        <p:spPr bwMode="auto">
          <a:xfrm>
            <a:off x="55626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28" name="Rectangle 27"/>
          <p:cNvSpPr>
            <a:spLocks noChangeArrowheads="1"/>
          </p:cNvSpPr>
          <p:nvPr/>
        </p:nvSpPr>
        <p:spPr bwMode="auto">
          <a:xfrm>
            <a:off x="37338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29" name="Rectangle 28"/>
          <p:cNvSpPr>
            <a:spLocks noChangeArrowheads="1"/>
          </p:cNvSpPr>
          <p:nvPr/>
        </p:nvSpPr>
        <p:spPr bwMode="auto">
          <a:xfrm>
            <a:off x="24384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30" name="Oval 29"/>
          <p:cNvSpPr/>
          <p:nvPr/>
        </p:nvSpPr>
        <p:spPr bwMode="auto">
          <a:xfrm>
            <a:off x="55626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31" name="Oval 30"/>
          <p:cNvSpPr/>
          <p:nvPr/>
        </p:nvSpPr>
        <p:spPr bwMode="auto">
          <a:xfrm>
            <a:off x="61722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32" name="Oval 31"/>
          <p:cNvSpPr/>
          <p:nvPr/>
        </p:nvSpPr>
        <p:spPr bwMode="auto">
          <a:xfrm>
            <a:off x="37338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3</a:t>
            </a:r>
          </a:p>
        </p:txBody>
      </p:sp>
      <p:sp>
        <p:nvSpPr>
          <p:cNvPr id="33" name="Oval 32"/>
          <p:cNvSpPr/>
          <p:nvPr/>
        </p:nvSpPr>
        <p:spPr bwMode="auto">
          <a:xfrm>
            <a:off x="4343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4</a:t>
            </a:r>
          </a:p>
        </p:txBody>
      </p:sp>
      <p:sp>
        <p:nvSpPr>
          <p:cNvPr id="34" name="Oval 33"/>
          <p:cNvSpPr/>
          <p:nvPr/>
        </p:nvSpPr>
        <p:spPr bwMode="auto">
          <a:xfrm>
            <a:off x="2438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35" name="Oval 34"/>
          <p:cNvSpPr/>
          <p:nvPr/>
        </p:nvSpPr>
        <p:spPr bwMode="auto">
          <a:xfrm>
            <a:off x="30480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cxnSp>
        <p:nvCxnSpPr>
          <p:cNvPr id="70" name="Straight Arrow Connector 69"/>
          <p:cNvCxnSpPr>
            <a:stCxn id="75" idx="2"/>
            <a:endCxn id="28" idx="0"/>
          </p:cNvCxnSpPr>
          <p:nvPr/>
        </p:nvCxnSpPr>
        <p:spPr bwMode="auto">
          <a:xfrm>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74" idx="2"/>
            <a:endCxn id="28" idx="0"/>
          </p:cNvCxnSpPr>
          <p:nvPr/>
        </p:nvCxnSpPr>
        <p:spPr bwMode="auto">
          <a:xfrm>
            <a:off x="43053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73" idx="2"/>
            <a:endCxn id="29" idx="0"/>
          </p:cNvCxnSpPr>
          <p:nvPr/>
        </p:nvCxnSpPr>
        <p:spPr bwMode="auto">
          <a:xfrm flipH="1">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3" idx="2"/>
            <a:endCxn id="27" idx="0"/>
          </p:cNvCxnSpPr>
          <p:nvPr/>
        </p:nvCxnSpPr>
        <p:spPr bwMode="auto">
          <a:xfrm>
            <a:off x="61341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7" name="Oval 46"/>
          <p:cNvSpPr/>
          <p:nvPr/>
        </p:nvSpPr>
        <p:spPr bwMode="auto">
          <a:xfrm>
            <a:off x="55626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49" name="Oval 48"/>
          <p:cNvSpPr/>
          <p:nvPr/>
        </p:nvSpPr>
        <p:spPr bwMode="auto">
          <a:xfrm>
            <a:off x="61722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51" name="Oval 50"/>
          <p:cNvSpPr/>
          <p:nvPr/>
        </p:nvSpPr>
        <p:spPr bwMode="auto">
          <a:xfrm>
            <a:off x="37338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a:ln>
                <a:noFill/>
              </a:ln>
              <a:solidFill>
                <a:schemeClr val="bg1"/>
              </a:solidFill>
              <a:effectLst/>
              <a:latin typeface="Arial" charset="0"/>
            </a:endParaRPr>
          </a:p>
        </p:txBody>
      </p:sp>
      <p:sp>
        <p:nvSpPr>
          <p:cNvPr id="53" name="Oval 52"/>
          <p:cNvSpPr/>
          <p:nvPr/>
        </p:nvSpPr>
        <p:spPr bwMode="auto">
          <a:xfrm>
            <a:off x="4343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a:ln>
                <a:noFill/>
              </a:ln>
              <a:solidFill>
                <a:schemeClr val="bg1"/>
              </a:solidFill>
              <a:effectLst/>
              <a:latin typeface="Arial" charset="0"/>
            </a:endParaRPr>
          </a:p>
        </p:txBody>
      </p:sp>
      <p:sp>
        <p:nvSpPr>
          <p:cNvPr id="55" name="Oval 54"/>
          <p:cNvSpPr/>
          <p:nvPr/>
        </p:nvSpPr>
        <p:spPr bwMode="auto">
          <a:xfrm>
            <a:off x="2438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57" name="Oval 56"/>
          <p:cNvSpPr/>
          <p:nvPr/>
        </p:nvSpPr>
        <p:spPr bwMode="auto">
          <a:xfrm>
            <a:off x="30480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grpSp>
        <p:nvGrpSpPr>
          <p:cNvPr id="8" name="Group 7"/>
          <p:cNvGrpSpPr/>
          <p:nvPr/>
        </p:nvGrpSpPr>
        <p:grpSpPr>
          <a:xfrm>
            <a:off x="2705100" y="2362200"/>
            <a:ext cx="3733800" cy="457200"/>
            <a:chOff x="2705100" y="2209800"/>
            <a:chExt cx="3733800" cy="1143000"/>
          </a:xfrm>
        </p:grpSpPr>
        <p:cxnSp>
          <p:nvCxnSpPr>
            <p:cNvPr id="59" name="Straight Arrow Connector 58"/>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3" name="Rectangle 72"/>
          <p:cNvSpPr>
            <a:spLocks noChangeArrowheads="1"/>
          </p:cNvSpPr>
          <p:nvPr/>
        </p:nvSpPr>
        <p:spPr bwMode="auto">
          <a:xfrm>
            <a:off x="5562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4" name="Rectangle 73"/>
          <p:cNvSpPr>
            <a:spLocks noChangeArrowheads="1"/>
          </p:cNvSpPr>
          <p:nvPr/>
        </p:nvSpPr>
        <p:spPr bwMode="auto">
          <a:xfrm>
            <a:off x="3733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5" name="Rectangle 74"/>
          <p:cNvSpPr>
            <a:spLocks noChangeArrowheads="1"/>
          </p:cNvSpPr>
          <p:nvPr/>
        </p:nvSpPr>
        <p:spPr bwMode="auto">
          <a:xfrm>
            <a:off x="24384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6" name="TextBox 75"/>
          <p:cNvSpPr txBox="1"/>
          <p:nvPr/>
        </p:nvSpPr>
        <p:spPr>
          <a:xfrm>
            <a:off x="5029200" y="2971800"/>
            <a:ext cx="389850" cy="338554"/>
          </a:xfrm>
          <a:prstGeom prst="rect">
            <a:avLst/>
          </a:prstGeom>
          <a:noFill/>
        </p:spPr>
        <p:txBody>
          <a:bodyPr wrap="none" rtlCol="0">
            <a:spAutoFit/>
          </a:bodyPr>
          <a:lstStyle/>
          <a:p>
            <a:r>
              <a:rPr lang="en-US" dirty="0">
                <a:solidFill>
                  <a:schemeClr val="bg1"/>
                </a:solidFill>
              </a:rPr>
              <a:t>…</a:t>
            </a:r>
          </a:p>
        </p:txBody>
      </p:sp>
      <p:sp>
        <p:nvSpPr>
          <p:cNvPr id="78" name="TextBox 77"/>
          <p:cNvSpPr txBox="1"/>
          <p:nvPr/>
        </p:nvSpPr>
        <p:spPr>
          <a:xfrm>
            <a:off x="5029200" y="1905000"/>
            <a:ext cx="389850" cy="338554"/>
          </a:xfrm>
          <a:prstGeom prst="rect">
            <a:avLst/>
          </a:prstGeom>
          <a:noFill/>
        </p:spPr>
        <p:txBody>
          <a:bodyPr wrap="none" rtlCol="0">
            <a:spAutoFit/>
          </a:bodyPr>
          <a:lstStyle/>
          <a:p>
            <a:r>
              <a:rPr lang="en-US" dirty="0">
                <a:solidFill>
                  <a:schemeClr val="bg1"/>
                </a:solidFill>
              </a:rPr>
              <a:t>…</a:t>
            </a:r>
          </a:p>
        </p:txBody>
      </p:sp>
      <p:sp>
        <p:nvSpPr>
          <p:cNvPr id="80" name="TextBox 79"/>
          <p:cNvSpPr txBox="1"/>
          <p:nvPr/>
        </p:nvSpPr>
        <p:spPr>
          <a:xfrm>
            <a:off x="5029200" y="5224046"/>
            <a:ext cx="389850" cy="338554"/>
          </a:xfrm>
          <a:prstGeom prst="rect">
            <a:avLst/>
          </a:prstGeom>
          <a:noFill/>
        </p:spPr>
        <p:txBody>
          <a:bodyPr wrap="none" rtlCol="0">
            <a:spAutoFit/>
          </a:bodyPr>
          <a:lstStyle/>
          <a:p>
            <a:r>
              <a:rPr lang="en-US" dirty="0">
                <a:solidFill>
                  <a:schemeClr val="bg1"/>
                </a:solidFill>
              </a:rPr>
              <a:t>…</a:t>
            </a:r>
          </a:p>
        </p:txBody>
      </p:sp>
      <p:sp>
        <p:nvSpPr>
          <p:cNvPr id="81" name="TextBox 80"/>
          <p:cNvSpPr txBox="1"/>
          <p:nvPr/>
        </p:nvSpPr>
        <p:spPr>
          <a:xfrm>
            <a:off x="5029200" y="4385846"/>
            <a:ext cx="389850" cy="338554"/>
          </a:xfrm>
          <a:prstGeom prst="rect">
            <a:avLst/>
          </a:prstGeom>
          <a:noFill/>
        </p:spPr>
        <p:txBody>
          <a:bodyPr wrap="none" rtlCol="0">
            <a:spAutoFit/>
          </a:bodyPr>
          <a:lstStyle/>
          <a:p>
            <a:r>
              <a:rPr lang="en-US" dirty="0">
                <a:solidFill>
                  <a:schemeClr val="bg1"/>
                </a:solidFill>
              </a:rPr>
              <a:t>…</a:t>
            </a:r>
          </a:p>
        </p:txBody>
      </p:sp>
      <p:grpSp>
        <p:nvGrpSpPr>
          <p:cNvPr id="91" name="Group 90"/>
          <p:cNvGrpSpPr/>
          <p:nvPr/>
        </p:nvGrpSpPr>
        <p:grpSpPr>
          <a:xfrm>
            <a:off x="2706624" y="4876800"/>
            <a:ext cx="3733800" cy="457200"/>
            <a:chOff x="2705100" y="2209800"/>
            <a:chExt cx="3733800" cy="1143000"/>
          </a:xfrm>
        </p:grpSpPr>
        <p:cxnSp>
          <p:nvCxnSpPr>
            <p:cNvPr id="92" name="Straight Arrow Connector 91"/>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4" name="Straight Arrow Connector 93"/>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50" name="TextBox 49"/>
          <p:cNvSpPr txBox="1"/>
          <p:nvPr/>
        </p:nvSpPr>
        <p:spPr>
          <a:xfrm>
            <a:off x="0" y="63246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MapReduce is the minimally “interesting” dataflow!</a:t>
            </a:r>
          </a:p>
        </p:txBody>
      </p:sp>
    </p:spTree>
    <p:extLst>
      <p:ext uri="{BB962C8B-B14F-4D97-AF65-F5344CB8AC3E}">
        <p14:creationId xmlns:p14="http://schemas.microsoft.com/office/powerpoint/2010/main" val="1264120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(K1, V1) </a:t>
            </a:r>
            <a:br>
              <a:rPr lang="en-US" b="0" dirty="0">
                <a:solidFill>
                  <a:srgbClr val="000000"/>
                </a:solidFill>
                <a:latin typeface="Andale Mono"/>
                <a:cs typeface="Andale Mono"/>
              </a:rPr>
            </a:br>
            <a:r>
              <a:rPr lang="en-US" b="0" dirty="0">
                <a:solidFill>
                  <a:srgbClr val="000000"/>
                </a:solidFill>
                <a:latin typeface="Andale Mono"/>
                <a:cs typeface="Andale Mono"/>
              </a:rPr>
              <a:t>⇒ List[(K2, V2)]</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List[(K1,V1)]</a:t>
            </a: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List[K3,V3])</a:t>
            </a: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a:solidFill>
                  <a:schemeClr val="bg2"/>
                </a:solidFill>
                <a:latin typeface="Gill Sans"/>
                <a:cs typeface="Gill Sans"/>
              </a:rPr>
              <a:t>reduce</a:t>
            </a:r>
            <a:br>
              <a:rPr lang="en-US" sz="1800" dirty="0">
                <a:solidFill>
                  <a:schemeClr val="bg2"/>
                </a:solidFill>
                <a:latin typeface="Gill Sans"/>
                <a:cs typeface="Gill Sans"/>
              </a:rPr>
            </a:br>
            <a:r>
              <a:rPr lang="en-US" b="0" dirty="0">
                <a:solidFill>
                  <a:srgbClr val="000000"/>
                </a:solidFill>
                <a:latin typeface="Andale Mono"/>
                <a:cs typeface="Andale Mono"/>
              </a:rPr>
              <a:t>g: (K2, </a:t>
            </a:r>
            <a:r>
              <a:rPr lang="en-US" b="0" dirty="0" err="1">
                <a:solidFill>
                  <a:srgbClr val="000000"/>
                </a:solidFill>
                <a:latin typeface="Andale Mono"/>
                <a:cs typeface="Andale Mono"/>
              </a:rPr>
              <a:t>Iterable</a:t>
            </a:r>
            <a:r>
              <a:rPr lang="en-US" b="0" dirty="0">
                <a:solidFill>
                  <a:srgbClr val="000000"/>
                </a:solidFill>
                <a:latin typeface="Andale Mono"/>
                <a:cs typeface="Andale Mono"/>
              </a:rPr>
              <a:t>[V2]) ⇒ List[(K3,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11" name="TextBox 10"/>
          <p:cNvSpPr txBox="1"/>
          <p:nvPr/>
        </p:nvSpPr>
        <p:spPr>
          <a:xfrm>
            <a:off x="0" y="63246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(note we’re abstracting the “data-parallel” part)</a:t>
            </a:r>
          </a:p>
        </p:txBody>
      </p:sp>
    </p:spTree>
    <p:extLst>
      <p:ext uri="{BB962C8B-B14F-4D97-AF65-F5344CB8AC3E}">
        <p14:creationId xmlns:p14="http://schemas.microsoft.com/office/powerpoint/2010/main" val="815285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1676400"/>
            <a:ext cx="1143000" cy="3581400"/>
            <a:chOff x="1219200" y="1676400"/>
            <a:chExt cx="11430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1790700" y="2819400"/>
            <a:ext cx="2400300" cy="2438400"/>
            <a:chOff x="1790700" y="2819400"/>
            <a:chExt cx="2400300" cy="2438400"/>
          </a:xfrm>
        </p:grpSpPr>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3619500" y="2819400"/>
            <a:ext cx="2400300" cy="2438400"/>
            <a:chOff x="3619500" y="2819400"/>
            <a:chExt cx="2400300" cy="2438400"/>
          </a:xfrm>
        </p:grpSpPr>
        <p:sp>
          <p:nvSpPr>
            <p:cNvPr id="22" name="Rectangle 21"/>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23" name="Rectangle 22"/>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48768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54483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6" idx="3"/>
              <a:endCxn id="23" idx="0"/>
            </p:cNvCxnSpPr>
            <p:nvPr/>
          </p:nvCxnSpPr>
          <p:spPr bwMode="auto">
            <a:xfrm rot="5400000" flipH="1" flipV="1">
              <a:off x="33147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5448300" y="2819400"/>
            <a:ext cx="2400300" cy="2438400"/>
            <a:chOff x="5448300" y="2819400"/>
            <a:chExt cx="2400300" cy="2438400"/>
          </a:xfrm>
        </p:grpSpPr>
        <p:sp>
          <p:nvSpPr>
            <p:cNvPr id="29" name="Rectangle 28"/>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0" name="Rectangle 29"/>
            <p:cNvSpPr>
              <a:spLocks noChangeArrowheads="1"/>
            </p:cNvSpPr>
            <p:nvPr/>
          </p:nvSpPr>
          <p:spPr bwMode="auto">
            <a:xfrm>
              <a:off x="6705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31" name="Can 30"/>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32" name="Straight Arrow Connector 31"/>
            <p:cNvCxnSpPr>
              <a:stCxn id="29" idx="2"/>
              <a:endCxn id="31"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24" idx="3"/>
              <a:endCxn id="30" idx="0"/>
            </p:cNvCxnSpPr>
            <p:nvPr/>
          </p:nvCxnSpPr>
          <p:spPr bwMode="auto">
            <a:xfrm rot="5400000" flipH="1" flipV="1">
              <a:off x="51435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7" name="TextBox 26"/>
          <p:cNvSpPr txBox="1"/>
          <p:nvPr/>
        </p:nvSpPr>
        <p:spPr>
          <a:xfrm>
            <a:off x="0" y="5953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What’s wrong?</a:t>
            </a: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Workflows</a:t>
            </a:r>
          </a:p>
        </p:txBody>
      </p:sp>
    </p:spTree>
    <p:extLst>
      <p:ext uri="{BB962C8B-B14F-4D97-AF65-F5344CB8AC3E}">
        <p14:creationId xmlns:p14="http://schemas.microsoft.com/office/powerpoint/2010/main" val="1743447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3" idx="2"/>
              <a:endCxn id="5" idx="1"/>
            </p:cNvCxnSpPr>
            <p:nvPr/>
          </p:nvCxnSpPr>
          <p:spPr bwMode="auto">
            <a:xfrm>
              <a:off x="17907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4" idx="2"/>
              <a:endCxn id="16" idx="1"/>
            </p:cNvCxnSpPr>
            <p:nvPr/>
          </p:nvCxnSpPr>
          <p:spPr bwMode="auto">
            <a:xfrm>
              <a:off x="36195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096000" y="1676400"/>
            <a:ext cx="1143000" cy="3581400"/>
            <a:chOff x="6096000" y="1676400"/>
            <a:chExt cx="1143000" cy="3581400"/>
          </a:xfrm>
        </p:grpSpPr>
        <p:sp>
          <p:nvSpPr>
            <p:cNvPr id="23" name="Rectangle 22"/>
            <p:cNvSpPr>
              <a:spLocks noChangeArrowheads="1"/>
            </p:cNvSpPr>
            <p:nvPr/>
          </p:nvSpPr>
          <p:spPr bwMode="auto">
            <a:xfrm>
              <a:off x="6096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6096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endCxn id="24" idx="1"/>
            </p:cNvCxnSpPr>
            <p:nvPr/>
          </p:nvCxnSpPr>
          <p:spPr bwMode="auto">
            <a:xfrm>
              <a:off x="6667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Rectangle 29"/>
            <p:cNvSpPr>
              <a:spLocks noChangeArrowheads="1"/>
            </p:cNvSpPr>
            <p:nvPr/>
          </p:nvSpPr>
          <p:spPr bwMode="auto">
            <a:xfrm>
              <a:off x="6096000" y="3581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Can 21"/>
            <p:cNvSpPr/>
            <p:nvPr/>
          </p:nvSpPr>
          <p:spPr bwMode="auto">
            <a:xfrm>
              <a:off x="60960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8" name="Straight Arrow Connector 27"/>
            <p:cNvCxnSpPr>
              <a:stCxn id="22" idx="3"/>
            </p:cNvCxnSpPr>
            <p:nvPr/>
          </p:nvCxnSpPr>
          <p:spPr bwMode="auto">
            <a:xfrm>
              <a:off x="66675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2133600" y="4983540"/>
            <a:ext cx="1226417" cy="1569660"/>
          </a:xfrm>
          <a:prstGeom prst="rect">
            <a:avLst/>
          </a:prstGeom>
          <a:noFill/>
        </p:spPr>
        <p:txBody>
          <a:bodyPr wrap="none" rtlCol="0">
            <a:spAutoFit/>
          </a:bodyPr>
          <a:lstStyle/>
          <a:p>
            <a:r>
              <a:rPr lang="en-US" sz="9600" dirty="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5" name="TextBox 34"/>
          <p:cNvSpPr txBox="1"/>
          <p:nvPr/>
        </p:nvSpPr>
        <p:spPr>
          <a:xfrm>
            <a:off x="6248400" y="4953000"/>
            <a:ext cx="902811" cy="1569660"/>
          </a:xfrm>
          <a:prstGeom prst="rect">
            <a:avLst/>
          </a:prstGeom>
          <a:noFill/>
        </p:spPr>
        <p:txBody>
          <a:bodyPr wrap="none" rtlCol="0">
            <a:spAutoFit/>
          </a:bodyPr>
          <a:lstStyle/>
          <a:p>
            <a:r>
              <a:rPr lang="en-US" sz="9600" dirty="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
        <p:nvSpPr>
          <p:cNvPr id="2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Want MM?</a:t>
            </a:r>
          </a:p>
        </p:txBody>
      </p:sp>
    </p:spTree>
    <p:extLst>
      <p:ext uri="{BB962C8B-B14F-4D97-AF65-F5344CB8AC3E}">
        <p14:creationId xmlns:p14="http://schemas.microsoft.com/office/powerpoint/2010/main" val="2641378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4876800" y="1676400"/>
            <a:ext cx="2971800" cy="3581400"/>
            <a:chOff x="4876800" y="1676400"/>
            <a:chExt cx="2971800" cy="3581400"/>
          </a:xfrm>
        </p:grpSpPr>
        <p:sp>
          <p:nvSpPr>
            <p:cNvPr id="15" name="Rectangle 14"/>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7" name="Rectangle 16"/>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Rectangle 21"/>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24" name="Can 23"/>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5" idx="2"/>
              <a:endCxn id="22" idx="0"/>
            </p:cNvCxnSpPr>
            <p:nvPr/>
          </p:nvCxnSpPr>
          <p:spPr bwMode="auto">
            <a:xfrm rot="5400000" flipH="1" flipV="1">
              <a:off x="6057900" y="2895600"/>
              <a:ext cx="609600" cy="1828800"/>
            </a:xfrm>
            <a:prstGeom prst="bentConnector5">
              <a:avLst>
                <a:gd name="adj1" fmla="val -37500"/>
                <a:gd name="adj2" fmla="val 50000"/>
                <a:gd name="adj3" fmla="val 137500"/>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Can 26"/>
            <p:cNvSpPr/>
            <p:nvPr/>
          </p:nvSpPr>
          <p:spPr bwMode="auto">
            <a:xfrm>
              <a:off x="48768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8" name="Straight Arrow Connector 27"/>
            <p:cNvCxnSpPr>
              <a:stCxn id="27" idx="3"/>
            </p:cNvCxnSpPr>
            <p:nvPr/>
          </p:nvCxnSpPr>
          <p:spPr bwMode="auto">
            <a:xfrm>
              <a:off x="54483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9" name="TextBox 28"/>
          <p:cNvSpPr txBox="1"/>
          <p:nvPr/>
        </p:nvSpPr>
        <p:spPr>
          <a:xfrm>
            <a:off x="2133600" y="4983540"/>
            <a:ext cx="1226417" cy="1569660"/>
          </a:xfrm>
          <a:prstGeom prst="rect">
            <a:avLst/>
          </a:prstGeom>
          <a:noFill/>
        </p:spPr>
        <p:txBody>
          <a:bodyPr wrap="none" rtlCol="0">
            <a:spAutoFit/>
          </a:bodyPr>
          <a:lstStyle/>
          <a:p>
            <a:r>
              <a:rPr lang="en-US" sz="9600" dirty="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0" name="TextBox 29"/>
          <p:cNvSpPr txBox="1"/>
          <p:nvPr/>
        </p:nvSpPr>
        <p:spPr>
          <a:xfrm>
            <a:off x="6248400" y="4953000"/>
            <a:ext cx="902811" cy="1569660"/>
          </a:xfrm>
          <a:prstGeom prst="rect">
            <a:avLst/>
          </a:prstGeom>
          <a:noFill/>
        </p:spPr>
        <p:txBody>
          <a:bodyPr wrap="none" rtlCol="0">
            <a:spAutoFit/>
          </a:bodyPr>
          <a:lstStyle/>
          <a:p>
            <a:r>
              <a:rPr lang="en-US" sz="9600" dirty="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
        <p:nvSpPr>
          <p:cNvPr id="3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Want MRR?</a:t>
            </a:r>
          </a:p>
        </p:txBody>
      </p:sp>
    </p:spTree>
    <p:extLst>
      <p:ext uri="{BB962C8B-B14F-4D97-AF65-F5344CB8AC3E}">
        <p14:creationId xmlns:p14="http://schemas.microsoft.com/office/powerpoint/2010/main" val="3127697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The datacenter </a:t>
            </a:r>
            <a:r>
              <a:rPr lang="en-US" sz="3200" b="0" i="1" dirty="0">
                <a:solidFill>
                  <a:srgbClr val="FFFFFF"/>
                </a:solidFill>
                <a:latin typeface="Gill Sans"/>
                <a:cs typeface="Gill Sans"/>
              </a:rPr>
              <a:t>is</a:t>
            </a:r>
            <a:r>
              <a:rPr lang="en-US" sz="3200" b="0" dirty="0">
                <a:solidFill>
                  <a:srgbClr val="FFFFFF"/>
                </a:solidFill>
                <a:latin typeface="Gill Sans"/>
                <a:cs typeface="Gill Sans"/>
              </a:rPr>
              <a:t> the computer!</a:t>
            </a:r>
          </a:p>
        </p:txBody>
      </p:sp>
      <p:sp>
        <p:nvSpPr>
          <p:cNvPr id="7" name="Text Box 4"/>
          <p:cNvSpPr txBox="1">
            <a:spLocks noChangeArrowheads="1"/>
          </p:cNvSpPr>
          <p:nvPr/>
        </p:nvSpPr>
        <p:spPr bwMode="auto">
          <a:xfrm>
            <a:off x="1752600" y="2209800"/>
            <a:ext cx="55626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Let’s enrich the instruction set!</a:t>
            </a:r>
          </a:p>
        </p:txBody>
      </p:sp>
    </p:spTree>
    <p:extLst>
      <p:ext uri="{BB962C8B-B14F-4D97-AF65-F5344CB8AC3E}">
        <p14:creationId xmlns:p14="http://schemas.microsoft.com/office/powerpoint/2010/main" val="2898447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config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94" y="1600200"/>
            <a:ext cx="8671006" cy="4648200"/>
          </a:xfrm>
          <a:prstGeom prst="rect">
            <a:avLst/>
          </a:prstGeom>
        </p:spPr>
      </p:pic>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Graph Operators</a:t>
            </a:r>
          </a:p>
        </p:txBody>
      </p:sp>
    </p:spTree>
    <p:extLst>
      <p:ext uri="{BB962C8B-B14F-4D97-AF65-F5344CB8AC3E}">
        <p14:creationId xmlns:p14="http://schemas.microsoft.com/office/powerpoint/2010/main" val="42103806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5489"/>
            <a:ext cx="7162800" cy="3998511"/>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extBox 4"/>
          <p:cNvSpPr txBox="1"/>
          <p:nvPr/>
        </p:nvSpPr>
        <p:spPr>
          <a:xfrm>
            <a:off x="304800" y="5410200"/>
            <a:ext cx="8534400" cy="954107"/>
          </a:xfrm>
          <a:prstGeom prst="rect">
            <a:avLst/>
          </a:prstGeom>
          <a:noFill/>
        </p:spPr>
        <p:txBody>
          <a:bodyPr wrap="square" rtlCol="0">
            <a:spAutoFit/>
          </a:bodyPr>
          <a:lstStyle/>
          <a:p>
            <a:r>
              <a:rPr lang="en-US" sz="1400" b="0" dirty="0">
                <a:solidFill>
                  <a:srgbClr val="000000"/>
                </a:solidFill>
                <a:latin typeface="Gill Sans"/>
                <a:cs typeface="Gill Sans"/>
              </a:rPr>
              <a:t>The Dryad system organization. The job manager (JM) consults the name server (NS) to discover the list of available computers. It maintains the job graph and schedules running vertices (V) as computers become available using the daemon (D) as a proxy. Vertices exchange data through files, TCP pipes, or shared-memory channels. The shaded bar indicates the vertices in the job that are currently running.</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Architecture</a:t>
            </a:r>
          </a:p>
        </p:txBody>
      </p:sp>
    </p:spTree>
    <p:extLst>
      <p:ext uri="{BB962C8B-B14F-4D97-AF65-F5344CB8AC3E}">
        <p14:creationId xmlns:p14="http://schemas.microsoft.com/office/powerpoint/2010/main" val="24851808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Cool Tricks</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Channel: abstraction for vertex-to-vertex communication</a:t>
            </a:r>
          </a:p>
        </p:txBody>
      </p:sp>
      <p:sp>
        <p:nvSpPr>
          <p:cNvPr id="7" name="TextBox 6"/>
          <p:cNvSpPr txBox="1"/>
          <p:nvPr/>
        </p:nvSpPr>
        <p:spPr>
          <a:xfrm>
            <a:off x="0" y="22860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File</a:t>
            </a:r>
          </a:p>
          <a:p>
            <a:pPr lvl="0" algn="ctr">
              <a:defRPr/>
            </a:pPr>
            <a:r>
              <a:rPr lang="en-US" sz="2000" b="0" kern="0" dirty="0">
                <a:solidFill>
                  <a:srgbClr val="0070C0"/>
                </a:solidFill>
                <a:latin typeface="Gill Sans"/>
                <a:cs typeface="Gill Sans"/>
              </a:rPr>
              <a:t>TCP pipe</a:t>
            </a:r>
          </a:p>
          <a:p>
            <a:pPr lvl="0" algn="ctr">
              <a:defRPr/>
            </a:pPr>
            <a:r>
              <a:rPr lang="en-US" sz="2000" b="0" kern="0" dirty="0">
                <a:solidFill>
                  <a:srgbClr val="0070C0"/>
                </a:solidFill>
                <a:latin typeface="Gill Sans"/>
                <a:cs typeface="Gill Sans"/>
              </a:rPr>
              <a:t>Shared memory</a:t>
            </a:r>
          </a:p>
        </p:txBody>
      </p:sp>
      <p:sp>
        <p:nvSpPr>
          <p:cNvPr id="10" name="TextBox 9"/>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Runtime graph refinement</a:t>
            </a:r>
          </a:p>
        </p:txBody>
      </p:sp>
      <p:sp>
        <p:nvSpPr>
          <p:cNvPr id="11" name="TextBox 10"/>
          <p:cNvSpPr txBox="1"/>
          <p:nvPr/>
        </p:nvSpPr>
        <p:spPr>
          <a:xfrm>
            <a:off x="0" y="4038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input is not known until runtime</a:t>
            </a:r>
          </a:p>
          <a:p>
            <a:pPr lvl="0" algn="ctr">
              <a:defRPr/>
            </a:pPr>
            <a:r>
              <a:rPr lang="en-US" sz="2000" b="0" kern="0" dirty="0">
                <a:solidFill>
                  <a:srgbClr val="0070C0"/>
                </a:solidFill>
                <a:latin typeface="Gill Sans"/>
                <a:cs typeface="Gill Sans"/>
              </a:rPr>
              <a:t>Automatically rewrite graph based on invariant properties</a:t>
            </a:r>
          </a:p>
        </p:txBody>
      </p:sp>
    </p:spTree>
    <p:extLst>
      <p:ext uri="{BB962C8B-B14F-4D97-AF65-F5344CB8AC3E}">
        <p14:creationId xmlns:p14="http://schemas.microsoft.com/office/powerpoint/2010/main" val="37376212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grap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599"/>
            <a:ext cx="2212340" cy="5105401"/>
          </a:xfrm>
          <a:prstGeom prst="rect">
            <a:avLst/>
          </a:prstGeom>
        </p:spPr>
      </p:pic>
      <p:pic>
        <p:nvPicPr>
          <p:cNvPr id="6" name="Picture 5" descr="Dryad-pro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133600"/>
            <a:ext cx="5943600" cy="3284621"/>
          </a:xfrm>
          <a:prstGeom prst="rect">
            <a:avLst/>
          </a:prstGeom>
        </p:spPr>
      </p:pic>
      <p:sp>
        <p:nvSpPr>
          <p:cNvPr id="7" name="TextBox 6"/>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Sample Program</a:t>
            </a:r>
          </a:p>
        </p:txBody>
      </p:sp>
    </p:spTree>
    <p:extLst>
      <p:ext uri="{BB962C8B-B14F-4D97-AF65-F5344CB8AC3E}">
        <p14:creationId xmlns:p14="http://schemas.microsoft.com/office/powerpoint/2010/main" val="27984141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The datacenter </a:t>
            </a:r>
            <a:r>
              <a:rPr lang="en-US" sz="3600" b="0" i="1" kern="0" dirty="0">
                <a:latin typeface="Gill Sans"/>
                <a:cs typeface="Gill Sans"/>
              </a:rPr>
              <a:t>is </a:t>
            </a:r>
            <a:r>
              <a:rPr lang="en-US" sz="3600" b="0" kern="0" dirty="0">
                <a:latin typeface="Gill Sans"/>
                <a:cs typeface="Gill Sans"/>
              </a:rPr>
              <a:t>the computer!</a:t>
            </a:r>
          </a:p>
        </p:txBody>
      </p:sp>
      <p:sp>
        <p:nvSpPr>
          <p:cNvPr id="7" name="Text Box 4"/>
          <p:cNvSpPr txBox="1">
            <a:spLocks noChangeArrowheads="1"/>
          </p:cNvSpPr>
          <p:nvPr/>
        </p:nvSpPr>
        <p:spPr bwMode="auto">
          <a:xfrm>
            <a:off x="2057400" y="2691824"/>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What’s the instruction set?</a:t>
            </a:r>
          </a:p>
        </p:txBody>
      </p:sp>
    </p:spTree>
    <p:extLst>
      <p:ext uri="{BB962C8B-B14F-4D97-AF65-F5344CB8AC3E}">
        <p14:creationId xmlns:p14="http://schemas.microsoft.com/office/powerpoint/2010/main" val="2032751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1200"/>
            <a:ext cx="9144000" cy="461665"/>
          </a:xfrm>
          <a:prstGeom prst="rect">
            <a:avLst/>
          </a:prstGeom>
          <a:noFill/>
        </p:spPr>
        <p:txBody>
          <a:bodyPr wrap="square" rtlCol="0">
            <a:spAutoFit/>
          </a:bodyPr>
          <a:lstStyle/>
          <a:p>
            <a:pPr algn="ctr"/>
            <a:r>
              <a:rPr lang="en-US" sz="2400" b="0" dirty="0">
                <a:solidFill>
                  <a:srgbClr val="FF0000"/>
                </a:solidFill>
                <a:latin typeface="Gill Sans"/>
                <a:cs typeface="Gill Sans"/>
              </a:rPr>
              <a:t>Sound familiar?</a:t>
            </a:r>
          </a:p>
        </p:txBody>
      </p:sp>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Yu et al. (2008) </a:t>
            </a:r>
            <a:r>
              <a:rPr lang="en-US" sz="1000" b="0" dirty="0" err="1">
                <a:solidFill>
                  <a:schemeClr val="bg1"/>
                </a:solidFill>
              </a:rPr>
              <a:t>DryadLINQ</a:t>
            </a:r>
            <a:r>
              <a:rPr lang="en-US" sz="1000" b="0" dirty="0">
                <a:solidFill>
                  <a:schemeClr val="bg1"/>
                </a:solidFill>
              </a:rPr>
              <a:t>: A System for General-Purpose Distributed Data-Parallel Computing Using a High-Level Language. OSDI.</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DryadLINQ</a:t>
            </a:r>
            <a:endParaRPr lang="en-US" sz="3600" b="0" kern="0" dirty="0">
              <a:solidFill>
                <a:srgbClr val="000000"/>
              </a:solidFill>
              <a:latin typeface="Gill Sans"/>
              <a:cs typeface="Gill Sans"/>
            </a:endParaRPr>
          </a:p>
        </p:txBody>
      </p:sp>
      <p:sp>
        <p:nvSpPr>
          <p:cNvPr id="7" name="TextBox 6"/>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LINQ = Language </a:t>
            </a:r>
            <a:r>
              <a:rPr lang="en-US" sz="2400" b="0" kern="0" dirty="0" err="1">
                <a:solidFill>
                  <a:srgbClr val="000000"/>
                </a:solidFill>
                <a:latin typeface="Gill Sans"/>
                <a:cs typeface="Gill Sans"/>
              </a:rPr>
              <a:t>INtegrated</a:t>
            </a:r>
            <a:r>
              <a:rPr lang="en-US" sz="2400" b="0" kern="0" dirty="0">
                <a:solidFill>
                  <a:srgbClr val="000000"/>
                </a:solidFill>
                <a:latin typeface="Gill Sans"/>
                <a:cs typeface="Gill Sans"/>
              </a:rPr>
              <a:t> Query</a:t>
            </a:r>
          </a:p>
        </p:txBody>
      </p:sp>
      <p:sp>
        <p:nvSpPr>
          <p:cNvPr id="8" name="TextBox 7"/>
          <p:cNvSpPr txBox="1"/>
          <p:nvPr/>
        </p:nvSpPr>
        <p:spPr>
          <a:xfrm>
            <a:off x="0" y="2590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.NET constructs for combining imperative and declarative programming</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Developers write in </a:t>
            </a:r>
            <a:r>
              <a:rPr lang="en-US" sz="2400" b="0" kern="0" dirty="0" err="1">
                <a:solidFill>
                  <a:srgbClr val="000000"/>
                </a:solidFill>
                <a:latin typeface="Gill Sans"/>
                <a:cs typeface="Gill Sans"/>
              </a:rPr>
              <a:t>DryadLINQ</a:t>
            </a:r>
            <a:endParaRPr lang="en-US" sz="2400" b="0" kern="0" dirty="0">
              <a:solidFill>
                <a:srgbClr val="000000"/>
              </a:solidFill>
              <a:latin typeface="Gill Sans"/>
              <a:cs typeface="Gill Sans"/>
            </a:endParaRPr>
          </a:p>
        </p:txBody>
      </p:sp>
      <p:sp>
        <p:nvSpPr>
          <p:cNvPr id="10" name="TextBox 9"/>
          <p:cNvSpPr txBox="1"/>
          <p:nvPr/>
        </p:nvSpPr>
        <p:spPr>
          <a:xfrm>
            <a:off x="0" y="3505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Program compiled into computations that run on Dryad</a:t>
            </a:r>
          </a:p>
        </p:txBody>
      </p:sp>
    </p:spTree>
    <p:extLst>
      <p:ext uri="{BB962C8B-B14F-4D97-AF65-F5344CB8AC3E}">
        <p14:creationId xmlns:p14="http://schemas.microsoft.com/office/powerpoint/2010/main" val="2247399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11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Design a higher-level language</a:t>
            </a:r>
          </a:p>
        </p:txBody>
      </p:sp>
      <p:sp>
        <p:nvSpPr>
          <p:cNvPr id="6" name="TextBox 5"/>
          <p:cNvSpPr txBox="1"/>
          <p:nvPr/>
        </p:nvSpPr>
        <p:spPr>
          <a:xfrm>
            <a:off x="0" y="3352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Write a compiler</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solution?</a:t>
            </a:r>
          </a:p>
        </p:txBody>
      </p:sp>
    </p:spTree>
    <p:extLst>
      <p:ext uri="{BB962C8B-B14F-4D97-AF65-F5344CB8AC3E}">
        <p14:creationId xmlns:p14="http://schemas.microsoft.com/office/powerpoint/2010/main" val="798500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752600"/>
            <a:ext cx="8305800" cy="1815882"/>
          </a:xfrm>
          <a:prstGeom prst="rect">
            <a:avLst/>
          </a:prstGeom>
          <a:noFill/>
          <a:ln>
            <a:noFill/>
          </a:ln>
        </p:spPr>
        <p:txBody>
          <a:bodyPr wrap="square" rtlCol="0">
            <a:spAutoFit/>
          </a:bodyPr>
          <a:lstStyle/>
          <a:p>
            <a:r>
              <a:rPr lang="en-US" sz="1400" b="0" dirty="0" err="1">
                <a:solidFill>
                  <a:srgbClr val="000000"/>
                </a:solidFill>
                <a:latin typeface="Andale Mono"/>
                <a:cs typeface="Andale Mono"/>
              </a:rPr>
              <a:t>PartitionedTable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 </a:t>
            </a:r>
            <a:r>
              <a:rPr lang="en-US" sz="1400" b="0" dirty="0" err="1">
                <a:solidFill>
                  <a:srgbClr val="000000"/>
                </a:solidFill>
                <a:latin typeface="Andale Mono"/>
                <a:cs typeface="Andale Mono"/>
              </a:rPr>
              <a:t>inputTable</a:t>
            </a:r>
            <a:r>
              <a:rPr lang="en-US" sz="1400" b="0" dirty="0">
                <a:solidFill>
                  <a:srgbClr val="000000"/>
                </a:solidFill>
                <a:latin typeface="Andale Mono"/>
                <a:cs typeface="Andale Mono"/>
              </a:rPr>
              <a:t> =</a:t>
            </a:r>
          </a:p>
          <a:p>
            <a:r>
              <a:rPr lang="en-US" sz="1400" b="0" dirty="0">
                <a:solidFill>
                  <a:srgbClr val="000000"/>
                </a:solidFill>
                <a:latin typeface="Andale Mono"/>
                <a:cs typeface="Andale Mono"/>
              </a:rPr>
              <a:t>  </a:t>
            </a:r>
            <a:r>
              <a:rPr lang="en-US" sz="1400" b="0" dirty="0" err="1">
                <a:solidFill>
                  <a:srgbClr val="000000"/>
                </a:solidFill>
                <a:latin typeface="Andale Mono"/>
                <a:cs typeface="Andale Mono"/>
              </a:rPr>
              <a:t>PartitionedTable.Get</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a:t>
            </a:r>
            <a:r>
              <a:rPr lang="en-US" sz="1400" b="0" dirty="0" err="1">
                <a:solidFill>
                  <a:srgbClr val="000000"/>
                </a:solidFill>
                <a:latin typeface="Andale Mono"/>
                <a:cs typeface="Andale Mono"/>
              </a:rPr>
              <a:t>uri</a:t>
            </a:r>
            <a:r>
              <a:rPr lang="en-US" sz="1400" b="0" dirty="0">
                <a:solidFill>
                  <a:srgbClr val="000000"/>
                </a:solidFill>
                <a:latin typeface="Andale Mono"/>
                <a:cs typeface="Andale Mono"/>
              </a:rPr>
              <a:t>);</a:t>
            </a:r>
          </a:p>
          <a:p>
            <a:endParaRPr lang="en-US" sz="1400" b="0" dirty="0">
              <a:solidFill>
                <a:srgbClr val="000000"/>
              </a:solidFill>
              <a:latin typeface="Andale Mono"/>
              <a:cs typeface="Andale Mono"/>
            </a:endParaRP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&lt;string&gt; words = </a:t>
            </a:r>
            <a:r>
              <a:rPr lang="en-US" sz="1400" b="0" dirty="0" err="1">
                <a:solidFill>
                  <a:srgbClr val="000000"/>
                </a:solidFill>
                <a:latin typeface="Andale Mono"/>
                <a:cs typeface="Andale Mono"/>
              </a:rPr>
              <a:t>inputTable.SelectMany</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x.line.Split</a:t>
            </a:r>
            <a:r>
              <a:rPr lang="en-US" sz="1400" b="0" dirty="0">
                <a:solidFill>
                  <a:srgbClr val="000000"/>
                </a:solidFill>
                <a:latin typeface="Andale Mono"/>
                <a:cs typeface="Andale Mono"/>
              </a:rPr>
              <a:t>(' '));</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IGrouping</a:t>
            </a:r>
            <a:r>
              <a:rPr lang="en-US" sz="1400" b="0" dirty="0">
                <a:solidFill>
                  <a:srgbClr val="000000"/>
                </a:solidFill>
                <a:latin typeface="Andale Mono"/>
                <a:cs typeface="Andale Mono"/>
              </a:rPr>
              <a:t>&lt;string, string&gt;&gt; groups = </a:t>
            </a:r>
            <a:r>
              <a:rPr lang="en-US" sz="1400" b="0" dirty="0" err="1">
                <a:solidFill>
                  <a:srgbClr val="000000"/>
                </a:solidFill>
                <a:latin typeface="Andale Mono"/>
                <a:cs typeface="Andale Mono"/>
              </a:rPr>
              <a:t>words.GroupBy</a:t>
            </a:r>
            <a:r>
              <a:rPr lang="en-US" sz="1400" b="0" dirty="0">
                <a:solidFill>
                  <a:srgbClr val="000000"/>
                </a:solidFill>
                <a:latin typeface="Andale Mono"/>
                <a:cs typeface="Andale Mono"/>
              </a:rPr>
              <a:t>(x =&gt; x);</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counts = </a:t>
            </a:r>
            <a:r>
              <a:rPr lang="en-US" sz="1400" b="0" dirty="0" err="1">
                <a:solidFill>
                  <a:srgbClr val="000000"/>
                </a:solidFill>
                <a:latin typeface="Andale Mono"/>
                <a:cs typeface="Andale Mono"/>
              </a:rPr>
              <a:t>groups.Select</a:t>
            </a:r>
            <a:r>
              <a:rPr lang="en-US" sz="1400" b="0" dirty="0">
                <a:solidFill>
                  <a:srgbClr val="000000"/>
                </a:solidFill>
                <a:latin typeface="Andale Mono"/>
                <a:cs typeface="Andale Mono"/>
              </a:rPr>
              <a:t>(x =&gt; new Pair(</a:t>
            </a:r>
            <a:r>
              <a:rPr lang="en-US" sz="1400" b="0" dirty="0" err="1">
                <a:solidFill>
                  <a:srgbClr val="000000"/>
                </a:solidFill>
                <a:latin typeface="Andale Mono"/>
                <a:cs typeface="Andale Mono"/>
              </a:rPr>
              <a:t>x.Key</a:t>
            </a:r>
            <a:r>
              <a:rPr lang="en-US" sz="1400" b="0" dirty="0">
                <a:solidFill>
                  <a:srgbClr val="000000"/>
                </a:solidFill>
                <a:latin typeface="Andale Mono"/>
                <a:cs typeface="Andale Mono"/>
              </a:rPr>
              <a: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ordered = </a:t>
            </a:r>
            <a:r>
              <a:rPr lang="en-US" sz="1400" b="0" dirty="0" err="1">
                <a:solidFill>
                  <a:srgbClr val="000000"/>
                </a:solidFill>
                <a:latin typeface="Andale Mono"/>
                <a:cs typeface="Andale Mono"/>
              </a:rPr>
              <a:t>counts.OrderByDescending</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top = </a:t>
            </a:r>
            <a:r>
              <a:rPr lang="en-US" sz="1400" b="0" dirty="0" err="1">
                <a:solidFill>
                  <a:srgbClr val="000000"/>
                </a:solidFill>
                <a:latin typeface="Andale Mono"/>
                <a:cs typeface="Andale Mono"/>
              </a:rPr>
              <a:t>ordered.Take</a:t>
            </a:r>
            <a:r>
              <a:rPr lang="en-US" sz="1400" b="0" dirty="0">
                <a:solidFill>
                  <a:srgbClr val="000000"/>
                </a:solidFill>
                <a:latin typeface="Andale Mono"/>
                <a:cs typeface="Andale Mono"/>
              </a:rPr>
              <a:t>(k);</a:t>
            </a:r>
          </a:p>
        </p:txBody>
      </p:sp>
      <p:sp>
        <p:nvSpPr>
          <p:cNvPr id="5" name="TextBox 4"/>
          <p:cNvSpPr txBox="1"/>
          <p:nvPr/>
        </p:nvSpPr>
        <p:spPr>
          <a:xfrm>
            <a:off x="533400" y="4291013"/>
            <a:ext cx="7010400" cy="1384995"/>
          </a:xfrm>
          <a:prstGeom prst="rect">
            <a:avLst/>
          </a:prstGeom>
          <a:noFill/>
          <a:ln>
            <a:noFill/>
          </a:ln>
        </p:spPr>
        <p:txBody>
          <a:bodyPr wrap="square" rtlCol="0">
            <a:spAutoFit/>
          </a:bodyPr>
          <a:lstStyle/>
          <a:p>
            <a:r>
              <a:rPr lang="en-US" sz="1400" b="0" dirty="0">
                <a:solidFill>
                  <a:srgbClr val="000000"/>
                </a:solidFill>
                <a:latin typeface="Andale Mono"/>
                <a:cs typeface="Andale Mono"/>
              </a:rPr>
              <a:t>a = load ’</a:t>
            </a:r>
            <a:r>
              <a:rPr lang="en-US" sz="1400" b="0" dirty="0" err="1">
                <a:solidFill>
                  <a:srgbClr val="000000"/>
                </a:solidFill>
                <a:latin typeface="Andale Mono"/>
                <a:cs typeface="Andale Mono"/>
              </a:rPr>
              <a:t>file.txt</a:t>
            </a:r>
            <a:r>
              <a:rPr lang="en-US" sz="1400" b="0" dirty="0">
                <a:solidFill>
                  <a:srgbClr val="000000"/>
                </a:solidFill>
                <a:latin typeface="Andale Mono"/>
                <a:cs typeface="Andale Mono"/>
              </a:rPr>
              <a:t>' as (text: </a:t>
            </a:r>
            <a:r>
              <a:rPr lang="en-US" sz="1400" b="0" dirty="0" err="1">
                <a:solidFill>
                  <a:srgbClr val="000000"/>
                </a:solidFill>
                <a:latin typeface="Andale Mono"/>
                <a:cs typeface="Andale Mono"/>
              </a:rPr>
              <a:t>chararray</a:t>
            </a:r>
            <a:r>
              <a:rPr lang="en-US" sz="1400" b="0" dirty="0">
                <a:solidFill>
                  <a:srgbClr val="000000"/>
                </a:solidFill>
                <a:latin typeface="Andale Mono"/>
                <a:cs typeface="Andale Mono"/>
              </a:rPr>
              <a:t>);</a:t>
            </a:r>
          </a:p>
          <a:p>
            <a:r>
              <a:rPr lang="en-US" sz="1400" b="0" dirty="0">
                <a:solidFill>
                  <a:srgbClr val="000000"/>
                </a:solidFill>
                <a:latin typeface="Andale Mono"/>
                <a:cs typeface="Andale Mono"/>
              </a:rPr>
              <a:t>b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a generate flatten(TOKENIZE(text)) as term;</a:t>
            </a:r>
          </a:p>
          <a:p>
            <a:r>
              <a:rPr lang="en-US" sz="1400" b="0" dirty="0">
                <a:solidFill>
                  <a:srgbClr val="000000"/>
                </a:solidFill>
                <a:latin typeface="Andale Mono"/>
                <a:cs typeface="Andale Mono"/>
              </a:rPr>
              <a:t>c = group b by term;</a:t>
            </a:r>
          </a:p>
          <a:p>
            <a:r>
              <a:rPr lang="en-US" sz="1400" b="0" dirty="0">
                <a:solidFill>
                  <a:srgbClr val="000000"/>
                </a:solidFill>
                <a:latin typeface="Andale Mono"/>
                <a:cs typeface="Andale Mono"/>
              </a:rPr>
              <a:t>d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c generate group as term, COUNT(b) as count;</a:t>
            </a:r>
          </a:p>
          <a:p>
            <a:endParaRPr lang="en-US" sz="1400" b="0" dirty="0">
              <a:solidFill>
                <a:srgbClr val="000000"/>
              </a:solidFill>
              <a:latin typeface="Andale Mono"/>
              <a:cs typeface="Andale Mono"/>
            </a:endParaRPr>
          </a:p>
          <a:p>
            <a:r>
              <a:rPr lang="en-US" sz="1400" b="0" dirty="0">
                <a:solidFill>
                  <a:srgbClr val="000000"/>
                </a:solidFill>
                <a:latin typeface="Andale Mono"/>
                <a:cs typeface="Andale Mono"/>
              </a:rPr>
              <a:t>store d into '</a:t>
            </a:r>
            <a:r>
              <a:rPr lang="en-US" sz="1400" b="0" dirty="0" err="1">
                <a:solidFill>
                  <a:srgbClr val="000000"/>
                </a:solidFill>
                <a:latin typeface="Andale Mono"/>
                <a:cs typeface="Andale Mono"/>
              </a:rPr>
              <a:t>cnt</a:t>
            </a:r>
            <a:r>
              <a:rPr lang="en-US" sz="1400" b="0" dirty="0">
                <a:solidFill>
                  <a:srgbClr val="000000"/>
                </a:solidFill>
                <a:latin typeface="Andale Mono"/>
                <a:cs typeface="Andale Mono"/>
              </a:rPr>
              <a:t>';</a:t>
            </a:r>
          </a:p>
        </p:txBody>
      </p:sp>
      <p:sp>
        <p:nvSpPr>
          <p:cNvPr id="6" name="TextBox 5"/>
          <p:cNvSpPr txBox="1"/>
          <p:nvPr/>
        </p:nvSpPr>
        <p:spPr>
          <a:xfrm>
            <a:off x="304800" y="3771008"/>
            <a:ext cx="1425541" cy="461665"/>
          </a:xfrm>
          <a:prstGeom prst="rect">
            <a:avLst/>
          </a:prstGeom>
          <a:noFill/>
        </p:spPr>
        <p:txBody>
          <a:bodyPr wrap="none" rtlCol="0">
            <a:spAutoFit/>
          </a:bodyPr>
          <a:lstStyle/>
          <a:p>
            <a:r>
              <a:rPr lang="en-US" sz="2400" b="0" dirty="0">
                <a:solidFill>
                  <a:srgbClr val="000000"/>
                </a:solidFill>
                <a:latin typeface="Gill Sans"/>
                <a:cs typeface="Gill Sans"/>
              </a:rPr>
              <a:t>Compare:</a:t>
            </a:r>
          </a:p>
        </p:txBody>
      </p:sp>
      <p:sp>
        <p:nvSpPr>
          <p:cNvPr id="7" name="TextBox 6"/>
          <p:cNvSpPr txBox="1"/>
          <p:nvPr/>
        </p:nvSpPr>
        <p:spPr>
          <a:xfrm>
            <a:off x="0" y="5939135"/>
            <a:ext cx="9143999" cy="461665"/>
          </a:xfrm>
          <a:prstGeom prst="rect">
            <a:avLst/>
          </a:prstGeom>
          <a:noFill/>
        </p:spPr>
        <p:txBody>
          <a:bodyPr wrap="square" rtlCol="0">
            <a:spAutoFit/>
          </a:bodyPr>
          <a:lstStyle/>
          <a:p>
            <a:pPr algn="ctr"/>
            <a:r>
              <a:rPr lang="en-US" sz="2400" b="0" dirty="0">
                <a:solidFill>
                  <a:srgbClr val="FF0000"/>
                </a:solidFill>
                <a:latin typeface="Gill Sans"/>
                <a:cs typeface="Gill Sans"/>
              </a:rPr>
              <a:t>Compare and contrast…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DryadLINQ</a:t>
            </a:r>
            <a:r>
              <a:rPr lang="en-US" sz="3600" b="0" kern="0" dirty="0">
                <a:solidFill>
                  <a:srgbClr val="000000"/>
                </a:solidFill>
                <a:latin typeface="Gill Sans"/>
                <a:cs typeface="Gill Sans"/>
              </a:rPr>
              <a:t>: Word Count</a:t>
            </a:r>
          </a:p>
        </p:txBody>
      </p:sp>
    </p:spTree>
    <p:extLst>
      <p:ext uri="{BB962C8B-B14F-4D97-AF65-F5344CB8AC3E}">
        <p14:creationId xmlns:p14="http://schemas.microsoft.com/office/powerpoint/2010/main" val="2934273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happened to Dryad?</a:t>
            </a:r>
          </a:p>
        </p:txBody>
      </p:sp>
      <p:pic>
        <p:nvPicPr>
          <p:cNvPr id="9" name="Picture 8"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5489"/>
            <a:ext cx="7162800" cy="3998511"/>
          </a:xfrm>
          <a:prstGeom prst="rect">
            <a:avLst/>
          </a:prstGeom>
        </p:spPr>
      </p:pic>
      <p:sp>
        <p:nvSpPr>
          <p:cNvPr id="10" name="TextBox 9"/>
          <p:cNvSpPr txBox="1"/>
          <p:nvPr/>
        </p:nvSpPr>
        <p:spPr>
          <a:xfrm>
            <a:off x="304800" y="5410200"/>
            <a:ext cx="8534400" cy="954107"/>
          </a:xfrm>
          <a:prstGeom prst="rect">
            <a:avLst/>
          </a:prstGeom>
          <a:noFill/>
        </p:spPr>
        <p:txBody>
          <a:bodyPr wrap="square" rtlCol="0">
            <a:spAutoFit/>
          </a:bodyPr>
          <a:lstStyle/>
          <a:p>
            <a:r>
              <a:rPr lang="en-US" sz="1400" b="0" dirty="0">
                <a:solidFill>
                  <a:srgbClr val="000000"/>
                </a:solidFill>
                <a:latin typeface="Gill Sans"/>
                <a:cs typeface="Gill Sans"/>
              </a:rPr>
              <a:t>The Dryad system organization. The job manager (JM) consults the name server (NS) to discover the list of available computers. It maintains the job graph and schedules running vertices (V) as computers become available using the daemon (D) as a proxy. Vertices exchange data through files, TCP pipes, or shared-memory channels. The shaded bar indicates the vertices in the job that are currently running.</a:t>
            </a:r>
          </a:p>
        </p:txBody>
      </p:sp>
    </p:spTree>
    <p:extLst>
      <p:ext uri="{BB962C8B-B14F-4D97-AF65-F5344CB8AC3E}">
        <p14:creationId xmlns:p14="http://schemas.microsoft.com/office/powerpoint/2010/main" val="4982721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are the dataflow operators?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Tree>
    <p:extLst>
      <p:ext uri="{BB962C8B-B14F-4D97-AF65-F5344CB8AC3E}">
        <p14:creationId xmlns:p14="http://schemas.microsoft.com/office/powerpoint/2010/main" val="41482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a:t>
            </a:r>
          </a:p>
        </p:txBody>
      </p:sp>
      <p:sp>
        <p:nvSpPr>
          <p:cNvPr id="5" name="TextBox 4"/>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Answer to “What’s beyond MapReduce?”</a:t>
            </a:r>
          </a:p>
        </p:txBody>
      </p:sp>
      <p:sp>
        <p:nvSpPr>
          <p:cNvPr id="6" name="TextBox 5"/>
          <p:cNvSpPr txBox="1"/>
          <p:nvPr/>
        </p:nvSpPr>
        <p:spPr>
          <a:xfrm>
            <a:off x="0" y="2971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Brief history:</a:t>
            </a:r>
          </a:p>
        </p:txBody>
      </p:sp>
      <p:sp>
        <p:nvSpPr>
          <p:cNvPr id="7" name="TextBox 6"/>
          <p:cNvSpPr txBox="1"/>
          <p:nvPr/>
        </p:nvSpPr>
        <p:spPr>
          <a:xfrm>
            <a:off x="0" y="3352800"/>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Developed at UC Berkeley </a:t>
            </a:r>
            <a:r>
              <a:rPr lang="en-US" sz="2000" b="0" kern="0" dirty="0" err="1">
                <a:solidFill>
                  <a:srgbClr val="0070C0"/>
                </a:solidFill>
                <a:latin typeface="Gill Sans"/>
                <a:cs typeface="Gill Sans"/>
              </a:rPr>
              <a:t>AMPLab</a:t>
            </a:r>
            <a:r>
              <a:rPr lang="en-US" sz="2000" b="0" kern="0" dirty="0">
                <a:solidFill>
                  <a:srgbClr val="0070C0"/>
                </a:solidFill>
                <a:latin typeface="Gill Sans"/>
                <a:cs typeface="Gill Sans"/>
              </a:rPr>
              <a:t> in 2009</a:t>
            </a:r>
          </a:p>
          <a:p>
            <a:pPr lvl="0" algn="ctr">
              <a:defRPr/>
            </a:pPr>
            <a:r>
              <a:rPr lang="en-US" sz="2000" b="0" kern="0" dirty="0">
                <a:solidFill>
                  <a:srgbClr val="0070C0"/>
                </a:solidFill>
                <a:latin typeface="Gill Sans"/>
                <a:cs typeface="Gill Sans"/>
              </a:rPr>
              <a:t>Open-sourced in 2010</a:t>
            </a:r>
          </a:p>
          <a:p>
            <a:pPr lvl="0" algn="ctr">
              <a:defRPr/>
            </a:pPr>
            <a:r>
              <a:rPr lang="en-US" sz="2000" b="0" kern="0" dirty="0">
                <a:solidFill>
                  <a:srgbClr val="0070C0"/>
                </a:solidFill>
                <a:latin typeface="Gill Sans"/>
                <a:cs typeface="Gill Sans"/>
              </a:rPr>
              <a:t>Became top-level Apache project in February 2014</a:t>
            </a:r>
          </a:p>
          <a:p>
            <a:pPr lvl="0" algn="ctr">
              <a:defRPr/>
            </a:pPr>
            <a:r>
              <a:rPr lang="en-US" sz="2000" b="0" kern="0" dirty="0">
                <a:solidFill>
                  <a:srgbClr val="0070C0"/>
                </a:solidFill>
                <a:latin typeface="Gill Sans"/>
                <a:cs typeface="Gill Sans"/>
              </a:rPr>
              <a:t>Commercial support provided by </a:t>
            </a:r>
            <a:r>
              <a:rPr lang="en-US" sz="2000" b="0" kern="0" dirty="0" err="1">
                <a:solidFill>
                  <a:srgbClr val="0070C0"/>
                </a:solidFill>
                <a:latin typeface="Gill Sans"/>
                <a:cs typeface="Gill Sans"/>
              </a:rPr>
              <a:t>DataBricks</a:t>
            </a:r>
            <a:endParaRPr lang="en-US" sz="2000" b="0" kern="0" dirty="0">
              <a:solidFill>
                <a:srgbClr val="0070C0"/>
              </a:solidFill>
              <a:latin typeface="Gill Sans"/>
              <a:cs typeface="Gill Sans"/>
            </a:endParaRPr>
          </a:p>
        </p:txBody>
      </p:sp>
    </p:spTree>
    <p:extLst>
      <p:ext uri="{BB962C8B-B14F-4D97-AF65-F5344CB8AC3E}">
        <p14:creationId xmlns:p14="http://schemas.microsoft.com/office/powerpoint/2010/main" val="350584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816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Google Trends</a:t>
            </a:r>
          </a:p>
        </p:txBody>
      </p:sp>
      <p:sp>
        <p:nvSpPr>
          <p:cNvPr id="8" name="TextBox 7"/>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Datanami</a:t>
            </a:r>
            <a:r>
              <a:rPr lang="en-US" sz="1000" b="0" dirty="0">
                <a:solidFill>
                  <a:schemeClr val="bg1"/>
                </a:solidFill>
              </a:rPr>
              <a:t> (2014): http://</a:t>
            </a:r>
            <a:r>
              <a:rPr lang="en-US" sz="1000" b="0" dirty="0" err="1">
                <a:solidFill>
                  <a:schemeClr val="bg1"/>
                </a:solidFill>
              </a:rPr>
              <a:t>www.datanami.com</a:t>
            </a:r>
            <a:r>
              <a:rPr lang="en-US" sz="1000" b="0" dirty="0">
                <a:solidFill>
                  <a:schemeClr val="bg1"/>
                </a:solidFill>
              </a:rPr>
              <a:t>/2014/11/21/spark-just-passed-</a:t>
            </a:r>
            <a:r>
              <a:rPr lang="en-US" sz="1000" b="0" dirty="0" err="1">
                <a:solidFill>
                  <a:schemeClr val="bg1"/>
                </a:solidFill>
              </a:rPr>
              <a:t>hadoop</a:t>
            </a:r>
            <a:r>
              <a:rPr lang="en-US" sz="1000" b="0" dirty="0">
                <a:solidFill>
                  <a:schemeClr val="bg1"/>
                </a:solidFill>
              </a:rPr>
              <a:t>-popularity-web-</a:t>
            </a:r>
            <a:r>
              <a:rPr lang="en-US" sz="1000" b="0" dirty="0" err="1">
                <a:solidFill>
                  <a:schemeClr val="bg1"/>
                </a:solidFill>
              </a:rPr>
              <a:t>heres</a:t>
            </a:r>
            <a:r>
              <a:rPr lang="en-US" sz="1000" b="0" dirty="0">
                <a:solidFill>
                  <a:schemeClr val="bg1"/>
                </a:solidFill>
              </a:rPr>
              <a:t>/</a:t>
            </a:r>
          </a:p>
        </p:txBody>
      </p:sp>
      <p:pic>
        <p:nvPicPr>
          <p:cNvPr id="2" name="Picture 1" descr="spark-v-hado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8793631" cy="3175000"/>
          </a:xfrm>
          <a:prstGeom prst="rect">
            <a:avLst/>
          </a:prstGeom>
        </p:spPr>
      </p:pic>
      <p:grpSp>
        <p:nvGrpSpPr>
          <p:cNvPr id="14" name="Group 13"/>
          <p:cNvGrpSpPr/>
          <p:nvPr/>
        </p:nvGrpSpPr>
        <p:grpSpPr>
          <a:xfrm>
            <a:off x="5715000" y="2895600"/>
            <a:ext cx="2057400" cy="914400"/>
            <a:chOff x="5715000" y="2895600"/>
            <a:chExt cx="2057400" cy="914400"/>
          </a:xfrm>
        </p:grpSpPr>
        <p:sp>
          <p:nvSpPr>
            <p:cNvPr id="7" name="TextBox 6"/>
            <p:cNvSpPr txBox="1"/>
            <p:nvPr/>
          </p:nvSpPr>
          <p:spPr>
            <a:xfrm>
              <a:off x="5715000" y="2895600"/>
              <a:ext cx="2057400" cy="400110"/>
            </a:xfrm>
            <a:prstGeom prst="rect">
              <a:avLst/>
            </a:prstGeom>
            <a:noFill/>
          </p:spPr>
          <p:txBody>
            <a:bodyPr wrap="square" rtlCol="0">
              <a:spAutoFit/>
            </a:bodyPr>
            <a:lstStyle/>
            <a:p>
              <a:pPr algn="r"/>
              <a:r>
                <a:rPr lang="en-US" sz="2000" b="0" dirty="0">
                  <a:solidFill>
                    <a:schemeClr val="bg1"/>
                  </a:solidFill>
                  <a:latin typeface="Gill Sans"/>
                  <a:cs typeface="Gill Sans"/>
                </a:rPr>
                <a:t>November 2014</a:t>
              </a:r>
            </a:p>
          </p:txBody>
        </p:sp>
        <p:cxnSp>
          <p:nvCxnSpPr>
            <p:cNvPr id="9" name="Straight Arrow Connector 8"/>
            <p:cNvCxnSpPr/>
            <p:nvPr/>
          </p:nvCxnSpPr>
          <p:spPr bwMode="auto">
            <a:xfrm>
              <a:off x="7315200" y="3276600"/>
              <a:ext cx="38100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vs. Hadoop</a:t>
            </a:r>
          </a:p>
        </p:txBody>
      </p:sp>
    </p:spTree>
    <p:extLst>
      <p:ext uri="{BB962C8B-B14F-4D97-AF65-F5344CB8AC3E}">
        <p14:creationId xmlns:p14="http://schemas.microsoft.com/office/powerpoint/2010/main" val="3906179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a:solidFill>
                  <a:srgbClr val="000000"/>
                </a:solidFill>
                <a:latin typeface="Gill Sans"/>
                <a:ea typeface="+mj-ea"/>
                <a:cs typeface="Gill Sans"/>
              </a:rPr>
              <a:t>What’s an RDD?</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Resilient Distributed Dataset (RDD)</a:t>
            </a:r>
          </a:p>
        </p:txBody>
      </p:sp>
      <p:sp>
        <p:nvSpPr>
          <p:cNvPr id="14" name="TextBox 13"/>
          <p:cNvSpPr txBox="1"/>
          <p:nvPr/>
        </p:nvSpPr>
        <p:spPr>
          <a:xfrm>
            <a:off x="5486400" y="6324600"/>
            <a:ext cx="3553677" cy="461665"/>
          </a:xfrm>
          <a:prstGeom prst="rect">
            <a:avLst/>
          </a:prstGeom>
          <a:noFill/>
        </p:spPr>
        <p:txBody>
          <a:bodyPr wrap="none" rtlCol="0">
            <a:spAutoFit/>
          </a:bodyPr>
          <a:lstStyle/>
          <a:p>
            <a:r>
              <a:rPr lang="en-US" sz="2400" b="0" dirty="0">
                <a:solidFill>
                  <a:srgbClr val="FF0000"/>
                </a:solidFill>
                <a:latin typeface="Gill Sans"/>
                <a:cs typeface="Gill Sans"/>
              </a:rPr>
              <a:t>Much more next session…</a:t>
            </a:r>
          </a:p>
        </p:txBody>
      </p:sp>
    </p:spTree>
    <p:extLst>
      <p:ext uri="{BB962C8B-B14F-4D97-AF65-F5344CB8AC3E}">
        <p14:creationId xmlns:p14="http://schemas.microsoft.com/office/powerpoint/2010/main" val="2822292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(K1, V1) </a:t>
            </a:r>
            <a:br>
              <a:rPr lang="en-US" b="0" dirty="0">
                <a:solidFill>
                  <a:srgbClr val="000000"/>
                </a:solidFill>
                <a:latin typeface="Andale Mono"/>
                <a:cs typeface="Andale Mono"/>
              </a:rPr>
            </a:br>
            <a:r>
              <a:rPr lang="en-US" b="0" dirty="0">
                <a:solidFill>
                  <a:srgbClr val="000000"/>
                </a:solidFill>
                <a:latin typeface="Andale Mono"/>
                <a:cs typeface="Andale Mono"/>
              </a:rPr>
              <a:t>⇒ List[(K2, V2)]</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List[(K1,V1)]</a:t>
            </a: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List[K3,V3])</a:t>
            </a: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a:solidFill>
                  <a:schemeClr val="bg2"/>
                </a:solidFill>
                <a:latin typeface="Gill Sans"/>
                <a:cs typeface="Gill Sans"/>
              </a:rPr>
              <a:t>reduce</a:t>
            </a:r>
            <a:br>
              <a:rPr lang="en-US" sz="1800" dirty="0">
                <a:solidFill>
                  <a:schemeClr val="bg2"/>
                </a:solidFill>
                <a:latin typeface="Gill Sans"/>
                <a:cs typeface="Gill Sans"/>
              </a:rPr>
            </a:br>
            <a:r>
              <a:rPr lang="en-US" b="0" dirty="0">
                <a:solidFill>
                  <a:srgbClr val="000000"/>
                </a:solidFill>
                <a:latin typeface="Andale Mono"/>
                <a:cs typeface="Andale Mono"/>
              </a:rPr>
              <a:t>g: (K2, </a:t>
            </a:r>
            <a:r>
              <a:rPr lang="en-US" b="0" dirty="0" err="1">
                <a:solidFill>
                  <a:srgbClr val="000000"/>
                </a:solidFill>
                <a:latin typeface="Andale Mono"/>
                <a:cs typeface="Andale Mono"/>
              </a:rPr>
              <a:t>Iterable</a:t>
            </a:r>
            <a:r>
              <a:rPr lang="en-US" b="0" dirty="0">
                <a:solidFill>
                  <a:srgbClr val="000000"/>
                </a:solidFill>
                <a:latin typeface="Andale Mono"/>
                <a:cs typeface="Andale Mono"/>
              </a:rPr>
              <a:t>[V2]) ⇒ List[(K3,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Tree>
    <p:extLst>
      <p:ext uri="{BB962C8B-B14F-4D97-AF65-F5344CB8AC3E}">
        <p14:creationId xmlns:p14="http://schemas.microsoft.com/office/powerpoint/2010/main" val="7028295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014562" y="1905000"/>
            <a:ext cx="1371600" cy="3352800"/>
            <a:chOff x="152400" y="1905000"/>
            <a:chExt cx="1371600" cy="3352800"/>
          </a:xfrm>
        </p:grpSpPr>
        <p:sp>
          <p:nvSpPr>
            <p:cNvPr id="4" name="Text Box 4"/>
            <p:cNvSpPr txBox="1">
              <a:spLocks noChangeArrowheads="1"/>
            </p:cNvSpPr>
            <p:nvPr/>
          </p:nvSpPr>
          <p:spPr bwMode="auto">
            <a:xfrm>
              <a:off x="304800" y="1905000"/>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5" name="Text Box 4"/>
            <p:cNvSpPr txBox="1">
              <a:spLocks noChangeArrowheads="1"/>
            </p:cNvSpPr>
            <p:nvPr/>
          </p:nvSpPr>
          <p:spPr bwMode="auto">
            <a:xfrm>
              <a:off x="304800" y="4903857"/>
              <a:ext cx="1066800" cy="353943"/>
            </a:xfrm>
            <a:prstGeom prst="rect">
              <a:avLst/>
            </a:prstGeom>
            <a:noFill/>
            <a:ln w="9525">
              <a:noFill/>
              <a:miter lim="800000"/>
              <a:headEnd/>
              <a:tailEnd/>
            </a:ln>
          </p:spPr>
          <p:txBody>
            <a:bodyPr wrap="square">
              <a:spAutoFit/>
            </a:bodyPr>
            <a:lstStyle/>
            <a:p>
              <a:pPr algn="ctr"/>
              <a:r>
                <a:rPr lang="en-US" sz="1700" b="0">
                  <a:solidFill>
                    <a:srgbClr val="000000"/>
                  </a:solidFill>
                  <a:latin typeface="Andale Mono"/>
                  <a:cs typeface="Andale Mono"/>
                </a:rPr>
                <a:t>RDD[T]</a:t>
              </a:r>
              <a:endParaRPr lang="en-US" sz="1700" b="0" dirty="0">
                <a:solidFill>
                  <a:srgbClr val="000000"/>
                </a:solidFill>
                <a:latin typeface="Andale Mono"/>
                <a:cs typeface="Andale Mono"/>
              </a:endParaRPr>
            </a:p>
          </p:txBody>
        </p:sp>
        <p:sp>
          <p:nvSpPr>
            <p:cNvPr id="12" name="Rectangle 11"/>
            <p:cNvSpPr>
              <a:spLocks noChangeArrowheads="1"/>
            </p:cNvSpPr>
            <p:nvPr/>
          </p:nvSpPr>
          <p:spPr bwMode="auto">
            <a:xfrm>
              <a:off x="152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filter</a:t>
              </a:r>
              <a:br>
                <a:rPr lang="en-US" dirty="0">
                  <a:solidFill>
                    <a:schemeClr val="bg2"/>
                  </a:solidFill>
                  <a:latin typeface="Gill Sans"/>
                  <a:cs typeface="Gill Sans"/>
                </a:rPr>
              </a:br>
              <a:r>
                <a:rPr lang="en-US" b="0" dirty="0">
                  <a:solidFill>
                    <a:srgbClr val="000000"/>
                  </a:solidFill>
                  <a:latin typeface="Andale Mono"/>
                  <a:cs typeface="Andale Mono"/>
                </a:rPr>
                <a:t>f: (T) ⇒ Boolean</a:t>
              </a:r>
            </a:p>
          </p:txBody>
        </p:sp>
        <p:cxnSp>
          <p:nvCxnSpPr>
            <p:cNvPr id="16" name="Straight Arrow Connector 15"/>
            <p:cNvCxnSpPr>
              <a:stCxn id="4" idx="2"/>
              <a:endCxn id="12" idx="0"/>
            </p:cNvCxnSpPr>
            <p:nvPr/>
          </p:nvCxnSpPr>
          <p:spPr bwMode="auto">
            <a:xfrm>
              <a:off x="838200" y="2258943"/>
              <a:ext cx="0" cy="865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2" idx="2"/>
              <a:endCxn id="5" idx="0"/>
            </p:cNvCxnSpPr>
            <p:nvPr/>
          </p:nvCxnSpPr>
          <p:spPr bwMode="auto">
            <a:xfrm>
              <a:off x="838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9" name="Group 58"/>
          <p:cNvGrpSpPr/>
          <p:nvPr/>
        </p:nvGrpSpPr>
        <p:grpSpPr>
          <a:xfrm>
            <a:off x="490562" y="1932057"/>
            <a:ext cx="1371600" cy="3325743"/>
            <a:chOff x="1676400" y="1932057"/>
            <a:chExt cx="1371600" cy="3325743"/>
          </a:xfrm>
        </p:grpSpPr>
        <p:sp>
          <p:nvSpPr>
            <p:cNvPr id="13" name="Rectangle 12"/>
            <p:cNvSpPr>
              <a:spLocks noChangeArrowheads="1"/>
            </p:cNvSpPr>
            <p:nvPr/>
          </p:nvSpPr>
          <p:spPr bwMode="auto">
            <a:xfrm>
              <a:off x="1676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(T) </a:t>
              </a:r>
              <a:br>
                <a:rPr lang="en-US" b="0" dirty="0">
                  <a:solidFill>
                    <a:srgbClr val="000000"/>
                  </a:solidFill>
                  <a:latin typeface="Andale Mono"/>
                  <a:cs typeface="Andale Mono"/>
                </a:rPr>
              </a:br>
              <a:r>
                <a:rPr lang="en-US" b="0" dirty="0">
                  <a:solidFill>
                    <a:srgbClr val="000000"/>
                  </a:solidFill>
                  <a:latin typeface="Andale Mono"/>
                  <a:cs typeface="Andale Mono"/>
                </a:rPr>
                <a:t>⇒ U</a:t>
              </a:r>
            </a:p>
          </p:txBody>
        </p:sp>
        <p:sp>
          <p:nvSpPr>
            <p:cNvPr id="24" name="Text Box 4"/>
            <p:cNvSpPr txBox="1">
              <a:spLocks noChangeArrowheads="1"/>
            </p:cNvSpPr>
            <p:nvPr/>
          </p:nvSpPr>
          <p:spPr bwMode="auto">
            <a:xfrm>
              <a:off x="1828800"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5" name="Straight Arrow Connector 24"/>
            <p:cNvCxnSpPr>
              <a:stCxn id="24" idx="2"/>
              <a:endCxn id="13" idx="0"/>
            </p:cNvCxnSpPr>
            <p:nvPr/>
          </p:nvCxnSpPr>
          <p:spPr bwMode="auto">
            <a:xfrm>
              <a:off x="2362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 Box 4"/>
            <p:cNvSpPr txBox="1">
              <a:spLocks noChangeArrowheads="1"/>
            </p:cNvSpPr>
            <p:nvPr/>
          </p:nvSpPr>
          <p:spPr bwMode="auto">
            <a:xfrm>
              <a:off x="1828800"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1" name="Straight Arrow Connector 30"/>
            <p:cNvCxnSpPr>
              <a:stCxn id="13" idx="2"/>
              <a:endCxn id="30"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538562" y="1932057"/>
            <a:ext cx="2514600" cy="3325743"/>
            <a:chOff x="3962400" y="1932057"/>
            <a:chExt cx="2514600" cy="3325743"/>
          </a:xfrm>
        </p:grpSpPr>
        <p:sp>
          <p:nvSpPr>
            <p:cNvPr id="14" name="Rectangle 13"/>
            <p:cNvSpPr>
              <a:spLocks noChangeArrowheads="1"/>
            </p:cNvSpPr>
            <p:nvPr/>
          </p:nvSpPr>
          <p:spPr bwMode="auto">
            <a:xfrm>
              <a:off x="3962400"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r>
                <a:rPr lang="en-US" b="0" dirty="0" err="1">
                  <a:solidFill>
                    <a:srgbClr val="000000"/>
                  </a:solidFill>
                  <a:latin typeface="Andale Mono"/>
                  <a:cs typeface="Andale Mono"/>
                </a:rPr>
                <a:t>TraversableOnce</a:t>
              </a:r>
              <a:r>
                <a:rPr lang="en-US" b="0" dirty="0">
                  <a:solidFill>
                    <a:srgbClr val="000000"/>
                  </a:solidFill>
                  <a:latin typeface="Andale Mono"/>
                  <a:cs typeface="Andale Mono"/>
                </a:rPr>
                <a:t>[U]</a:t>
              </a:r>
            </a:p>
          </p:txBody>
        </p:sp>
        <p:sp>
          <p:nvSpPr>
            <p:cNvPr id="26" name="Text Box 4"/>
            <p:cNvSpPr txBox="1">
              <a:spLocks noChangeArrowheads="1"/>
            </p:cNvSpPr>
            <p:nvPr/>
          </p:nvSpPr>
          <p:spPr bwMode="auto">
            <a:xfrm>
              <a:off x="4686300"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7" name="Straight Arrow Connector 26"/>
            <p:cNvCxnSpPr>
              <a:stCxn id="26" idx="2"/>
              <a:endCxn id="14" idx="0"/>
            </p:cNvCxnSpPr>
            <p:nvPr/>
          </p:nvCxnSpPr>
          <p:spPr bwMode="auto">
            <a:xfrm>
              <a:off x="52197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2" name="Text Box 4"/>
            <p:cNvSpPr txBox="1">
              <a:spLocks noChangeArrowheads="1"/>
            </p:cNvSpPr>
            <p:nvPr/>
          </p:nvSpPr>
          <p:spPr bwMode="auto">
            <a:xfrm>
              <a:off x="4686300"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3" name="Straight Arrow Connector 32"/>
            <p:cNvCxnSpPr>
              <a:stCxn id="14" idx="2"/>
              <a:endCxn id="32" idx="0"/>
            </p:cNvCxnSpPr>
            <p:nvPr/>
          </p:nvCxnSpPr>
          <p:spPr bwMode="auto">
            <a:xfrm>
              <a:off x="52197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1" name="Group 60"/>
          <p:cNvGrpSpPr/>
          <p:nvPr/>
        </p:nvGrpSpPr>
        <p:grpSpPr>
          <a:xfrm>
            <a:off x="6172200" y="1932057"/>
            <a:ext cx="2514600" cy="3325743"/>
            <a:chOff x="6596038" y="1932057"/>
            <a:chExt cx="2514600" cy="3325743"/>
          </a:xfrm>
        </p:grpSpPr>
        <p:sp>
          <p:nvSpPr>
            <p:cNvPr id="15" name="Rectangle 14"/>
            <p:cNvSpPr>
              <a:spLocks noChangeArrowheads="1"/>
            </p:cNvSpPr>
            <p:nvPr/>
          </p:nvSpPr>
          <p:spPr bwMode="auto">
            <a:xfrm>
              <a:off x="6596038"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mapPartitions</a:t>
              </a:r>
              <a:br>
                <a:rPr lang="en-US" dirty="0">
                  <a:solidFill>
                    <a:schemeClr val="bg2"/>
                  </a:solidFill>
                  <a:latin typeface="Gill Sans"/>
                  <a:cs typeface="Gill Sans"/>
                </a:rPr>
              </a:br>
              <a:r>
                <a:rPr lang="en-US" b="0" dirty="0">
                  <a:solidFill>
                    <a:srgbClr val="000000"/>
                  </a:solidFill>
                  <a:latin typeface="Andale Mono"/>
                  <a:cs typeface="Andale Mono"/>
                </a:rPr>
                <a:t>f: (Iterator[T]) </a:t>
              </a:r>
              <a:br>
                <a:rPr lang="en-US" b="0" dirty="0">
                  <a:solidFill>
                    <a:srgbClr val="000000"/>
                  </a:solidFill>
                  <a:latin typeface="Andale Mono"/>
                  <a:cs typeface="Andale Mono"/>
                </a:rPr>
              </a:br>
              <a:r>
                <a:rPr lang="en-US" b="0" dirty="0">
                  <a:solidFill>
                    <a:srgbClr val="000000"/>
                  </a:solidFill>
                  <a:latin typeface="Andale Mono"/>
                  <a:cs typeface="Andale Mono"/>
                </a:rPr>
                <a:t>⇒ Iterator[U]</a:t>
              </a:r>
            </a:p>
          </p:txBody>
        </p:sp>
        <p:sp>
          <p:nvSpPr>
            <p:cNvPr id="28" name="Text Box 4"/>
            <p:cNvSpPr txBox="1">
              <a:spLocks noChangeArrowheads="1"/>
            </p:cNvSpPr>
            <p:nvPr/>
          </p:nvSpPr>
          <p:spPr bwMode="auto">
            <a:xfrm>
              <a:off x="7319938"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9" name="Straight Arrow Connector 28"/>
            <p:cNvCxnSpPr>
              <a:stCxn id="28" idx="2"/>
              <a:endCxn id="15" idx="0"/>
            </p:cNvCxnSpPr>
            <p:nvPr/>
          </p:nvCxnSpPr>
          <p:spPr bwMode="auto">
            <a:xfrm>
              <a:off x="7853338"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Text Box 4"/>
            <p:cNvSpPr txBox="1">
              <a:spLocks noChangeArrowheads="1"/>
            </p:cNvSpPr>
            <p:nvPr/>
          </p:nvSpPr>
          <p:spPr bwMode="auto">
            <a:xfrm>
              <a:off x="7319938"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5" name="Straight Arrow Connector 34"/>
            <p:cNvCxnSpPr>
              <a:stCxn id="15" idx="2"/>
              <a:endCxn id="34" idx="0"/>
            </p:cNvCxnSpPr>
            <p:nvPr/>
          </p:nvCxnSpPr>
          <p:spPr bwMode="auto">
            <a:xfrm>
              <a:off x="7853338"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3" name="TextBox 6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3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Map-like Operations</a:t>
            </a:r>
          </a:p>
        </p:txBody>
      </p:sp>
    </p:spTree>
    <p:extLst>
      <p:ext uri="{BB962C8B-B14F-4D97-AF65-F5344CB8AC3E}">
        <p14:creationId xmlns:p14="http://schemas.microsoft.com/office/powerpoint/2010/main" val="8162437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Eniac.jpg"/>
          <p:cNvPicPr>
            <a:picLocks noChangeAspect="1"/>
          </p:cNvPicPr>
          <p:nvPr/>
        </p:nvPicPr>
        <p:blipFill>
          <a:blip r:embed="rId2"/>
          <a:srcRect/>
          <a:stretch>
            <a:fillRect/>
          </a:stretch>
        </p:blipFill>
        <p:spPr bwMode="auto">
          <a:xfrm>
            <a:off x="0" y="-64287"/>
            <a:ext cx="9144000" cy="6986573"/>
          </a:xfrm>
          <a:prstGeom prst="rect">
            <a:avLst/>
          </a:prstGeom>
          <a:noFill/>
          <a:ln w="9525">
            <a:noFill/>
            <a:miter lim="800000"/>
            <a:headEnd/>
            <a:tailEnd/>
          </a:ln>
        </p:spPr>
      </p:pic>
      <p:sp>
        <p:nvSpPr>
          <p:cNvPr id="9219" name="TextBox 2"/>
          <p:cNvSpPr txBox="1">
            <a:spLocks noChangeArrowheads="1"/>
          </p:cNvSpPr>
          <p:nvPr/>
        </p:nvSpPr>
        <p:spPr bwMode="auto">
          <a:xfrm>
            <a:off x="0" y="6629400"/>
            <a:ext cx="1731125" cy="246221"/>
          </a:xfrm>
          <a:prstGeom prst="rect">
            <a:avLst/>
          </a:prstGeom>
          <a:noFill/>
          <a:ln w="9525">
            <a:noFill/>
            <a:miter lim="800000"/>
            <a:headEnd/>
            <a:tailEnd/>
          </a:ln>
        </p:spPr>
        <p:txBody>
          <a:bodyPr wrap="none">
            <a:prstTxWarp prst="textNoShape">
              <a:avLst/>
            </a:prstTxWarp>
            <a:spAutoFit/>
          </a:bodyPr>
          <a:lstStyle/>
          <a:p>
            <a:r>
              <a:rPr lang="en-US" sz="1000" b="0" dirty="0"/>
              <a:t>Source: Wikipedia (ENIAC)</a:t>
            </a:r>
          </a:p>
        </p:txBody>
      </p:sp>
      <p:sp>
        <p:nvSpPr>
          <p:cNvPr id="4" name="Text Box 4"/>
          <p:cNvSpPr txBox="1">
            <a:spLocks noChangeArrowheads="1"/>
          </p:cNvSpPr>
          <p:nvPr/>
        </p:nvSpPr>
        <p:spPr bwMode="auto">
          <a:xfrm>
            <a:off x="0" y="5816024"/>
            <a:ext cx="9144000" cy="584776"/>
          </a:xfrm>
          <a:prstGeom prst="rect">
            <a:avLst/>
          </a:prstGeom>
          <a:noFill/>
          <a:ln w="9525">
            <a:noFill/>
            <a:miter lim="800000"/>
            <a:headEnd/>
            <a:tailEnd/>
          </a:ln>
        </p:spPr>
        <p:txBody>
          <a:bodyPr wrap="square">
            <a:spAutoFit/>
          </a:bodyPr>
          <a:lstStyle/>
          <a:p>
            <a:pPr algn="ctr"/>
            <a:r>
              <a:rPr lang="en-US" sz="3200" b="0" dirty="0">
                <a:latin typeface="Gill Sans"/>
                <a:cs typeface="Gill Sans"/>
              </a:rPr>
              <a:t>So you like programming in assembly?</a:t>
            </a:r>
          </a:p>
        </p:txBody>
      </p:sp>
    </p:spTree>
    <p:extLst>
      <p:ext uri="{BB962C8B-B14F-4D97-AF65-F5344CB8AC3E}">
        <p14:creationId xmlns:p14="http://schemas.microsoft.com/office/powerpoint/2010/main" val="33999070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1932057"/>
            <a:ext cx="3124200" cy="3325743"/>
            <a:chOff x="76200" y="1932057"/>
            <a:chExt cx="3124200" cy="3325743"/>
          </a:xfrm>
        </p:grpSpPr>
        <p:sp>
          <p:nvSpPr>
            <p:cNvPr id="3" name="Text Box 4"/>
            <p:cNvSpPr txBox="1">
              <a:spLocks noChangeArrowheads="1"/>
            </p:cNvSpPr>
            <p:nvPr/>
          </p:nvSpPr>
          <p:spPr bwMode="auto">
            <a:xfrm>
              <a:off x="6096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5" name="Text Box 4"/>
            <p:cNvSpPr txBox="1">
              <a:spLocks noChangeArrowheads="1"/>
            </p:cNvSpPr>
            <p:nvPr/>
          </p:nvSpPr>
          <p:spPr bwMode="auto">
            <a:xfrm>
              <a:off x="76200" y="4903857"/>
              <a:ext cx="3124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[V])]</a:t>
              </a:r>
            </a:p>
          </p:txBody>
        </p:sp>
        <p:sp>
          <p:nvSpPr>
            <p:cNvPr id="6" name="Rectangle 5"/>
            <p:cNvSpPr>
              <a:spLocks noChangeArrowheads="1"/>
            </p:cNvSpPr>
            <p:nvPr/>
          </p:nvSpPr>
          <p:spPr bwMode="auto">
            <a:xfrm>
              <a:off x="6096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cxnSp>
          <p:nvCxnSpPr>
            <p:cNvPr id="27" name="Straight Arrow Connector 26"/>
            <p:cNvCxnSpPr>
              <a:stCxn id="3" idx="2"/>
              <a:endCxn id="6" idx="0"/>
            </p:cNvCxnSpPr>
            <p:nvPr/>
          </p:nvCxnSpPr>
          <p:spPr bwMode="auto">
            <a:xfrm>
              <a:off x="1638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6" idx="2"/>
              <a:endCxn id="5" idx="0"/>
            </p:cNvCxnSpPr>
            <p:nvPr/>
          </p:nvCxnSpPr>
          <p:spPr bwMode="auto">
            <a:xfrm>
              <a:off x="1638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238500" y="1932057"/>
            <a:ext cx="2057400" cy="3325743"/>
            <a:chOff x="3238500" y="1932057"/>
            <a:chExt cx="2057400" cy="3325743"/>
          </a:xfrm>
        </p:grpSpPr>
        <p:sp>
          <p:nvSpPr>
            <p:cNvPr id="12" name="Rectangle 11"/>
            <p:cNvSpPr>
              <a:spLocks noChangeArrowheads="1"/>
            </p:cNvSpPr>
            <p:nvPr/>
          </p:nvSpPr>
          <p:spPr bwMode="auto">
            <a:xfrm>
              <a:off x="32385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4" name="Text Box 4"/>
            <p:cNvSpPr txBox="1">
              <a:spLocks noChangeArrowheads="1"/>
            </p:cNvSpPr>
            <p:nvPr/>
          </p:nvSpPr>
          <p:spPr bwMode="auto">
            <a:xfrm>
              <a:off x="32385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25" name="Text Box 4"/>
            <p:cNvSpPr txBox="1">
              <a:spLocks noChangeArrowheads="1"/>
            </p:cNvSpPr>
            <p:nvPr/>
          </p:nvSpPr>
          <p:spPr bwMode="auto">
            <a:xfrm>
              <a:off x="3390900" y="4903857"/>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30" name="Straight Arrow Connector 29"/>
            <p:cNvCxnSpPr>
              <a:stCxn id="24" idx="2"/>
              <a:endCxn id="12" idx="0"/>
            </p:cNvCxnSpPr>
            <p:nvPr/>
          </p:nvCxnSpPr>
          <p:spPr bwMode="auto">
            <a:xfrm>
              <a:off x="4267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2" idx="2"/>
              <a:endCxn id="25" idx="0"/>
            </p:cNvCxnSpPr>
            <p:nvPr/>
          </p:nvCxnSpPr>
          <p:spPr bwMode="auto">
            <a:xfrm>
              <a:off x="4267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867400" y="1932057"/>
            <a:ext cx="2971800" cy="3325743"/>
            <a:chOff x="5867400" y="1932057"/>
            <a:chExt cx="2971800" cy="3325743"/>
          </a:xfrm>
        </p:grpSpPr>
        <p:sp>
          <p:nvSpPr>
            <p:cNvPr id="7" name="Text Box 4"/>
            <p:cNvSpPr txBox="1">
              <a:spLocks noChangeArrowheads="1"/>
            </p:cNvSpPr>
            <p:nvPr/>
          </p:nvSpPr>
          <p:spPr bwMode="auto">
            <a:xfrm>
              <a:off x="63246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11" name="Rectangle 10"/>
            <p:cNvSpPr>
              <a:spLocks noChangeArrowheads="1"/>
            </p:cNvSpPr>
            <p:nvPr/>
          </p:nvSpPr>
          <p:spPr bwMode="auto">
            <a:xfrm>
              <a:off x="5867400" y="31242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aggregateByKey</a:t>
              </a:r>
              <a:endParaRPr lang="en-US" sz="1800" dirty="0">
                <a:solidFill>
                  <a:schemeClr val="bg2"/>
                </a:solidFill>
                <a:latin typeface="Gill Sans"/>
                <a:cs typeface="Gill Sans"/>
              </a:endParaRPr>
            </a:p>
            <a:p>
              <a:pPr algn="ctr"/>
              <a:r>
                <a:rPr lang="en-US" b="0" dirty="0" err="1">
                  <a:solidFill>
                    <a:srgbClr val="000000"/>
                  </a:solidFill>
                  <a:latin typeface="Andale Mono"/>
                  <a:cs typeface="Andale Mono"/>
                </a:rPr>
                <a:t>seqOp</a:t>
              </a:r>
              <a:r>
                <a:rPr lang="en-US" b="0" dirty="0">
                  <a:solidFill>
                    <a:srgbClr val="000000"/>
                  </a:solidFill>
                  <a:latin typeface="Andale Mono"/>
                  <a:cs typeface="Andale Mono"/>
                </a:rPr>
                <a:t>: (U, V) ⇒ U, </a:t>
              </a:r>
              <a:r>
                <a:rPr lang="en-US" b="0" dirty="0" err="1">
                  <a:solidFill>
                    <a:srgbClr val="000000"/>
                  </a:solidFill>
                  <a:latin typeface="Andale Mono"/>
                  <a:cs typeface="Andale Mono"/>
                </a:rPr>
                <a:t>combOp</a:t>
              </a:r>
              <a:r>
                <a:rPr lang="en-US" b="0" dirty="0">
                  <a:solidFill>
                    <a:srgbClr val="000000"/>
                  </a:solidFill>
                  <a:latin typeface="Andale Mono"/>
                  <a:cs typeface="Andale Mono"/>
                </a:rPr>
                <a:t>: (U, U) ⇒ U</a:t>
              </a:r>
            </a:p>
          </p:txBody>
        </p:sp>
        <p:sp>
          <p:nvSpPr>
            <p:cNvPr id="26" name="Text Box 4"/>
            <p:cNvSpPr txBox="1">
              <a:spLocks noChangeArrowheads="1"/>
            </p:cNvSpPr>
            <p:nvPr/>
          </p:nvSpPr>
          <p:spPr bwMode="auto">
            <a:xfrm>
              <a:off x="6477000" y="4903857"/>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U)]</a:t>
              </a:r>
            </a:p>
          </p:txBody>
        </p:sp>
        <p:cxnSp>
          <p:nvCxnSpPr>
            <p:cNvPr id="36" name="Straight Arrow Connector 35"/>
            <p:cNvCxnSpPr>
              <a:stCxn id="7" idx="2"/>
              <a:endCxn id="11" idx="0"/>
            </p:cNvCxnSpPr>
            <p:nvPr/>
          </p:nvCxnSpPr>
          <p:spPr bwMode="auto">
            <a:xfrm>
              <a:off x="7353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1" idx="2"/>
              <a:endCxn id="26" idx="0"/>
            </p:cNvCxnSpPr>
            <p:nvPr/>
          </p:nvCxnSpPr>
          <p:spPr bwMode="auto">
            <a:xfrm>
              <a:off x="7353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Reduce-like Operations</a:t>
            </a:r>
          </a:p>
        </p:txBody>
      </p:sp>
    </p:spTree>
    <p:extLst>
      <p:ext uri="{BB962C8B-B14F-4D97-AF65-F5344CB8AC3E}">
        <p14:creationId xmlns:p14="http://schemas.microsoft.com/office/powerpoint/2010/main" val="23524861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2" name="Rectangle 41"/>
            <p:cNvSpPr>
              <a:spLocks noChangeArrowheads="1"/>
            </p:cNvSpPr>
            <p:nvPr/>
          </p:nvSpPr>
          <p:spPr bwMode="auto">
            <a:xfrm>
              <a:off x="838200" y="3124200"/>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sort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grpSp>
        <p:nvGrpSpPr>
          <p:cNvPr id="3" name="Group 2"/>
          <p:cNvGrpSpPr/>
          <p:nvPr/>
        </p:nvGrpSpPr>
        <p:grpSpPr>
          <a:xfrm>
            <a:off x="4343400" y="1905000"/>
            <a:ext cx="4648200" cy="3352800"/>
            <a:chOff x="4343400" y="1905000"/>
            <a:chExt cx="4648200" cy="3352800"/>
          </a:xfrm>
        </p:grpSpPr>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8" name="Text Box 4"/>
            <p:cNvSpPr txBox="1">
              <a:spLocks noChangeArrowheads="1"/>
            </p:cNvSpPr>
            <p:nvPr/>
          </p:nvSpPr>
          <p:spPr bwMode="auto">
            <a:xfrm>
              <a:off x="5829300" y="1905000"/>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9" name="Rectangle 38"/>
            <p:cNvSpPr>
              <a:spLocks noChangeArrowheads="1"/>
            </p:cNvSpPr>
            <p:nvPr/>
          </p:nvSpPr>
          <p:spPr bwMode="auto">
            <a:xfrm>
              <a:off x="5257800" y="3097143"/>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a:solidFill>
                    <a:schemeClr val="bg2"/>
                  </a:solidFill>
                  <a:latin typeface="Gill Sans"/>
                  <a:cs typeface="Gill Sans"/>
                </a:rPr>
                <a:t>repartitionAnd</a:t>
              </a:r>
              <a:br>
                <a:rPr lang="en-US" sz="1800" dirty="0">
                  <a:solidFill>
                    <a:schemeClr val="bg2"/>
                  </a:solidFill>
                  <a:latin typeface="Gill Sans"/>
                  <a:cs typeface="Gill Sans"/>
                </a:rPr>
              </a:br>
              <a:r>
                <a:rPr lang="en-US" sz="1800" dirty="0" err="1">
                  <a:solidFill>
                    <a:schemeClr val="bg2"/>
                  </a:solidFill>
                  <a:latin typeface="Gill Sans"/>
                  <a:cs typeface="Gill Sans"/>
                </a:rPr>
                <a:t>SortWithinPartitions</a:t>
              </a:r>
              <a:endParaRPr lang="en-US" sz="1800" dirty="0">
                <a:solidFill>
                  <a:schemeClr val="bg2"/>
                </a:solidFill>
                <a:latin typeface="Gill Sans"/>
                <a:cs typeface="Gill Sans"/>
              </a:endParaRPr>
            </a:p>
          </p:txBody>
        </p:sp>
        <p:cxnSp>
          <p:nvCxnSpPr>
            <p:cNvPr id="43" name="Straight Arrow Connector 42"/>
            <p:cNvCxnSpPr>
              <a:stCxn id="39" idx="2"/>
            </p:cNvCxnSpPr>
            <p:nvPr/>
          </p:nvCxnSpPr>
          <p:spPr bwMode="auto">
            <a:xfrm>
              <a:off x="6667500" y="4087743"/>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38" idx="2"/>
              <a:endCxn id="39" idx="0"/>
            </p:cNvCxnSpPr>
            <p:nvPr/>
          </p:nvCxnSpPr>
          <p:spPr bwMode="auto">
            <a:xfrm>
              <a:off x="6667500" y="2258943"/>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Sort Operations</a:t>
            </a:r>
          </a:p>
        </p:txBody>
      </p:sp>
    </p:spTree>
    <p:extLst>
      <p:ext uri="{BB962C8B-B14F-4D97-AF65-F5344CB8AC3E}">
        <p14:creationId xmlns:p14="http://schemas.microsoft.com/office/powerpoint/2010/main" val="135264155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a:solidFill>
                    <a:schemeClr val="bg2"/>
                  </a:solidFill>
                  <a:latin typeface="Gill Sans"/>
                  <a:cs typeface="Gill Sans"/>
                </a:rPr>
                <a:t>join</a:t>
              </a: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114800" y="1932057"/>
            <a:ext cx="4953000" cy="3325743"/>
            <a:chOff x="4114800" y="1932057"/>
            <a:chExt cx="49530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62" name="Text Box 4"/>
            <p:cNvSpPr txBox="1">
              <a:spLocks noChangeArrowheads="1"/>
            </p:cNvSpPr>
            <p:nvPr/>
          </p:nvSpPr>
          <p:spPr bwMode="auto">
            <a:xfrm>
              <a:off x="4114800" y="4903857"/>
              <a:ext cx="4953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[V],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cogroup</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9" name="TextBox 18"/>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Join-like Operations</a:t>
            </a:r>
          </a:p>
        </p:txBody>
      </p:sp>
    </p:spTree>
    <p:extLst>
      <p:ext uri="{BB962C8B-B14F-4D97-AF65-F5344CB8AC3E}">
        <p14:creationId xmlns:p14="http://schemas.microsoft.com/office/powerpoint/2010/main" val="35390510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leftOuterJoin</a:t>
              </a:r>
              <a:endParaRPr lang="en-US" sz="1800" dirty="0">
                <a:solidFill>
                  <a:schemeClr val="bg2"/>
                </a:solidFill>
                <a:latin typeface="Gill Sans"/>
                <a:cs typeface="Gill Sans"/>
              </a:endParaRP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Option[W]))]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267200" y="1932057"/>
            <a:ext cx="4648200" cy="3325743"/>
            <a:chOff x="4267200" y="1932057"/>
            <a:chExt cx="46482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62" name="Text Box 4"/>
            <p:cNvSpPr txBox="1">
              <a:spLocks noChangeArrowheads="1"/>
            </p:cNvSpPr>
            <p:nvPr/>
          </p:nvSpPr>
          <p:spPr bwMode="auto">
            <a:xfrm>
              <a:off x="42672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(Option[V], Option[W]))]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fullOuterJoin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Join-like Operations</a:t>
            </a:r>
          </a:p>
        </p:txBody>
      </p:sp>
    </p:spTree>
    <p:extLst>
      <p:ext uri="{BB962C8B-B14F-4D97-AF65-F5344CB8AC3E}">
        <p14:creationId xmlns:p14="http://schemas.microsoft.com/office/powerpoint/2010/main" val="8271003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932057"/>
            <a:ext cx="3886200" cy="3325743"/>
            <a:chOff x="381000" y="1932057"/>
            <a:chExt cx="3886200" cy="3325743"/>
          </a:xfrm>
        </p:grpSpPr>
        <p:sp>
          <p:nvSpPr>
            <p:cNvPr id="40" name="Text Box 4"/>
            <p:cNvSpPr txBox="1">
              <a:spLocks noChangeArrowheads="1"/>
            </p:cNvSpPr>
            <p:nvPr/>
          </p:nvSpPr>
          <p:spPr bwMode="auto">
            <a:xfrm>
              <a:off x="4572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union</a:t>
              </a:r>
            </a:p>
          </p:txBody>
        </p:sp>
        <p:sp>
          <p:nvSpPr>
            <p:cNvPr id="43" name="Text Box 4"/>
            <p:cNvSpPr txBox="1">
              <a:spLocks noChangeArrowheads="1"/>
            </p:cNvSpPr>
            <p:nvPr/>
          </p:nvSpPr>
          <p:spPr bwMode="auto">
            <a:xfrm>
              <a:off x="22098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a:endCxn id="42" idx="0"/>
            </p:cNvCxnSpPr>
            <p:nvPr/>
          </p:nvCxnSpPr>
          <p:spPr bwMode="auto">
            <a:xfrm rot="16200000" flipH="1">
              <a:off x="11620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a:endCxn id="42" idx="0"/>
            </p:cNvCxnSpPr>
            <p:nvPr/>
          </p:nvCxnSpPr>
          <p:spPr bwMode="auto">
            <a:xfrm rot="5400000">
              <a:off x="21336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intersection</a:t>
              </a: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spTree>
    <p:extLst>
      <p:ext uri="{BB962C8B-B14F-4D97-AF65-F5344CB8AC3E}">
        <p14:creationId xmlns:p14="http://schemas.microsoft.com/office/powerpoint/2010/main" val="39656812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 U)]</a:t>
            </a: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a:solidFill>
                    <a:schemeClr val="bg2"/>
                  </a:solidFill>
                  <a:latin typeface="Gill Sans"/>
                  <a:cs typeface="Gill Sans"/>
                </a:rPr>
                <a:t>cartesian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distinct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1219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spTree>
    <p:extLst>
      <p:ext uri="{BB962C8B-B14F-4D97-AF65-F5344CB8AC3E}">
        <p14:creationId xmlns:p14="http://schemas.microsoft.com/office/powerpoint/2010/main" val="1455006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6800" y="1554480"/>
            <a:ext cx="2514600" cy="4632186"/>
            <a:chOff x="533400" y="1551057"/>
            <a:chExt cx="2514600" cy="4632186"/>
          </a:xfrm>
        </p:grpSpPr>
        <p:sp>
          <p:nvSpPr>
            <p:cNvPr id="17" name="Rectangle 16"/>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TO[(K,V)]</a:t>
              </a:r>
            </a:p>
          </p:txBody>
        </p:sp>
        <p:sp>
          <p:nvSpPr>
            <p:cNvPr id="19"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0" name="Straight Arrow Connector 19"/>
            <p:cNvCxnSpPr>
              <a:stCxn id="19" idx="2"/>
              <a:endCxn id="17"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Rectangle 24"/>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7"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29" name="Straight Arrow Connector 28"/>
            <p:cNvCxnSpPr>
              <a:stCxn id="25" idx="2"/>
              <a:endCxn id="27"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7275866" y="6324600"/>
            <a:ext cx="1715734" cy="461665"/>
          </a:xfrm>
          <a:prstGeom prst="rect">
            <a:avLst/>
          </a:prstGeom>
          <a:noFill/>
        </p:spPr>
        <p:txBody>
          <a:bodyPr wrap="none" rtlCol="0">
            <a:spAutoFit/>
          </a:bodyPr>
          <a:lstStyle/>
          <a:p>
            <a:r>
              <a:rPr lang="en-US" sz="2400" b="0" dirty="0">
                <a:solidFill>
                  <a:srgbClr val="FF0000"/>
                </a:solidFill>
                <a:latin typeface="Gill Sans"/>
                <a:cs typeface="Gill Sans"/>
              </a:rPr>
              <a:t>Not quite…</a:t>
            </a:r>
          </a:p>
        </p:txBody>
      </p:sp>
      <p:grpSp>
        <p:nvGrpSpPr>
          <p:cNvPr id="28" name="Group 27"/>
          <p:cNvGrpSpPr/>
          <p:nvPr/>
        </p:nvGrpSpPr>
        <p:grpSpPr>
          <a:xfrm>
            <a:off x="1752600" y="1554480"/>
            <a:ext cx="2514600" cy="4632186"/>
            <a:chOff x="533400" y="1551057"/>
            <a:chExt cx="2514600" cy="4632186"/>
          </a:xfrm>
        </p:grpSpPr>
        <p:sp>
          <p:nvSpPr>
            <p:cNvPr id="30" name="Rectangle 29"/>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(K,V)</a:t>
              </a:r>
            </a:p>
          </p:txBody>
        </p:sp>
        <p:sp>
          <p:nvSpPr>
            <p:cNvPr id="31"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32" name="Straight Arrow Connector 31"/>
            <p:cNvCxnSpPr>
              <a:stCxn id="31" idx="2"/>
              <a:endCxn id="30"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Rectangle 33"/>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35"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36" name="Straight Arrow Connector 35"/>
            <p:cNvCxnSpPr>
              <a:stCxn id="34" idx="2"/>
              <a:endCxn id="35"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 Spark?</a:t>
            </a:r>
          </a:p>
        </p:txBody>
      </p:sp>
    </p:spTree>
    <p:extLst>
      <p:ext uri="{BB962C8B-B14F-4D97-AF65-F5344CB8AC3E}">
        <p14:creationId xmlns:p14="http://schemas.microsoft.com/office/powerpoint/2010/main" val="2624889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755648" y="1551057"/>
            <a:ext cx="2514600" cy="4632186"/>
            <a:chOff x="3124200" y="1551057"/>
            <a:chExt cx="2514600" cy="4632186"/>
          </a:xfrm>
        </p:grpSpPr>
        <p:sp>
          <p:nvSpPr>
            <p:cNvPr id="33" name="Rectangle 32"/>
            <p:cNvSpPr>
              <a:spLocks noChangeArrowheads="1"/>
            </p:cNvSpPr>
            <p:nvPr/>
          </p:nvSpPr>
          <p:spPr bwMode="auto">
            <a:xfrm>
              <a:off x="31242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37" name="Rectangle 36"/>
            <p:cNvSpPr>
              <a:spLocks noChangeArrowheads="1"/>
            </p:cNvSpPr>
            <p:nvPr/>
          </p:nvSpPr>
          <p:spPr bwMode="auto">
            <a:xfrm>
              <a:off x="31242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TO[(K,V)]</a:t>
              </a:r>
            </a:p>
          </p:txBody>
        </p:sp>
        <p:sp>
          <p:nvSpPr>
            <p:cNvPr id="38" name="Text Box 4"/>
            <p:cNvSpPr txBox="1">
              <a:spLocks noChangeArrowheads="1"/>
            </p:cNvSpPr>
            <p:nvPr/>
          </p:nvSpPr>
          <p:spPr bwMode="auto">
            <a:xfrm>
              <a:off x="38481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39" name="Straight Arrow Connector 38"/>
            <p:cNvCxnSpPr>
              <a:stCxn id="38" idx="2"/>
              <a:endCxn id="37" idx="0"/>
            </p:cNvCxnSpPr>
            <p:nvPr/>
          </p:nvCxnSpPr>
          <p:spPr bwMode="auto">
            <a:xfrm>
              <a:off x="43815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5" name="Rectangle 44"/>
            <p:cNvSpPr>
              <a:spLocks noChangeArrowheads="1"/>
            </p:cNvSpPr>
            <p:nvPr/>
          </p:nvSpPr>
          <p:spPr bwMode="auto">
            <a:xfrm>
              <a:off x="31242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 </a:t>
              </a:r>
              <a:r>
                <a:rPr lang="en-US" b="0" dirty="0" err="1">
                  <a:solidFill>
                    <a:srgbClr val="000000"/>
                  </a:solidFill>
                  <a:latin typeface="Andale Mono"/>
                  <a:cs typeface="Andale Mono"/>
                </a:rPr>
                <a:t>Iter</a:t>
              </a:r>
              <a:r>
                <a:rPr lang="en-US" b="0" dirty="0">
                  <a:solidFill>
                    <a:srgbClr val="000000"/>
                  </a:solidFill>
                  <a:latin typeface="Andale Mono"/>
                  <a:cs typeface="Andale Mono"/>
                </a:rPr>
                <a:t>[V])) </a:t>
              </a:r>
              <a:br>
                <a:rPr lang="en-US" b="0" dirty="0">
                  <a:solidFill>
                    <a:srgbClr val="000000"/>
                  </a:solidFill>
                  <a:latin typeface="Andale Mono"/>
                  <a:cs typeface="Andale Mono"/>
                </a:rPr>
              </a:br>
              <a:r>
                <a:rPr lang="en-US" b="0" dirty="0">
                  <a:solidFill>
                    <a:srgbClr val="000000"/>
                  </a:solidFill>
                  <a:latin typeface="Andale Mono"/>
                  <a:cs typeface="Andale Mono"/>
                </a:rPr>
                <a:t>⇒ (R,S)</a:t>
              </a:r>
            </a:p>
          </p:txBody>
        </p:sp>
        <p:sp>
          <p:nvSpPr>
            <p:cNvPr id="48" name="Text Box 4"/>
            <p:cNvSpPr txBox="1">
              <a:spLocks noChangeArrowheads="1"/>
            </p:cNvSpPr>
            <p:nvPr/>
          </p:nvSpPr>
          <p:spPr bwMode="auto">
            <a:xfrm>
              <a:off x="3429000" y="5829300"/>
              <a:ext cx="1905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RDD[(R, S)]</a:t>
              </a:r>
            </a:p>
          </p:txBody>
        </p:sp>
        <p:cxnSp>
          <p:nvCxnSpPr>
            <p:cNvPr id="49" name="Straight Arrow Connector 48"/>
            <p:cNvCxnSpPr>
              <a:stCxn id="45" idx="2"/>
              <a:endCxn id="48" idx="0"/>
            </p:cNvCxnSpPr>
            <p:nvPr/>
          </p:nvCxnSpPr>
          <p:spPr bwMode="auto">
            <a:xfrm>
              <a:off x="43815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7" name="Group 56"/>
          <p:cNvGrpSpPr/>
          <p:nvPr/>
        </p:nvGrpSpPr>
        <p:grpSpPr>
          <a:xfrm>
            <a:off x="4873752" y="1551057"/>
            <a:ext cx="2514600" cy="4632186"/>
            <a:chOff x="5715000" y="1551057"/>
            <a:chExt cx="2514600" cy="4632186"/>
          </a:xfrm>
        </p:grpSpPr>
        <p:sp>
          <p:nvSpPr>
            <p:cNvPr id="52" name="Rectangle 51"/>
            <p:cNvSpPr>
              <a:spLocks noChangeArrowheads="1"/>
            </p:cNvSpPr>
            <p:nvPr/>
          </p:nvSpPr>
          <p:spPr bwMode="auto">
            <a:xfrm>
              <a:off x="57150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mapPartitions</a:t>
              </a:r>
              <a:br>
                <a:rPr lang="en-US" dirty="0">
                  <a:solidFill>
                    <a:schemeClr val="bg2"/>
                  </a:solidFill>
                  <a:latin typeface="Gill Sans"/>
                  <a:cs typeface="Gill Sans"/>
                </a:rPr>
              </a:br>
              <a:r>
                <a:rPr lang="en-US" b="0" dirty="0">
                  <a:solidFill>
                    <a:srgbClr val="000000"/>
                  </a:solidFill>
                  <a:latin typeface="Andale Mono"/>
                  <a:cs typeface="Andale Mono"/>
                </a:rPr>
                <a:t>f: (</a:t>
              </a:r>
              <a:r>
                <a:rPr lang="en-US" b="0" dirty="0" err="1">
                  <a:solidFill>
                    <a:srgbClr val="000000"/>
                  </a:solidFill>
                  <a:latin typeface="Andale Mono"/>
                  <a:cs typeface="Andale Mono"/>
                </a:rPr>
                <a:t>Iter</a:t>
              </a:r>
              <a:r>
                <a:rPr lang="en-US" b="0" dirty="0">
                  <a:solidFill>
                    <a:srgbClr val="000000"/>
                  </a:solidFill>
                  <a:latin typeface="Andale Mono"/>
                  <a:cs typeface="Andale Mono"/>
                </a:rPr>
                <a:t>[T]) </a:t>
              </a:r>
              <a:br>
                <a:rPr lang="en-US" b="0" dirty="0">
                  <a:solidFill>
                    <a:srgbClr val="000000"/>
                  </a:solidFill>
                  <a:latin typeface="Andale Mono"/>
                  <a:cs typeface="Andale Mono"/>
                </a:rPr>
              </a:br>
              <a:r>
                <a:rPr lang="en-US" b="0" dirty="0">
                  <a:solidFill>
                    <a:srgbClr val="000000"/>
                  </a:solidFill>
                  <a:latin typeface="Andale Mono"/>
                  <a:cs typeface="Andale Mono"/>
                </a:rPr>
                <a:t>⇒ </a:t>
              </a:r>
              <a:r>
                <a:rPr lang="en-US" b="0" dirty="0" err="1">
                  <a:solidFill>
                    <a:srgbClr val="000000"/>
                  </a:solidFill>
                  <a:latin typeface="Andale Mono"/>
                  <a:cs typeface="Andale Mono"/>
                </a:rPr>
                <a:t>Iter</a:t>
              </a:r>
              <a:r>
                <a:rPr lang="en-US" b="0" dirty="0">
                  <a:solidFill>
                    <a:srgbClr val="000000"/>
                  </a:solidFill>
                  <a:latin typeface="Andale Mono"/>
                  <a:cs typeface="Andale Mono"/>
                </a:rPr>
                <a:t>[(K,V)]</a:t>
              </a:r>
            </a:p>
          </p:txBody>
        </p:sp>
        <p:sp>
          <p:nvSpPr>
            <p:cNvPr id="53" name="Text Box 4"/>
            <p:cNvSpPr txBox="1">
              <a:spLocks noChangeArrowheads="1"/>
            </p:cNvSpPr>
            <p:nvPr/>
          </p:nvSpPr>
          <p:spPr bwMode="auto">
            <a:xfrm>
              <a:off x="64389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54" name="Straight Arrow Connector 53"/>
            <p:cNvCxnSpPr>
              <a:stCxn id="53" idx="2"/>
              <a:endCxn id="52" idx="0"/>
            </p:cNvCxnSpPr>
            <p:nvPr/>
          </p:nvCxnSpPr>
          <p:spPr bwMode="auto">
            <a:xfrm>
              <a:off x="69723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58" name="Rectangle 57"/>
            <p:cNvSpPr>
              <a:spLocks noChangeArrowheads="1"/>
            </p:cNvSpPr>
            <p:nvPr/>
          </p:nvSpPr>
          <p:spPr bwMode="auto">
            <a:xfrm>
              <a:off x="57150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59" name="Rectangle 58"/>
            <p:cNvSpPr>
              <a:spLocks noChangeArrowheads="1"/>
            </p:cNvSpPr>
            <p:nvPr/>
          </p:nvSpPr>
          <p:spPr bwMode="auto">
            <a:xfrm>
              <a:off x="57150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 </a:t>
              </a:r>
              <a:r>
                <a:rPr lang="en-US" b="0" dirty="0" err="1">
                  <a:solidFill>
                    <a:srgbClr val="000000"/>
                  </a:solidFill>
                  <a:latin typeface="Andale Mono"/>
                  <a:cs typeface="Andale Mono"/>
                </a:rPr>
                <a:t>Iter</a:t>
              </a:r>
              <a:r>
                <a:rPr lang="en-US" b="0" dirty="0">
                  <a:solidFill>
                    <a:srgbClr val="000000"/>
                  </a:solidFill>
                  <a:latin typeface="Andale Mono"/>
                  <a:cs typeface="Andale Mono"/>
                </a:rPr>
                <a:t>[V])) </a:t>
              </a:r>
              <a:br>
                <a:rPr lang="en-US" b="0" dirty="0">
                  <a:solidFill>
                    <a:srgbClr val="000000"/>
                  </a:solidFill>
                  <a:latin typeface="Andale Mono"/>
                  <a:cs typeface="Andale Mono"/>
                </a:rPr>
              </a:br>
              <a:r>
                <a:rPr lang="en-US" b="0" dirty="0">
                  <a:solidFill>
                    <a:srgbClr val="000000"/>
                  </a:solidFill>
                  <a:latin typeface="Andale Mono"/>
                  <a:cs typeface="Andale Mono"/>
                </a:rPr>
                <a:t>⇒ (R,S)</a:t>
              </a:r>
            </a:p>
          </p:txBody>
        </p:sp>
        <p:sp>
          <p:nvSpPr>
            <p:cNvPr id="68" name="Text Box 4"/>
            <p:cNvSpPr txBox="1">
              <a:spLocks noChangeArrowheads="1"/>
            </p:cNvSpPr>
            <p:nvPr/>
          </p:nvSpPr>
          <p:spPr bwMode="auto">
            <a:xfrm>
              <a:off x="6019800" y="5829300"/>
              <a:ext cx="1905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RDD[(R, S)]</a:t>
              </a:r>
            </a:p>
          </p:txBody>
        </p:sp>
        <p:cxnSp>
          <p:nvCxnSpPr>
            <p:cNvPr id="69" name="Straight Arrow Connector 68"/>
            <p:cNvCxnSpPr>
              <a:stCxn id="59" idx="2"/>
              <a:endCxn id="68" idx="0"/>
            </p:cNvCxnSpPr>
            <p:nvPr/>
          </p:nvCxnSpPr>
          <p:spPr bwMode="auto">
            <a:xfrm>
              <a:off x="69723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6907082" y="6324600"/>
            <a:ext cx="2160718" cy="461665"/>
          </a:xfrm>
          <a:prstGeom prst="rect">
            <a:avLst/>
          </a:prstGeom>
          <a:noFill/>
        </p:spPr>
        <p:txBody>
          <a:bodyPr wrap="none" rtlCol="0">
            <a:spAutoFit/>
          </a:bodyPr>
          <a:lstStyle/>
          <a:p>
            <a:r>
              <a:rPr lang="en-US" sz="2400" b="0" dirty="0">
                <a:solidFill>
                  <a:srgbClr val="FF0000"/>
                </a:solidFill>
                <a:latin typeface="Gill Sans"/>
                <a:cs typeface="Gill Sans"/>
              </a:rPr>
              <a:t>Still not quite…</a:t>
            </a:r>
          </a:p>
        </p:txBody>
      </p:sp>
      <p:sp>
        <p:nvSpPr>
          <p:cNvPr id="20" name="TextBox 19"/>
          <p:cNvSpPr txBox="1"/>
          <p:nvPr/>
        </p:nvSpPr>
        <p:spPr>
          <a:xfrm rot="299246">
            <a:off x="152400" y="4998737"/>
            <a:ext cx="2825263" cy="461665"/>
          </a:xfrm>
          <a:prstGeom prst="rect">
            <a:avLst/>
          </a:prstGeom>
          <a:noFill/>
        </p:spPr>
        <p:txBody>
          <a:bodyPr wrap="none" rtlCol="0">
            <a:spAutoFit/>
          </a:bodyPr>
          <a:lstStyle/>
          <a:p>
            <a:r>
              <a:rPr lang="en-US" sz="2400" b="0" dirty="0">
                <a:solidFill>
                  <a:srgbClr val="FF0000"/>
                </a:solidFill>
                <a:latin typeface="Gill Sans"/>
                <a:cs typeface="Gill Sans"/>
              </a:rPr>
              <a:t>Nope, this isn’t “odd”</a:t>
            </a:r>
          </a:p>
        </p:txBody>
      </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 Spark?</a:t>
            </a:r>
          </a:p>
        </p:txBody>
      </p:sp>
    </p:spTree>
    <p:extLst>
      <p:ext uri="{BB962C8B-B14F-4D97-AF65-F5344CB8AC3E}">
        <p14:creationId xmlns:p14="http://schemas.microsoft.com/office/powerpoint/2010/main" val="996762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905000"/>
            <a:ext cx="7010400" cy="2031325"/>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a:t>
            </a:r>
            <a:r>
              <a:rPr lang="en-US" sz="1800" b="0" dirty="0" err="1">
                <a:solidFill>
                  <a:srgbClr val="FF0000"/>
                </a:solidFill>
                <a:latin typeface="Andale Mono"/>
                <a:cs typeface="Andale Mono"/>
              </a:rPr>
              <a:t>flatMap</a:t>
            </a:r>
            <a:r>
              <a:rPr lang="en-US" sz="1800" b="0" dirty="0">
                <a:solidFill>
                  <a:srgbClr val="000000"/>
                </a:solidFill>
                <a:latin typeface="Andale Mono"/>
                <a:cs typeface="Andale Mono"/>
              </a:rPr>
              <a:t>(line =&gt; tokenize(line))</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(word =&gt; (word, 1))</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a:t>
            </a:r>
            <a:r>
              <a:rPr lang="en-US" sz="1800" b="0" dirty="0" err="1">
                <a:solidFill>
                  <a:srgbClr val="FF0000"/>
                </a:solidFill>
                <a:latin typeface="Andale Mono"/>
                <a:cs typeface="Andale Mono"/>
              </a:rPr>
              <a:t>reduceByKey</a:t>
            </a:r>
            <a:r>
              <a:rPr lang="en-US" sz="1800" b="0" dirty="0">
                <a:solidFill>
                  <a:srgbClr val="000000"/>
                </a:solidFill>
                <a:latin typeface="Andale Mono"/>
                <a:cs typeface="Andale Mono"/>
              </a:rPr>
              <a:t>(_ + _)</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
        <p:nvSpPr>
          <p:cNvPr id="4" name="TextBox 3"/>
          <p:cNvSpPr txBox="1"/>
          <p:nvPr/>
        </p:nvSpPr>
        <p:spPr>
          <a:xfrm>
            <a:off x="6096000" y="4601528"/>
            <a:ext cx="2362200" cy="369332"/>
          </a:xfrm>
          <a:prstGeom prst="rect">
            <a:avLst/>
          </a:prstGeom>
          <a:noFill/>
          <a:ln>
            <a:noFill/>
          </a:ln>
        </p:spPr>
        <p:txBody>
          <a:bodyPr wrap="square" rtlCol="0">
            <a:spAutoFit/>
          </a:bodyPr>
          <a:lstStyle/>
          <a:p>
            <a:r>
              <a:rPr lang="es-ES_tradnl" sz="1800" b="0" dirty="0">
                <a:solidFill>
                  <a:srgbClr val="000000"/>
                </a:solidFill>
                <a:latin typeface="Andale Mono"/>
                <a:cs typeface="Andale Mono"/>
              </a:rPr>
              <a:t>(x, y) =&gt; x + y</a:t>
            </a:r>
            <a:endParaRPr lang="en-US" sz="1800" b="0" dirty="0">
              <a:solidFill>
                <a:srgbClr val="000000"/>
              </a:solidFill>
              <a:latin typeface="Andale Mono"/>
              <a:cs typeface="Andale Mono"/>
            </a:endParaRPr>
          </a:p>
        </p:txBody>
      </p:sp>
      <p:cxnSp>
        <p:nvCxnSpPr>
          <p:cNvPr id="5" name="Straight Arrow Connector 4"/>
          <p:cNvCxnSpPr/>
          <p:nvPr/>
        </p:nvCxnSpPr>
        <p:spPr bwMode="auto">
          <a:xfrm flipH="1" flipV="1">
            <a:off x="4343400" y="3458528"/>
            <a:ext cx="28956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a:endCxn id="4" idx="0"/>
          </p:cNvCxnSpPr>
          <p:nvPr/>
        </p:nvCxnSpPr>
        <p:spPr bwMode="auto">
          <a:xfrm>
            <a:off x="7239000" y="3610928"/>
            <a:ext cx="38100" cy="990600"/>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Word Count</a:t>
            </a:r>
          </a:p>
        </p:txBody>
      </p:sp>
      <p:sp>
        <p:nvSpPr>
          <p:cNvPr id="9" name="TextBox 8"/>
          <p:cNvSpPr txBox="1"/>
          <p:nvPr/>
        </p:nvSpPr>
        <p:spPr>
          <a:xfrm>
            <a:off x="6016119" y="6397079"/>
            <a:ext cx="1981200" cy="369332"/>
          </a:xfrm>
          <a:prstGeom prst="rect">
            <a:avLst/>
          </a:prstGeom>
          <a:noFill/>
          <a:ln>
            <a:noFill/>
          </a:ln>
        </p:spPr>
        <p:txBody>
          <a:bodyPr wrap="square" rtlCol="0">
            <a:spAutoFit/>
          </a:bodyPr>
          <a:lstStyle/>
          <a:p>
            <a:r>
              <a:rPr lang="en-US" sz="1800" b="0" dirty="0">
                <a:solidFill>
                  <a:srgbClr val="000000"/>
                </a:solidFill>
                <a:latin typeface="Andale Mono"/>
                <a:cs typeface="Andale Mono"/>
              </a:rPr>
              <a:t>a._1</a:t>
            </a:r>
          </a:p>
        </p:txBody>
      </p:sp>
      <p:sp>
        <p:nvSpPr>
          <p:cNvPr id="10" name="TextBox 9"/>
          <p:cNvSpPr txBox="1"/>
          <p:nvPr/>
        </p:nvSpPr>
        <p:spPr>
          <a:xfrm>
            <a:off x="609600" y="6381690"/>
            <a:ext cx="6930519"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Aside: Scala tuple access notation, e.g.,</a:t>
            </a:r>
          </a:p>
        </p:txBody>
      </p:sp>
    </p:spTree>
    <p:extLst>
      <p:ext uri="{BB962C8B-B14F-4D97-AF65-F5344CB8AC3E}">
        <p14:creationId xmlns:p14="http://schemas.microsoft.com/office/powerpoint/2010/main" val="43431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828800"/>
            <a:ext cx="7772400" cy="3970318"/>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(object mapper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map(key: Long, value: Text) =</a:t>
            </a:r>
          </a:p>
          <a:p>
            <a:r>
              <a:rPr lang="en-US" sz="1800" b="0" dirty="0">
                <a:solidFill>
                  <a:srgbClr val="000000"/>
                </a:solidFill>
                <a:latin typeface="Andale Mono"/>
                <a:cs typeface="Andale Mono"/>
              </a:rPr>
              <a:t>      tokenize(value).</a:t>
            </a:r>
            <a:r>
              <a:rPr lang="en-US" sz="1800" b="0" dirty="0" err="1">
                <a:solidFill>
                  <a:srgbClr val="000000"/>
                </a:solidFill>
                <a:latin typeface="Andale Mono"/>
                <a:cs typeface="Andale Mono"/>
              </a:rPr>
              <a:t>foreach</a:t>
            </a:r>
            <a:r>
              <a:rPr lang="en-US" sz="1800" b="0" dirty="0">
                <a:solidFill>
                  <a:srgbClr val="000000"/>
                </a:solidFill>
                <a:latin typeface="Andale Mono"/>
                <a:cs typeface="Andale Mono"/>
              </a:rPr>
              <a:t>(word =&gt; write(word, 1))</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.reduce</a:t>
            </a:r>
            <a:r>
              <a:rPr lang="en-US" sz="1800" b="0" dirty="0">
                <a:solidFill>
                  <a:srgbClr val="000000"/>
                </a:solidFill>
                <a:latin typeface="Andale Mono"/>
                <a:cs typeface="Andale Mono"/>
              </a:rPr>
              <a:t>(object reducer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reduce(key: Text, values: </a:t>
            </a:r>
            <a:r>
              <a:rPr lang="en-US" sz="1800" b="0" dirty="0" err="1">
                <a:solidFill>
                  <a:srgbClr val="000000"/>
                </a:solidFill>
                <a:latin typeface="Andale Mono"/>
                <a:cs typeface="Andale Mono"/>
              </a:rPr>
              <a:t>Iterable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Int</a:t>
            </a:r>
            <a:r>
              <a:rPr lang="en-US" sz="1800" b="0" dirty="0">
                <a:solidFill>
                  <a:srgbClr val="000000"/>
                </a:solidFill>
                <a:latin typeface="Andale Mono"/>
                <a:cs typeface="Andale Mono"/>
              </a:rPr>
              <a:t>]) =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var</a:t>
            </a:r>
            <a:r>
              <a:rPr lang="en-US" sz="1800" b="0" dirty="0">
                <a:solidFill>
                  <a:srgbClr val="000000"/>
                </a:solidFill>
                <a:latin typeface="Andale Mono"/>
                <a:cs typeface="Andale Mono"/>
              </a:rPr>
              <a:t> sum = 0</a:t>
            </a:r>
          </a:p>
          <a:p>
            <a:r>
              <a:rPr lang="en-US" sz="1800" b="0" dirty="0">
                <a:solidFill>
                  <a:srgbClr val="000000"/>
                </a:solidFill>
                <a:latin typeface="Andale Mono"/>
                <a:cs typeface="Andale Mono"/>
              </a:rPr>
              <a:t>      for (value &lt;- values) sum += value</a:t>
            </a:r>
          </a:p>
          <a:p>
            <a:r>
              <a:rPr lang="en-US" sz="1800" b="0" dirty="0">
                <a:solidFill>
                  <a:srgbClr val="000000"/>
                </a:solidFill>
                <a:latin typeface="Andale Mono"/>
                <a:cs typeface="Andale Mono"/>
              </a:rPr>
              <a:t>      write(key, sum)</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Don’t focus on Java verbosity!</a:t>
            </a:r>
          </a:p>
        </p:txBody>
      </p:sp>
    </p:spTree>
    <p:extLst>
      <p:ext uri="{BB962C8B-B14F-4D97-AF65-F5344CB8AC3E}">
        <p14:creationId xmlns:p14="http://schemas.microsoft.com/office/powerpoint/2010/main" val="30321220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TimeCar.com-BTTF_DeLorean_Time_Machine-OtoGodfrey.com-JMortonPhoto.com-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284991" cy="6858000"/>
          </a:xfrm>
          <a:prstGeom prst="rect">
            <a:avLst/>
          </a:prstGeom>
        </p:spPr>
      </p:pic>
      <p:sp>
        <p:nvSpPr>
          <p:cNvPr id="3" name="TextBox 2"/>
          <p:cNvSpPr txBox="1"/>
          <p:nvPr/>
        </p:nvSpPr>
        <p:spPr>
          <a:xfrm>
            <a:off x="0" y="6229290"/>
            <a:ext cx="9144000" cy="400110"/>
          </a:xfrm>
          <a:prstGeom prst="rect">
            <a:avLst/>
          </a:prstGeom>
          <a:noFill/>
        </p:spPr>
        <p:txBody>
          <a:bodyPr wrap="square" rtlCol="0">
            <a:spAutoFit/>
          </a:bodyPr>
          <a:lstStyle/>
          <a:p>
            <a:pPr algn="ctr"/>
            <a:r>
              <a:rPr lang="en-US" sz="2000" b="0" dirty="0">
                <a:solidFill>
                  <a:srgbClr val="FFFFFF"/>
                </a:solidFill>
                <a:latin typeface="Gill Sans"/>
                <a:cs typeface="Gill Sans"/>
              </a:rPr>
              <a:t>(circa 2007)</a:t>
            </a:r>
          </a:p>
        </p:txBody>
      </p:sp>
      <p:sp>
        <p:nvSpPr>
          <p:cNvPr id="4" name="TextBox 3"/>
          <p:cNvSpPr txBox="1"/>
          <p:nvPr/>
        </p:nvSpPr>
        <p:spPr>
          <a:xfrm>
            <a:off x="0" y="5867400"/>
            <a:ext cx="9144000" cy="461665"/>
          </a:xfrm>
          <a:prstGeom prst="rect">
            <a:avLst/>
          </a:prstGeom>
          <a:noFill/>
        </p:spPr>
        <p:txBody>
          <a:bodyPr wrap="square" rtlCol="0">
            <a:spAutoFit/>
          </a:bodyPr>
          <a:lstStyle/>
          <a:p>
            <a:pPr algn="ctr"/>
            <a:r>
              <a:rPr lang="en-US" sz="2400" b="0" dirty="0">
                <a:solidFill>
                  <a:srgbClr val="FFFFFF"/>
                </a:solidFill>
                <a:latin typeface="Gill Sans"/>
                <a:cs typeface="Gill Sans"/>
              </a:rPr>
              <a:t>Hadoop is great, but it’s really </a:t>
            </a:r>
            <a:r>
              <a:rPr lang="en-US" sz="2400" b="0" dirty="0" err="1">
                <a:solidFill>
                  <a:srgbClr val="FFFFFF"/>
                </a:solidFill>
                <a:latin typeface="Gill Sans"/>
                <a:cs typeface="Gill Sans"/>
              </a:rPr>
              <a:t>waaaaay</a:t>
            </a:r>
            <a:r>
              <a:rPr lang="en-US" sz="2400" b="0" dirty="0">
                <a:solidFill>
                  <a:srgbClr val="FFFFFF"/>
                </a:solidFill>
                <a:latin typeface="Gill Sans"/>
                <a:cs typeface="Gill Sans"/>
              </a:rPr>
              <a:t> too low level!</a:t>
            </a:r>
          </a:p>
        </p:txBody>
      </p:sp>
      <p:sp>
        <p:nvSpPr>
          <p:cNvPr id="6" name="TextBox 5"/>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a:t>Source: Wikipedia (</a:t>
            </a:r>
            <a:r>
              <a:rPr lang="en-US" sz="1000" b="0" dirty="0" err="1"/>
              <a:t>DeLorean</a:t>
            </a:r>
            <a:r>
              <a:rPr lang="en-US" sz="1000" b="0" dirty="0"/>
              <a:t> time machine)</a:t>
            </a:r>
          </a:p>
        </p:txBody>
      </p:sp>
    </p:spTree>
    <p:extLst>
      <p:ext uri="{BB962C8B-B14F-4D97-AF65-F5344CB8AC3E}">
        <p14:creationId xmlns:p14="http://schemas.microsoft.com/office/powerpoint/2010/main" val="2343032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Next Time</a:t>
            </a:r>
            <a:r>
              <a:rPr lang="mr-IN" sz="3600" b="0" kern="0" dirty="0">
                <a:solidFill>
                  <a:srgbClr val="000000"/>
                </a:solidFill>
                <a:latin typeface="Gill Sans"/>
                <a:cs typeface="Gill Sans"/>
              </a:rPr>
              <a:t>…</a:t>
            </a:r>
            <a:endParaRPr lang="en-US" sz="3600" b="0" kern="0" dirty="0">
              <a:solidFill>
                <a:srgbClr val="000000"/>
              </a:solidFill>
              <a:latin typeface="Gill Sans"/>
              <a:cs typeface="Gill Sans"/>
            </a:endParaRPr>
          </a:p>
        </p:txBody>
      </p:sp>
      <p:sp>
        <p:nvSpPr>
          <p:cNvPr id="6" name="TextBox 5"/>
          <p:cNvSpPr txBox="1"/>
          <p:nvPr/>
        </p:nvSpPr>
        <p:spPr>
          <a:xfrm>
            <a:off x="0" y="2357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What’s an RDD?</a:t>
            </a:r>
          </a:p>
        </p:txBody>
      </p:sp>
      <p:sp>
        <p:nvSpPr>
          <p:cNvPr id="9" name="TextBox 8"/>
          <p:cNvSpPr txBox="1"/>
          <p:nvPr/>
        </p:nvSpPr>
        <p:spPr>
          <a:xfrm>
            <a:off x="0" y="28530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does Spark actually work?</a:t>
            </a:r>
          </a:p>
        </p:txBody>
      </p:sp>
      <p:sp>
        <p:nvSpPr>
          <p:cNvPr id="11" name="TextBox 10"/>
          <p:cNvSpPr txBox="1"/>
          <p:nvPr/>
        </p:nvSpPr>
        <p:spPr>
          <a:xfrm>
            <a:off x="0" y="3348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Algorithm design: </a:t>
            </a:r>
            <a:r>
              <a:rPr lang="en-US" sz="2400" b="0" kern="0" dirty="0" err="1">
                <a:solidFill>
                  <a:srgbClr val="000000"/>
                </a:solidFill>
                <a:latin typeface="Gill Sans"/>
                <a:cs typeface="Gill Sans"/>
              </a:rPr>
              <a:t>redux</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30085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algn="ctr">
              <a:defRPr/>
            </a:pPr>
            <a:r>
              <a:rPr lang="en-US" sz="3600" b="0" kern="0" dirty="0">
                <a:solidFill>
                  <a:srgbClr val="000000"/>
                </a:solidFill>
                <a:latin typeface="Gill Sans"/>
                <a:cs typeface="Gill Sans"/>
              </a:rPr>
              <a:t>Meanwhile, at 1600 Amphitheatre Parkway</a:t>
            </a:r>
            <a:r>
              <a:rPr lang="mr-IN" sz="3600" b="0" kern="0" dirty="0">
                <a:solidFill>
                  <a:srgbClr val="000000"/>
                </a:solidFill>
                <a:latin typeface="Gill Sans"/>
                <a:cs typeface="Gill Sans"/>
              </a:rPr>
              <a:t>…</a:t>
            </a:r>
            <a:r>
              <a:rPr lang="en-US" sz="3600" b="0" kern="0" dirty="0">
                <a:solidFill>
                  <a:srgbClr val="000000"/>
                </a:solidFill>
                <a:latin typeface="Gill Sans"/>
                <a:cs typeface="Gill Sans"/>
              </a:rPr>
              <a:t> </a:t>
            </a:r>
          </a:p>
        </p:txBody>
      </p:sp>
      <p:sp>
        <p:nvSpPr>
          <p:cNvPr id="7" name="TextBox 6"/>
          <p:cNvSpPr txBox="1"/>
          <p:nvPr/>
        </p:nvSpPr>
        <p:spPr>
          <a:xfrm>
            <a:off x="0" y="2124670"/>
            <a:ext cx="91440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Sawzall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2003</a:t>
            </a:r>
          </a:p>
        </p:txBody>
      </p:sp>
      <p:sp>
        <p:nvSpPr>
          <p:cNvPr id="8" name="TextBox 7"/>
          <p:cNvSpPr txBox="1"/>
          <p:nvPr/>
        </p:nvSpPr>
        <p:spPr>
          <a:xfrm>
            <a:off x="0" y="25056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Lumberjack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a:t>
            </a:r>
          </a:p>
        </p:txBody>
      </p:sp>
      <p:sp>
        <p:nvSpPr>
          <p:cNvPr id="10" name="TextBox 9"/>
          <p:cNvSpPr txBox="1"/>
          <p:nvPr/>
        </p:nvSpPr>
        <p:spPr>
          <a:xfrm>
            <a:off x="0" y="28866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Flume(Java)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2009</a:t>
            </a:r>
          </a:p>
        </p:txBody>
      </p:sp>
      <p:sp>
        <p:nvSpPr>
          <p:cNvPr id="9" name="TextBox 8"/>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Cloud Dataflow (Flume + </a:t>
            </a:r>
            <a:r>
              <a:rPr lang="en-US" sz="2400" b="0" kern="0" dirty="0" err="1">
                <a:solidFill>
                  <a:srgbClr val="000000"/>
                </a:solidFill>
                <a:latin typeface="Gill Sans"/>
                <a:cs typeface="Gill Sans"/>
              </a:rPr>
              <a:t>MillWheel</a:t>
            </a:r>
            <a:r>
              <a:rPr lang="en-US" sz="2400" b="0" kern="0" dirty="0">
                <a:solidFill>
                  <a:srgbClr val="000000"/>
                </a:solidFill>
                <a:latin typeface="Gill Sans"/>
                <a:cs typeface="Gill Sans"/>
              </a:rPr>
              <a:t>)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2014</a:t>
            </a:r>
          </a:p>
        </p:txBody>
      </p:sp>
    </p:spTree>
    <p:extLst>
      <p:ext uri="{BB962C8B-B14F-4D97-AF65-F5344CB8AC3E}">
        <p14:creationId xmlns:p14="http://schemas.microsoft.com/office/powerpoint/2010/main" val="4181702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sp>
        <p:nvSpPr>
          <p:cNvPr id="5" name="TextBox 4"/>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Core data types</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PCollection</a:t>
            </a:r>
            <a:r>
              <a:rPr lang="en-US" sz="2000" b="0" kern="0" dirty="0">
                <a:solidFill>
                  <a:srgbClr val="0070C0"/>
                </a:solidFill>
                <a:latin typeface="Gill Sans"/>
                <a:cs typeface="Gill Sans"/>
              </a:rPr>
              <a:t>&lt;T&gt; - a (possibly huge) immutable bag of elements of type T</a:t>
            </a:r>
          </a:p>
          <a:p>
            <a:pPr lvl="0" algn="ctr">
              <a:defRPr/>
            </a:pPr>
            <a:r>
              <a:rPr lang="en-US" sz="2000" b="0" kern="0" dirty="0" err="1">
                <a:solidFill>
                  <a:srgbClr val="0070C0"/>
                </a:solidFill>
                <a:latin typeface="Gill Sans"/>
                <a:cs typeface="Gill Sans"/>
              </a:rPr>
              <a:t>PTable</a:t>
            </a:r>
            <a:r>
              <a:rPr lang="en-US" sz="2000" b="0" kern="0" dirty="0">
                <a:solidFill>
                  <a:srgbClr val="0070C0"/>
                </a:solidFill>
                <a:latin typeface="Gill Sans"/>
                <a:cs typeface="Gill Sans"/>
              </a:rPr>
              <a:t>&lt;K, V&gt; - a (possibly huge) immutable bag of key-value pairs</a:t>
            </a:r>
          </a:p>
        </p:txBody>
      </p:sp>
      <p:sp>
        <p:nvSpPr>
          <p:cNvPr id="13" name="TextBox 12"/>
          <p:cNvSpPr txBox="1"/>
          <p:nvPr/>
        </p:nvSpPr>
        <p:spPr>
          <a:xfrm>
            <a:off x="3886200" y="6243935"/>
            <a:ext cx="4984057"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sounds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94820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sp>
        <p:nvSpPr>
          <p:cNvPr id="5" name="TextBox 4"/>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grpSp>
        <p:nvGrpSpPr>
          <p:cNvPr id="7" name="Group 6"/>
          <p:cNvGrpSpPr/>
          <p:nvPr/>
        </p:nvGrpSpPr>
        <p:grpSpPr>
          <a:xfrm>
            <a:off x="304800" y="2209800"/>
            <a:ext cx="1981200" cy="3279577"/>
            <a:chOff x="1371600" y="1932057"/>
            <a:chExt cx="1981200" cy="3279577"/>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500" b="0" dirty="0" err="1">
                  <a:solidFill>
                    <a:schemeClr val="bg2"/>
                  </a:solidFill>
                  <a:latin typeface="Gill Sans"/>
                  <a:cs typeface="Gill Sans"/>
                </a:rPr>
                <a:t>parallelDo</a:t>
              </a:r>
              <a:endParaRPr lang="en-US" sz="1500" b="0" dirty="0">
                <a:solidFill>
                  <a:schemeClr val="bg2"/>
                </a:solidFill>
                <a:latin typeface="Gill Sans"/>
                <a:cs typeface="Gill Sans"/>
              </a:endParaRPr>
            </a:p>
            <a:p>
              <a:pPr algn="ctr"/>
              <a:r>
                <a:rPr lang="en-US" sz="1400" b="0" dirty="0">
                  <a:solidFill>
                    <a:srgbClr val="000000"/>
                  </a:solidFill>
                  <a:latin typeface="Andale Mono"/>
                  <a:cs typeface="Andale Mono"/>
                </a:rPr>
                <a:t>f: (T) ⇒ S</a:t>
              </a:r>
            </a:p>
          </p:txBody>
        </p:sp>
        <p:sp>
          <p:nvSpPr>
            <p:cNvPr id="9" name="Text Box 4"/>
            <p:cNvSpPr txBox="1">
              <a:spLocks noChangeArrowheads="1"/>
            </p:cNvSpPr>
            <p:nvPr/>
          </p:nvSpPr>
          <p:spPr bwMode="auto">
            <a:xfrm>
              <a:off x="1371600" y="19320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PCollection</a:t>
              </a:r>
              <a:r>
                <a:rPr lang="en-US" sz="1400" b="0" dirty="0">
                  <a:solidFill>
                    <a:srgbClr val="000000"/>
                  </a:solidFill>
                  <a:latin typeface="Andale Mono"/>
                  <a:cs typeface="Andale Mono"/>
                </a:rPr>
                <a:t>&lt;T&gt;</a:t>
              </a:r>
            </a:p>
          </p:txBody>
        </p:sp>
        <p:cxnSp>
          <p:nvCxnSpPr>
            <p:cNvPr id="10" name="Straight Arrow Connector 9"/>
            <p:cNvCxnSpPr>
              <a:stCxn id="9" idx="2"/>
              <a:endCxn id="8" idx="0"/>
            </p:cNvCxnSpPr>
            <p:nvPr/>
          </p:nvCxnSpPr>
          <p:spPr bwMode="auto">
            <a:xfrm>
              <a:off x="2362200" y="2239834"/>
              <a:ext cx="0" cy="8843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PCollection</a:t>
              </a:r>
              <a:r>
                <a:rPr lang="en-US" sz="1400" b="0" dirty="0">
                  <a:solidFill>
                    <a:srgbClr val="000000"/>
                  </a:solidFill>
                  <a:latin typeface="Andale Mono"/>
                  <a:cs typeface="Andale Mono"/>
                </a:rPr>
                <a:t>&lt;S&gt;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819400" y="2971800"/>
            <a:ext cx="5943600" cy="1569660"/>
          </a:xfrm>
          <a:prstGeom prst="rect">
            <a:avLst/>
          </a:prstGeom>
          <a:noFill/>
          <a:ln>
            <a:noFill/>
          </a:ln>
        </p:spPr>
        <p:txBody>
          <a:bodyPr wrap="square" rtlCol="0">
            <a:spAutoFit/>
          </a:bodyPr>
          <a:lstStyle/>
          <a:p>
            <a:r>
              <a:rPr lang="en-US" sz="1200" b="0" dirty="0" err="1">
                <a:solidFill>
                  <a:srgbClr val="000000"/>
                </a:solidFill>
                <a:latin typeface="Andale Mono"/>
                <a:cs typeface="Andale Mono"/>
              </a:rPr>
              <a:t>PCollection</a:t>
            </a:r>
            <a:r>
              <a:rPr lang="en-US" sz="1200" b="0" dirty="0">
                <a:solidFill>
                  <a:srgbClr val="000000"/>
                </a:solidFill>
                <a:latin typeface="Andale Mono"/>
                <a:cs typeface="Andale Mono"/>
              </a:rPr>
              <a:t>&lt;String&gt; words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lines.parallelDo</a:t>
            </a:r>
            <a:r>
              <a:rPr lang="en-US" sz="1200" b="0" dirty="0">
                <a:solidFill>
                  <a:srgbClr val="000000"/>
                </a:solidFill>
                <a:latin typeface="Andale Mono"/>
                <a:cs typeface="Andale Mono"/>
              </a:rPr>
              <a:t>(new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String,String</a:t>
            </a:r>
            <a:r>
              <a:rPr lang="en-US" sz="1200" b="0" dirty="0">
                <a:solidFill>
                  <a:srgbClr val="000000"/>
                </a:solidFill>
                <a:latin typeface="Andale Mono"/>
                <a:cs typeface="Andale Mono"/>
              </a:rPr>
              <a:t>&gt;() {</a:t>
            </a:r>
          </a:p>
          <a:p>
            <a:r>
              <a:rPr lang="en-US" sz="1200" b="0" dirty="0">
                <a:solidFill>
                  <a:srgbClr val="000000"/>
                </a:solidFill>
                <a:latin typeface="Andale Mono"/>
                <a:cs typeface="Andale Mono"/>
              </a:rPr>
              <a:t>    void process(String line,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&lt;String&gt;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for (String word : </a:t>
            </a:r>
            <a:r>
              <a:rPr lang="en-US" sz="1200" b="0" dirty="0" err="1">
                <a:solidFill>
                  <a:srgbClr val="000000"/>
                </a:solidFill>
                <a:latin typeface="Andale Mono"/>
                <a:cs typeface="Andale Mono"/>
              </a:rPr>
              <a:t>splitIntoWords</a:t>
            </a:r>
            <a:r>
              <a:rPr lang="en-US" sz="1200" b="0" dirty="0">
                <a:solidFill>
                  <a:srgbClr val="000000"/>
                </a:solidFill>
                <a:latin typeface="Andale Mono"/>
                <a:cs typeface="Andale Mono"/>
              </a:rPr>
              <a:t>(line))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(word);</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collectionOf</a:t>
            </a:r>
            <a:r>
              <a:rPr lang="en-US" sz="1200" b="0" dirty="0">
                <a:solidFill>
                  <a:srgbClr val="000000"/>
                </a:solidFill>
                <a:latin typeface="Andale Mono"/>
                <a:cs typeface="Andale Mono"/>
              </a:rPr>
              <a:t>(strings()));</a:t>
            </a:r>
          </a:p>
        </p:txBody>
      </p:sp>
      <p:sp>
        <p:nvSpPr>
          <p:cNvPr id="14" name="TextBox 13"/>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1882595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grpSp>
        <p:nvGrpSpPr>
          <p:cNvPr id="7" name="Group 6"/>
          <p:cNvGrpSpPr/>
          <p:nvPr/>
        </p:nvGrpSpPr>
        <p:grpSpPr>
          <a:xfrm>
            <a:off x="304800" y="2209800"/>
            <a:ext cx="1981200" cy="3495020"/>
            <a:chOff x="1371600" y="1932057"/>
            <a:chExt cx="1981200" cy="3495020"/>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err="1">
                  <a:solidFill>
                    <a:schemeClr val="bg2"/>
                  </a:solidFill>
                  <a:latin typeface="Gill Sans"/>
                  <a:cs typeface="Gill Sans"/>
                </a:rPr>
                <a:t>groupByKey</a:t>
              </a:r>
              <a:endParaRPr lang="en-US" sz="1400" b="0" dirty="0">
                <a:solidFill>
                  <a:srgbClr val="000000"/>
                </a:solidFill>
                <a:latin typeface="Andale Mono"/>
                <a:cs typeface="Andale Mono"/>
              </a:endParaRPr>
            </a:p>
          </p:txBody>
        </p:sp>
        <p:sp>
          <p:nvSpPr>
            <p:cNvPr id="9" name="Text Box 4"/>
            <p:cNvSpPr txBox="1">
              <a:spLocks noChangeArrowheads="1"/>
            </p:cNvSpPr>
            <p:nvPr/>
          </p:nvSpPr>
          <p:spPr bwMode="auto">
            <a:xfrm>
              <a:off x="1371600" y="19320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V&gt;</a:t>
              </a:r>
            </a:p>
          </p:txBody>
        </p:sp>
        <p:cxnSp>
          <p:nvCxnSpPr>
            <p:cNvPr id="10" name="Straight Arrow Connector 9"/>
            <p:cNvCxnSpPr>
              <a:stCxn id="9" idx="2"/>
              <a:endCxn id="8" idx="0"/>
            </p:cNvCxnSpPr>
            <p:nvPr/>
          </p:nvCxnSpPr>
          <p:spPr bwMode="auto">
            <a:xfrm>
              <a:off x="2362200" y="2239834"/>
              <a:ext cx="0" cy="8843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523220"/>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Collection&lt;V&gt;&gt;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438400" y="2819400"/>
            <a:ext cx="6629400" cy="2123658"/>
          </a:xfrm>
          <a:prstGeom prst="rect">
            <a:avLst/>
          </a:prstGeom>
          <a:noFill/>
          <a:ln>
            <a:noFill/>
          </a:ln>
        </p:spPr>
        <p:txBody>
          <a:bodyPr wrap="square" rtlCol="0">
            <a:spAutoFit/>
          </a:bodyPr>
          <a:lstStyle/>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 backlinks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docInfos.parallelDo</a:t>
            </a:r>
            <a:r>
              <a:rPr lang="en-US" sz="1200" b="0" dirty="0">
                <a:solidFill>
                  <a:srgbClr val="000000"/>
                </a:solidFill>
                <a:latin typeface="Andale Mono"/>
                <a:cs typeface="Andale Mono"/>
              </a:rPr>
              <a:t>(new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Pair&lt;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for (URL </a:t>
            </a:r>
            <a:r>
              <a:rPr lang="en-US" sz="1200" b="0" dirty="0" err="1">
                <a:solidFill>
                  <a:srgbClr val="000000"/>
                </a:solidFill>
                <a:latin typeface="Andale Mono"/>
                <a:cs typeface="Andale Mono"/>
              </a:rPr>
              <a:t>targetUrl</a:t>
            </a:r>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docInfo.getLinks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targetUrl</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recordsOf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URL.class</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recordsOf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DocInfo.class</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URL,Collection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referringDocInfos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backlinks.groupByKey</a:t>
            </a:r>
            <a:r>
              <a:rPr lang="en-US" sz="1200" b="0" dirty="0">
                <a:solidFill>
                  <a:srgbClr val="000000"/>
                </a:solidFill>
                <a:latin typeface="Andale Mono"/>
                <a:cs typeface="Andale Mono"/>
              </a:rPr>
              <a:t>();</a:t>
            </a:r>
          </a:p>
        </p:txBody>
      </p:sp>
      <p:sp>
        <p:nvSpPr>
          <p:cNvPr id="13" name="TextBox 12"/>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sp>
        <p:nvSpPr>
          <p:cNvPr id="15" name="TextBox 14"/>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4024160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grpSp>
        <p:nvGrpSpPr>
          <p:cNvPr id="7" name="Group 6"/>
          <p:cNvGrpSpPr/>
          <p:nvPr/>
        </p:nvGrpSpPr>
        <p:grpSpPr>
          <a:xfrm>
            <a:off x="304800" y="2209800"/>
            <a:ext cx="1981200" cy="3279577"/>
            <a:chOff x="1371600" y="1932057"/>
            <a:chExt cx="1981200" cy="3279577"/>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500" b="0" dirty="0" err="1">
                  <a:solidFill>
                    <a:schemeClr val="bg2"/>
                  </a:solidFill>
                  <a:latin typeface="Gill Sans"/>
                  <a:cs typeface="Gill Sans"/>
                </a:rPr>
                <a:t>combineValues</a:t>
              </a:r>
              <a:endParaRPr lang="en-US" sz="1500" b="0" dirty="0">
                <a:solidFill>
                  <a:schemeClr val="bg2"/>
                </a:solidFill>
                <a:latin typeface="Gill Sans"/>
                <a:cs typeface="Gill Sans"/>
              </a:endParaRPr>
            </a:p>
            <a:p>
              <a:pPr algn="ctr"/>
              <a:r>
                <a:rPr lang="en-US" sz="1400" b="0" dirty="0">
                  <a:solidFill>
                    <a:srgbClr val="000000"/>
                  </a:solidFill>
                  <a:latin typeface="Andale Mono"/>
                  <a:cs typeface="Andale Mono"/>
                </a:rPr>
                <a:t>f: (V, V) </a:t>
              </a:r>
              <a:br>
                <a:rPr lang="en-US" sz="1400" b="0" dirty="0">
                  <a:solidFill>
                    <a:srgbClr val="000000"/>
                  </a:solidFill>
                  <a:latin typeface="Andale Mono"/>
                  <a:cs typeface="Andale Mono"/>
                </a:rPr>
              </a:br>
              <a:r>
                <a:rPr lang="en-US" sz="1400" b="0" dirty="0">
                  <a:solidFill>
                    <a:srgbClr val="000000"/>
                  </a:solidFill>
                  <a:latin typeface="Andale Mono"/>
                  <a:cs typeface="Andale Mono"/>
                </a:rPr>
                <a:t>⇒ V</a:t>
              </a:r>
            </a:p>
          </p:txBody>
        </p:sp>
        <p:sp>
          <p:nvSpPr>
            <p:cNvPr id="9" name="Text Box 4"/>
            <p:cNvSpPr txBox="1">
              <a:spLocks noChangeArrowheads="1"/>
            </p:cNvSpPr>
            <p:nvPr/>
          </p:nvSpPr>
          <p:spPr bwMode="auto">
            <a:xfrm>
              <a:off x="1371600" y="1932057"/>
              <a:ext cx="1981200" cy="523220"/>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Collection&lt;V&gt;&gt;</a:t>
              </a:r>
            </a:p>
          </p:txBody>
        </p:sp>
        <p:cxnSp>
          <p:nvCxnSpPr>
            <p:cNvPr id="10" name="Straight Arrow Connector 9"/>
            <p:cNvCxnSpPr>
              <a:stCxn id="9" idx="2"/>
              <a:endCxn id="8" idx="0"/>
            </p:cNvCxnSpPr>
            <p:nvPr/>
          </p:nvCxnSpPr>
          <p:spPr bwMode="auto">
            <a:xfrm>
              <a:off x="2362200" y="2455277"/>
              <a:ext cx="0" cy="66892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V&gt;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209800" y="1752600"/>
            <a:ext cx="6858000" cy="4339650"/>
          </a:xfrm>
          <a:prstGeom prst="rect">
            <a:avLst/>
          </a:prstGeom>
          <a:noFill/>
          <a:ln>
            <a:noFill/>
          </a:ln>
        </p:spPr>
        <p:txBody>
          <a:bodyPr wrap="square" rtlCol="0">
            <a:spAutoFit/>
          </a:bodyPr>
          <a:lstStyle/>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 </a:t>
            </a:r>
            <a:r>
              <a:rPr lang="en-US" sz="1200" b="0" dirty="0" err="1">
                <a:solidFill>
                  <a:srgbClr val="000000"/>
                </a:solidFill>
                <a:latin typeface="Andale Mono"/>
                <a:cs typeface="Andale Mono"/>
              </a:rPr>
              <a:t>wordsWithOnes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words.parallelDo</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&lt;String, 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process(String word,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(word, 1));</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(strings(), </a:t>
            </a:r>
            <a:r>
              <a:rPr lang="en-US" sz="1200" b="0" dirty="0" err="1">
                <a:solidFill>
                  <a:srgbClr val="000000"/>
                </a:solidFill>
                <a:latin typeface="Andale Mono"/>
                <a:cs typeface="Andale Mono"/>
              </a:rPr>
              <a:t>ints</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a:t>
            </a:r>
            <a:r>
              <a:rPr lang="en-US" sz="1200" b="0" dirty="0" err="1">
                <a:solidFill>
                  <a:srgbClr val="000000"/>
                </a:solidFill>
                <a:latin typeface="Andale Mono"/>
                <a:cs typeface="Andale Mono"/>
              </a:rPr>
              <a:t>groupedWordsWithOnes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wordsWithOnes.groupByKey</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 </a:t>
            </a:r>
            <a:r>
              <a:rPr lang="en-US" sz="1200" b="0" dirty="0" err="1">
                <a:solidFill>
                  <a:srgbClr val="000000"/>
                </a:solidFill>
                <a:latin typeface="Andale Mono"/>
                <a:cs typeface="Andale Mono"/>
              </a:rPr>
              <a:t>wordCounts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groupedWordsWithOnes.combineValues</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process(Pair&lt;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pair,</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int</a:t>
            </a:r>
            <a:r>
              <a:rPr lang="en-US" sz="1200" b="0" dirty="0">
                <a:solidFill>
                  <a:srgbClr val="000000"/>
                </a:solidFill>
                <a:latin typeface="Andale Mono"/>
                <a:cs typeface="Andale Mono"/>
              </a:rPr>
              <a:t> sum = 0;</a:t>
            </a:r>
          </a:p>
          <a:p>
            <a:r>
              <a:rPr lang="en-US" sz="1200" b="0" dirty="0">
                <a:solidFill>
                  <a:srgbClr val="000000"/>
                </a:solidFill>
                <a:latin typeface="Andale Mono"/>
                <a:cs typeface="Andale Mono"/>
              </a:rPr>
              <a:t>        for (Integer </a:t>
            </a:r>
            <a:r>
              <a:rPr lang="en-US" sz="1200" b="0" dirty="0" err="1">
                <a:solidFill>
                  <a:srgbClr val="000000"/>
                </a:solidFill>
                <a:latin typeface="Andale Mono"/>
                <a:cs typeface="Andale Mono"/>
              </a:rPr>
              <a:t>val</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pair.getValue</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sum += </a:t>
            </a:r>
            <a:r>
              <a:rPr lang="en-US" sz="1200" b="0" dirty="0" err="1">
                <a:solidFill>
                  <a:srgbClr val="000000"/>
                </a:solidFill>
                <a:latin typeface="Andale Mono"/>
                <a:cs typeface="Andale Mono"/>
              </a:rPr>
              <a:t>val</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pair.getKey</a:t>
            </a:r>
            <a:r>
              <a:rPr lang="en-US" sz="1200" b="0" dirty="0">
                <a:solidFill>
                  <a:srgbClr val="000000"/>
                </a:solidFill>
                <a:latin typeface="Andale Mono"/>
                <a:cs typeface="Andale Mono"/>
              </a:rPr>
              <a:t>(), sum));</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(strings(), </a:t>
            </a:r>
            <a:r>
              <a:rPr lang="en-US" sz="1200" b="0" dirty="0" err="1">
                <a:solidFill>
                  <a:srgbClr val="000000"/>
                </a:solidFill>
                <a:latin typeface="Andale Mono"/>
                <a:cs typeface="Andale Mono"/>
              </a:rPr>
              <a:t>ints</a:t>
            </a:r>
            <a:r>
              <a:rPr lang="en-US" sz="1200" b="0" dirty="0">
                <a:solidFill>
                  <a:srgbClr val="000000"/>
                </a:solidFill>
                <a:latin typeface="Andale Mono"/>
                <a:cs typeface="Andale Mono"/>
              </a:rPr>
              <a:t>()));</a:t>
            </a:r>
          </a:p>
        </p:txBody>
      </p:sp>
      <p:sp>
        <p:nvSpPr>
          <p:cNvPr id="13" name="TextBox 12"/>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sp>
        <p:nvSpPr>
          <p:cNvPr id="15" name="TextBox 14"/>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168909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1871"/>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5265003"/>
            <a:ext cx="9144000" cy="461665"/>
          </a:xfrm>
          <a:prstGeom prst="rect">
            <a:avLst/>
          </a:prstGeom>
          <a:noFill/>
        </p:spPr>
        <p:txBody>
          <a:bodyPr wrap="square" rtlCol="0">
            <a:spAutoFit/>
          </a:bodyPr>
          <a:lstStyle/>
          <a:p>
            <a:pPr algn="ctr"/>
            <a:r>
              <a:rPr lang="en-US" sz="2400" b="0" i="1" dirty="0">
                <a:solidFill>
                  <a:schemeClr val="bg1"/>
                </a:solidFill>
                <a:latin typeface="Gill Sans"/>
                <a:cs typeface="Gill Sans"/>
              </a:rPr>
              <a:t>Assumption:</a:t>
            </a:r>
            <a:r>
              <a:rPr lang="en-US" sz="2400" b="0" dirty="0">
                <a:solidFill>
                  <a:schemeClr val="bg1"/>
                </a:solidFill>
                <a:latin typeface="Gill Sans"/>
                <a:cs typeface="Gill Sans"/>
              </a:rPr>
              <a:t> static collection of records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8" name="TextBox 7"/>
          <p:cNvSpPr txBox="1"/>
          <p:nvPr/>
        </p:nvSpPr>
        <p:spPr>
          <a:xfrm>
            <a:off x="0" y="5634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if this assumption is violated?</a:t>
            </a:r>
          </a:p>
        </p:txBody>
      </p:sp>
      <p:sp>
        <p:nvSpPr>
          <p:cNvPr id="7" name="TextBox 6"/>
          <p:cNvSpPr txBox="1"/>
          <p:nvPr/>
        </p:nvSpPr>
        <p:spPr>
          <a:xfrm>
            <a:off x="0" y="3219271"/>
            <a:ext cx="9144000" cy="830997"/>
          </a:xfrm>
          <a:prstGeom prst="rect">
            <a:avLst/>
          </a:prstGeom>
          <a:noFill/>
        </p:spPr>
        <p:txBody>
          <a:bodyPr wrap="square" rtlCol="0">
            <a:spAutoFit/>
          </a:bodyPr>
          <a:lstStyle/>
          <a:p>
            <a:pPr algn="ctr"/>
            <a:r>
              <a:rPr lang="en-US" sz="2400" b="0" dirty="0">
                <a:solidFill>
                  <a:srgbClr val="FF0000"/>
                </a:solidFill>
                <a:latin typeface="Gill Sans"/>
                <a:cs typeface="Gill Sans"/>
              </a:rPr>
              <a:t>Pig, Dryad(LINQ), Flume(Java), Spark </a:t>
            </a:r>
          </a:p>
          <a:p>
            <a:pPr algn="ctr"/>
            <a:r>
              <a:rPr lang="en-US" sz="2400" b="0" dirty="0">
                <a:solidFill>
                  <a:srgbClr val="FF0000"/>
                </a:solidFill>
                <a:latin typeface="Gill Sans"/>
                <a:cs typeface="Gill Sans"/>
              </a:rPr>
              <a:t>are all variations on a theme!</a:t>
            </a:r>
          </a:p>
        </p:txBody>
      </p:sp>
    </p:spTree>
    <p:extLst>
      <p:ext uri="{BB962C8B-B14F-4D97-AF65-F5344CB8AC3E}">
        <p14:creationId xmlns:p14="http://schemas.microsoft.com/office/powerpoint/2010/main" val="46835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0"/>
            <a:ext cx="9144000" cy="11531599"/>
          </a:xfrm>
          <a:prstGeom prst="rect">
            <a:avLst/>
          </a:prstGeom>
        </p:spPr>
      </p:pic>
      <p:sp>
        <p:nvSpPr>
          <p:cNvPr id="6"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(The Scream)</a:t>
            </a:r>
          </a:p>
        </p:txBody>
      </p:sp>
      <p:sp>
        <p:nvSpPr>
          <p:cNvPr id="8" name="TextBox 7">
            <a:extLst>
              <a:ext uri="{FF2B5EF4-FFF2-40B4-BE49-F238E27FC236}">
                <a16:creationId xmlns:a16="http://schemas.microsoft.com/office/drawing/2014/main" id="{0735469E-490E-484B-8DD5-FA81C6BA5EDF}"/>
              </a:ext>
            </a:extLst>
          </p:cNvPr>
          <p:cNvSpPr txBox="1"/>
          <p:nvPr/>
        </p:nvSpPr>
        <p:spPr>
          <a:xfrm>
            <a:off x="0" y="4837093"/>
            <a:ext cx="9144000" cy="830997"/>
          </a:xfrm>
          <a:prstGeom prst="rect">
            <a:avLst/>
          </a:prstGeom>
          <a:noFill/>
        </p:spPr>
        <p:txBody>
          <a:bodyPr wrap="square" rtlCol="0">
            <a:spAutoFit/>
          </a:bodyPr>
          <a:lstStyle/>
          <a:p>
            <a:pPr algn="ctr">
              <a:defRPr/>
            </a:pPr>
            <a:r>
              <a:rPr lang="en-US" sz="2400" b="0" kern="0" dirty="0">
                <a:latin typeface="Gill Sans"/>
                <a:cs typeface="Gill Sans"/>
              </a:rPr>
              <a:t>Remember: Assignment 1 due 2:30pm Tuesday, September 25 </a:t>
            </a:r>
            <a:r>
              <a:rPr lang="mr-IN" sz="2400" b="0" kern="0" dirty="0">
                <a:latin typeface="Gill Sans"/>
                <a:cs typeface="Gill Sans"/>
              </a:rPr>
              <a:t>–</a:t>
            </a:r>
            <a:r>
              <a:rPr lang="en-US" sz="2400" b="0" kern="0" dirty="0">
                <a:latin typeface="Gill Sans"/>
                <a:cs typeface="Gill Sans"/>
              </a:rPr>
              <a:t> </a:t>
            </a:r>
            <a:br>
              <a:rPr lang="en-US" sz="2400" b="0" kern="0" dirty="0">
                <a:latin typeface="Gill Sans"/>
                <a:cs typeface="Gill Sans"/>
              </a:rPr>
            </a:br>
            <a:r>
              <a:rPr lang="en-US" sz="2400" b="0" kern="0" dirty="0">
                <a:latin typeface="Gill Sans"/>
                <a:cs typeface="Gill Sans"/>
              </a:rPr>
              <a:t>You must tell us if you wish to take the late penalty.</a:t>
            </a:r>
          </a:p>
        </p:txBody>
      </p:sp>
    </p:spTree>
    <p:extLst>
      <p:ext uri="{BB962C8B-B14F-4D97-AF65-F5344CB8AC3E}">
        <p14:creationId xmlns:p14="http://schemas.microsoft.com/office/powerpoint/2010/main" val="2408650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11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Design a higher-level language</a:t>
            </a:r>
          </a:p>
        </p:txBody>
      </p:sp>
      <p:sp>
        <p:nvSpPr>
          <p:cNvPr id="6" name="TextBox 5"/>
          <p:cNvSpPr txBox="1"/>
          <p:nvPr/>
        </p:nvSpPr>
        <p:spPr>
          <a:xfrm>
            <a:off x="0" y="3352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Write a compiler</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solution?</a:t>
            </a:r>
          </a:p>
        </p:txBody>
      </p:sp>
    </p:spTree>
    <p:extLst>
      <p:ext uri="{BB962C8B-B14F-4D97-AF65-F5344CB8AC3E}">
        <p14:creationId xmlns:p14="http://schemas.microsoft.com/office/powerpoint/2010/main" val="3147668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88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43372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4191000"/>
            <a:ext cx="1181206" cy="1752600"/>
          </a:xfrm>
          <a:prstGeom prst="rect">
            <a:avLst/>
          </a:prstGeom>
        </p:spPr>
      </p:pic>
      <p:sp>
        <p:nvSpPr>
          <p:cNvPr id="6" name="TextBox 5"/>
          <p:cNvSpPr txBox="1"/>
          <p:nvPr/>
        </p:nvSpPr>
        <p:spPr>
          <a:xfrm>
            <a:off x="0" y="304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Hadoop is great, but it’s really </a:t>
            </a:r>
            <a:r>
              <a:rPr lang="en-US" sz="2400" b="0" dirty="0" err="1">
                <a:solidFill>
                  <a:schemeClr val="bg1"/>
                </a:solidFill>
                <a:latin typeface="Gill Sans"/>
                <a:cs typeface="Gill Sans"/>
              </a:rPr>
              <a:t>waaaaay</a:t>
            </a:r>
            <a:r>
              <a:rPr lang="en-US" sz="2400" b="0" dirty="0">
                <a:solidFill>
                  <a:schemeClr val="bg1"/>
                </a:solidFill>
                <a:latin typeface="Gill Sans"/>
                <a:cs typeface="Gill Sans"/>
              </a:rPr>
              <a:t> too low level!</a:t>
            </a:r>
          </a:p>
        </p:txBody>
      </p:sp>
      <p:sp>
        <p:nvSpPr>
          <p:cNvPr id="7" name="TextBox 6"/>
          <p:cNvSpPr txBox="1"/>
          <p:nvPr/>
        </p:nvSpPr>
        <p:spPr>
          <a:xfrm>
            <a:off x="0" y="666690"/>
            <a:ext cx="9144000" cy="400110"/>
          </a:xfrm>
          <a:prstGeom prst="rect">
            <a:avLst/>
          </a:prstGeom>
          <a:noFill/>
        </p:spPr>
        <p:txBody>
          <a:bodyPr wrap="square" rtlCol="0">
            <a:spAutoFit/>
          </a:bodyPr>
          <a:lstStyle/>
          <a:p>
            <a:pPr algn="ctr"/>
            <a:r>
              <a:rPr lang="en-US" sz="2000" b="0" dirty="0">
                <a:solidFill>
                  <a:srgbClr val="000000"/>
                </a:solidFill>
                <a:latin typeface="Gill Sans"/>
                <a:cs typeface="Gill Sans"/>
              </a:rPr>
              <a:t>(circa 2007)</a:t>
            </a:r>
          </a:p>
        </p:txBody>
      </p:sp>
      <p:sp>
        <p:nvSpPr>
          <p:cNvPr id="8" name="TextBox 7"/>
          <p:cNvSpPr txBox="1"/>
          <p:nvPr/>
        </p:nvSpPr>
        <p:spPr>
          <a:xfrm>
            <a:off x="609600" y="2973288"/>
            <a:ext cx="3212182" cy="400110"/>
          </a:xfrm>
          <a:prstGeom prst="rect">
            <a:avLst/>
          </a:prstGeom>
          <a:noFill/>
        </p:spPr>
        <p:txBody>
          <a:bodyPr wrap="square" rtlCol="0">
            <a:spAutoFit/>
          </a:bodyPr>
          <a:lstStyle/>
          <a:p>
            <a:pPr algn="ctr"/>
            <a:r>
              <a:rPr lang="en-US" sz="2000" b="0" dirty="0">
                <a:solidFill>
                  <a:schemeClr val="bg1"/>
                </a:solidFill>
                <a:latin typeface="Gill Sans"/>
                <a:cs typeface="Gill Sans"/>
              </a:rPr>
              <a:t>What we really need is SQL!</a:t>
            </a:r>
          </a:p>
        </p:txBody>
      </p:sp>
      <p:sp>
        <p:nvSpPr>
          <p:cNvPr id="9" name="TextBox 8"/>
          <p:cNvSpPr txBox="1"/>
          <p:nvPr/>
        </p:nvSpPr>
        <p:spPr>
          <a:xfrm>
            <a:off x="5029200" y="2819400"/>
            <a:ext cx="3212182" cy="707886"/>
          </a:xfrm>
          <a:prstGeom prst="rect">
            <a:avLst/>
          </a:prstGeom>
          <a:noFill/>
        </p:spPr>
        <p:txBody>
          <a:bodyPr wrap="square" rtlCol="0">
            <a:spAutoFit/>
          </a:bodyPr>
          <a:lstStyle/>
          <a:p>
            <a:pPr algn="ctr"/>
            <a:r>
              <a:rPr lang="en-US" sz="2000" b="0" dirty="0">
                <a:solidFill>
                  <a:schemeClr val="bg1"/>
                </a:solidFill>
                <a:latin typeface="Gill Sans"/>
                <a:cs typeface="Gill Sans"/>
              </a:rPr>
              <a:t>What we really need is a scripting language!</a:t>
            </a:r>
          </a:p>
        </p:txBody>
      </p:sp>
      <p:sp>
        <p:nvSpPr>
          <p:cNvPr id="10" name="TextBox 9"/>
          <p:cNvSpPr txBox="1"/>
          <p:nvPr/>
        </p:nvSpPr>
        <p:spPr>
          <a:xfrm>
            <a:off x="719301" y="40194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Answer:</a:t>
            </a:r>
          </a:p>
        </p:txBody>
      </p:sp>
      <p:sp>
        <p:nvSpPr>
          <p:cNvPr id="11" name="TextBox 10"/>
          <p:cNvSpPr txBox="1"/>
          <p:nvPr/>
        </p:nvSpPr>
        <p:spPr>
          <a:xfrm>
            <a:off x="5181600" y="40194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Answer:</a:t>
            </a:r>
          </a:p>
        </p:txBody>
      </p:sp>
    </p:spTree>
    <p:extLst>
      <p:ext uri="{BB962C8B-B14F-4D97-AF65-F5344CB8AC3E}">
        <p14:creationId xmlns:p14="http://schemas.microsoft.com/office/powerpoint/2010/main" val="400688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572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14416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1295400"/>
            <a:ext cx="1181206" cy="1752600"/>
          </a:xfrm>
          <a:prstGeom prst="rect">
            <a:avLst/>
          </a:prstGeom>
        </p:spPr>
      </p:pic>
      <p:sp>
        <p:nvSpPr>
          <p:cNvPr id="12" name="TextBox 11"/>
          <p:cNvSpPr txBox="1"/>
          <p:nvPr/>
        </p:nvSpPr>
        <p:spPr>
          <a:xfrm>
            <a:off x="1600200" y="34098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SQL</a:t>
            </a:r>
          </a:p>
        </p:txBody>
      </p:sp>
      <p:sp>
        <p:nvSpPr>
          <p:cNvPr id="13" name="TextBox 12"/>
          <p:cNvSpPr txBox="1"/>
          <p:nvPr/>
        </p:nvSpPr>
        <p:spPr>
          <a:xfrm>
            <a:off x="5638800" y="3409890"/>
            <a:ext cx="1905000" cy="400110"/>
          </a:xfrm>
          <a:prstGeom prst="rect">
            <a:avLst/>
          </a:prstGeom>
          <a:noFill/>
        </p:spPr>
        <p:txBody>
          <a:bodyPr wrap="square" rtlCol="0">
            <a:spAutoFit/>
          </a:bodyPr>
          <a:lstStyle/>
          <a:p>
            <a:pPr algn="ctr"/>
            <a:r>
              <a:rPr lang="en-US" sz="2000" b="0" dirty="0">
                <a:solidFill>
                  <a:schemeClr val="bg1"/>
                </a:solidFill>
                <a:latin typeface="Gill Sans"/>
                <a:cs typeface="Gill Sans"/>
              </a:rPr>
              <a:t>Pig Scripts</a:t>
            </a:r>
          </a:p>
        </p:txBody>
      </p:sp>
      <p:sp>
        <p:nvSpPr>
          <p:cNvPr id="14" name="TextBox 13"/>
          <p:cNvSpPr txBox="1"/>
          <p:nvPr/>
        </p:nvSpPr>
        <p:spPr>
          <a:xfrm>
            <a:off x="-1860" y="6248400"/>
            <a:ext cx="9145860" cy="400110"/>
          </a:xfrm>
          <a:prstGeom prst="rect">
            <a:avLst/>
          </a:prstGeom>
          <a:noFill/>
        </p:spPr>
        <p:txBody>
          <a:bodyPr wrap="square" rtlCol="0">
            <a:spAutoFit/>
          </a:bodyPr>
          <a:lstStyle/>
          <a:p>
            <a:pPr algn="ctr"/>
            <a:r>
              <a:rPr lang="en-US" sz="2000" b="0" dirty="0">
                <a:solidFill>
                  <a:schemeClr val="bg1"/>
                </a:solidFill>
                <a:latin typeface="Gill Sans"/>
                <a:cs typeface="Gill Sans"/>
              </a:rPr>
              <a:t>Both open-source projects today!</a:t>
            </a:r>
          </a:p>
        </p:txBody>
      </p:sp>
      <p:grpSp>
        <p:nvGrpSpPr>
          <p:cNvPr id="163" name="Group 162"/>
          <p:cNvGrpSpPr/>
          <p:nvPr/>
        </p:nvGrpSpPr>
        <p:grpSpPr>
          <a:xfrm>
            <a:off x="827244" y="3886200"/>
            <a:ext cx="2880888" cy="1907949"/>
            <a:chOff x="827244" y="3886200"/>
            <a:chExt cx="2880888" cy="1907949"/>
          </a:xfrm>
        </p:grpSpPr>
        <p:grpSp>
          <p:nvGrpSpPr>
            <p:cNvPr id="35" name="Group 34"/>
            <p:cNvGrpSpPr/>
            <p:nvPr/>
          </p:nvGrpSpPr>
          <p:grpSpPr>
            <a:xfrm rot="20700000">
              <a:off x="827244" y="4744293"/>
              <a:ext cx="1422400" cy="691426"/>
              <a:chOff x="1752600" y="4724400"/>
              <a:chExt cx="1422400" cy="691426"/>
            </a:xfrm>
          </p:grpSpPr>
          <p:cxnSp>
            <p:nvCxnSpPr>
              <p:cNvPr id="15" name="Straight Arrow Connector 14"/>
              <p:cNvCxnSpPr>
                <a:stCxn id="29" idx="2"/>
                <a:endCxn id="2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29" idx="2"/>
                <a:endCxn id="2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28" idx="2"/>
                <a:endCxn id="2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28" idx="2"/>
                <a:endCxn id="2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7" idx="2"/>
                <a:endCxn id="2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 name="Rectangle 1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 name="Rectangle 2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 name="Rectangle 2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3" name="Straight Arrow Connector 22"/>
              <p:cNvCxnSpPr>
                <a:stCxn id="29" idx="2"/>
                <a:endCxn id="2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8" idx="2"/>
                <a:endCxn id="2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7" idx="2"/>
                <a:endCxn id="2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7" idx="2"/>
                <a:endCxn id="2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7" name="Rectangle 2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8" name="Rectangle 2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9" name="Rectangle 2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0" name="TextBox 2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31" name="TextBox 3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36" name="Group 35"/>
            <p:cNvGrpSpPr/>
            <p:nvPr/>
          </p:nvGrpSpPr>
          <p:grpSpPr>
            <a:xfrm rot="454975">
              <a:off x="1086646" y="4923008"/>
              <a:ext cx="1422400" cy="691426"/>
              <a:chOff x="1752600" y="4724400"/>
              <a:chExt cx="1422400" cy="691426"/>
            </a:xfrm>
          </p:grpSpPr>
          <p:cxnSp>
            <p:nvCxnSpPr>
              <p:cNvPr id="37" name="Straight Arrow Connector 36"/>
              <p:cNvCxnSpPr>
                <a:stCxn id="51" idx="2"/>
                <a:endCxn id="4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51" idx="2"/>
                <a:endCxn id="4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50" idx="2"/>
                <a:endCxn id="4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0" idx="2"/>
                <a:endCxn id="4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49" idx="2"/>
                <a:endCxn id="4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2" name="Rectangle 4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43" name="Rectangle 4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44" name="Rectangle 4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45" name="Straight Arrow Connector 44"/>
              <p:cNvCxnSpPr>
                <a:stCxn id="51" idx="2"/>
                <a:endCxn id="4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0" idx="2"/>
                <a:endCxn id="4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49" idx="2"/>
                <a:endCxn id="4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9" idx="2"/>
                <a:endCxn id="4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9" name="Rectangle 4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0" name="Rectangle 4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1" name="Rectangle 5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2" name="TextBox 51"/>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53" name="TextBox 52"/>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54" name="Group 53"/>
            <p:cNvGrpSpPr/>
            <p:nvPr/>
          </p:nvGrpSpPr>
          <p:grpSpPr>
            <a:xfrm rot="153381">
              <a:off x="2046444" y="4758921"/>
              <a:ext cx="1422400" cy="691426"/>
              <a:chOff x="1752600" y="4724400"/>
              <a:chExt cx="1422400" cy="691426"/>
            </a:xfrm>
          </p:grpSpPr>
          <p:cxnSp>
            <p:nvCxnSpPr>
              <p:cNvPr id="55" name="Straight Arrow Connector 54"/>
              <p:cNvCxnSpPr>
                <a:stCxn id="69" idx="2"/>
                <a:endCxn id="6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9" idx="2"/>
                <a:endCxn id="6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8" idx="2"/>
                <a:endCxn id="6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68" idx="2"/>
                <a:endCxn id="6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67" idx="2"/>
                <a:endCxn id="6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61" name="Rectangle 6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62" name="Rectangle 6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63" name="Straight Arrow Connector 62"/>
              <p:cNvCxnSpPr>
                <a:stCxn id="69" idx="2"/>
                <a:endCxn id="6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8" idx="2"/>
                <a:endCxn id="6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67" idx="2"/>
                <a:endCxn id="6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7" idx="2"/>
                <a:endCxn id="6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7" name="Rectangle 6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8" name="Rectangle 6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9" name="Rectangle 6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0" name="TextBox 6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71" name="TextBox 7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72" name="Group 71"/>
            <p:cNvGrpSpPr/>
            <p:nvPr/>
          </p:nvGrpSpPr>
          <p:grpSpPr>
            <a:xfrm rot="20829346">
              <a:off x="2285732" y="5102723"/>
              <a:ext cx="1422400" cy="691426"/>
              <a:chOff x="1752600" y="4724400"/>
              <a:chExt cx="1422400" cy="691426"/>
            </a:xfrm>
          </p:grpSpPr>
          <p:cxnSp>
            <p:nvCxnSpPr>
              <p:cNvPr id="73" name="Straight Arrow Connector 72"/>
              <p:cNvCxnSpPr>
                <a:stCxn id="87" idx="2"/>
                <a:endCxn id="8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87" idx="2"/>
                <a:endCxn id="7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6" idx="2"/>
                <a:endCxn id="8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6" idx="2"/>
                <a:endCxn id="7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85" idx="2"/>
                <a:endCxn id="7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8" name="Rectangle 77"/>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9" name="Rectangle 78"/>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0" name="Rectangle 79"/>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81" name="Straight Arrow Connector 80"/>
              <p:cNvCxnSpPr>
                <a:stCxn id="87" idx="2"/>
                <a:endCxn id="7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86" idx="2"/>
                <a:endCxn id="7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85" idx="2"/>
                <a:endCxn id="8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85" idx="2"/>
                <a:endCxn id="7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5" name="Rectangle 84"/>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6" name="Rectangle 85"/>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7" name="Rectangle 86"/>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8" name="TextBox 87"/>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89" name="TextBox 88"/>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sp>
          <p:nvSpPr>
            <p:cNvPr id="162" name="Down Arrow 161"/>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grpSp>
        <p:nvGrpSpPr>
          <p:cNvPr id="164" name="Group 163"/>
          <p:cNvGrpSpPr/>
          <p:nvPr/>
        </p:nvGrpSpPr>
        <p:grpSpPr>
          <a:xfrm>
            <a:off x="5272512" y="3886200"/>
            <a:ext cx="2880888" cy="1907949"/>
            <a:chOff x="827244" y="3886200"/>
            <a:chExt cx="2880888" cy="1907949"/>
          </a:xfrm>
        </p:grpSpPr>
        <p:grpSp>
          <p:nvGrpSpPr>
            <p:cNvPr id="165" name="Group 164"/>
            <p:cNvGrpSpPr/>
            <p:nvPr/>
          </p:nvGrpSpPr>
          <p:grpSpPr>
            <a:xfrm rot="20700000">
              <a:off x="827244" y="4744293"/>
              <a:ext cx="1422400" cy="691426"/>
              <a:chOff x="1752600" y="4724400"/>
              <a:chExt cx="1422400" cy="691426"/>
            </a:xfrm>
          </p:grpSpPr>
          <p:cxnSp>
            <p:nvCxnSpPr>
              <p:cNvPr id="221" name="Straight Arrow Connector 220"/>
              <p:cNvCxnSpPr>
                <a:stCxn id="235" idx="2"/>
                <a:endCxn id="228"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2" name="Straight Arrow Connector 221"/>
              <p:cNvCxnSpPr>
                <a:stCxn id="235" idx="2"/>
                <a:endCxn id="226"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3" name="Straight Arrow Connector 222"/>
              <p:cNvCxnSpPr>
                <a:stCxn id="234" idx="2"/>
                <a:endCxn id="228"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4" name="Straight Arrow Connector 223"/>
              <p:cNvCxnSpPr>
                <a:stCxn id="234" idx="2"/>
                <a:endCxn id="226"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5" name="Straight Arrow Connector 224"/>
              <p:cNvCxnSpPr>
                <a:stCxn id="233" idx="2"/>
                <a:endCxn id="227"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26" name="Rectangle 22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7" name="Rectangle 22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8" name="Rectangle 22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29" name="Straight Arrow Connector 228"/>
              <p:cNvCxnSpPr>
                <a:stCxn id="235" idx="2"/>
                <a:endCxn id="227"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0" name="Straight Arrow Connector 229"/>
              <p:cNvCxnSpPr>
                <a:stCxn id="234" idx="2"/>
                <a:endCxn id="227"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1" name="Straight Arrow Connector 230"/>
              <p:cNvCxnSpPr>
                <a:stCxn id="233" idx="2"/>
                <a:endCxn id="228"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2" name="Straight Arrow Connector 231"/>
              <p:cNvCxnSpPr>
                <a:stCxn id="233" idx="2"/>
                <a:endCxn id="226"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33" name="Rectangle 23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4" name="Rectangle 23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5" name="Rectangle 23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6" name="TextBox 235"/>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37" name="TextBox 236"/>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6" name="Group 165"/>
            <p:cNvGrpSpPr/>
            <p:nvPr/>
          </p:nvGrpSpPr>
          <p:grpSpPr>
            <a:xfrm rot="454975">
              <a:off x="1086646" y="4923008"/>
              <a:ext cx="1422400" cy="691426"/>
              <a:chOff x="1752600" y="4724400"/>
              <a:chExt cx="1422400" cy="691426"/>
            </a:xfrm>
          </p:grpSpPr>
          <p:cxnSp>
            <p:nvCxnSpPr>
              <p:cNvPr id="204" name="Straight Arrow Connector 203"/>
              <p:cNvCxnSpPr>
                <a:stCxn id="218" idx="2"/>
                <a:endCxn id="211"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5" name="Straight Arrow Connector 204"/>
              <p:cNvCxnSpPr>
                <a:stCxn id="218" idx="2"/>
                <a:endCxn id="209"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6" name="Straight Arrow Connector 205"/>
              <p:cNvCxnSpPr>
                <a:stCxn id="217" idx="2"/>
                <a:endCxn id="211"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7" name="Straight Arrow Connector 206"/>
              <p:cNvCxnSpPr>
                <a:stCxn id="217" idx="2"/>
                <a:endCxn id="209"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8" name="Straight Arrow Connector 207"/>
              <p:cNvCxnSpPr>
                <a:stCxn id="216" idx="2"/>
                <a:endCxn id="210"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9" name="Rectangle 208"/>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0" name="Rectangle 209"/>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1" name="Rectangle 210"/>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12" name="Straight Arrow Connector 211"/>
              <p:cNvCxnSpPr>
                <a:stCxn id="218" idx="2"/>
                <a:endCxn id="210"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3" name="Straight Arrow Connector 212"/>
              <p:cNvCxnSpPr>
                <a:stCxn id="217" idx="2"/>
                <a:endCxn id="210"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4" name="Straight Arrow Connector 213"/>
              <p:cNvCxnSpPr>
                <a:stCxn id="216" idx="2"/>
                <a:endCxn id="211"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5" name="Straight Arrow Connector 214"/>
              <p:cNvCxnSpPr>
                <a:stCxn id="216" idx="2"/>
                <a:endCxn id="209"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16" name="Rectangle 215"/>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7" name="Rectangle 216"/>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8" name="Rectangle 217"/>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9" name="TextBox 218"/>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20" name="TextBox 219"/>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7" name="Group 166"/>
            <p:cNvGrpSpPr/>
            <p:nvPr/>
          </p:nvGrpSpPr>
          <p:grpSpPr>
            <a:xfrm rot="153381">
              <a:off x="2046444" y="4758921"/>
              <a:ext cx="1422400" cy="691426"/>
              <a:chOff x="1752600" y="4724400"/>
              <a:chExt cx="1422400" cy="691426"/>
            </a:xfrm>
          </p:grpSpPr>
          <p:cxnSp>
            <p:nvCxnSpPr>
              <p:cNvPr id="187" name="Straight Arrow Connector 186"/>
              <p:cNvCxnSpPr>
                <a:stCxn id="201" idx="2"/>
                <a:endCxn id="19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8" name="Straight Arrow Connector 187"/>
              <p:cNvCxnSpPr>
                <a:stCxn id="201" idx="2"/>
                <a:endCxn id="19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9" name="Straight Arrow Connector 188"/>
              <p:cNvCxnSpPr>
                <a:stCxn id="200" idx="2"/>
                <a:endCxn id="19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0" name="Straight Arrow Connector 189"/>
              <p:cNvCxnSpPr>
                <a:stCxn id="200" idx="2"/>
                <a:endCxn id="19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1" name="Straight Arrow Connector 190"/>
              <p:cNvCxnSpPr>
                <a:stCxn id="199" idx="2"/>
                <a:endCxn id="19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2" name="Rectangle 19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93" name="Rectangle 19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94" name="Rectangle 19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195" name="Straight Arrow Connector 194"/>
              <p:cNvCxnSpPr>
                <a:stCxn id="201" idx="2"/>
                <a:endCxn id="19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200" idx="2"/>
                <a:endCxn id="19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9" idx="2"/>
                <a:endCxn id="19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8" name="Straight Arrow Connector 197"/>
              <p:cNvCxnSpPr>
                <a:stCxn id="199" idx="2"/>
                <a:endCxn id="19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9" name="Rectangle 19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0" name="Rectangle 19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1" name="Rectangle 20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2" name="TextBox 201"/>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03" name="TextBox 202"/>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8" name="Group 167"/>
            <p:cNvGrpSpPr/>
            <p:nvPr/>
          </p:nvGrpSpPr>
          <p:grpSpPr>
            <a:xfrm rot="20829346">
              <a:off x="2285732" y="5102723"/>
              <a:ext cx="1422400" cy="691426"/>
              <a:chOff x="1752600" y="4724400"/>
              <a:chExt cx="1422400" cy="691426"/>
            </a:xfrm>
          </p:grpSpPr>
          <p:cxnSp>
            <p:nvCxnSpPr>
              <p:cNvPr id="170" name="Straight Arrow Connector 169"/>
              <p:cNvCxnSpPr>
                <a:stCxn id="184" idx="2"/>
                <a:endCxn id="17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1" name="Straight Arrow Connector 170"/>
              <p:cNvCxnSpPr>
                <a:stCxn id="184" idx="2"/>
                <a:endCxn id="17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2" name="Straight Arrow Connector 171"/>
              <p:cNvCxnSpPr>
                <a:stCxn id="183" idx="2"/>
                <a:endCxn id="17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3" name="Straight Arrow Connector 172"/>
              <p:cNvCxnSpPr>
                <a:stCxn id="183" idx="2"/>
                <a:endCxn id="17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4" name="Straight Arrow Connector 173"/>
              <p:cNvCxnSpPr>
                <a:stCxn id="182" idx="2"/>
                <a:endCxn id="17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75" name="Rectangle 174"/>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76" name="Rectangle 175"/>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77" name="Rectangle 176"/>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178" name="Straight Arrow Connector 177"/>
              <p:cNvCxnSpPr>
                <a:stCxn id="184" idx="2"/>
                <a:endCxn id="17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9" name="Straight Arrow Connector 178"/>
              <p:cNvCxnSpPr>
                <a:stCxn id="183" idx="2"/>
                <a:endCxn id="17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0" name="Straight Arrow Connector 179"/>
              <p:cNvCxnSpPr>
                <a:stCxn id="182" idx="2"/>
                <a:endCxn id="17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1" name="Straight Arrow Connector 180"/>
              <p:cNvCxnSpPr>
                <a:stCxn id="182" idx="2"/>
                <a:endCxn id="17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82" name="Rectangle 181"/>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3" name="Rectangle 182"/>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4" name="Rectangle 183"/>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5" name="TextBox 184"/>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186" name="TextBox 185"/>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sp>
          <p:nvSpPr>
            <p:cNvPr id="169" name="Down Arrow 168"/>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sp>
        <p:nvSpPr>
          <p:cNvPr id="238" name="TextBox 237"/>
          <p:cNvSpPr txBox="1"/>
          <p:nvPr/>
        </p:nvSpPr>
        <p:spPr>
          <a:xfrm rot="21115892">
            <a:off x="2284504" y="3780616"/>
            <a:ext cx="2325527" cy="707886"/>
          </a:xfrm>
          <a:prstGeom prst="rect">
            <a:avLst/>
          </a:prstGeom>
          <a:noFill/>
        </p:spPr>
        <p:txBody>
          <a:bodyPr wrap="square" rtlCol="0">
            <a:spAutoFit/>
          </a:bodyPr>
          <a:lstStyle/>
          <a:p>
            <a:pPr algn="ctr"/>
            <a:r>
              <a:rPr lang="en-US" sz="2000" b="0" dirty="0">
                <a:solidFill>
                  <a:srgbClr val="FF0000"/>
                </a:solidFill>
                <a:latin typeface="Gill Sans"/>
                <a:cs typeface="Gill Sans"/>
              </a:rPr>
              <a:t>Aside: Why not just </a:t>
            </a:r>
            <a:br>
              <a:rPr lang="en-US" sz="2000" b="0" dirty="0">
                <a:solidFill>
                  <a:srgbClr val="FF0000"/>
                </a:solidFill>
                <a:latin typeface="Gill Sans"/>
                <a:cs typeface="Gill Sans"/>
              </a:rPr>
            </a:br>
            <a:r>
              <a:rPr lang="en-US" sz="2000" b="0" dirty="0">
                <a:solidFill>
                  <a:srgbClr val="FF0000"/>
                </a:solidFill>
                <a:latin typeface="Gill Sans"/>
                <a:cs typeface="Gill Sans"/>
              </a:rPr>
              <a:t>use a database?</a:t>
            </a:r>
          </a:p>
        </p:txBody>
      </p:sp>
    </p:spTree>
    <p:extLst>
      <p:ext uri="{BB962C8B-B14F-4D97-AF65-F5344CB8AC3E}">
        <p14:creationId xmlns:p14="http://schemas.microsoft.com/office/powerpoint/2010/main" val="1163611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8"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55055</TotalTime>
  <Words>3454</Words>
  <Application>Microsoft Macintosh PowerPoint</Application>
  <PresentationFormat>On-screen Show (4:3)</PresentationFormat>
  <Paragraphs>679</Paragraphs>
  <Slides>67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ＭＳ Ｐゴシック</vt:lpstr>
      <vt:lpstr>Andale Mono</vt:lpstr>
      <vt:lpstr>Arial</vt:lpstr>
      <vt:lpstr>Arial Black</vt:lpstr>
      <vt:lpstr>Calibri</vt:lpstr>
      <vt:lpstr>Gill Sans</vt:lpstr>
      <vt:lpstr>Wingdings</vt:lpstr>
      <vt:lpstr>Zapf Dingbats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Microsoft Office User</cp:lastModifiedBy>
  <cp:revision>11735</cp:revision>
  <cp:lastPrinted>2017-01-19T20:32:32Z</cp:lastPrinted>
  <dcterms:created xsi:type="dcterms:W3CDTF">2012-08-31T06:36:49Z</dcterms:created>
  <dcterms:modified xsi:type="dcterms:W3CDTF">2018-09-18T22:44:57Z</dcterms:modified>
  <cp:category/>
</cp:coreProperties>
</file>