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013" r:id="rId2"/>
    <p:sldId id="869" r:id="rId3"/>
    <p:sldId id="870" r:id="rId4"/>
    <p:sldId id="992" r:id="rId5"/>
    <p:sldId id="873" r:id="rId6"/>
    <p:sldId id="984" r:id="rId7"/>
    <p:sldId id="1018" r:id="rId8"/>
    <p:sldId id="895" r:id="rId9"/>
    <p:sldId id="986" r:id="rId10"/>
    <p:sldId id="989" r:id="rId11"/>
    <p:sldId id="991" r:id="rId12"/>
    <p:sldId id="1014" r:id="rId13"/>
    <p:sldId id="995" r:id="rId14"/>
    <p:sldId id="990" r:id="rId15"/>
    <p:sldId id="902" r:id="rId16"/>
    <p:sldId id="903" r:id="rId17"/>
    <p:sldId id="1003" r:id="rId18"/>
    <p:sldId id="1023" r:id="rId19"/>
    <p:sldId id="1019" r:id="rId20"/>
    <p:sldId id="1020" r:id="rId21"/>
    <p:sldId id="1021" r:id="rId22"/>
    <p:sldId id="1022" r:id="rId23"/>
    <p:sldId id="904" r:id="rId24"/>
    <p:sldId id="996" r:id="rId25"/>
    <p:sldId id="1011" r:id="rId26"/>
    <p:sldId id="997" r:id="rId27"/>
    <p:sldId id="907" r:id="rId28"/>
    <p:sldId id="908" r:id="rId29"/>
    <p:sldId id="909" r:id="rId30"/>
    <p:sldId id="910" r:id="rId31"/>
    <p:sldId id="1012" r:id="rId32"/>
    <p:sldId id="993" r:id="rId33"/>
    <p:sldId id="1000" r:id="rId34"/>
    <p:sldId id="1001" r:id="rId35"/>
    <p:sldId id="1002" r:id="rId36"/>
    <p:sldId id="914" r:id="rId37"/>
    <p:sldId id="994" r:id="rId38"/>
    <p:sldId id="1004" r:id="rId39"/>
    <p:sldId id="1005" r:id="rId40"/>
    <p:sldId id="917" r:id="rId41"/>
    <p:sldId id="1006" r:id="rId42"/>
    <p:sldId id="919" r:id="rId43"/>
    <p:sldId id="920" r:id="rId44"/>
    <p:sldId id="1007" r:id="rId45"/>
    <p:sldId id="1009" r:id="rId46"/>
    <p:sldId id="921" r:id="rId47"/>
    <p:sldId id="922" r:id="rId48"/>
    <p:sldId id="946" r:id="rId49"/>
    <p:sldId id="923" r:id="rId50"/>
    <p:sldId id="924" r:id="rId51"/>
    <p:sldId id="1008" r:id="rId52"/>
    <p:sldId id="926" r:id="rId53"/>
    <p:sldId id="927" r:id="rId54"/>
    <p:sldId id="998" r:id="rId55"/>
    <p:sldId id="1010" r:id="rId56"/>
    <p:sldId id="930" r:id="rId57"/>
    <p:sldId id="835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 autoAdjust="0"/>
    <p:restoredTop sz="75202" autoAdjust="0"/>
  </p:normalViewPr>
  <p:slideViewPr>
    <p:cSldViewPr>
      <p:cViewPr varScale="1">
        <p:scale>
          <a:sx n="108" d="100"/>
          <a:sy n="108" d="100"/>
        </p:scale>
        <p:origin x="1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8</a:t>
            </a:fld>
            <a:endParaRPr lang="en-GB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9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11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19</a:t>
            </a:fld>
            <a:endParaRPr lang="en-GB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1: MapReduce Algorithm </a:t>
            </a:r>
            <a:r>
              <a:rPr lang="en-US" sz="2600" b="0">
                <a:solidFill>
                  <a:schemeClr val="bg2"/>
                </a:solidFill>
                <a:latin typeface="Gill Sans"/>
                <a:cs typeface="Gill Sans"/>
              </a:rPr>
              <a:t>Design (4/4</a:t>
            </a:r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September 18,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But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You have limited control over data and execution flow!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09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All algorithms must be expressed in m, r, c, 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72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You don’t know: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53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Where mappers and reducers run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a mapper or reducer begins or finishes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Which input a particular mapper is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Which intermediate key a particular reducer is processing</a:t>
            </a:r>
          </a:p>
        </p:txBody>
      </p:sp>
    </p:spTree>
    <p:extLst>
      <p:ext uri="{BB962C8B-B14F-4D97-AF65-F5344CB8AC3E}">
        <p14:creationId xmlns:p14="http://schemas.microsoft.com/office/powerpoint/2010/main" val="35712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Tools for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 in mappers and reducers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Capture dependencies across multiple keys and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38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Cleverly-constructed data 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9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Bring partial results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 custom sort order of intermediate keys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Control order in which reducers process keys</a:t>
            </a:r>
          </a:p>
        </p:txBody>
      </p:sp>
    </p:spTree>
    <p:extLst>
      <p:ext uri="{BB962C8B-B14F-4D97-AF65-F5344CB8AC3E}">
        <p14:creationId xmlns:p14="http://schemas.microsoft.com/office/powerpoint/2010/main" val="40925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Two Practical Tips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Avoid object 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(Relatively) costly operation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Garbage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33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Avoid buffering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146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Limited heap size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Works for small datasets, but won’t scale!</a:t>
            </a:r>
          </a:p>
        </p:txBody>
      </p:sp>
    </p:spTree>
    <p:extLst>
      <p:ext uri="{BB962C8B-B14F-4D97-AF65-F5344CB8AC3E}">
        <p14:creationId xmlns:p14="http://schemas.microsoft.com/office/powerpoint/2010/main" val="85558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Importance of Local Aggregation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Ideal scaling characteristics: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Twice the data, twice the running time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Twice the resources, half the running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can’t we achieve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Synchronization requires communication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Communication kills performance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Thus… avoid communication!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 intermediate data via local aggregation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Combiners can help</a:t>
            </a:r>
          </a:p>
        </p:txBody>
      </p:sp>
    </p:spTree>
    <p:extLst>
      <p:ext uri="{BB962C8B-B14F-4D97-AF65-F5344CB8AC3E}">
        <p14:creationId xmlns:p14="http://schemas.microsoft.com/office/powerpoint/2010/main" val="105793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5800" y="1752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5146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8194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5029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724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724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352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362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971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5527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4569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4203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2679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9624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4765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3718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6385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61722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30099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2385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4671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50716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2001" y="3286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86596" y="52578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79940" y="21336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05105" y="18288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4765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7813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8956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9624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590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Distributed Group By in MapReduce</a:t>
            </a:r>
          </a:p>
        </p:txBody>
      </p:sp>
    </p:spTree>
    <p:extLst>
      <p:ext uri="{BB962C8B-B14F-4D97-AF65-F5344CB8AC3E}">
        <p14:creationId xmlns:p14="http://schemas.microsoft.com/office/powerpoint/2010/main" val="2449621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What’s the impact of combiners?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Count: Baseline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(word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emit(word, 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36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Count: Mapper Histogram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982212"/>
            <a:ext cx="708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(word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counts(word)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((k, v)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emit(k, v)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125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Histogram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 on 10% sample of Wikipedia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246m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203m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Running 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# Pairs</a:t>
            </a:r>
          </a:p>
        </p:txBody>
      </p:sp>
    </p:spTree>
    <p:extLst>
      <p:ext uri="{BB962C8B-B14F-4D97-AF65-F5344CB8AC3E}">
        <p14:creationId xmlns:p14="http://schemas.microsoft.com/office/powerpoint/2010/main" val="190085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048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Can we do even better?</a:t>
            </a:r>
          </a:p>
        </p:txBody>
      </p:sp>
    </p:spTree>
    <p:extLst>
      <p:ext uri="{BB962C8B-B14F-4D97-AF65-F5344CB8AC3E}">
        <p14:creationId xmlns:p14="http://schemas.microsoft.com/office/powerpoint/2010/main" val="16245853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group values by key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6629400" y="6324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* Important detail: reducers process keys in sorted order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5988844" y="5043337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4688045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321844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321" name="TextBox 320"/>
          <p:cNvSpPr txBox="1">
            <a:spLocks noChangeArrowheads="1"/>
          </p:cNvSpPr>
          <p:nvPr/>
        </p:nvSpPr>
        <p:spPr bwMode="auto">
          <a:xfrm>
            <a:off x="6613402" y="519301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Logical view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0971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(The Scream)</a:t>
            </a:r>
          </a:p>
        </p:txBody>
      </p:sp>
    </p:spTree>
    <p:extLst>
      <p:ext uri="{BB962C8B-B14F-4D97-AF65-F5344CB8AC3E}">
        <p14:creationId xmlns:p14="http://schemas.microsoft.com/office/powerpoint/2010/main" val="3818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API*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Mapper&lt;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771710"/>
            <a:ext cx="9144000" cy="666690"/>
            <a:chOff x="0" y="2891135"/>
            <a:chExt cx="9144000" cy="666690"/>
          </a:xfrm>
        </p:grpSpPr>
        <p:sp>
          <p:nvSpPr>
            <p:cNvPr id="7" name="TextBox 6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391250"/>
            <a:ext cx="9144000" cy="656750"/>
            <a:chOff x="0" y="2891135"/>
            <a:chExt cx="9144000" cy="656750"/>
          </a:xfrm>
        </p:grpSpPr>
        <p:sp>
          <p:nvSpPr>
            <p:cNvPr id="20" name="TextBox 19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key/value pair in the input split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map(K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value,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024425"/>
            <a:ext cx="9144000" cy="633175"/>
            <a:chOff x="0" y="2891135"/>
            <a:chExt cx="9144000" cy="6331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124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72740" y="6519446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Reducer&lt;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&gt;/Combiner&lt;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0" y="4362510"/>
            <a:ext cx="9144000" cy="666690"/>
            <a:chOff x="0" y="2891135"/>
            <a:chExt cx="9144000" cy="66669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4982050"/>
            <a:ext cx="9144000" cy="656750"/>
            <a:chOff x="0" y="2891135"/>
            <a:chExt cx="9144000" cy="656750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reduce(K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Iterable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&lt;V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&gt; values,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5596115"/>
            <a:ext cx="9144000" cy="652285"/>
            <a:chOff x="0" y="2891135"/>
            <a:chExt cx="9144000" cy="652285"/>
          </a:xfrm>
        </p:grpSpPr>
        <p:sp>
          <p:nvSpPr>
            <p:cNvPr id="64" name="TextBox 63"/>
            <p:cNvSpPr txBox="1"/>
            <p:nvPr/>
          </p:nvSpPr>
          <p:spPr>
            <a:xfrm>
              <a:off x="0" y="31433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5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066800" y="1905000"/>
            <a:ext cx="2057401" cy="3886200"/>
            <a:chOff x="1143000" y="1676400"/>
            <a:chExt cx="2057401" cy="3886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430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1" y="1828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Mapper object</a:t>
              </a: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295400" y="31242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37338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5400" y="49530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cleanup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5908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24200" y="25146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3284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 object per task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172199" y="1905000"/>
            <a:ext cx="2057401" cy="3886200"/>
            <a:chOff x="6019800" y="1676400"/>
            <a:chExt cx="2057401" cy="38862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198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1" y="18288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Reducer object</a:t>
              </a: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6400799" y="31242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799" y="37338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400799" y="49530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cleanup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705599" y="25908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638799" y="25146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0800000">
            <a:off x="2895601" y="3934599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41207" y="3733800"/>
            <a:ext cx="1640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 call per input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key-value pair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800" y="4368224"/>
            <a:ext cx="1574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one call per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intermediate key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H="1">
            <a:off x="5791199" y="4570411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3"/>
          </p:cNvCxnSpPr>
          <p:nvPr/>
        </p:nvCxnSpPr>
        <p:spPr bwMode="auto">
          <a:xfrm rot="10800000">
            <a:off x="2895601" y="3352800"/>
            <a:ext cx="76200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3200400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API initialization hook</a:t>
            </a:r>
          </a:p>
        </p:txBody>
      </p:sp>
      <p:cxnSp>
        <p:nvCxnSpPr>
          <p:cNvPr id="35" name="Straight Arrow Connector 34"/>
          <p:cNvCxnSpPr>
            <a:endCxn id="22" idx="1"/>
          </p:cNvCxnSpPr>
          <p:nvPr/>
        </p:nvCxnSpPr>
        <p:spPr bwMode="auto">
          <a:xfrm flipV="1">
            <a:off x="5638800" y="3352800"/>
            <a:ext cx="7619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>
            <a:off x="2895602" y="5181600"/>
            <a:ext cx="91439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0" y="5029200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API cleanup hook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486399" y="5181600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1" idx="1"/>
            <a:endCxn id="15" idx="1"/>
          </p:cNvCxnSpPr>
          <p:nvPr/>
        </p:nvCxnSpPr>
        <p:spPr bwMode="auto">
          <a:xfrm rot="10800000" flipH="1">
            <a:off x="1295400" y="2743200"/>
            <a:ext cx="304800" cy="1524000"/>
          </a:xfrm>
          <a:prstGeom prst="curvedConnector3">
            <a:avLst>
              <a:gd name="adj1" fmla="val -43235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3" idx="3"/>
            <a:endCxn id="25" idx="3"/>
          </p:cNvCxnSpPr>
          <p:nvPr/>
        </p:nvCxnSpPr>
        <p:spPr bwMode="auto">
          <a:xfrm flipH="1" flipV="1">
            <a:off x="7696199" y="2743200"/>
            <a:ext cx="304800" cy="1524000"/>
          </a:xfrm>
          <a:prstGeom prst="curvedConnector3">
            <a:avLst>
              <a:gd name="adj1" fmla="val -3970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</a:t>
            </a:r>
          </a:p>
        </p:txBody>
      </p:sp>
    </p:spTree>
    <p:extLst>
      <p:ext uri="{BB962C8B-B14F-4D97-AF65-F5344CB8AC3E}">
        <p14:creationId xmlns:p14="http://schemas.microsoft.com/office/powerpoint/2010/main" val="107651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4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Pseudo-Code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2600" y="2040791"/>
            <a:ext cx="5638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class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Mapper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setup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() = {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map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key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Long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value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String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) = {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mr-IN" b="0" dirty="0" err="1">
                <a:solidFill>
                  <a:srgbClr val="000000"/>
                </a:solidFill>
                <a:latin typeface="Andale Mono"/>
                <a:cs typeface="Andale Mono"/>
              </a:rPr>
              <a:t>cleanup</a:t>
            </a:r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() = {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  ...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mr-IN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1160675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(word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counts(word)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((k, v)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emit(k, v)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20273313">
            <a:off x="4807279" y="2869298"/>
            <a:ext cx="4071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preserve state across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input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key-value pairs!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Count: Preserving State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867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09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Design Pattern for Local Aggregation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“In-mapper combining”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Fold the functionality of the combiner into the mapper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 preserving state across multiple map calls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B05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Speed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Why is this faster than actual combiners?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Explicit memory management required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chemeClr val="bg1"/>
                </a:solidFill>
                <a:latin typeface="Gill Sans"/>
                <a:cs typeface="Gill Sans"/>
              </a:rPr>
              <a:t>Potential for order-dependent bugs</a:t>
            </a:r>
          </a:p>
        </p:txBody>
      </p:sp>
    </p:spTree>
    <p:extLst>
      <p:ext uri="{BB962C8B-B14F-4D97-AF65-F5344CB8AC3E}">
        <p14:creationId xmlns:p14="http://schemas.microsoft.com/office/powerpoint/2010/main" val="176964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Histogram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Word count on 10% sample of Wikipedia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43295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~140s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3280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~80s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246m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203m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3310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5.5m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Running Time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# Pairs</a:t>
            </a:r>
          </a:p>
        </p:txBody>
      </p:sp>
    </p:spTree>
    <p:extLst>
      <p:ext uri="{BB962C8B-B14F-4D97-AF65-F5344CB8AC3E}">
        <p14:creationId xmlns:p14="http://schemas.microsoft.com/office/powerpoint/2010/main" val="50029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Combiner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Combiners and reducers share same method signature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Sometimes, reducers can serve as combiners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not…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Remember: combiner are optional optimizations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Should not affect algorithm correctness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May be run 0, 1, or multiple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find average of integers associated with the same key</a:t>
            </a:r>
          </a:p>
        </p:txBody>
      </p:sp>
    </p:spTree>
    <p:extLst>
      <p:ext uri="{BB962C8B-B14F-4D97-AF65-F5344CB8AC3E}">
        <p14:creationId xmlns:p14="http://schemas.microsoft.com/office/powerpoint/2010/main" val="1915815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6096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can’t we use reducer as combiner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741706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8523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6019800"/>
            <a:ext cx="3171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doesn’t this work?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2</a:t>
            </a:r>
          </a:p>
        </p:txBody>
      </p:sp>
    </p:spTree>
    <p:extLst>
      <p:ext uri="{BB962C8B-B14F-4D97-AF65-F5344CB8AC3E}">
        <p14:creationId xmlns:p14="http://schemas.microsoft.com/office/powerpoint/2010/main" val="234932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272600"/>
            <a:ext cx="7086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(value, 1))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((s, c)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s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c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34200" y="6019800"/>
            <a:ext cx="9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Fixed?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3434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139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4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929348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sums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Map()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String,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sums(key)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counts(key)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cleanup()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(key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counts.keys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(sums(key), counts(key)))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6019800"/>
            <a:ext cx="365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combiners still needed?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176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26427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7961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200m integers across three char keys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32958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26427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379618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~90s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3280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~60s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267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37991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~120s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3310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~90s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Java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Scala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900" y="486298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~70s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338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(default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HashMap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486298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(optimized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HashMap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5852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API*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Mapper&lt;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771710"/>
            <a:ext cx="9144000" cy="666690"/>
            <a:chOff x="0" y="2891135"/>
            <a:chExt cx="9144000" cy="666690"/>
          </a:xfrm>
        </p:grpSpPr>
        <p:sp>
          <p:nvSpPr>
            <p:cNvPr id="7" name="TextBox 6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2391250"/>
            <a:ext cx="9144000" cy="656750"/>
            <a:chOff x="0" y="2891135"/>
            <a:chExt cx="9144000" cy="656750"/>
          </a:xfrm>
        </p:grpSpPr>
        <p:sp>
          <p:nvSpPr>
            <p:cNvPr id="20" name="TextBox 19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key/value pair in the input split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map(K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value,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3024425"/>
            <a:ext cx="9144000" cy="633175"/>
            <a:chOff x="0" y="2891135"/>
            <a:chExt cx="9144000" cy="633175"/>
          </a:xfrm>
        </p:grpSpPr>
        <p:sp>
          <p:nvSpPr>
            <p:cNvPr id="23" name="TextBox 22"/>
            <p:cNvSpPr txBox="1"/>
            <p:nvPr/>
          </p:nvSpPr>
          <p:spPr>
            <a:xfrm>
              <a:off x="0" y="3124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Mapper.Context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172740" y="6519446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Reducer&lt;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&gt;/Combiner&lt;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in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,K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,V</a:t>
            </a:r>
            <a:r>
              <a:rPr lang="en-US" sz="2000" b="0" kern="0" baseline="-25000" dirty="0" err="1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out</a:t>
            </a:r>
            <a:r>
              <a:rPr lang="en-US" sz="20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&gt;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0" y="4362510"/>
            <a:ext cx="9144000" cy="666690"/>
            <a:chOff x="0" y="2891135"/>
            <a:chExt cx="9144000" cy="66669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315771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start of the task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setup(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0" y="4982050"/>
            <a:ext cx="9144000" cy="656750"/>
            <a:chOff x="0" y="2891135"/>
            <a:chExt cx="9144000" cy="656750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14777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for each key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reduce(K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key,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Iterable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&lt;V</a:t>
              </a:r>
              <a:r>
                <a:rPr lang="en-US" b="0" kern="0" baseline="-2500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in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&gt; values, 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5596115"/>
            <a:ext cx="9144000" cy="652285"/>
            <a:chOff x="0" y="2891135"/>
            <a:chExt cx="9144000" cy="652285"/>
          </a:xfrm>
        </p:grpSpPr>
        <p:sp>
          <p:nvSpPr>
            <p:cNvPr id="64" name="TextBox 63"/>
            <p:cNvSpPr txBox="1"/>
            <p:nvPr/>
          </p:nvSpPr>
          <p:spPr>
            <a:xfrm>
              <a:off x="0" y="31433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b="0" kern="0" dirty="0">
                  <a:solidFill>
                    <a:srgbClr val="0070C0"/>
                  </a:solidFill>
                  <a:latin typeface="Gill Sans"/>
                  <a:cs typeface="Gill Sans"/>
                </a:rPr>
                <a:t>Called once at the end of the task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2891135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void cleanup(</a:t>
              </a:r>
              <a:r>
                <a:rPr lang="en-US" b="0" kern="0" dirty="0" err="1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Reducer.Context</a:t>
              </a:r>
              <a:r>
                <a:rPr lang="en-US" b="0" kern="0" dirty="0">
                  <a:solidFill>
                    <a:srgbClr val="000000"/>
                  </a:solidFill>
                  <a:latin typeface="Andale Mono" charset="0"/>
                  <a:ea typeface="Andale Mono" charset="0"/>
                  <a:cs typeface="Andale Mono" charset="0"/>
                </a:rPr>
                <a:t> context)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Algorithm Design: Running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Term co-occurrence matrix for a text collection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 = N x N matrix (N = vocabulary size)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: number of times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co-occur in some context 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(for concreteness, let’s say context = sentence)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8746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Distributional profiles as a way of measuring semantic distance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Semantic distance useful for many language processing tasks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Applications in lots of other domains</a:t>
            </a:r>
          </a:p>
        </p:txBody>
      </p:sp>
    </p:spTree>
    <p:extLst>
      <p:ext uri="{BB962C8B-B14F-4D97-AF65-F5344CB8AC3E}">
        <p14:creationId xmlns:p14="http://schemas.microsoft.com/office/powerpoint/2010/main" val="2775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Large Counting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8165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Term co-occurrence matrix for a text collection</a:t>
            </a:r>
            <a:b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= specific instance of a large counting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436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large event space (number of terms)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large number of observations (the collection itself)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Goal: keep track of interesting statistics about the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64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Basic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45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Mappers generate partial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Reducers aggregate partial counts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78673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 we aggregate partial counts efficiently?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725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First Try: “Pairs”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mapper takes a sentence: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all co-occurring term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all pairs, emit (a, b) → 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Reducers sum up counts associated with these pairs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combiners!</a:t>
            </a:r>
          </a:p>
        </p:txBody>
      </p:sp>
    </p:spTree>
    <p:extLst>
      <p:ext uri="{BB962C8B-B14F-4D97-AF65-F5344CB8AC3E}">
        <p14:creationId xmlns:p14="http://schemas.microsoft.com/office/powerpoint/2010/main" val="159364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Pairs: Pseudo-Code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86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(u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for (v &lt;- neighbors(u))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emit((u, v), 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Pair,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emit(key, sum)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38590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Pairs: Pseudo-Code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2867561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ndale Mono"/>
                <a:cs typeface="Andale Mono"/>
              </a:rPr>
              <a:t>class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Partitioner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getPartition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(key: Pair,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numTasks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return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key.left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%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numTasks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1066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One more thing</a:t>
            </a:r>
            <a:r>
              <a:rPr kumimoji="0" lang="mr-I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4625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“Pairs”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easy to understand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87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pairs to sort and shuffle around (upper bound?)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 many opportunities for combiners to work</a:t>
            </a:r>
          </a:p>
        </p:txBody>
      </p:sp>
    </p:spTree>
    <p:extLst>
      <p:ext uri="{BB962C8B-B14F-4D97-AF65-F5344CB8AC3E}">
        <p14:creationId xmlns:p14="http://schemas.microsoft.com/office/powerpoint/2010/main" val="748362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Try: “Stripes”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Idea: group together pairs into an associative array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mapper takes a sentence: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2933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 all co-occurring term pairs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each term, emit a → { b: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c: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d: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count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… }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0" y="1752600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86200" y="2286000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43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Reducers perform element-wise sum of associative arrays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90800" y="5172075"/>
            <a:ext cx="3886200" cy="923925"/>
            <a:chOff x="1447800" y="4953000"/>
            <a:chExt cx="3886200" cy="923925"/>
          </a:xfrm>
        </p:grpSpPr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33131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</a:rPr>
                <a:t>a → { b: 1,         d: 5, e: 3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1, c: 2, d: 2,         f: 2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2, c: 2, d: 7, e: 3, f: 2 }</a:t>
              </a:r>
            </a:p>
          </p:txBody>
        </p:sp>
        <p:cxnSp>
          <p:nvCxnSpPr>
            <p:cNvPr id="16" name="Straight Connector 7"/>
            <p:cNvCxnSpPr>
              <a:cxnSpLocks noChangeShapeType="1"/>
            </p:cNvCxnSpPr>
            <p:nvPr/>
          </p:nvCxnSpPr>
          <p:spPr bwMode="auto">
            <a:xfrm>
              <a:off x="1524000" y="5562600"/>
              <a:ext cx="3810000" cy="1588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447800" y="525780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21222192">
            <a:off x="4117426" y="5827805"/>
            <a:ext cx="4874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cleverly-constructed data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>
                <a:solidFill>
                  <a:srgbClr val="FF0000"/>
                </a:solidFill>
                <a:latin typeface="Gill Sans"/>
                <a:cs typeface="Gill Sans"/>
              </a:rPr>
              <a:t>brings together partial results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8280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8" grpId="0"/>
      <p:bldP spid="9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438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Perfect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0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the point?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20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0" kern="0" dirty="0">
                <a:solidFill>
                  <a:srgbClr val="000000"/>
                </a:solidFill>
                <a:latin typeface="Gill Sans"/>
                <a:cs typeface="Gill Sans"/>
              </a:rPr>
              <a:t>More details: Lee et al. The Unified Logging Infrastructure for Data Analytics at Twitter.</a:t>
            </a:r>
          </a:p>
          <a:p>
            <a:pPr algn="ctr">
              <a:defRPr/>
            </a:pPr>
            <a:r>
              <a:rPr lang="en-US" b="0" kern="0" dirty="0">
                <a:solidFill>
                  <a:srgbClr val="000000"/>
                </a:solidFill>
                <a:latin typeface="Gill Sans"/>
                <a:cs typeface="Gill Sans"/>
              </a:rPr>
              <a:t>PVLDB, 5(12):1771-1780, 2012.</a:t>
            </a:r>
          </a:p>
        </p:txBody>
      </p:sp>
    </p:spTree>
    <p:extLst>
      <p:ext uri="{BB962C8B-B14F-4D97-AF65-F5344CB8AC3E}">
        <p14:creationId xmlns:p14="http://schemas.microsoft.com/office/powerpoint/2010/main" val="49168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Stripes: Pseudo-Code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7086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Long, value: String)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(u &lt;- tokenize(value))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for (v &lt;- neighbors(u))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  map(v)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emit(u, map)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String,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[Map])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 = new Map()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map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emit(key, map)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43400" y="3124200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30700" y="5175666"/>
            <a:ext cx="3886200" cy="923925"/>
            <a:chOff x="1447800" y="4953000"/>
            <a:chExt cx="3886200" cy="923925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3313113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bg1"/>
                  </a:solidFill>
                </a:rPr>
                <a:t>a → { b: 1,         d: 5, e: 3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1, c: 2, d: 2,         f: 2 }</a:t>
              </a:r>
            </a:p>
            <a:p>
              <a:r>
                <a:rPr lang="en-US" sz="1800" b="0" dirty="0">
                  <a:solidFill>
                    <a:schemeClr val="bg1"/>
                  </a:solidFill>
                </a:rPr>
                <a:t>a → { b: 2, c: 2, d: 7, e: 3, f: 2 }</a:t>
              </a:r>
            </a:p>
          </p:txBody>
        </p:sp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1524000" y="5562600"/>
              <a:ext cx="3810000" cy="1588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447800" y="5257800"/>
              <a:ext cx="3333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6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“Stripes”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Far less sorting and shuffling of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make better use of combiners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064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8746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difficult to implement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Underlying object more heavyweight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Overhead associated with data structure manipulations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Fundamental limitation in terms of size of event space</a:t>
            </a:r>
          </a:p>
        </p:txBody>
      </p:sp>
    </p:spTree>
    <p:extLst>
      <p:ext uri="{BB962C8B-B14F-4D97-AF65-F5344CB8AC3E}">
        <p14:creationId xmlns:p14="http://schemas.microsoft.com/office/powerpoint/2010/main" val="1345064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Cluster size:</a:t>
            </a:r>
            <a:r>
              <a:rPr lang="en-US" sz="1000" b="0" dirty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 dirty="0">
                <a:solidFill>
                  <a:schemeClr val="bg2"/>
                </a:solidFill>
              </a:rPr>
              <a:t>Data Source:</a:t>
            </a:r>
            <a:r>
              <a:rPr lang="en-US" sz="1000" b="0" dirty="0">
                <a:solidFill>
                  <a:schemeClr val="bg2"/>
                </a:solidFill>
              </a:rPr>
              <a:t> Associated Press </a:t>
            </a:r>
            <a:r>
              <a:rPr lang="en-US" sz="1000" b="0" dirty="0" err="1">
                <a:solidFill>
                  <a:schemeClr val="bg2"/>
                </a:solidFill>
              </a:rPr>
              <a:t>Worldstream</a:t>
            </a:r>
            <a:r>
              <a:rPr lang="en-US" sz="1000" b="0" dirty="0">
                <a:solidFill>
                  <a:schemeClr val="bg2"/>
                </a:solidFill>
              </a:rPr>
              <a:t> (APW) of the English </a:t>
            </a:r>
            <a:r>
              <a:rPr lang="en-US" sz="1000" b="0" dirty="0" err="1">
                <a:solidFill>
                  <a:schemeClr val="bg2"/>
                </a:solidFill>
              </a:rPr>
              <a:t>Gigaword</a:t>
            </a:r>
            <a:r>
              <a:rPr lang="en-US" sz="1000" b="0" dirty="0">
                <a:solidFill>
                  <a:schemeClr val="bg2"/>
                </a:solidFill>
              </a:rPr>
              <a:t> Corpus (v3), which contains 2.27 million documents (1.8 GB compressed, 5.7 GB uncompressed)</a:t>
            </a:r>
          </a:p>
        </p:txBody>
      </p:sp>
    </p:spTree>
    <p:extLst>
      <p:ext uri="{BB962C8B-B14F-4D97-AF65-F5344CB8AC3E}">
        <p14:creationId xmlns:p14="http://schemas.microsoft.com/office/powerpoint/2010/main" val="410210211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-e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60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Stripes &gt;&gt; Pairs?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Developer code vs. framework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CPU vs. RAM vs. disk vs.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key-value pairs: sorting and shuffling data across the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Size and complexity of each key-value pair: de/serialization overhead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Cache locality and the cost of manipulating data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45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6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Opportunities for local aggregation (combining)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Load imbalance</a:t>
            </a:r>
          </a:p>
        </p:txBody>
      </p:sp>
    </p:spTree>
    <p:extLst>
      <p:ext uri="{BB962C8B-B14F-4D97-AF65-F5344CB8AC3E}">
        <p14:creationId xmlns:p14="http://schemas.microsoft.com/office/powerpoint/2010/main" val="121502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Pairs: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Generates a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lot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more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Less combining opportunities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sorting and shuffling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aggregation at reduce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34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Stripes: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15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Generates fewer key-value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opportunities for combining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Less sorting and shuffling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complex (slower) aggregation at reduce</a:t>
            </a:r>
          </a:p>
        </p:txBody>
      </p:sp>
    </p:spTree>
    <p:extLst>
      <p:ext uri="{BB962C8B-B14F-4D97-AF65-F5344CB8AC3E}">
        <p14:creationId xmlns:p14="http://schemas.microsoft.com/office/powerpoint/2010/main" val="103689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16200"/>
            <a:ext cx="4889500" cy="73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Relative Frequencies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estimate relative frequencies from counts?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do we want to do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15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do this with MapReduce?</a:t>
            </a:r>
          </a:p>
        </p:txBody>
      </p:sp>
    </p:spTree>
    <p:extLst>
      <p:ext uri="{BB962C8B-B14F-4D97-AF65-F5344CB8AC3E}">
        <p14:creationId xmlns:p14="http://schemas.microsoft.com/office/powerpoint/2010/main" val="380468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0" y="1504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f(B|A): “Stripes”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Easy!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One pass to compute (a, *)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Another pass to directly compute f(B|A)</a:t>
            </a:r>
          </a:p>
        </p:txBody>
      </p:sp>
    </p:spTree>
    <p:extLst>
      <p:ext uri="{BB962C8B-B14F-4D97-AF65-F5344CB8AC3E}">
        <p14:creationId xmlns:p14="http://schemas.microsoft.com/office/powerpoint/2010/main" val="3571393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(B|A): “</a:t>
            </a: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Pairs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issue?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Computing relative frequencies requires marginal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the marginal cannot be computed until you see all counts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Buffering is a bad idea!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if we could get the marginal count to arrive at the reducer first?</a:t>
            </a:r>
          </a:p>
        </p:txBody>
      </p:sp>
    </p:spTree>
    <p:extLst>
      <p:ext uri="{BB962C8B-B14F-4D97-AF65-F5344CB8AC3E}">
        <p14:creationId xmlns:p14="http://schemas.microsoft.com/office/powerpoint/2010/main" val="250060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630362" y="2254984"/>
            <a:ext cx="14750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916362" y="2667734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630362" y="1829534"/>
            <a:ext cx="1369286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335587" y="2254984"/>
            <a:ext cx="18742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2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3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230562" y="1872397"/>
            <a:ext cx="355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Reducer holds this value in memory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f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(B|A): “</a:t>
            </a:r>
            <a:r>
              <a:rPr lang="mr-IN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Pairs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39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this to work: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62016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Emit extra (a, *) for every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 mapper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all a’s get sent to same reducer (use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partitioner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(a, *) comes first (define sort order)</a:t>
            </a:r>
          </a:p>
          <a:p>
            <a:pPr lvl="0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different key-value pairs</a:t>
            </a:r>
          </a:p>
        </p:txBody>
      </p:sp>
    </p:spTree>
    <p:extLst>
      <p:ext uri="{BB962C8B-B14F-4D97-AF65-F5344CB8AC3E}">
        <p14:creationId xmlns:p14="http://schemas.microsoft.com/office/powerpoint/2010/main" val="254567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Algorithm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you express everything in terms of m, r, c, 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Toward “design patterns”</a:t>
            </a:r>
          </a:p>
        </p:txBody>
      </p:sp>
    </p:spTree>
    <p:extLst>
      <p:ext uri="{BB962C8B-B14F-4D97-AF65-F5344CB8AC3E}">
        <p14:creationId xmlns:p14="http://schemas.microsoft.com/office/powerpoint/2010/main" val="350395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“Order Inversion”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Common design pattern: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advantage of sorted key order at reducer to sequence computations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the marginal counts to arrive at the reducer before the joint 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optimization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Apply in-memory combining pattern to accumulate marginal counts</a:t>
            </a:r>
          </a:p>
        </p:txBody>
      </p:sp>
    </p:spTree>
    <p:extLst>
      <p:ext uri="{BB962C8B-B14F-4D97-AF65-F5344CB8AC3E}">
        <p14:creationId xmlns:p14="http://schemas.microsoft.com/office/powerpoint/2010/main" val="191091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Synchronization: Pairs vs. Stripes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63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1: turn synchronization into an ordering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4435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 keys into correct order of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Partition key space so each reducer receives appropriate set of partial results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Hold state in reducer across multiple key-value pairs to perform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“pairs”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92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Approach 2: data structures that bring partial results together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Each reducer receives all the data it needs to complete the computation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7030A0"/>
                </a:solidFill>
                <a:latin typeface="Gill Sans"/>
                <a:cs typeface="Gill Sans"/>
              </a:rPr>
              <a:t>Illustrated by the “stripes” approach</a:t>
            </a:r>
          </a:p>
        </p:txBody>
      </p:sp>
    </p:spTree>
    <p:extLst>
      <p:ext uri="{BB962C8B-B14F-4D97-AF65-F5344CB8AC3E}">
        <p14:creationId xmlns:p14="http://schemas.microsoft.com/office/powerpoint/2010/main" val="160485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we want to sort value also?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5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E.g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.,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→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4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8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sorts input to reducers by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Values may be arbitrarily ordered</a:t>
            </a:r>
          </a:p>
        </p:txBody>
      </p:sp>
    </p:spTree>
    <p:extLst>
      <p:ext uri="{BB962C8B-B14F-4D97-AF65-F5344CB8AC3E}">
        <p14:creationId xmlns:p14="http://schemas.microsoft.com/office/powerpoint/2010/main" val="232707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Sorting: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53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34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“Value-to-key conversion” : form composite intermediate key, (k, v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 the execution framework do the sorting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Preserve state across multiple key-value pairs to handle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Anything else we need to do?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Buffer values in memory, then sort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Why is this a bad idea?</a:t>
            </a:r>
          </a:p>
        </p:txBody>
      </p:sp>
    </p:spTree>
    <p:extLst>
      <p:ext uri="{BB962C8B-B14F-4D97-AF65-F5344CB8AC3E}">
        <p14:creationId xmlns:p14="http://schemas.microsoft.com/office/powerpoint/2010/main" val="293637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Recap: Tools for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state in mappers and reducers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Capture dependencies across multiple keys and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38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Cleverly-constructed data 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9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Bring partial results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 custom sort order of intermediate keys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Control order in which reducers process keys</a:t>
            </a:r>
          </a:p>
        </p:txBody>
      </p:sp>
    </p:spTree>
    <p:extLst>
      <p:ext uri="{BB962C8B-B14F-4D97-AF65-F5344CB8AC3E}">
        <p14:creationId xmlns:p14="http://schemas.microsoft.com/office/powerpoint/2010/main" val="11757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Issues and Tradeoffs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Important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Developer code vs. framework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CPU vs. RAM vs. disk vs.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key-value pairs: sorting and shuffling data across the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Size and complexity of each key-value pair: de/serialization overhead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Cache locality and the cost of manipulating data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45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6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Opportunities for local aggregation (combining)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imbalance</a:t>
            </a:r>
          </a:p>
        </p:txBody>
      </p:sp>
    </p:spTree>
    <p:extLst>
      <p:ext uri="{BB962C8B-B14F-4D97-AF65-F5344CB8AC3E}">
        <p14:creationId xmlns:p14="http://schemas.microsoft.com/office/powerpoint/2010/main" val="32018417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Debugging at 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4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Real-world data is messy!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There’s no such thing as “consistent data”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Watch out for corner cases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Isolate unexpected behavior, bring local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71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on small datasets, won’t scale… 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815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Memory management issues (buffering and object creation)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Too much intermediate data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Mangled input records</a:t>
            </a:r>
          </a:p>
        </p:txBody>
      </p:sp>
    </p:spTree>
    <p:extLst>
      <p:ext uri="{BB962C8B-B14F-4D97-AF65-F5344CB8AC3E}">
        <p14:creationId xmlns:p14="http://schemas.microsoft.com/office/powerpoint/2010/main" val="364197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F_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09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MapReduce</a:t>
            </a:r>
          </a:p>
        </p:txBody>
      </p:sp>
    </p:spTree>
    <p:extLst>
      <p:ext uri="{BB962C8B-B14F-4D97-AF65-F5344CB8AC3E}">
        <p14:creationId xmlns:p14="http://schemas.microsoft.com/office/powerpoint/2010/main" val="13006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Programmer specifies four functions: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8394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map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1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1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 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reduce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List[v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]) 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3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3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252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All values with the same key are sent to the same reducer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9322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partition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(k', p) → 0 ... p-1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Often a simple hash of the key, e.g., 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hash(k') mod n</a:t>
            </a:r>
            <a:endParaRPr lang="en-US" sz="2000" b="0" kern="0" dirty="0">
              <a:solidFill>
                <a:srgbClr val="000000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Divides up key space for parallel reduce operations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</a:pPr>
            <a:endParaRPr lang="en-US" sz="2000" b="0" kern="0" dirty="0">
              <a:solidFill>
                <a:srgbClr val="000000"/>
              </a:solidFill>
              <a:latin typeface="Gill Sans"/>
              <a:cs typeface="Arial" charset="0"/>
            </a:endParaRP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1800" kern="0" dirty="0">
                <a:solidFill>
                  <a:srgbClr val="FF0000"/>
                </a:solidFill>
                <a:latin typeface="Andale Mono" charset="0"/>
                <a:ea typeface="Andale Mono" charset="0"/>
                <a:cs typeface="Andale Mono" charset="0"/>
              </a:rPr>
              <a:t>combine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 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List[v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]) → List[(k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, v</a:t>
            </a:r>
            <a:r>
              <a:rPr lang="en-US" sz="1800" b="0" kern="0" baseline="-2500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2</a:t>
            </a:r>
            <a:r>
              <a:rPr lang="en-US" sz="1800" b="0" kern="0" dirty="0">
                <a:solidFill>
                  <a:srgbClr val="000000"/>
                </a:solidFill>
                <a:latin typeface="Andale Mono" charset="0"/>
                <a:ea typeface="Andale Mono" charset="0"/>
                <a:cs typeface="Andale Mono" charset="0"/>
              </a:rPr>
              <a:t>)]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Mini-reducers that run in memory after the map phase</a:t>
            </a:r>
          </a:p>
          <a:p>
            <a:pPr marL="742836" lvl="1" indent="-285707" algn="ct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Arial" charset="0"/>
              </a:rPr>
              <a:t>Used as an optimization to reduce network traffic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451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execution framework handles everything else…</a:t>
            </a:r>
          </a:p>
        </p:txBody>
      </p:sp>
    </p:spTree>
    <p:extLst>
      <p:ext uri="{BB962C8B-B14F-4D97-AF65-F5344CB8AC3E}">
        <p14:creationId xmlns:p14="http://schemas.microsoft.com/office/powerpoint/2010/main" val="1360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combine</a:t>
            </a: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bg2"/>
                </a:solidFill>
              </a:rPr>
              <a:t>partition</a:t>
            </a: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group values by key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6629400" y="6324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-114300">
              <a:defRPr/>
            </a:pP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* Important detail: reducers process keys in sorted order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5988844" y="5043337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4688045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321844" y="5048114"/>
            <a:ext cx="2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39909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“Everything Else”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57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38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workers to map and reduce tasks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“data distribution”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Moves processes to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66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synchronization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479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Gathers, sorts, and shuffles intermediate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00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Handles errors and faults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81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worker failures and restarts</a:t>
            </a:r>
          </a:p>
        </p:txBody>
      </p:sp>
    </p:spTree>
    <p:extLst>
      <p:ext uri="{BB962C8B-B14F-4D97-AF65-F5344CB8AC3E}">
        <p14:creationId xmlns:p14="http://schemas.microsoft.com/office/powerpoint/2010/main" val="38863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48478</TotalTime>
  <Words>3535</Words>
  <Application>Microsoft Macintosh PowerPoint</Application>
  <PresentationFormat>On-screen Show (4:3)</PresentationFormat>
  <Paragraphs>725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Andale Mono</vt:lpstr>
      <vt:lpstr>Arial</vt:lpstr>
      <vt:lpstr>Arial Black</vt:lpstr>
      <vt:lpstr>Gill Sans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Microsoft Office User</cp:lastModifiedBy>
  <cp:revision>8976</cp:revision>
  <cp:lastPrinted>2017-01-11T17:00:08Z</cp:lastPrinted>
  <dcterms:created xsi:type="dcterms:W3CDTF">2012-08-31T06:36:49Z</dcterms:created>
  <dcterms:modified xsi:type="dcterms:W3CDTF">2018-09-18T22:21:57Z</dcterms:modified>
  <cp:category/>
</cp:coreProperties>
</file>