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1491" r:id="rId2"/>
    <p:sldId id="1530" r:id="rId3"/>
    <p:sldId id="1490" r:id="rId4"/>
    <p:sldId id="1544" r:id="rId5"/>
    <p:sldId id="1441" r:id="rId6"/>
    <p:sldId id="1472" r:id="rId7"/>
    <p:sldId id="1480" r:id="rId8"/>
    <p:sldId id="1444" r:id="rId9"/>
    <p:sldId id="1479" r:id="rId10"/>
    <p:sldId id="1474" r:id="rId11"/>
    <p:sldId id="1475" r:id="rId12"/>
    <p:sldId id="1478" r:id="rId13"/>
    <p:sldId id="1476" r:id="rId14"/>
    <p:sldId id="1449" r:id="rId15"/>
    <p:sldId id="1450" r:id="rId16"/>
    <p:sldId id="1531" r:id="rId17"/>
    <p:sldId id="1492" r:id="rId18"/>
    <p:sldId id="1495" r:id="rId19"/>
    <p:sldId id="1493" r:id="rId20"/>
    <p:sldId id="1494" r:id="rId21"/>
    <p:sldId id="1496" r:id="rId22"/>
    <p:sldId id="1497" r:id="rId23"/>
    <p:sldId id="1498" r:id="rId24"/>
    <p:sldId id="1499" r:id="rId25"/>
    <p:sldId id="1500" r:id="rId26"/>
    <p:sldId id="1501" r:id="rId27"/>
    <p:sldId id="1502" r:id="rId28"/>
    <p:sldId id="1503" r:id="rId29"/>
    <p:sldId id="1504" r:id="rId30"/>
    <p:sldId id="1505" r:id="rId31"/>
    <p:sldId id="1506" r:id="rId32"/>
    <p:sldId id="1507" r:id="rId33"/>
    <p:sldId id="1532" r:id="rId34"/>
    <p:sldId id="1533" r:id="rId35"/>
    <p:sldId id="1527" r:id="rId36"/>
    <p:sldId id="1528" r:id="rId37"/>
    <p:sldId id="1529" r:id="rId38"/>
    <p:sldId id="1534" r:id="rId39"/>
    <p:sldId id="1508" r:id="rId40"/>
    <p:sldId id="1509" r:id="rId41"/>
    <p:sldId id="1510" r:id="rId42"/>
    <p:sldId id="1511" r:id="rId43"/>
    <p:sldId id="1512" r:id="rId44"/>
    <p:sldId id="1513" r:id="rId45"/>
    <p:sldId id="1514" r:id="rId46"/>
    <p:sldId id="1515" r:id="rId47"/>
    <p:sldId id="1516" r:id="rId48"/>
    <p:sldId id="1517" r:id="rId49"/>
    <p:sldId id="1518" r:id="rId50"/>
    <p:sldId id="1542" r:id="rId51"/>
    <p:sldId id="1535" r:id="rId52"/>
    <p:sldId id="1520" r:id="rId53"/>
    <p:sldId id="1521" r:id="rId54"/>
    <p:sldId id="1522" r:id="rId55"/>
    <p:sldId id="1536" r:id="rId56"/>
    <p:sldId id="1537" r:id="rId57"/>
    <p:sldId id="1538" r:id="rId58"/>
    <p:sldId id="1524" r:id="rId59"/>
    <p:sldId id="1525" r:id="rId60"/>
    <p:sldId id="1543" r:id="rId61"/>
    <p:sldId id="1540" r:id="rId62"/>
    <p:sldId id="1486" r:id="rId6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2" autoAdjust="0"/>
    <p:restoredTop sz="75202" autoAdjust="0"/>
  </p:normalViewPr>
  <p:slideViewPr>
    <p:cSldViewPr>
      <p:cViewPr varScale="1">
        <p:scale>
          <a:sx n="107" d="100"/>
          <a:sy n="107" d="100"/>
        </p:scale>
        <p:origin x="1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18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50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5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4A63F802-E59E-4480-AB12-5A0E8FB09767}" type="slidenum">
              <a:rPr lang="en-GB" smtClean="0"/>
              <a:pPr defTabSz="963613"/>
              <a:t>52</a:t>
            </a:fld>
            <a:endParaRPr lang="en-GB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6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60</a:t>
            </a:fld>
            <a:endParaRPr lang="en-GB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61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36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45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3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46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47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9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4A63F802-E59E-4480-AB12-5A0E8FB09767}" type="slidenum">
              <a:rPr lang="en-GB" smtClean="0"/>
              <a:pPr defTabSz="963613"/>
              <a:t>48</a:t>
            </a:fld>
            <a:endParaRPr lang="en-GB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1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49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0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Part 1: MapReduce Algorithm Design (3/4)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451/651 (Fall 2018)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September 13, 2018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These slides are available at http://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/bigdata-2018f/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52400" y="2819400"/>
            <a:ext cx="2895600" cy="2000262"/>
            <a:chOff x="2057400" y="2209800"/>
            <a:chExt cx="2895600" cy="2000322"/>
          </a:xfrm>
        </p:grpSpPr>
        <p:sp>
          <p:nvSpPr>
            <p:cNvPr id="5" name="Rounded Rectangle 5"/>
            <p:cNvSpPr>
              <a:spLocks noChangeArrowheads="1"/>
            </p:cNvSpPr>
            <p:nvPr/>
          </p:nvSpPr>
          <p:spPr bwMode="auto">
            <a:xfrm>
              <a:off x="20574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6" name="Rounded Rectangle 6"/>
            <p:cNvSpPr>
              <a:spLocks noChangeArrowheads="1"/>
            </p:cNvSpPr>
            <p:nvPr/>
          </p:nvSpPr>
          <p:spPr bwMode="auto">
            <a:xfrm>
              <a:off x="20574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7" name="Rounded Rectangle 7"/>
            <p:cNvSpPr>
              <a:spLocks noChangeArrowheads="1"/>
            </p:cNvSpPr>
            <p:nvPr/>
          </p:nvSpPr>
          <p:spPr bwMode="auto">
            <a:xfrm>
              <a:off x="2057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8" name="Rounded Rectangle 9"/>
            <p:cNvSpPr>
              <a:spLocks noChangeArrowheads="1"/>
            </p:cNvSpPr>
            <p:nvPr/>
          </p:nvSpPr>
          <p:spPr bwMode="auto">
            <a:xfrm>
              <a:off x="3048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0386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2514600" y="3810000"/>
              <a:ext cx="1981200" cy="40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Traditional Stack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3124200" y="2286000"/>
            <a:ext cx="2895600" cy="2533659"/>
            <a:chOff x="5638800" y="1676400"/>
            <a:chExt cx="2895600" cy="2533719"/>
          </a:xfrm>
        </p:grpSpPr>
        <p:sp>
          <p:nvSpPr>
            <p:cNvPr id="12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13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4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5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6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7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Hypervisor</a:t>
              </a:r>
            </a:p>
          </p:txBody>
        </p:sp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9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943601" y="3810000"/>
              <a:ext cx="2286000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Virtualized Stack</a:t>
              </a: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Evolution of the Stack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6096000" y="2286000"/>
            <a:ext cx="2895600" cy="2533659"/>
            <a:chOff x="5638800" y="1676400"/>
            <a:chExt cx="2895600" cy="2533719"/>
          </a:xfrm>
        </p:grpSpPr>
        <p:sp>
          <p:nvSpPr>
            <p:cNvPr id="23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24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Container</a:t>
              </a:r>
            </a:p>
          </p:txBody>
        </p:sp>
        <p:sp>
          <p:nvSpPr>
            <p:cNvPr id="25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26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27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28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29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Container</a:t>
              </a:r>
            </a:p>
          </p:txBody>
        </p:sp>
        <p:sp>
          <p:nvSpPr>
            <p:cNvPr id="30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/>
              <a:r>
                <a:rPr lang="en-US" b="0" dirty="0">
                  <a:solidFill>
                    <a:schemeClr val="bg2"/>
                  </a:solidFill>
                  <a:latin typeface="Gill Sans"/>
                  <a:cs typeface="Gill Sans"/>
                </a:rPr>
                <a:t>Container</a:t>
              </a:r>
            </a:p>
          </p:txBody>
        </p:sp>
        <p:sp>
          <p:nvSpPr>
            <p:cNvPr id="31" name="TextBox 21"/>
            <p:cNvSpPr txBox="1">
              <a:spLocks noChangeArrowheads="1"/>
            </p:cNvSpPr>
            <p:nvPr/>
          </p:nvSpPr>
          <p:spPr bwMode="auto">
            <a:xfrm>
              <a:off x="5943601" y="3810000"/>
              <a:ext cx="2286000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Containerized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0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Everything as a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5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Infrastructure as a Service (IaaS)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86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Why buy machines when you can rent them instead?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Examples: Amazon EC2, Microsoft Azure, Google Compute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124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Platform as a Service (PaaS)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505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Give me a nice platform and take care of maintenance, upgrades, …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Example: Google App Engine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3213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Software as a Service (SaaS)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702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Just run the application for me!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Example: Gmail, Salesforce</a:t>
            </a:r>
          </a:p>
        </p:txBody>
      </p:sp>
    </p:spTree>
    <p:extLst>
      <p:ext uri="{BB962C8B-B14F-4D97-AF65-F5344CB8AC3E}">
        <p14:creationId xmlns:p14="http://schemas.microsoft.com/office/powerpoint/2010/main" val="102757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Everything as a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5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Database as a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86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Run a database for 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Examples: Amazon RDS, Microsoft Azure SQL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124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Search as a Service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505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Run a search engine for 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Example: Amazon Elasticsearch Service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3213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Function as a Service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702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Run this function for me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Example: Amazon Lambda, Google Cloud Functions</a:t>
            </a:r>
          </a:p>
        </p:txBody>
      </p:sp>
    </p:spTree>
    <p:extLst>
      <p:ext uri="{BB962C8B-B14F-4D97-AF65-F5344CB8AC3E}">
        <p14:creationId xmlns:p14="http://schemas.microsoft.com/office/powerpoint/2010/main" val="1960326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Who cares?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266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 source of problems…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6478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Cloud-based services generate big data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Clouds make it easier to start companies that generate big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581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 well as a solution…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96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Ability to provision clusters on-demand in the cloud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Commoditization and democratization of big data capabilities</a:t>
            </a:r>
          </a:p>
        </p:txBody>
      </p:sp>
    </p:spTree>
    <p:extLst>
      <p:ext uri="{BB962C8B-B14F-4D97-AF65-F5344CB8AC3E}">
        <p14:creationId xmlns:p14="http://schemas.microsoft.com/office/powerpoint/2010/main" val="38371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(Clouds)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4114799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b="0" dirty="0">
                <a:solidFill>
                  <a:schemeClr val="bg2"/>
                </a:solidFill>
                <a:latin typeface="Gill Sans"/>
                <a:cs typeface="Gill Sans"/>
              </a:rPr>
              <a:t>So, what </a:t>
            </a:r>
            <a:r>
              <a:rPr lang="en-US" sz="3200" b="0" i="1" dirty="0">
                <a:solidFill>
                  <a:schemeClr val="bg2"/>
                </a:solidFill>
                <a:latin typeface="Gill Sans"/>
                <a:cs typeface="Gill Sans"/>
              </a:rPr>
              <a:t>is</a:t>
            </a:r>
            <a:r>
              <a:rPr lang="en-US" sz="3200" b="0" dirty="0">
                <a:solidFill>
                  <a:schemeClr val="bg2"/>
                </a:solidFill>
                <a:latin typeface="Gill Sans"/>
                <a:cs typeface="Gill Sans"/>
              </a:rPr>
              <a:t> the cloud?</a:t>
            </a:r>
          </a:p>
        </p:txBody>
      </p:sp>
    </p:spTree>
    <p:extLst>
      <p:ext uri="{BB962C8B-B14F-4D97-AF65-F5344CB8AC3E}">
        <p14:creationId xmlns:p14="http://schemas.microsoft.com/office/powerpoint/2010/main" val="14547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ri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590"/>
            <a:ext cx="9256987" cy="7405590"/>
          </a:xfrm>
          <a:prstGeom prst="rect">
            <a:avLst/>
          </a:prstGeom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76200" y="4114799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b="0" dirty="0">
                <a:latin typeface="Gill Sans"/>
                <a:cs typeface="Gill Sans"/>
              </a:rPr>
              <a:t>What </a:t>
            </a:r>
            <a:r>
              <a:rPr lang="en-US" sz="3200" b="0" i="1" dirty="0">
                <a:latin typeface="Gill Sans"/>
                <a:cs typeface="Gill Sans"/>
              </a:rPr>
              <a:t>is</a:t>
            </a:r>
            <a:r>
              <a:rPr lang="en-US" sz="3200" b="0" dirty="0">
                <a:latin typeface="Gill Sans"/>
                <a:cs typeface="Gill Sans"/>
              </a:rPr>
              <a:t> the Matrix?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 The Matrix - PPC Wiki - </a:t>
            </a:r>
            <a:r>
              <a:rPr lang="en-US" sz="1000" b="0" dirty="0" err="1"/>
              <a:t>Wikia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3061385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 The Matrix</a:t>
            </a:r>
          </a:p>
        </p:txBody>
      </p:sp>
    </p:spTree>
    <p:extLst>
      <p:ext uri="{BB962C8B-B14F-4D97-AF65-F5344CB8AC3E}">
        <p14:creationId xmlns:p14="http://schemas.microsoft.com/office/powerpoint/2010/main" val="109885989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View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48145" y="-1"/>
            <a:ext cx="10598728" cy="6858001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534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(The </a:t>
            </a:r>
            <a:r>
              <a:rPr lang="en-US" sz="1000" b="0" dirty="0" err="1">
                <a:solidFill>
                  <a:srgbClr val="FFFFFF"/>
                </a:solidFill>
              </a:rPr>
              <a:t>Dalles</a:t>
            </a:r>
            <a:r>
              <a:rPr lang="en-US" sz="1000" b="0" dirty="0">
                <a:solidFill>
                  <a:srgbClr val="FFFFFF"/>
                </a:solidFill>
              </a:rPr>
              <a:t>, Oregon)</a:t>
            </a:r>
          </a:p>
        </p:txBody>
      </p:sp>
    </p:spTree>
    <p:extLst>
      <p:ext uri="{BB962C8B-B14F-4D97-AF65-F5344CB8AC3E}">
        <p14:creationId xmlns:p14="http://schemas.microsoft.com/office/powerpoint/2010/main" val="33022662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Dal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1234" y="0"/>
            <a:ext cx="10266468" cy="6858000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611938"/>
            <a:ext cx="2489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Bonneville Power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76897550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10210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Agenda for Today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52180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Cloud computing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Datacenter architectures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Hadoop cluster architecture</a:t>
            </a:r>
          </a:p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physical execution</a:t>
            </a:r>
          </a:p>
        </p:txBody>
      </p:sp>
    </p:spTree>
    <p:extLst>
      <p:ext uri="{BB962C8B-B14F-4D97-AF65-F5344CB8AC3E}">
        <p14:creationId xmlns:p14="http://schemas.microsoft.com/office/powerpoint/2010/main" val="20466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LS_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48" y="-1"/>
            <a:ext cx="10326348" cy="688251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6707271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rroso-server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38200" y="3200400"/>
            <a:ext cx="2124075" cy="838200"/>
          </a:xfrm>
          <a:prstGeom prst="rect">
            <a:avLst/>
          </a:prstGeom>
        </p:spPr>
      </p:pic>
      <p:pic>
        <p:nvPicPr>
          <p:cNvPr id="5" name="Picture 4" descr="Barroso-clu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286000"/>
            <a:ext cx="3654448" cy="2438399"/>
          </a:xfrm>
          <a:prstGeom prst="rect">
            <a:avLst/>
          </a:prstGeom>
        </p:spPr>
      </p:pic>
      <p:pic>
        <p:nvPicPr>
          <p:cNvPr id="6" name="Picture 5" descr="Barroso-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057400"/>
            <a:ext cx="1247553" cy="347172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Barroso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Urs</a:t>
            </a:r>
            <a:r>
              <a:rPr lang="en-US" sz="1000" b="0" dirty="0">
                <a:solidFill>
                  <a:schemeClr val="bg1"/>
                </a:solidFill>
              </a:rPr>
              <a:t> </a:t>
            </a:r>
            <a:r>
              <a:rPr lang="en-US" sz="1000" b="0" dirty="0" err="1">
                <a:solidFill>
                  <a:schemeClr val="bg1"/>
                </a:solidFill>
              </a:rPr>
              <a:t>Hölzle</a:t>
            </a:r>
            <a:r>
              <a:rPr lang="en-US" sz="1000" b="0" dirty="0">
                <a:solidFill>
                  <a:schemeClr val="bg1"/>
                </a:solidFill>
              </a:rPr>
              <a:t> (2009)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614792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12672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Y_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1714"/>
            <a:ext cx="10287000" cy="6856286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51117556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Facebook</a:t>
            </a:r>
          </a:p>
        </p:txBody>
      </p:sp>
    </p:spTree>
    <p:extLst>
      <p:ext uri="{BB962C8B-B14F-4D97-AF65-F5344CB8AC3E}">
        <p14:creationId xmlns:p14="http://schemas.microsoft.com/office/powerpoint/2010/main" val="139318337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tacenter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3629" y="1582739"/>
            <a:ext cx="8299371" cy="489426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Barroso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Urs</a:t>
            </a:r>
            <a:r>
              <a:rPr lang="en-US" sz="1000" b="0" dirty="0">
                <a:solidFill>
                  <a:schemeClr val="bg1"/>
                </a:solidFill>
              </a:rPr>
              <a:t> </a:t>
            </a:r>
            <a:r>
              <a:rPr lang="en-US" sz="1000" b="0" dirty="0" err="1">
                <a:solidFill>
                  <a:schemeClr val="bg1"/>
                </a:solidFill>
              </a:rPr>
              <a:t>Hölzle</a:t>
            </a:r>
            <a:r>
              <a:rPr lang="en-US" sz="1000" b="0" dirty="0">
                <a:solidFill>
                  <a:schemeClr val="bg1"/>
                </a:solidFill>
              </a:rPr>
              <a:t> (2013)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Anatomy of a Datacenter</a:t>
            </a:r>
          </a:p>
        </p:txBody>
      </p:sp>
    </p:spTree>
    <p:extLst>
      <p:ext uri="{BB962C8B-B14F-4D97-AF65-F5344CB8AC3E}">
        <p14:creationId xmlns:p14="http://schemas.microsoft.com/office/powerpoint/2010/main" val="121879719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Barroso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Urs</a:t>
            </a:r>
            <a:r>
              <a:rPr lang="en-US" sz="1000" b="0" dirty="0">
                <a:solidFill>
                  <a:schemeClr val="bg1"/>
                </a:solidFill>
              </a:rPr>
              <a:t> </a:t>
            </a:r>
            <a:r>
              <a:rPr lang="en-US" sz="1000" b="0" dirty="0" err="1">
                <a:solidFill>
                  <a:schemeClr val="bg1"/>
                </a:solidFill>
              </a:rPr>
              <a:t>Hölzle</a:t>
            </a:r>
            <a:r>
              <a:rPr lang="en-US" sz="1000" b="0" dirty="0">
                <a:solidFill>
                  <a:schemeClr val="bg1"/>
                </a:solidFill>
              </a:rPr>
              <a:t> (2013)</a:t>
            </a:r>
          </a:p>
        </p:txBody>
      </p:sp>
      <p:pic>
        <p:nvPicPr>
          <p:cNvPr id="6" name="Picture 5" descr="dc-coo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400300"/>
            <a:ext cx="7861300" cy="30861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Datacenter cooling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066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What’s a computer?</a:t>
            </a:r>
          </a:p>
        </p:txBody>
      </p:sp>
    </p:spTree>
    <p:extLst>
      <p:ext uri="{BB962C8B-B14F-4D97-AF65-F5344CB8AC3E}">
        <p14:creationId xmlns:p14="http://schemas.microsoft.com/office/powerpoint/2010/main" val="1625364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S_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9" y="0"/>
            <a:ext cx="10288429" cy="685723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150161531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DI_015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262"/>
            <a:ext cx="10193155" cy="6793738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42081327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center-gen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01"/>
            <a:ext cx="10287000" cy="685970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1567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/>
              <a:t>CumminsPower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9450633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(The Scream)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8370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latin typeface="Gill Sans"/>
                <a:cs typeface="Gill Sans"/>
              </a:rPr>
              <a:t>Remember: Assignment 0 due 2:30pm Tuesday, September 18 </a:t>
            </a:r>
            <a:r>
              <a:rPr lang="mr-IN" sz="2400" b="0" kern="0" dirty="0">
                <a:latin typeface="Gill Sans"/>
                <a:cs typeface="Gill Sans"/>
              </a:rPr>
              <a:t>–</a:t>
            </a:r>
            <a:r>
              <a:rPr lang="en-US" sz="2400" b="0" kern="0" dirty="0">
                <a:latin typeface="Gill Sans"/>
                <a:cs typeface="Gill Sans"/>
              </a:rPr>
              <a:t> </a:t>
            </a:r>
            <a:br>
              <a:rPr lang="en-US" sz="2400" b="0" kern="0" dirty="0">
                <a:latin typeface="Gill Sans"/>
                <a:cs typeface="Gill Sans"/>
              </a:rPr>
            </a:br>
            <a:r>
              <a:rPr lang="en-US" sz="2400" b="0" kern="0" dirty="0">
                <a:latin typeface="Gill Sans"/>
                <a:cs typeface="Gill Sans"/>
              </a:rPr>
              <a:t>You must tell us if you wish to take the late penalty.</a:t>
            </a:r>
          </a:p>
        </p:txBody>
      </p:sp>
    </p:spTree>
    <p:extLst>
      <p:ext uri="{BB962C8B-B14F-4D97-AF65-F5344CB8AC3E}">
        <p14:creationId xmlns:p14="http://schemas.microsoft.com/office/powerpoint/2010/main" val="76858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5215"/>
            <a:ext cx="10312400" cy="6873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</p:spTree>
    <p:extLst>
      <p:ext uri="{BB962C8B-B14F-4D97-AF65-F5344CB8AC3E}">
        <p14:creationId xmlns:p14="http://schemas.microsoft.com/office/powerpoint/2010/main" val="89073746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Y_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09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How much is 30 MW?</a:t>
            </a:r>
          </a:p>
        </p:txBody>
      </p:sp>
    </p:spTree>
    <p:extLst>
      <p:ext uri="{BB962C8B-B14F-4D97-AF65-F5344CB8AC3E}">
        <p14:creationId xmlns:p14="http://schemas.microsoft.com/office/powerpoint/2010/main" val="5160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94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Barroso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Urs</a:t>
            </a:r>
            <a:r>
              <a:rPr lang="en-US" sz="1000" b="0" dirty="0">
                <a:solidFill>
                  <a:schemeClr val="bg1"/>
                </a:solidFill>
              </a:rPr>
              <a:t> </a:t>
            </a:r>
            <a:r>
              <a:rPr lang="en-US" sz="1000" b="0" dirty="0" err="1">
                <a:solidFill>
                  <a:schemeClr val="bg1"/>
                </a:solidFill>
              </a:rPr>
              <a:t>Hölzle</a:t>
            </a:r>
            <a:r>
              <a:rPr lang="en-US" sz="1000" b="0" dirty="0">
                <a:solidFill>
                  <a:schemeClr val="bg1"/>
                </a:solidFill>
              </a:rPr>
              <a:t> (2013)</a:t>
            </a:r>
          </a:p>
        </p:txBody>
      </p:sp>
      <p:pic>
        <p:nvPicPr>
          <p:cNvPr id="3" name="Picture 2" descr="server-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154436" cy="502336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Datacenter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20162454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computer!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It’s all about the right level of abstraction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Moving beyond the von Neumann architecture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What’s the “instruction set” of the datacenter computer?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Hide system-level details from the developers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more race conditions, lock contention, etc.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need to explicitly worry about reliability, fault tolerance,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Separating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what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from the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how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Developer specifies the computation that needs to be performed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Execution framework (“runtime”) handles actual execution</a:t>
            </a:r>
          </a:p>
        </p:txBody>
      </p:sp>
      <p:sp>
        <p:nvSpPr>
          <p:cNvPr id="9" name="TextBox 8"/>
          <p:cNvSpPr txBox="1"/>
          <p:nvPr/>
        </p:nvSpPr>
        <p:spPr>
          <a:xfrm rot="21343899">
            <a:off x="5040285" y="5895899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FF0000"/>
                </a:solidFill>
                <a:latin typeface="Gill Sans"/>
                <a:cs typeface="Gill Sans"/>
              </a:rPr>
              <a:t>Wait, why do we care?</a:t>
            </a:r>
          </a:p>
        </p:txBody>
      </p:sp>
    </p:spTree>
    <p:extLst>
      <p:ext uri="{BB962C8B-B14F-4D97-AF65-F5344CB8AC3E}">
        <p14:creationId xmlns:p14="http://schemas.microsoft.com/office/powerpoint/2010/main" val="8280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Mechanical Sympathy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38800" y="43013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8800" y="31993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38800" y="20929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82828" y="25608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486400" y="5334000"/>
            <a:ext cx="25146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75" y="2522968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“You don’t have to be an engineer to be be a racing driver, but you do have to have mechanical sympathy” </a:t>
            </a:r>
          </a:p>
          <a:p>
            <a:pPr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    </a:t>
            </a:r>
            <a:r>
              <a:rPr lang="mr-IN" sz="1800" b="0" kern="0" dirty="0">
                <a:solidFill>
                  <a:srgbClr val="000000"/>
                </a:solidFill>
                <a:latin typeface="Gill Sans"/>
                <a:cs typeface="Gill Sans"/>
              </a:rPr>
              <a:t>–</a:t>
            </a: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 Formula One driver Jackie Stewart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0" y="3774807"/>
            <a:ext cx="1845350" cy="27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Intuitions of time and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209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How long does it take to read 100 TBs from 100 hard drives?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6005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How long will it take to exchange 1b key-value pairs: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054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Now, what about SSDs?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9770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Between machines on the same rack?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3580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Between datacenters across the Atlantic?</a:t>
            </a:r>
          </a:p>
        </p:txBody>
      </p:sp>
    </p:spTree>
    <p:extLst>
      <p:ext uri="{BB962C8B-B14F-4D97-AF65-F5344CB8AC3E}">
        <p14:creationId xmlns:p14="http://schemas.microsoft.com/office/powerpoint/2010/main" val="629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0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 bwMode="auto">
          <a:xfrm>
            <a:off x="1066800" y="1494099"/>
            <a:ext cx="7014464" cy="665930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981200" y="2239701"/>
            <a:ext cx="5181600" cy="5181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895600" y="3154101"/>
            <a:ext cx="3352800" cy="3352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Storage Hierarchy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962400" y="4220901"/>
            <a:ext cx="1219200" cy="1219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476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Local Machine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771311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0" kern="0" dirty="0">
                <a:solidFill>
                  <a:srgbClr val="000000"/>
                </a:solidFill>
                <a:latin typeface="Gill Sans"/>
                <a:cs typeface="Gill Sans"/>
              </a:rPr>
              <a:t>L1/L2/L3 cache, memory, SSD, magnetic disks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999911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0" kern="0" dirty="0">
                <a:solidFill>
                  <a:srgbClr val="000000"/>
                </a:solidFill>
                <a:latin typeface="Gill Sans"/>
                <a:cs typeface="Gill Sans"/>
              </a:rPr>
              <a:t>capacity, latency, bandwidth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4098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Remote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Same Rack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242649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Remote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Different Rack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5048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Remote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Different Datacenter</a:t>
            </a:r>
          </a:p>
        </p:txBody>
      </p:sp>
    </p:spTree>
    <p:extLst>
      <p:ext uri="{BB962C8B-B14F-4D97-AF65-F5344CB8AC3E}">
        <p14:creationId xmlns:p14="http://schemas.microsoft.com/office/powerpoint/2010/main" val="14873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3" grpId="0" animBg="1"/>
      <p:bldP spid="2" grpId="0" animBg="1"/>
      <p:bldP spid="11" grpId="0"/>
      <p:bldP spid="9" grpId="0"/>
      <p:bldP spid="12" grpId="0"/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mb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259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According to Jeff Dean</a:t>
            </a:r>
          </a:p>
        </p:txBody>
      </p:sp>
    </p:spTree>
    <p:extLst>
      <p:ext uri="{BB962C8B-B14F-4D97-AF65-F5344CB8AC3E}">
        <p14:creationId xmlns:p14="http://schemas.microsoft.com/office/powerpoint/2010/main" val="188065524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7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Hadoop Cluster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142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How do we get data to the workers?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1143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Let’s consider a typical supercomputer</a:t>
            </a:r>
            <a:r>
              <a:rPr lang="mr-IN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33400" y="3395663"/>
            <a:ext cx="2928938" cy="1619310"/>
            <a:chOff x="533400" y="3167063"/>
            <a:chExt cx="2928938" cy="1619310"/>
          </a:xfrm>
        </p:grpSpPr>
        <p:pic>
          <p:nvPicPr>
            <p:cNvPr id="36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49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7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66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383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7"/>
            <p:cNvSpPr txBox="1">
              <a:spLocks noChangeArrowheads="1"/>
            </p:cNvSpPr>
            <p:nvPr/>
          </p:nvSpPr>
          <p:spPr bwMode="auto">
            <a:xfrm>
              <a:off x="1252538" y="4386263"/>
              <a:ext cx="19355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Compute Nodes</a:t>
              </a:r>
            </a:p>
          </p:txBody>
        </p:sp>
        <p:pic>
          <p:nvPicPr>
            <p:cNvPr id="4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00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17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4" name="Straight Arrow Connector 43"/>
          <p:cNvCxnSpPr>
            <a:cxnSpLocks noChangeShapeType="1"/>
          </p:cNvCxnSpPr>
          <p:nvPr/>
        </p:nvCxnSpPr>
        <p:spPr bwMode="auto">
          <a:xfrm>
            <a:off x="3581400" y="4038600"/>
            <a:ext cx="1219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953000" y="2590800"/>
            <a:ext cx="3657600" cy="3124200"/>
            <a:chOff x="5105400" y="3200400"/>
            <a:chExt cx="3657600" cy="3124200"/>
          </a:xfrm>
        </p:grpSpPr>
        <p:pic>
          <p:nvPicPr>
            <p:cNvPr id="46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5400" y="3810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77062" y="4876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43862" y="38862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29462" y="32004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8862" y="3429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25"/>
            <p:cNvCxnSpPr>
              <a:cxnSpLocks noChangeShapeType="1"/>
            </p:cNvCxnSpPr>
            <p:nvPr/>
          </p:nvCxnSpPr>
          <p:spPr bwMode="auto">
            <a:xfrm>
              <a:off x="5791200" y="4686300"/>
              <a:ext cx="1143000" cy="6477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5867400" y="4267200"/>
              <a:ext cx="3048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6896100" y="4457700"/>
              <a:ext cx="6096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34"/>
            <p:cNvCxnSpPr>
              <a:cxnSpLocks noChangeShapeType="1"/>
            </p:cNvCxnSpPr>
            <p:nvPr/>
          </p:nvCxnSpPr>
          <p:spPr bwMode="auto">
            <a:xfrm>
              <a:off x="5824538" y="4533900"/>
              <a:ext cx="2219324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7772400" y="4953000"/>
              <a:ext cx="457200" cy="3810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7"/>
            <p:cNvSpPr txBox="1">
              <a:spLocks noChangeArrowheads="1"/>
            </p:cNvSpPr>
            <p:nvPr/>
          </p:nvSpPr>
          <p:spPr bwMode="auto">
            <a:xfrm>
              <a:off x="5181600" y="3395246"/>
              <a:ext cx="6734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SAN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3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Today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9000" y="4225126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Execution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Infrastructure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29000" y="3123133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Analytics Infrastructure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29000" y="2016742"/>
            <a:ext cx="2241906" cy="956474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Data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Tools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3028" y="2484656"/>
            <a:ext cx="595752" cy="221679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  <a:alpha val="50000"/>
                </a:srgbClr>
              </a:gs>
              <a:gs pos="35000">
                <a:srgbClr val="8064A2">
                  <a:tint val="37000"/>
                  <a:satMod val="300000"/>
                  <a:alpha val="80000"/>
                </a:srgbClr>
              </a:gs>
              <a:gs pos="100000">
                <a:srgbClr val="8064A2">
                  <a:tint val="15000"/>
                  <a:satMod val="350000"/>
                  <a:alpha val="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Course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5257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“big data stack”</a:t>
            </a:r>
          </a:p>
        </p:txBody>
      </p:sp>
      <p:sp>
        <p:nvSpPr>
          <p:cNvPr id="2" name="Down Arrow 1"/>
          <p:cNvSpPr/>
          <p:nvPr/>
        </p:nvSpPr>
        <p:spPr bwMode="auto">
          <a:xfrm rot="17787169" flipV="1">
            <a:off x="5962864" y="4900049"/>
            <a:ext cx="685800" cy="8082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quoia5.1000pi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737616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4800600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Sequoia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16.32 PFLOPS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98,304 nodes with 1,572,864 million cores</a:t>
            </a:r>
            <a:b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1.6 petabytes of memory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7.9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MWatts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total power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76200" y="6400800"/>
            <a:ext cx="4585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Deployed in 2012, still #8 in TOP500 List (June 2018)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304800"/>
            <a:ext cx="7230532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547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oiaSystemConfig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024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9797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LLNL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81000" y="4953000"/>
            <a:ext cx="14414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1.6 PB RAM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941859" y="6172200"/>
            <a:ext cx="12602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55 PB ZFS</a:t>
            </a:r>
          </a:p>
        </p:txBody>
      </p:sp>
    </p:spTree>
    <p:extLst>
      <p:ext uri="{BB962C8B-B14F-4D97-AF65-F5344CB8AC3E}">
        <p14:creationId xmlns:p14="http://schemas.microsoft.com/office/powerpoint/2010/main" val="31710591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Compute-Intensive vs. Data-Intensive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-76200" y="56343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Why does this make sense for compute-intensive tasks?</a:t>
            </a:r>
            <a:endParaRPr lang="en-US" sz="1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60153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What’s the issue for data-intensive tasks?</a:t>
            </a:r>
            <a:endParaRPr lang="en-US" sz="1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33400" y="3395663"/>
            <a:ext cx="2928938" cy="1619310"/>
            <a:chOff x="533400" y="3167063"/>
            <a:chExt cx="2928938" cy="1619310"/>
          </a:xfrm>
        </p:grpSpPr>
        <p:pic>
          <p:nvPicPr>
            <p:cNvPr id="3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49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66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383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7"/>
            <p:cNvSpPr txBox="1">
              <a:spLocks noChangeArrowheads="1"/>
            </p:cNvSpPr>
            <p:nvPr/>
          </p:nvSpPr>
          <p:spPr bwMode="auto">
            <a:xfrm>
              <a:off x="1252538" y="4386263"/>
              <a:ext cx="19355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Compute Nodes</a:t>
              </a:r>
            </a:p>
          </p:txBody>
        </p:sp>
        <p:pic>
          <p:nvPicPr>
            <p:cNvPr id="37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00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17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3581400" y="4038600"/>
            <a:ext cx="1219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953000" y="2590800"/>
            <a:ext cx="3657600" cy="3124200"/>
            <a:chOff x="5105400" y="3200400"/>
            <a:chExt cx="3657600" cy="3124200"/>
          </a:xfrm>
        </p:grpSpPr>
        <p:pic>
          <p:nvPicPr>
            <p:cNvPr id="4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5400" y="3810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77062" y="4876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43862" y="38862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29462" y="32004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8862" y="3429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" name="Straight Arrow Connector 25"/>
            <p:cNvCxnSpPr>
              <a:cxnSpLocks noChangeShapeType="1"/>
            </p:cNvCxnSpPr>
            <p:nvPr/>
          </p:nvCxnSpPr>
          <p:spPr bwMode="auto">
            <a:xfrm>
              <a:off x="5791200" y="4686300"/>
              <a:ext cx="1143000" cy="6477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5867400" y="4267200"/>
              <a:ext cx="3048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6896100" y="4457700"/>
              <a:ext cx="6096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34"/>
            <p:cNvCxnSpPr>
              <a:cxnSpLocks noChangeShapeType="1"/>
            </p:cNvCxnSpPr>
            <p:nvPr/>
          </p:nvCxnSpPr>
          <p:spPr bwMode="auto">
            <a:xfrm>
              <a:off x="5824538" y="4533900"/>
              <a:ext cx="2219324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7772400" y="4953000"/>
              <a:ext cx="457200" cy="3810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7"/>
            <p:cNvSpPr txBox="1">
              <a:spLocks noChangeArrowheads="1"/>
            </p:cNvSpPr>
            <p:nvPr/>
          </p:nvSpPr>
          <p:spPr bwMode="auto">
            <a:xfrm>
              <a:off x="5181600" y="3395246"/>
              <a:ext cx="6734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SAN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1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3395663"/>
            <a:ext cx="2928938" cy="1619310"/>
            <a:chOff x="533400" y="3167063"/>
            <a:chExt cx="2928938" cy="1619310"/>
          </a:xfrm>
        </p:grpSpPr>
        <p:pic>
          <p:nvPicPr>
            <p:cNvPr id="31747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8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49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66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383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1" name="TextBox 7"/>
            <p:cNvSpPr txBox="1">
              <a:spLocks noChangeArrowheads="1"/>
            </p:cNvSpPr>
            <p:nvPr/>
          </p:nvSpPr>
          <p:spPr bwMode="auto">
            <a:xfrm>
              <a:off x="1252538" y="4386263"/>
              <a:ext cx="19355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Compute Nodes</a:t>
              </a:r>
            </a:p>
          </p:txBody>
        </p:sp>
        <p:pic>
          <p:nvPicPr>
            <p:cNvPr id="3175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00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17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3581400" y="4038600"/>
            <a:ext cx="1219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953000" y="2590800"/>
            <a:ext cx="3657600" cy="3124200"/>
            <a:chOff x="5105400" y="3200400"/>
            <a:chExt cx="3657600" cy="3124200"/>
          </a:xfrm>
        </p:grpSpPr>
        <p:pic>
          <p:nvPicPr>
            <p:cNvPr id="3176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05400" y="3810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1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77062" y="48768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43862" y="38862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29462" y="32004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8862" y="3429000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765" name="Straight Arrow Connector 25"/>
            <p:cNvCxnSpPr>
              <a:cxnSpLocks noChangeShapeType="1"/>
            </p:cNvCxnSpPr>
            <p:nvPr/>
          </p:nvCxnSpPr>
          <p:spPr bwMode="auto">
            <a:xfrm>
              <a:off x="5791200" y="4686300"/>
              <a:ext cx="1143000" cy="6477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6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5867400" y="4267200"/>
              <a:ext cx="3048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7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6896100" y="4457700"/>
              <a:ext cx="609600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8" name="Straight Arrow Connector 34"/>
            <p:cNvCxnSpPr>
              <a:cxnSpLocks noChangeShapeType="1"/>
            </p:cNvCxnSpPr>
            <p:nvPr/>
          </p:nvCxnSpPr>
          <p:spPr bwMode="auto">
            <a:xfrm>
              <a:off x="5824538" y="4533900"/>
              <a:ext cx="2219324" cy="762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69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7772400" y="4953000"/>
              <a:ext cx="457200" cy="381000"/>
            </a:xfrm>
            <a:prstGeom prst="straightConnector1">
              <a:avLst/>
            </a:prstGeom>
            <a:ln w="12700">
              <a:prstDash val="dash"/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770" name="TextBox 7"/>
            <p:cNvSpPr txBox="1">
              <a:spLocks noChangeArrowheads="1"/>
            </p:cNvSpPr>
            <p:nvPr/>
          </p:nvSpPr>
          <p:spPr bwMode="auto">
            <a:xfrm>
              <a:off x="5181600" y="3395246"/>
              <a:ext cx="6734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SAN</a:t>
              </a: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the solution?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1066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Don’t move data to workers… move workers to the data!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1600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Key idea: co-locate storage and compute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1981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Start up worker on nodes that hold the data</a:t>
            </a:r>
          </a:p>
        </p:txBody>
      </p:sp>
    </p:spTree>
    <p:extLst>
      <p:ext uri="{BB962C8B-B14F-4D97-AF65-F5344CB8AC3E}">
        <p14:creationId xmlns:p14="http://schemas.microsoft.com/office/powerpoint/2010/main" val="11482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4200" y="3200400"/>
            <a:ext cx="2928938" cy="1447800"/>
            <a:chOff x="533400" y="3167063"/>
            <a:chExt cx="2928938" cy="1447800"/>
          </a:xfrm>
        </p:grpSpPr>
        <p:pic>
          <p:nvPicPr>
            <p:cNvPr id="31747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32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8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49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66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383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2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00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3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17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33" descr="MCj0435242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167063"/>
              <a:ext cx="719138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the solution?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1066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Don’t move data to workers… move workers to the data!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1600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Key idea: co-locate storage and compute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1981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Start up worker on nodes that hold the data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5410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We need a distributed file system for managing this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5791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GFS (Google File System) for Google’s MapReduce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HDFS (Hadoop Distributed File System) for Hadoop</a:t>
            </a:r>
          </a:p>
        </p:txBody>
      </p:sp>
      <p:pic>
        <p:nvPicPr>
          <p:cNvPr id="34" name="Picture 33" descr="free-computer-hard-drive-clipart-harddisk-8-png-jN7FJ0-clip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48137"/>
            <a:ext cx="609600" cy="609600"/>
          </a:xfrm>
          <a:prstGeom prst="rect">
            <a:avLst/>
          </a:prstGeom>
        </p:spPr>
      </p:pic>
      <p:pic>
        <p:nvPicPr>
          <p:cNvPr id="58" name="Picture 57" descr="free-computer-hard-drive-clipart-harddisk-8-png-jN7FJ0-clip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95737"/>
            <a:ext cx="609600" cy="609600"/>
          </a:xfrm>
          <a:prstGeom prst="rect">
            <a:avLst/>
          </a:prstGeom>
        </p:spPr>
      </p:pic>
      <p:pic>
        <p:nvPicPr>
          <p:cNvPr id="59" name="Picture 58" descr="free-computer-hard-drive-clipart-harddisk-8-png-jN7FJ0-clip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48137"/>
            <a:ext cx="609600" cy="609600"/>
          </a:xfrm>
          <a:prstGeom prst="rect">
            <a:avLst/>
          </a:prstGeom>
        </p:spPr>
      </p:pic>
      <p:pic>
        <p:nvPicPr>
          <p:cNvPr id="60" name="Picture 59" descr="free-computer-hard-drive-clipart-harddisk-8-png-jN7FJ0-clip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995737"/>
            <a:ext cx="609600" cy="609600"/>
          </a:xfrm>
          <a:prstGeom prst="rect">
            <a:avLst/>
          </a:prstGeom>
        </p:spPr>
      </p:pic>
      <p:pic>
        <p:nvPicPr>
          <p:cNvPr id="61" name="Picture 60" descr="free-computer-hard-drive-clipart-harddisk-8-png-jN7FJ0-clip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148137"/>
            <a:ext cx="609600" cy="609600"/>
          </a:xfrm>
          <a:prstGeom prst="rect">
            <a:avLst/>
          </a:prstGeom>
        </p:spPr>
      </p:pic>
      <p:pic>
        <p:nvPicPr>
          <p:cNvPr id="62" name="Picture 61" descr="free-computer-hard-drive-clipart-harddisk-8-png-jN7FJ0-clip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995737"/>
            <a:ext cx="609600" cy="609600"/>
          </a:xfrm>
          <a:prstGeom prst="rect">
            <a:avLst/>
          </a:prstGeom>
        </p:spPr>
      </p:pic>
      <p:pic>
        <p:nvPicPr>
          <p:cNvPr id="63" name="Picture 62" descr="free-computer-hard-drive-clipart-harddisk-8-png-jN7FJ0-clip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48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GFS: Assumptions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71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Commodity hardware over “exotic” hardware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52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Scale “out”, not “up”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286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High component failure rates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67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Inexpensive commodity components fail all the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1621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“Modest” number of huge files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5431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Multi-gigabyte files are common, if not encouraged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0956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Files are write-once, mostly appended 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476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Logs are a common case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0" y="6611779"/>
            <a:ext cx="74834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GFS slides adapted from material by </a:t>
            </a:r>
            <a:r>
              <a:rPr lang="da-DK" sz="1000" b="0" dirty="0">
                <a:solidFill>
                  <a:schemeClr val="bg1"/>
                </a:solidFill>
              </a:rPr>
              <a:t>(Ghemawat et al., SOSP 2003)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029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Large streaming reads over random access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410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Design for high sustained throughput over low latency</a:t>
            </a:r>
          </a:p>
        </p:txBody>
      </p:sp>
    </p:spTree>
    <p:extLst>
      <p:ext uri="{BB962C8B-B14F-4D97-AF65-F5344CB8AC3E}">
        <p14:creationId xmlns:p14="http://schemas.microsoft.com/office/powerpoint/2010/main" val="622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GFS: Design Decisions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857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Files stored as chunks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8667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Fixed size (64MB)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Reliability through replication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743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Each chunk replicated across 3+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chunkservers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2383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Single master to coordinate access and hold metadata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619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Simple centralized management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0956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No data caching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4766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Little benefit for streaming reads over large datasets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010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Simplify the API: not POSIX!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391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Push many issues onto the client (e.g., data layout)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HDFS = GFS clone (same basic ideas)</a:t>
            </a:r>
          </a:p>
        </p:txBody>
      </p:sp>
    </p:spTree>
    <p:extLst>
      <p:ext uri="{BB962C8B-B14F-4D97-AF65-F5344CB8AC3E}">
        <p14:creationId xmlns:p14="http://schemas.microsoft.com/office/powerpoint/2010/main" val="195263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From GFS to HDFS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894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Terminology differences: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7042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GFS master = Hadoop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namenode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GFS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chunkservers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= Hadoop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datanodes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4801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Implementation differences: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8611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Different consistency model for file appends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Implementation language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128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For the most part, we’ll use Hadoop terminology…</a:t>
            </a:r>
          </a:p>
        </p:txBody>
      </p:sp>
    </p:spTree>
    <p:extLst>
      <p:ext uri="{BB962C8B-B14F-4D97-AF65-F5344CB8AC3E}">
        <p14:creationId xmlns:p14="http://schemas.microsoft.com/office/powerpoint/2010/main" val="11271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0" y="6611938"/>
            <a:ext cx="27414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Adapted from (</a:t>
            </a:r>
            <a:r>
              <a:rPr lang="en-US" sz="1000" b="0" dirty="0" err="1">
                <a:solidFill>
                  <a:schemeClr val="bg1"/>
                </a:solidFill>
              </a:rPr>
              <a:t>Ghemawat</a:t>
            </a:r>
            <a:r>
              <a:rPr lang="en-US" sz="1000" b="0" dirty="0">
                <a:solidFill>
                  <a:schemeClr val="bg1"/>
                </a:solidFill>
              </a:rPr>
              <a:t> et al., SOSP 2003)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1188720" y="2331004"/>
            <a:ext cx="109728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4" name="Straight Arrow Connector 53"/>
          <p:cNvCxnSpPr>
            <a:cxnSpLocks noChangeShapeType="1"/>
          </p:cNvCxnSpPr>
          <p:nvPr/>
        </p:nvCxnSpPr>
        <p:spPr bwMode="auto">
          <a:xfrm>
            <a:off x="2286000" y="2712004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cxnSp>
        <p:nvCxnSpPr>
          <p:cNvPr id="115" name="Straight Arrow Connector 55"/>
          <p:cNvCxnSpPr>
            <a:cxnSpLocks noChangeShapeType="1"/>
          </p:cNvCxnSpPr>
          <p:nvPr/>
        </p:nvCxnSpPr>
        <p:spPr bwMode="auto">
          <a:xfrm rot="10800000">
            <a:off x="2286000" y="2864404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16" name="TextBox 58"/>
          <p:cNvSpPr txBox="1">
            <a:spLocks noChangeArrowheads="1"/>
          </p:cNvSpPr>
          <p:nvPr/>
        </p:nvSpPr>
        <p:spPr bwMode="auto">
          <a:xfrm>
            <a:off x="2653514" y="2483404"/>
            <a:ext cx="1406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(file name, block id)</a:t>
            </a:r>
          </a:p>
        </p:txBody>
      </p:sp>
      <p:sp>
        <p:nvSpPr>
          <p:cNvPr id="117" name="TextBox 59"/>
          <p:cNvSpPr txBox="1">
            <a:spLocks noChangeArrowheads="1"/>
          </p:cNvSpPr>
          <p:nvPr/>
        </p:nvSpPr>
        <p:spPr bwMode="auto">
          <a:xfrm>
            <a:off x="2501114" y="2864404"/>
            <a:ext cx="16898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(block id, block location)</a:t>
            </a:r>
          </a:p>
        </p:txBody>
      </p:sp>
      <p:sp>
        <p:nvSpPr>
          <p:cNvPr id="118" name="TextBox 69"/>
          <p:cNvSpPr txBox="1">
            <a:spLocks noChangeArrowheads="1"/>
          </p:cNvSpPr>
          <p:nvPr/>
        </p:nvSpPr>
        <p:spPr bwMode="auto">
          <a:xfrm>
            <a:off x="4686300" y="3778804"/>
            <a:ext cx="16802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instructions to datanode</a:t>
            </a:r>
          </a:p>
        </p:txBody>
      </p:sp>
      <p:sp>
        <p:nvSpPr>
          <p:cNvPr id="119" name="TextBox 70"/>
          <p:cNvSpPr txBox="1">
            <a:spLocks noChangeArrowheads="1"/>
          </p:cNvSpPr>
          <p:nvPr/>
        </p:nvSpPr>
        <p:spPr bwMode="auto">
          <a:xfrm>
            <a:off x="5589589" y="4159804"/>
            <a:ext cx="11160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datanode state</a:t>
            </a:r>
          </a:p>
        </p:txBody>
      </p:sp>
      <p:cxnSp>
        <p:nvCxnSpPr>
          <p:cNvPr id="120" name="Straight Arrow Connector 71"/>
          <p:cNvCxnSpPr>
            <a:cxnSpLocks noChangeShapeType="1"/>
          </p:cNvCxnSpPr>
          <p:nvPr/>
        </p:nvCxnSpPr>
        <p:spPr bwMode="auto">
          <a:xfrm>
            <a:off x="1981200" y="4540804"/>
            <a:ext cx="2362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21" name="TextBox 72"/>
          <p:cNvSpPr txBox="1">
            <a:spLocks noChangeArrowheads="1"/>
          </p:cNvSpPr>
          <p:nvPr/>
        </p:nvSpPr>
        <p:spPr bwMode="auto">
          <a:xfrm>
            <a:off x="2362200" y="4278867"/>
            <a:ext cx="1499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(block id, byte range)</a:t>
            </a:r>
          </a:p>
        </p:txBody>
      </p:sp>
      <p:cxnSp>
        <p:nvCxnSpPr>
          <p:cNvPr id="122" name="Straight Arrow Connector 73"/>
          <p:cNvCxnSpPr>
            <a:cxnSpLocks noChangeShapeType="1"/>
          </p:cNvCxnSpPr>
          <p:nvPr/>
        </p:nvCxnSpPr>
        <p:spPr bwMode="auto">
          <a:xfrm rot="5400000" flipH="1" flipV="1">
            <a:off x="1181894" y="3739910"/>
            <a:ext cx="1600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23" name="Shape 79"/>
          <p:cNvCxnSpPr>
            <a:cxnSpLocks noChangeShapeType="1"/>
          </p:cNvCxnSpPr>
          <p:nvPr/>
        </p:nvCxnSpPr>
        <p:spPr bwMode="auto">
          <a:xfrm rot="10800000">
            <a:off x="1524000" y="2940604"/>
            <a:ext cx="2819400" cy="1752600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4" name="TextBox 84"/>
          <p:cNvSpPr txBox="1">
            <a:spLocks noChangeArrowheads="1"/>
          </p:cNvSpPr>
          <p:nvPr/>
        </p:nvSpPr>
        <p:spPr bwMode="auto">
          <a:xfrm>
            <a:off x="2362200" y="4693204"/>
            <a:ext cx="8274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block data</a:t>
            </a:r>
          </a:p>
        </p:txBody>
      </p:sp>
      <p:sp>
        <p:nvSpPr>
          <p:cNvPr id="125" name="Rectangle 6"/>
          <p:cNvSpPr>
            <a:spLocks noChangeArrowheads="1"/>
          </p:cNvSpPr>
          <p:nvPr/>
        </p:nvSpPr>
        <p:spPr bwMode="auto">
          <a:xfrm>
            <a:off x="4343400" y="2026204"/>
            <a:ext cx="3124200" cy="1752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Rectangle 4"/>
          <p:cNvSpPr>
            <a:spLocks noChangeArrowheads="1"/>
          </p:cNvSpPr>
          <p:nvPr/>
        </p:nvSpPr>
        <p:spPr bwMode="auto">
          <a:xfrm>
            <a:off x="4343400" y="2026204"/>
            <a:ext cx="3124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namenode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4343400" y="3778804"/>
            <a:ext cx="1676400" cy="1707596"/>
            <a:chOff x="1828800" y="4572000"/>
            <a:chExt cx="1676400" cy="1707596"/>
          </a:xfrm>
        </p:grpSpPr>
        <p:grpSp>
          <p:nvGrpSpPr>
            <p:cNvPr id="128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31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</a:p>
            </p:txBody>
          </p:sp>
          <p:sp>
            <p:nvSpPr>
              <p:cNvPr id="133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34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36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7" name="Straight Connector 39"/>
              <p:cNvCxnSpPr>
                <a:cxnSpLocks noChangeShapeType="1"/>
                <a:endCxn id="134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8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9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40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29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30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1" name="Group 140"/>
          <p:cNvGrpSpPr/>
          <p:nvPr/>
        </p:nvGrpSpPr>
        <p:grpSpPr>
          <a:xfrm>
            <a:off x="6477000" y="3778804"/>
            <a:ext cx="1676400" cy="1707596"/>
            <a:chOff x="1828800" y="4572000"/>
            <a:chExt cx="1676400" cy="1707596"/>
          </a:xfrm>
        </p:grpSpPr>
        <p:grpSp>
          <p:nvGrpSpPr>
            <p:cNvPr id="142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45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</a:p>
            </p:txBody>
          </p:sp>
          <p:sp>
            <p:nvSpPr>
              <p:cNvPr id="147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48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50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1" name="Straight Connector 39"/>
              <p:cNvCxnSpPr>
                <a:cxnSpLocks noChangeShapeType="1"/>
                <a:endCxn id="148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2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3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54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43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4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55" name="TextBox 9"/>
          <p:cNvSpPr txBox="1">
            <a:spLocks noChangeArrowheads="1"/>
          </p:cNvSpPr>
          <p:nvPr/>
        </p:nvSpPr>
        <p:spPr bwMode="auto">
          <a:xfrm>
            <a:off x="4648200" y="2556429"/>
            <a:ext cx="1266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 namespace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0"/>
          <p:cNvSpPr txBox="1">
            <a:spLocks noChangeArrowheads="1"/>
          </p:cNvSpPr>
          <p:nvPr/>
        </p:nvSpPr>
        <p:spPr bwMode="auto">
          <a:xfrm>
            <a:off x="6276975" y="2359579"/>
            <a:ext cx="704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2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foo</a:t>
            </a:r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/bar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Straight Connector 11"/>
          <p:cNvCxnSpPr>
            <a:cxnSpLocks noChangeShapeType="1"/>
          </p:cNvCxnSpPr>
          <p:nvPr/>
        </p:nvCxnSpPr>
        <p:spPr bwMode="auto">
          <a:xfrm rot="5400000">
            <a:off x="4949826" y="2837416"/>
            <a:ext cx="411162" cy="40481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8" name="Straight Connector 12"/>
          <p:cNvCxnSpPr>
            <a:cxnSpLocks noChangeShapeType="1"/>
          </p:cNvCxnSpPr>
          <p:nvPr/>
        </p:nvCxnSpPr>
        <p:spPr bwMode="auto">
          <a:xfrm rot="16200000" flipH="1">
            <a:off x="5362576" y="2823129"/>
            <a:ext cx="258762" cy="28098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9" name="Straight Connector 13"/>
          <p:cNvCxnSpPr>
            <a:cxnSpLocks noChangeShapeType="1"/>
          </p:cNvCxnSpPr>
          <p:nvPr/>
        </p:nvCxnSpPr>
        <p:spPr bwMode="auto">
          <a:xfrm rot="16200000" flipH="1">
            <a:off x="5295900" y="3435904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0" name="Straight Connector 14"/>
          <p:cNvCxnSpPr>
            <a:cxnSpLocks noChangeShapeType="1"/>
          </p:cNvCxnSpPr>
          <p:nvPr/>
        </p:nvCxnSpPr>
        <p:spPr bwMode="auto">
          <a:xfrm rot="10800000" flipV="1">
            <a:off x="5181600" y="3321604"/>
            <a:ext cx="22860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1" name="Straight Connector 15"/>
          <p:cNvCxnSpPr>
            <a:cxnSpLocks noChangeShapeType="1"/>
          </p:cNvCxnSpPr>
          <p:nvPr/>
        </p:nvCxnSpPr>
        <p:spPr bwMode="auto">
          <a:xfrm rot="16200000" flipH="1">
            <a:off x="5241925" y="2953304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2" name="Straight Connector 16"/>
          <p:cNvCxnSpPr>
            <a:cxnSpLocks noChangeShapeType="1"/>
          </p:cNvCxnSpPr>
          <p:nvPr/>
        </p:nvCxnSpPr>
        <p:spPr bwMode="auto">
          <a:xfrm rot="16200000" flipH="1">
            <a:off x="5032375" y="3177142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3" name="Rectangle 21"/>
          <p:cNvSpPr>
            <a:spLocks noChangeArrowheads="1"/>
          </p:cNvSpPr>
          <p:nvPr/>
        </p:nvSpPr>
        <p:spPr bwMode="auto">
          <a:xfrm>
            <a:off x="6400800" y="26358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block 3df2</a:t>
            </a:r>
          </a:p>
        </p:txBody>
      </p:sp>
      <p:cxnSp>
        <p:nvCxnSpPr>
          <p:cNvPr id="164" name="Straight Connector 26"/>
          <p:cNvCxnSpPr>
            <a:cxnSpLocks noChangeShapeType="1"/>
          </p:cNvCxnSpPr>
          <p:nvPr/>
        </p:nvCxnSpPr>
        <p:spPr bwMode="auto">
          <a:xfrm>
            <a:off x="5141913" y="3062842"/>
            <a:ext cx="533400" cy="48736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5" name="Shape 29"/>
          <p:cNvCxnSpPr>
            <a:cxnSpLocks noChangeShapeType="1"/>
            <a:endCxn id="156" idx="1"/>
          </p:cNvCxnSpPr>
          <p:nvPr/>
        </p:nvCxnSpPr>
        <p:spPr bwMode="auto">
          <a:xfrm flipV="1">
            <a:off x="5686425" y="2497692"/>
            <a:ext cx="590550" cy="1014412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sm" len="sm"/>
          </a:ln>
        </p:spPr>
      </p:cxnSp>
      <p:sp>
        <p:nvSpPr>
          <p:cNvPr id="166" name="Rectangle 4"/>
          <p:cNvSpPr>
            <a:spLocks noChangeArrowheads="1"/>
          </p:cNvSpPr>
          <p:nvPr/>
        </p:nvSpPr>
        <p:spPr bwMode="auto">
          <a:xfrm>
            <a:off x="1188720" y="2331004"/>
            <a:ext cx="109728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</a:t>
            </a:r>
          </a:p>
        </p:txBody>
      </p:sp>
      <p:sp>
        <p:nvSpPr>
          <p:cNvPr id="167" name="Rectangle 35"/>
          <p:cNvSpPr>
            <a:spLocks noChangeArrowheads="1"/>
          </p:cNvSpPr>
          <p:nvPr/>
        </p:nvSpPr>
        <p:spPr bwMode="auto">
          <a:xfrm>
            <a:off x="1188720" y="2635804"/>
            <a:ext cx="109728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Client</a:t>
            </a:r>
          </a:p>
        </p:txBody>
      </p:sp>
      <p:sp>
        <p:nvSpPr>
          <p:cNvPr id="168" name="Rectangle 21"/>
          <p:cNvSpPr>
            <a:spLocks noChangeArrowheads="1"/>
          </p:cNvSpPr>
          <p:nvPr/>
        </p:nvSpPr>
        <p:spPr bwMode="auto">
          <a:xfrm>
            <a:off x="6400800" y="28644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Rectangle 21"/>
          <p:cNvSpPr>
            <a:spLocks noChangeArrowheads="1"/>
          </p:cNvSpPr>
          <p:nvPr/>
        </p:nvSpPr>
        <p:spPr bwMode="auto">
          <a:xfrm>
            <a:off x="6400800" y="30930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Rectangle 21"/>
          <p:cNvSpPr>
            <a:spLocks noChangeArrowheads="1"/>
          </p:cNvSpPr>
          <p:nvPr/>
        </p:nvSpPr>
        <p:spPr bwMode="auto">
          <a:xfrm>
            <a:off x="6400800" y="33216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HDFS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45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Namenode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Responsibilities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57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Managing the file system namespace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038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Holds file/directory structure, file-to-block mapping, </a:t>
            </a:r>
            <a:b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metadata (ownership, access permissions, etc.)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Coordinating file operations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Directs clients to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datanodes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for reads and writes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No data is moved through the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namenode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400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Maintaining overall health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8149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Periodic communication with the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datanodes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Block re-replication and rebalancing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Garbage collection</a:t>
            </a:r>
          </a:p>
        </p:txBody>
      </p:sp>
    </p:spTree>
    <p:extLst>
      <p:ext uri="{BB962C8B-B14F-4D97-AF65-F5344CB8AC3E}">
        <p14:creationId xmlns:p14="http://schemas.microsoft.com/office/powerpoint/2010/main" val="88298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(Clouds)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4114799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b="0" dirty="0">
                <a:solidFill>
                  <a:schemeClr val="bg2"/>
                </a:solidFill>
                <a:latin typeface="Gill Sans"/>
                <a:cs typeface="Gill Sans"/>
              </a:rPr>
              <a:t>Aside: 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34570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grpSp>
        <p:nvGrpSpPr>
          <p:cNvPr id="2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305" name="TextBox 304"/>
          <p:cNvSpPr txBox="1"/>
          <p:nvPr/>
        </p:nvSpPr>
        <p:spPr>
          <a:xfrm>
            <a:off x="6629400" y="6324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indent="-114300">
              <a:defRPr/>
            </a:pPr>
            <a:r>
              <a:rPr lang="en-US" sz="1400" b="0" kern="0" dirty="0">
                <a:solidFill>
                  <a:srgbClr val="000000"/>
                </a:solidFill>
                <a:latin typeface="Gill Sans"/>
                <a:cs typeface="Gill Sans"/>
              </a:rPr>
              <a:t>* Important detail: reducers process keys in sorted order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8844" y="5043337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19" name="TextBox 318"/>
          <p:cNvSpPr txBox="1"/>
          <p:nvPr/>
        </p:nvSpPr>
        <p:spPr>
          <a:xfrm>
            <a:off x="4688045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20" name="TextBox 319"/>
          <p:cNvSpPr txBox="1"/>
          <p:nvPr/>
        </p:nvSpPr>
        <p:spPr>
          <a:xfrm>
            <a:off x="3321844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138920" y="152400"/>
            <a:ext cx="26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Logical View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0285153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371600" y="33289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384300" y="33051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</a:rPr>
              <a:t>split 0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1371600" y="35575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384300" y="35337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1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1371600" y="37861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384300" y="37623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2</a:t>
            </a:r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1371600" y="40147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1" name="TextBox 13"/>
          <p:cNvSpPr txBox="1">
            <a:spLocks noChangeArrowheads="1"/>
          </p:cNvSpPr>
          <p:nvPr/>
        </p:nvSpPr>
        <p:spPr bwMode="auto">
          <a:xfrm>
            <a:off x="1384300" y="39909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3</a:t>
            </a:r>
          </a:p>
        </p:txBody>
      </p:sp>
      <p:sp>
        <p:nvSpPr>
          <p:cNvPr id="28682" name="Rectangle 15"/>
          <p:cNvSpPr>
            <a:spLocks noChangeArrowheads="1"/>
          </p:cNvSpPr>
          <p:nvPr/>
        </p:nvSpPr>
        <p:spPr bwMode="auto">
          <a:xfrm>
            <a:off x="1371600" y="4243388"/>
            <a:ext cx="609600" cy="2286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1384300" y="4219575"/>
            <a:ext cx="584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split 4</a:t>
            </a:r>
          </a:p>
        </p:txBody>
      </p:sp>
      <p:sp>
        <p:nvSpPr>
          <p:cNvPr id="28684" name="Oval 18"/>
          <p:cNvSpPr>
            <a:spLocks noChangeArrowheads="1"/>
          </p:cNvSpPr>
          <p:nvPr/>
        </p:nvSpPr>
        <p:spPr bwMode="auto">
          <a:xfrm>
            <a:off x="2514600" y="29718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5" name="TextBox 19"/>
          <p:cNvSpPr txBox="1">
            <a:spLocks noChangeArrowheads="1"/>
          </p:cNvSpPr>
          <p:nvPr/>
        </p:nvSpPr>
        <p:spPr bwMode="auto">
          <a:xfrm>
            <a:off x="2611438" y="30622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6" name="Oval 21"/>
          <p:cNvSpPr>
            <a:spLocks noChangeArrowheads="1"/>
          </p:cNvSpPr>
          <p:nvPr/>
        </p:nvSpPr>
        <p:spPr bwMode="auto">
          <a:xfrm>
            <a:off x="2514600" y="38100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7" name="TextBox 22"/>
          <p:cNvSpPr txBox="1">
            <a:spLocks noChangeArrowheads="1"/>
          </p:cNvSpPr>
          <p:nvPr/>
        </p:nvSpPr>
        <p:spPr bwMode="auto">
          <a:xfrm>
            <a:off x="2611438" y="39004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88" name="Oval 24"/>
          <p:cNvSpPr>
            <a:spLocks noChangeArrowheads="1"/>
          </p:cNvSpPr>
          <p:nvPr/>
        </p:nvSpPr>
        <p:spPr bwMode="auto">
          <a:xfrm>
            <a:off x="2514600" y="46482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89" name="TextBox 25"/>
          <p:cNvSpPr txBox="1">
            <a:spLocks noChangeArrowheads="1"/>
          </p:cNvSpPr>
          <p:nvPr/>
        </p:nvSpPr>
        <p:spPr bwMode="auto">
          <a:xfrm>
            <a:off x="2611438" y="4738688"/>
            <a:ext cx="64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0" name="Oval 27"/>
          <p:cNvSpPr>
            <a:spLocks noChangeArrowheads="1"/>
          </p:cNvSpPr>
          <p:nvPr/>
        </p:nvSpPr>
        <p:spPr bwMode="auto">
          <a:xfrm>
            <a:off x="5791200" y="3430588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1" name="TextBox 28"/>
          <p:cNvSpPr txBox="1">
            <a:spLocks noChangeArrowheads="1"/>
          </p:cNvSpPr>
          <p:nvPr/>
        </p:nvSpPr>
        <p:spPr bwMode="auto">
          <a:xfrm>
            <a:off x="5888038" y="3521075"/>
            <a:ext cx="644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2" name="Oval 30"/>
          <p:cNvSpPr>
            <a:spLocks noChangeArrowheads="1"/>
          </p:cNvSpPr>
          <p:nvPr/>
        </p:nvSpPr>
        <p:spPr bwMode="auto">
          <a:xfrm>
            <a:off x="5791200" y="4189413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3" name="TextBox 31"/>
          <p:cNvSpPr txBox="1">
            <a:spLocks noChangeArrowheads="1"/>
          </p:cNvSpPr>
          <p:nvPr/>
        </p:nvSpPr>
        <p:spPr bwMode="auto">
          <a:xfrm>
            <a:off x="5888038" y="4278313"/>
            <a:ext cx="644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worker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4" name="Oval 33"/>
          <p:cNvSpPr>
            <a:spLocks noChangeArrowheads="1"/>
          </p:cNvSpPr>
          <p:nvPr/>
        </p:nvSpPr>
        <p:spPr bwMode="auto">
          <a:xfrm>
            <a:off x="4191000" y="2133600"/>
            <a:ext cx="838200" cy="4572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4287838" y="2224088"/>
            <a:ext cx="654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Master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6" name="Oval 36"/>
          <p:cNvSpPr>
            <a:spLocks noChangeArrowheads="1"/>
          </p:cNvSpPr>
          <p:nvPr/>
        </p:nvSpPr>
        <p:spPr bwMode="auto">
          <a:xfrm>
            <a:off x="4114800" y="1143000"/>
            <a:ext cx="990600" cy="609600"/>
          </a:xfrm>
          <a:prstGeom prst="ellipse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7" name="TextBox 37"/>
          <p:cNvSpPr txBox="1">
            <a:spLocks noChangeArrowheads="1"/>
          </p:cNvSpPr>
          <p:nvPr/>
        </p:nvSpPr>
        <p:spPr bwMode="auto">
          <a:xfrm>
            <a:off x="4224338" y="1217613"/>
            <a:ext cx="771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User</a:t>
            </a:r>
            <a:br>
              <a:rPr lang="en-US" sz="1200" b="0">
                <a:solidFill>
                  <a:schemeClr val="bg1"/>
                </a:solidFill>
              </a:rPr>
            </a:br>
            <a:r>
              <a:rPr lang="en-US" sz="1200" b="0">
                <a:solidFill>
                  <a:schemeClr val="bg1"/>
                </a:solidFill>
              </a:rPr>
              <a:t>Program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8698" name="Rectangle 39"/>
          <p:cNvSpPr>
            <a:spLocks noChangeArrowheads="1"/>
          </p:cNvSpPr>
          <p:nvPr/>
        </p:nvSpPr>
        <p:spPr bwMode="auto">
          <a:xfrm>
            <a:off x="7315200" y="3443288"/>
            <a:ext cx="609600" cy="433387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699" name="TextBox 40"/>
          <p:cNvSpPr txBox="1">
            <a:spLocks noChangeArrowheads="1"/>
          </p:cNvSpPr>
          <p:nvPr/>
        </p:nvSpPr>
        <p:spPr bwMode="auto">
          <a:xfrm>
            <a:off x="7313613" y="3429000"/>
            <a:ext cx="611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 dirty="0">
                <a:solidFill>
                  <a:schemeClr val="bg1"/>
                </a:solidFill>
              </a:rPr>
              <a:t>file 0</a:t>
            </a:r>
          </a:p>
        </p:txBody>
      </p:sp>
      <p:sp>
        <p:nvSpPr>
          <p:cNvPr id="28700" name="Rectangle 44"/>
          <p:cNvSpPr>
            <a:spLocks noChangeArrowheads="1"/>
          </p:cNvSpPr>
          <p:nvPr/>
        </p:nvSpPr>
        <p:spPr bwMode="auto">
          <a:xfrm>
            <a:off x="7315200" y="4200525"/>
            <a:ext cx="609600" cy="433388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1" name="TextBox 45"/>
          <p:cNvSpPr txBox="1">
            <a:spLocks noChangeArrowheads="1"/>
          </p:cNvSpPr>
          <p:nvPr/>
        </p:nvSpPr>
        <p:spPr bwMode="auto">
          <a:xfrm>
            <a:off x="7315200" y="4186238"/>
            <a:ext cx="611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200" b="0">
                <a:solidFill>
                  <a:schemeClr val="bg1"/>
                </a:solidFill>
              </a:rPr>
              <a:t>file 1</a:t>
            </a:r>
          </a:p>
        </p:txBody>
      </p:sp>
      <p:sp>
        <p:nvSpPr>
          <p:cNvPr id="28702" name="Rectangle 46"/>
          <p:cNvSpPr>
            <a:spLocks noChangeArrowheads="1"/>
          </p:cNvSpPr>
          <p:nvPr/>
        </p:nvSpPr>
        <p:spPr bwMode="auto">
          <a:xfrm>
            <a:off x="44196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3" name="Rectangle 47"/>
          <p:cNvSpPr>
            <a:spLocks noChangeArrowheads="1"/>
          </p:cNvSpPr>
          <p:nvPr/>
        </p:nvSpPr>
        <p:spPr bwMode="auto">
          <a:xfrm>
            <a:off x="4572000" y="30099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4" name="Rectangle 48"/>
          <p:cNvSpPr>
            <a:spLocks noChangeArrowheads="1"/>
          </p:cNvSpPr>
          <p:nvPr/>
        </p:nvSpPr>
        <p:spPr bwMode="auto">
          <a:xfrm>
            <a:off x="44196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5" name="Rectangle 49"/>
          <p:cNvSpPr>
            <a:spLocks noChangeArrowheads="1"/>
          </p:cNvSpPr>
          <p:nvPr/>
        </p:nvSpPr>
        <p:spPr bwMode="auto">
          <a:xfrm>
            <a:off x="4572000" y="38481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6" name="Rectangle 50"/>
          <p:cNvSpPr>
            <a:spLocks noChangeArrowheads="1"/>
          </p:cNvSpPr>
          <p:nvPr/>
        </p:nvSpPr>
        <p:spPr bwMode="auto">
          <a:xfrm>
            <a:off x="44196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707" name="Rectangle 51"/>
          <p:cNvSpPr>
            <a:spLocks noChangeArrowheads="1"/>
          </p:cNvSpPr>
          <p:nvPr/>
        </p:nvSpPr>
        <p:spPr bwMode="auto">
          <a:xfrm>
            <a:off x="4572000" y="4686300"/>
            <a:ext cx="152400" cy="381000"/>
          </a:xfrm>
          <a:prstGeom prst="rect">
            <a:avLst/>
          </a:prstGeom>
          <a:noFill/>
          <a:ln w="9525" algn="ctr">
            <a:solidFill>
              <a:schemeClr val="dk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708" name="Curved Connector 53"/>
          <p:cNvCxnSpPr>
            <a:cxnSpLocks noChangeShapeType="1"/>
            <a:stCxn id="28674" idx="3"/>
            <a:endCxn id="28684" idx="2"/>
          </p:cNvCxnSpPr>
          <p:nvPr/>
        </p:nvCxnSpPr>
        <p:spPr bwMode="auto">
          <a:xfrm flipV="1">
            <a:off x="1981200" y="3200400"/>
            <a:ext cx="533400" cy="24288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09" name="Curved Connector 55"/>
          <p:cNvCxnSpPr>
            <a:cxnSpLocks noChangeShapeType="1"/>
            <a:stCxn id="28677" idx="3"/>
            <a:endCxn id="28684" idx="3"/>
          </p:cNvCxnSpPr>
          <p:nvPr/>
        </p:nvCxnSpPr>
        <p:spPr bwMode="auto">
          <a:xfrm flipV="1">
            <a:off x="1968500" y="3362325"/>
            <a:ext cx="668338" cy="309563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0" name="Curved Connector 55"/>
          <p:cNvCxnSpPr>
            <a:cxnSpLocks noChangeShapeType="1"/>
            <a:stCxn id="28681" idx="3"/>
            <a:endCxn id="28688" idx="1"/>
          </p:cNvCxnSpPr>
          <p:nvPr/>
        </p:nvCxnSpPr>
        <p:spPr bwMode="auto">
          <a:xfrm>
            <a:off x="1968500" y="4129088"/>
            <a:ext cx="668338" cy="585787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1" name="Straight Arrow Connector 66"/>
          <p:cNvCxnSpPr>
            <a:cxnSpLocks noChangeShapeType="1"/>
            <a:stCxn id="28678" idx="3"/>
            <a:endCxn id="28686" idx="2"/>
          </p:cNvCxnSpPr>
          <p:nvPr/>
        </p:nvCxnSpPr>
        <p:spPr bwMode="auto">
          <a:xfrm>
            <a:off x="1981200" y="3900488"/>
            <a:ext cx="533400" cy="1381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2" name="Straight Arrow Connector 68"/>
          <p:cNvCxnSpPr>
            <a:cxnSpLocks noChangeShapeType="1"/>
            <a:stCxn id="28682" idx="3"/>
            <a:endCxn id="28686" idx="3"/>
          </p:cNvCxnSpPr>
          <p:nvPr/>
        </p:nvCxnSpPr>
        <p:spPr bwMode="auto">
          <a:xfrm flipV="1">
            <a:off x="1981200" y="4200525"/>
            <a:ext cx="655638" cy="15716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3" name="Straight Arrow Connector 72"/>
          <p:cNvCxnSpPr>
            <a:cxnSpLocks noChangeShapeType="1"/>
            <a:stCxn id="28684" idx="6"/>
            <a:endCxn id="28702" idx="1"/>
          </p:cNvCxnSpPr>
          <p:nvPr/>
        </p:nvCxnSpPr>
        <p:spPr bwMode="auto">
          <a:xfrm>
            <a:off x="3352800" y="3200400"/>
            <a:ext cx="1066800" cy="158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4" name="Straight Arrow Connector 75"/>
          <p:cNvCxnSpPr>
            <a:cxnSpLocks noChangeShapeType="1"/>
          </p:cNvCxnSpPr>
          <p:nvPr/>
        </p:nvCxnSpPr>
        <p:spPr bwMode="auto">
          <a:xfrm>
            <a:off x="3352800" y="4037013"/>
            <a:ext cx="1066800" cy="3175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5" name="Straight Arrow Connector 78"/>
          <p:cNvCxnSpPr>
            <a:cxnSpLocks noChangeShapeType="1"/>
          </p:cNvCxnSpPr>
          <p:nvPr/>
        </p:nvCxnSpPr>
        <p:spPr bwMode="auto">
          <a:xfrm>
            <a:off x="3352800" y="4875213"/>
            <a:ext cx="10668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6" name="Straight Arrow Connector 81"/>
          <p:cNvCxnSpPr>
            <a:cxnSpLocks noChangeShapeType="1"/>
            <a:stCxn id="28690" idx="6"/>
            <a:endCxn id="28699" idx="1"/>
          </p:cNvCxnSpPr>
          <p:nvPr/>
        </p:nvCxnSpPr>
        <p:spPr bwMode="auto">
          <a:xfrm>
            <a:off x="6629400" y="3659188"/>
            <a:ext cx="684213" cy="0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7" name="Straight Arrow Connector 84"/>
          <p:cNvCxnSpPr>
            <a:cxnSpLocks noChangeShapeType="1"/>
            <a:stCxn id="28692" idx="6"/>
            <a:endCxn id="28701" idx="1"/>
          </p:cNvCxnSpPr>
          <p:nvPr/>
        </p:nvCxnSpPr>
        <p:spPr bwMode="auto">
          <a:xfrm>
            <a:off x="6629400" y="4418013"/>
            <a:ext cx="685800" cy="0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8" name="Straight Arrow Connector 90"/>
          <p:cNvCxnSpPr>
            <a:cxnSpLocks noChangeShapeType="1"/>
            <a:stCxn id="28705" idx="3"/>
            <a:endCxn id="28690" idx="2"/>
          </p:cNvCxnSpPr>
          <p:nvPr/>
        </p:nvCxnSpPr>
        <p:spPr bwMode="auto">
          <a:xfrm flipV="1">
            <a:off x="4724400" y="3659188"/>
            <a:ext cx="1066800" cy="379412"/>
          </a:xfrm>
          <a:prstGeom prst="straightConnector1">
            <a:avLst/>
          </a:prstGeom>
          <a:noFill/>
          <a:ln w="222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19" name="Straight Arrow Connector 93"/>
          <p:cNvCxnSpPr>
            <a:cxnSpLocks noChangeShapeType="1"/>
            <a:stCxn id="28705" idx="3"/>
            <a:endCxn id="28692" idx="2"/>
          </p:cNvCxnSpPr>
          <p:nvPr/>
        </p:nvCxnSpPr>
        <p:spPr bwMode="auto">
          <a:xfrm>
            <a:off x="4724400" y="4038600"/>
            <a:ext cx="1066800" cy="379413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0" name="Curved Connector 98"/>
          <p:cNvCxnSpPr>
            <a:cxnSpLocks noChangeShapeType="1"/>
            <a:stCxn id="28703" idx="3"/>
            <a:endCxn id="28690" idx="1"/>
          </p:cNvCxnSpPr>
          <p:nvPr/>
        </p:nvCxnSpPr>
        <p:spPr bwMode="auto">
          <a:xfrm>
            <a:off x="4724400" y="320040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1" name="Curved Connector 98"/>
          <p:cNvCxnSpPr>
            <a:cxnSpLocks noChangeShapeType="1"/>
          </p:cNvCxnSpPr>
          <p:nvPr/>
        </p:nvCxnSpPr>
        <p:spPr bwMode="auto">
          <a:xfrm>
            <a:off x="4724400" y="32004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2" name="Curved Connector 98"/>
          <p:cNvCxnSpPr>
            <a:cxnSpLocks noChangeShapeType="1"/>
            <a:stCxn id="28707" idx="3"/>
          </p:cNvCxnSpPr>
          <p:nvPr/>
        </p:nvCxnSpPr>
        <p:spPr bwMode="auto">
          <a:xfrm flipV="1">
            <a:off x="4724400" y="3810000"/>
            <a:ext cx="1143000" cy="10668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3" name="Curved Connector 98"/>
          <p:cNvCxnSpPr>
            <a:cxnSpLocks noChangeShapeType="1"/>
            <a:stCxn id="28707" idx="3"/>
            <a:endCxn id="28692" idx="3"/>
          </p:cNvCxnSpPr>
          <p:nvPr/>
        </p:nvCxnSpPr>
        <p:spPr bwMode="auto">
          <a:xfrm flipV="1">
            <a:off x="4724400" y="4578350"/>
            <a:ext cx="1189038" cy="298450"/>
          </a:xfrm>
          <a:prstGeom prst="curvedConnector2">
            <a:avLst/>
          </a:prstGeom>
          <a:noFill/>
          <a:ln w="9525" algn="ctr">
            <a:solidFill>
              <a:schemeClr val="dk1"/>
            </a:solidFill>
            <a:round/>
            <a:headEnd/>
            <a:tailEnd type="triangle" w="med" len="med"/>
          </a:ln>
        </p:spPr>
      </p:cxnSp>
      <p:cxnSp>
        <p:nvCxnSpPr>
          <p:cNvPr id="28725" name="Straight Arrow Connector 120"/>
          <p:cNvCxnSpPr>
            <a:cxnSpLocks noChangeShapeType="1"/>
            <a:stCxn id="28696" idx="4"/>
            <a:endCxn id="28694" idx="0"/>
          </p:cNvCxnSpPr>
          <p:nvPr/>
        </p:nvCxnSpPr>
        <p:spPr bwMode="auto">
          <a:xfrm rot="5400000">
            <a:off x="4419601" y="1943100"/>
            <a:ext cx="381000" cy="3175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7" name="Straight Arrow Connector 127"/>
          <p:cNvCxnSpPr>
            <a:cxnSpLocks noChangeShapeType="1"/>
            <a:stCxn id="28694" idx="3"/>
          </p:cNvCxnSpPr>
          <p:nvPr/>
        </p:nvCxnSpPr>
        <p:spPr bwMode="auto">
          <a:xfrm rot="5400000">
            <a:off x="3532981" y="2343944"/>
            <a:ext cx="600075" cy="960438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8728" name="Straight Arrow Connector 133"/>
          <p:cNvCxnSpPr>
            <a:cxnSpLocks noChangeShapeType="1"/>
            <a:stCxn id="28694" idx="5"/>
          </p:cNvCxnSpPr>
          <p:nvPr/>
        </p:nvCxnSpPr>
        <p:spPr bwMode="auto">
          <a:xfrm rot="16200000" flipH="1">
            <a:off x="5010944" y="2420144"/>
            <a:ext cx="904875" cy="1112837"/>
          </a:xfrm>
          <a:prstGeom prst="straightConnector1">
            <a:avLst/>
          </a:prstGeom>
          <a:noFill/>
          <a:ln w="9525" algn="ctr">
            <a:solidFill>
              <a:schemeClr val="dk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8730" name="TextBox 137"/>
          <p:cNvSpPr txBox="1">
            <a:spLocks noChangeArrowheads="1"/>
          </p:cNvSpPr>
          <p:nvPr/>
        </p:nvSpPr>
        <p:spPr bwMode="auto">
          <a:xfrm>
            <a:off x="4572000" y="1752600"/>
            <a:ext cx="8098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(1) submit</a:t>
            </a:r>
          </a:p>
        </p:txBody>
      </p:sp>
      <p:sp>
        <p:nvSpPr>
          <p:cNvPr id="28732" name="TextBox 139"/>
          <p:cNvSpPr txBox="1">
            <a:spLocks noChangeArrowheads="1"/>
          </p:cNvSpPr>
          <p:nvPr/>
        </p:nvSpPr>
        <p:spPr bwMode="auto">
          <a:xfrm>
            <a:off x="3352800" y="2633663"/>
            <a:ext cx="12731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schedule map</a:t>
            </a:r>
          </a:p>
        </p:txBody>
      </p:sp>
      <p:sp>
        <p:nvSpPr>
          <p:cNvPr id="28733" name="TextBox 140"/>
          <p:cNvSpPr txBox="1">
            <a:spLocks noChangeArrowheads="1"/>
          </p:cNvSpPr>
          <p:nvPr/>
        </p:nvSpPr>
        <p:spPr bwMode="auto">
          <a:xfrm>
            <a:off x="4742000" y="2633990"/>
            <a:ext cx="143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(2) schedule reduce</a:t>
            </a:r>
          </a:p>
        </p:txBody>
      </p:sp>
      <p:sp>
        <p:nvSpPr>
          <p:cNvPr id="28734" name="TextBox 141"/>
          <p:cNvSpPr txBox="1">
            <a:spLocks noChangeArrowheads="1"/>
          </p:cNvSpPr>
          <p:nvPr/>
        </p:nvSpPr>
        <p:spPr bwMode="auto">
          <a:xfrm>
            <a:off x="1990725" y="3657600"/>
            <a:ext cx="6762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(3) read</a:t>
            </a:r>
          </a:p>
        </p:txBody>
      </p:sp>
      <p:sp>
        <p:nvSpPr>
          <p:cNvPr id="28735" name="TextBox 142"/>
          <p:cNvSpPr txBox="1">
            <a:spLocks noChangeArrowheads="1"/>
          </p:cNvSpPr>
          <p:nvPr/>
        </p:nvSpPr>
        <p:spPr bwMode="auto">
          <a:xfrm>
            <a:off x="3352800" y="3776663"/>
            <a:ext cx="10223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FF0000"/>
                </a:solidFill>
              </a:rPr>
              <a:t>(4) local write</a:t>
            </a:r>
          </a:p>
        </p:txBody>
      </p:sp>
      <p:sp>
        <p:nvSpPr>
          <p:cNvPr id="28736" name="TextBox 143"/>
          <p:cNvSpPr txBox="1">
            <a:spLocks noChangeArrowheads="1"/>
          </p:cNvSpPr>
          <p:nvPr/>
        </p:nvSpPr>
        <p:spPr bwMode="auto">
          <a:xfrm>
            <a:off x="4562475" y="3505200"/>
            <a:ext cx="1152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(5) remote read</a:t>
            </a:r>
          </a:p>
        </p:txBody>
      </p:sp>
      <p:sp>
        <p:nvSpPr>
          <p:cNvPr id="28737" name="TextBox 144"/>
          <p:cNvSpPr txBox="1">
            <a:spLocks noChangeArrowheads="1"/>
          </p:cNvSpPr>
          <p:nvPr/>
        </p:nvSpPr>
        <p:spPr bwMode="auto">
          <a:xfrm>
            <a:off x="6623050" y="3395663"/>
            <a:ext cx="692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>
                <a:solidFill>
                  <a:srgbClr val="FF0000"/>
                </a:solidFill>
              </a:rPr>
              <a:t>(6) write</a:t>
            </a:r>
          </a:p>
        </p:txBody>
      </p:sp>
      <p:sp>
        <p:nvSpPr>
          <p:cNvPr id="28738" name="TextBox 145"/>
          <p:cNvSpPr txBox="1">
            <a:spLocks noChangeArrowheads="1"/>
          </p:cNvSpPr>
          <p:nvPr/>
        </p:nvSpPr>
        <p:spPr bwMode="auto">
          <a:xfrm>
            <a:off x="1371600" y="5267325"/>
            <a:ext cx="620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39" name="TextBox 146"/>
          <p:cNvSpPr txBox="1">
            <a:spLocks noChangeArrowheads="1"/>
          </p:cNvSpPr>
          <p:nvPr/>
        </p:nvSpPr>
        <p:spPr bwMode="auto">
          <a:xfrm>
            <a:off x="2617788" y="5267325"/>
            <a:ext cx="701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Map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0" name="TextBox 147"/>
          <p:cNvSpPr txBox="1">
            <a:spLocks noChangeArrowheads="1"/>
          </p:cNvSpPr>
          <p:nvPr/>
        </p:nvSpPr>
        <p:spPr bwMode="auto">
          <a:xfrm>
            <a:off x="3754438" y="5267325"/>
            <a:ext cx="165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Intermediate files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(on local disk)</a:t>
            </a:r>
          </a:p>
        </p:txBody>
      </p:sp>
      <p:sp>
        <p:nvSpPr>
          <p:cNvPr id="28741" name="TextBox 148"/>
          <p:cNvSpPr txBox="1">
            <a:spLocks noChangeArrowheads="1"/>
          </p:cNvSpPr>
          <p:nvPr/>
        </p:nvSpPr>
        <p:spPr bwMode="auto">
          <a:xfrm>
            <a:off x="5934075" y="5267325"/>
            <a:ext cx="83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Reduce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8742" name="TextBox 149"/>
          <p:cNvSpPr txBox="1">
            <a:spLocks noChangeArrowheads="1"/>
          </p:cNvSpPr>
          <p:nvPr/>
        </p:nvSpPr>
        <p:spPr bwMode="auto">
          <a:xfrm>
            <a:off x="7315200" y="5267325"/>
            <a:ext cx="769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28743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Adapted from (Dean and </a:t>
            </a:r>
            <a:r>
              <a:rPr lang="en-US" sz="1000" b="0" dirty="0" err="1">
                <a:solidFill>
                  <a:schemeClr val="bg1"/>
                </a:solidFill>
              </a:rPr>
              <a:t>Ghemawat</a:t>
            </a:r>
            <a:r>
              <a:rPr lang="en-US" sz="1000" b="0" dirty="0">
                <a:solidFill>
                  <a:schemeClr val="bg1"/>
                </a:solidFill>
              </a:rPr>
              <a:t>, OSDI 2004)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8920" y="152400"/>
            <a:ext cx="260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Physical View</a:t>
            </a:r>
          </a:p>
        </p:txBody>
      </p:sp>
    </p:spTree>
    <p:extLst>
      <p:ext uri="{BB962C8B-B14F-4D97-AF65-F5344CB8AC3E}">
        <p14:creationId xmlns:p14="http://schemas.microsoft.com/office/powerpoint/2010/main" val="15955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0" y="6611938"/>
            <a:ext cx="27414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Adapted from (</a:t>
            </a:r>
            <a:r>
              <a:rPr lang="en-US" sz="1000" b="0" dirty="0" err="1">
                <a:solidFill>
                  <a:schemeClr val="bg1"/>
                </a:solidFill>
              </a:rPr>
              <a:t>Ghemawat</a:t>
            </a:r>
            <a:r>
              <a:rPr lang="en-US" sz="1000" b="0" dirty="0">
                <a:solidFill>
                  <a:schemeClr val="bg1"/>
                </a:solidFill>
              </a:rPr>
              <a:t> et al., SOSP 2003)</a:t>
            </a:r>
          </a:p>
        </p:txBody>
      </p:sp>
      <p:sp>
        <p:nvSpPr>
          <p:cNvPr id="113" name="Rectangle 6"/>
          <p:cNvSpPr>
            <a:spLocks noChangeArrowheads="1"/>
          </p:cNvSpPr>
          <p:nvPr/>
        </p:nvSpPr>
        <p:spPr bwMode="auto">
          <a:xfrm>
            <a:off x="1188720" y="2331004"/>
            <a:ext cx="109728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4" name="Straight Arrow Connector 53"/>
          <p:cNvCxnSpPr>
            <a:cxnSpLocks noChangeShapeType="1"/>
          </p:cNvCxnSpPr>
          <p:nvPr/>
        </p:nvCxnSpPr>
        <p:spPr bwMode="auto">
          <a:xfrm>
            <a:off x="2286000" y="2712004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cxnSp>
        <p:nvCxnSpPr>
          <p:cNvPr id="115" name="Straight Arrow Connector 55"/>
          <p:cNvCxnSpPr>
            <a:cxnSpLocks noChangeShapeType="1"/>
          </p:cNvCxnSpPr>
          <p:nvPr/>
        </p:nvCxnSpPr>
        <p:spPr bwMode="auto">
          <a:xfrm rot="10800000">
            <a:off x="2286000" y="2864404"/>
            <a:ext cx="20574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16" name="TextBox 58"/>
          <p:cNvSpPr txBox="1">
            <a:spLocks noChangeArrowheads="1"/>
          </p:cNvSpPr>
          <p:nvPr/>
        </p:nvSpPr>
        <p:spPr bwMode="auto">
          <a:xfrm>
            <a:off x="2653514" y="2483404"/>
            <a:ext cx="1406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(file name, block id)</a:t>
            </a:r>
          </a:p>
        </p:txBody>
      </p:sp>
      <p:sp>
        <p:nvSpPr>
          <p:cNvPr id="117" name="TextBox 59"/>
          <p:cNvSpPr txBox="1">
            <a:spLocks noChangeArrowheads="1"/>
          </p:cNvSpPr>
          <p:nvPr/>
        </p:nvSpPr>
        <p:spPr bwMode="auto">
          <a:xfrm>
            <a:off x="2501114" y="2864404"/>
            <a:ext cx="16898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(block id, block location)</a:t>
            </a:r>
          </a:p>
        </p:txBody>
      </p:sp>
      <p:sp>
        <p:nvSpPr>
          <p:cNvPr id="118" name="TextBox 69"/>
          <p:cNvSpPr txBox="1">
            <a:spLocks noChangeArrowheads="1"/>
          </p:cNvSpPr>
          <p:nvPr/>
        </p:nvSpPr>
        <p:spPr bwMode="auto">
          <a:xfrm>
            <a:off x="4686300" y="3778804"/>
            <a:ext cx="16802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instructions to datanode</a:t>
            </a:r>
          </a:p>
        </p:txBody>
      </p:sp>
      <p:sp>
        <p:nvSpPr>
          <p:cNvPr id="119" name="TextBox 70"/>
          <p:cNvSpPr txBox="1">
            <a:spLocks noChangeArrowheads="1"/>
          </p:cNvSpPr>
          <p:nvPr/>
        </p:nvSpPr>
        <p:spPr bwMode="auto">
          <a:xfrm>
            <a:off x="5589589" y="4159804"/>
            <a:ext cx="11160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datanode state</a:t>
            </a:r>
          </a:p>
        </p:txBody>
      </p:sp>
      <p:cxnSp>
        <p:nvCxnSpPr>
          <p:cNvPr id="120" name="Straight Arrow Connector 71"/>
          <p:cNvCxnSpPr>
            <a:cxnSpLocks noChangeShapeType="1"/>
          </p:cNvCxnSpPr>
          <p:nvPr/>
        </p:nvCxnSpPr>
        <p:spPr bwMode="auto">
          <a:xfrm>
            <a:off x="1981200" y="4540804"/>
            <a:ext cx="2362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121" name="TextBox 72"/>
          <p:cNvSpPr txBox="1">
            <a:spLocks noChangeArrowheads="1"/>
          </p:cNvSpPr>
          <p:nvPr/>
        </p:nvSpPr>
        <p:spPr bwMode="auto">
          <a:xfrm>
            <a:off x="2362200" y="4278867"/>
            <a:ext cx="1499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(block id, byte range)</a:t>
            </a:r>
          </a:p>
        </p:txBody>
      </p:sp>
      <p:cxnSp>
        <p:nvCxnSpPr>
          <p:cNvPr id="122" name="Straight Arrow Connector 73"/>
          <p:cNvCxnSpPr>
            <a:cxnSpLocks noChangeShapeType="1"/>
          </p:cNvCxnSpPr>
          <p:nvPr/>
        </p:nvCxnSpPr>
        <p:spPr bwMode="auto">
          <a:xfrm rot="5400000" flipH="1" flipV="1">
            <a:off x="1181894" y="3739910"/>
            <a:ext cx="1600200" cy="1588"/>
          </a:xfrm>
          <a:prstGeom prst="straightConnector1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23" name="Shape 79"/>
          <p:cNvCxnSpPr>
            <a:cxnSpLocks noChangeShapeType="1"/>
          </p:cNvCxnSpPr>
          <p:nvPr/>
        </p:nvCxnSpPr>
        <p:spPr bwMode="auto">
          <a:xfrm rot="10800000">
            <a:off x="1524000" y="2940604"/>
            <a:ext cx="2819400" cy="1752600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4" name="TextBox 84"/>
          <p:cNvSpPr txBox="1">
            <a:spLocks noChangeArrowheads="1"/>
          </p:cNvSpPr>
          <p:nvPr/>
        </p:nvSpPr>
        <p:spPr bwMode="auto">
          <a:xfrm>
            <a:off x="2362200" y="4693204"/>
            <a:ext cx="8274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latin typeface="Arial" pitchFamily="34" charset="0"/>
                <a:cs typeface="Arial" pitchFamily="34" charset="0"/>
              </a:rPr>
              <a:t>block data</a:t>
            </a:r>
          </a:p>
        </p:txBody>
      </p:sp>
      <p:sp>
        <p:nvSpPr>
          <p:cNvPr id="125" name="Rectangle 6"/>
          <p:cNvSpPr>
            <a:spLocks noChangeArrowheads="1"/>
          </p:cNvSpPr>
          <p:nvPr/>
        </p:nvSpPr>
        <p:spPr bwMode="auto">
          <a:xfrm>
            <a:off x="4343400" y="2026204"/>
            <a:ext cx="3124200" cy="1752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Rectangle 4"/>
          <p:cNvSpPr>
            <a:spLocks noChangeArrowheads="1"/>
          </p:cNvSpPr>
          <p:nvPr/>
        </p:nvSpPr>
        <p:spPr bwMode="auto">
          <a:xfrm>
            <a:off x="4343400" y="2026204"/>
            <a:ext cx="3124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namenode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4343400" y="3778804"/>
            <a:ext cx="1676400" cy="1707596"/>
            <a:chOff x="1828800" y="4572000"/>
            <a:chExt cx="1676400" cy="1707596"/>
          </a:xfrm>
        </p:grpSpPr>
        <p:grpSp>
          <p:nvGrpSpPr>
            <p:cNvPr id="128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31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</a:p>
            </p:txBody>
          </p:sp>
          <p:sp>
            <p:nvSpPr>
              <p:cNvPr id="133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34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36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7" name="Straight Connector 39"/>
              <p:cNvCxnSpPr>
                <a:cxnSpLocks noChangeShapeType="1"/>
                <a:endCxn id="134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8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39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40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29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30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1" name="Group 140"/>
          <p:cNvGrpSpPr/>
          <p:nvPr/>
        </p:nvGrpSpPr>
        <p:grpSpPr>
          <a:xfrm>
            <a:off x="6477000" y="3778804"/>
            <a:ext cx="1676400" cy="1707596"/>
            <a:chOff x="1828800" y="4572000"/>
            <a:chExt cx="1676400" cy="1707596"/>
          </a:xfrm>
        </p:grpSpPr>
        <p:grpSp>
          <p:nvGrpSpPr>
            <p:cNvPr id="142" name="Group 80"/>
            <p:cNvGrpSpPr/>
            <p:nvPr/>
          </p:nvGrpSpPr>
          <p:grpSpPr>
            <a:xfrm>
              <a:off x="1828800" y="5257800"/>
              <a:ext cx="1676400" cy="1021796"/>
              <a:chOff x="1828800" y="5257800"/>
              <a:chExt cx="1676400" cy="1021796"/>
            </a:xfrm>
          </p:grpSpPr>
          <p:sp>
            <p:nvSpPr>
              <p:cNvPr id="145" name="Rectangle 6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609600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Rectangle 4"/>
              <p:cNvSpPr>
                <a:spLocks noChangeArrowheads="1"/>
              </p:cNvSpPr>
              <p:nvPr/>
            </p:nvSpPr>
            <p:spPr bwMode="auto">
              <a:xfrm>
                <a:off x="1828800" y="5257800"/>
                <a:ext cx="1676400" cy="304800"/>
              </a:xfrm>
              <a:prstGeom prst="rect">
                <a:avLst/>
              </a:prstGeom>
              <a:solidFill>
                <a:sysClr val="windowText" lastClr="00000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HDFS datanode</a:t>
                </a:r>
              </a:p>
            </p:txBody>
          </p:sp>
          <p:sp>
            <p:nvSpPr>
              <p:cNvPr id="147" name="Rectangle 35"/>
              <p:cNvSpPr>
                <a:spLocks noChangeArrowheads="1"/>
              </p:cNvSpPr>
              <p:nvPr/>
            </p:nvSpPr>
            <p:spPr bwMode="auto">
              <a:xfrm>
                <a:off x="1828800" y="5562600"/>
                <a:ext cx="1676400" cy="304800"/>
              </a:xfrm>
              <a:prstGeom prst="rect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Linux file system</a:t>
                </a:r>
              </a:p>
            </p:txBody>
          </p:sp>
          <p:sp>
            <p:nvSpPr>
              <p:cNvPr id="148" name="Flowchart: Magnetic Disk 36"/>
              <p:cNvSpPr>
                <a:spLocks noChangeArrowheads="1"/>
              </p:cNvSpPr>
              <p:nvPr/>
            </p:nvSpPr>
            <p:spPr bwMode="auto">
              <a:xfrm>
                <a:off x="20991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Flowchart: Magnetic Disk 37"/>
              <p:cNvSpPr>
                <a:spLocks noChangeArrowheads="1"/>
              </p:cNvSpPr>
              <p:nvPr/>
            </p:nvSpPr>
            <p:spPr bwMode="auto">
              <a:xfrm>
                <a:off x="2632502" y="5943601"/>
                <a:ext cx="304800" cy="304800"/>
              </a:xfrm>
              <a:prstGeom prst="flowChartMagneticDisk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50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832403" y="5981701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1" name="Straight Connector 39"/>
              <p:cNvCxnSpPr>
                <a:cxnSpLocks noChangeShapeType="1"/>
                <a:endCxn id="148" idx="2"/>
              </p:cNvCxnSpPr>
              <p:nvPr/>
            </p:nvCxnSpPr>
            <p:spPr bwMode="auto">
              <a:xfrm>
                <a:off x="1946702" y="6096001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2" name="Straight Connector 40"/>
              <p:cNvCxnSpPr>
                <a:cxnSpLocks noChangeShapeType="1"/>
              </p:cNvCxnSpPr>
              <p:nvPr/>
            </p:nvCxnSpPr>
            <p:spPr bwMode="auto">
              <a:xfrm rot="5400000">
                <a:off x="2365803" y="5980113"/>
                <a:ext cx="2286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cxnSp>
            <p:nvCxnSpPr>
              <p:cNvPr id="153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2480102" y="6094414"/>
                <a:ext cx="152400" cy="3175"/>
              </a:xfrm>
              <a:prstGeom prst="line">
                <a:avLst/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</p:cxnSp>
          <p:sp>
            <p:nvSpPr>
              <p:cNvPr id="154" name="TextBox 42"/>
              <p:cNvSpPr txBox="1">
                <a:spLocks noChangeArrowheads="1"/>
              </p:cNvSpPr>
              <p:nvPr/>
            </p:nvSpPr>
            <p:spPr bwMode="auto">
              <a:xfrm>
                <a:off x="3089702" y="5910264"/>
                <a:ext cx="415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…</a:t>
                </a:r>
              </a:p>
            </p:txBody>
          </p:sp>
        </p:grpSp>
        <p:cxnSp>
          <p:nvCxnSpPr>
            <p:cNvPr id="143" name="Straight Arrow Connector 60"/>
            <p:cNvCxnSpPr>
              <a:cxnSpLocks noChangeShapeType="1"/>
            </p:cNvCxnSpPr>
            <p:nvPr/>
          </p:nvCxnSpPr>
          <p:spPr bwMode="auto">
            <a:xfrm rot="5400000">
              <a:off x="18661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44" name="Straight Arrow Connector 64"/>
            <p:cNvCxnSpPr>
              <a:cxnSpLocks noChangeShapeType="1"/>
            </p:cNvCxnSpPr>
            <p:nvPr/>
          </p:nvCxnSpPr>
          <p:spPr bwMode="auto">
            <a:xfrm rot="5400000" flipH="1" flipV="1">
              <a:off x="1713706" y="4914106"/>
              <a:ext cx="685800" cy="1587"/>
            </a:xfrm>
            <a:prstGeom prst="straightConnector1">
              <a:avLst/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55" name="TextBox 9"/>
          <p:cNvSpPr txBox="1">
            <a:spLocks noChangeArrowheads="1"/>
          </p:cNvSpPr>
          <p:nvPr/>
        </p:nvSpPr>
        <p:spPr bwMode="auto">
          <a:xfrm>
            <a:off x="4648200" y="2556429"/>
            <a:ext cx="12668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File namespace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0"/>
          <p:cNvSpPr txBox="1">
            <a:spLocks noChangeArrowheads="1"/>
          </p:cNvSpPr>
          <p:nvPr/>
        </p:nvSpPr>
        <p:spPr bwMode="auto">
          <a:xfrm>
            <a:off x="6276975" y="2359579"/>
            <a:ext cx="704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2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foo</a:t>
            </a:r>
            <a:r>
              <a:rPr lang="en-US" sz="12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/bar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7" name="Straight Connector 11"/>
          <p:cNvCxnSpPr>
            <a:cxnSpLocks noChangeShapeType="1"/>
          </p:cNvCxnSpPr>
          <p:nvPr/>
        </p:nvCxnSpPr>
        <p:spPr bwMode="auto">
          <a:xfrm rot="5400000">
            <a:off x="4949826" y="2837416"/>
            <a:ext cx="411162" cy="404813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8" name="Straight Connector 12"/>
          <p:cNvCxnSpPr>
            <a:cxnSpLocks noChangeShapeType="1"/>
          </p:cNvCxnSpPr>
          <p:nvPr/>
        </p:nvCxnSpPr>
        <p:spPr bwMode="auto">
          <a:xfrm rot="16200000" flipH="1">
            <a:off x="5362576" y="2823129"/>
            <a:ext cx="258762" cy="28098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9" name="Straight Connector 13"/>
          <p:cNvCxnSpPr>
            <a:cxnSpLocks noChangeShapeType="1"/>
          </p:cNvCxnSpPr>
          <p:nvPr/>
        </p:nvCxnSpPr>
        <p:spPr bwMode="auto">
          <a:xfrm rot="16200000" flipH="1">
            <a:off x="5295900" y="3435904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0" name="Straight Connector 14"/>
          <p:cNvCxnSpPr>
            <a:cxnSpLocks noChangeShapeType="1"/>
          </p:cNvCxnSpPr>
          <p:nvPr/>
        </p:nvCxnSpPr>
        <p:spPr bwMode="auto">
          <a:xfrm rot="10800000" flipV="1">
            <a:off x="5181600" y="3321604"/>
            <a:ext cx="228600" cy="2286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1" name="Straight Connector 15"/>
          <p:cNvCxnSpPr>
            <a:cxnSpLocks noChangeShapeType="1"/>
          </p:cNvCxnSpPr>
          <p:nvPr/>
        </p:nvCxnSpPr>
        <p:spPr bwMode="auto">
          <a:xfrm rot="16200000" flipH="1">
            <a:off x="5241925" y="2953304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2" name="Straight Connector 16"/>
          <p:cNvCxnSpPr>
            <a:cxnSpLocks noChangeShapeType="1"/>
          </p:cNvCxnSpPr>
          <p:nvPr/>
        </p:nvCxnSpPr>
        <p:spPr bwMode="auto">
          <a:xfrm rot="16200000" flipH="1">
            <a:off x="5032375" y="3177142"/>
            <a:ext cx="228600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3" name="Rectangle 21"/>
          <p:cNvSpPr>
            <a:spLocks noChangeArrowheads="1"/>
          </p:cNvSpPr>
          <p:nvPr/>
        </p:nvSpPr>
        <p:spPr bwMode="auto">
          <a:xfrm>
            <a:off x="6400800" y="26358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block 3df2</a:t>
            </a:r>
          </a:p>
        </p:txBody>
      </p:sp>
      <p:cxnSp>
        <p:nvCxnSpPr>
          <p:cNvPr id="164" name="Straight Connector 26"/>
          <p:cNvCxnSpPr>
            <a:cxnSpLocks noChangeShapeType="1"/>
          </p:cNvCxnSpPr>
          <p:nvPr/>
        </p:nvCxnSpPr>
        <p:spPr bwMode="auto">
          <a:xfrm>
            <a:off x="5141913" y="3062842"/>
            <a:ext cx="533400" cy="487362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5" name="Shape 29"/>
          <p:cNvCxnSpPr>
            <a:cxnSpLocks noChangeShapeType="1"/>
            <a:endCxn id="156" idx="1"/>
          </p:cNvCxnSpPr>
          <p:nvPr/>
        </p:nvCxnSpPr>
        <p:spPr bwMode="auto">
          <a:xfrm flipV="1">
            <a:off x="5686425" y="2497692"/>
            <a:ext cx="590550" cy="1014412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triangle" w="sm" len="sm"/>
          </a:ln>
        </p:spPr>
      </p:cxnSp>
      <p:sp>
        <p:nvSpPr>
          <p:cNvPr id="166" name="Rectangle 4"/>
          <p:cNvSpPr>
            <a:spLocks noChangeArrowheads="1"/>
          </p:cNvSpPr>
          <p:nvPr/>
        </p:nvSpPr>
        <p:spPr bwMode="auto">
          <a:xfrm>
            <a:off x="1188720" y="2331004"/>
            <a:ext cx="109728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Application</a:t>
            </a:r>
          </a:p>
        </p:txBody>
      </p:sp>
      <p:sp>
        <p:nvSpPr>
          <p:cNvPr id="167" name="Rectangle 35"/>
          <p:cNvSpPr>
            <a:spLocks noChangeArrowheads="1"/>
          </p:cNvSpPr>
          <p:nvPr/>
        </p:nvSpPr>
        <p:spPr bwMode="auto">
          <a:xfrm>
            <a:off x="1188720" y="2635804"/>
            <a:ext cx="109728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HDFS Client</a:t>
            </a:r>
          </a:p>
        </p:txBody>
      </p:sp>
      <p:sp>
        <p:nvSpPr>
          <p:cNvPr id="168" name="Rectangle 21"/>
          <p:cNvSpPr>
            <a:spLocks noChangeArrowheads="1"/>
          </p:cNvSpPr>
          <p:nvPr/>
        </p:nvSpPr>
        <p:spPr bwMode="auto">
          <a:xfrm>
            <a:off x="6400800" y="28644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Rectangle 21"/>
          <p:cNvSpPr>
            <a:spLocks noChangeArrowheads="1"/>
          </p:cNvSpPr>
          <p:nvPr/>
        </p:nvSpPr>
        <p:spPr bwMode="auto">
          <a:xfrm>
            <a:off x="6400800" y="30930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Rectangle 21"/>
          <p:cNvSpPr>
            <a:spLocks noChangeArrowheads="1"/>
          </p:cNvSpPr>
          <p:nvPr/>
        </p:nvSpPr>
        <p:spPr bwMode="auto">
          <a:xfrm>
            <a:off x="6400800" y="3321604"/>
            <a:ext cx="838200" cy="228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4724400" y="1981200"/>
            <a:ext cx="19812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4724400" y="2286000"/>
            <a:ext cx="1981200" cy="6096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2590800" y="1981200"/>
            <a:ext cx="1981200" cy="914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36576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57150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1600200" y="3352800"/>
            <a:ext cx="1981200" cy="1600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3" name="Straight Arrow Connector 53"/>
          <p:cNvCxnSpPr>
            <a:cxnSpLocks noChangeShapeType="1"/>
            <a:stCxn id="107" idx="2"/>
            <a:endCxn id="70" idx="0"/>
          </p:cNvCxnSpPr>
          <p:nvPr/>
        </p:nvCxnSpPr>
        <p:spPr bwMode="auto">
          <a:xfrm rot="5400000">
            <a:off x="2514600" y="2819400"/>
            <a:ext cx="1143000" cy="9906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4" name="Straight Arrow Connector 53"/>
          <p:cNvCxnSpPr>
            <a:cxnSpLocks noChangeShapeType="1"/>
            <a:stCxn id="107" idx="2"/>
            <a:endCxn id="82" idx="0"/>
          </p:cNvCxnSpPr>
          <p:nvPr/>
        </p:nvCxnSpPr>
        <p:spPr bwMode="auto">
          <a:xfrm rot="16200000" flipH="1">
            <a:off x="3543300" y="2781300"/>
            <a:ext cx="1143000" cy="10668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Arrow Connector 53"/>
          <p:cNvCxnSpPr>
            <a:cxnSpLocks noChangeShapeType="1"/>
            <a:stCxn id="107" idx="2"/>
            <a:endCxn id="94" idx="0"/>
          </p:cNvCxnSpPr>
          <p:nvPr/>
        </p:nvCxnSpPr>
        <p:spPr bwMode="auto">
          <a:xfrm rot="16200000" flipH="1">
            <a:off x="4572000" y="1752600"/>
            <a:ext cx="1143000" cy="31242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Arrow Connector 53"/>
          <p:cNvCxnSpPr>
            <a:cxnSpLocks noChangeShapeType="1"/>
            <a:stCxn id="109" idx="2"/>
            <a:endCxn id="79" idx="0"/>
          </p:cNvCxnSpPr>
          <p:nvPr/>
        </p:nvCxnSpPr>
        <p:spPr bwMode="auto">
          <a:xfrm rot="5400000">
            <a:off x="3771900" y="1562100"/>
            <a:ext cx="762000" cy="31242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Arrow Connector 53"/>
          <p:cNvCxnSpPr>
            <a:cxnSpLocks noChangeShapeType="1"/>
            <a:stCxn id="109" idx="2"/>
            <a:endCxn id="91" idx="0"/>
          </p:cNvCxnSpPr>
          <p:nvPr/>
        </p:nvCxnSpPr>
        <p:spPr bwMode="auto">
          <a:xfrm rot="5400000">
            <a:off x="4800600" y="2590800"/>
            <a:ext cx="762000" cy="10668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53"/>
          <p:cNvCxnSpPr>
            <a:cxnSpLocks noChangeShapeType="1"/>
            <a:stCxn id="109" idx="2"/>
            <a:endCxn id="103" idx="0"/>
          </p:cNvCxnSpPr>
          <p:nvPr/>
        </p:nvCxnSpPr>
        <p:spPr bwMode="auto">
          <a:xfrm rot="16200000" flipH="1">
            <a:off x="5829300" y="2628900"/>
            <a:ext cx="762000" cy="9906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  <a:headEnd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17526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17526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17526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72" name="Flowchart: Magnetic Disk 36"/>
          <p:cNvSpPr>
            <a:spLocks noChangeArrowheads="1"/>
          </p:cNvSpPr>
          <p:nvPr/>
        </p:nvSpPr>
        <p:spPr bwMode="auto">
          <a:xfrm>
            <a:off x="20229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" name="Flowchart: Magnetic Disk 37"/>
          <p:cNvSpPr>
            <a:spLocks noChangeArrowheads="1"/>
          </p:cNvSpPr>
          <p:nvPr/>
        </p:nvSpPr>
        <p:spPr bwMode="auto">
          <a:xfrm>
            <a:off x="25563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74" name="Straight Connector 38"/>
          <p:cNvCxnSpPr>
            <a:cxnSpLocks noChangeShapeType="1"/>
          </p:cNvCxnSpPr>
          <p:nvPr/>
        </p:nvCxnSpPr>
        <p:spPr bwMode="auto">
          <a:xfrm rot="5400000">
            <a:off x="17562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5" name="Straight Connector 39"/>
          <p:cNvCxnSpPr>
            <a:cxnSpLocks noChangeShapeType="1"/>
            <a:endCxn id="72" idx="2"/>
          </p:cNvCxnSpPr>
          <p:nvPr/>
        </p:nvCxnSpPr>
        <p:spPr bwMode="auto">
          <a:xfrm>
            <a:off x="18705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6" name="Straight Connector 40"/>
          <p:cNvCxnSpPr>
            <a:cxnSpLocks noChangeShapeType="1"/>
          </p:cNvCxnSpPr>
          <p:nvPr/>
        </p:nvCxnSpPr>
        <p:spPr bwMode="auto">
          <a:xfrm rot="5400000">
            <a:off x="22896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77" name="Straight Connector 41"/>
          <p:cNvCxnSpPr>
            <a:cxnSpLocks noChangeShapeType="1"/>
          </p:cNvCxnSpPr>
          <p:nvPr/>
        </p:nvCxnSpPr>
        <p:spPr bwMode="auto">
          <a:xfrm>
            <a:off x="24039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78" name="TextBox 42"/>
          <p:cNvSpPr txBox="1">
            <a:spLocks noChangeArrowheads="1"/>
          </p:cNvSpPr>
          <p:nvPr/>
        </p:nvSpPr>
        <p:spPr bwMode="auto">
          <a:xfrm>
            <a:off x="30135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17526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tasktracker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80" name="Rectangle 4"/>
          <p:cNvSpPr>
            <a:spLocks noChangeArrowheads="1"/>
          </p:cNvSpPr>
          <p:nvPr/>
        </p:nvSpPr>
        <p:spPr bwMode="auto">
          <a:xfrm>
            <a:off x="16002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worker node</a:t>
            </a:r>
          </a:p>
        </p:txBody>
      </p:sp>
      <p:sp>
        <p:nvSpPr>
          <p:cNvPr id="81" name="Rectangle 6"/>
          <p:cNvSpPr>
            <a:spLocks noChangeArrowheads="1"/>
          </p:cNvSpPr>
          <p:nvPr/>
        </p:nvSpPr>
        <p:spPr bwMode="auto">
          <a:xfrm>
            <a:off x="38100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Rectangle 4"/>
          <p:cNvSpPr>
            <a:spLocks noChangeArrowheads="1"/>
          </p:cNvSpPr>
          <p:nvPr/>
        </p:nvSpPr>
        <p:spPr bwMode="auto">
          <a:xfrm>
            <a:off x="38100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83" name="Rectangle 35"/>
          <p:cNvSpPr>
            <a:spLocks noChangeArrowheads="1"/>
          </p:cNvSpPr>
          <p:nvPr/>
        </p:nvSpPr>
        <p:spPr bwMode="auto">
          <a:xfrm>
            <a:off x="38100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84" name="Flowchart: Magnetic Disk 36"/>
          <p:cNvSpPr>
            <a:spLocks noChangeArrowheads="1"/>
          </p:cNvSpPr>
          <p:nvPr/>
        </p:nvSpPr>
        <p:spPr bwMode="auto">
          <a:xfrm>
            <a:off x="40803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Flowchart: Magnetic Disk 37"/>
          <p:cNvSpPr>
            <a:spLocks noChangeArrowheads="1"/>
          </p:cNvSpPr>
          <p:nvPr/>
        </p:nvSpPr>
        <p:spPr bwMode="auto">
          <a:xfrm>
            <a:off x="46137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6" name="Straight Connector 38"/>
          <p:cNvCxnSpPr>
            <a:cxnSpLocks noChangeShapeType="1"/>
          </p:cNvCxnSpPr>
          <p:nvPr/>
        </p:nvCxnSpPr>
        <p:spPr bwMode="auto">
          <a:xfrm rot="5400000">
            <a:off x="38136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7" name="Straight Connector 39"/>
          <p:cNvCxnSpPr>
            <a:cxnSpLocks noChangeShapeType="1"/>
            <a:endCxn id="84" idx="2"/>
          </p:cNvCxnSpPr>
          <p:nvPr/>
        </p:nvCxnSpPr>
        <p:spPr bwMode="auto">
          <a:xfrm>
            <a:off x="39279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8" name="Straight Connector 40"/>
          <p:cNvCxnSpPr>
            <a:cxnSpLocks noChangeShapeType="1"/>
          </p:cNvCxnSpPr>
          <p:nvPr/>
        </p:nvCxnSpPr>
        <p:spPr bwMode="auto">
          <a:xfrm rot="5400000">
            <a:off x="43470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89" name="Straight Connector 41"/>
          <p:cNvCxnSpPr>
            <a:cxnSpLocks noChangeShapeType="1"/>
          </p:cNvCxnSpPr>
          <p:nvPr/>
        </p:nvCxnSpPr>
        <p:spPr bwMode="auto">
          <a:xfrm>
            <a:off x="44613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90" name="TextBox 42"/>
          <p:cNvSpPr txBox="1">
            <a:spLocks noChangeArrowheads="1"/>
          </p:cNvSpPr>
          <p:nvPr/>
        </p:nvSpPr>
        <p:spPr bwMode="auto">
          <a:xfrm>
            <a:off x="50709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91" name="Rectangle 4"/>
          <p:cNvSpPr>
            <a:spLocks noChangeArrowheads="1"/>
          </p:cNvSpPr>
          <p:nvPr/>
        </p:nvSpPr>
        <p:spPr bwMode="auto">
          <a:xfrm>
            <a:off x="38100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tasktracker</a:t>
            </a:r>
            <a:r>
              <a:rPr lang="en-US" sz="1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92" name="Rectangle 4"/>
          <p:cNvSpPr>
            <a:spLocks noChangeArrowheads="1"/>
          </p:cNvSpPr>
          <p:nvPr/>
        </p:nvSpPr>
        <p:spPr bwMode="auto">
          <a:xfrm>
            <a:off x="36576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worker node</a:t>
            </a:r>
          </a:p>
        </p:txBody>
      </p:sp>
      <p:sp>
        <p:nvSpPr>
          <p:cNvPr id="93" name="Rectangle 6"/>
          <p:cNvSpPr>
            <a:spLocks noChangeArrowheads="1"/>
          </p:cNvSpPr>
          <p:nvPr/>
        </p:nvSpPr>
        <p:spPr bwMode="auto">
          <a:xfrm>
            <a:off x="5867400" y="3886200"/>
            <a:ext cx="1676400" cy="6096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4"/>
          <p:cNvSpPr>
            <a:spLocks noChangeArrowheads="1"/>
          </p:cNvSpPr>
          <p:nvPr/>
        </p:nvSpPr>
        <p:spPr bwMode="auto">
          <a:xfrm>
            <a:off x="5867400" y="3886200"/>
            <a:ext cx="1676400" cy="304800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95" name="Rectangle 35"/>
          <p:cNvSpPr>
            <a:spLocks noChangeArrowheads="1"/>
          </p:cNvSpPr>
          <p:nvPr/>
        </p:nvSpPr>
        <p:spPr bwMode="auto">
          <a:xfrm>
            <a:off x="5867400" y="4191000"/>
            <a:ext cx="1676400" cy="3048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Linux file system</a:t>
            </a:r>
          </a:p>
        </p:txBody>
      </p:sp>
      <p:sp>
        <p:nvSpPr>
          <p:cNvPr id="96" name="Flowchart: Magnetic Disk 36"/>
          <p:cNvSpPr>
            <a:spLocks noChangeArrowheads="1"/>
          </p:cNvSpPr>
          <p:nvPr/>
        </p:nvSpPr>
        <p:spPr bwMode="auto">
          <a:xfrm>
            <a:off x="61377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Flowchart: Magnetic Disk 37"/>
          <p:cNvSpPr>
            <a:spLocks noChangeArrowheads="1"/>
          </p:cNvSpPr>
          <p:nvPr/>
        </p:nvSpPr>
        <p:spPr bwMode="auto">
          <a:xfrm>
            <a:off x="6671102" y="4572001"/>
            <a:ext cx="304800" cy="304800"/>
          </a:xfrm>
          <a:prstGeom prst="flowChartMagneticDisk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98" name="Straight Connector 38"/>
          <p:cNvCxnSpPr>
            <a:cxnSpLocks noChangeShapeType="1"/>
          </p:cNvCxnSpPr>
          <p:nvPr/>
        </p:nvCxnSpPr>
        <p:spPr bwMode="auto">
          <a:xfrm rot="5400000">
            <a:off x="5871003" y="4610101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99" name="Straight Connector 39"/>
          <p:cNvCxnSpPr>
            <a:cxnSpLocks noChangeShapeType="1"/>
            <a:endCxn id="96" idx="2"/>
          </p:cNvCxnSpPr>
          <p:nvPr/>
        </p:nvCxnSpPr>
        <p:spPr bwMode="auto">
          <a:xfrm>
            <a:off x="5985302" y="4724401"/>
            <a:ext cx="152400" cy="1588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00" name="Straight Connector 40"/>
          <p:cNvCxnSpPr>
            <a:cxnSpLocks noChangeShapeType="1"/>
          </p:cNvCxnSpPr>
          <p:nvPr/>
        </p:nvCxnSpPr>
        <p:spPr bwMode="auto">
          <a:xfrm rot="5400000">
            <a:off x="6404403" y="4608513"/>
            <a:ext cx="2286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cxnSp>
        <p:nvCxnSpPr>
          <p:cNvPr id="101" name="Straight Connector 41"/>
          <p:cNvCxnSpPr>
            <a:cxnSpLocks noChangeShapeType="1"/>
          </p:cNvCxnSpPr>
          <p:nvPr/>
        </p:nvCxnSpPr>
        <p:spPr bwMode="auto">
          <a:xfrm>
            <a:off x="6518702" y="4722814"/>
            <a:ext cx="152400" cy="3175"/>
          </a:xfrm>
          <a:prstGeom prst="line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</p:cxnSp>
      <p:sp>
        <p:nvSpPr>
          <p:cNvPr id="102" name="TextBox 42"/>
          <p:cNvSpPr txBox="1">
            <a:spLocks noChangeArrowheads="1"/>
          </p:cNvSpPr>
          <p:nvPr/>
        </p:nvSpPr>
        <p:spPr bwMode="auto">
          <a:xfrm>
            <a:off x="7128302" y="453866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03" name="Rectangle 4"/>
          <p:cNvSpPr>
            <a:spLocks noChangeArrowheads="1"/>
          </p:cNvSpPr>
          <p:nvPr/>
        </p:nvSpPr>
        <p:spPr bwMode="auto">
          <a:xfrm>
            <a:off x="5867400" y="35052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tasktracker</a:t>
            </a:r>
            <a:r>
              <a:rPr lang="en-US" sz="1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104" name="Rectangle 4"/>
          <p:cNvSpPr>
            <a:spLocks noChangeArrowheads="1"/>
          </p:cNvSpPr>
          <p:nvPr/>
        </p:nvSpPr>
        <p:spPr bwMode="auto">
          <a:xfrm>
            <a:off x="5715000" y="49530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worker node</a:t>
            </a:r>
          </a:p>
        </p:txBody>
      </p:sp>
      <p:sp>
        <p:nvSpPr>
          <p:cNvPr id="105" name="Rectangle 4"/>
          <p:cNvSpPr>
            <a:spLocks noChangeArrowheads="1"/>
          </p:cNvSpPr>
          <p:nvPr/>
        </p:nvSpPr>
        <p:spPr bwMode="auto">
          <a:xfrm>
            <a:off x="2590800" y="19812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namenode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(NN)</a:t>
            </a:r>
          </a:p>
        </p:txBody>
      </p:sp>
      <p:sp>
        <p:nvSpPr>
          <p:cNvPr id="106" name="Rectangle 35"/>
          <p:cNvSpPr>
            <a:spLocks noChangeArrowheads="1"/>
          </p:cNvSpPr>
          <p:nvPr/>
        </p:nvSpPr>
        <p:spPr bwMode="auto">
          <a:xfrm>
            <a:off x="2590800" y="2286000"/>
            <a:ext cx="1981200" cy="609600"/>
          </a:xfrm>
          <a:prstGeom prst="rect">
            <a:avLst/>
          </a:prstGeom>
          <a:noFill/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4"/>
          <p:cNvSpPr>
            <a:spLocks noChangeArrowheads="1"/>
          </p:cNvSpPr>
          <p:nvPr/>
        </p:nvSpPr>
        <p:spPr bwMode="auto">
          <a:xfrm>
            <a:off x="2743200" y="24384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namenode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108" name="Rectangle 4"/>
          <p:cNvSpPr>
            <a:spLocks noChangeArrowheads="1"/>
          </p:cNvSpPr>
          <p:nvPr/>
        </p:nvSpPr>
        <p:spPr bwMode="auto">
          <a:xfrm>
            <a:off x="4724400" y="1981200"/>
            <a:ext cx="1981200" cy="304800"/>
          </a:xfrm>
          <a:prstGeom prst="rect">
            <a:avLst/>
          </a:prstGeom>
          <a:solidFill>
            <a:sysClr val="windowText" lastClr="00000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jobtracker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(JT)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ectangle 4"/>
          <p:cNvSpPr>
            <a:spLocks noChangeArrowheads="1"/>
          </p:cNvSpPr>
          <p:nvPr/>
        </p:nvSpPr>
        <p:spPr bwMode="auto">
          <a:xfrm>
            <a:off x="4876800" y="2438400"/>
            <a:ext cx="167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jobtracker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daemon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Putting everything together</a:t>
            </a:r>
            <a:r>
              <a:rPr lang="mr-IN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045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98862" y="6400800"/>
            <a:ext cx="3692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* Not quite… leaving aside YARN for now</a:t>
            </a:r>
            <a:endParaRPr lang="en-US" sz="105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Basic Cluster Components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33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Namenode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(NN)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114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Master for HDFS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886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On </a:t>
            </a:r>
            <a:r>
              <a:rPr lang="en-US" sz="2400" b="0" i="1" kern="0" dirty="0">
                <a:solidFill>
                  <a:srgbClr val="000000"/>
                </a:solidFill>
                <a:latin typeface="Gill Sans"/>
                <a:cs typeface="Gill Sans"/>
              </a:rPr>
              <a:t>each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of the worker machines: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26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Tasktracker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(TT): contains multiple task slots</a:t>
            </a:r>
          </a:p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Datanode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(DN): serves HDFS data blocks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78531" y="488067"/>
            <a:ext cx="533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647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Jobtracker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(JT)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028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Coordinator for MapReduce jobs</a:t>
            </a:r>
          </a:p>
        </p:txBody>
      </p:sp>
    </p:spTree>
    <p:extLst>
      <p:ext uri="{BB962C8B-B14F-4D97-AF65-F5344CB8AC3E}">
        <p14:creationId xmlns:p14="http://schemas.microsoft.com/office/powerpoint/2010/main" val="530900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 bwMode="auto">
          <a:xfrm>
            <a:off x="5562600" y="1780401"/>
            <a:ext cx="3276600" cy="2286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457200" y="1780401"/>
            <a:ext cx="4876800" cy="2286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96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redrawn from a slide by </a:t>
            </a:r>
            <a:r>
              <a:rPr lang="en-US" sz="1000" b="0" dirty="0" err="1">
                <a:solidFill>
                  <a:schemeClr val="bg2"/>
                </a:solidFill>
              </a:rPr>
              <a:t>Cloduera</a:t>
            </a:r>
            <a:r>
              <a:rPr lang="en-US" sz="1000" b="0" dirty="0">
                <a:solidFill>
                  <a:schemeClr val="bg2"/>
                </a:solidFill>
              </a:rPr>
              <a:t>, cc-licensed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2098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8100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09600" y="942201"/>
            <a:ext cx="45720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Input File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942201"/>
            <a:ext cx="29718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Input File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57150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7315200" y="2085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InputSplit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096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RecordReader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2098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38100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57150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7315200" y="33044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RecordReader</a:t>
            </a:r>
          </a:p>
        </p:txBody>
      </p:sp>
      <p:cxnSp>
        <p:nvCxnSpPr>
          <p:cNvPr id="37" name="Shape 36"/>
          <p:cNvCxnSpPr/>
          <p:nvPr/>
        </p:nvCxnSpPr>
        <p:spPr bwMode="auto">
          <a:xfrm rot="10800000">
            <a:off x="1295400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hape 36"/>
          <p:cNvCxnSpPr/>
          <p:nvPr/>
        </p:nvCxnSpPr>
        <p:spPr bwMode="auto">
          <a:xfrm>
            <a:off x="1295400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6" idx="2"/>
            <a:endCxn id="56" idx="0"/>
          </p:cNvCxnSpPr>
          <p:nvPr/>
        </p:nvCxnSpPr>
        <p:spPr bwMode="auto">
          <a:xfrm rot="5400000">
            <a:off x="1028700" y="4104501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 bwMode="auto">
          <a:xfrm>
            <a:off x="609600" y="43712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 rot="5400000">
            <a:off x="1029494" y="51705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rot="5400000">
            <a:off x="1029494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99303" y="54380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62" name="Straight Arrow Connector 61"/>
          <p:cNvCxnSpPr>
            <a:endCxn id="63" idx="0"/>
          </p:cNvCxnSpPr>
          <p:nvPr/>
        </p:nvCxnSpPr>
        <p:spPr bwMode="auto">
          <a:xfrm rot="5400000">
            <a:off x="262890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 bwMode="auto">
          <a:xfrm>
            <a:off x="220980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4" name="Straight Arrow Connector 63"/>
          <p:cNvCxnSpPr/>
          <p:nvPr/>
        </p:nvCxnSpPr>
        <p:spPr bwMode="auto">
          <a:xfrm rot="5400000">
            <a:off x="262969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29950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66" name="Straight Arrow Connector 65"/>
          <p:cNvCxnSpPr>
            <a:endCxn id="67" idx="0"/>
          </p:cNvCxnSpPr>
          <p:nvPr/>
        </p:nvCxnSpPr>
        <p:spPr bwMode="auto">
          <a:xfrm rot="5400000">
            <a:off x="425146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 bwMode="auto">
          <a:xfrm>
            <a:off x="383236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 rot="5400000">
            <a:off x="425225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92206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70" name="Straight Arrow Connector 69"/>
          <p:cNvCxnSpPr>
            <a:endCxn id="71" idx="0"/>
          </p:cNvCxnSpPr>
          <p:nvPr/>
        </p:nvCxnSpPr>
        <p:spPr bwMode="auto">
          <a:xfrm rot="5400000">
            <a:off x="613410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 bwMode="auto">
          <a:xfrm>
            <a:off x="571500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rot="5400000">
            <a:off x="613489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80470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74" name="Straight Arrow Connector 73"/>
          <p:cNvCxnSpPr>
            <a:endCxn id="75" idx="0"/>
          </p:cNvCxnSpPr>
          <p:nvPr/>
        </p:nvCxnSpPr>
        <p:spPr bwMode="auto">
          <a:xfrm rot="5400000">
            <a:off x="7756660" y="4103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 bwMode="auto">
          <a:xfrm>
            <a:off x="7337560" y="43704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rot="5400000">
            <a:off x="7757454" y="51697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427263" y="54372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78" name="Shape 36"/>
          <p:cNvCxnSpPr/>
          <p:nvPr/>
        </p:nvCxnSpPr>
        <p:spPr bwMode="auto">
          <a:xfrm rot="10800000">
            <a:off x="28940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hape 36"/>
          <p:cNvCxnSpPr/>
          <p:nvPr/>
        </p:nvCxnSpPr>
        <p:spPr bwMode="auto">
          <a:xfrm>
            <a:off x="28940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hape 36"/>
          <p:cNvCxnSpPr/>
          <p:nvPr/>
        </p:nvCxnSpPr>
        <p:spPr bwMode="auto">
          <a:xfrm rot="10800000">
            <a:off x="4495801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hape 36"/>
          <p:cNvCxnSpPr/>
          <p:nvPr/>
        </p:nvCxnSpPr>
        <p:spPr bwMode="auto">
          <a:xfrm>
            <a:off x="4495801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hape 36"/>
          <p:cNvCxnSpPr/>
          <p:nvPr/>
        </p:nvCxnSpPr>
        <p:spPr bwMode="auto">
          <a:xfrm rot="10800000">
            <a:off x="63992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hape 36"/>
          <p:cNvCxnSpPr/>
          <p:nvPr/>
        </p:nvCxnSpPr>
        <p:spPr bwMode="auto">
          <a:xfrm>
            <a:off x="63992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hape 36"/>
          <p:cNvCxnSpPr/>
          <p:nvPr/>
        </p:nvCxnSpPr>
        <p:spPr bwMode="auto">
          <a:xfrm rot="10800000">
            <a:off x="79994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hape 36"/>
          <p:cNvCxnSpPr/>
          <p:nvPr/>
        </p:nvCxnSpPr>
        <p:spPr bwMode="auto">
          <a:xfrm>
            <a:off x="7999412" y="2618601"/>
            <a:ext cx="1588" cy="685800"/>
          </a:xfrm>
          <a:prstGeom prst="curvedConnector3">
            <a:avLst>
              <a:gd name="adj1" fmla="val 14395466"/>
            </a:avLst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 bwMode="auto">
          <a:xfrm rot="5400000">
            <a:off x="26281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 bwMode="auto">
          <a:xfrm rot="5400000">
            <a:off x="42283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 rot="5400000">
            <a:off x="61333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 rot="5400000">
            <a:off x="7733506" y="18177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 rot="16200000">
            <a:off x="-307822" y="2774023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InputFormat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6019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 are these </a:t>
            </a:r>
            <a:r>
              <a:rPr lang="en-US" sz="2400" b="0">
                <a:solidFill>
                  <a:srgbClr val="FF0000"/>
                </a:solidFill>
                <a:latin typeface="Gill Sans"/>
                <a:cs typeface="Gill Sans"/>
              </a:rPr>
              <a:t>input split?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5482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-227806" y="3200400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2820194" y="3199606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5639594" y="3199606"/>
            <a:ext cx="1675606" cy="794"/>
          </a:xfrm>
          <a:prstGeom prst="line">
            <a:avLst/>
          </a:prstGeom>
          <a:ln w="254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09600" y="3657600"/>
            <a:ext cx="3048000" cy="338554"/>
            <a:chOff x="609600" y="3657600"/>
            <a:chExt cx="3124200" cy="33855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rot="10800000">
              <a:off x="609600" y="3842166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2819400" y="3843754"/>
              <a:ext cx="9144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688862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657601" y="3657600"/>
            <a:ext cx="2819400" cy="338554"/>
            <a:chOff x="3733801" y="3657600"/>
            <a:chExt cx="2895599" cy="338554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 rot="10800000">
              <a:off x="3733801" y="3842166"/>
              <a:ext cx="920495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5760720" y="3843754"/>
              <a:ext cx="86868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648200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477000" y="3657600"/>
            <a:ext cx="1990120" cy="338554"/>
            <a:chOff x="6629401" y="3657600"/>
            <a:chExt cx="1990120" cy="338554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rot="10800000">
              <a:off x="6629401" y="3842166"/>
              <a:ext cx="755903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7391400" y="3657600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Gill Sans"/>
                  <a:cs typeface="Gill Sans"/>
                </a:rPr>
                <a:t>InputSplit</a:t>
              </a:r>
              <a:endParaRPr lang="en-US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68" name="Rounded Rectangle 67"/>
          <p:cNvSpPr/>
          <p:nvPr/>
        </p:nvSpPr>
        <p:spPr bwMode="auto">
          <a:xfrm>
            <a:off x="3733800" y="9144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Client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78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Records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09600" y="3276600"/>
            <a:ext cx="1371600" cy="2209800"/>
            <a:chOff x="609600" y="3276600"/>
            <a:chExt cx="1371600" cy="2209800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6096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>
              <a:off x="609600" y="3276600"/>
              <a:ext cx="304800" cy="16002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ounded Rectangle 57"/>
            <p:cNvSpPr/>
            <p:nvPr/>
          </p:nvSpPr>
          <p:spPr bwMode="auto">
            <a:xfrm>
              <a:off x="6096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33800" y="3276600"/>
            <a:ext cx="1371600" cy="2209800"/>
            <a:chOff x="3733800" y="3276600"/>
            <a:chExt cx="1371600" cy="2209800"/>
          </a:xfrm>
        </p:grpSpPr>
        <p:sp>
          <p:nvSpPr>
            <p:cNvPr id="62" name="Rounded Rectangle 61"/>
            <p:cNvSpPr/>
            <p:nvPr/>
          </p:nvSpPr>
          <p:spPr bwMode="auto">
            <a:xfrm>
              <a:off x="37338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>
              <a:off x="3733800" y="3276600"/>
              <a:ext cx="304800" cy="16002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 bwMode="auto">
            <a:xfrm>
              <a:off x="37338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629400" y="3276600"/>
            <a:ext cx="1371600" cy="2209800"/>
            <a:chOff x="6629400" y="3276600"/>
            <a:chExt cx="1371600" cy="2209800"/>
          </a:xfrm>
        </p:grpSpPr>
        <p:sp>
          <p:nvSpPr>
            <p:cNvPr id="63" name="Rounded Rectangle 62"/>
            <p:cNvSpPr/>
            <p:nvPr/>
          </p:nvSpPr>
          <p:spPr bwMode="auto">
            <a:xfrm>
              <a:off x="6629400" y="4876800"/>
              <a:ext cx="13716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Mapper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 bwMode="auto">
            <a:xfrm>
              <a:off x="6629400" y="3276600"/>
              <a:ext cx="304800" cy="160020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 bwMode="auto">
            <a:xfrm>
              <a:off x="6629400" y="4191000"/>
              <a:ext cx="1295400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RecordReader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0" y="6019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 are these input split?</a:t>
            </a:r>
          </a:p>
        </p:txBody>
      </p:sp>
    </p:spTree>
    <p:extLst>
      <p:ext uri="{BB962C8B-B14F-4D97-AF65-F5344CB8AC3E}">
        <p14:creationId xmlns:p14="http://schemas.microsoft.com/office/powerpoint/2010/main" val="1743451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335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redrawn from a slide by </a:t>
            </a:r>
            <a:r>
              <a:rPr lang="en-US" sz="1000" b="0" dirty="0" err="1">
                <a:solidFill>
                  <a:schemeClr val="bg2"/>
                </a:solidFill>
              </a:rPr>
              <a:t>Cloduera</a:t>
            </a:r>
            <a:r>
              <a:rPr lang="en-US" sz="1000" b="0" dirty="0">
                <a:solidFill>
                  <a:schemeClr val="bg2"/>
                </a:solidFill>
              </a:rPr>
              <a:t>, cc-licensed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609600" y="866001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 rot="5400000">
            <a:off x="1029494" y="1665307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 bwMode="auto">
          <a:xfrm>
            <a:off x="220980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4" name="Straight Arrow Connector 63"/>
          <p:cNvCxnSpPr/>
          <p:nvPr/>
        </p:nvCxnSpPr>
        <p:spPr bwMode="auto">
          <a:xfrm rot="5400000">
            <a:off x="262969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 bwMode="auto">
          <a:xfrm>
            <a:off x="383236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 rot="5400000">
            <a:off x="425225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 bwMode="auto">
          <a:xfrm>
            <a:off x="571500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rot="5400000">
            <a:off x="613489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 bwMode="auto">
          <a:xfrm>
            <a:off x="7337560" y="865207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rot="5400000">
            <a:off x="7757454" y="1664513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 bwMode="auto">
          <a:xfrm>
            <a:off x="609600" y="27432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Partitioner</a:t>
            </a:r>
          </a:p>
        </p:txBody>
      </p:sp>
      <p:cxnSp>
        <p:nvCxnSpPr>
          <p:cNvPr id="101" name="Straight Arrow Connector 100"/>
          <p:cNvCxnSpPr/>
          <p:nvPr/>
        </p:nvCxnSpPr>
        <p:spPr bwMode="auto">
          <a:xfrm rot="5400000">
            <a:off x="10294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 bwMode="auto">
          <a:xfrm>
            <a:off x="220980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3" name="Straight Arrow Connector 102"/>
          <p:cNvCxnSpPr/>
          <p:nvPr/>
        </p:nvCxnSpPr>
        <p:spPr bwMode="auto">
          <a:xfrm rot="5400000">
            <a:off x="26296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 bwMode="auto">
          <a:xfrm>
            <a:off x="383236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5" name="Straight Arrow Connector 104"/>
          <p:cNvCxnSpPr/>
          <p:nvPr/>
        </p:nvCxnSpPr>
        <p:spPr bwMode="auto">
          <a:xfrm rot="5400000">
            <a:off x="425225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Rounded Rectangle 105"/>
          <p:cNvSpPr/>
          <p:nvPr/>
        </p:nvSpPr>
        <p:spPr bwMode="auto">
          <a:xfrm>
            <a:off x="571500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7" name="Straight Arrow Connector 106"/>
          <p:cNvCxnSpPr/>
          <p:nvPr/>
        </p:nvCxnSpPr>
        <p:spPr bwMode="auto">
          <a:xfrm rot="5400000">
            <a:off x="613489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Rounded Rectangle 107"/>
          <p:cNvSpPr/>
          <p:nvPr/>
        </p:nvSpPr>
        <p:spPr bwMode="auto">
          <a:xfrm>
            <a:off x="7337560" y="27424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Partitioner</a:t>
            </a:r>
          </a:p>
        </p:txBody>
      </p:sp>
      <p:cxnSp>
        <p:nvCxnSpPr>
          <p:cNvPr id="109" name="Straight Arrow Connector 108"/>
          <p:cNvCxnSpPr/>
          <p:nvPr/>
        </p:nvCxnSpPr>
        <p:spPr bwMode="auto">
          <a:xfrm rot="5400000">
            <a:off x="7757454" y="24757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99303" y="19328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29950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92206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80470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427263" y="19320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24" name="Rounded Rectangle 123"/>
          <p:cNvSpPr/>
          <p:nvPr/>
        </p:nvSpPr>
        <p:spPr bwMode="auto">
          <a:xfrm>
            <a:off x="2416040" y="52578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Reducer</a:t>
            </a:r>
          </a:p>
        </p:txBody>
      </p:sp>
      <p:cxnSp>
        <p:nvCxnSpPr>
          <p:cNvPr id="125" name="Straight Arrow Connector 124"/>
          <p:cNvCxnSpPr/>
          <p:nvPr/>
        </p:nvCxnSpPr>
        <p:spPr bwMode="auto">
          <a:xfrm rot="5400000">
            <a:off x="283593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6" name="Rounded Rectangle 125"/>
          <p:cNvSpPr/>
          <p:nvPr/>
        </p:nvSpPr>
        <p:spPr bwMode="auto">
          <a:xfrm>
            <a:off x="4016240" y="52570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Reducer</a:t>
            </a:r>
          </a:p>
        </p:txBody>
      </p:sp>
      <p:cxnSp>
        <p:nvCxnSpPr>
          <p:cNvPr id="127" name="Straight Arrow Connector 126"/>
          <p:cNvCxnSpPr/>
          <p:nvPr/>
        </p:nvCxnSpPr>
        <p:spPr bwMode="auto">
          <a:xfrm rot="5400000">
            <a:off x="443613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/>
        </p:nvSpPr>
        <p:spPr bwMode="auto">
          <a:xfrm>
            <a:off x="5638800" y="5257006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charset="0"/>
              </a:rPr>
              <a:t>Reduce</a:t>
            </a:r>
          </a:p>
        </p:txBody>
      </p:sp>
      <p:cxnSp>
        <p:nvCxnSpPr>
          <p:cNvPr id="129" name="Straight Arrow Connector 128"/>
          <p:cNvCxnSpPr/>
          <p:nvPr/>
        </p:nvCxnSpPr>
        <p:spPr bwMode="auto">
          <a:xfrm rot="5400000">
            <a:off x="6058694" y="4990306"/>
            <a:ext cx="533400" cy="158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505743" y="4447401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105943" y="44466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5728503" y="4446607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Intermediates</a:t>
            </a:r>
          </a:p>
        </p:txBody>
      </p:sp>
      <p:cxnSp>
        <p:nvCxnSpPr>
          <p:cNvPr id="133" name="Straight Arrow Connector 132"/>
          <p:cNvCxnSpPr/>
          <p:nvPr/>
        </p:nvCxnSpPr>
        <p:spPr bwMode="auto">
          <a:xfrm>
            <a:off x="1295400" y="3276600"/>
            <a:ext cx="16002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 bwMode="auto">
          <a:xfrm>
            <a:off x="1295400" y="3276600"/>
            <a:ext cx="32004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 bwMode="auto">
          <a:xfrm>
            <a:off x="1295400" y="3276600"/>
            <a:ext cx="4724400" cy="11430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2" idx="2"/>
          </p:cNvCxnSpPr>
          <p:nvPr/>
        </p:nvCxnSpPr>
        <p:spPr bwMode="auto">
          <a:xfrm rot="16200000" flipH="1">
            <a:off x="2361803" y="3809603"/>
            <a:ext cx="1143794" cy="762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>
            <a:stCxn id="102" idx="2"/>
          </p:cNvCxnSpPr>
          <p:nvPr/>
        </p:nvCxnSpPr>
        <p:spPr bwMode="auto">
          <a:xfrm rot="16200000" flipH="1">
            <a:off x="3200003" y="2971403"/>
            <a:ext cx="1143794" cy="17526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>
            <a:stCxn id="102" idx="2"/>
          </p:cNvCxnSpPr>
          <p:nvPr/>
        </p:nvCxnSpPr>
        <p:spPr bwMode="auto">
          <a:xfrm rot="16200000" flipH="1">
            <a:off x="3962003" y="2209403"/>
            <a:ext cx="1143794" cy="32766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104" idx="2"/>
          </p:cNvCxnSpPr>
          <p:nvPr/>
        </p:nvCxnSpPr>
        <p:spPr bwMode="auto">
          <a:xfrm rot="5400000">
            <a:off x="3211183" y="3112623"/>
            <a:ext cx="1143794" cy="14701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04" idx="2"/>
            <a:endCxn id="131" idx="0"/>
          </p:cNvCxnSpPr>
          <p:nvPr/>
        </p:nvCxnSpPr>
        <p:spPr bwMode="auto">
          <a:xfrm rot="16200000" flipH="1">
            <a:off x="4022486" y="3771480"/>
            <a:ext cx="1170801" cy="179452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04" idx="2"/>
            <a:endCxn id="132" idx="0"/>
          </p:cNvCxnSpPr>
          <p:nvPr/>
        </p:nvCxnSpPr>
        <p:spPr bwMode="auto">
          <a:xfrm rot="16200000" flipH="1">
            <a:off x="4833766" y="2960200"/>
            <a:ext cx="1170801" cy="1802012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6" idx="2"/>
          </p:cNvCxnSpPr>
          <p:nvPr/>
        </p:nvCxnSpPr>
        <p:spPr bwMode="auto">
          <a:xfrm rot="5400000">
            <a:off x="4228703" y="2247503"/>
            <a:ext cx="1143794" cy="32004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108" idx="2"/>
          </p:cNvCxnSpPr>
          <p:nvPr/>
        </p:nvCxnSpPr>
        <p:spPr bwMode="auto">
          <a:xfrm rot="5400000">
            <a:off x="5154283" y="1550523"/>
            <a:ext cx="1143794" cy="45943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06" idx="2"/>
          </p:cNvCxnSpPr>
          <p:nvPr/>
        </p:nvCxnSpPr>
        <p:spPr bwMode="auto">
          <a:xfrm rot="5400000">
            <a:off x="4990703" y="3009503"/>
            <a:ext cx="1143794" cy="16764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08" idx="2"/>
          </p:cNvCxnSpPr>
          <p:nvPr/>
        </p:nvCxnSpPr>
        <p:spPr bwMode="auto">
          <a:xfrm rot="5400000">
            <a:off x="5878183" y="2274423"/>
            <a:ext cx="1143794" cy="314656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06" idx="2"/>
          </p:cNvCxnSpPr>
          <p:nvPr/>
        </p:nvCxnSpPr>
        <p:spPr bwMode="auto">
          <a:xfrm rot="5400000">
            <a:off x="5777300" y="3823106"/>
            <a:ext cx="1170800" cy="7620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08" idx="2"/>
          </p:cNvCxnSpPr>
          <p:nvPr/>
        </p:nvCxnSpPr>
        <p:spPr bwMode="auto">
          <a:xfrm rot="5400000">
            <a:off x="6628209" y="3026037"/>
            <a:ext cx="1145382" cy="164492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8600" y="3853190"/>
            <a:ext cx="18742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(combiners omitted here)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3581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Gill Sans"/>
                <a:cs typeface="Gill Sans"/>
              </a:rPr>
              <a:t>What’s going on here?</a:t>
            </a:r>
          </a:p>
        </p:txBody>
      </p:sp>
    </p:spTree>
    <p:extLst>
      <p:ext uri="{BB962C8B-B14F-4D97-AF65-F5344CB8AC3E}">
        <p14:creationId xmlns:p14="http://schemas.microsoft.com/office/powerpoint/2010/main" val="191565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Distributed Group By in MapReduce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734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 side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5442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Map outputs are buffered in memory in a circular buffer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When buffer reaches threshold, contents are “spilled” to disk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Spills are merged into a single, partitioned file (sorted within each partition)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Combiner runs during the merges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6295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Reduce 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010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First, map outputs are copied over to reducer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“Sort” is a multi-pass merge of map outputs (happens in memory and on disk)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Combiner runs during the merges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Final merge pass goes directly into reducer</a:t>
            </a:r>
          </a:p>
        </p:txBody>
      </p:sp>
    </p:spTree>
    <p:extLst>
      <p:ext uri="{BB962C8B-B14F-4D97-AF65-F5344CB8AC3E}">
        <p14:creationId xmlns:p14="http://schemas.microsoft.com/office/powerpoint/2010/main" val="124838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685800" y="17526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Mapper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315200" y="25146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Reducer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5800" y="2819400"/>
            <a:ext cx="1371600" cy="1371600"/>
            <a:chOff x="1219200" y="3200400"/>
            <a:chExt cx="1371600" cy="1371600"/>
          </a:xfrm>
        </p:grpSpPr>
        <p:sp>
          <p:nvSpPr>
            <p:cNvPr id="7" name="Oval 6"/>
            <p:cNvSpPr/>
            <p:nvPr/>
          </p:nvSpPr>
          <p:spPr bwMode="auto">
            <a:xfrm>
              <a:off x="1219200" y="3200400"/>
              <a:ext cx="1371600" cy="1371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71600" y="3352800"/>
              <a:ext cx="1066800" cy="10668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1447800" y="50292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200" y="47244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57400" y="47244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895600" y="26670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95600" y="28956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31242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95600" y="33528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953000" y="23622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953000" y="26670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53000" y="29718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>
            <a:off x="1181100" y="2552700"/>
            <a:ext cx="381000" cy="1588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5400000">
            <a:off x="1181894" y="4456906"/>
            <a:ext cx="381000" cy="1588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rot="16200000" flipH="1">
            <a:off x="1372394" y="4420394"/>
            <a:ext cx="609600" cy="303212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1753394" y="4267994"/>
            <a:ext cx="381000" cy="379412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rot="5400000" flipH="1" flipV="1">
            <a:off x="2362200" y="3962400"/>
            <a:ext cx="838200" cy="381000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3"/>
            <a:endCxn id="17" idx="1"/>
          </p:cNvCxnSpPr>
          <p:nvPr/>
        </p:nvCxnSpPr>
        <p:spPr bwMode="auto">
          <a:xfrm flipV="1">
            <a:off x="3657600" y="2476500"/>
            <a:ext cx="1295400" cy="3048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8" idx="1"/>
          </p:cNvCxnSpPr>
          <p:nvPr/>
        </p:nvCxnSpPr>
        <p:spPr bwMode="auto">
          <a:xfrm rot="5400000" flipH="1" flipV="1">
            <a:off x="2152650" y="3371850"/>
            <a:ext cx="3390900" cy="22098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9" idx="1"/>
          </p:cNvCxnSpPr>
          <p:nvPr/>
        </p:nvCxnSpPr>
        <p:spPr bwMode="auto">
          <a:xfrm rot="5400000" flipH="1" flipV="1">
            <a:off x="2419350" y="3638550"/>
            <a:ext cx="3086100" cy="19812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148854" y="6172200"/>
            <a:ext cx="156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other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mappers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46" name="Straight Arrow Connector 45"/>
          <p:cNvCxnSpPr>
            <a:stCxn id="13" idx="3"/>
          </p:cNvCxnSpPr>
          <p:nvPr/>
        </p:nvCxnSpPr>
        <p:spPr bwMode="auto">
          <a:xfrm>
            <a:off x="3657600" y="3009900"/>
            <a:ext cx="2057400" cy="20193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4" idx="3"/>
          </p:cNvCxnSpPr>
          <p:nvPr/>
        </p:nvCxnSpPr>
        <p:spPr bwMode="auto">
          <a:xfrm>
            <a:off x="3657600" y="3238500"/>
            <a:ext cx="1828800" cy="17907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5" idx="3"/>
          </p:cNvCxnSpPr>
          <p:nvPr/>
        </p:nvCxnSpPr>
        <p:spPr bwMode="auto">
          <a:xfrm>
            <a:off x="3657600" y="3467100"/>
            <a:ext cx="1600200" cy="15621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15854" y="5071646"/>
            <a:ext cx="159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other reducers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2001" y="32867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circular buffer </a:t>
            </a:r>
            <a:b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(in memory)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86596" y="5257800"/>
            <a:ext cx="1221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spills (on disk)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79940" y="2133600"/>
            <a:ext cx="1130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merged spills </a:t>
            </a:r>
            <a:b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(on disk)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05105" y="1828800"/>
            <a:ext cx="144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intermediate files </a:t>
            </a:r>
            <a:b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>
                <a:solidFill>
                  <a:schemeClr val="bg1"/>
                </a:solidFill>
                <a:latin typeface="Gill Sans"/>
                <a:cs typeface="Gill Sans"/>
              </a:rPr>
              <a:t>(on disk)</a:t>
            </a:r>
          </a:p>
        </p:txBody>
      </p:sp>
      <p:cxnSp>
        <p:nvCxnSpPr>
          <p:cNvPr id="74" name="Straight Arrow Connector 73"/>
          <p:cNvCxnSpPr>
            <a:endCxn id="17" idx="3"/>
          </p:cNvCxnSpPr>
          <p:nvPr/>
        </p:nvCxnSpPr>
        <p:spPr bwMode="auto">
          <a:xfrm rot="10800000">
            <a:off x="5715000" y="2476500"/>
            <a:ext cx="1600200" cy="1905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" idx="1"/>
            <a:endCxn id="18" idx="3"/>
          </p:cNvCxnSpPr>
          <p:nvPr/>
        </p:nvCxnSpPr>
        <p:spPr bwMode="auto">
          <a:xfrm rot="10800000">
            <a:off x="5715000" y="2781300"/>
            <a:ext cx="1600200" cy="1588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19" idx="3"/>
          </p:cNvCxnSpPr>
          <p:nvPr/>
        </p:nvCxnSpPr>
        <p:spPr bwMode="auto">
          <a:xfrm rot="10800000" flipV="1">
            <a:off x="5715000" y="2895600"/>
            <a:ext cx="1600200" cy="1905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 bwMode="auto">
          <a:xfrm>
            <a:off x="2286000" y="3962400"/>
            <a:ext cx="11430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2"/>
                </a:solidFill>
                <a:latin typeface="Gill Sans"/>
                <a:cs typeface="Gill Sans"/>
              </a:rPr>
              <a:t>Combiner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5943600" y="2590800"/>
            <a:ext cx="11430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2"/>
                </a:solidFill>
                <a:latin typeface="Gill Sans"/>
                <a:cs typeface="Gill Sans"/>
              </a:rPr>
              <a:t>Combiner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Distributed Group By in MapReduce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91000" y="600069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Barrier between map and reduce phases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33800" y="6324601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0" kern="0" dirty="0">
                <a:solidFill>
                  <a:srgbClr val="0070C0"/>
                </a:solidFill>
                <a:latin typeface="Gill Sans"/>
                <a:cs typeface="Gill Sans"/>
              </a:rPr>
              <a:t>But runtime can begin copying intermediate data earlier</a:t>
            </a:r>
          </a:p>
        </p:txBody>
      </p:sp>
    </p:spTree>
    <p:extLst>
      <p:ext uri="{BB962C8B-B14F-4D97-AF65-F5344CB8AC3E}">
        <p14:creationId xmlns:p14="http://schemas.microsoft.com/office/powerpoint/2010/main" val="76087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>
                <a:solidFill>
                  <a:srgbClr val="000000"/>
                </a:solidFill>
                <a:latin typeface="Gill Sans"/>
                <a:cs typeface="Gill Sans"/>
              </a:rPr>
              <a:t>The best thing since sliced bread?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769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Before clouds…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2579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Grids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Connection machine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Vector supercomputers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7057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Cloud computing means many different things: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0867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Big data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Rebranding of web 2.0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Utility computing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Everything as a service</a:t>
            </a:r>
          </a:p>
        </p:txBody>
      </p:sp>
    </p:spTree>
    <p:extLst>
      <p:ext uri="{BB962C8B-B14F-4D97-AF65-F5344CB8AC3E}">
        <p14:creationId xmlns:p14="http://schemas.microsoft.com/office/powerpoint/2010/main" val="1226636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combine</a:t>
            </a:r>
          </a:p>
        </p:txBody>
      </p:sp>
      <p:grpSp>
        <p:nvGrpSpPr>
          <p:cNvPr id="2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>
                <a:solidFill>
                  <a:schemeClr val="bg2"/>
                </a:solidFill>
              </a:rPr>
              <a:t>partition</a:t>
            </a: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group values by key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sp>
        <p:nvSpPr>
          <p:cNvPr id="305" name="TextBox 304"/>
          <p:cNvSpPr txBox="1"/>
          <p:nvPr/>
        </p:nvSpPr>
        <p:spPr>
          <a:xfrm>
            <a:off x="6629400" y="6324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indent="-114300">
              <a:defRPr/>
            </a:pPr>
            <a:r>
              <a:rPr lang="en-US" sz="1400" b="0" kern="0" dirty="0">
                <a:solidFill>
                  <a:srgbClr val="000000"/>
                </a:solidFill>
                <a:latin typeface="Gill Sans"/>
                <a:cs typeface="Gill Sans"/>
              </a:rPr>
              <a:t>* Important detail: reducers process keys in sorted order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988844" y="5043337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19" name="TextBox 318"/>
          <p:cNvSpPr txBox="1"/>
          <p:nvPr/>
        </p:nvSpPr>
        <p:spPr>
          <a:xfrm>
            <a:off x="4688045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20" name="TextBox 319"/>
          <p:cNvSpPr txBox="1"/>
          <p:nvPr/>
        </p:nvSpPr>
        <p:spPr>
          <a:xfrm>
            <a:off x="3321844" y="5048114"/>
            <a:ext cx="28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0" kern="0" dirty="0">
                <a:solidFill>
                  <a:srgbClr val="00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7086600" y="55626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FF0000"/>
                </a:solidFill>
                <a:latin typeface="Gill Sans"/>
                <a:cs typeface="Gill Sans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225603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Law of Leaky Abstractions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952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0" kern="0" dirty="0">
                <a:solidFill>
                  <a:srgbClr val="000000"/>
                </a:solidFill>
                <a:latin typeface="Gill Sans"/>
                <a:cs typeface="Gill Sans"/>
              </a:rPr>
              <a:t>All non-trivial abstractions, to some degree, are leaky.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86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Joel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Spolsky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60960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Remember logical vs. physical?</a:t>
            </a:r>
          </a:p>
        </p:txBody>
      </p:sp>
    </p:spTree>
    <p:extLst>
      <p:ext uri="{BB962C8B-B14F-4D97-AF65-F5344CB8AC3E}">
        <p14:creationId xmlns:p14="http://schemas.microsoft.com/office/powerpoint/2010/main" val="14504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(The Scream)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5469E-490E-484B-8DD5-FA81C6BA5EDF}"/>
              </a:ext>
            </a:extLst>
          </p:cNvPr>
          <p:cNvSpPr txBox="1"/>
          <p:nvPr/>
        </p:nvSpPr>
        <p:spPr>
          <a:xfrm>
            <a:off x="0" y="48370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0" kern="0" dirty="0">
                <a:latin typeface="Gill Sans"/>
                <a:cs typeface="Gill Sans"/>
              </a:rPr>
              <a:t>Remember: Assignment 0 due 2:30pm Tuesday, September 18 </a:t>
            </a:r>
            <a:r>
              <a:rPr lang="mr-IN" sz="2400" b="0" kern="0" dirty="0">
                <a:latin typeface="Gill Sans"/>
                <a:cs typeface="Gill Sans"/>
              </a:rPr>
              <a:t>–</a:t>
            </a:r>
            <a:r>
              <a:rPr lang="en-US" sz="2400" b="0" kern="0" dirty="0">
                <a:latin typeface="Gill Sans"/>
                <a:cs typeface="Gill Sans"/>
              </a:rPr>
              <a:t> </a:t>
            </a:r>
            <a:br>
              <a:rPr lang="en-US" sz="2400" b="0" kern="0" dirty="0">
                <a:latin typeface="Gill Sans"/>
                <a:cs typeface="Gill Sans"/>
              </a:rPr>
            </a:br>
            <a:r>
              <a:rPr lang="en-US" sz="2400" b="0" kern="0" dirty="0">
                <a:latin typeface="Gill Sans"/>
                <a:cs typeface="Gill Sans"/>
              </a:rPr>
              <a:t>You must tell us if you wish to take the late penalty.</a:t>
            </a:r>
          </a:p>
        </p:txBody>
      </p:sp>
    </p:spTree>
    <p:extLst>
      <p:ext uri="{BB962C8B-B14F-4D97-AF65-F5344CB8AC3E}">
        <p14:creationId xmlns:p14="http://schemas.microsoft.com/office/powerpoint/2010/main" val="20287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Rebranding of web 2.0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133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Rich, interactive web applications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514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Clouds refer to the servers that run them</a:t>
            </a:r>
          </a:p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Javascript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! (ugh)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Examples: Facebook, YouTube, Gmail,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6605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“The network is the computer”: take two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04157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User data is stored “in the clouds”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Rise of the tablets, smartphones, etc. (“thin clients”)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Browser is the OS</a:t>
            </a:r>
          </a:p>
        </p:txBody>
      </p:sp>
    </p:spTree>
    <p:extLst>
      <p:ext uri="{BB962C8B-B14F-4D97-AF65-F5344CB8AC3E}">
        <p14:creationId xmlns:p14="http://schemas.microsoft.com/office/powerpoint/2010/main" val="2103817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al_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57402"/>
            <a:ext cx="9143999" cy="817280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Wikipedia (Electricity meter)</a:t>
            </a:r>
          </a:p>
        </p:txBody>
      </p:sp>
    </p:spTree>
    <p:extLst>
      <p:ext uri="{BB962C8B-B14F-4D97-AF65-F5344CB8AC3E}">
        <p14:creationId xmlns:p14="http://schemas.microsoft.com/office/powerpoint/2010/main" val="290783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Utility Computing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71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752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Computing resources as a metered service (“pay as you go”)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2609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419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Cost: capital vs. operating expenses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Scalability: “infinite” capacity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Elasticity: scale up or down on demand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879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Does it make sense?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68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Benefits to cloud users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Business case for cloud providers</a:t>
            </a:r>
          </a:p>
        </p:txBody>
      </p:sp>
      <p:pic>
        <p:nvPicPr>
          <p:cNvPr id="13" name="Picture 12" descr="Thomas_J_Watson_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4443" y="4411980"/>
            <a:ext cx="2423357" cy="2369820"/>
          </a:xfrm>
          <a:prstGeom prst="rect">
            <a:avLst/>
          </a:prstGeom>
        </p:spPr>
      </p:pic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3962400" y="5859780"/>
            <a:ext cx="2438400" cy="914400"/>
          </a:xfrm>
          <a:prstGeom prst="wedgeRoundRectCallout">
            <a:avLst>
              <a:gd name="adj1" fmla="val 85832"/>
              <a:gd name="adj2" fmla="val -5018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I think there is a world market for about five computers.</a:t>
            </a:r>
          </a:p>
        </p:txBody>
      </p:sp>
    </p:spTree>
    <p:extLst>
      <p:ext uri="{BB962C8B-B14F-4D97-AF65-F5344CB8AC3E}">
        <p14:creationId xmlns:p14="http://schemas.microsoft.com/office/powerpoint/2010/main" val="794001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54162</TotalTime>
  <Words>2046</Words>
  <Application>Microsoft Macintosh PowerPoint</Application>
  <PresentationFormat>On-screen Show (4:3)</PresentationFormat>
  <Paragraphs>616</Paragraphs>
  <Slides>62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Arial Black</vt:lpstr>
      <vt:lpstr>Calibri</vt:lpstr>
      <vt:lpstr>Gill Sans</vt:lpstr>
      <vt:lpstr>Helvetica Neue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Microsoft Office User</cp:lastModifiedBy>
  <cp:revision>11422</cp:revision>
  <cp:lastPrinted>2018-01-10T19:19:52Z</cp:lastPrinted>
  <dcterms:created xsi:type="dcterms:W3CDTF">2012-08-31T06:36:49Z</dcterms:created>
  <dcterms:modified xsi:type="dcterms:W3CDTF">2018-09-13T18:10:05Z</dcterms:modified>
  <cp:category/>
</cp:coreProperties>
</file>