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64"/>
  </p:notesMasterIdLst>
  <p:handoutMasterIdLst>
    <p:handoutMasterId r:id="rId65"/>
  </p:handoutMasterIdLst>
  <p:sldIdLst>
    <p:sldId id="1017" r:id="rId2"/>
    <p:sldId id="1068" r:id="rId3"/>
    <p:sldId id="1048" r:id="rId4"/>
    <p:sldId id="1049" r:id="rId5"/>
    <p:sldId id="1050" r:id="rId6"/>
    <p:sldId id="997" r:id="rId7"/>
    <p:sldId id="933" r:id="rId8"/>
    <p:sldId id="934" r:id="rId9"/>
    <p:sldId id="1051" r:id="rId10"/>
    <p:sldId id="937" r:id="rId11"/>
    <p:sldId id="938" r:id="rId12"/>
    <p:sldId id="1052" r:id="rId13"/>
    <p:sldId id="1053" r:id="rId14"/>
    <p:sldId id="1055" r:id="rId15"/>
    <p:sldId id="1054" r:id="rId16"/>
    <p:sldId id="1056" r:id="rId17"/>
    <p:sldId id="1057" r:id="rId18"/>
    <p:sldId id="1058" r:id="rId19"/>
    <p:sldId id="942" r:id="rId20"/>
    <p:sldId id="943" r:id="rId21"/>
    <p:sldId id="1000" r:id="rId22"/>
    <p:sldId id="979" r:id="rId23"/>
    <p:sldId id="1059" r:id="rId24"/>
    <p:sldId id="1060" r:id="rId25"/>
    <p:sldId id="1061" r:id="rId26"/>
    <p:sldId id="1062" r:id="rId27"/>
    <p:sldId id="1003" r:id="rId28"/>
    <p:sldId id="1063" r:id="rId29"/>
    <p:sldId id="1067" r:id="rId30"/>
    <p:sldId id="1001" r:id="rId31"/>
    <p:sldId id="1065" r:id="rId32"/>
    <p:sldId id="926" r:id="rId33"/>
    <p:sldId id="1066" r:id="rId34"/>
    <p:sldId id="982" r:id="rId35"/>
    <p:sldId id="1014" r:id="rId36"/>
    <p:sldId id="1016" r:id="rId37"/>
    <p:sldId id="1018" r:id="rId38"/>
    <p:sldId id="1019" r:id="rId39"/>
    <p:sldId id="1020" r:id="rId40"/>
    <p:sldId id="1021" r:id="rId41"/>
    <p:sldId id="1022" r:id="rId42"/>
    <p:sldId id="1023" r:id="rId43"/>
    <p:sldId id="1024" r:id="rId44"/>
    <p:sldId id="1025" r:id="rId45"/>
    <p:sldId id="1026" r:id="rId46"/>
    <p:sldId id="1027" r:id="rId47"/>
    <p:sldId id="1028" r:id="rId48"/>
    <p:sldId id="1029" r:id="rId49"/>
    <p:sldId id="1032" r:id="rId50"/>
    <p:sldId id="1035" r:id="rId51"/>
    <p:sldId id="1033" r:id="rId52"/>
    <p:sldId id="1036" r:id="rId53"/>
    <p:sldId id="1037" r:id="rId54"/>
    <p:sldId id="1038" r:id="rId55"/>
    <p:sldId id="1039" r:id="rId56"/>
    <p:sldId id="1040" r:id="rId57"/>
    <p:sldId id="1043" r:id="rId58"/>
    <p:sldId id="1044" r:id="rId59"/>
    <p:sldId id="1045" r:id="rId60"/>
    <p:sldId id="1046" r:id="rId61"/>
    <p:sldId id="1047" r:id="rId62"/>
    <p:sldId id="835" r:id="rId63"/>
  </p:sldIdLst>
  <p:sldSz cx="9144000" cy="6858000" type="screen4x3"/>
  <p:notesSz cx="7315200" cy="9601200"/>
  <p:defaultTextStyle>
    <a:defPPr>
      <a:defRPr lang="en-US"/>
    </a:defPPr>
    <a:lvl1pPr algn="l" rtl="0" eaLnBrk="0" fontAlgn="base" hangingPunct="0">
      <a:spcBef>
        <a:spcPct val="0"/>
      </a:spcBef>
      <a:spcAft>
        <a:spcPct val="0"/>
      </a:spcAft>
      <a:defRPr sz="1600" b="1" kern="1200">
        <a:solidFill>
          <a:schemeClr val="tx1"/>
        </a:solidFill>
        <a:latin typeface="Arial" charset="0"/>
        <a:ea typeface="+mn-ea"/>
        <a:cs typeface="+mn-cs"/>
      </a:defRPr>
    </a:lvl1pPr>
    <a:lvl2pPr marL="457130" algn="l" rtl="0" eaLnBrk="0" fontAlgn="base" hangingPunct="0">
      <a:spcBef>
        <a:spcPct val="0"/>
      </a:spcBef>
      <a:spcAft>
        <a:spcPct val="0"/>
      </a:spcAft>
      <a:defRPr sz="1600" b="1" kern="1200">
        <a:solidFill>
          <a:schemeClr val="tx1"/>
        </a:solidFill>
        <a:latin typeface="Arial" charset="0"/>
        <a:ea typeface="+mn-ea"/>
        <a:cs typeface="+mn-cs"/>
      </a:defRPr>
    </a:lvl2pPr>
    <a:lvl3pPr marL="914259" algn="l" rtl="0" eaLnBrk="0" fontAlgn="base" hangingPunct="0">
      <a:spcBef>
        <a:spcPct val="0"/>
      </a:spcBef>
      <a:spcAft>
        <a:spcPct val="0"/>
      </a:spcAft>
      <a:defRPr sz="1600" b="1" kern="1200">
        <a:solidFill>
          <a:schemeClr val="tx1"/>
        </a:solidFill>
        <a:latin typeface="Arial" charset="0"/>
        <a:ea typeface="+mn-ea"/>
        <a:cs typeface="+mn-cs"/>
      </a:defRPr>
    </a:lvl3pPr>
    <a:lvl4pPr marL="1371390" algn="l" rtl="0" eaLnBrk="0" fontAlgn="base" hangingPunct="0">
      <a:spcBef>
        <a:spcPct val="0"/>
      </a:spcBef>
      <a:spcAft>
        <a:spcPct val="0"/>
      </a:spcAft>
      <a:defRPr sz="1600" b="1" kern="1200">
        <a:solidFill>
          <a:schemeClr val="tx1"/>
        </a:solidFill>
        <a:latin typeface="Arial" charset="0"/>
        <a:ea typeface="+mn-ea"/>
        <a:cs typeface="+mn-cs"/>
      </a:defRPr>
    </a:lvl4pPr>
    <a:lvl5pPr marL="1828519" algn="l" rtl="0" eaLnBrk="0" fontAlgn="base" hangingPunct="0">
      <a:spcBef>
        <a:spcPct val="0"/>
      </a:spcBef>
      <a:spcAft>
        <a:spcPct val="0"/>
      </a:spcAft>
      <a:defRPr sz="1600" b="1" kern="1200">
        <a:solidFill>
          <a:schemeClr val="tx1"/>
        </a:solidFill>
        <a:latin typeface="Arial" charset="0"/>
        <a:ea typeface="+mn-ea"/>
        <a:cs typeface="+mn-cs"/>
      </a:defRPr>
    </a:lvl5pPr>
    <a:lvl6pPr marL="2285649" algn="l" defTabSz="914259" rtl="0" eaLnBrk="1" latinLnBrk="0" hangingPunct="1">
      <a:defRPr sz="1600" b="1" kern="1200">
        <a:solidFill>
          <a:schemeClr val="tx1"/>
        </a:solidFill>
        <a:latin typeface="Arial" charset="0"/>
        <a:ea typeface="+mn-ea"/>
        <a:cs typeface="+mn-cs"/>
      </a:defRPr>
    </a:lvl6pPr>
    <a:lvl7pPr marL="2742780" algn="l" defTabSz="914259" rtl="0" eaLnBrk="1" latinLnBrk="0" hangingPunct="1">
      <a:defRPr sz="1600" b="1" kern="1200">
        <a:solidFill>
          <a:schemeClr val="tx1"/>
        </a:solidFill>
        <a:latin typeface="Arial" charset="0"/>
        <a:ea typeface="+mn-ea"/>
        <a:cs typeface="+mn-cs"/>
      </a:defRPr>
    </a:lvl7pPr>
    <a:lvl8pPr marL="3199908" algn="l" defTabSz="914259" rtl="0" eaLnBrk="1" latinLnBrk="0" hangingPunct="1">
      <a:defRPr sz="1600" b="1" kern="1200">
        <a:solidFill>
          <a:schemeClr val="tx1"/>
        </a:solidFill>
        <a:latin typeface="Arial" charset="0"/>
        <a:ea typeface="+mn-ea"/>
        <a:cs typeface="+mn-cs"/>
      </a:defRPr>
    </a:lvl8pPr>
    <a:lvl9pPr marL="3657039" algn="l" defTabSz="914259" rtl="0" eaLnBrk="1" latinLnBrk="0" hangingPunct="1">
      <a:defRPr sz="16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FCC99"/>
    <a:srgbClr val="CCFF99"/>
    <a:srgbClr val="CC99FF"/>
    <a:srgbClr val="000066"/>
    <a:srgbClr val="996600"/>
    <a:srgbClr val="4D6997"/>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61" autoAdjust="0"/>
    <p:restoredTop sz="75202" autoAdjust="0"/>
  </p:normalViewPr>
  <p:slideViewPr>
    <p:cSldViewPr>
      <p:cViewPr varScale="1">
        <p:scale>
          <a:sx n="108" d="100"/>
          <a:sy n="108" d="100"/>
        </p:scale>
        <p:origin x="1512" y="200"/>
      </p:cViewPr>
      <p:guideLst>
        <p:guide orient="horz" pos="2160"/>
        <p:guide pos="2880"/>
      </p:guideLst>
    </p:cSldViewPr>
  </p:slideViewPr>
  <p:notesTextViewPr>
    <p:cViewPr>
      <p:scale>
        <a:sx n="100" d="100"/>
        <a:sy n="100" d="100"/>
      </p:scale>
      <p:origin x="0" y="0"/>
    </p:cViewPr>
  </p:notesTextViewPr>
  <p:sorterViewPr>
    <p:cViewPr>
      <p:scale>
        <a:sx n="85" d="100"/>
        <a:sy n="85" d="100"/>
      </p:scale>
      <p:origin x="0" y="0"/>
    </p:cViewPr>
  </p:sorterViewPr>
  <p:notesViewPr>
    <p:cSldViewPr>
      <p:cViewPr varScale="1">
        <p:scale>
          <a:sx n="56" d="100"/>
          <a:sy n="56" d="100"/>
        </p:scale>
        <p:origin x="-1782"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1"/>
            <a:ext cx="3168650" cy="479425"/>
          </a:xfrm>
          <a:prstGeom prst="rect">
            <a:avLst/>
          </a:prstGeom>
          <a:noFill/>
          <a:ln w="9525">
            <a:noFill/>
            <a:miter lim="800000"/>
            <a:headEnd/>
            <a:tailEnd/>
          </a:ln>
          <a:effectLst/>
        </p:spPr>
        <p:txBody>
          <a:bodyPr vert="horz" wrap="square" lIns="96596" tIns="48297" rIns="96596" bIns="48297" numCol="1" anchor="t" anchorCtr="0" compatLnSpc="1">
            <a:prstTxWarp prst="textNoShape">
              <a:avLst/>
            </a:prstTxWarp>
          </a:bodyPr>
          <a:lstStyle>
            <a:lvl1pPr defTabSz="964451">
              <a:defRPr sz="1200" b="0">
                <a:latin typeface="Arial" charset="0"/>
              </a:defRPr>
            </a:lvl1pPr>
          </a:lstStyle>
          <a:p>
            <a:pPr>
              <a:defRPr/>
            </a:pPr>
            <a:endParaRPr lang="en-US"/>
          </a:p>
        </p:txBody>
      </p:sp>
      <p:sp>
        <p:nvSpPr>
          <p:cNvPr id="106499" name="Rectangle 3"/>
          <p:cNvSpPr>
            <a:spLocks noGrp="1" noChangeArrowheads="1"/>
          </p:cNvSpPr>
          <p:nvPr>
            <p:ph type="dt" sz="quarter" idx="1"/>
          </p:nvPr>
        </p:nvSpPr>
        <p:spPr bwMode="auto">
          <a:xfrm>
            <a:off x="4146551" y="1"/>
            <a:ext cx="3168650" cy="479425"/>
          </a:xfrm>
          <a:prstGeom prst="rect">
            <a:avLst/>
          </a:prstGeom>
          <a:noFill/>
          <a:ln w="9525">
            <a:noFill/>
            <a:miter lim="800000"/>
            <a:headEnd/>
            <a:tailEnd/>
          </a:ln>
          <a:effectLst/>
        </p:spPr>
        <p:txBody>
          <a:bodyPr vert="horz" wrap="square" lIns="96596" tIns="48297" rIns="96596" bIns="48297" numCol="1" anchor="t" anchorCtr="0" compatLnSpc="1">
            <a:prstTxWarp prst="textNoShape">
              <a:avLst/>
            </a:prstTxWarp>
          </a:bodyPr>
          <a:lstStyle>
            <a:lvl1pPr algn="r" defTabSz="964451">
              <a:defRPr sz="1200" b="0">
                <a:latin typeface="Arial" charset="0"/>
              </a:defRPr>
            </a:lvl1pPr>
          </a:lstStyle>
          <a:p>
            <a:pPr>
              <a:defRPr/>
            </a:pPr>
            <a:endParaRPr lang="en-US"/>
          </a:p>
        </p:txBody>
      </p:sp>
      <p:sp>
        <p:nvSpPr>
          <p:cNvPr id="106500" name="Rectangle 4"/>
          <p:cNvSpPr>
            <a:spLocks noGrp="1" noChangeArrowheads="1"/>
          </p:cNvSpPr>
          <p:nvPr>
            <p:ph type="ftr" sz="quarter" idx="2"/>
          </p:nvPr>
        </p:nvSpPr>
        <p:spPr bwMode="auto">
          <a:xfrm>
            <a:off x="0" y="9121776"/>
            <a:ext cx="3168650" cy="479425"/>
          </a:xfrm>
          <a:prstGeom prst="rect">
            <a:avLst/>
          </a:prstGeom>
          <a:noFill/>
          <a:ln w="9525">
            <a:noFill/>
            <a:miter lim="800000"/>
            <a:headEnd/>
            <a:tailEnd/>
          </a:ln>
          <a:effectLst/>
        </p:spPr>
        <p:txBody>
          <a:bodyPr vert="horz" wrap="square" lIns="96596" tIns="48297" rIns="96596" bIns="48297" numCol="1" anchor="b" anchorCtr="0" compatLnSpc="1">
            <a:prstTxWarp prst="textNoShape">
              <a:avLst/>
            </a:prstTxWarp>
          </a:bodyPr>
          <a:lstStyle>
            <a:lvl1pPr defTabSz="964451">
              <a:defRPr sz="1200" b="0">
                <a:latin typeface="Arial" charset="0"/>
              </a:defRPr>
            </a:lvl1pPr>
          </a:lstStyle>
          <a:p>
            <a:pPr>
              <a:defRPr/>
            </a:pPr>
            <a:endParaRPr lang="en-US"/>
          </a:p>
        </p:txBody>
      </p:sp>
      <p:sp>
        <p:nvSpPr>
          <p:cNvPr id="106501" name="Rectangle 5"/>
          <p:cNvSpPr>
            <a:spLocks noGrp="1" noChangeArrowheads="1"/>
          </p:cNvSpPr>
          <p:nvPr>
            <p:ph type="sldNum" sz="quarter" idx="3"/>
          </p:nvPr>
        </p:nvSpPr>
        <p:spPr bwMode="auto">
          <a:xfrm>
            <a:off x="4146551" y="9121776"/>
            <a:ext cx="3168650" cy="479425"/>
          </a:xfrm>
          <a:prstGeom prst="rect">
            <a:avLst/>
          </a:prstGeom>
          <a:noFill/>
          <a:ln w="9525">
            <a:noFill/>
            <a:miter lim="800000"/>
            <a:headEnd/>
            <a:tailEnd/>
          </a:ln>
          <a:effectLst/>
        </p:spPr>
        <p:txBody>
          <a:bodyPr vert="horz" wrap="square" lIns="96596" tIns="48297" rIns="96596" bIns="48297" numCol="1" anchor="b" anchorCtr="0" compatLnSpc="1">
            <a:prstTxWarp prst="textNoShape">
              <a:avLst/>
            </a:prstTxWarp>
          </a:bodyPr>
          <a:lstStyle>
            <a:lvl1pPr algn="r" defTabSz="964451">
              <a:defRPr sz="1200" b="0">
                <a:latin typeface="Arial" charset="0"/>
              </a:defRPr>
            </a:lvl1pPr>
          </a:lstStyle>
          <a:p>
            <a:pPr>
              <a:defRPr/>
            </a:pPr>
            <a:fld id="{D098A0DF-783C-49D9-9260-6806A799FD3D}" type="slidenum">
              <a:rPr lang="en-US"/>
              <a:pPr>
                <a:defRPr/>
              </a:pPr>
              <a:t>‹#›</a:t>
            </a:fld>
            <a:endParaRPr lang="en-US"/>
          </a:p>
        </p:txBody>
      </p:sp>
    </p:spTree>
    <p:extLst>
      <p:ext uri="{BB962C8B-B14F-4D97-AF65-F5344CB8AC3E}">
        <p14:creationId xmlns:p14="http://schemas.microsoft.com/office/powerpoint/2010/main" val="3980071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1"/>
            <a:ext cx="3168650" cy="479425"/>
          </a:xfrm>
          <a:prstGeom prst="rect">
            <a:avLst/>
          </a:prstGeom>
          <a:noFill/>
          <a:ln w="9525">
            <a:noFill/>
            <a:miter lim="800000"/>
            <a:headEnd/>
            <a:tailEnd/>
          </a:ln>
          <a:effectLst/>
        </p:spPr>
        <p:txBody>
          <a:bodyPr vert="horz" wrap="square" lIns="96596" tIns="48297" rIns="96596" bIns="48297" numCol="1" anchor="t" anchorCtr="0" compatLnSpc="1">
            <a:prstTxWarp prst="textNoShape">
              <a:avLst/>
            </a:prstTxWarp>
          </a:bodyPr>
          <a:lstStyle>
            <a:lvl1pPr defTabSz="964451" eaLnBrk="1" hangingPunct="1">
              <a:defRPr sz="1200" b="0">
                <a:latin typeface="Arial" charset="0"/>
              </a:defRPr>
            </a:lvl1pPr>
          </a:lstStyle>
          <a:p>
            <a:pPr>
              <a:defRPr/>
            </a:pPr>
            <a:endParaRPr lang="en-US"/>
          </a:p>
        </p:txBody>
      </p:sp>
      <p:sp>
        <p:nvSpPr>
          <p:cNvPr id="5123" name="Rectangle 3"/>
          <p:cNvSpPr>
            <a:spLocks noGrp="1" noChangeArrowheads="1"/>
          </p:cNvSpPr>
          <p:nvPr>
            <p:ph type="dt" idx="1"/>
          </p:nvPr>
        </p:nvSpPr>
        <p:spPr bwMode="auto">
          <a:xfrm>
            <a:off x="4144964" y="1"/>
            <a:ext cx="3168650" cy="479425"/>
          </a:xfrm>
          <a:prstGeom prst="rect">
            <a:avLst/>
          </a:prstGeom>
          <a:noFill/>
          <a:ln w="9525">
            <a:noFill/>
            <a:miter lim="800000"/>
            <a:headEnd/>
            <a:tailEnd/>
          </a:ln>
          <a:effectLst/>
        </p:spPr>
        <p:txBody>
          <a:bodyPr vert="horz" wrap="square" lIns="96596" tIns="48297" rIns="96596" bIns="48297" numCol="1" anchor="t" anchorCtr="0" compatLnSpc="1">
            <a:prstTxWarp prst="textNoShape">
              <a:avLst/>
            </a:prstTxWarp>
          </a:bodyPr>
          <a:lstStyle>
            <a:lvl1pPr algn="r" defTabSz="964451" eaLnBrk="1" hangingPunct="1">
              <a:defRPr sz="1200" b="0">
                <a:latin typeface="Arial" charset="0"/>
              </a:defRPr>
            </a:lvl1pPr>
          </a:lstStyle>
          <a:p>
            <a:pPr>
              <a:defRPr/>
            </a:pPr>
            <a:endParaRPr lang="en-US"/>
          </a:p>
        </p:txBody>
      </p:sp>
      <p:sp>
        <p:nvSpPr>
          <p:cNvPr id="51204" name="Rectangle 4"/>
          <p:cNvSpPr>
            <a:spLocks noGrp="1" noRot="1" noChangeAspect="1" noChangeArrowheads="1" noTextEdit="1"/>
          </p:cNvSpPr>
          <p:nvPr>
            <p:ph type="sldImg" idx="2"/>
          </p:nvPr>
        </p:nvSpPr>
        <p:spPr bwMode="auto">
          <a:xfrm>
            <a:off x="1258888" y="720725"/>
            <a:ext cx="4797425" cy="359886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31838" y="4559301"/>
            <a:ext cx="5853113" cy="4321175"/>
          </a:xfrm>
          <a:prstGeom prst="rect">
            <a:avLst/>
          </a:prstGeom>
          <a:noFill/>
          <a:ln w="9525">
            <a:noFill/>
            <a:miter lim="800000"/>
            <a:headEnd/>
            <a:tailEnd/>
          </a:ln>
          <a:effectLst/>
        </p:spPr>
        <p:txBody>
          <a:bodyPr vert="horz" wrap="square" lIns="96596" tIns="48297" rIns="96596" bIns="482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9120189"/>
            <a:ext cx="3168650" cy="479425"/>
          </a:xfrm>
          <a:prstGeom prst="rect">
            <a:avLst/>
          </a:prstGeom>
          <a:noFill/>
          <a:ln w="9525">
            <a:noFill/>
            <a:miter lim="800000"/>
            <a:headEnd/>
            <a:tailEnd/>
          </a:ln>
          <a:effectLst/>
        </p:spPr>
        <p:txBody>
          <a:bodyPr vert="horz" wrap="square" lIns="96596" tIns="48297" rIns="96596" bIns="48297" numCol="1" anchor="b" anchorCtr="0" compatLnSpc="1">
            <a:prstTxWarp prst="textNoShape">
              <a:avLst/>
            </a:prstTxWarp>
          </a:bodyPr>
          <a:lstStyle>
            <a:lvl1pPr defTabSz="964451" eaLnBrk="1" hangingPunct="1">
              <a:defRPr sz="1200" b="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4144964" y="9120189"/>
            <a:ext cx="3168650" cy="479425"/>
          </a:xfrm>
          <a:prstGeom prst="rect">
            <a:avLst/>
          </a:prstGeom>
          <a:noFill/>
          <a:ln w="9525">
            <a:noFill/>
            <a:miter lim="800000"/>
            <a:headEnd/>
            <a:tailEnd/>
          </a:ln>
          <a:effectLst/>
        </p:spPr>
        <p:txBody>
          <a:bodyPr vert="horz" wrap="square" lIns="96596" tIns="48297" rIns="96596" bIns="48297" numCol="1" anchor="b" anchorCtr="0" compatLnSpc="1">
            <a:prstTxWarp prst="textNoShape">
              <a:avLst/>
            </a:prstTxWarp>
          </a:bodyPr>
          <a:lstStyle>
            <a:lvl1pPr algn="r" defTabSz="964451" eaLnBrk="1" hangingPunct="1">
              <a:defRPr sz="1200" b="0">
                <a:latin typeface="Arial" charset="0"/>
              </a:defRPr>
            </a:lvl1pPr>
          </a:lstStyle>
          <a:p>
            <a:pPr>
              <a:defRPr/>
            </a:pPr>
            <a:fld id="{A0D86A14-AC1F-4C9A-8DDE-CE6B11F31194}" type="slidenum">
              <a:rPr lang="en-US"/>
              <a:pPr>
                <a:defRPr/>
              </a:pPr>
              <a:t>‹#›</a:t>
            </a:fld>
            <a:endParaRPr lang="en-US"/>
          </a:p>
        </p:txBody>
      </p:sp>
    </p:spTree>
    <p:extLst>
      <p:ext uri="{BB962C8B-B14F-4D97-AF65-F5344CB8AC3E}">
        <p14:creationId xmlns:p14="http://schemas.microsoft.com/office/powerpoint/2010/main" val="6867597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130" algn="l" rtl="0" eaLnBrk="0" fontAlgn="base" hangingPunct="0">
      <a:spcBef>
        <a:spcPct val="30000"/>
      </a:spcBef>
      <a:spcAft>
        <a:spcPct val="0"/>
      </a:spcAft>
      <a:defRPr sz="1200" kern="1200">
        <a:solidFill>
          <a:schemeClr val="tx1"/>
        </a:solidFill>
        <a:latin typeface="Arial" charset="0"/>
        <a:ea typeface="+mn-ea"/>
        <a:cs typeface="+mn-cs"/>
      </a:defRPr>
    </a:lvl2pPr>
    <a:lvl3pPr marL="914259" algn="l" rtl="0" eaLnBrk="0" fontAlgn="base" hangingPunct="0">
      <a:spcBef>
        <a:spcPct val="30000"/>
      </a:spcBef>
      <a:spcAft>
        <a:spcPct val="0"/>
      </a:spcAft>
      <a:defRPr sz="1200" kern="1200">
        <a:solidFill>
          <a:schemeClr val="tx1"/>
        </a:solidFill>
        <a:latin typeface="Arial" charset="0"/>
        <a:ea typeface="+mn-ea"/>
        <a:cs typeface="+mn-cs"/>
      </a:defRPr>
    </a:lvl3pPr>
    <a:lvl4pPr marL="1371390" algn="l" rtl="0" eaLnBrk="0" fontAlgn="base" hangingPunct="0">
      <a:spcBef>
        <a:spcPct val="30000"/>
      </a:spcBef>
      <a:spcAft>
        <a:spcPct val="0"/>
      </a:spcAft>
      <a:defRPr sz="1200" kern="1200">
        <a:solidFill>
          <a:schemeClr val="tx1"/>
        </a:solidFill>
        <a:latin typeface="Arial" charset="0"/>
        <a:ea typeface="+mn-ea"/>
        <a:cs typeface="+mn-cs"/>
      </a:defRPr>
    </a:lvl4pPr>
    <a:lvl5pPr marL="1828519" algn="l" rtl="0" eaLnBrk="0" fontAlgn="base" hangingPunct="0">
      <a:spcBef>
        <a:spcPct val="30000"/>
      </a:spcBef>
      <a:spcAft>
        <a:spcPct val="0"/>
      </a:spcAft>
      <a:defRPr sz="1200" kern="1200">
        <a:solidFill>
          <a:schemeClr val="tx1"/>
        </a:solidFill>
        <a:latin typeface="Arial" charset="0"/>
        <a:ea typeface="+mn-ea"/>
        <a:cs typeface="+mn-cs"/>
      </a:defRPr>
    </a:lvl5pPr>
    <a:lvl6pPr marL="2285649" algn="l" defTabSz="914259" rtl="0" eaLnBrk="1" latinLnBrk="0" hangingPunct="1">
      <a:defRPr sz="1200" kern="1200">
        <a:solidFill>
          <a:schemeClr val="tx1"/>
        </a:solidFill>
        <a:latin typeface="+mn-lt"/>
        <a:ea typeface="+mn-ea"/>
        <a:cs typeface="+mn-cs"/>
      </a:defRPr>
    </a:lvl6pPr>
    <a:lvl7pPr marL="2742780" algn="l" defTabSz="914259" rtl="0" eaLnBrk="1" latinLnBrk="0" hangingPunct="1">
      <a:defRPr sz="1200" kern="1200">
        <a:solidFill>
          <a:schemeClr val="tx1"/>
        </a:solidFill>
        <a:latin typeface="+mn-lt"/>
        <a:ea typeface="+mn-ea"/>
        <a:cs typeface="+mn-cs"/>
      </a:defRPr>
    </a:lvl7pPr>
    <a:lvl8pPr marL="3199908" algn="l" defTabSz="914259" rtl="0" eaLnBrk="1" latinLnBrk="0" hangingPunct="1">
      <a:defRPr sz="1200" kern="1200">
        <a:solidFill>
          <a:schemeClr val="tx1"/>
        </a:solidFill>
        <a:latin typeface="+mn-lt"/>
        <a:ea typeface="+mn-ea"/>
        <a:cs typeface="+mn-cs"/>
      </a:defRPr>
    </a:lvl8pPr>
    <a:lvl9pPr marL="3657039" algn="l" defTabSz="9142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3</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2113887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46</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840694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By the time it shuts down in 2011, the CERN collider should have amassed about 20 times as much data as it now has. (</a:t>
            </a:r>
            <a:r>
              <a:rPr lang="en-US" dirty="0" err="1"/>
              <a:t>NYTimes</a:t>
            </a:r>
            <a:r>
              <a:rPr lang="en-US" dirty="0"/>
              <a:t> article, “Trillions of Reasons to Be Excited”,</a:t>
            </a:r>
            <a:r>
              <a:rPr lang="en-US" baseline="0" dirty="0"/>
              <a:t> 11/1/2010)</a:t>
            </a:r>
            <a:endParaRPr lang="en-US" dirty="0"/>
          </a:p>
        </p:txBody>
      </p:sp>
      <p:sp>
        <p:nvSpPr>
          <p:cNvPr id="4" name="Slide Number Placeholder 3"/>
          <p:cNvSpPr>
            <a:spLocks noGrp="1"/>
          </p:cNvSpPr>
          <p:nvPr>
            <p:ph type="sldNum" sz="quarter" idx="10"/>
          </p:nvPr>
        </p:nvSpPr>
        <p:spPr/>
        <p:txBody>
          <a:bodyPr/>
          <a:lstStyle/>
          <a:p>
            <a:pPr>
              <a:defRPr/>
            </a:pPr>
            <a:fld id="{A0D86A14-AC1F-4C9A-8DDE-CE6B11F31194}" type="slidenum">
              <a:rPr lang="en-US" smtClean="0"/>
              <a:pPr>
                <a:defRPr/>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27</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1424707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9"/>
          <p:cNvSpPr>
            <a:spLocks noGrp="1" noChangeArrowheads="1"/>
          </p:cNvSpPr>
          <p:nvPr>
            <p:ph type="sldNum" sz="quarter" idx="5"/>
          </p:nvPr>
        </p:nvSpPr>
        <p:spPr>
          <a:noFill/>
        </p:spPr>
        <p:txBody>
          <a:bodyPr/>
          <a:lstStyle/>
          <a:p>
            <a:pPr defTabSz="963613"/>
            <a:fld id="{F3593648-B6B4-48DF-B44C-E3693731EC71}" type="slidenum">
              <a:rPr lang="en-GB" smtClean="0"/>
              <a:pPr defTabSz="963613"/>
              <a:t>31</a:t>
            </a:fld>
            <a:endParaRPr lang="en-GB"/>
          </a:p>
        </p:txBody>
      </p:sp>
      <p:sp>
        <p:nvSpPr>
          <p:cNvPr id="107523" name="Text Box 1"/>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6657" tIns="48328" rIns="96657" bIns="48328" anchor="ctr"/>
          <a:lstStyle/>
          <a:p>
            <a:endParaRPr lang="en-US"/>
          </a:p>
        </p:txBody>
      </p:sp>
      <p:sp>
        <p:nvSpPr>
          <p:cNvPr id="107524" name="Rectangle 2"/>
          <p:cNvSpPr>
            <a:spLocks noGrp="1" noChangeArrowheads="1"/>
          </p:cNvSpPr>
          <p:nvPr>
            <p:ph type="body"/>
          </p:nvPr>
        </p:nvSpPr>
        <p:spPr>
          <a:xfrm>
            <a:off x="731838" y="4560888"/>
            <a:ext cx="5848350" cy="4319587"/>
          </a:xfrm>
          <a:noFill/>
          <a:ln/>
        </p:spPr>
        <p:txBody>
          <a:bodyPr wrap="none" anchor="ctr"/>
          <a:lstStyle/>
          <a:p>
            <a:endParaRPr lang="en-US"/>
          </a:p>
        </p:txBody>
      </p:sp>
    </p:spTree>
    <p:extLst>
      <p:ext uri="{BB962C8B-B14F-4D97-AF65-F5344CB8AC3E}">
        <p14:creationId xmlns:p14="http://schemas.microsoft.com/office/powerpoint/2010/main" val="661343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34</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142470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35</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1424707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36</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1424707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40</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703896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63613"/>
            <a:fld id="{2CF7154E-FE2C-4094-9169-5F6DACF2D87A}" type="slidenum">
              <a:rPr lang="en-US" smtClean="0"/>
              <a:pPr defTabSz="963613"/>
              <a:t>41</a:t>
            </a:fld>
            <a:endParaRPr lang="en-US"/>
          </a:p>
        </p:txBody>
      </p:sp>
      <p:sp>
        <p:nvSpPr>
          <p:cNvPr id="55299" name="Text Box 2"/>
          <p:cNvSpPr txBox="1">
            <a:spLocks noChangeArrowheads="1"/>
          </p:cNvSpPr>
          <p:nvPr/>
        </p:nvSpPr>
        <p:spPr bwMode="auto">
          <a:xfrm>
            <a:off x="1219200" y="720725"/>
            <a:ext cx="4876800" cy="3598863"/>
          </a:xfrm>
          <a:prstGeom prst="rect">
            <a:avLst/>
          </a:prstGeom>
          <a:solidFill>
            <a:srgbClr val="FFFFFF"/>
          </a:solidFill>
          <a:ln w="9360">
            <a:solidFill>
              <a:srgbClr val="000000"/>
            </a:solidFill>
            <a:miter lim="800000"/>
            <a:headEnd/>
            <a:tailEnd/>
          </a:ln>
        </p:spPr>
        <p:txBody>
          <a:bodyPr wrap="none" lIns="94650" tIns="47325" rIns="94650" bIns="47325" anchor="ctr"/>
          <a:lstStyle/>
          <a:p>
            <a:endParaRPr lang="en-US"/>
          </a:p>
        </p:txBody>
      </p:sp>
      <p:sp>
        <p:nvSpPr>
          <p:cNvPr id="55300" name="Rectangle 3"/>
          <p:cNvSpPr>
            <a:spLocks noGrp="1" noChangeArrowheads="1"/>
          </p:cNvSpPr>
          <p:nvPr>
            <p:ph type="body"/>
          </p:nvPr>
        </p:nvSpPr>
        <p:spPr>
          <a:xfrm>
            <a:off x="731838" y="4560888"/>
            <a:ext cx="5845175" cy="4319587"/>
          </a:xfrm>
          <a:noFill/>
          <a:ln/>
        </p:spPr>
        <p:txBody>
          <a:bodyPr wrap="none" anchor="ctr"/>
          <a:lstStyle/>
          <a:p>
            <a:pPr eaLnBrk="1" hangingPunct="1"/>
            <a:endParaRPr lang="en-US"/>
          </a:p>
        </p:txBody>
      </p:sp>
    </p:spTree>
    <p:extLst>
      <p:ext uri="{BB962C8B-B14F-4D97-AF65-F5344CB8AC3E}">
        <p14:creationId xmlns:p14="http://schemas.microsoft.com/office/powerpoint/2010/main" val="1461198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52192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Blac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177763"/>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865332"/>
      </p:ext>
    </p:extLst>
  </p:cSld>
  <p:clrMap bg1="dk1" tx1="lt1" bg2="dk2" tx2="lt2" accent1="accent1" accent2="accent2" accent3="accent3" accent4="accent4" accent5="accent5" accent6="accent6" hlink="hlink" folHlink="folHlink"/>
  <p:sldLayoutIdLst>
    <p:sldLayoutId id="2147483663" r:id="rId1"/>
    <p:sldLayoutId id="2147483664" r:id="rId2"/>
  </p:sldLayoutIdLst>
  <p:transition/>
  <p:txStyles>
    <p:titleStyle>
      <a:lvl1pPr algn="l" rtl="0" eaLnBrk="0" fontAlgn="base" hangingPunct="0">
        <a:spcBef>
          <a:spcPct val="0"/>
        </a:spcBef>
        <a:spcAft>
          <a:spcPct val="0"/>
        </a:spcAft>
        <a:defRPr sz="3200" b="1" baseline="0">
          <a:solidFill>
            <a:schemeClr val="bg1"/>
          </a:solidFill>
          <a:latin typeface="Gill Sans"/>
          <a:ea typeface="+mj-ea"/>
          <a:cs typeface="Gill Sans"/>
        </a:defRPr>
      </a:lvl1pPr>
      <a:lvl2pPr algn="l" rtl="0" eaLnBrk="0" fontAlgn="base" hangingPunct="0">
        <a:spcBef>
          <a:spcPct val="0"/>
        </a:spcBef>
        <a:spcAft>
          <a:spcPct val="0"/>
        </a:spcAft>
        <a:defRPr sz="3200">
          <a:solidFill>
            <a:schemeClr val="tx1"/>
          </a:solidFill>
          <a:latin typeface="Arial Black" pitchFamily="34" charset="0"/>
        </a:defRPr>
      </a:lvl2pPr>
      <a:lvl3pPr algn="l" rtl="0" eaLnBrk="0" fontAlgn="base" hangingPunct="0">
        <a:spcBef>
          <a:spcPct val="0"/>
        </a:spcBef>
        <a:spcAft>
          <a:spcPct val="0"/>
        </a:spcAft>
        <a:defRPr sz="3200">
          <a:solidFill>
            <a:schemeClr val="tx1"/>
          </a:solidFill>
          <a:latin typeface="Arial Black" pitchFamily="34" charset="0"/>
        </a:defRPr>
      </a:lvl3pPr>
      <a:lvl4pPr algn="l" rtl="0" eaLnBrk="0" fontAlgn="base" hangingPunct="0">
        <a:spcBef>
          <a:spcPct val="0"/>
        </a:spcBef>
        <a:spcAft>
          <a:spcPct val="0"/>
        </a:spcAft>
        <a:defRPr sz="3200">
          <a:solidFill>
            <a:schemeClr val="tx1"/>
          </a:solidFill>
          <a:latin typeface="Arial Black" pitchFamily="34" charset="0"/>
        </a:defRPr>
      </a:lvl4pPr>
      <a:lvl5pPr algn="l" rtl="0" eaLnBrk="0" fontAlgn="base" hangingPunct="0">
        <a:spcBef>
          <a:spcPct val="0"/>
        </a:spcBef>
        <a:spcAft>
          <a:spcPct val="0"/>
        </a:spcAft>
        <a:defRPr sz="3200">
          <a:solidFill>
            <a:schemeClr val="tx1"/>
          </a:solidFill>
          <a:latin typeface="Arial Black" pitchFamily="34" charset="0"/>
        </a:defRPr>
      </a:lvl5pPr>
      <a:lvl6pPr marL="457130" algn="l" rtl="0" fontAlgn="base">
        <a:spcBef>
          <a:spcPct val="0"/>
        </a:spcBef>
        <a:spcAft>
          <a:spcPct val="0"/>
        </a:spcAft>
        <a:defRPr sz="3200">
          <a:solidFill>
            <a:srgbClr val="663300"/>
          </a:solidFill>
          <a:latin typeface="Arial Black" pitchFamily="34" charset="0"/>
        </a:defRPr>
      </a:lvl6pPr>
      <a:lvl7pPr marL="914259" algn="l" rtl="0" fontAlgn="base">
        <a:spcBef>
          <a:spcPct val="0"/>
        </a:spcBef>
        <a:spcAft>
          <a:spcPct val="0"/>
        </a:spcAft>
        <a:defRPr sz="3200">
          <a:solidFill>
            <a:srgbClr val="663300"/>
          </a:solidFill>
          <a:latin typeface="Arial Black" pitchFamily="34" charset="0"/>
        </a:defRPr>
      </a:lvl7pPr>
      <a:lvl8pPr marL="1371390" algn="l" rtl="0" fontAlgn="base">
        <a:spcBef>
          <a:spcPct val="0"/>
        </a:spcBef>
        <a:spcAft>
          <a:spcPct val="0"/>
        </a:spcAft>
        <a:defRPr sz="3200">
          <a:solidFill>
            <a:srgbClr val="663300"/>
          </a:solidFill>
          <a:latin typeface="Arial Black" pitchFamily="34" charset="0"/>
        </a:defRPr>
      </a:lvl8pPr>
      <a:lvl9pPr marL="1828519" algn="l" rtl="0" fontAlgn="base">
        <a:spcBef>
          <a:spcPct val="0"/>
        </a:spcBef>
        <a:spcAft>
          <a:spcPct val="0"/>
        </a:spcAft>
        <a:defRPr sz="3200">
          <a:solidFill>
            <a:srgbClr val="663300"/>
          </a:solidFill>
          <a:latin typeface="Arial Black" pitchFamily="34" charset="0"/>
        </a:defRPr>
      </a:lvl9pPr>
    </p:titleStyle>
    <p:bodyStyle>
      <a:lvl1pPr marL="342848" indent="-342848" algn="l" rtl="0" eaLnBrk="0" fontAlgn="base" hangingPunct="0">
        <a:spcBef>
          <a:spcPct val="25000"/>
        </a:spcBef>
        <a:spcAft>
          <a:spcPct val="25000"/>
        </a:spcAft>
        <a:buClr>
          <a:srgbClr val="5675A9"/>
        </a:buClr>
        <a:buSzPct val="75000"/>
        <a:buFont typeface="Wingdings" charset="2"/>
        <a:buChar char="¢"/>
        <a:defRPr sz="2400" baseline="0">
          <a:solidFill>
            <a:schemeClr val="bg1"/>
          </a:solidFill>
          <a:latin typeface="Gill Sans"/>
          <a:ea typeface="+mn-ea"/>
          <a:cs typeface="Gill Sans"/>
        </a:defRPr>
      </a:lvl1pPr>
      <a:lvl2pPr marL="742836" indent="-285707" algn="l" rtl="0" eaLnBrk="0" fontAlgn="base" hangingPunct="0">
        <a:spcBef>
          <a:spcPct val="10000"/>
        </a:spcBef>
        <a:spcAft>
          <a:spcPct val="10000"/>
        </a:spcAft>
        <a:buClr>
          <a:srgbClr val="5675A9"/>
        </a:buClr>
        <a:buSzPct val="75000"/>
        <a:buFont typeface="Wingdings" charset="2"/>
        <a:buChar char="l"/>
        <a:defRPr sz="2000" baseline="0">
          <a:solidFill>
            <a:schemeClr val="bg1"/>
          </a:solidFill>
          <a:latin typeface="Gill Sans"/>
          <a:cs typeface="Gill Sans"/>
        </a:defRPr>
      </a:lvl2pPr>
      <a:lvl3pPr marL="1142824" indent="-228564" algn="l" rtl="0" eaLnBrk="0" fontAlgn="base" hangingPunct="0">
        <a:spcBef>
          <a:spcPct val="20000"/>
        </a:spcBef>
        <a:spcAft>
          <a:spcPct val="0"/>
        </a:spcAft>
        <a:buClr>
          <a:srgbClr val="5675A9"/>
        </a:buClr>
        <a:buChar char="•"/>
        <a:defRPr sz="1800" baseline="0">
          <a:solidFill>
            <a:schemeClr val="bg1"/>
          </a:solidFill>
          <a:latin typeface="Gill Sans"/>
          <a:cs typeface="Gill Sans"/>
        </a:defRPr>
      </a:lvl3pPr>
      <a:lvl4pPr marL="1599954" indent="-228564" algn="l" rtl="0" eaLnBrk="0" fontAlgn="base" hangingPunct="0">
        <a:spcBef>
          <a:spcPct val="20000"/>
        </a:spcBef>
        <a:spcAft>
          <a:spcPct val="0"/>
        </a:spcAft>
        <a:buClr>
          <a:srgbClr val="5675A9"/>
        </a:buClr>
        <a:buChar char="•"/>
        <a:defRPr sz="1600" baseline="0">
          <a:solidFill>
            <a:schemeClr val="bg1"/>
          </a:solidFill>
          <a:latin typeface="Gill Sans"/>
          <a:cs typeface="Gill Sans"/>
        </a:defRPr>
      </a:lvl4pPr>
      <a:lvl5pPr marL="2057085" indent="-228564" algn="l" rtl="0" eaLnBrk="0" fontAlgn="base" hangingPunct="0">
        <a:spcBef>
          <a:spcPct val="20000"/>
        </a:spcBef>
        <a:spcAft>
          <a:spcPct val="0"/>
        </a:spcAft>
        <a:buClr>
          <a:srgbClr val="5675A9"/>
        </a:buClr>
        <a:buChar char="•"/>
        <a:defRPr sz="1600" baseline="0">
          <a:solidFill>
            <a:schemeClr val="bg1"/>
          </a:solidFill>
          <a:latin typeface="Gill Sans"/>
          <a:cs typeface="Gill Sans"/>
        </a:defRPr>
      </a:lvl5pPr>
      <a:lvl6pPr marL="2514215" indent="-228564" algn="l" rtl="0" fontAlgn="base">
        <a:spcBef>
          <a:spcPct val="20000"/>
        </a:spcBef>
        <a:spcAft>
          <a:spcPct val="0"/>
        </a:spcAft>
        <a:buChar char="•"/>
        <a:defRPr sz="1600">
          <a:solidFill>
            <a:schemeClr val="tx2"/>
          </a:solidFill>
          <a:latin typeface="+mn-lt"/>
        </a:defRPr>
      </a:lvl6pPr>
      <a:lvl7pPr marL="2971344" indent="-228564" algn="l" rtl="0" fontAlgn="base">
        <a:spcBef>
          <a:spcPct val="20000"/>
        </a:spcBef>
        <a:spcAft>
          <a:spcPct val="0"/>
        </a:spcAft>
        <a:buChar char="•"/>
        <a:defRPr sz="1600">
          <a:solidFill>
            <a:schemeClr val="tx2"/>
          </a:solidFill>
          <a:latin typeface="+mn-lt"/>
        </a:defRPr>
      </a:lvl7pPr>
      <a:lvl8pPr marL="3428475" indent="-228564" algn="l" rtl="0" fontAlgn="base">
        <a:spcBef>
          <a:spcPct val="20000"/>
        </a:spcBef>
        <a:spcAft>
          <a:spcPct val="0"/>
        </a:spcAft>
        <a:buChar char="•"/>
        <a:defRPr sz="1600">
          <a:solidFill>
            <a:schemeClr val="tx2"/>
          </a:solidFill>
          <a:latin typeface="+mn-lt"/>
        </a:defRPr>
      </a:lvl8pPr>
      <a:lvl9pPr marL="3885603" indent="-228564" algn="l" rtl="0" fontAlgn="base">
        <a:spcBef>
          <a:spcPct val="20000"/>
        </a:spcBef>
        <a:spcAft>
          <a:spcPct val="0"/>
        </a:spcAft>
        <a:buChar char="•"/>
        <a:defRPr sz="1600">
          <a:solidFill>
            <a:schemeClr val="tx2"/>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4"/>
          <p:cNvSpPr>
            <a:spLocks noChangeArrowheads="1"/>
          </p:cNvSpPr>
          <p:nvPr/>
        </p:nvSpPr>
        <p:spPr bwMode="auto">
          <a:xfrm>
            <a:off x="76200" y="1371599"/>
            <a:ext cx="8991600" cy="914401"/>
          </a:xfrm>
          <a:prstGeom prst="rect">
            <a:avLst/>
          </a:prstGeom>
          <a:noFill/>
          <a:ln w="9525">
            <a:noFill/>
            <a:miter lim="800000"/>
            <a:headEnd/>
            <a:tailEnd/>
          </a:ln>
        </p:spPr>
        <p:txBody>
          <a:bodyPr lIns="91425" tIns="45713" rIns="91425" bIns="45713" anchor="ctr"/>
          <a:lstStyle/>
          <a:p>
            <a:pPr algn="ctr" eaLnBrk="1" hangingPunct="1"/>
            <a:r>
              <a:rPr lang="en-US" sz="3200" dirty="0">
                <a:solidFill>
                  <a:schemeClr val="bg2"/>
                </a:solidFill>
                <a:latin typeface="Gill Sans"/>
                <a:cs typeface="Gill Sans"/>
              </a:rPr>
              <a:t>Data-Intensive Distributed Computing</a:t>
            </a:r>
          </a:p>
        </p:txBody>
      </p:sp>
      <p:pic>
        <p:nvPicPr>
          <p:cNvPr id="9" name="Picture 13" descr="creative-commons"/>
          <p:cNvPicPr>
            <a:picLocks noChangeAspect="1" noChangeArrowheads="1"/>
          </p:cNvPicPr>
          <p:nvPr/>
        </p:nvPicPr>
        <p:blipFill>
          <a:blip r:embed="rId2" cstate="print"/>
          <a:srcRect/>
          <a:stretch>
            <a:fillRect/>
          </a:stretch>
        </p:blipFill>
        <p:spPr bwMode="auto">
          <a:xfrm>
            <a:off x="101600" y="6358582"/>
            <a:ext cx="1117600" cy="393700"/>
          </a:xfrm>
          <a:prstGeom prst="rect">
            <a:avLst/>
          </a:prstGeom>
          <a:noFill/>
          <a:ln w="9525">
            <a:noFill/>
            <a:miter lim="800000"/>
            <a:headEnd/>
            <a:tailEnd/>
          </a:ln>
        </p:spPr>
      </p:pic>
      <p:sp>
        <p:nvSpPr>
          <p:cNvPr id="7" name="Rectangle 14"/>
          <p:cNvSpPr>
            <a:spLocks noChangeArrowheads="1"/>
          </p:cNvSpPr>
          <p:nvPr/>
        </p:nvSpPr>
        <p:spPr bwMode="auto">
          <a:xfrm>
            <a:off x="76200" y="2971800"/>
            <a:ext cx="8991600" cy="685800"/>
          </a:xfrm>
          <a:prstGeom prst="rect">
            <a:avLst/>
          </a:prstGeom>
          <a:noFill/>
          <a:ln w="9525">
            <a:noFill/>
            <a:miter lim="800000"/>
            <a:headEnd/>
            <a:tailEnd/>
          </a:ln>
        </p:spPr>
        <p:txBody>
          <a:bodyPr lIns="91425" tIns="45713" rIns="91425" bIns="45713" anchor="ctr"/>
          <a:lstStyle/>
          <a:p>
            <a:pPr algn="ctr" eaLnBrk="1" hangingPunct="1"/>
            <a:r>
              <a:rPr lang="en-US" sz="2600" b="0" dirty="0">
                <a:solidFill>
                  <a:schemeClr val="bg2"/>
                </a:solidFill>
                <a:latin typeface="Gill Sans"/>
                <a:cs typeface="Gill Sans"/>
              </a:rPr>
              <a:t>Part 1: MapReduce Algorithm Design (2/4)</a:t>
            </a:r>
          </a:p>
        </p:txBody>
      </p:sp>
      <p:sp>
        <p:nvSpPr>
          <p:cNvPr id="8" name="Text Box 11"/>
          <p:cNvSpPr txBox="1">
            <a:spLocks noChangeArrowheads="1"/>
          </p:cNvSpPr>
          <p:nvPr/>
        </p:nvSpPr>
        <p:spPr bwMode="auto">
          <a:xfrm>
            <a:off x="1371600" y="6324600"/>
            <a:ext cx="6903753" cy="461665"/>
          </a:xfrm>
          <a:prstGeom prst="rect">
            <a:avLst/>
          </a:prstGeom>
          <a:noFill/>
          <a:ln w="9525">
            <a:noFill/>
            <a:miter lim="800000"/>
            <a:headEnd/>
            <a:tailEnd/>
          </a:ln>
        </p:spPr>
        <p:txBody>
          <a:bodyPr wrap="none">
            <a:spAutoFit/>
          </a:bodyPr>
          <a:lstStyle/>
          <a:p>
            <a:r>
              <a:rPr lang="en-US" sz="1200" b="0" dirty="0">
                <a:solidFill>
                  <a:schemeClr val="bg1"/>
                </a:solidFill>
                <a:latin typeface="Gill Sans"/>
                <a:cs typeface="Gill Sans"/>
              </a:rPr>
              <a:t>This work is licensed under a Creative Commons Attribution-Noncommercial-Share Alike 3.0 United States</a:t>
            </a:r>
            <a:br>
              <a:rPr lang="en-US" sz="1200" b="0" dirty="0">
                <a:solidFill>
                  <a:schemeClr val="bg1"/>
                </a:solidFill>
                <a:latin typeface="Gill Sans"/>
                <a:cs typeface="Gill Sans"/>
              </a:rPr>
            </a:br>
            <a:r>
              <a:rPr lang="en-US" sz="1200" b="0" dirty="0">
                <a:solidFill>
                  <a:schemeClr val="bg1"/>
                </a:solidFill>
                <a:latin typeface="Gill Sans"/>
                <a:cs typeface="Gill Sans"/>
              </a:rPr>
              <a:t>See http://creativecommons.org/licenses/by-nc-sa/3.0/us/ for details</a:t>
            </a:r>
          </a:p>
        </p:txBody>
      </p:sp>
      <p:sp>
        <p:nvSpPr>
          <p:cNvPr id="10" name="Rectangle 14"/>
          <p:cNvSpPr>
            <a:spLocks noChangeArrowheads="1"/>
          </p:cNvSpPr>
          <p:nvPr/>
        </p:nvSpPr>
        <p:spPr bwMode="auto">
          <a:xfrm>
            <a:off x="0" y="2057400"/>
            <a:ext cx="9144000" cy="457200"/>
          </a:xfrm>
          <a:prstGeom prst="rect">
            <a:avLst/>
          </a:prstGeom>
          <a:noFill/>
          <a:ln w="9525">
            <a:noFill/>
            <a:miter lim="800000"/>
            <a:headEnd/>
            <a:tailEnd/>
          </a:ln>
        </p:spPr>
        <p:txBody>
          <a:bodyPr lIns="91425" tIns="45713" rIns="91425" bIns="45713" anchor="ctr"/>
          <a:lstStyle/>
          <a:p>
            <a:pPr algn="ctr" eaLnBrk="1" hangingPunct="1"/>
            <a:r>
              <a:rPr lang="en-US" sz="2400" b="0" dirty="0">
                <a:solidFill>
                  <a:schemeClr val="bg2"/>
                </a:solidFill>
                <a:latin typeface="Gill Sans"/>
                <a:cs typeface="Gill Sans"/>
              </a:rPr>
              <a:t>CS 451/651 (Fall 2018)</a:t>
            </a:r>
          </a:p>
        </p:txBody>
      </p:sp>
      <p:sp>
        <p:nvSpPr>
          <p:cNvPr id="12" name="Rectangle 14"/>
          <p:cNvSpPr>
            <a:spLocks noChangeArrowheads="1"/>
          </p:cNvSpPr>
          <p:nvPr/>
        </p:nvSpPr>
        <p:spPr bwMode="auto">
          <a:xfrm>
            <a:off x="76200" y="4572000"/>
            <a:ext cx="8991600" cy="762000"/>
          </a:xfrm>
          <a:prstGeom prst="rect">
            <a:avLst/>
          </a:prstGeom>
          <a:noFill/>
          <a:ln w="9525">
            <a:noFill/>
            <a:miter lim="800000"/>
            <a:headEnd/>
            <a:tailEnd/>
          </a:ln>
        </p:spPr>
        <p:txBody>
          <a:bodyPr lIns="91425" tIns="45713" rIns="91425" bIns="45713" anchor="ctr"/>
          <a:lstStyle/>
          <a:p>
            <a:pPr algn="ctr" eaLnBrk="1" hangingPunct="1"/>
            <a:r>
              <a:rPr lang="en-US" sz="2400" b="0" dirty="0">
                <a:solidFill>
                  <a:schemeClr val="bg2"/>
                </a:solidFill>
                <a:latin typeface="Gill Sans"/>
                <a:cs typeface="Gill Sans"/>
              </a:rPr>
              <a:t>Jimmy Lin</a:t>
            </a:r>
          </a:p>
          <a:p>
            <a:pPr algn="ctr" eaLnBrk="1" hangingPunct="1"/>
            <a:r>
              <a:rPr lang="en-US" sz="2000" b="0" dirty="0">
                <a:solidFill>
                  <a:schemeClr val="bg2"/>
                </a:solidFill>
                <a:latin typeface="Gill Sans"/>
                <a:cs typeface="Gill Sans"/>
              </a:rPr>
              <a:t>David R. Cheriton School of Computer Science</a:t>
            </a:r>
          </a:p>
          <a:p>
            <a:pPr algn="ctr" eaLnBrk="1" hangingPunct="1"/>
            <a:r>
              <a:rPr lang="en-US" sz="2000" b="0" dirty="0">
                <a:solidFill>
                  <a:schemeClr val="bg2"/>
                </a:solidFill>
                <a:latin typeface="Gill Sans"/>
                <a:cs typeface="Gill Sans"/>
              </a:rPr>
              <a:t>University of Waterloo</a:t>
            </a:r>
          </a:p>
        </p:txBody>
      </p:sp>
      <p:sp>
        <p:nvSpPr>
          <p:cNvPr id="11" name="Rectangle 14"/>
          <p:cNvSpPr>
            <a:spLocks noChangeArrowheads="1"/>
          </p:cNvSpPr>
          <p:nvPr/>
        </p:nvSpPr>
        <p:spPr bwMode="auto">
          <a:xfrm>
            <a:off x="76200" y="3352801"/>
            <a:ext cx="8991600" cy="762000"/>
          </a:xfrm>
          <a:prstGeom prst="rect">
            <a:avLst/>
          </a:prstGeom>
          <a:noFill/>
          <a:ln w="9525">
            <a:noFill/>
            <a:miter lim="800000"/>
            <a:headEnd/>
            <a:tailEnd/>
          </a:ln>
        </p:spPr>
        <p:txBody>
          <a:bodyPr lIns="91425" tIns="45713" rIns="91425" bIns="45713" anchor="ctr"/>
          <a:lstStyle/>
          <a:p>
            <a:pPr algn="ctr" eaLnBrk="1" hangingPunct="1"/>
            <a:r>
              <a:rPr lang="en-US" sz="2400" b="0" dirty="0">
                <a:solidFill>
                  <a:schemeClr val="bg2"/>
                </a:solidFill>
                <a:latin typeface="Gill Sans"/>
                <a:cs typeface="Gill Sans"/>
              </a:rPr>
              <a:t>September 11, 2018</a:t>
            </a:r>
          </a:p>
        </p:txBody>
      </p:sp>
      <p:sp>
        <p:nvSpPr>
          <p:cNvPr id="14" name="TextBox 13"/>
          <p:cNvSpPr txBox="1">
            <a:spLocks noChangeArrowheads="1"/>
          </p:cNvSpPr>
          <p:nvPr/>
        </p:nvSpPr>
        <p:spPr bwMode="auto">
          <a:xfrm>
            <a:off x="1371600" y="5943600"/>
            <a:ext cx="6327373" cy="369332"/>
          </a:xfrm>
          <a:prstGeom prst="rect">
            <a:avLst/>
          </a:prstGeom>
          <a:noFill/>
          <a:ln w="9525">
            <a:noFill/>
            <a:miter lim="800000"/>
            <a:headEnd/>
            <a:tailEnd/>
          </a:ln>
        </p:spPr>
        <p:txBody>
          <a:bodyPr wrap="none">
            <a:spAutoFit/>
          </a:bodyPr>
          <a:lstStyle/>
          <a:p>
            <a:r>
              <a:rPr lang="en-US" sz="1800" b="0" dirty="0">
                <a:solidFill>
                  <a:schemeClr val="bg1"/>
                </a:solidFill>
                <a:latin typeface="Gill Sans"/>
                <a:cs typeface="Gill Sans"/>
              </a:rPr>
              <a:t>These slides are available at http://</a:t>
            </a:r>
            <a:r>
              <a:rPr lang="en-US" sz="1800" b="0" dirty="0" err="1">
                <a:solidFill>
                  <a:schemeClr val="bg1"/>
                </a:solidFill>
                <a:latin typeface="Gill Sans"/>
                <a:cs typeface="Gill Sans"/>
              </a:rPr>
              <a:t>lintool.github.io</a:t>
            </a:r>
            <a:r>
              <a:rPr lang="en-US" sz="1800" b="0" dirty="0">
                <a:solidFill>
                  <a:schemeClr val="bg1"/>
                </a:solidFill>
                <a:latin typeface="Gill Sans"/>
                <a:cs typeface="Gill Sans"/>
              </a:rPr>
              <a:t>/bigdata-2018f/</a:t>
            </a:r>
          </a:p>
        </p:txBody>
      </p:sp>
      <p:pic>
        <p:nvPicPr>
          <p:cNvPr id="2" name="Picture 1" descr="waterloo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8360" y="381000"/>
            <a:ext cx="2910840" cy="718498"/>
          </a:xfrm>
          <a:prstGeom prst="rect">
            <a:avLst/>
          </a:prstGeom>
        </p:spPr>
      </p:pic>
    </p:spTree>
    <p:extLst>
      <p:ext uri="{BB962C8B-B14F-4D97-AF65-F5344CB8AC3E}">
        <p14:creationId xmlns:p14="http://schemas.microsoft.com/office/powerpoint/2010/main" val="33559927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a:spLocks noChangeArrowheads="1"/>
          </p:cNvSpPr>
          <p:nvPr/>
        </p:nvSpPr>
        <p:spPr bwMode="auto">
          <a:xfrm>
            <a:off x="0" y="6611938"/>
            <a:ext cx="2743200" cy="246221"/>
          </a:xfrm>
          <a:prstGeom prst="rect">
            <a:avLst/>
          </a:prstGeom>
          <a:noFill/>
          <a:ln w="9525">
            <a:noFill/>
            <a:miter lim="800000"/>
            <a:headEnd/>
            <a:tailEnd/>
          </a:ln>
        </p:spPr>
        <p:txBody>
          <a:bodyPr wrap="square">
            <a:spAutoFit/>
          </a:bodyPr>
          <a:lstStyle/>
          <a:p>
            <a:r>
              <a:rPr lang="en-US" sz="1000" b="0" dirty="0">
                <a:solidFill>
                  <a:schemeClr val="bg1"/>
                </a:solidFill>
              </a:rPr>
              <a:t>Source: Wikipedia (DNA)</a:t>
            </a:r>
          </a:p>
        </p:txBody>
      </p:sp>
      <p:pic>
        <p:nvPicPr>
          <p:cNvPr id="7" name="Picture 6" descr="Benzopyrene_DNA_adduct_1JDG.png"/>
          <p:cNvPicPr>
            <a:picLocks noChangeAspect="1"/>
          </p:cNvPicPr>
          <p:nvPr/>
        </p:nvPicPr>
        <p:blipFill>
          <a:blip r:embed="rId2" cstate="print"/>
          <a:stretch>
            <a:fillRect/>
          </a:stretch>
        </p:blipFill>
        <p:spPr>
          <a:xfrm>
            <a:off x="2095500" y="0"/>
            <a:ext cx="4953000" cy="6858000"/>
          </a:xfrm>
          <a:prstGeom prst="rect">
            <a:avLst/>
          </a:prstGeom>
        </p:spPr>
      </p:pic>
    </p:spTree>
    <p:extLst>
      <p:ext uri="{BB962C8B-B14F-4D97-AF65-F5344CB8AC3E}">
        <p14:creationId xmlns:p14="http://schemas.microsoft.com/office/powerpoint/2010/main" val="283821873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Benzopyrene_DNA_adduct_1JDG.png"/>
          <p:cNvPicPr>
            <a:picLocks noChangeAspect="1"/>
          </p:cNvPicPr>
          <p:nvPr/>
        </p:nvPicPr>
        <p:blipFill>
          <a:blip r:embed="rId2" cstate="print"/>
          <a:stretch>
            <a:fillRect/>
          </a:stretch>
        </p:blipFill>
        <p:spPr>
          <a:xfrm>
            <a:off x="152400" y="1676400"/>
            <a:ext cx="1871133" cy="2590800"/>
          </a:xfrm>
          <a:prstGeom prst="rect">
            <a:avLst/>
          </a:prstGeom>
        </p:spPr>
      </p:pic>
      <p:pic>
        <p:nvPicPr>
          <p:cNvPr id="3" name="Picture 8" descr="enlrg-figure3"/>
          <p:cNvPicPr>
            <a:picLocks noChangeAspect="1" noChangeArrowheads="1"/>
          </p:cNvPicPr>
          <p:nvPr/>
        </p:nvPicPr>
        <p:blipFill>
          <a:blip r:embed="rId3" cstate="print"/>
          <a:srcRect/>
          <a:stretch>
            <a:fillRect/>
          </a:stretch>
        </p:blipFill>
        <p:spPr bwMode="auto">
          <a:xfrm>
            <a:off x="2921000" y="2057400"/>
            <a:ext cx="2146300" cy="1676400"/>
          </a:xfrm>
          <a:prstGeom prst="rect">
            <a:avLst/>
          </a:prstGeom>
          <a:noFill/>
          <a:ln w="9525">
            <a:noFill/>
            <a:miter lim="800000"/>
            <a:headEnd/>
            <a:tailEnd/>
          </a:ln>
          <a:effectLst>
            <a:outerShdw dist="38100" dir="2700000" algn="br" rotWithShape="0">
              <a:srgbClr val="808080">
                <a:alpha val="42999"/>
              </a:srgbClr>
            </a:outerShdw>
          </a:effectLst>
        </p:spPr>
      </p:pic>
      <p:sp>
        <p:nvSpPr>
          <p:cNvPr id="5" name="Right Arrow 4"/>
          <p:cNvSpPr>
            <a:spLocks noChangeArrowheads="1"/>
          </p:cNvSpPr>
          <p:nvPr/>
        </p:nvSpPr>
        <p:spPr bwMode="auto">
          <a:xfrm>
            <a:off x="2147888" y="2620963"/>
            <a:ext cx="595312" cy="593725"/>
          </a:xfrm>
          <a:prstGeom prst="rightArrow">
            <a:avLst>
              <a:gd name="adj1" fmla="val 50000"/>
              <a:gd name="adj2" fmla="val 50134"/>
            </a:avLst>
          </a:prstGeom>
          <a:ln>
            <a:headEnd/>
            <a:tailEnd/>
          </a:ln>
        </p:spPr>
        <p:style>
          <a:lnRef idx="0">
            <a:schemeClr val="accent2"/>
          </a:lnRef>
          <a:fillRef idx="3">
            <a:schemeClr val="accent2"/>
          </a:fillRef>
          <a:effectRef idx="3">
            <a:schemeClr val="accent2"/>
          </a:effectRef>
          <a:fontRef idx="minor">
            <a:schemeClr val="lt1"/>
          </a:fontRef>
        </p:style>
        <p:txBody>
          <a:bodyPr/>
          <a:lstStyle/>
          <a:p>
            <a:endParaRPr lang="en-US">
              <a:latin typeface="Gill Sans"/>
              <a:cs typeface="Gill Sans"/>
            </a:endParaRPr>
          </a:p>
        </p:txBody>
      </p:sp>
      <p:sp>
        <p:nvSpPr>
          <p:cNvPr id="6" name="TextBox 5"/>
          <p:cNvSpPr txBox="1"/>
          <p:nvPr/>
        </p:nvSpPr>
        <p:spPr>
          <a:xfrm>
            <a:off x="6030913" y="1600200"/>
            <a:ext cx="2408288" cy="261610"/>
          </a:xfrm>
          <a:prstGeom prst="rect">
            <a:avLst/>
          </a:prstGeom>
          <a:noFill/>
        </p:spPr>
        <p:txBody>
          <a:bodyPr wrap="none">
            <a:spAutoFit/>
          </a:bodyPr>
          <a:lstStyle/>
          <a:p>
            <a:r>
              <a:rPr lang="en-US" sz="1100">
                <a:solidFill>
                  <a:srgbClr val="008000"/>
                </a:solidFill>
                <a:latin typeface="Gill Sans"/>
                <a:cs typeface="Gill Sans"/>
              </a:rPr>
              <a:t>G</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CCCC</a:t>
            </a:r>
            <a:endParaRPr lang="en-US" sz="1100">
              <a:solidFill>
                <a:srgbClr val="FF6600"/>
              </a:solidFill>
              <a:latin typeface="Gill Sans"/>
              <a:cs typeface="Gill Sans"/>
            </a:endParaRPr>
          </a:p>
        </p:txBody>
      </p:sp>
      <p:sp>
        <p:nvSpPr>
          <p:cNvPr id="7" name="TextBox 6"/>
          <p:cNvSpPr txBox="1"/>
          <p:nvPr/>
        </p:nvSpPr>
        <p:spPr>
          <a:xfrm>
            <a:off x="6107113" y="1795463"/>
            <a:ext cx="2295257" cy="261610"/>
          </a:xfrm>
          <a:prstGeom prst="rect">
            <a:avLst/>
          </a:prstGeom>
          <a:noFill/>
        </p:spPr>
        <p:txBody>
          <a:bodyPr wrap="none">
            <a:spAutoFit/>
          </a:bodyPr>
          <a:lstStyle/>
          <a:p>
            <a:r>
              <a:rPr lang="en-US" sz="1100">
                <a:solidFill>
                  <a:srgbClr val="0D0DFF"/>
                </a:solidFill>
                <a:latin typeface="Gill Sans"/>
                <a:cs typeface="Gill Sans"/>
              </a:rPr>
              <a:t>C</a:t>
            </a:r>
            <a:r>
              <a:rPr lang="en-US" sz="1100">
                <a:solidFill>
                  <a:srgbClr val="008000"/>
                </a:solidFill>
                <a:latin typeface="Gill Sans"/>
                <a:cs typeface="Gill Sans"/>
              </a:rPr>
              <a:t>GG</a:t>
            </a:r>
            <a:r>
              <a:rPr lang="en-US" sz="1100">
                <a:solidFill>
                  <a:srgbClr val="FF6600"/>
                </a:solidFill>
                <a:latin typeface="Gill Sans"/>
                <a:cs typeface="Gill Sans"/>
              </a:rPr>
              <a:t>T</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endParaRPr lang="en-US" sz="1100">
              <a:solidFill>
                <a:srgbClr val="FF6600"/>
              </a:solidFill>
              <a:latin typeface="Gill Sans"/>
              <a:cs typeface="Gill Sans"/>
            </a:endParaRPr>
          </a:p>
        </p:txBody>
      </p:sp>
      <p:sp>
        <p:nvSpPr>
          <p:cNvPr id="8" name="TextBox 7"/>
          <p:cNvSpPr txBox="1"/>
          <p:nvPr/>
        </p:nvSpPr>
        <p:spPr>
          <a:xfrm>
            <a:off x="6027738" y="2024063"/>
            <a:ext cx="2308620" cy="261610"/>
          </a:xfrm>
          <a:prstGeom prst="rect">
            <a:avLst/>
          </a:prstGeom>
          <a:noFill/>
        </p:spPr>
        <p:txBody>
          <a:bodyPr wrap="none">
            <a:spAutoFit/>
          </a:bodyPr>
          <a:lstStyle/>
          <a:p>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CCCC</a:t>
            </a:r>
            <a:r>
              <a:rPr lang="en-US" sz="1100">
                <a:solidFill>
                  <a:srgbClr val="FF6600"/>
                </a:solidFill>
                <a:latin typeface="Gill Sans"/>
                <a:cs typeface="Gill Sans"/>
              </a:rPr>
              <a:t>TT</a:t>
            </a:r>
          </a:p>
        </p:txBody>
      </p:sp>
      <p:sp>
        <p:nvSpPr>
          <p:cNvPr id="9" name="TextBox 8"/>
          <p:cNvSpPr txBox="1"/>
          <p:nvPr/>
        </p:nvSpPr>
        <p:spPr>
          <a:xfrm>
            <a:off x="5802313" y="2209800"/>
            <a:ext cx="2629803" cy="261610"/>
          </a:xfrm>
          <a:prstGeom prst="rect">
            <a:avLst/>
          </a:prstGeom>
          <a:noFill/>
        </p:spPr>
        <p:txBody>
          <a:bodyPr wrap="none">
            <a:spAutoFit/>
          </a:bodyPr>
          <a:lstStyle/>
          <a:p>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CCCC</a:t>
            </a:r>
            <a:r>
              <a:rPr lang="en-US" sz="1100">
                <a:solidFill>
                  <a:srgbClr val="FF6600"/>
                </a:solidFill>
                <a:latin typeface="Gill Sans"/>
                <a:cs typeface="Gill Sans"/>
              </a:rPr>
              <a:t>TT</a:t>
            </a:r>
          </a:p>
        </p:txBody>
      </p:sp>
      <p:sp>
        <p:nvSpPr>
          <p:cNvPr id="10" name="TextBox 9"/>
          <p:cNvSpPr txBox="1"/>
          <p:nvPr/>
        </p:nvSpPr>
        <p:spPr>
          <a:xfrm>
            <a:off x="6010275" y="2405063"/>
            <a:ext cx="1762021" cy="261610"/>
          </a:xfrm>
          <a:prstGeom prst="rect">
            <a:avLst/>
          </a:prstGeom>
          <a:noFill/>
        </p:spPr>
        <p:txBody>
          <a:bodyPr wrap="none">
            <a:spAutoFit/>
          </a:bodyPr>
          <a:lstStyle/>
          <a:p>
            <a:r>
              <a:rPr lang="en-US" sz="1100">
                <a:solidFill>
                  <a:srgbClr val="FF6600"/>
                </a:solidFill>
                <a:latin typeface="Gill Sans"/>
                <a:cs typeface="Gill Sans"/>
              </a:rPr>
              <a:t>T</a:t>
            </a:r>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endParaRPr lang="en-US" sz="1100">
              <a:solidFill>
                <a:srgbClr val="FF6600"/>
              </a:solidFill>
              <a:latin typeface="Gill Sans"/>
              <a:cs typeface="Gill Sans"/>
            </a:endParaRPr>
          </a:p>
        </p:txBody>
      </p:sp>
      <p:sp>
        <p:nvSpPr>
          <p:cNvPr id="11" name="TextBox 10"/>
          <p:cNvSpPr txBox="1"/>
          <p:nvPr/>
        </p:nvSpPr>
        <p:spPr>
          <a:xfrm>
            <a:off x="6335713" y="2590800"/>
            <a:ext cx="2219284" cy="261610"/>
          </a:xfrm>
          <a:prstGeom prst="rect">
            <a:avLst/>
          </a:prstGeom>
          <a:noFill/>
        </p:spPr>
        <p:txBody>
          <a:bodyPr wrap="none">
            <a:spAutoFit/>
          </a:bodyPr>
          <a:lstStyle/>
          <a:p>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a:t>
            </a:r>
            <a:endParaRPr lang="en-US" sz="1100">
              <a:solidFill>
                <a:srgbClr val="FF6600"/>
              </a:solidFill>
              <a:latin typeface="Gill Sans"/>
              <a:cs typeface="Gill Sans"/>
            </a:endParaRPr>
          </a:p>
        </p:txBody>
      </p:sp>
      <p:sp>
        <p:nvSpPr>
          <p:cNvPr id="12" name="TextBox 11"/>
          <p:cNvSpPr txBox="1"/>
          <p:nvPr/>
        </p:nvSpPr>
        <p:spPr>
          <a:xfrm>
            <a:off x="6010275" y="2798763"/>
            <a:ext cx="2629803" cy="261610"/>
          </a:xfrm>
          <a:prstGeom prst="rect">
            <a:avLst/>
          </a:prstGeom>
          <a:noFill/>
        </p:spPr>
        <p:txBody>
          <a:bodyPr wrap="none">
            <a:spAutoFit/>
          </a:bodyPr>
          <a:lstStyle/>
          <a:p>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CCCC</a:t>
            </a:r>
            <a:r>
              <a:rPr lang="en-US" sz="1100">
                <a:solidFill>
                  <a:srgbClr val="FF6600"/>
                </a:solidFill>
                <a:latin typeface="Gill Sans"/>
                <a:cs typeface="Gill Sans"/>
              </a:rPr>
              <a:t>TT</a:t>
            </a:r>
          </a:p>
        </p:txBody>
      </p:sp>
      <p:sp>
        <p:nvSpPr>
          <p:cNvPr id="13" name="TextBox 12"/>
          <p:cNvSpPr txBox="1"/>
          <p:nvPr/>
        </p:nvSpPr>
        <p:spPr>
          <a:xfrm>
            <a:off x="6259513" y="3001963"/>
            <a:ext cx="2629803" cy="261610"/>
          </a:xfrm>
          <a:prstGeom prst="rect">
            <a:avLst/>
          </a:prstGeom>
          <a:noFill/>
        </p:spPr>
        <p:txBody>
          <a:bodyPr wrap="none">
            <a:spAutoFit/>
          </a:bodyPr>
          <a:lstStyle/>
          <a:p>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CCCC</a:t>
            </a:r>
            <a:r>
              <a:rPr lang="en-US" sz="1100">
                <a:solidFill>
                  <a:srgbClr val="FF6600"/>
                </a:solidFill>
                <a:latin typeface="Gill Sans"/>
                <a:cs typeface="Gill Sans"/>
              </a:rPr>
              <a:t>TT</a:t>
            </a:r>
          </a:p>
        </p:txBody>
      </p:sp>
      <p:sp>
        <p:nvSpPr>
          <p:cNvPr id="14" name="TextBox 13"/>
          <p:cNvSpPr txBox="1"/>
          <p:nvPr/>
        </p:nvSpPr>
        <p:spPr>
          <a:xfrm>
            <a:off x="6391275" y="3230563"/>
            <a:ext cx="2403948" cy="261610"/>
          </a:xfrm>
          <a:prstGeom prst="rect">
            <a:avLst/>
          </a:prstGeom>
          <a:noFill/>
        </p:spPr>
        <p:txBody>
          <a:bodyPr wrap="none">
            <a:spAutoFit/>
          </a:bodyPr>
          <a:lstStyle/>
          <a:p>
            <a:r>
              <a:rPr lang="en-US" sz="1100">
                <a:solidFill>
                  <a:srgbClr val="0D0DFF"/>
                </a:solidFill>
                <a:latin typeface="Gill Sans"/>
                <a:cs typeface="Gill Sans"/>
              </a:rPr>
              <a:t>C</a:t>
            </a:r>
            <a:r>
              <a:rPr lang="en-US" sz="1100">
                <a:solidFill>
                  <a:srgbClr val="008000"/>
                </a:solidFill>
                <a:latin typeface="Gill Sans"/>
                <a:cs typeface="Gill Sans"/>
              </a:rPr>
              <a:t>GG</a:t>
            </a:r>
            <a:r>
              <a:rPr lang="en-US" sz="1100">
                <a:solidFill>
                  <a:srgbClr val="FF6600"/>
                </a:solidFill>
                <a:latin typeface="Gill Sans"/>
                <a:cs typeface="Gill Sans"/>
              </a:rPr>
              <a:t>T</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008000"/>
                </a:solidFill>
                <a:latin typeface="Gill Sans"/>
                <a:cs typeface="Gill Sans"/>
              </a:rPr>
              <a:t>G</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endParaRPr lang="en-US" sz="1100">
              <a:solidFill>
                <a:srgbClr val="FF6600"/>
              </a:solidFill>
              <a:latin typeface="Gill Sans"/>
              <a:cs typeface="Gill Sans"/>
            </a:endParaRPr>
          </a:p>
        </p:txBody>
      </p:sp>
      <p:sp>
        <p:nvSpPr>
          <p:cNvPr id="15" name="TextBox 14"/>
          <p:cNvSpPr txBox="1"/>
          <p:nvPr/>
        </p:nvSpPr>
        <p:spPr>
          <a:xfrm>
            <a:off x="6335713" y="3459163"/>
            <a:ext cx="2629803" cy="261610"/>
          </a:xfrm>
          <a:prstGeom prst="rect">
            <a:avLst/>
          </a:prstGeom>
          <a:noFill/>
        </p:spPr>
        <p:txBody>
          <a:bodyPr wrap="none">
            <a:spAutoFit/>
          </a:bodyPr>
          <a:lstStyle/>
          <a:p>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CCCC</a:t>
            </a:r>
            <a:r>
              <a:rPr lang="en-US" sz="1100">
                <a:solidFill>
                  <a:srgbClr val="FF6600"/>
                </a:solidFill>
                <a:latin typeface="Gill Sans"/>
                <a:cs typeface="Gill Sans"/>
              </a:rPr>
              <a:t>TT</a:t>
            </a:r>
          </a:p>
        </p:txBody>
      </p:sp>
      <p:sp>
        <p:nvSpPr>
          <p:cNvPr id="16" name="TextBox 15"/>
          <p:cNvSpPr txBox="1"/>
          <p:nvPr/>
        </p:nvSpPr>
        <p:spPr>
          <a:xfrm>
            <a:off x="6411913" y="3687763"/>
            <a:ext cx="2407943" cy="261610"/>
          </a:xfrm>
          <a:prstGeom prst="rect">
            <a:avLst/>
          </a:prstGeom>
          <a:noFill/>
        </p:spPr>
        <p:txBody>
          <a:bodyPr wrap="none">
            <a:spAutoFit/>
          </a:bodyPr>
          <a:lstStyle/>
          <a:p>
            <a:r>
              <a:rPr lang="en-US" sz="1100">
                <a:solidFill>
                  <a:srgbClr val="0D0DFF"/>
                </a:solidFill>
                <a:latin typeface="Gill Sans"/>
                <a:cs typeface="Gill Sans"/>
              </a:rPr>
              <a:t>C</a:t>
            </a:r>
            <a:r>
              <a:rPr lang="en-US" sz="1100">
                <a:solidFill>
                  <a:srgbClr val="008000"/>
                </a:solidFill>
                <a:latin typeface="Gill Sans"/>
                <a:cs typeface="Gill Sans"/>
              </a:rPr>
              <a:t>GG</a:t>
            </a:r>
            <a:r>
              <a:rPr lang="en-US" sz="1100">
                <a:solidFill>
                  <a:srgbClr val="FF6600"/>
                </a:solidFill>
                <a:latin typeface="Gill Sans"/>
                <a:cs typeface="Gill Sans"/>
              </a:rPr>
              <a:t>T</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endParaRPr lang="en-US" sz="1100">
              <a:solidFill>
                <a:srgbClr val="FF6600"/>
              </a:solidFill>
              <a:latin typeface="Gill Sans"/>
              <a:cs typeface="Gill Sans"/>
            </a:endParaRPr>
          </a:p>
        </p:txBody>
      </p:sp>
      <p:sp>
        <p:nvSpPr>
          <p:cNvPr id="17" name="TextBox 16"/>
          <p:cNvSpPr txBox="1"/>
          <p:nvPr/>
        </p:nvSpPr>
        <p:spPr>
          <a:xfrm>
            <a:off x="6010275" y="3883025"/>
            <a:ext cx="2512295" cy="261610"/>
          </a:xfrm>
          <a:prstGeom prst="rect">
            <a:avLst/>
          </a:prstGeom>
          <a:noFill/>
        </p:spPr>
        <p:txBody>
          <a:bodyPr wrap="none">
            <a:spAutoFit/>
          </a:bodyPr>
          <a:lstStyle/>
          <a:p>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FF6600"/>
                </a:solidFill>
                <a:latin typeface="Gill Sans"/>
                <a:cs typeface="Gill Sans"/>
              </a:rPr>
              <a:t>TT</a:t>
            </a:r>
            <a:r>
              <a:rPr lang="en-US" sz="1100">
                <a:solidFill>
                  <a:srgbClr val="FF0000"/>
                </a:solidFill>
                <a:latin typeface="Gill Sans"/>
                <a:cs typeface="Gill Sans"/>
              </a:rPr>
              <a:t>A</a:t>
            </a:r>
            <a:r>
              <a:rPr lang="en-US" sz="1100">
                <a:solidFill>
                  <a:srgbClr val="0D0DFF"/>
                </a:solidFill>
                <a:latin typeface="Gill Sans"/>
                <a:cs typeface="Gill Sans"/>
              </a:rPr>
              <a:t>C</a:t>
            </a:r>
            <a:r>
              <a:rPr lang="en-US" sz="1100">
                <a:solidFill>
                  <a:srgbClr val="FF6600"/>
                </a:solidFill>
                <a:latin typeface="Gill Sans"/>
                <a:cs typeface="Gill Sans"/>
              </a:rPr>
              <a:t>T</a:t>
            </a:r>
            <a:r>
              <a:rPr lang="en-US" sz="1100">
                <a:solidFill>
                  <a:srgbClr val="FF0000"/>
                </a:solidFill>
                <a:latin typeface="Gill Sans"/>
                <a:cs typeface="Gill Sans"/>
              </a:rPr>
              <a:t>A</a:t>
            </a:r>
            <a:r>
              <a:rPr lang="en-US" sz="1100">
                <a:solidFill>
                  <a:srgbClr val="FF6600"/>
                </a:solidFill>
                <a:latin typeface="Gill Sans"/>
                <a:cs typeface="Gill Sans"/>
              </a:rPr>
              <a:t>T</a:t>
            </a:r>
            <a:r>
              <a:rPr lang="en-US" sz="1100">
                <a:solidFill>
                  <a:srgbClr val="008000"/>
                </a:solidFill>
                <a:latin typeface="Gill Sans"/>
                <a:cs typeface="Gill Sans"/>
              </a:rPr>
              <a:t>G</a:t>
            </a:r>
            <a:r>
              <a:rPr lang="en-US" sz="1100">
                <a:solidFill>
                  <a:srgbClr val="0D0DFF"/>
                </a:solidFill>
                <a:latin typeface="Gill Sans"/>
                <a:cs typeface="Gill Sans"/>
              </a:rPr>
              <a:t>C</a:t>
            </a:r>
            <a:r>
              <a:rPr lang="en-US" sz="1100">
                <a:solidFill>
                  <a:srgbClr val="008000"/>
                </a:solidFill>
                <a:latin typeface="Gill Sans"/>
                <a:cs typeface="Gill Sans"/>
              </a:rPr>
              <a:t>GGG</a:t>
            </a:r>
            <a:r>
              <a:rPr lang="en-US" sz="1100">
                <a:solidFill>
                  <a:srgbClr val="0D0DFF"/>
                </a:solidFill>
                <a:latin typeface="Gill Sans"/>
                <a:cs typeface="Gill Sans"/>
              </a:rPr>
              <a:t>CCCC</a:t>
            </a:r>
            <a:r>
              <a:rPr lang="en-US" sz="1100">
                <a:solidFill>
                  <a:srgbClr val="FF6600"/>
                </a:solidFill>
                <a:latin typeface="Gill Sans"/>
                <a:cs typeface="Gill Sans"/>
              </a:rPr>
              <a:t>TT</a:t>
            </a:r>
          </a:p>
        </p:txBody>
      </p:sp>
      <p:sp>
        <p:nvSpPr>
          <p:cNvPr id="18" name="TextBox 17"/>
          <p:cNvSpPr txBox="1">
            <a:spLocks noChangeArrowheads="1"/>
          </p:cNvSpPr>
          <p:nvPr/>
        </p:nvSpPr>
        <p:spPr bwMode="auto">
          <a:xfrm>
            <a:off x="851693" y="2305050"/>
            <a:ext cx="763588" cy="120015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a:r>
              <a:rPr lang="en-US" sz="7200" dirty="0">
                <a:solidFill>
                  <a:srgbClr val="E6F3F6"/>
                </a:solidFill>
                <a:latin typeface="Gill Sans"/>
                <a:cs typeface="Gill Sans"/>
              </a:rPr>
              <a:t>?</a:t>
            </a:r>
          </a:p>
        </p:txBody>
      </p:sp>
      <p:sp>
        <p:nvSpPr>
          <p:cNvPr id="19" name="Right Arrow 18"/>
          <p:cNvSpPr>
            <a:spLocks noChangeArrowheads="1"/>
          </p:cNvSpPr>
          <p:nvPr/>
        </p:nvSpPr>
        <p:spPr bwMode="auto">
          <a:xfrm>
            <a:off x="5230813" y="2620963"/>
            <a:ext cx="593725" cy="593725"/>
          </a:xfrm>
          <a:prstGeom prst="rightArrow">
            <a:avLst>
              <a:gd name="adj1" fmla="val 50000"/>
              <a:gd name="adj2" fmla="val 50000"/>
            </a:avLst>
          </a:prstGeom>
          <a:ln>
            <a:headEnd/>
            <a:tailEnd/>
          </a:ln>
        </p:spPr>
        <p:style>
          <a:lnRef idx="0">
            <a:schemeClr val="accent2"/>
          </a:lnRef>
          <a:fillRef idx="3">
            <a:schemeClr val="accent2"/>
          </a:fillRef>
          <a:effectRef idx="3">
            <a:schemeClr val="accent2"/>
          </a:effectRef>
          <a:fontRef idx="minor">
            <a:schemeClr val="lt1"/>
          </a:fontRef>
        </p:style>
        <p:txBody>
          <a:bodyPr/>
          <a:lstStyle/>
          <a:p>
            <a:endParaRPr lang="en-US">
              <a:latin typeface="Gill Sans"/>
              <a:cs typeface="Gill Sans"/>
            </a:endParaRPr>
          </a:p>
        </p:txBody>
      </p:sp>
      <p:sp>
        <p:nvSpPr>
          <p:cNvPr id="20" name="TextBox 25"/>
          <p:cNvSpPr txBox="1">
            <a:spLocks noChangeArrowheads="1"/>
          </p:cNvSpPr>
          <p:nvPr/>
        </p:nvSpPr>
        <p:spPr bwMode="auto">
          <a:xfrm>
            <a:off x="661987" y="4830763"/>
            <a:ext cx="1143000" cy="584775"/>
          </a:xfrm>
          <a:prstGeom prst="rect">
            <a:avLst/>
          </a:prstGeom>
          <a:noFill/>
          <a:ln w="9525">
            <a:noFill/>
            <a:miter lim="800000"/>
            <a:headEnd/>
            <a:tailEnd/>
          </a:ln>
        </p:spPr>
        <p:txBody>
          <a:bodyPr>
            <a:spAutoFit/>
          </a:bodyPr>
          <a:lstStyle/>
          <a:p>
            <a:pPr algn="ctr"/>
            <a:r>
              <a:rPr lang="en-US">
                <a:solidFill>
                  <a:schemeClr val="bg1"/>
                </a:solidFill>
                <a:latin typeface="Gill Sans"/>
                <a:cs typeface="Gill Sans"/>
              </a:rPr>
              <a:t>Subject genome</a:t>
            </a:r>
          </a:p>
        </p:txBody>
      </p:sp>
      <p:sp>
        <p:nvSpPr>
          <p:cNvPr id="21" name="TextBox 26"/>
          <p:cNvSpPr txBox="1">
            <a:spLocks noChangeArrowheads="1"/>
          </p:cNvSpPr>
          <p:nvPr/>
        </p:nvSpPr>
        <p:spPr bwMode="auto">
          <a:xfrm>
            <a:off x="3308350" y="5878513"/>
            <a:ext cx="1371600" cy="338554"/>
          </a:xfrm>
          <a:prstGeom prst="rect">
            <a:avLst/>
          </a:prstGeom>
          <a:noFill/>
          <a:ln w="9525">
            <a:noFill/>
            <a:miter lim="800000"/>
            <a:headEnd/>
            <a:tailEnd/>
          </a:ln>
        </p:spPr>
        <p:txBody>
          <a:bodyPr>
            <a:spAutoFit/>
          </a:bodyPr>
          <a:lstStyle/>
          <a:p>
            <a:pPr algn="ctr"/>
            <a:r>
              <a:rPr lang="en-US" dirty="0">
                <a:solidFill>
                  <a:schemeClr val="bg1"/>
                </a:solidFill>
                <a:latin typeface="Gill Sans"/>
                <a:cs typeface="Gill Sans"/>
              </a:rPr>
              <a:t>Sequencer</a:t>
            </a:r>
          </a:p>
        </p:txBody>
      </p:sp>
      <p:sp>
        <p:nvSpPr>
          <p:cNvPr id="22" name="TextBox 27"/>
          <p:cNvSpPr txBox="1">
            <a:spLocks noChangeArrowheads="1"/>
          </p:cNvSpPr>
          <p:nvPr/>
        </p:nvSpPr>
        <p:spPr bwMode="auto">
          <a:xfrm>
            <a:off x="7021513" y="4419600"/>
            <a:ext cx="1143000" cy="338554"/>
          </a:xfrm>
          <a:prstGeom prst="rect">
            <a:avLst/>
          </a:prstGeom>
          <a:noFill/>
          <a:ln w="9525">
            <a:noFill/>
            <a:miter lim="800000"/>
            <a:headEnd/>
            <a:tailEnd/>
          </a:ln>
        </p:spPr>
        <p:txBody>
          <a:bodyPr>
            <a:spAutoFit/>
          </a:bodyPr>
          <a:lstStyle/>
          <a:p>
            <a:r>
              <a:rPr lang="en-US">
                <a:solidFill>
                  <a:schemeClr val="bg1"/>
                </a:solidFill>
                <a:latin typeface="Gill Sans"/>
                <a:cs typeface="Gill Sans"/>
              </a:rPr>
              <a:t>Reads</a:t>
            </a:r>
          </a:p>
        </p:txBody>
      </p:sp>
      <p:pic>
        <p:nvPicPr>
          <p:cNvPr id="23" name="Picture 10" descr="solexa"/>
          <p:cNvPicPr>
            <a:picLocks noChangeAspect="1" noChangeArrowheads="1"/>
          </p:cNvPicPr>
          <p:nvPr/>
        </p:nvPicPr>
        <p:blipFill>
          <a:blip r:embed="rId4" cstate="print"/>
          <a:srcRect/>
          <a:stretch>
            <a:fillRect/>
          </a:stretch>
        </p:blipFill>
        <p:spPr bwMode="auto">
          <a:xfrm>
            <a:off x="2995681" y="609600"/>
            <a:ext cx="1996939" cy="1371600"/>
          </a:xfrm>
          <a:prstGeom prst="rect">
            <a:avLst/>
          </a:prstGeom>
          <a:noFill/>
          <a:ln w="9525">
            <a:noFill/>
            <a:miter lim="800000"/>
            <a:headEnd/>
            <a:tailEnd/>
          </a:ln>
        </p:spPr>
      </p:pic>
      <p:pic>
        <p:nvPicPr>
          <p:cNvPr id="25" name="Picture 11" descr="PR003742"/>
          <p:cNvPicPr>
            <a:picLocks noChangeAspect="1" noChangeArrowheads="1"/>
          </p:cNvPicPr>
          <p:nvPr/>
        </p:nvPicPr>
        <p:blipFill>
          <a:blip r:embed="rId5" cstate="print"/>
          <a:srcRect/>
          <a:stretch>
            <a:fillRect/>
          </a:stretch>
        </p:blipFill>
        <p:spPr bwMode="auto">
          <a:xfrm>
            <a:off x="2965450" y="3867150"/>
            <a:ext cx="2057400" cy="1907178"/>
          </a:xfrm>
          <a:prstGeom prst="rect">
            <a:avLst/>
          </a:prstGeom>
          <a:noFill/>
          <a:ln w="9525">
            <a:noFill/>
            <a:miter lim="800000"/>
            <a:headEnd/>
            <a:tailEnd/>
          </a:ln>
        </p:spPr>
      </p:pic>
      <p:sp>
        <p:nvSpPr>
          <p:cNvPr id="24" name="TextBox 23"/>
          <p:cNvSpPr txBox="1"/>
          <p:nvPr/>
        </p:nvSpPr>
        <p:spPr>
          <a:xfrm>
            <a:off x="6166688" y="4800600"/>
            <a:ext cx="2531262" cy="830997"/>
          </a:xfrm>
          <a:prstGeom prst="rect">
            <a:avLst/>
          </a:prstGeom>
          <a:noFill/>
        </p:spPr>
        <p:txBody>
          <a:bodyPr wrap="none" rtlCol="0">
            <a:spAutoFit/>
          </a:bodyPr>
          <a:lstStyle/>
          <a:p>
            <a:r>
              <a:rPr lang="en-US" b="0" dirty="0">
                <a:solidFill>
                  <a:schemeClr val="bg1"/>
                </a:solidFill>
                <a:latin typeface="Gill Sans"/>
                <a:cs typeface="Gill Sans"/>
              </a:rPr>
              <a:t>Human genome: 3 </a:t>
            </a:r>
            <a:r>
              <a:rPr lang="en-US" b="0" dirty="0" err="1">
                <a:solidFill>
                  <a:schemeClr val="bg1"/>
                </a:solidFill>
                <a:latin typeface="Gill Sans"/>
                <a:cs typeface="Gill Sans"/>
              </a:rPr>
              <a:t>gbp</a:t>
            </a:r>
            <a:endParaRPr lang="en-US" b="0" dirty="0">
              <a:solidFill>
                <a:schemeClr val="bg1"/>
              </a:solidFill>
              <a:latin typeface="Gill Sans"/>
              <a:cs typeface="Gill Sans"/>
            </a:endParaRPr>
          </a:p>
          <a:p>
            <a:r>
              <a:rPr lang="en-US" b="0" dirty="0">
                <a:solidFill>
                  <a:schemeClr val="bg1"/>
                </a:solidFill>
                <a:latin typeface="Gill Sans"/>
                <a:cs typeface="Gill Sans"/>
              </a:rPr>
              <a:t>A few billion short reads </a:t>
            </a:r>
            <a:br>
              <a:rPr lang="en-US" b="0" dirty="0">
                <a:solidFill>
                  <a:schemeClr val="bg1"/>
                </a:solidFill>
                <a:latin typeface="Gill Sans"/>
                <a:cs typeface="Gill Sans"/>
              </a:rPr>
            </a:br>
            <a:r>
              <a:rPr lang="en-US" b="0" dirty="0">
                <a:solidFill>
                  <a:schemeClr val="bg1"/>
                </a:solidFill>
                <a:latin typeface="Gill Sans"/>
                <a:cs typeface="Gill Sans"/>
              </a:rPr>
              <a:t>(~100 GB compressed data)</a:t>
            </a:r>
          </a:p>
        </p:txBody>
      </p:sp>
    </p:spTree>
    <p:extLst>
      <p:ext uri="{BB962C8B-B14F-4D97-AF65-F5344CB8AC3E}">
        <p14:creationId xmlns:p14="http://schemas.microsoft.com/office/powerpoint/2010/main" val="2351891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P spid="11" grpId="0"/>
      <p:bldP spid="12" grpId="0"/>
      <p:bldP spid="13" grpId="0"/>
      <p:bldP spid="14" grpId="0"/>
      <p:bldP spid="15" grpId="0"/>
      <p:bldP spid="16" grpId="0"/>
      <p:bldP spid="17" grpId="0"/>
      <p:bldP spid="18" grpId="0" animBg="1"/>
      <p:bldP spid="19" grpId="0" animBg="1"/>
      <p:bldP spid="20" grpId="0"/>
      <p:bldP spid="21" grpId="0"/>
      <p:bldP spid="22"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nset_over_Shinjuku.jpg"/>
          <p:cNvPicPr>
            <a:picLocks noChangeAspect="1"/>
          </p:cNvPicPr>
          <p:nvPr/>
        </p:nvPicPr>
        <p:blipFill>
          <a:blip r:embed="rId2" cstate="print"/>
          <a:stretch>
            <a:fillRect/>
          </a:stretch>
        </p:blipFill>
        <p:spPr>
          <a:xfrm>
            <a:off x="-838200" y="-38546"/>
            <a:ext cx="10249729" cy="6896546"/>
          </a:xfrm>
          <a:prstGeom prst="rect">
            <a:avLst/>
          </a:prstGeom>
        </p:spPr>
      </p:pic>
      <p:sp>
        <p:nvSpPr>
          <p:cNvPr id="8" name="Title 1"/>
          <p:cNvSpPr txBox="1">
            <a:spLocks/>
          </p:cNvSpPr>
          <p:nvPr/>
        </p:nvSpPr>
        <p:spPr>
          <a:xfrm>
            <a:off x="1232802" y="76200"/>
            <a:ext cx="3062525" cy="1028700"/>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chemeClr val="bg1"/>
                </a:solidFill>
                <a:effectLst/>
                <a:uLnTx/>
                <a:uFillTx/>
                <a:latin typeface="Gill Sans"/>
                <a:ea typeface="+mj-ea"/>
                <a:cs typeface="Gill Sans"/>
              </a:rPr>
              <a:t>Business</a:t>
            </a:r>
          </a:p>
        </p:txBody>
      </p:sp>
      <p:sp>
        <p:nvSpPr>
          <p:cNvPr id="12" name="Content Placeholder 2"/>
          <p:cNvSpPr txBox="1">
            <a:spLocks/>
          </p:cNvSpPr>
          <p:nvPr/>
        </p:nvSpPr>
        <p:spPr>
          <a:xfrm>
            <a:off x="3048000" y="762000"/>
            <a:ext cx="3657600" cy="1143000"/>
          </a:xfrm>
          <a:prstGeom prst="rect">
            <a:avLst/>
          </a:prstGeom>
        </p:spPr>
        <p:txBody>
          <a:bodyPr/>
          <a:lstStyle/>
          <a:p>
            <a:pPr marL="342848" lvl="0" indent="-342848" eaLnBrk="1" hangingPunct="1">
              <a:spcBef>
                <a:spcPct val="25000"/>
              </a:spcBef>
              <a:spcAft>
                <a:spcPct val="25000"/>
              </a:spcAft>
              <a:buClr>
                <a:srgbClr val="5675A9"/>
              </a:buClr>
              <a:buSzPct val="75000"/>
            </a:pPr>
            <a:r>
              <a:rPr lang="en-US" sz="2400" b="0" kern="0" dirty="0">
                <a:solidFill>
                  <a:schemeClr val="bg1"/>
                </a:solidFill>
                <a:latin typeface="Gill Sans"/>
                <a:cs typeface="Gill Sans"/>
              </a:rPr>
              <a:t>Data-driven decisions</a:t>
            </a:r>
          </a:p>
          <a:p>
            <a:pPr marL="342848" lvl="0" indent="-342848" eaLnBrk="1" hangingPunct="1">
              <a:spcBef>
                <a:spcPct val="25000"/>
              </a:spcBef>
              <a:spcAft>
                <a:spcPct val="25000"/>
              </a:spcAft>
              <a:buClr>
                <a:srgbClr val="5675A9"/>
              </a:buClr>
              <a:buSzPct val="75000"/>
            </a:pPr>
            <a:r>
              <a:rPr lang="en-US" sz="2400" b="0" kern="0" dirty="0">
                <a:solidFill>
                  <a:schemeClr val="bg1"/>
                </a:solidFill>
                <a:latin typeface="Gill Sans"/>
                <a:cs typeface="Gill Sans"/>
              </a:rPr>
              <a:t>Data-driven products</a:t>
            </a:r>
          </a:p>
        </p:txBody>
      </p:sp>
      <p:sp>
        <p:nvSpPr>
          <p:cNvPr id="13" name="TextBox 3"/>
          <p:cNvSpPr txBox="1">
            <a:spLocks noChangeArrowheads="1"/>
          </p:cNvSpPr>
          <p:nvPr/>
        </p:nvSpPr>
        <p:spPr bwMode="auto">
          <a:xfrm>
            <a:off x="6781800" y="6611938"/>
            <a:ext cx="2362200" cy="246221"/>
          </a:xfrm>
          <a:prstGeom prst="rect">
            <a:avLst/>
          </a:prstGeom>
          <a:noFill/>
          <a:ln w="9525">
            <a:noFill/>
            <a:miter lim="800000"/>
            <a:headEnd/>
            <a:tailEnd/>
          </a:ln>
        </p:spPr>
        <p:txBody>
          <a:bodyPr>
            <a:spAutoFit/>
          </a:bodyPr>
          <a:lstStyle/>
          <a:p>
            <a:pPr algn="r"/>
            <a:r>
              <a:rPr lang="en-US" sz="1000" b="0" dirty="0"/>
              <a:t>Source: </a:t>
            </a:r>
            <a:r>
              <a:rPr lang="en-US" sz="1000" b="0" dirty="0" err="1"/>
              <a:t>Wikiedia</a:t>
            </a:r>
            <a:r>
              <a:rPr lang="en-US" sz="1000" b="0" dirty="0"/>
              <a:t> (Shinjuku, Tokyo)</a:t>
            </a:r>
          </a:p>
        </p:txBody>
      </p:sp>
    </p:spTree>
    <p:extLst>
      <p:ext uri="{BB962C8B-B14F-4D97-AF65-F5344CB8AC3E}">
        <p14:creationId xmlns:p14="http://schemas.microsoft.com/office/powerpoint/2010/main" val="1078831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382560"/>
            <a:ext cx="7619999" cy="1569660"/>
          </a:xfrm>
          <a:prstGeom prst="rect">
            <a:avLst/>
          </a:prstGeom>
          <a:noFill/>
        </p:spPr>
        <p:txBody>
          <a:bodyPr wrap="square" rtlCol="0">
            <a:spAutoFit/>
          </a:bodyPr>
          <a:lstStyle/>
          <a:p>
            <a:r>
              <a:rPr lang="en-US" sz="2400" b="0" dirty="0">
                <a:solidFill>
                  <a:schemeClr val="bg1"/>
                </a:solidFill>
                <a:latin typeface="Gill Sans"/>
                <a:cs typeface="Gill Sans"/>
              </a:rPr>
              <a:t>An organization should retain data that result from carrying out its mission and exploit those data to generate insights that benefit the organization, for example, market analysis, strategic planning, decision making, etc.</a:t>
            </a:r>
          </a:p>
        </p:txBody>
      </p:sp>
      <p:sp>
        <p:nvSpPr>
          <p:cNvPr id="4" name="TextBox 3"/>
          <p:cNvSpPr txBox="1"/>
          <p:nvPr/>
        </p:nvSpPr>
        <p:spPr>
          <a:xfrm rot="20704901">
            <a:off x="4045075" y="4308760"/>
            <a:ext cx="2209800" cy="830997"/>
          </a:xfrm>
          <a:prstGeom prst="rect">
            <a:avLst/>
          </a:prstGeom>
          <a:noFill/>
        </p:spPr>
        <p:txBody>
          <a:bodyPr wrap="square" rtlCol="0">
            <a:spAutoFit/>
          </a:bodyPr>
          <a:lstStyle/>
          <a:p>
            <a:r>
              <a:rPr lang="en-US" sz="4800" dirty="0">
                <a:solidFill>
                  <a:srgbClr val="FF0000"/>
                </a:solidFill>
                <a:latin typeface="Gill Sans"/>
                <a:cs typeface="Gill Sans"/>
              </a:rPr>
              <a:t>Duh!?</a:t>
            </a:r>
          </a:p>
        </p:txBody>
      </p:sp>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Business Intelligence</a:t>
            </a:r>
          </a:p>
        </p:txBody>
      </p:sp>
    </p:spTree>
    <p:extLst>
      <p:ext uri="{BB962C8B-B14F-4D97-AF65-F5344CB8AC3E}">
        <p14:creationId xmlns:p14="http://schemas.microsoft.com/office/powerpoint/2010/main" val="7215973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382560"/>
            <a:ext cx="7619999" cy="1200329"/>
          </a:xfrm>
          <a:prstGeom prst="rect">
            <a:avLst/>
          </a:prstGeom>
          <a:noFill/>
        </p:spPr>
        <p:txBody>
          <a:bodyPr wrap="square" rtlCol="0">
            <a:spAutoFit/>
          </a:bodyPr>
          <a:lstStyle/>
          <a:p>
            <a:r>
              <a:rPr lang="en-US" sz="2400" b="0" dirty="0">
                <a:solidFill>
                  <a:schemeClr val="bg1"/>
                </a:solidFill>
                <a:latin typeface="Gill Sans"/>
                <a:cs typeface="Gill Sans"/>
              </a:rPr>
              <a:t>In the 1990s, Wal-Mart found that customers tended to buy diapers and beer together. So they put them next to each other and increased sales of both.</a:t>
            </a:r>
            <a:r>
              <a:rPr lang="en-US" sz="2000" b="0" baseline="30000" dirty="0">
                <a:solidFill>
                  <a:schemeClr val="bg1"/>
                </a:solidFill>
                <a:latin typeface="Gill Sans"/>
                <a:cs typeface="Gill Sans"/>
              </a:rPr>
              <a:t>*</a:t>
            </a:r>
            <a:endParaRPr lang="en-US" sz="2400" b="0" baseline="30000" dirty="0">
              <a:solidFill>
                <a:schemeClr val="bg1"/>
              </a:solidFill>
              <a:latin typeface="Gill Sans"/>
              <a:cs typeface="Gill Sans"/>
            </a:endParaRPr>
          </a:p>
        </p:txBody>
      </p:sp>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This is not a new idea!</a:t>
            </a:r>
          </a:p>
        </p:txBody>
      </p:sp>
      <p:sp>
        <p:nvSpPr>
          <p:cNvPr id="6" name="Text Box 10"/>
          <p:cNvSpPr txBox="1">
            <a:spLocks noChangeArrowheads="1"/>
          </p:cNvSpPr>
          <p:nvPr/>
        </p:nvSpPr>
        <p:spPr bwMode="auto">
          <a:xfrm>
            <a:off x="0" y="4643735"/>
            <a:ext cx="9144000" cy="461665"/>
          </a:xfrm>
          <a:prstGeom prst="rect">
            <a:avLst/>
          </a:prstGeom>
          <a:noFill/>
          <a:ln w="9525">
            <a:noFill/>
            <a:miter lim="800000"/>
            <a:headEnd/>
            <a:tailEnd/>
          </a:ln>
        </p:spPr>
        <p:txBody>
          <a:bodyPr wrap="square">
            <a:spAutoFit/>
          </a:bodyPr>
          <a:lstStyle/>
          <a:p>
            <a:pPr algn="ctr"/>
            <a:r>
              <a:rPr lang="en-US" sz="2400" b="0" dirty="0">
                <a:solidFill>
                  <a:srgbClr val="FF0000"/>
                </a:solidFill>
                <a:latin typeface="Gill Sans"/>
                <a:cs typeface="Gill Sans"/>
              </a:rPr>
              <a:t>So what’s changed?</a:t>
            </a:r>
          </a:p>
        </p:txBody>
      </p:sp>
      <p:sp>
        <p:nvSpPr>
          <p:cNvPr id="7" name="TextBox 6"/>
          <p:cNvSpPr txBox="1"/>
          <p:nvPr/>
        </p:nvSpPr>
        <p:spPr>
          <a:xfrm>
            <a:off x="0" y="5105400"/>
            <a:ext cx="9144000" cy="400110"/>
          </a:xfrm>
          <a:prstGeom prst="rect">
            <a:avLst/>
          </a:prstGeom>
          <a:noFill/>
        </p:spPr>
        <p:txBody>
          <a:bodyPr wrap="square" rtlCol="0">
            <a:spAutoFit/>
          </a:bodyPr>
          <a:lstStyle/>
          <a:p>
            <a:pPr algn="ctr"/>
            <a:r>
              <a:rPr lang="en-US" sz="2000" b="0" dirty="0">
                <a:solidFill>
                  <a:schemeClr val="bg1"/>
                </a:solidFill>
                <a:latin typeface="Gill Sans"/>
                <a:cs typeface="Gill Sans"/>
              </a:rPr>
              <a:t>More compute and storage</a:t>
            </a:r>
          </a:p>
        </p:txBody>
      </p:sp>
      <p:sp>
        <p:nvSpPr>
          <p:cNvPr id="8" name="TextBox 7"/>
          <p:cNvSpPr txBox="1"/>
          <p:nvPr/>
        </p:nvSpPr>
        <p:spPr>
          <a:xfrm>
            <a:off x="0" y="5467290"/>
            <a:ext cx="9144000" cy="400110"/>
          </a:xfrm>
          <a:prstGeom prst="rect">
            <a:avLst/>
          </a:prstGeom>
          <a:noFill/>
        </p:spPr>
        <p:txBody>
          <a:bodyPr wrap="square" rtlCol="0">
            <a:spAutoFit/>
          </a:bodyPr>
          <a:lstStyle/>
          <a:p>
            <a:pPr algn="ctr"/>
            <a:r>
              <a:rPr lang="en-US" sz="2000" b="0" dirty="0">
                <a:solidFill>
                  <a:schemeClr val="bg1"/>
                </a:solidFill>
                <a:latin typeface="Gill Sans"/>
                <a:cs typeface="Gill Sans"/>
              </a:rPr>
              <a:t>Ability to gather behavioral data</a:t>
            </a:r>
          </a:p>
        </p:txBody>
      </p:sp>
      <p:sp>
        <p:nvSpPr>
          <p:cNvPr id="9" name="TextBox 8"/>
          <p:cNvSpPr txBox="1"/>
          <p:nvPr/>
        </p:nvSpPr>
        <p:spPr>
          <a:xfrm>
            <a:off x="4267200" y="6477000"/>
            <a:ext cx="4876800" cy="307777"/>
          </a:xfrm>
          <a:prstGeom prst="rect">
            <a:avLst/>
          </a:prstGeom>
          <a:noFill/>
        </p:spPr>
        <p:txBody>
          <a:bodyPr wrap="square" rtlCol="0">
            <a:spAutoFit/>
          </a:bodyPr>
          <a:lstStyle/>
          <a:p>
            <a:pPr algn="ctr"/>
            <a:r>
              <a:rPr lang="en-US" sz="1400" b="0" dirty="0">
                <a:solidFill>
                  <a:schemeClr val="bg1"/>
                </a:solidFill>
                <a:latin typeface="Gill Sans"/>
                <a:cs typeface="Gill Sans"/>
              </a:rPr>
              <a:t>* BTW, this is completely apocryphal. (But it makes a nice story.) </a:t>
            </a:r>
          </a:p>
        </p:txBody>
      </p:sp>
    </p:spTree>
    <p:extLst>
      <p:ext uri="{BB962C8B-B14F-4D97-AF65-F5344CB8AC3E}">
        <p14:creationId xmlns:p14="http://schemas.microsoft.com/office/powerpoint/2010/main" val="135196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1524000"/>
            <a:ext cx="2514600" cy="461665"/>
          </a:xfrm>
          <a:prstGeom prst="rect">
            <a:avLst/>
          </a:prstGeom>
          <a:noFill/>
          <a:ln>
            <a:noFill/>
          </a:ln>
        </p:spPr>
        <p:txBody>
          <a:bodyPr wrap="square" rtlCol="0">
            <a:spAutoFit/>
          </a:bodyPr>
          <a:lstStyle/>
          <a:p>
            <a:pPr algn="ctr"/>
            <a:r>
              <a:rPr lang="en-US" sz="2400" b="0" dirty="0">
                <a:solidFill>
                  <a:srgbClr val="000000"/>
                </a:solidFill>
                <a:latin typeface="Gill Sans"/>
                <a:cs typeface="Gill Sans"/>
              </a:rPr>
              <a:t>a useful service</a:t>
            </a:r>
          </a:p>
        </p:txBody>
      </p:sp>
      <p:sp>
        <p:nvSpPr>
          <p:cNvPr id="4" name="TextBox 3"/>
          <p:cNvSpPr txBox="1"/>
          <p:nvPr/>
        </p:nvSpPr>
        <p:spPr>
          <a:xfrm>
            <a:off x="5486400" y="3733800"/>
            <a:ext cx="3124200" cy="830997"/>
          </a:xfrm>
          <a:prstGeom prst="rect">
            <a:avLst/>
          </a:prstGeom>
          <a:noFill/>
          <a:ln>
            <a:noFill/>
          </a:ln>
        </p:spPr>
        <p:txBody>
          <a:bodyPr wrap="square" rtlCol="0">
            <a:spAutoFit/>
          </a:bodyPr>
          <a:lstStyle/>
          <a:p>
            <a:pPr algn="ctr"/>
            <a:r>
              <a:rPr lang="en-US" sz="2400" b="0" dirty="0">
                <a:solidFill>
                  <a:srgbClr val="000000"/>
                </a:solidFill>
                <a:latin typeface="Gill Sans"/>
                <a:cs typeface="Gill Sans"/>
              </a:rPr>
              <a:t>analyze user behavior to extract insights</a:t>
            </a:r>
          </a:p>
        </p:txBody>
      </p:sp>
      <p:sp>
        <p:nvSpPr>
          <p:cNvPr id="5" name="TextBox 4"/>
          <p:cNvSpPr txBox="1"/>
          <p:nvPr/>
        </p:nvSpPr>
        <p:spPr>
          <a:xfrm>
            <a:off x="762000" y="3733800"/>
            <a:ext cx="2438400" cy="830997"/>
          </a:xfrm>
          <a:prstGeom prst="rect">
            <a:avLst/>
          </a:prstGeom>
          <a:noFill/>
          <a:ln>
            <a:noFill/>
          </a:ln>
        </p:spPr>
        <p:txBody>
          <a:bodyPr wrap="square" rtlCol="0">
            <a:spAutoFit/>
          </a:bodyPr>
          <a:lstStyle/>
          <a:p>
            <a:pPr algn="ctr"/>
            <a:r>
              <a:rPr lang="en-US" sz="2400" b="0" dirty="0">
                <a:solidFill>
                  <a:srgbClr val="000000"/>
                </a:solidFill>
                <a:latin typeface="Gill Sans"/>
                <a:cs typeface="Gill Sans"/>
              </a:rPr>
              <a:t>transform insights into action</a:t>
            </a:r>
          </a:p>
        </p:txBody>
      </p:sp>
      <p:sp>
        <p:nvSpPr>
          <p:cNvPr id="7" name="Right Arrow 6"/>
          <p:cNvSpPr/>
          <p:nvPr/>
        </p:nvSpPr>
        <p:spPr bwMode="auto">
          <a:xfrm rot="3600000">
            <a:off x="5050762" y="2533037"/>
            <a:ext cx="1538377" cy="762000"/>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9" name="Right Arrow 8"/>
          <p:cNvSpPr/>
          <p:nvPr/>
        </p:nvSpPr>
        <p:spPr bwMode="auto">
          <a:xfrm rot="7200000" flipH="1">
            <a:off x="2459961" y="2456837"/>
            <a:ext cx="1538377" cy="762000"/>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0" name="Right Arrow 9"/>
          <p:cNvSpPr/>
          <p:nvPr/>
        </p:nvSpPr>
        <p:spPr bwMode="auto">
          <a:xfrm flipH="1">
            <a:off x="3643223" y="3810000"/>
            <a:ext cx="1538377" cy="762000"/>
          </a:xfrm>
          <a:prstGeom prst="righ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1" name="TextBox 10"/>
          <p:cNvSpPr txBox="1"/>
          <p:nvPr/>
        </p:nvSpPr>
        <p:spPr>
          <a:xfrm>
            <a:off x="3276600" y="2133600"/>
            <a:ext cx="2514600" cy="1446550"/>
          </a:xfrm>
          <a:prstGeom prst="rect">
            <a:avLst/>
          </a:prstGeom>
          <a:noFill/>
          <a:ln>
            <a:noFill/>
          </a:ln>
        </p:spPr>
        <p:txBody>
          <a:bodyPr wrap="square" rtlCol="0">
            <a:spAutoFit/>
          </a:bodyPr>
          <a:lstStyle/>
          <a:p>
            <a:pPr algn="ctr"/>
            <a:r>
              <a:rPr lang="en-US" sz="7200" dirty="0">
                <a:solidFill>
                  <a:srgbClr val="000000"/>
                </a:solidFill>
                <a:latin typeface="Gill Sans"/>
                <a:cs typeface="Gill Sans"/>
              </a:rPr>
              <a:t>$</a:t>
            </a:r>
            <a:br>
              <a:rPr lang="en-US" sz="2400" b="0" dirty="0">
                <a:solidFill>
                  <a:srgbClr val="000000"/>
                </a:solidFill>
                <a:latin typeface="Gill Sans"/>
                <a:cs typeface="Gill Sans"/>
              </a:rPr>
            </a:br>
            <a:r>
              <a:rPr lang="en-US" b="0" dirty="0">
                <a:solidFill>
                  <a:srgbClr val="000000"/>
                </a:solidFill>
                <a:latin typeface="Gill Sans"/>
                <a:cs typeface="Gill Sans"/>
              </a:rPr>
              <a:t>(hopefully)</a:t>
            </a:r>
          </a:p>
        </p:txBody>
      </p:sp>
      <p:sp>
        <p:nvSpPr>
          <p:cNvPr id="12" name="TextBox 11"/>
          <p:cNvSpPr txBox="1"/>
          <p:nvPr/>
        </p:nvSpPr>
        <p:spPr>
          <a:xfrm>
            <a:off x="1676400" y="4798368"/>
            <a:ext cx="1371600" cy="461665"/>
          </a:xfrm>
          <a:prstGeom prst="rect">
            <a:avLst/>
          </a:prstGeom>
          <a:noFill/>
          <a:ln>
            <a:noFill/>
          </a:ln>
        </p:spPr>
        <p:txBody>
          <a:bodyPr wrap="square" rtlCol="0">
            <a:spAutoFit/>
          </a:bodyPr>
          <a:lstStyle/>
          <a:p>
            <a:pPr algn="ctr"/>
            <a:r>
              <a:rPr lang="en-US" sz="2400" b="0" dirty="0">
                <a:solidFill>
                  <a:srgbClr val="000000"/>
                </a:solidFill>
                <a:latin typeface="Gill Sans"/>
                <a:cs typeface="Gill Sans"/>
              </a:rPr>
              <a:t>Google.</a:t>
            </a:r>
          </a:p>
        </p:txBody>
      </p:sp>
      <p:sp>
        <p:nvSpPr>
          <p:cNvPr id="13" name="TextBox 12"/>
          <p:cNvSpPr txBox="1"/>
          <p:nvPr/>
        </p:nvSpPr>
        <p:spPr>
          <a:xfrm>
            <a:off x="2819400" y="4798368"/>
            <a:ext cx="1600200" cy="461665"/>
          </a:xfrm>
          <a:prstGeom prst="rect">
            <a:avLst/>
          </a:prstGeom>
          <a:noFill/>
          <a:ln>
            <a:noFill/>
          </a:ln>
        </p:spPr>
        <p:txBody>
          <a:bodyPr wrap="square" rtlCol="0">
            <a:spAutoFit/>
          </a:bodyPr>
          <a:lstStyle/>
          <a:p>
            <a:pPr algn="ctr"/>
            <a:r>
              <a:rPr lang="en-US" sz="2400" b="0" dirty="0">
                <a:solidFill>
                  <a:srgbClr val="000000"/>
                </a:solidFill>
                <a:latin typeface="Gill Sans"/>
                <a:cs typeface="Gill Sans"/>
              </a:rPr>
              <a:t>Facebook.</a:t>
            </a:r>
          </a:p>
        </p:txBody>
      </p:sp>
      <p:sp>
        <p:nvSpPr>
          <p:cNvPr id="14" name="TextBox 13"/>
          <p:cNvSpPr txBox="1"/>
          <p:nvPr/>
        </p:nvSpPr>
        <p:spPr>
          <a:xfrm>
            <a:off x="4267200" y="4798368"/>
            <a:ext cx="1219200" cy="461665"/>
          </a:xfrm>
          <a:prstGeom prst="rect">
            <a:avLst/>
          </a:prstGeom>
          <a:noFill/>
          <a:ln>
            <a:noFill/>
          </a:ln>
        </p:spPr>
        <p:txBody>
          <a:bodyPr wrap="square" rtlCol="0">
            <a:spAutoFit/>
          </a:bodyPr>
          <a:lstStyle/>
          <a:p>
            <a:pPr algn="ctr"/>
            <a:r>
              <a:rPr lang="en-US" sz="2400" b="0" dirty="0">
                <a:solidFill>
                  <a:srgbClr val="000000"/>
                </a:solidFill>
                <a:latin typeface="Gill Sans"/>
                <a:cs typeface="Gill Sans"/>
              </a:rPr>
              <a:t>Twitter.</a:t>
            </a:r>
          </a:p>
        </p:txBody>
      </p:sp>
      <p:sp>
        <p:nvSpPr>
          <p:cNvPr id="15" name="TextBox 14"/>
          <p:cNvSpPr txBox="1"/>
          <p:nvPr/>
        </p:nvSpPr>
        <p:spPr>
          <a:xfrm>
            <a:off x="5257800" y="4793903"/>
            <a:ext cx="1600200" cy="461665"/>
          </a:xfrm>
          <a:prstGeom prst="rect">
            <a:avLst/>
          </a:prstGeom>
          <a:noFill/>
          <a:ln>
            <a:noFill/>
          </a:ln>
        </p:spPr>
        <p:txBody>
          <a:bodyPr wrap="square" rtlCol="0">
            <a:spAutoFit/>
          </a:bodyPr>
          <a:lstStyle/>
          <a:p>
            <a:pPr algn="ctr"/>
            <a:r>
              <a:rPr lang="en-US" sz="2400" b="0" dirty="0">
                <a:solidFill>
                  <a:srgbClr val="000000"/>
                </a:solidFill>
                <a:latin typeface="Gill Sans"/>
                <a:cs typeface="Gill Sans"/>
              </a:rPr>
              <a:t>Amazon.</a:t>
            </a:r>
          </a:p>
        </p:txBody>
      </p:sp>
      <p:sp>
        <p:nvSpPr>
          <p:cNvPr id="16" name="TextBox 15"/>
          <p:cNvSpPr txBox="1"/>
          <p:nvPr/>
        </p:nvSpPr>
        <p:spPr>
          <a:xfrm>
            <a:off x="6248400" y="4798368"/>
            <a:ext cx="1600200" cy="461665"/>
          </a:xfrm>
          <a:prstGeom prst="rect">
            <a:avLst/>
          </a:prstGeom>
          <a:noFill/>
          <a:ln>
            <a:noFill/>
          </a:ln>
        </p:spPr>
        <p:txBody>
          <a:bodyPr wrap="square" rtlCol="0">
            <a:spAutoFit/>
          </a:bodyPr>
          <a:lstStyle/>
          <a:p>
            <a:pPr algn="ctr"/>
            <a:r>
              <a:rPr lang="en-US" sz="2400" b="0" dirty="0" err="1">
                <a:solidFill>
                  <a:srgbClr val="000000"/>
                </a:solidFill>
                <a:latin typeface="Gill Sans"/>
                <a:cs typeface="Gill Sans"/>
              </a:rPr>
              <a:t>Uber</a:t>
            </a:r>
            <a:r>
              <a:rPr lang="en-US" sz="2400" b="0" dirty="0">
                <a:solidFill>
                  <a:srgbClr val="000000"/>
                </a:solidFill>
                <a:latin typeface="Gill Sans"/>
                <a:cs typeface="Gill Sans"/>
              </a:rPr>
              <a:t>.</a:t>
            </a:r>
          </a:p>
        </p:txBody>
      </p:sp>
      <p:sp>
        <p:nvSpPr>
          <p:cNvPr id="17" name="TextBox 16"/>
          <p:cNvSpPr txBox="1"/>
          <p:nvPr/>
        </p:nvSpPr>
        <p:spPr>
          <a:xfrm>
            <a:off x="5562600" y="5560368"/>
            <a:ext cx="3124200" cy="461665"/>
          </a:xfrm>
          <a:prstGeom prst="rect">
            <a:avLst/>
          </a:prstGeom>
          <a:noFill/>
          <a:ln>
            <a:noFill/>
          </a:ln>
        </p:spPr>
        <p:txBody>
          <a:bodyPr wrap="square" rtlCol="0">
            <a:spAutoFit/>
          </a:bodyPr>
          <a:lstStyle/>
          <a:p>
            <a:pPr algn="ctr"/>
            <a:r>
              <a:rPr lang="en-US" sz="2400" dirty="0">
                <a:solidFill>
                  <a:srgbClr val="000000"/>
                </a:solidFill>
                <a:latin typeface="Gill Sans"/>
                <a:cs typeface="Gill Sans"/>
              </a:rPr>
              <a:t>data science</a:t>
            </a:r>
          </a:p>
        </p:txBody>
      </p:sp>
      <p:sp>
        <p:nvSpPr>
          <p:cNvPr id="18" name="TextBox 17"/>
          <p:cNvSpPr txBox="1"/>
          <p:nvPr/>
        </p:nvSpPr>
        <p:spPr>
          <a:xfrm>
            <a:off x="304800" y="5560368"/>
            <a:ext cx="3124200" cy="461665"/>
          </a:xfrm>
          <a:prstGeom prst="rect">
            <a:avLst/>
          </a:prstGeom>
          <a:noFill/>
          <a:ln>
            <a:noFill/>
          </a:ln>
        </p:spPr>
        <p:txBody>
          <a:bodyPr wrap="square" rtlCol="0">
            <a:spAutoFit/>
          </a:bodyPr>
          <a:lstStyle/>
          <a:p>
            <a:pPr algn="ctr"/>
            <a:r>
              <a:rPr lang="en-US" sz="2400" dirty="0">
                <a:solidFill>
                  <a:srgbClr val="000000"/>
                </a:solidFill>
                <a:latin typeface="Gill Sans"/>
                <a:cs typeface="Gill Sans"/>
              </a:rPr>
              <a:t>data products</a:t>
            </a:r>
          </a:p>
        </p:txBody>
      </p:sp>
      <p:sp>
        <p:nvSpPr>
          <p:cNvPr id="19"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Virtuous Product Cycle</a:t>
            </a:r>
          </a:p>
        </p:txBody>
      </p:sp>
    </p:spTree>
    <p:extLst>
      <p:ext uri="{BB962C8B-B14F-4D97-AF65-F5344CB8AC3E}">
        <p14:creationId xmlns:p14="http://schemas.microsoft.com/office/powerpoint/2010/main" val="10467589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animBg="1"/>
      <p:bldP spid="9" grpId="0" animBg="1"/>
      <p:bldP spid="10" grpId="0" animBg="1"/>
      <p:bldP spid="11"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600" y="355600"/>
            <a:ext cx="6146800" cy="6146800"/>
          </a:xfrm>
          <a:prstGeom prst="rect">
            <a:avLst/>
          </a:prstGeom>
        </p:spPr>
      </p:pic>
      <p:sp>
        <p:nvSpPr>
          <p:cNvPr id="3" name="TextBox 2"/>
          <p:cNvSpPr txBox="1">
            <a:spLocks noChangeArrowheads="1"/>
          </p:cNvSpPr>
          <p:nvPr/>
        </p:nvSpPr>
        <p:spPr bwMode="auto">
          <a:xfrm>
            <a:off x="0" y="6611938"/>
            <a:ext cx="7772400" cy="246221"/>
          </a:xfrm>
          <a:prstGeom prst="rect">
            <a:avLst/>
          </a:prstGeom>
          <a:noFill/>
          <a:ln w="9525">
            <a:noFill/>
            <a:miter lim="800000"/>
            <a:headEnd/>
            <a:tailEnd/>
          </a:ln>
        </p:spPr>
        <p:txBody>
          <a:bodyPr wrap="square">
            <a:spAutoFit/>
          </a:bodyPr>
          <a:lstStyle/>
          <a:p>
            <a:r>
              <a:rPr lang="en-US" sz="1000" b="0" dirty="0">
                <a:solidFill>
                  <a:schemeClr val="bg1"/>
                </a:solidFill>
              </a:rPr>
              <a:t>Source: https://</a:t>
            </a:r>
            <a:r>
              <a:rPr lang="en-US" sz="1000" b="0" dirty="0" err="1">
                <a:solidFill>
                  <a:schemeClr val="bg1"/>
                </a:solidFill>
              </a:rPr>
              <a:t>images.lookhuman.com</a:t>
            </a:r>
            <a:r>
              <a:rPr lang="en-US" sz="1000" b="0" dirty="0">
                <a:solidFill>
                  <a:schemeClr val="bg1"/>
                </a:solidFill>
              </a:rPr>
              <a:t>/render/standard/8002245806006052/pillow14in-whi-z1-t-netflixing.png</a:t>
            </a:r>
          </a:p>
        </p:txBody>
      </p:sp>
    </p:spTree>
    <p:extLst>
      <p:ext uri="{BB962C8B-B14F-4D97-AF65-F5344CB8AC3E}">
        <p14:creationId xmlns:p14="http://schemas.microsoft.com/office/powerpoint/2010/main" val="44769838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501883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04800"/>
            <a:ext cx="2571750" cy="4572000"/>
          </a:xfrm>
          <a:prstGeom prst="rect">
            <a:avLst/>
          </a:prstGeom>
        </p:spPr>
      </p:pic>
      <p:sp>
        <p:nvSpPr>
          <p:cNvPr id="4" name="TextBox 3"/>
          <p:cNvSpPr txBox="1">
            <a:spLocks noChangeArrowheads="1"/>
          </p:cNvSpPr>
          <p:nvPr/>
        </p:nvSpPr>
        <p:spPr bwMode="auto">
          <a:xfrm>
            <a:off x="0" y="6611938"/>
            <a:ext cx="7772400" cy="246221"/>
          </a:xfrm>
          <a:prstGeom prst="rect">
            <a:avLst/>
          </a:prstGeom>
          <a:noFill/>
          <a:ln w="9525">
            <a:noFill/>
            <a:miter lim="800000"/>
            <a:headEnd/>
            <a:tailEnd/>
          </a:ln>
        </p:spPr>
        <p:txBody>
          <a:bodyPr wrap="square">
            <a:spAutoFit/>
          </a:bodyPr>
          <a:lstStyle/>
          <a:p>
            <a:r>
              <a:rPr lang="en-US" sz="1000" b="0" dirty="0">
                <a:solidFill>
                  <a:srgbClr val="FFFFFF"/>
                </a:solidFill>
              </a:rPr>
              <a:t>Source: https://</a:t>
            </a:r>
            <a:r>
              <a:rPr lang="en-US" sz="1000" b="0" dirty="0" err="1">
                <a:solidFill>
                  <a:srgbClr val="FFFFFF"/>
                </a:solidFill>
              </a:rPr>
              <a:t>www.reddit.com</a:t>
            </a:r>
            <a:r>
              <a:rPr lang="en-US" sz="1000" b="0" dirty="0">
                <a:solidFill>
                  <a:srgbClr val="FFFFFF"/>
                </a:solidFill>
              </a:rPr>
              <a:t>/r/</a:t>
            </a:r>
            <a:r>
              <a:rPr lang="en-US" sz="1000" b="0" dirty="0" err="1">
                <a:solidFill>
                  <a:srgbClr val="FFFFFF"/>
                </a:solidFill>
              </a:rPr>
              <a:t>teslamotors</a:t>
            </a:r>
            <a:r>
              <a:rPr lang="en-US" sz="1000" b="0" dirty="0">
                <a:solidFill>
                  <a:srgbClr val="FFFFFF"/>
                </a:solidFill>
              </a:rPr>
              <a:t>/comments/6gsc6v/</a:t>
            </a:r>
            <a:r>
              <a:rPr lang="en-US" sz="1000" b="0" dirty="0" err="1">
                <a:solidFill>
                  <a:srgbClr val="FFFFFF"/>
                </a:solidFill>
              </a:rPr>
              <a:t>i_think_the_neural_net_mining_is_just_starting</a:t>
            </a:r>
            <a:r>
              <a:rPr lang="en-US" sz="1000" b="0" dirty="0">
                <a:solidFill>
                  <a:srgbClr val="FFFFFF"/>
                </a:solidFill>
              </a:rPr>
              <a:t>/  (June 2017)</a:t>
            </a:r>
          </a:p>
        </p:txBody>
      </p:sp>
    </p:spTree>
    <p:extLst>
      <p:ext uri="{BB962C8B-B14F-4D97-AF65-F5344CB8AC3E}">
        <p14:creationId xmlns:p14="http://schemas.microsoft.com/office/powerpoint/2010/main" val="1831524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61960"/>
          </a:xfrm>
          <a:prstGeom prst="rect">
            <a:avLst/>
          </a:prstGeom>
        </p:spPr>
      </p:pic>
    </p:spTree>
    <p:extLst>
      <p:ext uri="{BB962C8B-B14F-4D97-AF65-F5344CB8AC3E}">
        <p14:creationId xmlns:p14="http://schemas.microsoft.com/office/powerpoint/2010/main" val="63076545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setta_Stone.jpg"/>
          <p:cNvPicPr>
            <a:picLocks noChangeAspect="1"/>
          </p:cNvPicPr>
          <p:nvPr/>
        </p:nvPicPr>
        <p:blipFill>
          <a:blip r:embed="rId2" cstate="print"/>
          <a:stretch>
            <a:fillRect/>
          </a:stretch>
        </p:blipFill>
        <p:spPr>
          <a:xfrm>
            <a:off x="0" y="0"/>
            <a:ext cx="9144000" cy="9134790"/>
          </a:xfrm>
          <a:prstGeom prst="rect">
            <a:avLst/>
          </a:prstGeom>
        </p:spPr>
      </p:pic>
      <p:sp>
        <p:nvSpPr>
          <p:cNvPr id="5" name="TextBox 3"/>
          <p:cNvSpPr txBox="1">
            <a:spLocks noChangeArrowheads="1"/>
          </p:cNvSpPr>
          <p:nvPr/>
        </p:nvSpPr>
        <p:spPr bwMode="auto">
          <a:xfrm>
            <a:off x="0" y="6611938"/>
            <a:ext cx="2743200" cy="246221"/>
          </a:xfrm>
          <a:prstGeom prst="rect">
            <a:avLst/>
          </a:prstGeom>
          <a:noFill/>
          <a:ln w="9525">
            <a:noFill/>
            <a:miter lim="800000"/>
            <a:headEnd/>
            <a:tailEnd/>
          </a:ln>
        </p:spPr>
        <p:txBody>
          <a:bodyPr wrap="square">
            <a:spAutoFit/>
          </a:bodyPr>
          <a:lstStyle/>
          <a:p>
            <a:r>
              <a:rPr lang="en-US" sz="1000" b="0" dirty="0">
                <a:solidFill>
                  <a:srgbClr val="FFFFFF"/>
                </a:solidFill>
              </a:rPr>
              <a:t>Source: Wikipedia (Rosetta Stone)</a:t>
            </a:r>
          </a:p>
        </p:txBody>
      </p:sp>
    </p:spTree>
    <p:extLst>
      <p:ext uri="{BB962C8B-B14F-4D97-AF65-F5344CB8AC3E}">
        <p14:creationId xmlns:p14="http://schemas.microsoft.com/office/powerpoint/2010/main" val="86351705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D49DFC-8060-D946-ABEA-A2FAAC908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sp>
        <p:nvSpPr>
          <p:cNvPr id="4" name="Title 1">
            <a:extLst>
              <a:ext uri="{FF2B5EF4-FFF2-40B4-BE49-F238E27FC236}">
                <a16:creationId xmlns:a16="http://schemas.microsoft.com/office/drawing/2014/main" id="{673AE1C7-2161-AE48-9BEC-1EDF2C2B458F}"/>
              </a:ext>
            </a:extLst>
          </p:cNvPr>
          <p:cNvSpPr txBox="1">
            <a:spLocks/>
          </p:cNvSpPr>
          <p:nvPr/>
        </p:nvSpPr>
        <p:spPr>
          <a:xfrm>
            <a:off x="0" y="5334000"/>
            <a:ext cx="9144000" cy="685800"/>
          </a:xfrm>
          <a:prstGeom prst="rect">
            <a:avLst/>
          </a:prstGeom>
        </p:spPr>
        <p:txBody>
          <a:bodyPr/>
          <a:lstStyle/>
          <a:p>
            <a:pPr lvl="0" algn="ctr">
              <a:defRPr/>
            </a:pPr>
            <a:r>
              <a:rPr lang="en-US" sz="6600" b="0" kern="0" dirty="0">
                <a:latin typeface="+mj-lt"/>
                <a:cs typeface="Gill Sans"/>
              </a:rPr>
              <a:t>RTFM you must</a:t>
            </a:r>
          </a:p>
        </p:txBody>
      </p:sp>
    </p:spTree>
    <p:extLst>
      <p:ext uri="{BB962C8B-B14F-4D97-AF65-F5344CB8AC3E}">
        <p14:creationId xmlns:p14="http://schemas.microsoft.com/office/powerpoint/2010/main" val="227710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0" y="1887538"/>
            <a:ext cx="5181600" cy="4818062"/>
            <a:chOff x="864" y="1497"/>
            <a:chExt cx="3264" cy="3035"/>
          </a:xfrm>
        </p:grpSpPr>
        <p:pic>
          <p:nvPicPr>
            <p:cNvPr id="12298" name="Picture 4" descr="BankoBrillDataGraph"/>
            <p:cNvPicPr>
              <a:picLocks noChangeAspect="1" noChangeArrowheads="1"/>
            </p:cNvPicPr>
            <p:nvPr/>
          </p:nvPicPr>
          <p:blipFill>
            <a:blip r:embed="rId2" cstate="print"/>
            <a:srcRect/>
            <a:stretch>
              <a:fillRect/>
            </a:stretch>
          </p:blipFill>
          <p:spPr bwMode="auto">
            <a:xfrm>
              <a:off x="1200" y="1497"/>
              <a:ext cx="2928" cy="2747"/>
            </a:xfrm>
            <a:prstGeom prst="rect">
              <a:avLst/>
            </a:prstGeom>
            <a:noFill/>
            <a:ln w="9525">
              <a:solidFill>
                <a:schemeClr val="bg2"/>
              </a:solidFill>
              <a:miter lim="800000"/>
              <a:headEnd/>
              <a:tailEnd/>
            </a:ln>
          </p:spPr>
        </p:pic>
        <p:sp>
          <p:nvSpPr>
            <p:cNvPr id="12299" name="Text Box 6"/>
            <p:cNvSpPr txBox="1">
              <a:spLocks noChangeArrowheads="1"/>
            </p:cNvSpPr>
            <p:nvPr/>
          </p:nvSpPr>
          <p:spPr bwMode="auto">
            <a:xfrm>
              <a:off x="864" y="4377"/>
              <a:ext cx="1112" cy="155"/>
            </a:xfrm>
            <a:prstGeom prst="rect">
              <a:avLst/>
            </a:prstGeom>
            <a:noFill/>
            <a:ln w="9525">
              <a:noFill/>
              <a:miter lim="800000"/>
              <a:headEnd/>
              <a:tailEnd/>
            </a:ln>
          </p:spPr>
          <p:txBody>
            <a:bodyPr wrap="none">
              <a:spAutoFit/>
            </a:bodyPr>
            <a:lstStyle/>
            <a:p>
              <a:r>
                <a:rPr lang="en-US" sz="1000" b="0" dirty="0">
                  <a:solidFill>
                    <a:schemeClr val="bg1"/>
                  </a:solidFill>
                </a:rPr>
                <a:t>(</a:t>
              </a:r>
              <a:r>
                <a:rPr lang="en-US" sz="1000" b="0" dirty="0" err="1">
                  <a:solidFill>
                    <a:schemeClr val="bg1"/>
                  </a:solidFill>
                </a:rPr>
                <a:t>Banko</a:t>
              </a:r>
              <a:r>
                <a:rPr lang="en-US" sz="1000" b="0" dirty="0">
                  <a:solidFill>
                    <a:schemeClr val="bg1"/>
                  </a:solidFill>
                </a:rPr>
                <a:t> and Brill, ACL 2001)</a:t>
              </a:r>
            </a:p>
          </p:txBody>
        </p:sp>
      </p:grpSp>
      <p:grpSp>
        <p:nvGrpSpPr>
          <p:cNvPr id="3" name="Group 9"/>
          <p:cNvGrpSpPr>
            <a:grpSpLocks/>
          </p:cNvGrpSpPr>
          <p:nvPr/>
        </p:nvGrpSpPr>
        <p:grpSpPr bwMode="auto">
          <a:xfrm>
            <a:off x="0" y="1981200"/>
            <a:ext cx="8705850" cy="4876800"/>
            <a:chOff x="0" y="1556"/>
            <a:chExt cx="5484" cy="3072"/>
          </a:xfrm>
        </p:grpSpPr>
        <p:pic>
          <p:nvPicPr>
            <p:cNvPr id="12296" name="Picture 5" descr="MT-LM-size"/>
            <p:cNvPicPr>
              <a:picLocks noChangeAspect="1" noChangeArrowheads="1"/>
            </p:cNvPicPr>
            <p:nvPr/>
          </p:nvPicPr>
          <p:blipFill>
            <a:blip r:embed="rId3" cstate="print"/>
            <a:srcRect/>
            <a:stretch>
              <a:fillRect/>
            </a:stretch>
          </p:blipFill>
          <p:spPr bwMode="auto">
            <a:xfrm>
              <a:off x="2160" y="1556"/>
              <a:ext cx="3324" cy="2334"/>
            </a:xfrm>
            <a:prstGeom prst="rect">
              <a:avLst/>
            </a:prstGeom>
            <a:solidFill>
              <a:schemeClr val="bg1"/>
            </a:solidFill>
            <a:ln w="9525">
              <a:solidFill>
                <a:schemeClr val="bg2"/>
              </a:solidFill>
              <a:miter lim="800000"/>
              <a:headEnd/>
              <a:tailEnd/>
            </a:ln>
          </p:spPr>
        </p:pic>
        <p:sp>
          <p:nvSpPr>
            <p:cNvPr id="12297" name="Text Box 7"/>
            <p:cNvSpPr txBox="1">
              <a:spLocks noChangeArrowheads="1"/>
            </p:cNvSpPr>
            <p:nvPr/>
          </p:nvSpPr>
          <p:spPr bwMode="auto">
            <a:xfrm>
              <a:off x="0" y="4473"/>
              <a:ext cx="1121" cy="155"/>
            </a:xfrm>
            <a:prstGeom prst="rect">
              <a:avLst/>
            </a:prstGeom>
            <a:noFill/>
            <a:ln w="9525">
              <a:noFill/>
              <a:miter lim="800000"/>
              <a:headEnd/>
              <a:tailEnd/>
            </a:ln>
          </p:spPr>
          <p:txBody>
            <a:bodyPr wrap="none">
              <a:spAutoFit/>
            </a:bodyPr>
            <a:lstStyle/>
            <a:p>
              <a:r>
                <a:rPr lang="en-US" sz="1000" b="0" dirty="0">
                  <a:solidFill>
                    <a:schemeClr val="bg1"/>
                  </a:solidFill>
                </a:rPr>
                <a:t>(</a:t>
              </a:r>
              <a:r>
                <a:rPr lang="en-US" sz="1000" b="0" dirty="0" err="1">
                  <a:solidFill>
                    <a:schemeClr val="bg1"/>
                  </a:solidFill>
                </a:rPr>
                <a:t>Brants</a:t>
              </a:r>
              <a:r>
                <a:rPr lang="en-US" sz="1000" b="0" dirty="0">
                  <a:solidFill>
                    <a:schemeClr val="bg1"/>
                  </a:solidFill>
                </a:rPr>
                <a:t> et al., EMNLP 2007)</a:t>
              </a:r>
              <a:endParaRPr lang="en-US" sz="1800" b="0" dirty="0">
                <a:solidFill>
                  <a:schemeClr val="bg1"/>
                </a:solidFill>
              </a:endParaRPr>
            </a:p>
          </p:txBody>
        </p:sp>
      </p:grpSp>
      <p:cxnSp>
        <p:nvCxnSpPr>
          <p:cNvPr id="11" name="Straight Arrow Connector 10"/>
          <p:cNvCxnSpPr>
            <a:cxnSpLocks noChangeShapeType="1"/>
          </p:cNvCxnSpPr>
          <p:nvPr/>
        </p:nvCxnSpPr>
        <p:spPr bwMode="auto">
          <a:xfrm flipV="1">
            <a:off x="914400" y="2743200"/>
            <a:ext cx="3962400" cy="3048000"/>
          </a:xfrm>
          <a:prstGeom prst="straightConnector1">
            <a:avLst/>
          </a:prstGeom>
          <a:noFill/>
          <a:ln w="114300">
            <a:solidFill>
              <a:srgbClr val="FF0000"/>
            </a:solidFill>
            <a:round/>
            <a:headEnd/>
            <a:tailEnd type="arrow" w="lg" len="lg"/>
          </a:ln>
        </p:spPr>
      </p:cxnSp>
      <p:cxnSp>
        <p:nvCxnSpPr>
          <p:cNvPr id="12" name="Straight Arrow Connector 11"/>
          <p:cNvCxnSpPr>
            <a:cxnSpLocks noChangeShapeType="1"/>
          </p:cNvCxnSpPr>
          <p:nvPr/>
        </p:nvCxnSpPr>
        <p:spPr bwMode="auto">
          <a:xfrm flipV="1">
            <a:off x="5029200" y="1752600"/>
            <a:ext cx="3276600" cy="914400"/>
          </a:xfrm>
          <a:prstGeom prst="straightConnector1">
            <a:avLst/>
          </a:prstGeom>
          <a:noFill/>
          <a:ln w="114300">
            <a:solidFill>
              <a:srgbClr val="FF0000"/>
            </a:solidFill>
            <a:round/>
            <a:headEnd/>
            <a:tailEnd type="arrow" w="lg" len="lg"/>
          </a:ln>
        </p:spPr>
      </p:cxnSp>
      <p:sp>
        <p:nvSpPr>
          <p:cNvPr id="13"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No data like more data!</a:t>
            </a:r>
          </a:p>
        </p:txBody>
      </p:sp>
    </p:spTree>
    <p:extLst>
      <p:ext uri="{BB962C8B-B14F-4D97-AF65-F5344CB8AC3E}">
        <p14:creationId xmlns:p14="http://schemas.microsoft.com/office/powerpoint/2010/main" val="22252089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bama.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0"/>
            <a:ext cx="11430000" cy="6858000"/>
          </a:xfrm>
          <a:prstGeom prst="rect">
            <a:avLst/>
          </a:prstGeom>
        </p:spPr>
      </p:pic>
      <p:sp>
        <p:nvSpPr>
          <p:cNvPr id="3" name="TextBox 3"/>
          <p:cNvSpPr txBox="1">
            <a:spLocks noChangeArrowheads="1"/>
          </p:cNvSpPr>
          <p:nvPr/>
        </p:nvSpPr>
        <p:spPr bwMode="auto">
          <a:xfrm>
            <a:off x="6781800" y="6611938"/>
            <a:ext cx="2362200" cy="246221"/>
          </a:xfrm>
          <a:prstGeom prst="rect">
            <a:avLst/>
          </a:prstGeom>
          <a:noFill/>
          <a:ln w="9525">
            <a:noFill/>
            <a:miter lim="800000"/>
            <a:headEnd/>
            <a:tailEnd/>
          </a:ln>
        </p:spPr>
        <p:txBody>
          <a:bodyPr>
            <a:spAutoFit/>
          </a:bodyPr>
          <a:lstStyle/>
          <a:p>
            <a:pPr algn="r"/>
            <a:r>
              <a:rPr lang="en-US" sz="1000" b="0" dirty="0"/>
              <a:t>Source: Guardian</a:t>
            </a:r>
          </a:p>
        </p:txBody>
      </p:sp>
      <p:sp>
        <p:nvSpPr>
          <p:cNvPr id="4" name="Content Placeholder 2"/>
          <p:cNvSpPr txBox="1">
            <a:spLocks/>
          </p:cNvSpPr>
          <p:nvPr/>
        </p:nvSpPr>
        <p:spPr>
          <a:xfrm>
            <a:off x="4724400" y="1066800"/>
            <a:ext cx="4114800" cy="838200"/>
          </a:xfrm>
          <a:prstGeom prst="rect">
            <a:avLst/>
          </a:prstGeom>
        </p:spPr>
        <p:txBody>
          <a:bodyPr/>
          <a:lstStyle/>
          <a:p>
            <a:pPr marL="342848" lvl="0" indent="-342848" eaLnBrk="1" hangingPunct="1">
              <a:spcBef>
                <a:spcPct val="25000"/>
              </a:spcBef>
              <a:spcAft>
                <a:spcPct val="25000"/>
              </a:spcAft>
              <a:buClr>
                <a:srgbClr val="5675A9"/>
              </a:buClr>
              <a:buSzPct val="75000"/>
            </a:pPr>
            <a:r>
              <a:rPr lang="en-US" sz="2400" b="0" kern="0" dirty="0">
                <a:solidFill>
                  <a:srgbClr val="FFFFFF"/>
                </a:solidFill>
                <a:latin typeface="Gill Sans"/>
                <a:cs typeface="Gill Sans"/>
              </a:rPr>
              <a:t>Humans as social sensors</a:t>
            </a:r>
          </a:p>
          <a:p>
            <a:pPr marL="342848" lvl="0" indent="-342848" eaLnBrk="1" hangingPunct="1">
              <a:spcBef>
                <a:spcPct val="25000"/>
              </a:spcBef>
              <a:spcAft>
                <a:spcPct val="25000"/>
              </a:spcAft>
              <a:buClr>
                <a:srgbClr val="5675A9"/>
              </a:buClr>
              <a:buSzPct val="75000"/>
            </a:pPr>
            <a:r>
              <a:rPr kumimoji="0" lang="en-US" sz="2400" b="0" i="0" u="none" strike="noStrike" kern="0" cap="none" spc="0" normalizeH="0" baseline="0" noProof="0" dirty="0">
                <a:ln>
                  <a:noFill/>
                </a:ln>
                <a:solidFill>
                  <a:srgbClr val="FFFFFF"/>
                </a:solidFill>
                <a:effectLst/>
                <a:uLnTx/>
                <a:uFillTx/>
                <a:latin typeface="Gill Sans"/>
                <a:cs typeface="Gill Sans"/>
              </a:rPr>
              <a:t>Computational social</a:t>
            </a:r>
            <a:r>
              <a:rPr kumimoji="0" lang="en-US" sz="2400" b="0" i="0" u="none" strike="noStrike" kern="0" cap="none" spc="0" normalizeH="0" noProof="0" dirty="0">
                <a:ln>
                  <a:noFill/>
                </a:ln>
                <a:solidFill>
                  <a:srgbClr val="FFFFFF"/>
                </a:solidFill>
                <a:effectLst/>
                <a:uLnTx/>
                <a:uFillTx/>
                <a:latin typeface="Gill Sans"/>
                <a:cs typeface="Gill Sans"/>
              </a:rPr>
              <a:t> science</a:t>
            </a:r>
            <a:endParaRPr kumimoji="0" lang="en-US" sz="2400" b="0" i="0" u="none" strike="noStrike" kern="0" cap="none" spc="0" normalizeH="0" baseline="0" noProof="0" dirty="0">
              <a:ln>
                <a:noFill/>
              </a:ln>
              <a:solidFill>
                <a:srgbClr val="FFFFFF"/>
              </a:solidFill>
              <a:effectLst/>
              <a:uLnTx/>
              <a:uFillTx/>
              <a:latin typeface="Gill Sans"/>
              <a:cs typeface="Gill Sans"/>
            </a:endParaRPr>
          </a:p>
        </p:txBody>
      </p:sp>
      <p:sp>
        <p:nvSpPr>
          <p:cNvPr id="5" name="Title 1"/>
          <p:cNvSpPr txBox="1">
            <a:spLocks/>
          </p:cNvSpPr>
          <p:nvPr/>
        </p:nvSpPr>
        <p:spPr>
          <a:xfrm>
            <a:off x="4343400" y="381000"/>
            <a:ext cx="3886200" cy="6858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Gill Sans"/>
                <a:ea typeface="+mj-ea"/>
                <a:cs typeface="Gill Sans"/>
              </a:rPr>
              <a:t>Society</a:t>
            </a:r>
          </a:p>
        </p:txBody>
      </p:sp>
    </p:spTree>
    <p:extLst>
      <p:ext uri="{BB962C8B-B14F-4D97-AF65-F5344CB8AC3E}">
        <p14:creationId xmlns:p14="http://schemas.microsoft.com/office/powerpoint/2010/main" val="191212376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1" y="228600"/>
            <a:ext cx="3886200" cy="523220"/>
          </a:xfrm>
          <a:prstGeom prst="rect">
            <a:avLst/>
          </a:prstGeom>
          <a:noFill/>
        </p:spPr>
        <p:txBody>
          <a:bodyPr wrap="square" rtlCol="0">
            <a:spAutoFit/>
          </a:bodyPr>
          <a:lstStyle/>
          <a:p>
            <a:r>
              <a:rPr lang="en-US" sz="2800" b="0" dirty="0">
                <a:solidFill>
                  <a:schemeClr val="bg1"/>
                </a:solidFill>
                <a:latin typeface="Gill Sans"/>
                <a:cs typeface="Gill Sans"/>
              </a:rPr>
              <a:t>Predicting </a:t>
            </a:r>
            <a:r>
              <a:rPr lang="en-US" sz="2800" b="0" i="1" dirty="0">
                <a:solidFill>
                  <a:schemeClr val="bg1"/>
                </a:solidFill>
                <a:latin typeface="Gill Sans"/>
                <a:cs typeface="Gill Sans"/>
              </a:rPr>
              <a:t>X</a:t>
            </a:r>
            <a:r>
              <a:rPr lang="en-US" sz="2800" b="0" dirty="0">
                <a:solidFill>
                  <a:schemeClr val="bg1"/>
                </a:solidFill>
                <a:latin typeface="Gill Sans"/>
                <a:cs typeface="Gill Sans"/>
              </a:rPr>
              <a:t> with Twitter</a:t>
            </a:r>
          </a:p>
        </p:txBody>
      </p:sp>
      <p:sp>
        <p:nvSpPr>
          <p:cNvPr id="5" name="Text Box 6"/>
          <p:cNvSpPr txBox="1">
            <a:spLocks noChangeArrowheads="1"/>
          </p:cNvSpPr>
          <p:nvPr/>
        </p:nvSpPr>
        <p:spPr bwMode="auto">
          <a:xfrm>
            <a:off x="0" y="6611938"/>
            <a:ext cx="3501630" cy="246221"/>
          </a:xfrm>
          <a:prstGeom prst="rect">
            <a:avLst/>
          </a:prstGeom>
          <a:noFill/>
          <a:ln w="9525">
            <a:noFill/>
            <a:miter lim="800000"/>
            <a:headEnd/>
            <a:tailEnd/>
          </a:ln>
        </p:spPr>
        <p:txBody>
          <a:bodyPr wrap="none">
            <a:spAutoFit/>
          </a:bodyPr>
          <a:lstStyle/>
          <a:p>
            <a:r>
              <a:rPr lang="en-US" sz="1000" b="0" dirty="0">
                <a:solidFill>
                  <a:schemeClr val="bg1"/>
                </a:solidFill>
              </a:rPr>
              <a:t>(Paul and </a:t>
            </a:r>
            <a:r>
              <a:rPr lang="en-US" sz="1000" b="0" dirty="0" err="1">
                <a:solidFill>
                  <a:schemeClr val="bg1"/>
                </a:solidFill>
              </a:rPr>
              <a:t>Dredze</a:t>
            </a:r>
            <a:r>
              <a:rPr lang="en-US" sz="1000" b="0" dirty="0">
                <a:solidFill>
                  <a:schemeClr val="bg1"/>
                </a:solidFill>
              </a:rPr>
              <a:t>, ICWSM 2011; Bond et al., Nature 2011)</a:t>
            </a:r>
          </a:p>
        </p:txBody>
      </p:sp>
      <p:pic>
        <p:nvPicPr>
          <p:cNvPr id="6" name="Picture 5" descr="Screen Shot 2016-01-01 at 9.19.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762000"/>
            <a:ext cx="5334000" cy="3678621"/>
          </a:xfrm>
          <a:prstGeom prst="rect">
            <a:avLst/>
          </a:prstGeom>
        </p:spPr>
      </p:pic>
      <p:pic>
        <p:nvPicPr>
          <p:cNvPr id="7" name="Picture 6" descr="Screen Shot 2016-01-01 at 9.22.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905000"/>
            <a:ext cx="4396082" cy="4131038"/>
          </a:xfrm>
          <a:prstGeom prst="rect">
            <a:avLst/>
          </a:prstGeom>
        </p:spPr>
      </p:pic>
      <p:sp>
        <p:nvSpPr>
          <p:cNvPr id="8" name="TextBox 7"/>
          <p:cNvSpPr txBox="1"/>
          <p:nvPr/>
        </p:nvSpPr>
        <p:spPr>
          <a:xfrm>
            <a:off x="3581400" y="6019800"/>
            <a:ext cx="5410200" cy="523220"/>
          </a:xfrm>
          <a:prstGeom prst="rect">
            <a:avLst/>
          </a:prstGeom>
          <a:noFill/>
        </p:spPr>
        <p:txBody>
          <a:bodyPr wrap="square" rtlCol="0">
            <a:spAutoFit/>
          </a:bodyPr>
          <a:lstStyle/>
          <a:p>
            <a:pPr algn="r"/>
            <a:r>
              <a:rPr lang="en-US" sz="2800" b="0" dirty="0">
                <a:solidFill>
                  <a:schemeClr val="bg1"/>
                </a:solidFill>
                <a:latin typeface="Gill Sans"/>
                <a:cs typeface="Gill Sans"/>
              </a:rPr>
              <a:t>Political Mobilization on Facebook</a:t>
            </a:r>
          </a:p>
        </p:txBody>
      </p:sp>
      <p:sp>
        <p:nvSpPr>
          <p:cNvPr id="9" name="TextBox 8"/>
          <p:cNvSpPr txBox="1"/>
          <p:nvPr/>
        </p:nvSpPr>
        <p:spPr>
          <a:xfrm>
            <a:off x="1447800" y="4800600"/>
            <a:ext cx="4114800" cy="584776"/>
          </a:xfrm>
          <a:prstGeom prst="rect">
            <a:avLst/>
          </a:prstGeom>
          <a:noFill/>
          <a:ln>
            <a:noFill/>
          </a:ln>
        </p:spPr>
        <p:txBody>
          <a:bodyPr wrap="square" rtlCol="0">
            <a:spAutoFit/>
          </a:bodyPr>
          <a:lstStyle/>
          <a:p>
            <a:r>
              <a:rPr lang="en-US" b="0" dirty="0">
                <a:solidFill>
                  <a:srgbClr val="000000"/>
                </a:solidFill>
                <a:latin typeface="Gill Sans"/>
                <a:cs typeface="Gill Sans"/>
              </a:rPr>
              <a:t>2010 US Midterm Elections: </a:t>
            </a:r>
            <a:br>
              <a:rPr lang="en-US" b="0" dirty="0">
                <a:solidFill>
                  <a:srgbClr val="000000"/>
                </a:solidFill>
                <a:latin typeface="Gill Sans"/>
                <a:cs typeface="Gill Sans"/>
              </a:rPr>
            </a:br>
            <a:r>
              <a:rPr lang="en-US" b="0" dirty="0">
                <a:solidFill>
                  <a:srgbClr val="000000"/>
                </a:solidFill>
                <a:latin typeface="Gill Sans"/>
                <a:cs typeface="Gill Sans"/>
              </a:rPr>
              <a:t>60m users shown “I Voted” Messages</a:t>
            </a:r>
          </a:p>
        </p:txBody>
      </p:sp>
      <p:sp>
        <p:nvSpPr>
          <p:cNvPr id="10" name="TextBox 9"/>
          <p:cNvSpPr txBox="1"/>
          <p:nvPr/>
        </p:nvSpPr>
        <p:spPr>
          <a:xfrm>
            <a:off x="1447800" y="5334000"/>
            <a:ext cx="2514600" cy="523220"/>
          </a:xfrm>
          <a:prstGeom prst="rect">
            <a:avLst/>
          </a:prstGeom>
          <a:noFill/>
          <a:ln>
            <a:noFill/>
          </a:ln>
        </p:spPr>
        <p:txBody>
          <a:bodyPr wrap="square" rtlCol="0">
            <a:spAutoFit/>
          </a:bodyPr>
          <a:lstStyle/>
          <a:p>
            <a:r>
              <a:rPr lang="en-US" sz="1400" b="0" dirty="0">
                <a:solidFill>
                  <a:srgbClr val="000000"/>
                </a:solidFill>
                <a:latin typeface="Gill Sans"/>
                <a:cs typeface="Gill Sans"/>
              </a:rPr>
              <a:t>Summary: increased turnout by 60k directly and 280k indirectly</a:t>
            </a:r>
          </a:p>
        </p:txBody>
      </p:sp>
      <p:sp>
        <p:nvSpPr>
          <p:cNvPr id="11" name="Text Box 10"/>
          <p:cNvSpPr txBox="1">
            <a:spLocks noChangeArrowheads="1"/>
          </p:cNvSpPr>
          <p:nvPr/>
        </p:nvSpPr>
        <p:spPr bwMode="auto">
          <a:xfrm rot="237676">
            <a:off x="56850" y="5691676"/>
            <a:ext cx="3118571" cy="830997"/>
          </a:xfrm>
          <a:prstGeom prst="rect">
            <a:avLst/>
          </a:prstGeom>
          <a:noFill/>
          <a:ln w="9525">
            <a:noFill/>
            <a:miter lim="800000"/>
            <a:headEnd/>
            <a:tailEnd/>
          </a:ln>
        </p:spPr>
        <p:txBody>
          <a:bodyPr wrap="square">
            <a:spAutoFit/>
          </a:bodyPr>
          <a:lstStyle/>
          <a:p>
            <a:pPr algn="ctr"/>
            <a:r>
              <a:rPr lang="en-US" sz="2400" b="0" dirty="0">
                <a:solidFill>
                  <a:srgbClr val="FF0000"/>
                </a:solidFill>
                <a:latin typeface="Gill Sans"/>
                <a:cs typeface="Gill Sans"/>
              </a:rPr>
              <a:t>Woah! You should feel unsettled about this!</a:t>
            </a:r>
          </a:p>
        </p:txBody>
      </p:sp>
    </p:spTree>
    <p:extLst>
      <p:ext uri="{BB962C8B-B14F-4D97-AF65-F5344CB8AC3E}">
        <p14:creationId xmlns:p14="http://schemas.microsoft.com/office/powerpoint/2010/main" val="29090141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9140">
            <a:off x="1106668" y="2809753"/>
            <a:ext cx="2814282" cy="3733800"/>
          </a:xfrm>
          <a:prstGeom prst="rect">
            <a:avLst/>
          </a:prstGeom>
        </p:spPr>
      </p:pic>
      <p:sp>
        <p:nvSpPr>
          <p:cNvPr id="2" name="TextBox 1"/>
          <p:cNvSpPr txBox="1">
            <a:spLocks noChangeArrowheads="1"/>
          </p:cNvSpPr>
          <p:nvPr/>
        </p:nvSpPr>
        <p:spPr bwMode="auto">
          <a:xfrm>
            <a:off x="0" y="6611938"/>
            <a:ext cx="7772400" cy="246221"/>
          </a:xfrm>
          <a:prstGeom prst="rect">
            <a:avLst/>
          </a:prstGeom>
          <a:noFill/>
          <a:ln w="9525">
            <a:noFill/>
            <a:miter lim="800000"/>
            <a:headEnd/>
            <a:tailEnd/>
          </a:ln>
        </p:spPr>
        <p:txBody>
          <a:bodyPr wrap="square">
            <a:spAutoFit/>
          </a:bodyPr>
          <a:lstStyle/>
          <a:p>
            <a:r>
              <a:rPr lang="en-US" sz="1000" b="0" dirty="0">
                <a:solidFill>
                  <a:schemeClr val="bg1"/>
                </a:solidFill>
              </a:rPr>
              <a:t>Source: https://</a:t>
            </a:r>
            <a:r>
              <a:rPr lang="en-US" sz="1000" b="0" dirty="0" err="1">
                <a:solidFill>
                  <a:schemeClr val="bg1"/>
                </a:solidFill>
              </a:rPr>
              <a:t>www.theverge.com</a:t>
            </a:r>
            <a:r>
              <a:rPr lang="en-US" sz="1000" b="0" dirty="0">
                <a:solidFill>
                  <a:schemeClr val="bg1"/>
                </a:solidFill>
              </a:rPr>
              <a:t>/2017/11/1/16593346/house-</a:t>
            </a:r>
            <a:r>
              <a:rPr lang="en-US" sz="1000" b="0" dirty="0" err="1">
                <a:solidFill>
                  <a:schemeClr val="bg1"/>
                </a:solidFill>
              </a:rPr>
              <a:t>russia</a:t>
            </a:r>
            <a:r>
              <a:rPr lang="en-US" sz="1000" b="0" dirty="0">
                <a:solidFill>
                  <a:schemeClr val="bg1"/>
                </a:solidFill>
              </a:rPr>
              <a:t>-</a:t>
            </a:r>
            <a:r>
              <a:rPr lang="en-US" sz="1000" b="0" dirty="0" err="1">
                <a:solidFill>
                  <a:schemeClr val="bg1"/>
                </a:solidFill>
              </a:rPr>
              <a:t>facebook</a:t>
            </a:r>
            <a:r>
              <a:rPr lang="en-US" sz="1000" b="0" dirty="0">
                <a:solidFill>
                  <a:schemeClr val="bg1"/>
                </a:solidFill>
              </a:rPr>
              <a:t>-ads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377">
            <a:off x="4105955" y="3681616"/>
            <a:ext cx="3514852" cy="268782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231">
            <a:off x="5511147" y="177818"/>
            <a:ext cx="3375152" cy="430834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38909">
            <a:off x="210391" y="194307"/>
            <a:ext cx="3604260" cy="2749296"/>
          </a:xfrm>
          <a:prstGeom prst="rect">
            <a:avLst/>
          </a:prstGeom>
        </p:spPr>
      </p:pic>
    </p:spTree>
    <p:extLst>
      <p:ext uri="{BB962C8B-B14F-4D97-AF65-F5344CB8AC3E}">
        <p14:creationId xmlns:p14="http://schemas.microsoft.com/office/powerpoint/2010/main" val="7596647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7303342" cy="2667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710" y="3048000"/>
            <a:ext cx="5486400" cy="3282043"/>
          </a:xfrm>
          <a:prstGeom prst="rect">
            <a:avLst/>
          </a:prstGeom>
        </p:spPr>
      </p:pic>
      <p:sp>
        <p:nvSpPr>
          <p:cNvPr id="4" name="TextBox 3"/>
          <p:cNvSpPr txBox="1">
            <a:spLocks noChangeArrowheads="1"/>
          </p:cNvSpPr>
          <p:nvPr/>
        </p:nvSpPr>
        <p:spPr bwMode="auto">
          <a:xfrm>
            <a:off x="0" y="6611938"/>
            <a:ext cx="7772400" cy="246221"/>
          </a:xfrm>
          <a:prstGeom prst="rect">
            <a:avLst/>
          </a:prstGeom>
          <a:noFill/>
          <a:ln w="9525">
            <a:noFill/>
            <a:miter lim="800000"/>
            <a:headEnd/>
            <a:tailEnd/>
          </a:ln>
        </p:spPr>
        <p:txBody>
          <a:bodyPr wrap="square">
            <a:spAutoFit/>
          </a:bodyPr>
          <a:lstStyle/>
          <a:p>
            <a:r>
              <a:rPr lang="en-US" sz="1000" b="0" dirty="0">
                <a:solidFill>
                  <a:schemeClr val="bg1"/>
                </a:solidFill>
              </a:rPr>
              <a:t>Source: https://</a:t>
            </a:r>
            <a:r>
              <a:rPr lang="en-US" sz="1000" b="0" dirty="0" err="1">
                <a:solidFill>
                  <a:schemeClr val="bg1"/>
                </a:solidFill>
              </a:rPr>
              <a:t>www.propublica.org</a:t>
            </a:r>
            <a:r>
              <a:rPr lang="en-US" sz="1000" b="0" dirty="0">
                <a:solidFill>
                  <a:schemeClr val="bg1"/>
                </a:solidFill>
              </a:rPr>
              <a:t>/article/</a:t>
            </a:r>
            <a:r>
              <a:rPr lang="en-US" sz="1000" b="0" dirty="0" err="1">
                <a:solidFill>
                  <a:schemeClr val="bg1"/>
                </a:solidFill>
              </a:rPr>
              <a:t>facebook</a:t>
            </a:r>
            <a:r>
              <a:rPr lang="en-US" sz="1000" b="0" dirty="0">
                <a:solidFill>
                  <a:schemeClr val="bg1"/>
                </a:solidFill>
              </a:rPr>
              <a:t>-enabled-advertisers-to-reach-</a:t>
            </a:r>
            <a:r>
              <a:rPr lang="en-US" sz="1000" b="0" dirty="0" err="1">
                <a:solidFill>
                  <a:schemeClr val="bg1"/>
                </a:solidFill>
              </a:rPr>
              <a:t>jew</a:t>
            </a:r>
            <a:r>
              <a:rPr lang="en-US" sz="1000" b="0" dirty="0">
                <a:solidFill>
                  <a:schemeClr val="bg1"/>
                </a:solidFill>
              </a:rPr>
              <a:t>-haters</a:t>
            </a:r>
          </a:p>
        </p:txBody>
      </p:sp>
    </p:spTree>
    <p:extLst>
      <p:ext uri="{BB962C8B-B14F-4D97-AF65-F5344CB8AC3E}">
        <p14:creationId xmlns:p14="http://schemas.microsoft.com/office/powerpoint/2010/main" val="64573137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100" y="406400"/>
            <a:ext cx="6515100" cy="6045200"/>
          </a:xfrm>
          <a:prstGeom prst="rect">
            <a:avLst/>
          </a:prstGeom>
        </p:spPr>
      </p:pic>
    </p:spTree>
    <p:extLst>
      <p:ext uri="{BB962C8B-B14F-4D97-AF65-F5344CB8AC3E}">
        <p14:creationId xmlns:p14="http://schemas.microsoft.com/office/powerpoint/2010/main" val="203294662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34708"/>
          </a:xfrm>
          <a:prstGeom prst="rect">
            <a:avLst/>
          </a:prstGeom>
        </p:spPr>
      </p:pic>
      <p:sp>
        <p:nvSpPr>
          <p:cNvPr id="4" name="TextBox 3"/>
          <p:cNvSpPr txBox="1">
            <a:spLocks noChangeArrowheads="1"/>
          </p:cNvSpPr>
          <p:nvPr/>
        </p:nvSpPr>
        <p:spPr bwMode="auto">
          <a:xfrm>
            <a:off x="0" y="6611938"/>
            <a:ext cx="7772400" cy="246221"/>
          </a:xfrm>
          <a:prstGeom prst="rect">
            <a:avLst/>
          </a:prstGeom>
          <a:noFill/>
          <a:ln w="9525">
            <a:noFill/>
            <a:miter lim="800000"/>
            <a:headEnd/>
            <a:tailEnd/>
          </a:ln>
        </p:spPr>
        <p:txBody>
          <a:bodyPr wrap="square">
            <a:spAutoFit/>
          </a:bodyPr>
          <a:lstStyle/>
          <a:p>
            <a:r>
              <a:rPr lang="en-US" sz="1000" b="0" dirty="0">
                <a:solidFill>
                  <a:schemeClr val="bg1"/>
                </a:solidFill>
              </a:rPr>
              <a:t>Source: http://</a:t>
            </a:r>
            <a:r>
              <a:rPr lang="en-US" sz="1000" b="0" dirty="0" err="1">
                <a:solidFill>
                  <a:schemeClr val="bg1"/>
                </a:solidFill>
              </a:rPr>
              <a:t>www.cnn.com</a:t>
            </a:r>
            <a:r>
              <a:rPr lang="en-US" sz="1000" b="0" dirty="0">
                <a:solidFill>
                  <a:schemeClr val="bg1"/>
                </a:solidFill>
              </a:rPr>
              <a:t>/2016/12/07/</a:t>
            </a:r>
            <a:r>
              <a:rPr lang="en-US" sz="1000" b="0" dirty="0" err="1">
                <a:solidFill>
                  <a:schemeClr val="bg1"/>
                </a:solidFill>
              </a:rPr>
              <a:t>asia</a:t>
            </a:r>
            <a:r>
              <a:rPr lang="en-US" sz="1000" b="0" dirty="0">
                <a:solidFill>
                  <a:schemeClr val="bg1"/>
                </a:solidFill>
              </a:rPr>
              <a:t>/new-</a:t>
            </a:r>
            <a:r>
              <a:rPr lang="en-US" sz="1000" b="0" dirty="0" err="1">
                <a:solidFill>
                  <a:schemeClr val="bg1"/>
                </a:solidFill>
              </a:rPr>
              <a:t>zealand</a:t>
            </a:r>
            <a:r>
              <a:rPr lang="en-US" sz="1000" b="0" dirty="0">
                <a:solidFill>
                  <a:schemeClr val="bg1"/>
                </a:solidFill>
              </a:rPr>
              <a:t>-passport-robot-</a:t>
            </a:r>
            <a:r>
              <a:rPr lang="en-US" sz="1000" b="0" dirty="0" err="1">
                <a:solidFill>
                  <a:schemeClr val="bg1"/>
                </a:solidFill>
              </a:rPr>
              <a:t>asian</a:t>
            </a:r>
            <a:r>
              <a:rPr lang="en-US" sz="1000" b="0" dirty="0">
                <a:solidFill>
                  <a:schemeClr val="bg1"/>
                </a:solidFill>
              </a:rPr>
              <a:t>-</a:t>
            </a:r>
            <a:r>
              <a:rPr lang="en-US" sz="1000" b="0" dirty="0" err="1">
                <a:solidFill>
                  <a:schemeClr val="bg1"/>
                </a:solidFill>
              </a:rPr>
              <a:t>trnd</a:t>
            </a:r>
            <a:r>
              <a:rPr lang="en-US" sz="1000" b="0" dirty="0">
                <a:solidFill>
                  <a:schemeClr val="bg1"/>
                </a:solidFill>
              </a:rPr>
              <a:t>/</a:t>
            </a:r>
            <a:r>
              <a:rPr lang="en-US" sz="1000" b="0" dirty="0" err="1">
                <a:solidFill>
                  <a:schemeClr val="bg1"/>
                </a:solidFill>
              </a:rPr>
              <a:t>index.html</a:t>
            </a:r>
            <a:endParaRPr lang="en-US" sz="1000" b="0" dirty="0">
              <a:solidFill>
                <a:schemeClr val="bg1"/>
              </a:solidFill>
            </a:endParaRPr>
          </a:p>
        </p:txBody>
      </p:sp>
    </p:spTree>
    <p:extLst>
      <p:ext uri="{BB962C8B-B14F-4D97-AF65-F5344CB8AC3E}">
        <p14:creationId xmlns:p14="http://schemas.microsoft.com/office/powerpoint/2010/main" val="126911941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The Perils of Big Data</a:t>
            </a:r>
          </a:p>
        </p:txBody>
      </p:sp>
      <p:sp>
        <p:nvSpPr>
          <p:cNvPr id="6" name="TextBox 5"/>
          <p:cNvSpPr txBox="1"/>
          <p:nvPr/>
        </p:nvSpPr>
        <p:spPr>
          <a:xfrm>
            <a:off x="0" y="165729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The end of privacy</a:t>
            </a:r>
          </a:p>
        </p:txBody>
      </p:sp>
      <p:sp>
        <p:nvSpPr>
          <p:cNvPr id="7" name="TextBox 6"/>
          <p:cNvSpPr txBox="1"/>
          <p:nvPr/>
        </p:nvSpPr>
        <p:spPr>
          <a:xfrm>
            <a:off x="0" y="2038290"/>
            <a:ext cx="9144000" cy="400110"/>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Who owns your data and can the government access it?</a:t>
            </a:r>
          </a:p>
        </p:txBody>
      </p:sp>
      <p:sp>
        <p:nvSpPr>
          <p:cNvPr id="11" name="TextBox 10"/>
          <p:cNvSpPr txBox="1"/>
          <p:nvPr/>
        </p:nvSpPr>
        <p:spPr>
          <a:xfrm>
            <a:off x="0" y="304800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The echo chamber</a:t>
            </a:r>
          </a:p>
        </p:txBody>
      </p:sp>
      <p:sp>
        <p:nvSpPr>
          <p:cNvPr id="12" name="TextBox 11"/>
          <p:cNvSpPr txBox="1"/>
          <p:nvPr/>
        </p:nvSpPr>
        <p:spPr>
          <a:xfrm>
            <a:off x="0" y="3429000"/>
            <a:ext cx="9144000" cy="400110"/>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Are you seeing only what you want to see?</a:t>
            </a:r>
          </a:p>
        </p:txBody>
      </p:sp>
      <p:sp>
        <p:nvSpPr>
          <p:cNvPr id="13" name="TextBox 12"/>
          <p:cNvSpPr txBox="1"/>
          <p:nvPr/>
        </p:nvSpPr>
        <p:spPr>
          <a:xfrm>
            <a:off x="0" y="440049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The racist algorithm</a:t>
            </a:r>
          </a:p>
        </p:txBody>
      </p:sp>
      <p:sp>
        <p:nvSpPr>
          <p:cNvPr id="14" name="TextBox 13"/>
          <p:cNvSpPr txBox="1"/>
          <p:nvPr/>
        </p:nvSpPr>
        <p:spPr>
          <a:xfrm>
            <a:off x="0" y="4781490"/>
            <a:ext cx="9144000" cy="400110"/>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Algorithms aren’t racist, people are?</a:t>
            </a:r>
          </a:p>
        </p:txBody>
      </p:sp>
      <p:sp>
        <p:nvSpPr>
          <p:cNvPr id="15" name="TextBox 14"/>
          <p:cNvSpPr txBox="1"/>
          <p:nvPr/>
        </p:nvSpPr>
        <p:spPr>
          <a:xfrm>
            <a:off x="0" y="6112847"/>
            <a:ext cx="9144000" cy="461665"/>
          </a:xfrm>
          <a:prstGeom prst="rect">
            <a:avLst/>
          </a:prstGeom>
          <a:noFill/>
        </p:spPr>
        <p:txBody>
          <a:bodyPr wrap="square" rtlCol="0">
            <a:spAutoFit/>
          </a:bodyPr>
          <a:lstStyle/>
          <a:p>
            <a:pPr algn="ctr"/>
            <a:r>
              <a:rPr lang="en-US" sz="2400" b="0" dirty="0">
                <a:solidFill>
                  <a:srgbClr val="FF0000"/>
                </a:solidFill>
                <a:latin typeface="Gill Sans"/>
                <a:cs typeface="Gill Sans"/>
              </a:rPr>
              <a:t>We </a:t>
            </a:r>
            <a:r>
              <a:rPr lang="en-US" sz="2400" b="0" i="1" dirty="0">
                <a:solidFill>
                  <a:srgbClr val="FF0000"/>
                </a:solidFill>
                <a:latin typeface="Gill Sans"/>
                <a:cs typeface="Gill Sans"/>
              </a:rPr>
              <a:t>desperately</a:t>
            </a:r>
            <a:r>
              <a:rPr lang="en-US" sz="2400" b="0" dirty="0">
                <a:solidFill>
                  <a:srgbClr val="FF0000"/>
                </a:solidFill>
                <a:latin typeface="Gill Sans"/>
                <a:cs typeface="Gill Sans"/>
              </a:rPr>
              <a:t> need “data ethics” to go with big data!</a:t>
            </a:r>
          </a:p>
        </p:txBody>
      </p:sp>
    </p:spTree>
    <p:extLst>
      <p:ext uri="{BB962C8B-B14F-4D97-AF65-F5344CB8AC3E}">
        <p14:creationId xmlns:p14="http://schemas.microsoft.com/office/powerpoint/2010/main" val="22740032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838200"/>
            <a:ext cx="8708571" cy="5295900"/>
          </a:xfrm>
          <a:prstGeom prst="rect">
            <a:avLst/>
          </a:prstGeom>
        </p:spPr>
      </p:pic>
    </p:spTree>
    <p:extLst>
      <p:ext uri="{BB962C8B-B14F-4D97-AF65-F5344CB8AC3E}">
        <p14:creationId xmlns:p14="http://schemas.microsoft.com/office/powerpoint/2010/main" val="109908508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848" y="0"/>
            <a:ext cx="10294248" cy="6857999"/>
          </a:xfrm>
          <a:prstGeom prst="rect">
            <a:avLst/>
          </a:prstGeom>
        </p:spPr>
      </p:pic>
      <p:sp>
        <p:nvSpPr>
          <p:cNvPr id="3" name="TextBox 4"/>
          <p:cNvSpPr txBox="1">
            <a:spLocks noChangeArrowheads="1"/>
          </p:cNvSpPr>
          <p:nvPr/>
        </p:nvSpPr>
        <p:spPr bwMode="auto">
          <a:xfrm>
            <a:off x="0" y="6611938"/>
            <a:ext cx="2667000" cy="246221"/>
          </a:xfrm>
          <a:prstGeom prst="rect">
            <a:avLst/>
          </a:prstGeom>
          <a:noFill/>
          <a:ln w="9525">
            <a:noFill/>
            <a:miter lim="800000"/>
            <a:headEnd/>
            <a:tailEnd/>
          </a:ln>
        </p:spPr>
        <p:txBody>
          <a:bodyPr wrap="square">
            <a:spAutoFit/>
          </a:bodyPr>
          <a:lstStyle/>
          <a:p>
            <a:r>
              <a:rPr lang="en-US" sz="1000" b="0" dirty="0">
                <a:solidFill>
                  <a:schemeClr val="bg1"/>
                </a:solidFill>
              </a:rPr>
              <a:t>Source: Popular Internet Meme</a:t>
            </a:r>
          </a:p>
        </p:txBody>
      </p:sp>
    </p:spTree>
    <p:extLst>
      <p:ext uri="{BB962C8B-B14F-4D97-AF65-F5344CB8AC3E}">
        <p14:creationId xmlns:p14="http://schemas.microsoft.com/office/powerpoint/2010/main" val="68008607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Agenda for Today</a:t>
            </a:r>
          </a:p>
        </p:txBody>
      </p:sp>
      <p:sp>
        <p:nvSpPr>
          <p:cNvPr id="6" name="TextBox 5"/>
          <p:cNvSpPr txBox="1"/>
          <p:nvPr/>
        </p:nvSpPr>
        <p:spPr>
          <a:xfrm>
            <a:off x="0" y="2521803"/>
            <a:ext cx="9144000" cy="830997"/>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Why big data?</a:t>
            </a:r>
          </a:p>
          <a:p>
            <a:pPr lvl="0" algn="ctr">
              <a:defRPr/>
            </a:pPr>
            <a:r>
              <a:rPr lang="en-US" sz="2400" b="0" kern="0" dirty="0">
                <a:solidFill>
                  <a:srgbClr val="000000"/>
                </a:solidFill>
                <a:latin typeface="Gill Sans"/>
                <a:cs typeface="Gill Sans"/>
              </a:rPr>
              <a:t>Hadoop walkthrough</a:t>
            </a:r>
          </a:p>
        </p:txBody>
      </p:sp>
    </p:spTree>
    <p:extLst>
      <p:ext uri="{BB962C8B-B14F-4D97-AF65-F5344CB8AC3E}">
        <p14:creationId xmlns:p14="http://schemas.microsoft.com/office/powerpoint/2010/main" val="13743262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BF_009.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10289572" cy="6858000"/>
          </a:xfrm>
          <a:prstGeom prst="rect">
            <a:avLst/>
          </a:prstGeom>
        </p:spPr>
      </p:pic>
      <p:sp>
        <p:nvSpPr>
          <p:cNvPr id="3" name="TextBox 4"/>
          <p:cNvSpPr txBox="1">
            <a:spLocks noChangeArrowheads="1"/>
          </p:cNvSpPr>
          <p:nvPr/>
        </p:nvSpPr>
        <p:spPr bwMode="auto">
          <a:xfrm>
            <a:off x="0" y="6611938"/>
            <a:ext cx="1075773" cy="246221"/>
          </a:xfrm>
          <a:prstGeom prst="rect">
            <a:avLst/>
          </a:prstGeom>
          <a:noFill/>
          <a:ln w="9525">
            <a:noFill/>
            <a:miter lim="800000"/>
            <a:headEnd/>
            <a:tailEnd/>
          </a:ln>
        </p:spPr>
        <p:txBody>
          <a:bodyPr wrap="none">
            <a:spAutoFit/>
          </a:bodyPr>
          <a:lstStyle/>
          <a:p>
            <a:r>
              <a:rPr lang="en-US" sz="1000" b="0" dirty="0"/>
              <a:t>Source: Google</a:t>
            </a:r>
          </a:p>
        </p:txBody>
      </p:sp>
      <p:sp>
        <p:nvSpPr>
          <p:cNvPr id="5" name="Title 1"/>
          <p:cNvSpPr txBox="1">
            <a:spLocks/>
          </p:cNvSpPr>
          <p:nvPr/>
        </p:nvSpPr>
        <p:spPr>
          <a:xfrm>
            <a:off x="0" y="1676400"/>
            <a:ext cx="9144000" cy="685800"/>
          </a:xfrm>
          <a:prstGeom prst="rect">
            <a:avLst/>
          </a:prstGeom>
        </p:spPr>
        <p:txBody>
          <a:bodyPr/>
          <a:lstStyle/>
          <a:p>
            <a:pPr lvl="0" algn="ctr">
              <a:defRPr/>
            </a:pPr>
            <a:r>
              <a:rPr lang="en-US" sz="3600" b="0" kern="0" dirty="0">
                <a:latin typeface="Gill Sans"/>
                <a:cs typeface="Gill Sans"/>
              </a:rPr>
              <a:t>Tackling Big Data</a:t>
            </a:r>
          </a:p>
        </p:txBody>
      </p:sp>
    </p:spTree>
    <p:extLst>
      <p:ext uri="{BB962C8B-B14F-4D97-AF65-F5344CB8AC3E}">
        <p14:creationId xmlns:p14="http://schemas.microsoft.com/office/powerpoint/2010/main" val="10849173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3" name="Straight Arrow Connector 172"/>
          <p:cNvCxnSpPr>
            <a:cxnSpLocks noChangeShapeType="1"/>
          </p:cNvCxnSpPr>
          <p:nvPr/>
        </p:nvCxnSpPr>
        <p:spPr bwMode="auto">
          <a:xfrm rot="5400000">
            <a:off x="2644776" y="3213100"/>
            <a:ext cx="273050" cy="3175"/>
          </a:xfrm>
          <a:prstGeom prst="straightConnector1">
            <a:avLst/>
          </a:prstGeom>
          <a:ln w="12700">
            <a:headEnd/>
            <a:tailEnd type="triangle" w="med" len="med"/>
          </a:ln>
        </p:spPr>
        <p:style>
          <a:lnRef idx="2">
            <a:schemeClr val="dk1"/>
          </a:lnRef>
          <a:fillRef idx="0">
            <a:schemeClr val="dk1"/>
          </a:fillRef>
          <a:effectRef idx="1">
            <a:schemeClr val="dk1"/>
          </a:effectRef>
          <a:fontRef idx="minor">
            <a:schemeClr val="tx1"/>
          </a:fontRef>
        </p:style>
      </p:cxnSp>
      <p:cxnSp>
        <p:nvCxnSpPr>
          <p:cNvPr id="174" name="Straight Arrow Connector 173"/>
          <p:cNvCxnSpPr>
            <a:cxnSpLocks noChangeShapeType="1"/>
          </p:cNvCxnSpPr>
          <p:nvPr/>
        </p:nvCxnSpPr>
        <p:spPr bwMode="auto">
          <a:xfrm rot="5400000">
            <a:off x="3938588" y="3213100"/>
            <a:ext cx="274638" cy="1587"/>
          </a:xfrm>
          <a:prstGeom prst="straightConnector1">
            <a:avLst/>
          </a:prstGeom>
          <a:ln w="12700">
            <a:headEnd/>
            <a:tailEnd type="triangle" w="med" len="med"/>
          </a:ln>
        </p:spPr>
        <p:style>
          <a:lnRef idx="2">
            <a:schemeClr val="dk1"/>
          </a:lnRef>
          <a:fillRef idx="0">
            <a:schemeClr val="dk1"/>
          </a:fillRef>
          <a:effectRef idx="1">
            <a:schemeClr val="dk1"/>
          </a:effectRef>
          <a:fontRef idx="minor">
            <a:schemeClr val="tx1"/>
          </a:fontRef>
        </p:style>
      </p:cxnSp>
      <p:cxnSp>
        <p:nvCxnSpPr>
          <p:cNvPr id="175" name="Straight Arrow Connector 174"/>
          <p:cNvCxnSpPr>
            <a:cxnSpLocks noChangeShapeType="1"/>
          </p:cNvCxnSpPr>
          <p:nvPr/>
        </p:nvCxnSpPr>
        <p:spPr bwMode="auto">
          <a:xfrm rot="5400000">
            <a:off x="5233988" y="3213100"/>
            <a:ext cx="274638" cy="1587"/>
          </a:xfrm>
          <a:prstGeom prst="straightConnector1">
            <a:avLst/>
          </a:prstGeom>
          <a:ln w="12700">
            <a:headEnd/>
            <a:tailEnd type="triangle" w="med" len="med"/>
          </a:ln>
        </p:spPr>
        <p:style>
          <a:lnRef idx="2">
            <a:schemeClr val="dk1"/>
          </a:lnRef>
          <a:fillRef idx="0">
            <a:schemeClr val="dk1"/>
          </a:fillRef>
          <a:effectRef idx="1">
            <a:schemeClr val="dk1"/>
          </a:effectRef>
          <a:fontRef idx="minor">
            <a:schemeClr val="tx1"/>
          </a:fontRef>
        </p:style>
      </p:cxnSp>
      <p:cxnSp>
        <p:nvCxnSpPr>
          <p:cNvPr id="176" name="Straight Arrow Connector 175"/>
          <p:cNvCxnSpPr>
            <a:cxnSpLocks noChangeShapeType="1"/>
          </p:cNvCxnSpPr>
          <p:nvPr/>
        </p:nvCxnSpPr>
        <p:spPr bwMode="auto">
          <a:xfrm rot="5400000">
            <a:off x="6605588" y="3213100"/>
            <a:ext cx="274638" cy="1587"/>
          </a:xfrm>
          <a:prstGeom prst="straightConnector1">
            <a:avLst/>
          </a:prstGeom>
          <a:ln w="12700">
            <a:headEnd/>
            <a:tailEnd type="triangle" w="med" len="med"/>
          </a:ln>
        </p:spPr>
        <p:style>
          <a:lnRef idx="2">
            <a:schemeClr val="dk1"/>
          </a:lnRef>
          <a:fillRef idx="0">
            <a:schemeClr val="dk1"/>
          </a:fillRef>
          <a:effectRef idx="1">
            <a:schemeClr val="dk1"/>
          </a:effectRef>
          <a:fontRef idx="minor">
            <a:schemeClr val="tx1"/>
          </a:fontRef>
        </p:style>
      </p:cxnSp>
      <p:sp>
        <p:nvSpPr>
          <p:cNvPr id="169" name="Rectangle 7"/>
          <p:cNvSpPr>
            <a:spLocks noChangeArrowheads="1"/>
          </p:cNvSpPr>
          <p:nvPr/>
        </p:nvSpPr>
        <p:spPr bwMode="auto">
          <a:xfrm>
            <a:off x="6324600" y="2666999"/>
            <a:ext cx="838200" cy="409575"/>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r>
              <a:rPr lang="en-US" sz="1200" b="0" dirty="0">
                <a:solidFill>
                  <a:schemeClr val="bg2"/>
                </a:solidFill>
              </a:rPr>
              <a:t>combine</a:t>
            </a:r>
          </a:p>
        </p:txBody>
      </p:sp>
      <p:sp>
        <p:nvSpPr>
          <p:cNvPr id="170" name="Rectangle 4"/>
          <p:cNvSpPr>
            <a:spLocks noChangeArrowheads="1"/>
          </p:cNvSpPr>
          <p:nvPr/>
        </p:nvSpPr>
        <p:spPr bwMode="auto">
          <a:xfrm>
            <a:off x="2362200" y="2666999"/>
            <a:ext cx="838200" cy="409575"/>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r>
              <a:rPr lang="en-US" sz="1200" b="0" dirty="0">
                <a:solidFill>
                  <a:schemeClr val="bg2"/>
                </a:solidFill>
              </a:rPr>
              <a:t>combine</a:t>
            </a:r>
          </a:p>
        </p:txBody>
      </p:sp>
      <p:sp>
        <p:nvSpPr>
          <p:cNvPr id="171" name="Rectangle 5"/>
          <p:cNvSpPr>
            <a:spLocks noChangeArrowheads="1"/>
          </p:cNvSpPr>
          <p:nvPr/>
        </p:nvSpPr>
        <p:spPr bwMode="auto">
          <a:xfrm>
            <a:off x="3657600" y="2666999"/>
            <a:ext cx="838200" cy="409575"/>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r>
              <a:rPr lang="en-US" sz="1200" b="0" dirty="0">
                <a:solidFill>
                  <a:schemeClr val="bg2"/>
                </a:solidFill>
              </a:rPr>
              <a:t>combine</a:t>
            </a:r>
          </a:p>
        </p:txBody>
      </p:sp>
      <p:sp>
        <p:nvSpPr>
          <p:cNvPr id="172" name="Rectangle 6"/>
          <p:cNvSpPr>
            <a:spLocks noChangeArrowheads="1"/>
          </p:cNvSpPr>
          <p:nvPr/>
        </p:nvSpPr>
        <p:spPr bwMode="auto">
          <a:xfrm>
            <a:off x="4953000" y="2666999"/>
            <a:ext cx="838200" cy="409575"/>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r>
              <a:rPr lang="en-US" sz="1200" b="0" dirty="0">
                <a:solidFill>
                  <a:schemeClr val="bg2"/>
                </a:solidFill>
              </a:rPr>
              <a:t>combine</a:t>
            </a:r>
          </a:p>
        </p:txBody>
      </p:sp>
      <p:grpSp>
        <p:nvGrpSpPr>
          <p:cNvPr id="2" name="Group 326"/>
          <p:cNvGrpSpPr/>
          <p:nvPr/>
        </p:nvGrpSpPr>
        <p:grpSpPr>
          <a:xfrm>
            <a:off x="2286000" y="3381375"/>
            <a:ext cx="996950" cy="276225"/>
            <a:chOff x="2286000" y="3381375"/>
            <a:chExt cx="996950" cy="276225"/>
          </a:xfrm>
        </p:grpSpPr>
        <p:sp>
          <p:nvSpPr>
            <p:cNvPr id="178" name="Rectangle 144"/>
            <p:cNvSpPr>
              <a:spLocks noChangeArrowheads="1"/>
            </p:cNvSpPr>
            <p:nvPr/>
          </p:nvSpPr>
          <p:spPr bwMode="auto">
            <a:xfrm>
              <a:off x="2794665" y="3405506"/>
              <a:ext cx="228714" cy="227961"/>
            </a:xfrm>
            <a:prstGeom prst="rect">
              <a:avLst/>
            </a:prstGeom>
            <a:solidFill>
              <a:schemeClr val="bg1"/>
            </a:solidFill>
            <a:ln w="9525" algn="ctr">
              <a:solidFill>
                <a:schemeClr val="bg1"/>
              </a:solidFill>
              <a:round/>
              <a:headEnd/>
              <a:tailEnd/>
            </a:ln>
          </p:spPr>
          <p:txBody>
            <a:bodyPr/>
            <a:lstStyle/>
            <a:p>
              <a:endParaRPr lang="en-US"/>
            </a:p>
          </p:txBody>
        </p:sp>
        <p:sp>
          <p:nvSpPr>
            <p:cNvPr id="179" name="TextBox 145"/>
            <p:cNvSpPr txBox="1">
              <a:spLocks noChangeArrowheads="1"/>
            </p:cNvSpPr>
            <p:nvPr/>
          </p:nvSpPr>
          <p:spPr bwMode="auto">
            <a:xfrm>
              <a:off x="2784475" y="3381375"/>
              <a:ext cx="269761" cy="276225"/>
            </a:xfrm>
            <a:prstGeom prst="rect">
              <a:avLst/>
            </a:prstGeom>
            <a:noFill/>
            <a:ln w="9525">
              <a:noFill/>
              <a:miter lim="800000"/>
              <a:headEnd/>
              <a:tailEnd/>
            </a:ln>
          </p:spPr>
          <p:txBody>
            <a:bodyPr wrap="none">
              <a:spAutoFit/>
            </a:bodyPr>
            <a:lstStyle/>
            <a:p>
              <a:pPr algn="ctr"/>
              <a:r>
                <a:rPr lang="en-US" sz="1200" b="0" dirty="0"/>
                <a:t>b</a:t>
              </a:r>
              <a:endParaRPr lang="en-US" b="0" baseline="-25000" dirty="0"/>
            </a:p>
          </p:txBody>
        </p:sp>
        <p:sp>
          <p:nvSpPr>
            <p:cNvPr id="180" name="Rectangle 137"/>
            <p:cNvSpPr>
              <a:spLocks noChangeArrowheads="1"/>
            </p:cNvSpPr>
            <p:nvPr/>
          </p:nvSpPr>
          <p:spPr bwMode="auto">
            <a:xfrm>
              <a:off x="2296190" y="3405506"/>
              <a:ext cx="228714" cy="227961"/>
            </a:xfrm>
            <a:prstGeom prst="rect">
              <a:avLst/>
            </a:prstGeom>
            <a:solidFill>
              <a:schemeClr val="bg1"/>
            </a:solidFill>
            <a:ln w="9525" algn="ctr">
              <a:solidFill>
                <a:schemeClr val="bg1"/>
              </a:solidFill>
              <a:round/>
              <a:headEnd/>
              <a:tailEnd/>
            </a:ln>
          </p:spPr>
          <p:txBody>
            <a:bodyPr/>
            <a:lstStyle/>
            <a:p>
              <a:endParaRPr lang="en-US"/>
            </a:p>
          </p:txBody>
        </p:sp>
        <p:sp>
          <p:nvSpPr>
            <p:cNvPr id="181" name="TextBox 138"/>
            <p:cNvSpPr txBox="1">
              <a:spLocks noChangeArrowheads="1"/>
            </p:cNvSpPr>
            <p:nvPr/>
          </p:nvSpPr>
          <p:spPr bwMode="auto">
            <a:xfrm>
              <a:off x="2286000" y="3381375"/>
              <a:ext cx="269761" cy="276225"/>
            </a:xfrm>
            <a:prstGeom prst="rect">
              <a:avLst/>
            </a:prstGeom>
            <a:noFill/>
            <a:ln w="9525">
              <a:noFill/>
              <a:miter lim="800000"/>
              <a:headEnd/>
              <a:tailEnd/>
            </a:ln>
          </p:spPr>
          <p:txBody>
            <a:bodyPr wrap="none">
              <a:spAutoFit/>
            </a:bodyPr>
            <a:lstStyle/>
            <a:p>
              <a:pPr algn="ctr"/>
              <a:r>
                <a:rPr lang="en-US" sz="1200" b="0" dirty="0"/>
                <a:t>a</a:t>
              </a:r>
              <a:endParaRPr lang="en-US" b="0" baseline="-25000" dirty="0"/>
            </a:p>
          </p:txBody>
        </p:sp>
        <p:sp>
          <p:nvSpPr>
            <p:cNvPr id="182" name="Rectangle 135"/>
            <p:cNvSpPr>
              <a:spLocks noChangeArrowheads="1"/>
            </p:cNvSpPr>
            <p:nvPr/>
          </p:nvSpPr>
          <p:spPr bwMode="auto">
            <a:xfrm>
              <a:off x="2524904" y="3405506"/>
              <a:ext cx="228714"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183" name="TextBox 136"/>
            <p:cNvSpPr txBox="1">
              <a:spLocks noChangeArrowheads="1"/>
            </p:cNvSpPr>
            <p:nvPr/>
          </p:nvSpPr>
          <p:spPr bwMode="auto">
            <a:xfrm>
              <a:off x="2514714" y="3381375"/>
              <a:ext cx="269761" cy="276225"/>
            </a:xfrm>
            <a:prstGeom prst="rect">
              <a:avLst/>
            </a:prstGeom>
            <a:noFill/>
            <a:ln w="9525">
              <a:noFill/>
              <a:miter lim="800000"/>
              <a:headEnd/>
              <a:tailEnd/>
            </a:ln>
          </p:spPr>
          <p:txBody>
            <a:bodyPr wrap="none">
              <a:spAutoFit/>
            </a:bodyPr>
            <a:lstStyle/>
            <a:p>
              <a:r>
                <a:rPr lang="en-US" sz="1200" b="0">
                  <a:solidFill>
                    <a:schemeClr val="bg1"/>
                  </a:solidFill>
                </a:rPr>
                <a:t>1</a:t>
              </a:r>
              <a:endParaRPr lang="en-US" b="0" baseline="-25000">
                <a:solidFill>
                  <a:schemeClr val="bg1"/>
                </a:solidFill>
              </a:endParaRPr>
            </a:p>
          </p:txBody>
        </p:sp>
        <p:sp>
          <p:nvSpPr>
            <p:cNvPr id="184" name="Rectangle 142"/>
            <p:cNvSpPr>
              <a:spLocks noChangeArrowheads="1"/>
            </p:cNvSpPr>
            <p:nvPr/>
          </p:nvSpPr>
          <p:spPr bwMode="auto">
            <a:xfrm>
              <a:off x="3023379" y="3405506"/>
              <a:ext cx="228714"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185" name="TextBox 143"/>
            <p:cNvSpPr txBox="1">
              <a:spLocks noChangeArrowheads="1"/>
            </p:cNvSpPr>
            <p:nvPr/>
          </p:nvSpPr>
          <p:spPr bwMode="auto">
            <a:xfrm>
              <a:off x="3013189" y="3381375"/>
              <a:ext cx="269761" cy="276225"/>
            </a:xfrm>
            <a:prstGeom prst="rect">
              <a:avLst/>
            </a:prstGeom>
            <a:noFill/>
            <a:ln w="9525">
              <a:noFill/>
              <a:miter lim="800000"/>
              <a:headEnd/>
              <a:tailEnd/>
            </a:ln>
          </p:spPr>
          <p:txBody>
            <a:bodyPr wrap="none">
              <a:spAutoFit/>
            </a:bodyPr>
            <a:lstStyle/>
            <a:p>
              <a:r>
                <a:rPr lang="en-US" sz="1200" b="0">
                  <a:solidFill>
                    <a:schemeClr val="bg1"/>
                  </a:solidFill>
                </a:rPr>
                <a:t>2</a:t>
              </a:r>
              <a:endParaRPr lang="en-US" b="0" baseline="-25000">
                <a:solidFill>
                  <a:schemeClr val="bg1"/>
                </a:solidFill>
              </a:endParaRPr>
            </a:p>
          </p:txBody>
        </p:sp>
      </p:grpSp>
      <p:grpSp>
        <p:nvGrpSpPr>
          <p:cNvPr id="3" name="Group 325"/>
          <p:cNvGrpSpPr/>
          <p:nvPr/>
        </p:nvGrpSpPr>
        <p:grpSpPr>
          <a:xfrm>
            <a:off x="3844925" y="3381375"/>
            <a:ext cx="498475" cy="276225"/>
            <a:chOff x="3844925" y="3381375"/>
            <a:chExt cx="498475" cy="276225"/>
          </a:xfrm>
        </p:grpSpPr>
        <p:sp>
          <p:nvSpPr>
            <p:cNvPr id="187" name="Rectangle 151"/>
            <p:cNvSpPr>
              <a:spLocks noChangeArrowheads="1"/>
            </p:cNvSpPr>
            <p:nvPr/>
          </p:nvSpPr>
          <p:spPr bwMode="auto">
            <a:xfrm>
              <a:off x="3855115" y="3405506"/>
              <a:ext cx="228714" cy="227961"/>
            </a:xfrm>
            <a:prstGeom prst="rect">
              <a:avLst/>
            </a:prstGeom>
            <a:solidFill>
              <a:schemeClr val="bg1"/>
            </a:solidFill>
            <a:ln w="9525" algn="ctr">
              <a:solidFill>
                <a:schemeClr val="bg1"/>
              </a:solidFill>
              <a:round/>
              <a:headEnd/>
              <a:tailEnd/>
            </a:ln>
          </p:spPr>
          <p:txBody>
            <a:bodyPr/>
            <a:lstStyle/>
            <a:p>
              <a:endParaRPr lang="en-US"/>
            </a:p>
          </p:txBody>
        </p:sp>
        <p:sp>
          <p:nvSpPr>
            <p:cNvPr id="189" name="TextBox 152"/>
            <p:cNvSpPr txBox="1">
              <a:spLocks noChangeArrowheads="1"/>
            </p:cNvSpPr>
            <p:nvPr/>
          </p:nvSpPr>
          <p:spPr bwMode="auto">
            <a:xfrm>
              <a:off x="3844925" y="3381375"/>
              <a:ext cx="269761" cy="276225"/>
            </a:xfrm>
            <a:prstGeom prst="rect">
              <a:avLst/>
            </a:prstGeom>
            <a:noFill/>
            <a:ln w="9525">
              <a:noFill/>
              <a:miter lim="800000"/>
              <a:headEnd/>
              <a:tailEnd/>
            </a:ln>
          </p:spPr>
          <p:txBody>
            <a:bodyPr wrap="none">
              <a:spAutoFit/>
            </a:bodyPr>
            <a:lstStyle/>
            <a:p>
              <a:pPr algn="ctr"/>
              <a:r>
                <a:rPr lang="en-US" sz="1200" b="0"/>
                <a:t>c</a:t>
              </a:r>
              <a:endParaRPr lang="en-US" b="0" baseline="-25000"/>
            </a:p>
          </p:txBody>
        </p:sp>
        <p:sp>
          <p:nvSpPr>
            <p:cNvPr id="191" name="Rectangle 149"/>
            <p:cNvSpPr>
              <a:spLocks noChangeArrowheads="1"/>
            </p:cNvSpPr>
            <p:nvPr/>
          </p:nvSpPr>
          <p:spPr bwMode="auto">
            <a:xfrm>
              <a:off x="4083829" y="3405506"/>
              <a:ext cx="228714"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192" name="TextBox 150"/>
            <p:cNvSpPr txBox="1">
              <a:spLocks noChangeArrowheads="1"/>
            </p:cNvSpPr>
            <p:nvPr/>
          </p:nvSpPr>
          <p:spPr bwMode="auto">
            <a:xfrm>
              <a:off x="4073639" y="3381375"/>
              <a:ext cx="269761" cy="276225"/>
            </a:xfrm>
            <a:prstGeom prst="rect">
              <a:avLst/>
            </a:prstGeom>
            <a:noFill/>
            <a:ln w="9525">
              <a:noFill/>
              <a:miter lim="800000"/>
              <a:headEnd/>
              <a:tailEnd/>
            </a:ln>
          </p:spPr>
          <p:txBody>
            <a:bodyPr wrap="none">
              <a:spAutoFit/>
            </a:bodyPr>
            <a:lstStyle/>
            <a:p>
              <a:r>
                <a:rPr lang="en-US" sz="1200" b="0" dirty="0">
                  <a:solidFill>
                    <a:schemeClr val="bg1"/>
                  </a:solidFill>
                </a:rPr>
                <a:t>9</a:t>
              </a:r>
              <a:endParaRPr lang="en-US" b="0" baseline="-25000" dirty="0">
                <a:solidFill>
                  <a:schemeClr val="bg1"/>
                </a:solidFill>
              </a:endParaRPr>
            </a:p>
          </p:txBody>
        </p:sp>
      </p:grpSp>
      <p:grpSp>
        <p:nvGrpSpPr>
          <p:cNvPr id="4" name="Group 324"/>
          <p:cNvGrpSpPr/>
          <p:nvPr/>
        </p:nvGrpSpPr>
        <p:grpSpPr>
          <a:xfrm>
            <a:off x="4876800" y="3381375"/>
            <a:ext cx="990600" cy="276225"/>
            <a:chOff x="4876800" y="3381375"/>
            <a:chExt cx="990600" cy="276225"/>
          </a:xfrm>
        </p:grpSpPr>
        <p:sp>
          <p:nvSpPr>
            <p:cNvPr id="196" name="Rectangle 165"/>
            <p:cNvSpPr>
              <a:spLocks noChangeArrowheads="1"/>
            </p:cNvSpPr>
            <p:nvPr/>
          </p:nvSpPr>
          <p:spPr bwMode="auto">
            <a:xfrm>
              <a:off x="4886985" y="3405506"/>
              <a:ext cx="228600" cy="227961"/>
            </a:xfrm>
            <a:prstGeom prst="rect">
              <a:avLst/>
            </a:prstGeom>
            <a:solidFill>
              <a:schemeClr val="bg1"/>
            </a:solidFill>
            <a:ln w="9525" algn="ctr">
              <a:solidFill>
                <a:schemeClr val="bg1"/>
              </a:solidFill>
              <a:round/>
              <a:headEnd/>
              <a:tailEnd/>
            </a:ln>
          </p:spPr>
          <p:txBody>
            <a:bodyPr/>
            <a:lstStyle/>
            <a:p>
              <a:endParaRPr lang="en-US"/>
            </a:p>
          </p:txBody>
        </p:sp>
        <p:sp>
          <p:nvSpPr>
            <p:cNvPr id="197" name="Rectangle 172"/>
            <p:cNvSpPr>
              <a:spLocks noChangeArrowheads="1"/>
            </p:cNvSpPr>
            <p:nvPr/>
          </p:nvSpPr>
          <p:spPr bwMode="auto">
            <a:xfrm>
              <a:off x="5379359" y="3405506"/>
              <a:ext cx="228600" cy="227961"/>
            </a:xfrm>
            <a:prstGeom prst="rect">
              <a:avLst/>
            </a:prstGeom>
            <a:solidFill>
              <a:schemeClr val="bg1"/>
            </a:solidFill>
            <a:ln w="9525" algn="ctr">
              <a:solidFill>
                <a:schemeClr val="bg1"/>
              </a:solidFill>
              <a:round/>
              <a:headEnd/>
              <a:tailEnd/>
            </a:ln>
          </p:spPr>
          <p:txBody>
            <a:bodyPr/>
            <a:lstStyle/>
            <a:p>
              <a:endParaRPr lang="en-US"/>
            </a:p>
          </p:txBody>
        </p:sp>
        <p:sp>
          <p:nvSpPr>
            <p:cNvPr id="198" name="TextBox 166"/>
            <p:cNvSpPr txBox="1">
              <a:spLocks noChangeArrowheads="1"/>
            </p:cNvSpPr>
            <p:nvPr/>
          </p:nvSpPr>
          <p:spPr bwMode="auto">
            <a:xfrm>
              <a:off x="4876800" y="3381375"/>
              <a:ext cx="269626" cy="276225"/>
            </a:xfrm>
            <a:prstGeom prst="rect">
              <a:avLst/>
            </a:prstGeom>
            <a:noFill/>
            <a:ln w="9525">
              <a:noFill/>
              <a:miter lim="800000"/>
              <a:headEnd/>
              <a:tailEnd/>
            </a:ln>
          </p:spPr>
          <p:txBody>
            <a:bodyPr wrap="none">
              <a:spAutoFit/>
            </a:bodyPr>
            <a:lstStyle/>
            <a:p>
              <a:pPr algn="ctr"/>
              <a:r>
                <a:rPr lang="en-US" sz="1200" b="0"/>
                <a:t>a</a:t>
              </a:r>
              <a:endParaRPr lang="en-US" b="0" baseline="-25000"/>
            </a:p>
          </p:txBody>
        </p:sp>
        <p:sp>
          <p:nvSpPr>
            <p:cNvPr id="199" name="TextBox 173"/>
            <p:cNvSpPr txBox="1">
              <a:spLocks noChangeArrowheads="1"/>
            </p:cNvSpPr>
            <p:nvPr/>
          </p:nvSpPr>
          <p:spPr bwMode="auto">
            <a:xfrm>
              <a:off x="5369174" y="3381375"/>
              <a:ext cx="261611" cy="276225"/>
            </a:xfrm>
            <a:prstGeom prst="rect">
              <a:avLst/>
            </a:prstGeom>
            <a:noFill/>
            <a:ln w="9525">
              <a:noFill/>
              <a:miter lim="800000"/>
              <a:headEnd/>
              <a:tailEnd/>
            </a:ln>
          </p:spPr>
          <p:txBody>
            <a:bodyPr wrap="none">
              <a:spAutoFit/>
            </a:bodyPr>
            <a:lstStyle/>
            <a:p>
              <a:pPr algn="ctr"/>
              <a:r>
                <a:rPr lang="en-US" sz="1200" b="0"/>
                <a:t>c</a:t>
              </a:r>
              <a:endParaRPr lang="en-US" b="0" baseline="-25000"/>
            </a:p>
          </p:txBody>
        </p:sp>
        <p:sp>
          <p:nvSpPr>
            <p:cNvPr id="200" name="Rectangle 163"/>
            <p:cNvSpPr>
              <a:spLocks noChangeArrowheads="1"/>
            </p:cNvSpPr>
            <p:nvPr/>
          </p:nvSpPr>
          <p:spPr bwMode="auto">
            <a:xfrm>
              <a:off x="5115585" y="3405506"/>
              <a:ext cx="228600"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201" name="TextBox 164"/>
            <p:cNvSpPr txBox="1">
              <a:spLocks noChangeArrowheads="1"/>
            </p:cNvSpPr>
            <p:nvPr/>
          </p:nvSpPr>
          <p:spPr bwMode="auto">
            <a:xfrm>
              <a:off x="5105400" y="3381375"/>
              <a:ext cx="269626" cy="276225"/>
            </a:xfrm>
            <a:prstGeom prst="rect">
              <a:avLst/>
            </a:prstGeom>
            <a:noFill/>
            <a:ln w="9525">
              <a:noFill/>
              <a:miter lim="800000"/>
              <a:headEnd/>
              <a:tailEnd/>
            </a:ln>
          </p:spPr>
          <p:txBody>
            <a:bodyPr wrap="none">
              <a:spAutoFit/>
            </a:bodyPr>
            <a:lstStyle/>
            <a:p>
              <a:r>
                <a:rPr lang="en-US" sz="1200" b="0">
                  <a:solidFill>
                    <a:schemeClr val="bg1"/>
                  </a:solidFill>
                </a:rPr>
                <a:t>5</a:t>
              </a:r>
              <a:endParaRPr lang="en-US" b="0" baseline="-25000">
                <a:solidFill>
                  <a:schemeClr val="bg1"/>
                </a:solidFill>
              </a:endParaRPr>
            </a:p>
          </p:txBody>
        </p:sp>
        <p:sp>
          <p:nvSpPr>
            <p:cNvPr id="202" name="Rectangle 170"/>
            <p:cNvSpPr>
              <a:spLocks noChangeArrowheads="1"/>
            </p:cNvSpPr>
            <p:nvPr/>
          </p:nvSpPr>
          <p:spPr bwMode="auto">
            <a:xfrm>
              <a:off x="5607959" y="3405506"/>
              <a:ext cx="228600"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203" name="TextBox 171"/>
            <p:cNvSpPr txBox="1">
              <a:spLocks noChangeArrowheads="1"/>
            </p:cNvSpPr>
            <p:nvPr/>
          </p:nvSpPr>
          <p:spPr bwMode="auto">
            <a:xfrm>
              <a:off x="5597774" y="3381375"/>
              <a:ext cx="269626" cy="276225"/>
            </a:xfrm>
            <a:prstGeom prst="rect">
              <a:avLst/>
            </a:prstGeom>
            <a:noFill/>
            <a:ln w="9525">
              <a:noFill/>
              <a:miter lim="800000"/>
              <a:headEnd/>
              <a:tailEnd/>
            </a:ln>
          </p:spPr>
          <p:txBody>
            <a:bodyPr wrap="none">
              <a:spAutoFit/>
            </a:bodyPr>
            <a:lstStyle/>
            <a:p>
              <a:r>
                <a:rPr lang="en-US" sz="1200" b="0">
                  <a:solidFill>
                    <a:schemeClr val="bg1"/>
                  </a:solidFill>
                </a:rPr>
                <a:t>2</a:t>
              </a:r>
              <a:endParaRPr lang="en-US" b="0" baseline="-25000">
                <a:solidFill>
                  <a:schemeClr val="bg1"/>
                </a:solidFill>
              </a:endParaRPr>
            </a:p>
          </p:txBody>
        </p:sp>
      </p:grpSp>
      <p:grpSp>
        <p:nvGrpSpPr>
          <p:cNvPr id="5" name="Group 323"/>
          <p:cNvGrpSpPr/>
          <p:nvPr/>
        </p:nvGrpSpPr>
        <p:grpSpPr>
          <a:xfrm>
            <a:off x="6248400" y="3381375"/>
            <a:ext cx="990600" cy="276225"/>
            <a:chOff x="6248400" y="3381375"/>
            <a:chExt cx="990600" cy="276225"/>
          </a:xfrm>
        </p:grpSpPr>
        <p:sp>
          <p:nvSpPr>
            <p:cNvPr id="205" name="Rectangle 179"/>
            <p:cNvSpPr>
              <a:spLocks noChangeArrowheads="1"/>
            </p:cNvSpPr>
            <p:nvPr/>
          </p:nvSpPr>
          <p:spPr bwMode="auto">
            <a:xfrm>
              <a:off x="6258585" y="3405506"/>
              <a:ext cx="228600" cy="227961"/>
            </a:xfrm>
            <a:prstGeom prst="rect">
              <a:avLst/>
            </a:prstGeom>
            <a:solidFill>
              <a:schemeClr val="bg1"/>
            </a:solidFill>
            <a:ln w="9525" algn="ctr">
              <a:solidFill>
                <a:schemeClr val="bg1"/>
              </a:solidFill>
              <a:round/>
              <a:headEnd/>
              <a:tailEnd/>
            </a:ln>
          </p:spPr>
          <p:txBody>
            <a:bodyPr/>
            <a:lstStyle/>
            <a:p>
              <a:endParaRPr lang="en-US"/>
            </a:p>
          </p:txBody>
        </p:sp>
        <p:sp>
          <p:nvSpPr>
            <p:cNvPr id="206" name="Rectangle 186"/>
            <p:cNvSpPr>
              <a:spLocks noChangeArrowheads="1"/>
            </p:cNvSpPr>
            <p:nvPr/>
          </p:nvSpPr>
          <p:spPr bwMode="auto">
            <a:xfrm>
              <a:off x="6750959" y="3405506"/>
              <a:ext cx="228600" cy="227961"/>
            </a:xfrm>
            <a:prstGeom prst="rect">
              <a:avLst/>
            </a:prstGeom>
            <a:solidFill>
              <a:schemeClr val="bg1"/>
            </a:solidFill>
            <a:ln w="9525" algn="ctr">
              <a:solidFill>
                <a:schemeClr val="bg1"/>
              </a:solidFill>
              <a:round/>
              <a:headEnd/>
              <a:tailEnd/>
            </a:ln>
          </p:spPr>
          <p:txBody>
            <a:bodyPr/>
            <a:lstStyle/>
            <a:p>
              <a:endParaRPr lang="en-US"/>
            </a:p>
          </p:txBody>
        </p:sp>
        <p:sp>
          <p:nvSpPr>
            <p:cNvPr id="207" name="TextBox 180"/>
            <p:cNvSpPr txBox="1">
              <a:spLocks noChangeArrowheads="1"/>
            </p:cNvSpPr>
            <p:nvPr/>
          </p:nvSpPr>
          <p:spPr bwMode="auto">
            <a:xfrm>
              <a:off x="6248400" y="3381375"/>
              <a:ext cx="269626" cy="276225"/>
            </a:xfrm>
            <a:prstGeom prst="rect">
              <a:avLst/>
            </a:prstGeom>
            <a:noFill/>
            <a:ln w="9525">
              <a:noFill/>
              <a:miter lim="800000"/>
              <a:headEnd/>
              <a:tailEnd/>
            </a:ln>
          </p:spPr>
          <p:txBody>
            <a:bodyPr wrap="none">
              <a:spAutoFit/>
            </a:bodyPr>
            <a:lstStyle/>
            <a:p>
              <a:pPr algn="ctr"/>
              <a:r>
                <a:rPr lang="en-US" sz="1200" b="0"/>
                <a:t>b</a:t>
              </a:r>
              <a:endParaRPr lang="en-US" b="0" baseline="-25000"/>
            </a:p>
          </p:txBody>
        </p:sp>
        <p:sp>
          <p:nvSpPr>
            <p:cNvPr id="208" name="TextBox 187"/>
            <p:cNvSpPr txBox="1">
              <a:spLocks noChangeArrowheads="1"/>
            </p:cNvSpPr>
            <p:nvPr/>
          </p:nvSpPr>
          <p:spPr bwMode="auto">
            <a:xfrm>
              <a:off x="6740774" y="3381375"/>
              <a:ext cx="261611" cy="276225"/>
            </a:xfrm>
            <a:prstGeom prst="rect">
              <a:avLst/>
            </a:prstGeom>
            <a:noFill/>
            <a:ln w="9525">
              <a:noFill/>
              <a:miter lim="800000"/>
              <a:headEnd/>
              <a:tailEnd/>
            </a:ln>
          </p:spPr>
          <p:txBody>
            <a:bodyPr wrap="none">
              <a:spAutoFit/>
            </a:bodyPr>
            <a:lstStyle/>
            <a:p>
              <a:pPr algn="ctr"/>
              <a:r>
                <a:rPr lang="en-US" sz="1200" b="0"/>
                <a:t>c</a:t>
              </a:r>
              <a:endParaRPr lang="en-US" b="0" baseline="-25000"/>
            </a:p>
          </p:txBody>
        </p:sp>
        <p:sp>
          <p:nvSpPr>
            <p:cNvPr id="209" name="Rectangle 177"/>
            <p:cNvSpPr>
              <a:spLocks noChangeArrowheads="1"/>
            </p:cNvSpPr>
            <p:nvPr/>
          </p:nvSpPr>
          <p:spPr bwMode="auto">
            <a:xfrm>
              <a:off x="6487185" y="3405506"/>
              <a:ext cx="228600"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210" name="TextBox 178"/>
            <p:cNvSpPr txBox="1">
              <a:spLocks noChangeArrowheads="1"/>
            </p:cNvSpPr>
            <p:nvPr/>
          </p:nvSpPr>
          <p:spPr bwMode="auto">
            <a:xfrm>
              <a:off x="6477000" y="3381375"/>
              <a:ext cx="269626" cy="276225"/>
            </a:xfrm>
            <a:prstGeom prst="rect">
              <a:avLst/>
            </a:prstGeom>
            <a:noFill/>
            <a:ln w="9525">
              <a:noFill/>
              <a:miter lim="800000"/>
              <a:headEnd/>
              <a:tailEnd/>
            </a:ln>
          </p:spPr>
          <p:txBody>
            <a:bodyPr wrap="none">
              <a:spAutoFit/>
            </a:bodyPr>
            <a:lstStyle/>
            <a:p>
              <a:r>
                <a:rPr lang="en-US" sz="1200" b="0">
                  <a:solidFill>
                    <a:schemeClr val="bg1"/>
                  </a:solidFill>
                </a:rPr>
                <a:t>7</a:t>
              </a:r>
              <a:endParaRPr lang="en-US" b="0" baseline="-25000">
                <a:solidFill>
                  <a:schemeClr val="bg1"/>
                </a:solidFill>
              </a:endParaRPr>
            </a:p>
          </p:txBody>
        </p:sp>
        <p:sp>
          <p:nvSpPr>
            <p:cNvPr id="211" name="Rectangle 184"/>
            <p:cNvSpPr>
              <a:spLocks noChangeArrowheads="1"/>
            </p:cNvSpPr>
            <p:nvPr/>
          </p:nvSpPr>
          <p:spPr bwMode="auto">
            <a:xfrm>
              <a:off x="6979559" y="3405506"/>
              <a:ext cx="228600"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212" name="TextBox 185"/>
            <p:cNvSpPr txBox="1">
              <a:spLocks noChangeArrowheads="1"/>
            </p:cNvSpPr>
            <p:nvPr/>
          </p:nvSpPr>
          <p:spPr bwMode="auto">
            <a:xfrm>
              <a:off x="6969374" y="3381375"/>
              <a:ext cx="269626" cy="276225"/>
            </a:xfrm>
            <a:prstGeom prst="rect">
              <a:avLst/>
            </a:prstGeom>
            <a:noFill/>
            <a:ln w="9525">
              <a:noFill/>
              <a:miter lim="800000"/>
              <a:headEnd/>
              <a:tailEnd/>
            </a:ln>
          </p:spPr>
          <p:txBody>
            <a:bodyPr wrap="none">
              <a:spAutoFit/>
            </a:bodyPr>
            <a:lstStyle/>
            <a:p>
              <a:r>
                <a:rPr lang="en-US" sz="1200" b="0" dirty="0">
                  <a:solidFill>
                    <a:schemeClr val="bg1"/>
                  </a:solidFill>
                </a:rPr>
                <a:t>8</a:t>
              </a:r>
              <a:endParaRPr lang="en-US" b="0" baseline="-25000" dirty="0">
                <a:solidFill>
                  <a:schemeClr val="bg1"/>
                </a:solidFill>
              </a:endParaRPr>
            </a:p>
          </p:txBody>
        </p:sp>
      </p:grpSp>
      <p:sp>
        <p:nvSpPr>
          <p:cNvPr id="213" name="Rectangle 4"/>
          <p:cNvSpPr>
            <a:spLocks noChangeArrowheads="1"/>
          </p:cNvSpPr>
          <p:nvPr/>
        </p:nvSpPr>
        <p:spPr bwMode="auto">
          <a:xfrm>
            <a:off x="2286000" y="3733800"/>
            <a:ext cx="990600" cy="33337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b="0" dirty="0">
                <a:solidFill>
                  <a:schemeClr val="bg2"/>
                </a:solidFill>
              </a:rPr>
              <a:t>partition</a:t>
            </a:r>
          </a:p>
        </p:txBody>
      </p:sp>
      <p:sp>
        <p:nvSpPr>
          <p:cNvPr id="214" name="Rectangle 4"/>
          <p:cNvSpPr>
            <a:spLocks noChangeArrowheads="1"/>
          </p:cNvSpPr>
          <p:nvPr/>
        </p:nvSpPr>
        <p:spPr bwMode="auto">
          <a:xfrm>
            <a:off x="3581400" y="3733800"/>
            <a:ext cx="990600" cy="33337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b="0" dirty="0">
                <a:solidFill>
                  <a:schemeClr val="bg2"/>
                </a:solidFill>
              </a:rPr>
              <a:t>partition</a:t>
            </a:r>
          </a:p>
        </p:txBody>
      </p:sp>
      <p:sp>
        <p:nvSpPr>
          <p:cNvPr id="215" name="Rectangle 4"/>
          <p:cNvSpPr>
            <a:spLocks noChangeArrowheads="1"/>
          </p:cNvSpPr>
          <p:nvPr/>
        </p:nvSpPr>
        <p:spPr bwMode="auto">
          <a:xfrm>
            <a:off x="4876800" y="3733800"/>
            <a:ext cx="990600" cy="33337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b="0" dirty="0">
                <a:solidFill>
                  <a:schemeClr val="bg2"/>
                </a:solidFill>
              </a:rPr>
              <a:t>partition</a:t>
            </a:r>
          </a:p>
        </p:txBody>
      </p:sp>
      <p:sp>
        <p:nvSpPr>
          <p:cNvPr id="216" name="Rectangle 4"/>
          <p:cNvSpPr>
            <a:spLocks noChangeArrowheads="1"/>
          </p:cNvSpPr>
          <p:nvPr/>
        </p:nvSpPr>
        <p:spPr bwMode="auto">
          <a:xfrm>
            <a:off x="6248400" y="3733800"/>
            <a:ext cx="990600" cy="33337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b="0" dirty="0">
                <a:solidFill>
                  <a:schemeClr val="bg2"/>
                </a:solidFill>
              </a:rPr>
              <a:t>partition</a:t>
            </a:r>
          </a:p>
        </p:txBody>
      </p:sp>
      <p:cxnSp>
        <p:nvCxnSpPr>
          <p:cNvPr id="167" name="Straight Arrow Connector 166"/>
          <p:cNvCxnSpPr>
            <a:cxnSpLocks noChangeShapeType="1"/>
          </p:cNvCxnSpPr>
          <p:nvPr/>
        </p:nvCxnSpPr>
        <p:spPr bwMode="auto">
          <a:xfrm rot="5400000">
            <a:off x="2644776" y="2146300"/>
            <a:ext cx="273050" cy="3175"/>
          </a:xfrm>
          <a:prstGeom prst="straightConnector1">
            <a:avLst/>
          </a:prstGeom>
          <a:ln w="12700">
            <a:headEnd/>
            <a:tailEnd type="triangle" w="med" len="med"/>
          </a:ln>
        </p:spPr>
        <p:style>
          <a:lnRef idx="2">
            <a:schemeClr val="dk1"/>
          </a:lnRef>
          <a:fillRef idx="0">
            <a:schemeClr val="dk1"/>
          </a:fillRef>
          <a:effectRef idx="1">
            <a:schemeClr val="dk1"/>
          </a:effectRef>
          <a:fontRef idx="minor">
            <a:schemeClr val="tx1"/>
          </a:fontRef>
        </p:style>
      </p:cxnSp>
      <p:cxnSp>
        <p:nvCxnSpPr>
          <p:cNvPr id="168" name="Straight Arrow Connector 167"/>
          <p:cNvCxnSpPr>
            <a:cxnSpLocks noChangeShapeType="1"/>
          </p:cNvCxnSpPr>
          <p:nvPr/>
        </p:nvCxnSpPr>
        <p:spPr bwMode="auto">
          <a:xfrm rot="5400000">
            <a:off x="3938588" y="2146300"/>
            <a:ext cx="274638" cy="1587"/>
          </a:xfrm>
          <a:prstGeom prst="straightConnector1">
            <a:avLst/>
          </a:prstGeom>
          <a:ln w="12700">
            <a:headEnd/>
            <a:tailEnd type="triangle" w="med" len="med"/>
          </a:ln>
        </p:spPr>
        <p:style>
          <a:lnRef idx="2">
            <a:schemeClr val="dk1"/>
          </a:lnRef>
          <a:fillRef idx="0">
            <a:schemeClr val="dk1"/>
          </a:fillRef>
          <a:effectRef idx="1">
            <a:schemeClr val="dk1"/>
          </a:effectRef>
          <a:fontRef idx="minor">
            <a:schemeClr val="tx1"/>
          </a:fontRef>
        </p:style>
      </p:cxnSp>
      <p:cxnSp>
        <p:nvCxnSpPr>
          <p:cNvPr id="177" name="Straight Arrow Connector 176"/>
          <p:cNvCxnSpPr>
            <a:cxnSpLocks noChangeShapeType="1"/>
          </p:cNvCxnSpPr>
          <p:nvPr/>
        </p:nvCxnSpPr>
        <p:spPr bwMode="auto">
          <a:xfrm rot="5400000">
            <a:off x="5233988" y="2146300"/>
            <a:ext cx="274638" cy="1587"/>
          </a:xfrm>
          <a:prstGeom prst="straightConnector1">
            <a:avLst/>
          </a:prstGeom>
          <a:ln w="12700">
            <a:headEnd/>
            <a:tailEnd type="triangle" w="med" len="med"/>
          </a:ln>
        </p:spPr>
        <p:style>
          <a:lnRef idx="2">
            <a:schemeClr val="dk1"/>
          </a:lnRef>
          <a:fillRef idx="0">
            <a:schemeClr val="dk1"/>
          </a:fillRef>
          <a:effectRef idx="1">
            <a:schemeClr val="dk1"/>
          </a:effectRef>
          <a:fontRef idx="minor">
            <a:schemeClr val="tx1"/>
          </a:fontRef>
        </p:style>
      </p:cxnSp>
      <p:cxnSp>
        <p:nvCxnSpPr>
          <p:cNvPr id="186" name="Straight Arrow Connector 185"/>
          <p:cNvCxnSpPr>
            <a:cxnSpLocks noChangeShapeType="1"/>
          </p:cNvCxnSpPr>
          <p:nvPr/>
        </p:nvCxnSpPr>
        <p:spPr bwMode="auto">
          <a:xfrm rot="5400000">
            <a:off x="6605588" y="2146300"/>
            <a:ext cx="274638" cy="1587"/>
          </a:xfrm>
          <a:prstGeom prst="straightConnector1">
            <a:avLst/>
          </a:prstGeom>
          <a:ln w="12700">
            <a:headEnd/>
            <a:tailEnd type="triangle" w="med" len="med"/>
          </a:ln>
        </p:spPr>
        <p:style>
          <a:lnRef idx="2">
            <a:schemeClr val="dk1"/>
          </a:lnRef>
          <a:fillRef idx="0">
            <a:schemeClr val="dk1"/>
          </a:fillRef>
          <a:effectRef idx="1">
            <a:schemeClr val="dk1"/>
          </a:effectRef>
          <a:fontRef idx="minor">
            <a:schemeClr val="tx1"/>
          </a:fontRef>
        </p:style>
      </p:cxnSp>
      <p:sp>
        <p:nvSpPr>
          <p:cNvPr id="188" name="Rectangle 7"/>
          <p:cNvSpPr>
            <a:spLocks noChangeArrowheads="1"/>
          </p:cNvSpPr>
          <p:nvPr/>
        </p:nvSpPr>
        <p:spPr bwMode="auto">
          <a:xfrm>
            <a:off x="6324600" y="1400175"/>
            <a:ext cx="838200" cy="609600"/>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n-US" b="0">
                <a:solidFill>
                  <a:schemeClr val="bg2"/>
                </a:solidFill>
              </a:rPr>
              <a:t>map</a:t>
            </a:r>
          </a:p>
        </p:txBody>
      </p:sp>
      <p:cxnSp>
        <p:nvCxnSpPr>
          <p:cNvPr id="190" name="Straight Arrow Connector 27"/>
          <p:cNvCxnSpPr>
            <a:cxnSpLocks noChangeShapeType="1"/>
          </p:cNvCxnSpPr>
          <p:nvPr/>
        </p:nvCxnSpPr>
        <p:spPr bwMode="auto">
          <a:xfrm rot="16200000" flipH="1">
            <a:off x="6019800" y="714375"/>
            <a:ext cx="609600" cy="609600"/>
          </a:xfrm>
          <a:prstGeom prst="straightConnector1">
            <a:avLst/>
          </a:prstGeom>
          <a:ln w="12700">
            <a:headEnd/>
            <a:tailEnd type="triangle" w="med" len="med"/>
          </a:ln>
        </p:spPr>
        <p:style>
          <a:lnRef idx="2">
            <a:schemeClr val="dk1"/>
          </a:lnRef>
          <a:fillRef idx="0">
            <a:schemeClr val="dk1"/>
          </a:fillRef>
          <a:effectRef idx="1">
            <a:schemeClr val="dk1"/>
          </a:effectRef>
          <a:fontRef idx="minor">
            <a:schemeClr val="tx1"/>
          </a:fontRef>
        </p:style>
      </p:cxnSp>
      <p:sp>
        <p:nvSpPr>
          <p:cNvPr id="193" name="Rectangle 4"/>
          <p:cNvSpPr>
            <a:spLocks noChangeArrowheads="1"/>
          </p:cNvSpPr>
          <p:nvPr/>
        </p:nvSpPr>
        <p:spPr bwMode="auto">
          <a:xfrm>
            <a:off x="2362200" y="1400175"/>
            <a:ext cx="838200" cy="609600"/>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n-US" b="0" dirty="0">
                <a:solidFill>
                  <a:schemeClr val="bg2"/>
                </a:solidFill>
              </a:rPr>
              <a:t>map</a:t>
            </a:r>
          </a:p>
        </p:txBody>
      </p:sp>
      <p:cxnSp>
        <p:nvCxnSpPr>
          <p:cNvPr id="194" name="Straight Arrow Connector 20"/>
          <p:cNvCxnSpPr>
            <a:cxnSpLocks noChangeShapeType="1"/>
          </p:cNvCxnSpPr>
          <p:nvPr/>
        </p:nvCxnSpPr>
        <p:spPr bwMode="auto">
          <a:xfrm rot="5400000">
            <a:off x="2819400" y="714375"/>
            <a:ext cx="609600" cy="609600"/>
          </a:xfrm>
          <a:prstGeom prst="straightConnector1">
            <a:avLst/>
          </a:prstGeom>
          <a:ln w="12700">
            <a:headEnd/>
            <a:tailEnd type="triangle" w="med" len="med"/>
          </a:ln>
        </p:spPr>
        <p:style>
          <a:lnRef idx="2">
            <a:schemeClr val="dk1"/>
          </a:lnRef>
          <a:fillRef idx="0">
            <a:schemeClr val="dk1"/>
          </a:fillRef>
          <a:effectRef idx="1">
            <a:schemeClr val="dk1"/>
          </a:effectRef>
          <a:fontRef idx="minor">
            <a:schemeClr val="tx1"/>
          </a:fontRef>
        </p:style>
      </p:cxnSp>
      <p:sp>
        <p:nvSpPr>
          <p:cNvPr id="195" name="Rectangle 5"/>
          <p:cNvSpPr>
            <a:spLocks noChangeArrowheads="1"/>
          </p:cNvSpPr>
          <p:nvPr/>
        </p:nvSpPr>
        <p:spPr bwMode="auto">
          <a:xfrm>
            <a:off x="3657600" y="1400175"/>
            <a:ext cx="838200" cy="609600"/>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n-US" b="0">
                <a:solidFill>
                  <a:schemeClr val="bg2"/>
                </a:solidFill>
              </a:rPr>
              <a:t>map</a:t>
            </a:r>
          </a:p>
        </p:txBody>
      </p:sp>
      <p:cxnSp>
        <p:nvCxnSpPr>
          <p:cNvPr id="204" name="Straight Arrow Connector 22"/>
          <p:cNvCxnSpPr>
            <a:cxnSpLocks noChangeShapeType="1"/>
          </p:cNvCxnSpPr>
          <p:nvPr/>
        </p:nvCxnSpPr>
        <p:spPr bwMode="auto">
          <a:xfrm rot="5400000">
            <a:off x="3771900" y="981075"/>
            <a:ext cx="609600" cy="76200"/>
          </a:xfrm>
          <a:prstGeom prst="straightConnector1">
            <a:avLst/>
          </a:prstGeom>
          <a:ln w="12700">
            <a:headEnd/>
            <a:tailEnd type="triangle" w="med" len="med"/>
          </a:ln>
        </p:spPr>
        <p:style>
          <a:lnRef idx="2">
            <a:schemeClr val="dk1"/>
          </a:lnRef>
          <a:fillRef idx="0">
            <a:schemeClr val="dk1"/>
          </a:fillRef>
          <a:effectRef idx="1">
            <a:schemeClr val="dk1"/>
          </a:effectRef>
          <a:fontRef idx="minor">
            <a:schemeClr val="tx1"/>
          </a:fontRef>
        </p:style>
      </p:cxnSp>
      <p:sp>
        <p:nvSpPr>
          <p:cNvPr id="217" name="Rectangle 6"/>
          <p:cNvSpPr>
            <a:spLocks noChangeArrowheads="1"/>
          </p:cNvSpPr>
          <p:nvPr/>
        </p:nvSpPr>
        <p:spPr bwMode="auto">
          <a:xfrm>
            <a:off x="4953000" y="1400175"/>
            <a:ext cx="838200" cy="609600"/>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n-US" b="0">
                <a:solidFill>
                  <a:schemeClr val="bg2"/>
                </a:solidFill>
              </a:rPr>
              <a:t>map</a:t>
            </a:r>
          </a:p>
        </p:txBody>
      </p:sp>
      <p:cxnSp>
        <p:nvCxnSpPr>
          <p:cNvPr id="218" name="Straight Arrow Connector 28"/>
          <p:cNvCxnSpPr>
            <a:cxnSpLocks noChangeShapeType="1"/>
          </p:cNvCxnSpPr>
          <p:nvPr/>
        </p:nvCxnSpPr>
        <p:spPr bwMode="auto">
          <a:xfrm rot="16200000" flipH="1">
            <a:off x="4991100" y="981075"/>
            <a:ext cx="609600" cy="76200"/>
          </a:xfrm>
          <a:prstGeom prst="straightConnector1">
            <a:avLst/>
          </a:prstGeom>
          <a:ln w="12700">
            <a:headEnd/>
            <a:tailEnd type="triangle" w="med" len="med"/>
          </a:ln>
        </p:spPr>
        <p:style>
          <a:lnRef idx="2">
            <a:schemeClr val="dk1"/>
          </a:lnRef>
          <a:fillRef idx="0">
            <a:schemeClr val="dk1"/>
          </a:fillRef>
          <a:effectRef idx="1">
            <a:schemeClr val="dk1"/>
          </a:effectRef>
          <a:fontRef idx="minor">
            <a:schemeClr val="tx1"/>
          </a:fontRef>
        </p:style>
      </p:cxnSp>
      <p:grpSp>
        <p:nvGrpSpPr>
          <p:cNvPr id="6" name="Group 318"/>
          <p:cNvGrpSpPr/>
          <p:nvPr/>
        </p:nvGrpSpPr>
        <p:grpSpPr>
          <a:xfrm>
            <a:off x="3033713" y="333375"/>
            <a:ext cx="3214687" cy="276225"/>
            <a:chOff x="3033713" y="333375"/>
            <a:chExt cx="3214687" cy="276225"/>
          </a:xfrm>
        </p:grpSpPr>
        <p:sp>
          <p:nvSpPr>
            <p:cNvPr id="219" name="Rectangle 56"/>
            <p:cNvSpPr>
              <a:spLocks noChangeArrowheads="1"/>
            </p:cNvSpPr>
            <p:nvPr/>
          </p:nvSpPr>
          <p:spPr bwMode="auto">
            <a:xfrm>
              <a:off x="3079069" y="357506"/>
              <a:ext cx="228584" cy="227961"/>
            </a:xfrm>
            <a:prstGeom prst="rect">
              <a:avLst/>
            </a:prstGeom>
            <a:solidFill>
              <a:schemeClr val="bg1"/>
            </a:solidFill>
            <a:ln w="9525" algn="ctr">
              <a:solidFill>
                <a:schemeClr val="bg1"/>
              </a:solidFill>
              <a:round/>
              <a:headEnd/>
              <a:tailEnd/>
            </a:ln>
          </p:spPr>
          <p:txBody>
            <a:bodyPr/>
            <a:lstStyle/>
            <a:p>
              <a:endParaRPr lang="en-US"/>
            </a:p>
          </p:txBody>
        </p:sp>
        <p:sp>
          <p:nvSpPr>
            <p:cNvPr id="220" name="Rectangle 102"/>
            <p:cNvSpPr>
              <a:spLocks noChangeArrowheads="1"/>
            </p:cNvSpPr>
            <p:nvPr/>
          </p:nvSpPr>
          <p:spPr bwMode="auto">
            <a:xfrm>
              <a:off x="3612430" y="357506"/>
              <a:ext cx="228584" cy="227961"/>
            </a:xfrm>
            <a:prstGeom prst="rect">
              <a:avLst/>
            </a:prstGeom>
            <a:solidFill>
              <a:schemeClr val="bg1"/>
            </a:solidFill>
            <a:ln w="9525" algn="ctr">
              <a:solidFill>
                <a:schemeClr val="bg1"/>
              </a:solidFill>
              <a:round/>
              <a:headEnd/>
              <a:tailEnd/>
            </a:ln>
          </p:spPr>
          <p:txBody>
            <a:bodyPr/>
            <a:lstStyle/>
            <a:p>
              <a:endParaRPr lang="en-US"/>
            </a:p>
          </p:txBody>
        </p:sp>
        <p:sp>
          <p:nvSpPr>
            <p:cNvPr id="221" name="Rectangle 109"/>
            <p:cNvSpPr>
              <a:spLocks noChangeArrowheads="1"/>
            </p:cNvSpPr>
            <p:nvPr/>
          </p:nvSpPr>
          <p:spPr bwMode="auto">
            <a:xfrm>
              <a:off x="4145792" y="357506"/>
              <a:ext cx="228584" cy="227961"/>
            </a:xfrm>
            <a:prstGeom prst="rect">
              <a:avLst/>
            </a:prstGeom>
            <a:solidFill>
              <a:schemeClr val="bg1"/>
            </a:solidFill>
            <a:ln w="9525" algn="ctr">
              <a:solidFill>
                <a:schemeClr val="bg1"/>
              </a:solidFill>
              <a:round/>
              <a:headEnd/>
              <a:tailEnd/>
            </a:ln>
          </p:spPr>
          <p:txBody>
            <a:bodyPr/>
            <a:lstStyle/>
            <a:p>
              <a:endParaRPr lang="en-US"/>
            </a:p>
          </p:txBody>
        </p:sp>
        <p:sp>
          <p:nvSpPr>
            <p:cNvPr id="222" name="Rectangle 116"/>
            <p:cNvSpPr>
              <a:spLocks noChangeArrowheads="1"/>
            </p:cNvSpPr>
            <p:nvPr/>
          </p:nvSpPr>
          <p:spPr bwMode="auto">
            <a:xfrm>
              <a:off x="4679154" y="357506"/>
              <a:ext cx="228584" cy="227961"/>
            </a:xfrm>
            <a:prstGeom prst="rect">
              <a:avLst/>
            </a:prstGeom>
            <a:solidFill>
              <a:schemeClr val="bg1"/>
            </a:solidFill>
            <a:ln w="9525" algn="ctr">
              <a:solidFill>
                <a:schemeClr val="bg1"/>
              </a:solidFill>
              <a:round/>
              <a:headEnd/>
              <a:tailEnd/>
            </a:ln>
          </p:spPr>
          <p:txBody>
            <a:bodyPr/>
            <a:lstStyle/>
            <a:p>
              <a:endParaRPr lang="en-US"/>
            </a:p>
          </p:txBody>
        </p:sp>
        <p:sp>
          <p:nvSpPr>
            <p:cNvPr id="223" name="Rectangle 123"/>
            <p:cNvSpPr>
              <a:spLocks noChangeArrowheads="1"/>
            </p:cNvSpPr>
            <p:nvPr/>
          </p:nvSpPr>
          <p:spPr bwMode="auto">
            <a:xfrm>
              <a:off x="5212515" y="357506"/>
              <a:ext cx="228584" cy="227961"/>
            </a:xfrm>
            <a:prstGeom prst="rect">
              <a:avLst/>
            </a:prstGeom>
            <a:solidFill>
              <a:schemeClr val="bg1"/>
            </a:solidFill>
            <a:ln w="9525" algn="ctr">
              <a:solidFill>
                <a:schemeClr val="bg1"/>
              </a:solidFill>
              <a:round/>
              <a:headEnd/>
              <a:tailEnd/>
            </a:ln>
          </p:spPr>
          <p:txBody>
            <a:bodyPr/>
            <a:lstStyle/>
            <a:p>
              <a:endParaRPr lang="en-US"/>
            </a:p>
          </p:txBody>
        </p:sp>
        <p:sp>
          <p:nvSpPr>
            <p:cNvPr id="224" name="Rectangle 130"/>
            <p:cNvSpPr>
              <a:spLocks noChangeArrowheads="1"/>
            </p:cNvSpPr>
            <p:nvPr/>
          </p:nvSpPr>
          <p:spPr bwMode="auto">
            <a:xfrm>
              <a:off x="5745877" y="357506"/>
              <a:ext cx="228584" cy="227961"/>
            </a:xfrm>
            <a:prstGeom prst="rect">
              <a:avLst/>
            </a:prstGeom>
            <a:solidFill>
              <a:schemeClr val="bg1"/>
            </a:solidFill>
            <a:ln w="9525" algn="ctr">
              <a:solidFill>
                <a:schemeClr val="bg1"/>
              </a:solidFill>
              <a:round/>
              <a:headEnd/>
              <a:tailEnd/>
            </a:ln>
          </p:spPr>
          <p:txBody>
            <a:bodyPr/>
            <a:lstStyle/>
            <a:p>
              <a:endParaRPr lang="en-US"/>
            </a:p>
          </p:txBody>
        </p:sp>
        <p:sp>
          <p:nvSpPr>
            <p:cNvPr id="225" name="TextBox 57"/>
            <p:cNvSpPr txBox="1">
              <a:spLocks noChangeArrowheads="1"/>
            </p:cNvSpPr>
            <p:nvPr/>
          </p:nvSpPr>
          <p:spPr bwMode="auto">
            <a:xfrm>
              <a:off x="3033713" y="333375"/>
              <a:ext cx="319295" cy="276225"/>
            </a:xfrm>
            <a:prstGeom prst="rect">
              <a:avLst/>
            </a:prstGeom>
            <a:noFill/>
            <a:ln w="9525">
              <a:noFill/>
              <a:miter lim="800000"/>
              <a:headEnd/>
              <a:tailEnd/>
            </a:ln>
          </p:spPr>
          <p:txBody>
            <a:bodyPr wrap="none">
              <a:spAutoFit/>
            </a:bodyPr>
            <a:lstStyle/>
            <a:p>
              <a:r>
                <a:rPr lang="en-US" sz="1200" b="0" dirty="0"/>
                <a:t>k</a:t>
              </a:r>
              <a:r>
                <a:rPr lang="en-US" sz="1200" b="0" baseline="-25000" dirty="0"/>
                <a:t>1</a:t>
              </a:r>
              <a:endParaRPr lang="en-US" b="0" baseline="-25000" dirty="0"/>
            </a:p>
          </p:txBody>
        </p:sp>
        <p:sp>
          <p:nvSpPr>
            <p:cNvPr id="226" name="TextBox 103"/>
            <p:cNvSpPr txBox="1">
              <a:spLocks noChangeArrowheads="1"/>
            </p:cNvSpPr>
            <p:nvPr/>
          </p:nvSpPr>
          <p:spPr bwMode="auto">
            <a:xfrm>
              <a:off x="3567075" y="333375"/>
              <a:ext cx="319295" cy="276225"/>
            </a:xfrm>
            <a:prstGeom prst="rect">
              <a:avLst/>
            </a:prstGeom>
            <a:noFill/>
            <a:ln w="9525">
              <a:noFill/>
              <a:miter lim="800000"/>
              <a:headEnd/>
              <a:tailEnd/>
            </a:ln>
          </p:spPr>
          <p:txBody>
            <a:bodyPr wrap="none">
              <a:spAutoFit/>
            </a:bodyPr>
            <a:lstStyle/>
            <a:p>
              <a:r>
                <a:rPr lang="en-US" sz="1200" b="0" dirty="0"/>
                <a:t>k</a:t>
              </a:r>
              <a:r>
                <a:rPr lang="en-US" sz="1200" b="0" baseline="-25000" dirty="0"/>
                <a:t>2</a:t>
              </a:r>
              <a:endParaRPr lang="en-US" b="0" baseline="-25000" dirty="0"/>
            </a:p>
          </p:txBody>
        </p:sp>
        <p:sp>
          <p:nvSpPr>
            <p:cNvPr id="227" name="TextBox 110"/>
            <p:cNvSpPr txBox="1">
              <a:spLocks noChangeArrowheads="1"/>
            </p:cNvSpPr>
            <p:nvPr/>
          </p:nvSpPr>
          <p:spPr bwMode="auto">
            <a:xfrm>
              <a:off x="4100436" y="333375"/>
              <a:ext cx="319295" cy="276225"/>
            </a:xfrm>
            <a:prstGeom prst="rect">
              <a:avLst/>
            </a:prstGeom>
            <a:noFill/>
            <a:ln w="9525">
              <a:noFill/>
              <a:miter lim="800000"/>
              <a:headEnd/>
              <a:tailEnd/>
            </a:ln>
          </p:spPr>
          <p:txBody>
            <a:bodyPr wrap="none">
              <a:spAutoFit/>
            </a:bodyPr>
            <a:lstStyle/>
            <a:p>
              <a:r>
                <a:rPr lang="en-US" sz="1200" b="0"/>
                <a:t>k</a:t>
              </a:r>
              <a:r>
                <a:rPr lang="en-US" sz="1200" b="0" baseline="-25000"/>
                <a:t>3</a:t>
              </a:r>
              <a:endParaRPr lang="en-US" b="0" baseline="-25000"/>
            </a:p>
          </p:txBody>
        </p:sp>
        <p:sp>
          <p:nvSpPr>
            <p:cNvPr id="228" name="TextBox 117"/>
            <p:cNvSpPr txBox="1">
              <a:spLocks noChangeArrowheads="1"/>
            </p:cNvSpPr>
            <p:nvPr/>
          </p:nvSpPr>
          <p:spPr bwMode="auto">
            <a:xfrm>
              <a:off x="4633798" y="333375"/>
              <a:ext cx="319295" cy="276225"/>
            </a:xfrm>
            <a:prstGeom prst="rect">
              <a:avLst/>
            </a:prstGeom>
            <a:noFill/>
            <a:ln w="9525">
              <a:noFill/>
              <a:miter lim="800000"/>
              <a:headEnd/>
              <a:tailEnd/>
            </a:ln>
          </p:spPr>
          <p:txBody>
            <a:bodyPr wrap="none">
              <a:spAutoFit/>
            </a:bodyPr>
            <a:lstStyle/>
            <a:p>
              <a:r>
                <a:rPr lang="en-US" sz="1200" b="0"/>
                <a:t>k</a:t>
              </a:r>
              <a:r>
                <a:rPr lang="en-US" sz="1200" b="0" baseline="-25000"/>
                <a:t>4</a:t>
              </a:r>
              <a:endParaRPr lang="en-US" b="0" baseline="-25000"/>
            </a:p>
          </p:txBody>
        </p:sp>
        <p:sp>
          <p:nvSpPr>
            <p:cNvPr id="229" name="TextBox 124"/>
            <p:cNvSpPr txBox="1">
              <a:spLocks noChangeArrowheads="1"/>
            </p:cNvSpPr>
            <p:nvPr/>
          </p:nvSpPr>
          <p:spPr bwMode="auto">
            <a:xfrm>
              <a:off x="5167160" y="333375"/>
              <a:ext cx="319295" cy="276225"/>
            </a:xfrm>
            <a:prstGeom prst="rect">
              <a:avLst/>
            </a:prstGeom>
            <a:noFill/>
            <a:ln w="9525">
              <a:noFill/>
              <a:miter lim="800000"/>
              <a:headEnd/>
              <a:tailEnd/>
            </a:ln>
          </p:spPr>
          <p:txBody>
            <a:bodyPr wrap="none">
              <a:spAutoFit/>
            </a:bodyPr>
            <a:lstStyle/>
            <a:p>
              <a:r>
                <a:rPr lang="en-US" sz="1200" b="0"/>
                <a:t>k</a:t>
              </a:r>
              <a:r>
                <a:rPr lang="en-US" sz="1200" b="0" baseline="-25000"/>
                <a:t>5</a:t>
              </a:r>
              <a:endParaRPr lang="en-US" b="0" baseline="-25000"/>
            </a:p>
          </p:txBody>
        </p:sp>
        <p:sp>
          <p:nvSpPr>
            <p:cNvPr id="230" name="TextBox 131"/>
            <p:cNvSpPr txBox="1">
              <a:spLocks noChangeArrowheads="1"/>
            </p:cNvSpPr>
            <p:nvPr/>
          </p:nvSpPr>
          <p:spPr bwMode="auto">
            <a:xfrm>
              <a:off x="5700521" y="333375"/>
              <a:ext cx="319295" cy="276225"/>
            </a:xfrm>
            <a:prstGeom prst="rect">
              <a:avLst/>
            </a:prstGeom>
            <a:noFill/>
            <a:ln w="9525">
              <a:noFill/>
              <a:miter lim="800000"/>
              <a:headEnd/>
              <a:tailEnd/>
            </a:ln>
          </p:spPr>
          <p:txBody>
            <a:bodyPr wrap="none">
              <a:spAutoFit/>
            </a:bodyPr>
            <a:lstStyle/>
            <a:p>
              <a:r>
                <a:rPr lang="en-US" sz="1200" b="0"/>
                <a:t>k</a:t>
              </a:r>
              <a:r>
                <a:rPr lang="en-US" sz="1200" b="0" baseline="-25000"/>
                <a:t>6</a:t>
              </a:r>
              <a:endParaRPr lang="en-US" b="0" baseline="-25000"/>
            </a:p>
          </p:txBody>
        </p:sp>
        <p:sp>
          <p:nvSpPr>
            <p:cNvPr id="231" name="Rectangle 58"/>
            <p:cNvSpPr>
              <a:spLocks noChangeArrowheads="1"/>
            </p:cNvSpPr>
            <p:nvPr/>
          </p:nvSpPr>
          <p:spPr bwMode="auto">
            <a:xfrm>
              <a:off x="3307652" y="357506"/>
              <a:ext cx="228584" cy="227961"/>
            </a:xfrm>
            <a:prstGeom prst="rect">
              <a:avLst/>
            </a:prstGeom>
            <a:noFill/>
            <a:ln w="9525" algn="ctr">
              <a:solidFill>
                <a:schemeClr val="bg1"/>
              </a:solidFill>
              <a:round/>
              <a:headEnd/>
              <a:tailEnd/>
            </a:ln>
          </p:spPr>
          <p:txBody>
            <a:bodyPr/>
            <a:lstStyle/>
            <a:p>
              <a:endParaRPr lang="en-US"/>
            </a:p>
          </p:txBody>
        </p:sp>
        <p:sp>
          <p:nvSpPr>
            <p:cNvPr id="232" name="TextBox 59"/>
            <p:cNvSpPr txBox="1">
              <a:spLocks noChangeArrowheads="1"/>
            </p:cNvSpPr>
            <p:nvPr/>
          </p:nvSpPr>
          <p:spPr bwMode="auto">
            <a:xfrm>
              <a:off x="3262297" y="333375"/>
              <a:ext cx="319295" cy="276225"/>
            </a:xfrm>
            <a:prstGeom prst="rect">
              <a:avLst/>
            </a:prstGeom>
            <a:noFill/>
            <a:ln w="9525">
              <a:noFill/>
              <a:miter lim="800000"/>
              <a:headEnd/>
              <a:tailEnd/>
            </a:ln>
          </p:spPr>
          <p:txBody>
            <a:bodyPr wrap="none">
              <a:spAutoFit/>
            </a:bodyPr>
            <a:lstStyle/>
            <a:p>
              <a:r>
                <a:rPr lang="en-US" sz="1200" b="0" dirty="0">
                  <a:solidFill>
                    <a:schemeClr val="bg1"/>
                  </a:solidFill>
                </a:rPr>
                <a:t>v</a:t>
              </a:r>
              <a:r>
                <a:rPr lang="en-US" sz="1200" b="0" baseline="-25000" dirty="0">
                  <a:solidFill>
                    <a:schemeClr val="bg1"/>
                  </a:solidFill>
                </a:rPr>
                <a:t>1</a:t>
              </a:r>
              <a:endParaRPr lang="en-US" b="0" baseline="-25000" dirty="0">
                <a:solidFill>
                  <a:schemeClr val="bg1"/>
                </a:solidFill>
              </a:endParaRPr>
            </a:p>
          </p:txBody>
        </p:sp>
        <p:sp>
          <p:nvSpPr>
            <p:cNvPr id="233" name="Rectangle 100"/>
            <p:cNvSpPr>
              <a:spLocks noChangeArrowheads="1"/>
            </p:cNvSpPr>
            <p:nvPr/>
          </p:nvSpPr>
          <p:spPr bwMode="auto">
            <a:xfrm>
              <a:off x="3841014" y="357506"/>
              <a:ext cx="228584" cy="227961"/>
            </a:xfrm>
            <a:prstGeom prst="rect">
              <a:avLst/>
            </a:prstGeom>
            <a:noFill/>
            <a:ln w="9525" algn="ctr">
              <a:solidFill>
                <a:schemeClr val="bg1"/>
              </a:solidFill>
              <a:round/>
              <a:headEnd/>
              <a:tailEnd/>
            </a:ln>
          </p:spPr>
          <p:txBody>
            <a:bodyPr/>
            <a:lstStyle/>
            <a:p>
              <a:endParaRPr lang="en-US"/>
            </a:p>
          </p:txBody>
        </p:sp>
        <p:sp>
          <p:nvSpPr>
            <p:cNvPr id="234" name="TextBox 101"/>
            <p:cNvSpPr txBox="1">
              <a:spLocks noChangeArrowheads="1"/>
            </p:cNvSpPr>
            <p:nvPr/>
          </p:nvSpPr>
          <p:spPr bwMode="auto">
            <a:xfrm>
              <a:off x="3795658" y="333375"/>
              <a:ext cx="319295" cy="276225"/>
            </a:xfrm>
            <a:prstGeom prst="rect">
              <a:avLst/>
            </a:prstGeom>
            <a:noFill/>
            <a:ln w="9525">
              <a:noFill/>
              <a:miter lim="800000"/>
              <a:headEnd/>
              <a:tailEnd/>
            </a:ln>
          </p:spPr>
          <p:txBody>
            <a:bodyPr wrap="none">
              <a:spAutoFit/>
            </a:bodyPr>
            <a:lstStyle/>
            <a:p>
              <a:r>
                <a:rPr lang="en-US" sz="1200" b="0">
                  <a:solidFill>
                    <a:schemeClr val="bg1"/>
                  </a:solidFill>
                </a:rPr>
                <a:t>v</a:t>
              </a:r>
              <a:r>
                <a:rPr lang="en-US" sz="1200" b="0" baseline="-25000">
                  <a:solidFill>
                    <a:schemeClr val="bg1"/>
                  </a:solidFill>
                </a:rPr>
                <a:t>2</a:t>
              </a:r>
              <a:endParaRPr lang="en-US" b="0" baseline="-25000">
                <a:solidFill>
                  <a:schemeClr val="bg1"/>
                </a:solidFill>
              </a:endParaRPr>
            </a:p>
          </p:txBody>
        </p:sp>
        <p:sp>
          <p:nvSpPr>
            <p:cNvPr id="235" name="Rectangle 107"/>
            <p:cNvSpPr>
              <a:spLocks noChangeArrowheads="1"/>
            </p:cNvSpPr>
            <p:nvPr/>
          </p:nvSpPr>
          <p:spPr bwMode="auto">
            <a:xfrm>
              <a:off x="4374376" y="357506"/>
              <a:ext cx="228584" cy="227961"/>
            </a:xfrm>
            <a:prstGeom prst="rect">
              <a:avLst/>
            </a:prstGeom>
            <a:noFill/>
            <a:ln w="9525" algn="ctr">
              <a:solidFill>
                <a:schemeClr val="bg1"/>
              </a:solidFill>
              <a:round/>
              <a:headEnd/>
              <a:tailEnd/>
            </a:ln>
          </p:spPr>
          <p:txBody>
            <a:bodyPr/>
            <a:lstStyle/>
            <a:p>
              <a:endParaRPr lang="en-US"/>
            </a:p>
          </p:txBody>
        </p:sp>
        <p:sp>
          <p:nvSpPr>
            <p:cNvPr id="236" name="TextBox 108"/>
            <p:cNvSpPr txBox="1">
              <a:spLocks noChangeArrowheads="1"/>
            </p:cNvSpPr>
            <p:nvPr/>
          </p:nvSpPr>
          <p:spPr bwMode="auto">
            <a:xfrm>
              <a:off x="4329020" y="333375"/>
              <a:ext cx="319295" cy="276225"/>
            </a:xfrm>
            <a:prstGeom prst="rect">
              <a:avLst/>
            </a:prstGeom>
            <a:noFill/>
            <a:ln w="9525">
              <a:noFill/>
              <a:miter lim="800000"/>
              <a:headEnd/>
              <a:tailEnd/>
            </a:ln>
          </p:spPr>
          <p:txBody>
            <a:bodyPr wrap="none">
              <a:spAutoFit/>
            </a:bodyPr>
            <a:lstStyle/>
            <a:p>
              <a:r>
                <a:rPr lang="en-US" sz="1200" b="0">
                  <a:solidFill>
                    <a:schemeClr val="bg1"/>
                  </a:solidFill>
                </a:rPr>
                <a:t>v</a:t>
              </a:r>
              <a:r>
                <a:rPr lang="en-US" sz="1200" b="0" baseline="-25000">
                  <a:solidFill>
                    <a:schemeClr val="bg1"/>
                  </a:solidFill>
                </a:rPr>
                <a:t>3</a:t>
              </a:r>
              <a:endParaRPr lang="en-US" b="0" baseline="-25000">
                <a:solidFill>
                  <a:schemeClr val="bg1"/>
                </a:solidFill>
              </a:endParaRPr>
            </a:p>
          </p:txBody>
        </p:sp>
        <p:sp>
          <p:nvSpPr>
            <p:cNvPr id="237" name="Rectangle 114"/>
            <p:cNvSpPr>
              <a:spLocks noChangeArrowheads="1"/>
            </p:cNvSpPr>
            <p:nvPr/>
          </p:nvSpPr>
          <p:spPr bwMode="auto">
            <a:xfrm>
              <a:off x="4907737" y="357506"/>
              <a:ext cx="228584" cy="227961"/>
            </a:xfrm>
            <a:prstGeom prst="rect">
              <a:avLst/>
            </a:prstGeom>
            <a:noFill/>
            <a:ln w="9525" algn="ctr">
              <a:solidFill>
                <a:schemeClr val="bg1"/>
              </a:solidFill>
              <a:round/>
              <a:headEnd/>
              <a:tailEnd/>
            </a:ln>
          </p:spPr>
          <p:txBody>
            <a:bodyPr/>
            <a:lstStyle/>
            <a:p>
              <a:endParaRPr lang="en-US"/>
            </a:p>
          </p:txBody>
        </p:sp>
        <p:sp>
          <p:nvSpPr>
            <p:cNvPr id="238" name="TextBox 115"/>
            <p:cNvSpPr txBox="1">
              <a:spLocks noChangeArrowheads="1"/>
            </p:cNvSpPr>
            <p:nvPr/>
          </p:nvSpPr>
          <p:spPr bwMode="auto">
            <a:xfrm>
              <a:off x="4862382" y="333375"/>
              <a:ext cx="319295" cy="276225"/>
            </a:xfrm>
            <a:prstGeom prst="rect">
              <a:avLst/>
            </a:prstGeom>
            <a:noFill/>
            <a:ln w="9525">
              <a:noFill/>
              <a:miter lim="800000"/>
              <a:headEnd/>
              <a:tailEnd/>
            </a:ln>
          </p:spPr>
          <p:txBody>
            <a:bodyPr wrap="none">
              <a:spAutoFit/>
            </a:bodyPr>
            <a:lstStyle/>
            <a:p>
              <a:r>
                <a:rPr lang="en-US" sz="1200" b="0">
                  <a:solidFill>
                    <a:schemeClr val="bg1"/>
                  </a:solidFill>
                </a:rPr>
                <a:t>v</a:t>
              </a:r>
              <a:r>
                <a:rPr lang="en-US" sz="1200" b="0" baseline="-25000">
                  <a:solidFill>
                    <a:schemeClr val="bg1"/>
                  </a:solidFill>
                </a:rPr>
                <a:t>4</a:t>
              </a:r>
              <a:endParaRPr lang="en-US" b="0" baseline="-25000">
                <a:solidFill>
                  <a:schemeClr val="bg1"/>
                </a:solidFill>
              </a:endParaRPr>
            </a:p>
          </p:txBody>
        </p:sp>
        <p:sp>
          <p:nvSpPr>
            <p:cNvPr id="239" name="Rectangle 121"/>
            <p:cNvSpPr>
              <a:spLocks noChangeArrowheads="1"/>
            </p:cNvSpPr>
            <p:nvPr/>
          </p:nvSpPr>
          <p:spPr bwMode="auto">
            <a:xfrm>
              <a:off x="5441099" y="357506"/>
              <a:ext cx="228584" cy="227961"/>
            </a:xfrm>
            <a:prstGeom prst="rect">
              <a:avLst/>
            </a:prstGeom>
            <a:noFill/>
            <a:ln w="9525" algn="ctr">
              <a:solidFill>
                <a:schemeClr val="bg1"/>
              </a:solidFill>
              <a:round/>
              <a:headEnd/>
              <a:tailEnd/>
            </a:ln>
          </p:spPr>
          <p:txBody>
            <a:bodyPr/>
            <a:lstStyle/>
            <a:p>
              <a:endParaRPr lang="en-US"/>
            </a:p>
          </p:txBody>
        </p:sp>
        <p:sp>
          <p:nvSpPr>
            <p:cNvPr id="240" name="TextBox 122"/>
            <p:cNvSpPr txBox="1">
              <a:spLocks noChangeArrowheads="1"/>
            </p:cNvSpPr>
            <p:nvPr/>
          </p:nvSpPr>
          <p:spPr bwMode="auto">
            <a:xfrm>
              <a:off x="5395743" y="333375"/>
              <a:ext cx="319295" cy="276225"/>
            </a:xfrm>
            <a:prstGeom prst="rect">
              <a:avLst/>
            </a:prstGeom>
            <a:noFill/>
            <a:ln w="9525">
              <a:noFill/>
              <a:miter lim="800000"/>
              <a:headEnd/>
              <a:tailEnd/>
            </a:ln>
          </p:spPr>
          <p:txBody>
            <a:bodyPr wrap="none">
              <a:spAutoFit/>
            </a:bodyPr>
            <a:lstStyle/>
            <a:p>
              <a:r>
                <a:rPr lang="en-US" sz="1200" b="0">
                  <a:solidFill>
                    <a:schemeClr val="bg1"/>
                  </a:solidFill>
                </a:rPr>
                <a:t>v</a:t>
              </a:r>
              <a:r>
                <a:rPr lang="en-US" sz="1200" b="0" baseline="-25000">
                  <a:solidFill>
                    <a:schemeClr val="bg1"/>
                  </a:solidFill>
                </a:rPr>
                <a:t>5</a:t>
              </a:r>
              <a:endParaRPr lang="en-US" b="0" baseline="-25000">
                <a:solidFill>
                  <a:schemeClr val="bg1"/>
                </a:solidFill>
              </a:endParaRPr>
            </a:p>
          </p:txBody>
        </p:sp>
        <p:sp>
          <p:nvSpPr>
            <p:cNvPr id="241" name="Rectangle 128"/>
            <p:cNvSpPr>
              <a:spLocks noChangeArrowheads="1"/>
            </p:cNvSpPr>
            <p:nvPr/>
          </p:nvSpPr>
          <p:spPr bwMode="auto">
            <a:xfrm>
              <a:off x="5974461" y="357506"/>
              <a:ext cx="228584" cy="227961"/>
            </a:xfrm>
            <a:prstGeom prst="rect">
              <a:avLst/>
            </a:prstGeom>
            <a:noFill/>
            <a:ln w="9525" algn="ctr">
              <a:solidFill>
                <a:schemeClr val="bg1"/>
              </a:solidFill>
              <a:round/>
              <a:headEnd/>
              <a:tailEnd/>
            </a:ln>
          </p:spPr>
          <p:txBody>
            <a:bodyPr/>
            <a:lstStyle/>
            <a:p>
              <a:endParaRPr lang="en-US"/>
            </a:p>
          </p:txBody>
        </p:sp>
        <p:sp>
          <p:nvSpPr>
            <p:cNvPr id="242" name="TextBox 129"/>
            <p:cNvSpPr txBox="1">
              <a:spLocks noChangeArrowheads="1"/>
            </p:cNvSpPr>
            <p:nvPr/>
          </p:nvSpPr>
          <p:spPr bwMode="auto">
            <a:xfrm>
              <a:off x="5929105" y="333375"/>
              <a:ext cx="319295" cy="276225"/>
            </a:xfrm>
            <a:prstGeom prst="rect">
              <a:avLst/>
            </a:prstGeom>
            <a:noFill/>
            <a:ln w="9525">
              <a:noFill/>
              <a:miter lim="800000"/>
              <a:headEnd/>
              <a:tailEnd/>
            </a:ln>
          </p:spPr>
          <p:txBody>
            <a:bodyPr wrap="none">
              <a:spAutoFit/>
            </a:bodyPr>
            <a:lstStyle/>
            <a:p>
              <a:r>
                <a:rPr lang="en-US" sz="1200" b="0">
                  <a:solidFill>
                    <a:schemeClr val="bg1"/>
                  </a:solidFill>
                </a:rPr>
                <a:t>v</a:t>
              </a:r>
              <a:r>
                <a:rPr lang="en-US" sz="1200" b="0" baseline="-25000">
                  <a:solidFill>
                    <a:schemeClr val="bg1"/>
                  </a:solidFill>
                </a:rPr>
                <a:t>6</a:t>
              </a:r>
              <a:endParaRPr lang="en-US" b="0" baseline="-25000">
                <a:solidFill>
                  <a:schemeClr val="bg1"/>
                </a:solidFill>
              </a:endParaRPr>
            </a:p>
          </p:txBody>
        </p:sp>
      </p:grpSp>
      <p:grpSp>
        <p:nvGrpSpPr>
          <p:cNvPr id="7" name="Group 319"/>
          <p:cNvGrpSpPr/>
          <p:nvPr/>
        </p:nvGrpSpPr>
        <p:grpSpPr>
          <a:xfrm>
            <a:off x="2286000" y="2314575"/>
            <a:ext cx="996950" cy="276225"/>
            <a:chOff x="2286000" y="2314575"/>
            <a:chExt cx="996950" cy="276225"/>
          </a:xfrm>
        </p:grpSpPr>
        <p:sp>
          <p:nvSpPr>
            <p:cNvPr id="243" name="Rectangle 144"/>
            <p:cNvSpPr>
              <a:spLocks noChangeArrowheads="1"/>
            </p:cNvSpPr>
            <p:nvPr/>
          </p:nvSpPr>
          <p:spPr bwMode="auto">
            <a:xfrm>
              <a:off x="2794665" y="2338706"/>
              <a:ext cx="228714" cy="227961"/>
            </a:xfrm>
            <a:prstGeom prst="rect">
              <a:avLst/>
            </a:prstGeom>
            <a:solidFill>
              <a:schemeClr val="bg1"/>
            </a:solidFill>
            <a:ln w="9525" algn="ctr">
              <a:solidFill>
                <a:schemeClr val="bg1"/>
              </a:solidFill>
              <a:round/>
              <a:headEnd/>
              <a:tailEnd/>
            </a:ln>
          </p:spPr>
          <p:txBody>
            <a:bodyPr/>
            <a:lstStyle/>
            <a:p>
              <a:endParaRPr lang="en-US"/>
            </a:p>
          </p:txBody>
        </p:sp>
        <p:sp>
          <p:nvSpPr>
            <p:cNvPr id="244" name="TextBox 145"/>
            <p:cNvSpPr txBox="1">
              <a:spLocks noChangeArrowheads="1"/>
            </p:cNvSpPr>
            <p:nvPr/>
          </p:nvSpPr>
          <p:spPr bwMode="auto">
            <a:xfrm>
              <a:off x="2784475" y="2314575"/>
              <a:ext cx="269761" cy="276225"/>
            </a:xfrm>
            <a:prstGeom prst="rect">
              <a:avLst/>
            </a:prstGeom>
            <a:noFill/>
            <a:ln w="9525">
              <a:noFill/>
              <a:miter lim="800000"/>
              <a:headEnd/>
              <a:tailEnd/>
            </a:ln>
          </p:spPr>
          <p:txBody>
            <a:bodyPr wrap="none">
              <a:spAutoFit/>
            </a:bodyPr>
            <a:lstStyle/>
            <a:p>
              <a:pPr algn="ctr"/>
              <a:r>
                <a:rPr lang="en-US" sz="1200" b="0" dirty="0"/>
                <a:t>b</a:t>
              </a:r>
              <a:endParaRPr lang="en-US" b="0" baseline="-25000" dirty="0"/>
            </a:p>
          </p:txBody>
        </p:sp>
        <p:sp>
          <p:nvSpPr>
            <p:cNvPr id="245" name="Rectangle 137"/>
            <p:cNvSpPr>
              <a:spLocks noChangeArrowheads="1"/>
            </p:cNvSpPr>
            <p:nvPr/>
          </p:nvSpPr>
          <p:spPr bwMode="auto">
            <a:xfrm>
              <a:off x="2296190" y="2338706"/>
              <a:ext cx="228714" cy="227961"/>
            </a:xfrm>
            <a:prstGeom prst="rect">
              <a:avLst/>
            </a:prstGeom>
            <a:solidFill>
              <a:schemeClr val="bg1"/>
            </a:solidFill>
            <a:ln w="9525" algn="ctr">
              <a:solidFill>
                <a:schemeClr val="bg1"/>
              </a:solidFill>
              <a:round/>
              <a:headEnd/>
              <a:tailEnd/>
            </a:ln>
          </p:spPr>
          <p:txBody>
            <a:bodyPr/>
            <a:lstStyle/>
            <a:p>
              <a:endParaRPr lang="en-US"/>
            </a:p>
          </p:txBody>
        </p:sp>
        <p:sp>
          <p:nvSpPr>
            <p:cNvPr id="246" name="TextBox 138"/>
            <p:cNvSpPr txBox="1">
              <a:spLocks noChangeArrowheads="1"/>
            </p:cNvSpPr>
            <p:nvPr/>
          </p:nvSpPr>
          <p:spPr bwMode="auto">
            <a:xfrm>
              <a:off x="2286000" y="2314575"/>
              <a:ext cx="269761" cy="276225"/>
            </a:xfrm>
            <a:prstGeom prst="rect">
              <a:avLst/>
            </a:prstGeom>
            <a:noFill/>
            <a:ln w="9525">
              <a:noFill/>
              <a:miter lim="800000"/>
              <a:headEnd/>
              <a:tailEnd/>
            </a:ln>
          </p:spPr>
          <p:txBody>
            <a:bodyPr wrap="none">
              <a:spAutoFit/>
            </a:bodyPr>
            <a:lstStyle/>
            <a:p>
              <a:pPr algn="ctr"/>
              <a:r>
                <a:rPr lang="en-US" sz="1200" b="0" dirty="0"/>
                <a:t>a</a:t>
              </a:r>
              <a:endParaRPr lang="en-US" b="0" baseline="-25000" dirty="0"/>
            </a:p>
          </p:txBody>
        </p:sp>
        <p:sp>
          <p:nvSpPr>
            <p:cNvPr id="247" name="Rectangle 135"/>
            <p:cNvSpPr>
              <a:spLocks noChangeArrowheads="1"/>
            </p:cNvSpPr>
            <p:nvPr/>
          </p:nvSpPr>
          <p:spPr bwMode="auto">
            <a:xfrm>
              <a:off x="2524904" y="2338706"/>
              <a:ext cx="228714"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248" name="TextBox 136"/>
            <p:cNvSpPr txBox="1">
              <a:spLocks noChangeArrowheads="1"/>
            </p:cNvSpPr>
            <p:nvPr/>
          </p:nvSpPr>
          <p:spPr bwMode="auto">
            <a:xfrm>
              <a:off x="2514714" y="2314575"/>
              <a:ext cx="269761" cy="276225"/>
            </a:xfrm>
            <a:prstGeom prst="rect">
              <a:avLst/>
            </a:prstGeom>
            <a:noFill/>
            <a:ln w="9525">
              <a:noFill/>
              <a:miter lim="800000"/>
              <a:headEnd/>
              <a:tailEnd/>
            </a:ln>
          </p:spPr>
          <p:txBody>
            <a:bodyPr wrap="none">
              <a:spAutoFit/>
            </a:bodyPr>
            <a:lstStyle/>
            <a:p>
              <a:r>
                <a:rPr lang="en-US" sz="1200" b="0" dirty="0">
                  <a:solidFill>
                    <a:schemeClr val="bg1"/>
                  </a:solidFill>
                </a:rPr>
                <a:t>1</a:t>
              </a:r>
              <a:endParaRPr lang="en-US" b="0" baseline="-25000" dirty="0">
                <a:solidFill>
                  <a:schemeClr val="bg1"/>
                </a:solidFill>
              </a:endParaRPr>
            </a:p>
          </p:txBody>
        </p:sp>
        <p:sp>
          <p:nvSpPr>
            <p:cNvPr id="249" name="Rectangle 142"/>
            <p:cNvSpPr>
              <a:spLocks noChangeArrowheads="1"/>
            </p:cNvSpPr>
            <p:nvPr/>
          </p:nvSpPr>
          <p:spPr bwMode="auto">
            <a:xfrm>
              <a:off x="3023379" y="2338706"/>
              <a:ext cx="228714"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250" name="TextBox 143"/>
            <p:cNvSpPr txBox="1">
              <a:spLocks noChangeArrowheads="1"/>
            </p:cNvSpPr>
            <p:nvPr/>
          </p:nvSpPr>
          <p:spPr bwMode="auto">
            <a:xfrm>
              <a:off x="3013189" y="2314575"/>
              <a:ext cx="269761" cy="276225"/>
            </a:xfrm>
            <a:prstGeom prst="rect">
              <a:avLst/>
            </a:prstGeom>
            <a:noFill/>
            <a:ln w="9525">
              <a:noFill/>
              <a:miter lim="800000"/>
              <a:headEnd/>
              <a:tailEnd/>
            </a:ln>
          </p:spPr>
          <p:txBody>
            <a:bodyPr wrap="none">
              <a:spAutoFit/>
            </a:bodyPr>
            <a:lstStyle/>
            <a:p>
              <a:r>
                <a:rPr lang="en-US" sz="1200" b="0">
                  <a:solidFill>
                    <a:schemeClr val="bg1"/>
                  </a:solidFill>
                </a:rPr>
                <a:t>2</a:t>
              </a:r>
              <a:endParaRPr lang="en-US" b="0" baseline="-25000">
                <a:solidFill>
                  <a:schemeClr val="bg1"/>
                </a:solidFill>
              </a:endParaRPr>
            </a:p>
          </p:txBody>
        </p:sp>
      </p:grpSp>
      <p:grpSp>
        <p:nvGrpSpPr>
          <p:cNvPr id="8" name="Group 320"/>
          <p:cNvGrpSpPr/>
          <p:nvPr/>
        </p:nvGrpSpPr>
        <p:grpSpPr>
          <a:xfrm>
            <a:off x="3581400" y="2314575"/>
            <a:ext cx="996950" cy="276225"/>
            <a:chOff x="3581400" y="2314575"/>
            <a:chExt cx="996950" cy="276225"/>
          </a:xfrm>
        </p:grpSpPr>
        <p:sp>
          <p:nvSpPr>
            <p:cNvPr id="251" name="Rectangle 151"/>
            <p:cNvSpPr>
              <a:spLocks noChangeArrowheads="1"/>
            </p:cNvSpPr>
            <p:nvPr/>
          </p:nvSpPr>
          <p:spPr bwMode="auto">
            <a:xfrm>
              <a:off x="3591590" y="2338706"/>
              <a:ext cx="228714" cy="227961"/>
            </a:xfrm>
            <a:prstGeom prst="rect">
              <a:avLst/>
            </a:prstGeom>
            <a:solidFill>
              <a:schemeClr val="bg1"/>
            </a:solidFill>
            <a:ln w="9525" algn="ctr">
              <a:solidFill>
                <a:schemeClr val="bg1"/>
              </a:solidFill>
              <a:round/>
              <a:headEnd/>
              <a:tailEnd/>
            </a:ln>
          </p:spPr>
          <p:txBody>
            <a:bodyPr/>
            <a:lstStyle/>
            <a:p>
              <a:endParaRPr lang="en-US"/>
            </a:p>
          </p:txBody>
        </p:sp>
        <p:sp>
          <p:nvSpPr>
            <p:cNvPr id="252" name="Rectangle 158"/>
            <p:cNvSpPr>
              <a:spLocks noChangeArrowheads="1"/>
            </p:cNvSpPr>
            <p:nvPr/>
          </p:nvSpPr>
          <p:spPr bwMode="auto">
            <a:xfrm>
              <a:off x="4090065" y="2338706"/>
              <a:ext cx="228714" cy="227961"/>
            </a:xfrm>
            <a:prstGeom prst="rect">
              <a:avLst/>
            </a:prstGeom>
            <a:solidFill>
              <a:schemeClr val="bg1"/>
            </a:solidFill>
            <a:ln w="9525" algn="ctr">
              <a:solidFill>
                <a:schemeClr val="bg1"/>
              </a:solidFill>
              <a:round/>
              <a:headEnd/>
              <a:tailEnd/>
            </a:ln>
          </p:spPr>
          <p:txBody>
            <a:bodyPr/>
            <a:lstStyle/>
            <a:p>
              <a:endParaRPr lang="en-US"/>
            </a:p>
          </p:txBody>
        </p:sp>
        <p:sp>
          <p:nvSpPr>
            <p:cNvPr id="253" name="TextBox 152"/>
            <p:cNvSpPr txBox="1">
              <a:spLocks noChangeArrowheads="1"/>
            </p:cNvSpPr>
            <p:nvPr/>
          </p:nvSpPr>
          <p:spPr bwMode="auto">
            <a:xfrm>
              <a:off x="3581400" y="2314575"/>
              <a:ext cx="269761" cy="276225"/>
            </a:xfrm>
            <a:prstGeom prst="rect">
              <a:avLst/>
            </a:prstGeom>
            <a:noFill/>
            <a:ln w="9525">
              <a:noFill/>
              <a:miter lim="800000"/>
              <a:headEnd/>
              <a:tailEnd/>
            </a:ln>
          </p:spPr>
          <p:txBody>
            <a:bodyPr wrap="none">
              <a:spAutoFit/>
            </a:bodyPr>
            <a:lstStyle/>
            <a:p>
              <a:pPr algn="ctr"/>
              <a:r>
                <a:rPr lang="en-US" sz="1200" b="0"/>
                <a:t>c</a:t>
              </a:r>
              <a:endParaRPr lang="en-US" b="0" baseline="-25000"/>
            </a:p>
          </p:txBody>
        </p:sp>
        <p:sp>
          <p:nvSpPr>
            <p:cNvPr id="254" name="TextBox 159"/>
            <p:cNvSpPr txBox="1">
              <a:spLocks noChangeArrowheads="1"/>
            </p:cNvSpPr>
            <p:nvPr/>
          </p:nvSpPr>
          <p:spPr bwMode="auto">
            <a:xfrm>
              <a:off x="4079875" y="2314575"/>
              <a:ext cx="269761" cy="276225"/>
            </a:xfrm>
            <a:prstGeom prst="rect">
              <a:avLst/>
            </a:prstGeom>
            <a:noFill/>
            <a:ln w="9525">
              <a:noFill/>
              <a:miter lim="800000"/>
              <a:headEnd/>
              <a:tailEnd/>
            </a:ln>
          </p:spPr>
          <p:txBody>
            <a:bodyPr wrap="none">
              <a:spAutoFit/>
            </a:bodyPr>
            <a:lstStyle/>
            <a:p>
              <a:pPr algn="ctr"/>
              <a:r>
                <a:rPr lang="en-US" sz="1200" b="0"/>
                <a:t>c</a:t>
              </a:r>
              <a:endParaRPr lang="en-US" b="0" baseline="-25000"/>
            </a:p>
          </p:txBody>
        </p:sp>
        <p:sp>
          <p:nvSpPr>
            <p:cNvPr id="255" name="Rectangle 149"/>
            <p:cNvSpPr>
              <a:spLocks noChangeArrowheads="1"/>
            </p:cNvSpPr>
            <p:nvPr/>
          </p:nvSpPr>
          <p:spPr bwMode="auto">
            <a:xfrm>
              <a:off x="3820304" y="2338706"/>
              <a:ext cx="228714"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256" name="TextBox 150"/>
            <p:cNvSpPr txBox="1">
              <a:spLocks noChangeArrowheads="1"/>
            </p:cNvSpPr>
            <p:nvPr/>
          </p:nvSpPr>
          <p:spPr bwMode="auto">
            <a:xfrm>
              <a:off x="3810114" y="2314575"/>
              <a:ext cx="269761" cy="276225"/>
            </a:xfrm>
            <a:prstGeom prst="rect">
              <a:avLst/>
            </a:prstGeom>
            <a:noFill/>
            <a:ln w="9525">
              <a:noFill/>
              <a:miter lim="800000"/>
              <a:headEnd/>
              <a:tailEnd/>
            </a:ln>
          </p:spPr>
          <p:txBody>
            <a:bodyPr wrap="none">
              <a:spAutoFit/>
            </a:bodyPr>
            <a:lstStyle/>
            <a:p>
              <a:r>
                <a:rPr lang="en-US" sz="1200" b="0">
                  <a:solidFill>
                    <a:schemeClr val="bg1"/>
                  </a:solidFill>
                </a:rPr>
                <a:t>3</a:t>
              </a:r>
              <a:endParaRPr lang="en-US" b="0" baseline="-25000">
                <a:solidFill>
                  <a:schemeClr val="bg1"/>
                </a:solidFill>
              </a:endParaRPr>
            </a:p>
          </p:txBody>
        </p:sp>
        <p:sp>
          <p:nvSpPr>
            <p:cNvPr id="257" name="Rectangle 156"/>
            <p:cNvSpPr>
              <a:spLocks noChangeArrowheads="1"/>
            </p:cNvSpPr>
            <p:nvPr/>
          </p:nvSpPr>
          <p:spPr bwMode="auto">
            <a:xfrm>
              <a:off x="4318779" y="2338706"/>
              <a:ext cx="228714"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258" name="TextBox 157"/>
            <p:cNvSpPr txBox="1">
              <a:spLocks noChangeArrowheads="1"/>
            </p:cNvSpPr>
            <p:nvPr/>
          </p:nvSpPr>
          <p:spPr bwMode="auto">
            <a:xfrm>
              <a:off x="4308589" y="2314575"/>
              <a:ext cx="269761" cy="276225"/>
            </a:xfrm>
            <a:prstGeom prst="rect">
              <a:avLst/>
            </a:prstGeom>
            <a:noFill/>
            <a:ln w="9525">
              <a:noFill/>
              <a:miter lim="800000"/>
              <a:headEnd/>
              <a:tailEnd/>
            </a:ln>
          </p:spPr>
          <p:txBody>
            <a:bodyPr wrap="none">
              <a:spAutoFit/>
            </a:bodyPr>
            <a:lstStyle/>
            <a:p>
              <a:r>
                <a:rPr lang="en-US" sz="1200" b="0">
                  <a:solidFill>
                    <a:schemeClr val="bg1"/>
                  </a:solidFill>
                </a:rPr>
                <a:t>6</a:t>
              </a:r>
              <a:endParaRPr lang="en-US" b="0" baseline="-25000">
                <a:solidFill>
                  <a:schemeClr val="bg1"/>
                </a:solidFill>
              </a:endParaRPr>
            </a:p>
          </p:txBody>
        </p:sp>
      </p:grpSp>
      <p:grpSp>
        <p:nvGrpSpPr>
          <p:cNvPr id="9" name="Group 321"/>
          <p:cNvGrpSpPr/>
          <p:nvPr/>
        </p:nvGrpSpPr>
        <p:grpSpPr>
          <a:xfrm>
            <a:off x="4876800" y="2314575"/>
            <a:ext cx="990600" cy="276225"/>
            <a:chOff x="4876800" y="2314575"/>
            <a:chExt cx="990600" cy="276225"/>
          </a:xfrm>
        </p:grpSpPr>
        <p:sp>
          <p:nvSpPr>
            <p:cNvPr id="259" name="Rectangle 165"/>
            <p:cNvSpPr>
              <a:spLocks noChangeArrowheads="1"/>
            </p:cNvSpPr>
            <p:nvPr/>
          </p:nvSpPr>
          <p:spPr bwMode="auto">
            <a:xfrm>
              <a:off x="4886985" y="2338706"/>
              <a:ext cx="228600" cy="227961"/>
            </a:xfrm>
            <a:prstGeom prst="rect">
              <a:avLst/>
            </a:prstGeom>
            <a:solidFill>
              <a:schemeClr val="bg1"/>
            </a:solidFill>
            <a:ln w="9525" algn="ctr">
              <a:solidFill>
                <a:schemeClr val="bg1"/>
              </a:solidFill>
              <a:round/>
              <a:headEnd/>
              <a:tailEnd/>
            </a:ln>
          </p:spPr>
          <p:txBody>
            <a:bodyPr/>
            <a:lstStyle/>
            <a:p>
              <a:endParaRPr lang="en-US"/>
            </a:p>
          </p:txBody>
        </p:sp>
        <p:sp>
          <p:nvSpPr>
            <p:cNvPr id="260" name="Rectangle 172"/>
            <p:cNvSpPr>
              <a:spLocks noChangeArrowheads="1"/>
            </p:cNvSpPr>
            <p:nvPr/>
          </p:nvSpPr>
          <p:spPr bwMode="auto">
            <a:xfrm>
              <a:off x="5379359" y="2338706"/>
              <a:ext cx="228600" cy="227961"/>
            </a:xfrm>
            <a:prstGeom prst="rect">
              <a:avLst/>
            </a:prstGeom>
            <a:solidFill>
              <a:schemeClr val="bg1"/>
            </a:solidFill>
            <a:ln w="9525" algn="ctr">
              <a:solidFill>
                <a:schemeClr val="bg1"/>
              </a:solidFill>
              <a:round/>
              <a:headEnd/>
              <a:tailEnd/>
            </a:ln>
          </p:spPr>
          <p:txBody>
            <a:bodyPr/>
            <a:lstStyle/>
            <a:p>
              <a:endParaRPr lang="en-US"/>
            </a:p>
          </p:txBody>
        </p:sp>
        <p:sp>
          <p:nvSpPr>
            <p:cNvPr id="261" name="TextBox 166"/>
            <p:cNvSpPr txBox="1">
              <a:spLocks noChangeArrowheads="1"/>
            </p:cNvSpPr>
            <p:nvPr/>
          </p:nvSpPr>
          <p:spPr bwMode="auto">
            <a:xfrm>
              <a:off x="4876800" y="2314575"/>
              <a:ext cx="269626" cy="276225"/>
            </a:xfrm>
            <a:prstGeom prst="rect">
              <a:avLst/>
            </a:prstGeom>
            <a:noFill/>
            <a:ln w="9525">
              <a:noFill/>
              <a:miter lim="800000"/>
              <a:headEnd/>
              <a:tailEnd/>
            </a:ln>
          </p:spPr>
          <p:txBody>
            <a:bodyPr wrap="none">
              <a:spAutoFit/>
            </a:bodyPr>
            <a:lstStyle/>
            <a:p>
              <a:pPr algn="ctr"/>
              <a:r>
                <a:rPr lang="en-US" sz="1200" b="0"/>
                <a:t>a</a:t>
              </a:r>
              <a:endParaRPr lang="en-US" b="0" baseline="-25000"/>
            </a:p>
          </p:txBody>
        </p:sp>
        <p:sp>
          <p:nvSpPr>
            <p:cNvPr id="262" name="TextBox 173"/>
            <p:cNvSpPr txBox="1">
              <a:spLocks noChangeArrowheads="1"/>
            </p:cNvSpPr>
            <p:nvPr/>
          </p:nvSpPr>
          <p:spPr bwMode="auto">
            <a:xfrm>
              <a:off x="5369174" y="2314575"/>
              <a:ext cx="261611" cy="276225"/>
            </a:xfrm>
            <a:prstGeom prst="rect">
              <a:avLst/>
            </a:prstGeom>
            <a:noFill/>
            <a:ln w="9525">
              <a:noFill/>
              <a:miter lim="800000"/>
              <a:headEnd/>
              <a:tailEnd/>
            </a:ln>
          </p:spPr>
          <p:txBody>
            <a:bodyPr wrap="none">
              <a:spAutoFit/>
            </a:bodyPr>
            <a:lstStyle/>
            <a:p>
              <a:pPr algn="ctr"/>
              <a:r>
                <a:rPr lang="en-US" sz="1200" b="0"/>
                <a:t>c</a:t>
              </a:r>
              <a:endParaRPr lang="en-US" b="0" baseline="-25000"/>
            </a:p>
          </p:txBody>
        </p:sp>
        <p:sp>
          <p:nvSpPr>
            <p:cNvPr id="263" name="Rectangle 163"/>
            <p:cNvSpPr>
              <a:spLocks noChangeArrowheads="1"/>
            </p:cNvSpPr>
            <p:nvPr/>
          </p:nvSpPr>
          <p:spPr bwMode="auto">
            <a:xfrm>
              <a:off x="5115585" y="2338706"/>
              <a:ext cx="228600"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264" name="TextBox 164"/>
            <p:cNvSpPr txBox="1">
              <a:spLocks noChangeArrowheads="1"/>
            </p:cNvSpPr>
            <p:nvPr/>
          </p:nvSpPr>
          <p:spPr bwMode="auto">
            <a:xfrm>
              <a:off x="5105400" y="2314575"/>
              <a:ext cx="269626" cy="276225"/>
            </a:xfrm>
            <a:prstGeom prst="rect">
              <a:avLst/>
            </a:prstGeom>
            <a:noFill/>
            <a:ln w="9525">
              <a:noFill/>
              <a:miter lim="800000"/>
              <a:headEnd/>
              <a:tailEnd/>
            </a:ln>
          </p:spPr>
          <p:txBody>
            <a:bodyPr wrap="none">
              <a:spAutoFit/>
            </a:bodyPr>
            <a:lstStyle/>
            <a:p>
              <a:r>
                <a:rPr lang="en-US" sz="1200" b="0">
                  <a:solidFill>
                    <a:schemeClr val="bg1"/>
                  </a:solidFill>
                </a:rPr>
                <a:t>5</a:t>
              </a:r>
              <a:endParaRPr lang="en-US" b="0" baseline="-25000">
                <a:solidFill>
                  <a:schemeClr val="bg1"/>
                </a:solidFill>
              </a:endParaRPr>
            </a:p>
          </p:txBody>
        </p:sp>
        <p:sp>
          <p:nvSpPr>
            <p:cNvPr id="265" name="Rectangle 170"/>
            <p:cNvSpPr>
              <a:spLocks noChangeArrowheads="1"/>
            </p:cNvSpPr>
            <p:nvPr/>
          </p:nvSpPr>
          <p:spPr bwMode="auto">
            <a:xfrm>
              <a:off x="5607959" y="2338706"/>
              <a:ext cx="228600"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266" name="TextBox 171"/>
            <p:cNvSpPr txBox="1">
              <a:spLocks noChangeArrowheads="1"/>
            </p:cNvSpPr>
            <p:nvPr/>
          </p:nvSpPr>
          <p:spPr bwMode="auto">
            <a:xfrm>
              <a:off x="5597774" y="2314575"/>
              <a:ext cx="269626" cy="276225"/>
            </a:xfrm>
            <a:prstGeom prst="rect">
              <a:avLst/>
            </a:prstGeom>
            <a:noFill/>
            <a:ln w="9525">
              <a:noFill/>
              <a:miter lim="800000"/>
              <a:headEnd/>
              <a:tailEnd/>
            </a:ln>
          </p:spPr>
          <p:txBody>
            <a:bodyPr wrap="none">
              <a:spAutoFit/>
            </a:bodyPr>
            <a:lstStyle/>
            <a:p>
              <a:r>
                <a:rPr lang="en-US" sz="1200" b="0">
                  <a:solidFill>
                    <a:schemeClr val="bg1"/>
                  </a:solidFill>
                </a:rPr>
                <a:t>2</a:t>
              </a:r>
              <a:endParaRPr lang="en-US" b="0" baseline="-25000">
                <a:solidFill>
                  <a:schemeClr val="bg1"/>
                </a:solidFill>
              </a:endParaRPr>
            </a:p>
          </p:txBody>
        </p:sp>
      </p:grpSp>
      <p:grpSp>
        <p:nvGrpSpPr>
          <p:cNvPr id="10" name="Group 322"/>
          <p:cNvGrpSpPr/>
          <p:nvPr/>
        </p:nvGrpSpPr>
        <p:grpSpPr>
          <a:xfrm>
            <a:off x="6248400" y="2314575"/>
            <a:ext cx="990600" cy="276225"/>
            <a:chOff x="6248400" y="2314575"/>
            <a:chExt cx="990600" cy="276225"/>
          </a:xfrm>
        </p:grpSpPr>
        <p:sp>
          <p:nvSpPr>
            <p:cNvPr id="267" name="Rectangle 179"/>
            <p:cNvSpPr>
              <a:spLocks noChangeArrowheads="1"/>
            </p:cNvSpPr>
            <p:nvPr/>
          </p:nvSpPr>
          <p:spPr bwMode="auto">
            <a:xfrm>
              <a:off x="6258585" y="2338706"/>
              <a:ext cx="228600" cy="227961"/>
            </a:xfrm>
            <a:prstGeom prst="rect">
              <a:avLst/>
            </a:prstGeom>
            <a:solidFill>
              <a:schemeClr val="bg1"/>
            </a:solidFill>
            <a:ln w="9525" algn="ctr">
              <a:solidFill>
                <a:schemeClr val="bg1"/>
              </a:solidFill>
              <a:round/>
              <a:headEnd/>
              <a:tailEnd/>
            </a:ln>
          </p:spPr>
          <p:txBody>
            <a:bodyPr/>
            <a:lstStyle/>
            <a:p>
              <a:endParaRPr lang="en-US"/>
            </a:p>
          </p:txBody>
        </p:sp>
        <p:sp>
          <p:nvSpPr>
            <p:cNvPr id="268" name="Rectangle 186"/>
            <p:cNvSpPr>
              <a:spLocks noChangeArrowheads="1"/>
            </p:cNvSpPr>
            <p:nvPr/>
          </p:nvSpPr>
          <p:spPr bwMode="auto">
            <a:xfrm>
              <a:off x="6750959" y="2338706"/>
              <a:ext cx="228600" cy="227961"/>
            </a:xfrm>
            <a:prstGeom prst="rect">
              <a:avLst/>
            </a:prstGeom>
            <a:solidFill>
              <a:schemeClr val="bg1"/>
            </a:solidFill>
            <a:ln w="9525" algn="ctr">
              <a:solidFill>
                <a:schemeClr val="bg1"/>
              </a:solidFill>
              <a:round/>
              <a:headEnd/>
              <a:tailEnd/>
            </a:ln>
          </p:spPr>
          <p:txBody>
            <a:bodyPr/>
            <a:lstStyle/>
            <a:p>
              <a:endParaRPr lang="en-US"/>
            </a:p>
          </p:txBody>
        </p:sp>
        <p:sp>
          <p:nvSpPr>
            <p:cNvPr id="269" name="TextBox 180"/>
            <p:cNvSpPr txBox="1">
              <a:spLocks noChangeArrowheads="1"/>
            </p:cNvSpPr>
            <p:nvPr/>
          </p:nvSpPr>
          <p:spPr bwMode="auto">
            <a:xfrm>
              <a:off x="6248400" y="2314575"/>
              <a:ext cx="269626" cy="276225"/>
            </a:xfrm>
            <a:prstGeom prst="rect">
              <a:avLst/>
            </a:prstGeom>
            <a:noFill/>
            <a:ln w="9525">
              <a:noFill/>
              <a:miter lim="800000"/>
              <a:headEnd/>
              <a:tailEnd/>
            </a:ln>
          </p:spPr>
          <p:txBody>
            <a:bodyPr wrap="none">
              <a:spAutoFit/>
            </a:bodyPr>
            <a:lstStyle/>
            <a:p>
              <a:pPr algn="ctr"/>
              <a:r>
                <a:rPr lang="en-US" sz="1200" b="0"/>
                <a:t>b</a:t>
              </a:r>
              <a:endParaRPr lang="en-US" b="0" baseline="-25000"/>
            </a:p>
          </p:txBody>
        </p:sp>
        <p:sp>
          <p:nvSpPr>
            <p:cNvPr id="270" name="TextBox 187"/>
            <p:cNvSpPr txBox="1">
              <a:spLocks noChangeArrowheads="1"/>
            </p:cNvSpPr>
            <p:nvPr/>
          </p:nvSpPr>
          <p:spPr bwMode="auto">
            <a:xfrm>
              <a:off x="6740774" y="2314575"/>
              <a:ext cx="261611" cy="276225"/>
            </a:xfrm>
            <a:prstGeom prst="rect">
              <a:avLst/>
            </a:prstGeom>
            <a:noFill/>
            <a:ln w="9525">
              <a:noFill/>
              <a:miter lim="800000"/>
              <a:headEnd/>
              <a:tailEnd/>
            </a:ln>
          </p:spPr>
          <p:txBody>
            <a:bodyPr wrap="none">
              <a:spAutoFit/>
            </a:bodyPr>
            <a:lstStyle/>
            <a:p>
              <a:pPr algn="ctr"/>
              <a:r>
                <a:rPr lang="en-US" sz="1200" b="0"/>
                <a:t>c</a:t>
              </a:r>
              <a:endParaRPr lang="en-US" b="0" baseline="-25000"/>
            </a:p>
          </p:txBody>
        </p:sp>
        <p:sp>
          <p:nvSpPr>
            <p:cNvPr id="271" name="Rectangle 177"/>
            <p:cNvSpPr>
              <a:spLocks noChangeArrowheads="1"/>
            </p:cNvSpPr>
            <p:nvPr/>
          </p:nvSpPr>
          <p:spPr bwMode="auto">
            <a:xfrm>
              <a:off x="6487185" y="2338706"/>
              <a:ext cx="228600"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272" name="TextBox 178"/>
            <p:cNvSpPr txBox="1">
              <a:spLocks noChangeArrowheads="1"/>
            </p:cNvSpPr>
            <p:nvPr/>
          </p:nvSpPr>
          <p:spPr bwMode="auto">
            <a:xfrm>
              <a:off x="6477000" y="2314575"/>
              <a:ext cx="269626" cy="276225"/>
            </a:xfrm>
            <a:prstGeom prst="rect">
              <a:avLst/>
            </a:prstGeom>
            <a:noFill/>
            <a:ln w="9525">
              <a:noFill/>
              <a:miter lim="800000"/>
              <a:headEnd/>
              <a:tailEnd/>
            </a:ln>
          </p:spPr>
          <p:txBody>
            <a:bodyPr wrap="none">
              <a:spAutoFit/>
            </a:bodyPr>
            <a:lstStyle/>
            <a:p>
              <a:r>
                <a:rPr lang="en-US" sz="1200" b="0">
                  <a:solidFill>
                    <a:schemeClr val="bg1"/>
                  </a:solidFill>
                </a:rPr>
                <a:t>7</a:t>
              </a:r>
              <a:endParaRPr lang="en-US" b="0" baseline="-25000">
                <a:solidFill>
                  <a:schemeClr val="bg1"/>
                </a:solidFill>
              </a:endParaRPr>
            </a:p>
          </p:txBody>
        </p:sp>
        <p:sp>
          <p:nvSpPr>
            <p:cNvPr id="273" name="Rectangle 184"/>
            <p:cNvSpPr>
              <a:spLocks noChangeArrowheads="1"/>
            </p:cNvSpPr>
            <p:nvPr/>
          </p:nvSpPr>
          <p:spPr bwMode="auto">
            <a:xfrm>
              <a:off x="6979559" y="2338706"/>
              <a:ext cx="228600"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274" name="TextBox 185"/>
            <p:cNvSpPr txBox="1">
              <a:spLocks noChangeArrowheads="1"/>
            </p:cNvSpPr>
            <p:nvPr/>
          </p:nvSpPr>
          <p:spPr bwMode="auto">
            <a:xfrm>
              <a:off x="6969374" y="2314575"/>
              <a:ext cx="269626" cy="276225"/>
            </a:xfrm>
            <a:prstGeom prst="rect">
              <a:avLst/>
            </a:prstGeom>
            <a:noFill/>
            <a:ln w="9525">
              <a:noFill/>
              <a:miter lim="800000"/>
              <a:headEnd/>
              <a:tailEnd/>
            </a:ln>
          </p:spPr>
          <p:txBody>
            <a:bodyPr wrap="none">
              <a:spAutoFit/>
            </a:bodyPr>
            <a:lstStyle/>
            <a:p>
              <a:r>
                <a:rPr lang="en-US" sz="1200" b="0" dirty="0">
                  <a:solidFill>
                    <a:schemeClr val="bg1"/>
                  </a:solidFill>
                </a:rPr>
                <a:t>8</a:t>
              </a:r>
              <a:endParaRPr lang="en-US" b="0" baseline="-25000" dirty="0">
                <a:solidFill>
                  <a:schemeClr val="bg1"/>
                </a:solidFill>
              </a:endParaRPr>
            </a:p>
          </p:txBody>
        </p:sp>
      </p:grpSp>
      <p:cxnSp>
        <p:nvCxnSpPr>
          <p:cNvPr id="275" name="Straight Arrow Connector 274"/>
          <p:cNvCxnSpPr>
            <a:cxnSpLocks noChangeShapeType="1"/>
          </p:cNvCxnSpPr>
          <p:nvPr/>
        </p:nvCxnSpPr>
        <p:spPr bwMode="auto">
          <a:xfrm rot="5400000">
            <a:off x="3047207" y="5066506"/>
            <a:ext cx="533400" cy="1587"/>
          </a:xfrm>
          <a:prstGeom prst="straightConnector1">
            <a:avLst/>
          </a:prstGeom>
          <a:ln w="12700">
            <a:headEnd/>
            <a:tailEnd type="triangle" w="med" len="med"/>
          </a:ln>
        </p:spPr>
        <p:style>
          <a:lnRef idx="2">
            <a:schemeClr val="dk1"/>
          </a:lnRef>
          <a:fillRef idx="0">
            <a:schemeClr val="dk1"/>
          </a:fillRef>
          <a:effectRef idx="1">
            <a:schemeClr val="dk1"/>
          </a:effectRef>
          <a:fontRef idx="minor">
            <a:schemeClr val="tx1"/>
          </a:fontRef>
        </p:style>
      </p:cxnSp>
      <p:cxnSp>
        <p:nvCxnSpPr>
          <p:cNvPr id="276" name="Straight Arrow Connector 275"/>
          <p:cNvCxnSpPr>
            <a:cxnSpLocks noChangeShapeType="1"/>
          </p:cNvCxnSpPr>
          <p:nvPr/>
        </p:nvCxnSpPr>
        <p:spPr bwMode="auto">
          <a:xfrm rot="5400000">
            <a:off x="3178175" y="6110288"/>
            <a:ext cx="274637" cy="1588"/>
          </a:xfrm>
          <a:prstGeom prst="straightConnector1">
            <a:avLst/>
          </a:prstGeom>
          <a:ln w="12700">
            <a:headEnd/>
            <a:tailEnd type="triangle" w="med" len="med"/>
          </a:ln>
        </p:spPr>
        <p:style>
          <a:lnRef idx="2">
            <a:schemeClr val="dk1"/>
          </a:lnRef>
          <a:fillRef idx="0">
            <a:schemeClr val="dk1"/>
          </a:fillRef>
          <a:effectRef idx="1">
            <a:schemeClr val="dk1"/>
          </a:effectRef>
          <a:fontRef idx="minor">
            <a:schemeClr val="tx1"/>
          </a:fontRef>
        </p:style>
      </p:cxnSp>
      <p:cxnSp>
        <p:nvCxnSpPr>
          <p:cNvPr id="277" name="Straight Arrow Connector 276"/>
          <p:cNvCxnSpPr>
            <a:cxnSpLocks noChangeShapeType="1"/>
          </p:cNvCxnSpPr>
          <p:nvPr/>
        </p:nvCxnSpPr>
        <p:spPr bwMode="auto">
          <a:xfrm rot="5400000">
            <a:off x="4419601" y="5065712"/>
            <a:ext cx="533400" cy="3175"/>
          </a:xfrm>
          <a:prstGeom prst="straightConnector1">
            <a:avLst/>
          </a:prstGeom>
          <a:ln w="12700">
            <a:headEnd/>
            <a:tailEnd type="triangle" w="med" len="med"/>
          </a:ln>
        </p:spPr>
        <p:style>
          <a:lnRef idx="2">
            <a:schemeClr val="dk1"/>
          </a:lnRef>
          <a:fillRef idx="0">
            <a:schemeClr val="dk1"/>
          </a:fillRef>
          <a:effectRef idx="1">
            <a:schemeClr val="dk1"/>
          </a:effectRef>
          <a:fontRef idx="minor">
            <a:schemeClr val="tx1"/>
          </a:fontRef>
        </p:style>
      </p:cxnSp>
      <p:cxnSp>
        <p:nvCxnSpPr>
          <p:cNvPr id="278" name="Straight Arrow Connector 277"/>
          <p:cNvCxnSpPr>
            <a:cxnSpLocks noChangeShapeType="1"/>
          </p:cNvCxnSpPr>
          <p:nvPr/>
        </p:nvCxnSpPr>
        <p:spPr bwMode="auto">
          <a:xfrm rot="5400000">
            <a:off x="4549775" y="6110288"/>
            <a:ext cx="274637" cy="1588"/>
          </a:xfrm>
          <a:prstGeom prst="straightConnector1">
            <a:avLst/>
          </a:prstGeom>
          <a:ln w="12700">
            <a:headEnd/>
            <a:tailEnd type="triangle" w="med" len="med"/>
          </a:ln>
        </p:spPr>
        <p:style>
          <a:lnRef idx="2">
            <a:schemeClr val="dk1"/>
          </a:lnRef>
          <a:fillRef idx="0">
            <a:schemeClr val="dk1"/>
          </a:fillRef>
          <a:effectRef idx="1">
            <a:schemeClr val="dk1"/>
          </a:effectRef>
          <a:fontRef idx="minor">
            <a:schemeClr val="tx1"/>
          </a:fontRef>
        </p:style>
      </p:cxnSp>
      <p:cxnSp>
        <p:nvCxnSpPr>
          <p:cNvPr id="279" name="Straight Arrow Connector 278"/>
          <p:cNvCxnSpPr>
            <a:cxnSpLocks noChangeShapeType="1"/>
          </p:cNvCxnSpPr>
          <p:nvPr/>
        </p:nvCxnSpPr>
        <p:spPr bwMode="auto">
          <a:xfrm rot="5400000">
            <a:off x="5714207" y="5066506"/>
            <a:ext cx="533400" cy="1587"/>
          </a:xfrm>
          <a:prstGeom prst="straightConnector1">
            <a:avLst/>
          </a:prstGeom>
          <a:ln w="12700">
            <a:headEnd/>
            <a:tailEnd type="triangle" w="med" len="med"/>
          </a:ln>
        </p:spPr>
        <p:style>
          <a:lnRef idx="2">
            <a:schemeClr val="dk1"/>
          </a:lnRef>
          <a:fillRef idx="0">
            <a:schemeClr val="dk1"/>
          </a:fillRef>
          <a:effectRef idx="1">
            <a:schemeClr val="dk1"/>
          </a:effectRef>
          <a:fontRef idx="minor">
            <a:schemeClr val="tx1"/>
          </a:fontRef>
        </p:style>
      </p:cxnSp>
      <p:cxnSp>
        <p:nvCxnSpPr>
          <p:cNvPr id="280" name="Straight Arrow Connector 279"/>
          <p:cNvCxnSpPr>
            <a:cxnSpLocks noChangeShapeType="1"/>
          </p:cNvCxnSpPr>
          <p:nvPr/>
        </p:nvCxnSpPr>
        <p:spPr bwMode="auto">
          <a:xfrm rot="5400000">
            <a:off x="5845175" y="6110288"/>
            <a:ext cx="274637" cy="1588"/>
          </a:xfrm>
          <a:prstGeom prst="straightConnector1">
            <a:avLst/>
          </a:prstGeom>
          <a:ln w="12700">
            <a:headEnd/>
            <a:tailEnd type="triangle" w="med" len="med"/>
          </a:ln>
        </p:spPr>
        <p:style>
          <a:lnRef idx="2">
            <a:schemeClr val="dk1"/>
          </a:lnRef>
          <a:fillRef idx="0">
            <a:schemeClr val="dk1"/>
          </a:fillRef>
          <a:effectRef idx="1">
            <a:schemeClr val="dk1"/>
          </a:effectRef>
          <a:fontRef idx="minor">
            <a:schemeClr val="tx1"/>
          </a:fontRef>
        </p:style>
      </p:cxnSp>
      <p:sp>
        <p:nvSpPr>
          <p:cNvPr id="281" name="Rectangle 280"/>
          <p:cNvSpPr>
            <a:spLocks noChangeArrowheads="1"/>
          </p:cNvSpPr>
          <p:nvPr/>
        </p:nvSpPr>
        <p:spPr bwMode="auto">
          <a:xfrm>
            <a:off x="1981200" y="4114800"/>
            <a:ext cx="5486400" cy="304800"/>
          </a:xfrm>
          <a:prstGeom prst="rect">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b="0" dirty="0">
                <a:solidFill>
                  <a:schemeClr val="bg2"/>
                </a:solidFill>
              </a:rPr>
              <a:t>group values by key</a:t>
            </a:r>
          </a:p>
        </p:txBody>
      </p:sp>
      <p:sp>
        <p:nvSpPr>
          <p:cNvPr id="282" name="Rectangle 281"/>
          <p:cNvSpPr>
            <a:spLocks noChangeArrowheads="1"/>
          </p:cNvSpPr>
          <p:nvPr/>
        </p:nvSpPr>
        <p:spPr bwMode="auto">
          <a:xfrm>
            <a:off x="2895600" y="5334000"/>
            <a:ext cx="838200" cy="60960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r>
              <a:rPr lang="en-US" b="0">
                <a:solidFill>
                  <a:schemeClr val="bg2"/>
                </a:solidFill>
              </a:rPr>
              <a:t>reduce</a:t>
            </a:r>
          </a:p>
        </p:txBody>
      </p:sp>
      <p:sp>
        <p:nvSpPr>
          <p:cNvPr id="283" name="Rectangle 282"/>
          <p:cNvSpPr>
            <a:spLocks noChangeArrowheads="1"/>
          </p:cNvSpPr>
          <p:nvPr/>
        </p:nvSpPr>
        <p:spPr bwMode="auto">
          <a:xfrm>
            <a:off x="4267200" y="5334000"/>
            <a:ext cx="838200" cy="60960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r>
              <a:rPr lang="en-US" b="0">
                <a:solidFill>
                  <a:schemeClr val="bg2"/>
                </a:solidFill>
              </a:rPr>
              <a:t>reduce</a:t>
            </a:r>
          </a:p>
        </p:txBody>
      </p:sp>
      <p:sp>
        <p:nvSpPr>
          <p:cNvPr id="284" name="Rectangle 283"/>
          <p:cNvSpPr>
            <a:spLocks noChangeArrowheads="1"/>
          </p:cNvSpPr>
          <p:nvPr/>
        </p:nvSpPr>
        <p:spPr bwMode="auto">
          <a:xfrm>
            <a:off x="5562600" y="5334000"/>
            <a:ext cx="838200" cy="60960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r>
              <a:rPr lang="en-US" b="0">
                <a:solidFill>
                  <a:schemeClr val="bg2"/>
                </a:solidFill>
              </a:rPr>
              <a:t>reduce</a:t>
            </a:r>
          </a:p>
        </p:txBody>
      </p:sp>
      <p:grpSp>
        <p:nvGrpSpPr>
          <p:cNvPr id="11" name="Group 332"/>
          <p:cNvGrpSpPr/>
          <p:nvPr/>
        </p:nvGrpSpPr>
        <p:grpSpPr>
          <a:xfrm>
            <a:off x="3200400" y="4448175"/>
            <a:ext cx="803275" cy="276225"/>
            <a:chOff x="3200400" y="4448175"/>
            <a:chExt cx="803275" cy="276225"/>
          </a:xfrm>
        </p:grpSpPr>
        <p:sp>
          <p:nvSpPr>
            <p:cNvPr id="285" name="Rectangle 193"/>
            <p:cNvSpPr>
              <a:spLocks noChangeArrowheads="1"/>
            </p:cNvSpPr>
            <p:nvPr/>
          </p:nvSpPr>
          <p:spPr bwMode="auto">
            <a:xfrm>
              <a:off x="3210588" y="4472306"/>
              <a:ext cx="228671" cy="227961"/>
            </a:xfrm>
            <a:prstGeom prst="rect">
              <a:avLst/>
            </a:prstGeom>
            <a:solidFill>
              <a:schemeClr val="bg1"/>
            </a:solidFill>
            <a:ln w="9525" algn="ctr">
              <a:solidFill>
                <a:schemeClr val="bg1"/>
              </a:solidFill>
              <a:round/>
              <a:headEnd/>
              <a:tailEnd/>
            </a:ln>
          </p:spPr>
          <p:txBody>
            <a:bodyPr/>
            <a:lstStyle/>
            <a:p>
              <a:endParaRPr lang="en-US"/>
            </a:p>
          </p:txBody>
        </p:sp>
        <p:sp>
          <p:nvSpPr>
            <p:cNvPr id="286" name="TextBox 194"/>
            <p:cNvSpPr txBox="1">
              <a:spLocks noChangeArrowheads="1"/>
            </p:cNvSpPr>
            <p:nvPr/>
          </p:nvSpPr>
          <p:spPr bwMode="auto">
            <a:xfrm>
              <a:off x="3200400" y="4448175"/>
              <a:ext cx="269710" cy="276225"/>
            </a:xfrm>
            <a:prstGeom prst="rect">
              <a:avLst/>
            </a:prstGeom>
            <a:noFill/>
            <a:ln w="9525">
              <a:noFill/>
              <a:miter lim="800000"/>
              <a:headEnd/>
              <a:tailEnd/>
            </a:ln>
          </p:spPr>
          <p:txBody>
            <a:bodyPr wrap="none">
              <a:spAutoFit/>
            </a:bodyPr>
            <a:lstStyle/>
            <a:p>
              <a:pPr algn="ctr"/>
              <a:r>
                <a:rPr lang="en-US" sz="1200" b="0"/>
                <a:t>a</a:t>
              </a:r>
              <a:endParaRPr lang="en-US" b="0" baseline="-25000"/>
            </a:p>
          </p:txBody>
        </p:sp>
        <p:sp>
          <p:nvSpPr>
            <p:cNvPr id="287" name="Rectangle 191"/>
            <p:cNvSpPr>
              <a:spLocks noChangeArrowheads="1"/>
            </p:cNvSpPr>
            <p:nvPr/>
          </p:nvSpPr>
          <p:spPr bwMode="auto">
            <a:xfrm>
              <a:off x="3515483" y="4472306"/>
              <a:ext cx="228671"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288" name="TextBox 192"/>
            <p:cNvSpPr txBox="1">
              <a:spLocks noChangeArrowheads="1"/>
            </p:cNvSpPr>
            <p:nvPr/>
          </p:nvSpPr>
          <p:spPr bwMode="auto">
            <a:xfrm>
              <a:off x="3505295" y="4448175"/>
              <a:ext cx="269710" cy="276225"/>
            </a:xfrm>
            <a:prstGeom prst="rect">
              <a:avLst/>
            </a:prstGeom>
            <a:noFill/>
            <a:ln w="9525">
              <a:noFill/>
              <a:miter lim="800000"/>
              <a:headEnd/>
              <a:tailEnd/>
            </a:ln>
          </p:spPr>
          <p:txBody>
            <a:bodyPr wrap="none">
              <a:spAutoFit/>
            </a:bodyPr>
            <a:lstStyle/>
            <a:p>
              <a:r>
                <a:rPr lang="en-US" sz="1200" b="0">
                  <a:solidFill>
                    <a:schemeClr val="bg1"/>
                  </a:solidFill>
                </a:rPr>
                <a:t>1</a:t>
              </a:r>
              <a:endParaRPr lang="en-US" b="0" baseline="-25000">
                <a:solidFill>
                  <a:schemeClr val="bg1"/>
                </a:solidFill>
              </a:endParaRPr>
            </a:p>
          </p:txBody>
        </p:sp>
        <p:sp>
          <p:nvSpPr>
            <p:cNvPr id="289" name="Rectangle 196"/>
            <p:cNvSpPr>
              <a:spLocks noChangeArrowheads="1"/>
            </p:cNvSpPr>
            <p:nvPr/>
          </p:nvSpPr>
          <p:spPr bwMode="auto">
            <a:xfrm>
              <a:off x="3744154" y="4472306"/>
              <a:ext cx="228671"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290" name="TextBox 197"/>
            <p:cNvSpPr txBox="1">
              <a:spLocks noChangeArrowheads="1"/>
            </p:cNvSpPr>
            <p:nvPr/>
          </p:nvSpPr>
          <p:spPr bwMode="auto">
            <a:xfrm>
              <a:off x="3733965" y="4448175"/>
              <a:ext cx="269710" cy="276225"/>
            </a:xfrm>
            <a:prstGeom prst="rect">
              <a:avLst/>
            </a:prstGeom>
            <a:noFill/>
            <a:ln w="9525">
              <a:noFill/>
              <a:miter lim="800000"/>
              <a:headEnd/>
              <a:tailEnd/>
            </a:ln>
          </p:spPr>
          <p:txBody>
            <a:bodyPr wrap="none">
              <a:spAutoFit/>
            </a:bodyPr>
            <a:lstStyle/>
            <a:p>
              <a:r>
                <a:rPr lang="en-US" sz="1200" b="0">
                  <a:solidFill>
                    <a:schemeClr val="bg1"/>
                  </a:solidFill>
                </a:rPr>
                <a:t>5</a:t>
              </a:r>
              <a:endParaRPr lang="en-US" b="0" baseline="-25000">
                <a:solidFill>
                  <a:schemeClr val="bg1"/>
                </a:solidFill>
              </a:endParaRPr>
            </a:p>
          </p:txBody>
        </p:sp>
      </p:grpSp>
      <p:grpSp>
        <p:nvGrpSpPr>
          <p:cNvPr id="12" name="Group 331"/>
          <p:cNvGrpSpPr/>
          <p:nvPr/>
        </p:nvGrpSpPr>
        <p:grpSpPr>
          <a:xfrm>
            <a:off x="4572000" y="4448175"/>
            <a:ext cx="803275" cy="276225"/>
            <a:chOff x="4572000" y="4448175"/>
            <a:chExt cx="803275" cy="276225"/>
          </a:xfrm>
        </p:grpSpPr>
        <p:sp>
          <p:nvSpPr>
            <p:cNvPr id="291" name="Rectangle 199"/>
            <p:cNvSpPr>
              <a:spLocks noChangeArrowheads="1"/>
            </p:cNvSpPr>
            <p:nvPr/>
          </p:nvSpPr>
          <p:spPr bwMode="auto">
            <a:xfrm>
              <a:off x="4582188" y="4472306"/>
              <a:ext cx="228671" cy="227961"/>
            </a:xfrm>
            <a:prstGeom prst="rect">
              <a:avLst/>
            </a:prstGeom>
            <a:solidFill>
              <a:schemeClr val="bg1"/>
            </a:solidFill>
            <a:ln w="9525" algn="ctr">
              <a:solidFill>
                <a:schemeClr val="bg1"/>
              </a:solidFill>
              <a:round/>
              <a:headEnd/>
              <a:tailEnd/>
            </a:ln>
          </p:spPr>
          <p:txBody>
            <a:bodyPr/>
            <a:lstStyle/>
            <a:p>
              <a:endParaRPr lang="en-US"/>
            </a:p>
          </p:txBody>
        </p:sp>
        <p:sp>
          <p:nvSpPr>
            <p:cNvPr id="292" name="TextBox 200"/>
            <p:cNvSpPr txBox="1">
              <a:spLocks noChangeArrowheads="1"/>
            </p:cNvSpPr>
            <p:nvPr/>
          </p:nvSpPr>
          <p:spPr bwMode="auto">
            <a:xfrm>
              <a:off x="4572000" y="4448175"/>
              <a:ext cx="269710" cy="276225"/>
            </a:xfrm>
            <a:prstGeom prst="rect">
              <a:avLst/>
            </a:prstGeom>
            <a:noFill/>
            <a:ln w="9525">
              <a:noFill/>
              <a:miter lim="800000"/>
              <a:headEnd/>
              <a:tailEnd/>
            </a:ln>
          </p:spPr>
          <p:txBody>
            <a:bodyPr wrap="none">
              <a:spAutoFit/>
            </a:bodyPr>
            <a:lstStyle/>
            <a:p>
              <a:pPr algn="ctr"/>
              <a:r>
                <a:rPr lang="en-US" sz="1200" b="0"/>
                <a:t>b</a:t>
              </a:r>
              <a:endParaRPr lang="en-US" b="0" baseline="-25000"/>
            </a:p>
          </p:txBody>
        </p:sp>
        <p:sp>
          <p:nvSpPr>
            <p:cNvPr id="293" name="Rectangle 202"/>
            <p:cNvSpPr>
              <a:spLocks noChangeArrowheads="1"/>
            </p:cNvSpPr>
            <p:nvPr/>
          </p:nvSpPr>
          <p:spPr bwMode="auto">
            <a:xfrm>
              <a:off x="4887083" y="4472306"/>
              <a:ext cx="228671"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294" name="TextBox 203"/>
            <p:cNvSpPr txBox="1">
              <a:spLocks noChangeArrowheads="1"/>
            </p:cNvSpPr>
            <p:nvPr/>
          </p:nvSpPr>
          <p:spPr bwMode="auto">
            <a:xfrm>
              <a:off x="4876895" y="4448175"/>
              <a:ext cx="269710" cy="276225"/>
            </a:xfrm>
            <a:prstGeom prst="rect">
              <a:avLst/>
            </a:prstGeom>
            <a:noFill/>
            <a:ln w="9525">
              <a:noFill/>
              <a:miter lim="800000"/>
              <a:headEnd/>
              <a:tailEnd/>
            </a:ln>
          </p:spPr>
          <p:txBody>
            <a:bodyPr wrap="none">
              <a:spAutoFit/>
            </a:bodyPr>
            <a:lstStyle/>
            <a:p>
              <a:r>
                <a:rPr lang="en-US" sz="1200" b="0">
                  <a:solidFill>
                    <a:schemeClr val="bg1"/>
                  </a:solidFill>
                </a:rPr>
                <a:t>2</a:t>
              </a:r>
              <a:endParaRPr lang="en-US" b="0" baseline="-25000">
                <a:solidFill>
                  <a:schemeClr val="bg1"/>
                </a:solidFill>
              </a:endParaRPr>
            </a:p>
          </p:txBody>
        </p:sp>
        <p:sp>
          <p:nvSpPr>
            <p:cNvPr id="295" name="Rectangle 205"/>
            <p:cNvSpPr>
              <a:spLocks noChangeArrowheads="1"/>
            </p:cNvSpPr>
            <p:nvPr/>
          </p:nvSpPr>
          <p:spPr bwMode="auto">
            <a:xfrm>
              <a:off x="5115754" y="4472306"/>
              <a:ext cx="228671"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296" name="TextBox 206"/>
            <p:cNvSpPr txBox="1">
              <a:spLocks noChangeArrowheads="1"/>
            </p:cNvSpPr>
            <p:nvPr/>
          </p:nvSpPr>
          <p:spPr bwMode="auto">
            <a:xfrm>
              <a:off x="5105565" y="4448175"/>
              <a:ext cx="269710" cy="276225"/>
            </a:xfrm>
            <a:prstGeom prst="rect">
              <a:avLst/>
            </a:prstGeom>
            <a:noFill/>
            <a:ln w="9525">
              <a:noFill/>
              <a:miter lim="800000"/>
              <a:headEnd/>
              <a:tailEnd/>
            </a:ln>
          </p:spPr>
          <p:txBody>
            <a:bodyPr wrap="none">
              <a:spAutoFit/>
            </a:bodyPr>
            <a:lstStyle/>
            <a:p>
              <a:r>
                <a:rPr lang="en-US" sz="1200" b="0">
                  <a:solidFill>
                    <a:schemeClr val="bg1"/>
                  </a:solidFill>
                </a:rPr>
                <a:t>7</a:t>
              </a:r>
              <a:endParaRPr lang="en-US" b="0" baseline="-25000">
                <a:solidFill>
                  <a:schemeClr val="bg1"/>
                </a:solidFill>
              </a:endParaRPr>
            </a:p>
          </p:txBody>
        </p:sp>
      </p:grpSp>
      <p:grpSp>
        <p:nvGrpSpPr>
          <p:cNvPr id="13" name="Group 330"/>
          <p:cNvGrpSpPr/>
          <p:nvPr/>
        </p:nvGrpSpPr>
        <p:grpSpPr>
          <a:xfrm>
            <a:off x="5867400" y="4448175"/>
            <a:ext cx="1031830" cy="276225"/>
            <a:chOff x="5867400" y="4448175"/>
            <a:chExt cx="1031830" cy="276225"/>
          </a:xfrm>
        </p:grpSpPr>
        <p:sp>
          <p:nvSpPr>
            <p:cNvPr id="297" name="Rectangle 208"/>
            <p:cNvSpPr>
              <a:spLocks noChangeArrowheads="1"/>
            </p:cNvSpPr>
            <p:nvPr/>
          </p:nvSpPr>
          <p:spPr bwMode="auto">
            <a:xfrm>
              <a:off x="5877587" y="4472306"/>
              <a:ext cx="228645" cy="227961"/>
            </a:xfrm>
            <a:prstGeom prst="rect">
              <a:avLst/>
            </a:prstGeom>
            <a:solidFill>
              <a:schemeClr val="bg1"/>
            </a:solidFill>
            <a:ln w="9525" algn="ctr">
              <a:solidFill>
                <a:schemeClr val="bg1"/>
              </a:solidFill>
              <a:round/>
              <a:headEnd/>
              <a:tailEnd/>
            </a:ln>
          </p:spPr>
          <p:txBody>
            <a:bodyPr/>
            <a:lstStyle/>
            <a:p>
              <a:endParaRPr lang="en-US"/>
            </a:p>
          </p:txBody>
        </p:sp>
        <p:sp>
          <p:nvSpPr>
            <p:cNvPr id="298" name="TextBox 209"/>
            <p:cNvSpPr txBox="1">
              <a:spLocks noChangeArrowheads="1"/>
            </p:cNvSpPr>
            <p:nvPr/>
          </p:nvSpPr>
          <p:spPr bwMode="auto">
            <a:xfrm>
              <a:off x="5867400" y="4448175"/>
              <a:ext cx="269679" cy="276225"/>
            </a:xfrm>
            <a:prstGeom prst="rect">
              <a:avLst/>
            </a:prstGeom>
            <a:noFill/>
            <a:ln w="9525">
              <a:noFill/>
              <a:miter lim="800000"/>
              <a:headEnd/>
              <a:tailEnd/>
            </a:ln>
          </p:spPr>
          <p:txBody>
            <a:bodyPr wrap="none">
              <a:spAutoFit/>
            </a:bodyPr>
            <a:lstStyle/>
            <a:p>
              <a:pPr algn="ctr"/>
              <a:r>
                <a:rPr lang="en-US" sz="1200" b="0"/>
                <a:t>c</a:t>
              </a:r>
              <a:endParaRPr lang="en-US" b="0" baseline="-25000"/>
            </a:p>
          </p:txBody>
        </p:sp>
        <p:sp>
          <p:nvSpPr>
            <p:cNvPr id="299" name="Rectangle 211"/>
            <p:cNvSpPr>
              <a:spLocks noChangeArrowheads="1"/>
            </p:cNvSpPr>
            <p:nvPr/>
          </p:nvSpPr>
          <p:spPr bwMode="auto">
            <a:xfrm>
              <a:off x="6182447" y="4472306"/>
              <a:ext cx="228645"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300" name="TextBox 212"/>
            <p:cNvSpPr txBox="1">
              <a:spLocks noChangeArrowheads="1"/>
            </p:cNvSpPr>
            <p:nvPr/>
          </p:nvSpPr>
          <p:spPr bwMode="auto">
            <a:xfrm>
              <a:off x="6172260" y="4448175"/>
              <a:ext cx="269679" cy="276225"/>
            </a:xfrm>
            <a:prstGeom prst="rect">
              <a:avLst/>
            </a:prstGeom>
            <a:noFill/>
            <a:ln w="9525">
              <a:noFill/>
              <a:miter lim="800000"/>
              <a:headEnd/>
              <a:tailEnd/>
            </a:ln>
          </p:spPr>
          <p:txBody>
            <a:bodyPr wrap="none">
              <a:spAutoFit/>
            </a:bodyPr>
            <a:lstStyle/>
            <a:p>
              <a:r>
                <a:rPr lang="en-US" sz="1200" b="0">
                  <a:solidFill>
                    <a:schemeClr val="bg1"/>
                  </a:solidFill>
                </a:rPr>
                <a:t>2</a:t>
              </a:r>
              <a:endParaRPr lang="en-US" b="0" baseline="-25000">
                <a:solidFill>
                  <a:schemeClr val="bg1"/>
                </a:solidFill>
              </a:endParaRPr>
            </a:p>
          </p:txBody>
        </p:sp>
        <p:sp>
          <p:nvSpPr>
            <p:cNvPr id="301" name="Rectangle 214"/>
            <p:cNvSpPr>
              <a:spLocks noChangeArrowheads="1"/>
            </p:cNvSpPr>
            <p:nvPr/>
          </p:nvSpPr>
          <p:spPr bwMode="auto">
            <a:xfrm>
              <a:off x="6411092" y="4472306"/>
              <a:ext cx="228645"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302" name="TextBox 215"/>
            <p:cNvSpPr txBox="1">
              <a:spLocks noChangeArrowheads="1"/>
            </p:cNvSpPr>
            <p:nvPr/>
          </p:nvSpPr>
          <p:spPr bwMode="auto">
            <a:xfrm>
              <a:off x="6400905" y="4448175"/>
              <a:ext cx="269679" cy="276225"/>
            </a:xfrm>
            <a:prstGeom prst="rect">
              <a:avLst/>
            </a:prstGeom>
            <a:noFill/>
            <a:ln w="9525">
              <a:noFill/>
              <a:miter lim="800000"/>
              <a:headEnd/>
              <a:tailEnd/>
            </a:ln>
          </p:spPr>
          <p:txBody>
            <a:bodyPr wrap="none">
              <a:spAutoFit/>
            </a:bodyPr>
            <a:lstStyle/>
            <a:p>
              <a:r>
                <a:rPr lang="en-US" sz="1200" b="0" dirty="0">
                  <a:solidFill>
                    <a:schemeClr val="bg1"/>
                  </a:solidFill>
                </a:rPr>
                <a:t>9</a:t>
              </a:r>
              <a:endParaRPr lang="en-US" b="0" baseline="-25000" dirty="0">
                <a:solidFill>
                  <a:schemeClr val="bg1"/>
                </a:solidFill>
              </a:endParaRPr>
            </a:p>
          </p:txBody>
        </p:sp>
        <p:sp>
          <p:nvSpPr>
            <p:cNvPr id="303" name="Rectangle 217"/>
            <p:cNvSpPr>
              <a:spLocks noChangeArrowheads="1"/>
            </p:cNvSpPr>
            <p:nvPr/>
          </p:nvSpPr>
          <p:spPr bwMode="auto">
            <a:xfrm>
              <a:off x="6639738" y="4472306"/>
              <a:ext cx="228645"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304" name="TextBox 218"/>
            <p:cNvSpPr txBox="1">
              <a:spLocks noChangeArrowheads="1"/>
            </p:cNvSpPr>
            <p:nvPr/>
          </p:nvSpPr>
          <p:spPr bwMode="auto">
            <a:xfrm>
              <a:off x="6629551" y="4448175"/>
              <a:ext cx="269679" cy="276225"/>
            </a:xfrm>
            <a:prstGeom prst="rect">
              <a:avLst/>
            </a:prstGeom>
            <a:noFill/>
            <a:ln w="9525">
              <a:noFill/>
              <a:miter lim="800000"/>
              <a:headEnd/>
              <a:tailEnd/>
            </a:ln>
          </p:spPr>
          <p:txBody>
            <a:bodyPr wrap="none">
              <a:spAutoFit/>
            </a:bodyPr>
            <a:lstStyle/>
            <a:p>
              <a:r>
                <a:rPr lang="en-US" sz="1200" b="0" dirty="0">
                  <a:solidFill>
                    <a:schemeClr val="bg1"/>
                  </a:solidFill>
                </a:rPr>
                <a:t>8</a:t>
              </a:r>
              <a:endParaRPr lang="en-US" b="0" baseline="-25000" dirty="0">
                <a:solidFill>
                  <a:schemeClr val="bg1"/>
                </a:solidFill>
              </a:endParaRPr>
            </a:p>
          </p:txBody>
        </p:sp>
      </p:grpSp>
      <p:grpSp>
        <p:nvGrpSpPr>
          <p:cNvPr id="14" name="Group 329"/>
          <p:cNvGrpSpPr/>
          <p:nvPr/>
        </p:nvGrpSpPr>
        <p:grpSpPr>
          <a:xfrm>
            <a:off x="3048000" y="6276975"/>
            <a:ext cx="547688" cy="276225"/>
            <a:chOff x="3048000" y="6276975"/>
            <a:chExt cx="547688" cy="276225"/>
          </a:xfrm>
        </p:grpSpPr>
        <p:sp>
          <p:nvSpPr>
            <p:cNvPr id="307" name="Rectangle 148"/>
            <p:cNvSpPr>
              <a:spLocks noChangeArrowheads="1"/>
            </p:cNvSpPr>
            <p:nvPr/>
          </p:nvSpPr>
          <p:spPr bwMode="auto">
            <a:xfrm>
              <a:off x="3093340" y="6301106"/>
              <a:ext cx="228504" cy="227961"/>
            </a:xfrm>
            <a:prstGeom prst="rect">
              <a:avLst/>
            </a:prstGeom>
            <a:solidFill>
              <a:schemeClr val="bg1"/>
            </a:solidFill>
            <a:ln w="9525" algn="ctr">
              <a:solidFill>
                <a:schemeClr val="bg1"/>
              </a:solidFill>
              <a:round/>
              <a:headEnd/>
              <a:tailEnd/>
            </a:ln>
          </p:spPr>
          <p:txBody>
            <a:bodyPr/>
            <a:lstStyle/>
            <a:p>
              <a:endParaRPr lang="en-US"/>
            </a:p>
          </p:txBody>
        </p:sp>
        <p:sp>
          <p:nvSpPr>
            <p:cNvPr id="308" name="TextBox 155"/>
            <p:cNvSpPr txBox="1">
              <a:spLocks noChangeArrowheads="1"/>
            </p:cNvSpPr>
            <p:nvPr/>
          </p:nvSpPr>
          <p:spPr bwMode="auto">
            <a:xfrm>
              <a:off x="3048000" y="6276975"/>
              <a:ext cx="293547" cy="276225"/>
            </a:xfrm>
            <a:prstGeom prst="rect">
              <a:avLst/>
            </a:prstGeom>
            <a:noFill/>
            <a:ln w="9525">
              <a:noFill/>
              <a:miter lim="800000"/>
              <a:headEnd/>
              <a:tailEnd/>
            </a:ln>
          </p:spPr>
          <p:txBody>
            <a:bodyPr wrap="none">
              <a:spAutoFit/>
            </a:bodyPr>
            <a:lstStyle/>
            <a:p>
              <a:r>
                <a:rPr lang="en-US" sz="1200" b="0"/>
                <a:t>r</a:t>
              </a:r>
              <a:r>
                <a:rPr lang="en-US" sz="1200" b="0" baseline="-25000"/>
                <a:t>1</a:t>
              </a:r>
              <a:endParaRPr lang="en-US" b="0" baseline="-25000"/>
            </a:p>
          </p:txBody>
        </p:sp>
        <p:sp>
          <p:nvSpPr>
            <p:cNvPr id="309" name="Rectangle 162"/>
            <p:cNvSpPr>
              <a:spLocks noChangeArrowheads="1"/>
            </p:cNvSpPr>
            <p:nvPr/>
          </p:nvSpPr>
          <p:spPr bwMode="auto">
            <a:xfrm>
              <a:off x="3321844" y="6301106"/>
              <a:ext cx="228504"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310" name="TextBox 167"/>
            <p:cNvSpPr txBox="1">
              <a:spLocks noChangeArrowheads="1"/>
            </p:cNvSpPr>
            <p:nvPr/>
          </p:nvSpPr>
          <p:spPr bwMode="auto">
            <a:xfrm>
              <a:off x="3276504" y="6276975"/>
              <a:ext cx="319184" cy="276225"/>
            </a:xfrm>
            <a:prstGeom prst="rect">
              <a:avLst/>
            </a:prstGeom>
            <a:noFill/>
            <a:ln w="9525">
              <a:noFill/>
              <a:miter lim="800000"/>
              <a:headEnd/>
              <a:tailEnd/>
            </a:ln>
          </p:spPr>
          <p:txBody>
            <a:bodyPr wrap="none">
              <a:spAutoFit/>
            </a:bodyPr>
            <a:lstStyle/>
            <a:p>
              <a:r>
                <a:rPr lang="en-US" sz="1200" b="0">
                  <a:solidFill>
                    <a:schemeClr val="bg1"/>
                  </a:solidFill>
                </a:rPr>
                <a:t>s</a:t>
              </a:r>
              <a:r>
                <a:rPr lang="en-US" sz="1200" b="0" baseline="-25000">
                  <a:solidFill>
                    <a:schemeClr val="bg1"/>
                  </a:solidFill>
                </a:rPr>
                <a:t>1</a:t>
              </a:r>
              <a:endParaRPr lang="en-US" b="0" baseline="-25000">
                <a:solidFill>
                  <a:schemeClr val="bg1"/>
                </a:solidFill>
              </a:endParaRPr>
            </a:p>
          </p:txBody>
        </p:sp>
      </p:grpSp>
      <p:grpSp>
        <p:nvGrpSpPr>
          <p:cNvPr id="15" name="Group 328"/>
          <p:cNvGrpSpPr/>
          <p:nvPr/>
        </p:nvGrpSpPr>
        <p:grpSpPr>
          <a:xfrm>
            <a:off x="4405313" y="6276975"/>
            <a:ext cx="547687" cy="276225"/>
            <a:chOff x="4405313" y="6276975"/>
            <a:chExt cx="547687" cy="276225"/>
          </a:xfrm>
        </p:grpSpPr>
        <p:sp>
          <p:nvSpPr>
            <p:cNvPr id="311" name="Rectangle 183"/>
            <p:cNvSpPr>
              <a:spLocks noChangeArrowheads="1"/>
            </p:cNvSpPr>
            <p:nvPr/>
          </p:nvSpPr>
          <p:spPr bwMode="auto">
            <a:xfrm>
              <a:off x="4450653" y="6301106"/>
              <a:ext cx="228504" cy="227961"/>
            </a:xfrm>
            <a:prstGeom prst="rect">
              <a:avLst/>
            </a:prstGeom>
            <a:solidFill>
              <a:schemeClr val="bg1"/>
            </a:solidFill>
            <a:ln w="9525" algn="ctr">
              <a:solidFill>
                <a:schemeClr val="bg1"/>
              </a:solidFill>
              <a:round/>
              <a:headEnd/>
              <a:tailEnd/>
            </a:ln>
          </p:spPr>
          <p:txBody>
            <a:bodyPr/>
            <a:lstStyle/>
            <a:p>
              <a:endParaRPr lang="en-US"/>
            </a:p>
          </p:txBody>
        </p:sp>
        <p:sp>
          <p:nvSpPr>
            <p:cNvPr id="312" name="TextBox 188"/>
            <p:cNvSpPr txBox="1">
              <a:spLocks noChangeArrowheads="1"/>
            </p:cNvSpPr>
            <p:nvPr/>
          </p:nvSpPr>
          <p:spPr bwMode="auto">
            <a:xfrm>
              <a:off x="4405313" y="6276975"/>
              <a:ext cx="293546" cy="276225"/>
            </a:xfrm>
            <a:prstGeom prst="rect">
              <a:avLst/>
            </a:prstGeom>
            <a:noFill/>
            <a:ln w="9525">
              <a:noFill/>
              <a:miter lim="800000"/>
              <a:headEnd/>
              <a:tailEnd/>
            </a:ln>
          </p:spPr>
          <p:txBody>
            <a:bodyPr wrap="none">
              <a:spAutoFit/>
            </a:bodyPr>
            <a:lstStyle/>
            <a:p>
              <a:r>
                <a:rPr lang="en-US" sz="1200" b="0"/>
                <a:t>r</a:t>
              </a:r>
              <a:r>
                <a:rPr lang="en-US" sz="1200" b="0" baseline="-25000"/>
                <a:t>2</a:t>
              </a:r>
              <a:endParaRPr lang="en-US" b="0" baseline="-25000"/>
            </a:p>
          </p:txBody>
        </p:sp>
        <p:sp>
          <p:nvSpPr>
            <p:cNvPr id="313" name="Rectangle 189"/>
            <p:cNvSpPr>
              <a:spLocks noChangeArrowheads="1"/>
            </p:cNvSpPr>
            <p:nvPr/>
          </p:nvSpPr>
          <p:spPr bwMode="auto">
            <a:xfrm>
              <a:off x="4679157" y="6301106"/>
              <a:ext cx="228504"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314" name="TextBox 190"/>
            <p:cNvSpPr txBox="1">
              <a:spLocks noChangeArrowheads="1"/>
            </p:cNvSpPr>
            <p:nvPr/>
          </p:nvSpPr>
          <p:spPr bwMode="auto">
            <a:xfrm>
              <a:off x="4633817" y="6276975"/>
              <a:ext cx="319183" cy="276225"/>
            </a:xfrm>
            <a:prstGeom prst="rect">
              <a:avLst/>
            </a:prstGeom>
            <a:noFill/>
            <a:ln w="9525">
              <a:noFill/>
              <a:miter lim="800000"/>
              <a:headEnd/>
              <a:tailEnd/>
            </a:ln>
          </p:spPr>
          <p:txBody>
            <a:bodyPr wrap="none">
              <a:spAutoFit/>
            </a:bodyPr>
            <a:lstStyle/>
            <a:p>
              <a:r>
                <a:rPr lang="en-US" sz="1200" b="0">
                  <a:solidFill>
                    <a:schemeClr val="bg1"/>
                  </a:solidFill>
                </a:rPr>
                <a:t>s</a:t>
              </a:r>
              <a:r>
                <a:rPr lang="en-US" sz="1200" b="0" baseline="-25000">
                  <a:solidFill>
                    <a:schemeClr val="bg1"/>
                  </a:solidFill>
                </a:rPr>
                <a:t>2</a:t>
              </a:r>
              <a:endParaRPr lang="en-US" b="0" baseline="-25000">
                <a:solidFill>
                  <a:schemeClr val="bg1"/>
                </a:solidFill>
              </a:endParaRPr>
            </a:p>
          </p:txBody>
        </p:sp>
      </p:grpSp>
      <p:grpSp>
        <p:nvGrpSpPr>
          <p:cNvPr id="16" name="Group 327"/>
          <p:cNvGrpSpPr/>
          <p:nvPr/>
        </p:nvGrpSpPr>
        <p:grpSpPr>
          <a:xfrm>
            <a:off x="5715000" y="6276975"/>
            <a:ext cx="547688" cy="276225"/>
            <a:chOff x="5715000" y="6276975"/>
            <a:chExt cx="547688" cy="276225"/>
          </a:xfrm>
        </p:grpSpPr>
        <p:sp>
          <p:nvSpPr>
            <p:cNvPr id="315" name="Rectangle 195"/>
            <p:cNvSpPr>
              <a:spLocks noChangeArrowheads="1"/>
            </p:cNvSpPr>
            <p:nvPr/>
          </p:nvSpPr>
          <p:spPr bwMode="auto">
            <a:xfrm>
              <a:off x="5760340" y="6301106"/>
              <a:ext cx="228504" cy="227961"/>
            </a:xfrm>
            <a:prstGeom prst="rect">
              <a:avLst/>
            </a:prstGeom>
            <a:solidFill>
              <a:schemeClr val="bg1"/>
            </a:solidFill>
            <a:ln w="9525" algn="ctr">
              <a:solidFill>
                <a:schemeClr val="bg1"/>
              </a:solidFill>
              <a:round/>
              <a:headEnd/>
              <a:tailEnd/>
            </a:ln>
          </p:spPr>
          <p:txBody>
            <a:bodyPr/>
            <a:lstStyle/>
            <a:p>
              <a:endParaRPr lang="en-US"/>
            </a:p>
          </p:txBody>
        </p:sp>
        <p:sp>
          <p:nvSpPr>
            <p:cNvPr id="316" name="TextBox 198"/>
            <p:cNvSpPr txBox="1">
              <a:spLocks noChangeArrowheads="1"/>
            </p:cNvSpPr>
            <p:nvPr/>
          </p:nvSpPr>
          <p:spPr bwMode="auto">
            <a:xfrm>
              <a:off x="5715000" y="6276975"/>
              <a:ext cx="293547" cy="276225"/>
            </a:xfrm>
            <a:prstGeom prst="rect">
              <a:avLst/>
            </a:prstGeom>
            <a:noFill/>
            <a:ln w="9525">
              <a:noFill/>
              <a:miter lim="800000"/>
              <a:headEnd/>
              <a:tailEnd/>
            </a:ln>
          </p:spPr>
          <p:txBody>
            <a:bodyPr wrap="none">
              <a:spAutoFit/>
            </a:bodyPr>
            <a:lstStyle/>
            <a:p>
              <a:r>
                <a:rPr lang="en-US" sz="1200" b="0"/>
                <a:t>r</a:t>
              </a:r>
              <a:r>
                <a:rPr lang="en-US" sz="1200" b="0" baseline="-25000"/>
                <a:t>3</a:t>
              </a:r>
              <a:endParaRPr lang="en-US" b="0" baseline="-25000"/>
            </a:p>
          </p:txBody>
        </p:sp>
        <p:sp>
          <p:nvSpPr>
            <p:cNvPr id="317" name="Rectangle 201"/>
            <p:cNvSpPr>
              <a:spLocks noChangeArrowheads="1"/>
            </p:cNvSpPr>
            <p:nvPr/>
          </p:nvSpPr>
          <p:spPr bwMode="auto">
            <a:xfrm>
              <a:off x="5988844" y="6301106"/>
              <a:ext cx="228504" cy="227961"/>
            </a:xfrm>
            <a:prstGeom prst="rect">
              <a:avLst/>
            </a:prstGeom>
            <a:noFill/>
            <a:ln w="9525" algn="ctr">
              <a:solidFill>
                <a:schemeClr val="bg1"/>
              </a:solidFill>
              <a:round/>
              <a:headEnd/>
              <a:tailEnd/>
            </a:ln>
          </p:spPr>
          <p:txBody>
            <a:bodyPr/>
            <a:lstStyle/>
            <a:p>
              <a:endParaRPr lang="en-US">
                <a:solidFill>
                  <a:schemeClr val="bg1"/>
                </a:solidFill>
              </a:endParaRPr>
            </a:p>
          </p:txBody>
        </p:sp>
        <p:sp>
          <p:nvSpPr>
            <p:cNvPr id="318" name="TextBox 204"/>
            <p:cNvSpPr txBox="1">
              <a:spLocks noChangeArrowheads="1"/>
            </p:cNvSpPr>
            <p:nvPr/>
          </p:nvSpPr>
          <p:spPr bwMode="auto">
            <a:xfrm>
              <a:off x="5943504" y="6276975"/>
              <a:ext cx="319184" cy="276225"/>
            </a:xfrm>
            <a:prstGeom prst="rect">
              <a:avLst/>
            </a:prstGeom>
            <a:noFill/>
            <a:ln w="9525">
              <a:noFill/>
              <a:miter lim="800000"/>
              <a:headEnd/>
              <a:tailEnd/>
            </a:ln>
          </p:spPr>
          <p:txBody>
            <a:bodyPr wrap="none">
              <a:spAutoFit/>
            </a:bodyPr>
            <a:lstStyle/>
            <a:p>
              <a:r>
                <a:rPr lang="en-US" sz="1200" b="0">
                  <a:solidFill>
                    <a:schemeClr val="bg1"/>
                  </a:solidFill>
                </a:rPr>
                <a:t>s</a:t>
              </a:r>
              <a:r>
                <a:rPr lang="en-US" sz="1200" b="0" baseline="-25000">
                  <a:solidFill>
                    <a:schemeClr val="bg1"/>
                  </a:solidFill>
                </a:rPr>
                <a:t>3</a:t>
              </a:r>
              <a:endParaRPr lang="en-US" b="0" baseline="-25000">
                <a:solidFill>
                  <a:schemeClr val="bg1"/>
                </a:solidFill>
              </a:endParaRPr>
            </a:p>
          </p:txBody>
        </p:sp>
      </p:grpSp>
      <p:sp>
        <p:nvSpPr>
          <p:cNvPr id="305" name="TextBox 304"/>
          <p:cNvSpPr txBox="1"/>
          <p:nvPr/>
        </p:nvSpPr>
        <p:spPr>
          <a:xfrm>
            <a:off x="6629400" y="6324600"/>
            <a:ext cx="2438400" cy="523220"/>
          </a:xfrm>
          <a:prstGeom prst="rect">
            <a:avLst/>
          </a:prstGeom>
          <a:noFill/>
        </p:spPr>
        <p:txBody>
          <a:bodyPr wrap="square" rtlCol="0">
            <a:spAutoFit/>
          </a:bodyPr>
          <a:lstStyle/>
          <a:p>
            <a:pPr marL="114300" lvl="0" indent="-114300">
              <a:defRPr/>
            </a:pPr>
            <a:r>
              <a:rPr lang="en-US" sz="1400" b="0" kern="0" dirty="0">
                <a:solidFill>
                  <a:srgbClr val="000000"/>
                </a:solidFill>
                <a:latin typeface="Gill Sans"/>
                <a:cs typeface="Gill Sans"/>
              </a:rPr>
              <a:t>* Important detail: reducers process keys in sorted order</a:t>
            </a:r>
          </a:p>
        </p:txBody>
      </p:sp>
      <p:sp>
        <p:nvSpPr>
          <p:cNvPr id="306" name="TextBox 305"/>
          <p:cNvSpPr txBox="1"/>
          <p:nvPr/>
        </p:nvSpPr>
        <p:spPr>
          <a:xfrm>
            <a:off x="5988844" y="5043337"/>
            <a:ext cx="287371" cy="400110"/>
          </a:xfrm>
          <a:prstGeom prst="rect">
            <a:avLst/>
          </a:prstGeom>
          <a:noFill/>
        </p:spPr>
        <p:txBody>
          <a:bodyPr wrap="square" rtlCol="0">
            <a:spAutoFit/>
          </a:bodyPr>
          <a:lstStyle/>
          <a:p>
            <a:pPr lvl="0">
              <a:defRPr/>
            </a:pPr>
            <a:r>
              <a:rPr lang="en-US" sz="2000" b="0" kern="0" dirty="0">
                <a:solidFill>
                  <a:srgbClr val="000000"/>
                </a:solidFill>
                <a:latin typeface="Gill Sans"/>
                <a:cs typeface="Gill Sans"/>
              </a:rPr>
              <a:t>*</a:t>
            </a:r>
          </a:p>
        </p:txBody>
      </p:sp>
      <p:sp>
        <p:nvSpPr>
          <p:cNvPr id="319" name="TextBox 318"/>
          <p:cNvSpPr txBox="1"/>
          <p:nvPr/>
        </p:nvSpPr>
        <p:spPr>
          <a:xfrm>
            <a:off x="4688045" y="5048114"/>
            <a:ext cx="287371" cy="400110"/>
          </a:xfrm>
          <a:prstGeom prst="rect">
            <a:avLst/>
          </a:prstGeom>
          <a:noFill/>
        </p:spPr>
        <p:txBody>
          <a:bodyPr wrap="square" rtlCol="0">
            <a:spAutoFit/>
          </a:bodyPr>
          <a:lstStyle/>
          <a:p>
            <a:pPr lvl="0">
              <a:defRPr/>
            </a:pPr>
            <a:r>
              <a:rPr lang="en-US" sz="2000" b="0" kern="0" dirty="0">
                <a:solidFill>
                  <a:srgbClr val="000000"/>
                </a:solidFill>
                <a:latin typeface="Gill Sans"/>
                <a:cs typeface="Gill Sans"/>
              </a:rPr>
              <a:t>*</a:t>
            </a:r>
          </a:p>
        </p:txBody>
      </p:sp>
      <p:sp>
        <p:nvSpPr>
          <p:cNvPr id="320" name="TextBox 319"/>
          <p:cNvSpPr txBox="1"/>
          <p:nvPr/>
        </p:nvSpPr>
        <p:spPr>
          <a:xfrm>
            <a:off x="3321844" y="5048114"/>
            <a:ext cx="287371" cy="400110"/>
          </a:xfrm>
          <a:prstGeom prst="rect">
            <a:avLst/>
          </a:prstGeom>
          <a:noFill/>
        </p:spPr>
        <p:txBody>
          <a:bodyPr wrap="square" rtlCol="0">
            <a:spAutoFit/>
          </a:bodyPr>
          <a:lstStyle/>
          <a:p>
            <a:pPr lvl="0">
              <a:defRPr/>
            </a:pPr>
            <a:r>
              <a:rPr lang="en-US" sz="2000" b="0" kern="0" dirty="0">
                <a:solidFill>
                  <a:srgbClr val="000000"/>
                </a:solidFill>
                <a:latin typeface="Gill Sans"/>
                <a:cs typeface="Gill Sans"/>
              </a:rPr>
              <a:t>*</a:t>
            </a:r>
          </a:p>
        </p:txBody>
      </p:sp>
      <p:sp>
        <p:nvSpPr>
          <p:cNvPr id="321" name="TextBox 320"/>
          <p:cNvSpPr txBox="1"/>
          <p:nvPr/>
        </p:nvSpPr>
        <p:spPr>
          <a:xfrm>
            <a:off x="138920" y="152400"/>
            <a:ext cx="2604280" cy="461665"/>
          </a:xfrm>
          <a:prstGeom prst="rect">
            <a:avLst/>
          </a:prstGeom>
          <a:noFill/>
        </p:spPr>
        <p:txBody>
          <a:bodyPr wrap="square" rtlCol="0">
            <a:spAutoFit/>
          </a:bodyPr>
          <a:lstStyle/>
          <a:p>
            <a:pPr lvl="0">
              <a:defRPr/>
            </a:pPr>
            <a:r>
              <a:rPr lang="en-US" sz="2400" b="0" kern="0">
                <a:solidFill>
                  <a:srgbClr val="000000"/>
                </a:solidFill>
                <a:latin typeface="Gill Sans"/>
                <a:cs typeface="Gill Sans"/>
              </a:rPr>
              <a:t>Logical View</a:t>
            </a:r>
            <a:endParaRPr lang="en-US" sz="2400" b="0" kern="0" dirty="0">
              <a:solidFill>
                <a:srgbClr val="000000"/>
              </a:solidFill>
              <a:latin typeface="Gill Sans"/>
              <a:cs typeface="Gill Sans"/>
            </a:endParaRPr>
          </a:p>
        </p:txBody>
      </p:sp>
    </p:spTree>
    <p:extLst>
      <p:ext uri="{BB962C8B-B14F-4D97-AF65-F5344CB8AC3E}">
        <p14:creationId xmlns:p14="http://schemas.microsoft.com/office/powerpoint/2010/main" val="56926881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1371600" y="3328988"/>
            <a:ext cx="609600" cy="228600"/>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675" name="TextBox 2"/>
          <p:cNvSpPr txBox="1">
            <a:spLocks noChangeArrowheads="1"/>
          </p:cNvSpPr>
          <p:nvPr/>
        </p:nvSpPr>
        <p:spPr bwMode="auto">
          <a:xfrm>
            <a:off x="1384300" y="3305175"/>
            <a:ext cx="584200" cy="276225"/>
          </a:xfrm>
          <a:prstGeom prst="rect">
            <a:avLst/>
          </a:prstGeom>
          <a:noFill/>
          <a:ln w="9525">
            <a:noFill/>
            <a:miter lim="800000"/>
            <a:headEnd/>
            <a:tailEnd/>
          </a:ln>
        </p:spPr>
        <p:txBody>
          <a:bodyPr wrap="none">
            <a:spAutoFit/>
          </a:bodyPr>
          <a:lstStyle/>
          <a:p>
            <a:r>
              <a:rPr lang="en-US" sz="1200" b="0" dirty="0">
                <a:solidFill>
                  <a:schemeClr val="bg1"/>
                </a:solidFill>
              </a:rPr>
              <a:t>split 0</a:t>
            </a:r>
          </a:p>
        </p:txBody>
      </p:sp>
      <p:sp>
        <p:nvSpPr>
          <p:cNvPr id="28676" name="Rectangle 6"/>
          <p:cNvSpPr>
            <a:spLocks noChangeArrowheads="1"/>
          </p:cNvSpPr>
          <p:nvPr/>
        </p:nvSpPr>
        <p:spPr bwMode="auto">
          <a:xfrm>
            <a:off x="1371600" y="3557588"/>
            <a:ext cx="609600" cy="228600"/>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677" name="TextBox 7"/>
          <p:cNvSpPr txBox="1">
            <a:spLocks noChangeArrowheads="1"/>
          </p:cNvSpPr>
          <p:nvPr/>
        </p:nvSpPr>
        <p:spPr bwMode="auto">
          <a:xfrm>
            <a:off x="1384300" y="3533775"/>
            <a:ext cx="584200" cy="276225"/>
          </a:xfrm>
          <a:prstGeom prst="rect">
            <a:avLst/>
          </a:prstGeom>
          <a:noFill/>
          <a:ln w="9525">
            <a:noFill/>
            <a:miter lim="800000"/>
            <a:headEnd/>
            <a:tailEnd/>
          </a:ln>
        </p:spPr>
        <p:txBody>
          <a:bodyPr wrap="none">
            <a:spAutoFit/>
          </a:bodyPr>
          <a:lstStyle/>
          <a:p>
            <a:r>
              <a:rPr lang="en-US" sz="1200" b="0">
                <a:solidFill>
                  <a:schemeClr val="bg1"/>
                </a:solidFill>
              </a:rPr>
              <a:t>split 1</a:t>
            </a:r>
          </a:p>
        </p:txBody>
      </p:sp>
      <p:sp>
        <p:nvSpPr>
          <p:cNvPr id="28678" name="Rectangle 9"/>
          <p:cNvSpPr>
            <a:spLocks noChangeArrowheads="1"/>
          </p:cNvSpPr>
          <p:nvPr/>
        </p:nvSpPr>
        <p:spPr bwMode="auto">
          <a:xfrm>
            <a:off x="1371600" y="3786188"/>
            <a:ext cx="609600" cy="228600"/>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679" name="TextBox 10"/>
          <p:cNvSpPr txBox="1">
            <a:spLocks noChangeArrowheads="1"/>
          </p:cNvSpPr>
          <p:nvPr/>
        </p:nvSpPr>
        <p:spPr bwMode="auto">
          <a:xfrm>
            <a:off x="1384300" y="3762375"/>
            <a:ext cx="584200" cy="276225"/>
          </a:xfrm>
          <a:prstGeom prst="rect">
            <a:avLst/>
          </a:prstGeom>
          <a:noFill/>
          <a:ln w="9525">
            <a:noFill/>
            <a:miter lim="800000"/>
            <a:headEnd/>
            <a:tailEnd/>
          </a:ln>
        </p:spPr>
        <p:txBody>
          <a:bodyPr wrap="none">
            <a:spAutoFit/>
          </a:bodyPr>
          <a:lstStyle/>
          <a:p>
            <a:r>
              <a:rPr lang="en-US" sz="1200" b="0">
                <a:solidFill>
                  <a:schemeClr val="bg1"/>
                </a:solidFill>
              </a:rPr>
              <a:t>split 2</a:t>
            </a:r>
          </a:p>
        </p:txBody>
      </p:sp>
      <p:sp>
        <p:nvSpPr>
          <p:cNvPr id="28680" name="Rectangle 12"/>
          <p:cNvSpPr>
            <a:spLocks noChangeArrowheads="1"/>
          </p:cNvSpPr>
          <p:nvPr/>
        </p:nvSpPr>
        <p:spPr bwMode="auto">
          <a:xfrm>
            <a:off x="1371600" y="4014788"/>
            <a:ext cx="609600" cy="228600"/>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681" name="TextBox 13"/>
          <p:cNvSpPr txBox="1">
            <a:spLocks noChangeArrowheads="1"/>
          </p:cNvSpPr>
          <p:nvPr/>
        </p:nvSpPr>
        <p:spPr bwMode="auto">
          <a:xfrm>
            <a:off x="1384300" y="3990975"/>
            <a:ext cx="584200" cy="276225"/>
          </a:xfrm>
          <a:prstGeom prst="rect">
            <a:avLst/>
          </a:prstGeom>
          <a:noFill/>
          <a:ln w="9525">
            <a:noFill/>
            <a:miter lim="800000"/>
            <a:headEnd/>
            <a:tailEnd/>
          </a:ln>
        </p:spPr>
        <p:txBody>
          <a:bodyPr wrap="none">
            <a:spAutoFit/>
          </a:bodyPr>
          <a:lstStyle/>
          <a:p>
            <a:r>
              <a:rPr lang="en-US" sz="1200" b="0">
                <a:solidFill>
                  <a:schemeClr val="bg1"/>
                </a:solidFill>
              </a:rPr>
              <a:t>split 3</a:t>
            </a:r>
          </a:p>
        </p:txBody>
      </p:sp>
      <p:sp>
        <p:nvSpPr>
          <p:cNvPr id="28682" name="Rectangle 15"/>
          <p:cNvSpPr>
            <a:spLocks noChangeArrowheads="1"/>
          </p:cNvSpPr>
          <p:nvPr/>
        </p:nvSpPr>
        <p:spPr bwMode="auto">
          <a:xfrm>
            <a:off x="1371600" y="4243388"/>
            <a:ext cx="609600" cy="228600"/>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683" name="TextBox 16"/>
          <p:cNvSpPr txBox="1">
            <a:spLocks noChangeArrowheads="1"/>
          </p:cNvSpPr>
          <p:nvPr/>
        </p:nvSpPr>
        <p:spPr bwMode="auto">
          <a:xfrm>
            <a:off x="1384300" y="4219575"/>
            <a:ext cx="584200" cy="276225"/>
          </a:xfrm>
          <a:prstGeom prst="rect">
            <a:avLst/>
          </a:prstGeom>
          <a:noFill/>
          <a:ln w="9525">
            <a:noFill/>
            <a:miter lim="800000"/>
            <a:headEnd/>
            <a:tailEnd/>
          </a:ln>
        </p:spPr>
        <p:txBody>
          <a:bodyPr wrap="none">
            <a:spAutoFit/>
          </a:bodyPr>
          <a:lstStyle/>
          <a:p>
            <a:r>
              <a:rPr lang="en-US" sz="1200" b="0">
                <a:solidFill>
                  <a:schemeClr val="bg1"/>
                </a:solidFill>
              </a:rPr>
              <a:t>split 4</a:t>
            </a:r>
          </a:p>
        </p:txBody>
      </p:sp>
      <p:sp>
        <p:nvSpPr>
          <p:cNvPr id="28684" name="Oval 18"/>
          <p:cNvSpPr>
            <a:spLocks noChangeArrowheads="1"/>
          </p:cNvSpPr>
          <p:nvPr/>
        </p:nvSpPr>
        <p:spPr bwMode="auto">
          <a:xfrm>
            <a:off x="2514600" y="2971800"/>
            <a:ext cx="838200" cy="457200"/>
          </a:xfrm>
          <a:prstGeom prst="ellipse">
            <a:avLst/>
          </a:prstGeom>
          <a:noFill/>
          <a:ln w="9525" algn="ctr">
            <a:solidFill>
              <a:schemeClr val="dk1"/>
            </a:solidFill>
            <a:round/>
            <a:headEnd/>
            <a:tailEnd/>
          </a:ln>
        </p:spPr>
        <p:txBody>
          <a:bodyPr/>
          <a:lstStyle/>
          <a:p>
            <a:endParaRPr lang="en-US">
              <a:solidFill>
                <a:schemeClr val="bg1"/>
              </a:solidFill>
            </a:endParaRPr>
          </a:p>
        </p:txBody>
      </p:sp>
      <p:sp>
        <p:nvSpPr>
          <p:cNvPr id="28685" name="TextBox 19"/>
          <p:cNvSpPr txBox="1">
            <a:spLocks noChangeArrowheads="1"/>
          </p:cNvSpPr>
          <p:nvPr/>
        </p:nvSpPr>
        <p:spPr bwMode="auto">
          <a:xfrm>
            <a:off x="2611438" y="3062288"/>
            <a:ext cx="644525" cy="276225"/>
          </a:xfrm>
          <a:prstGeom prst="rect">
            <a:avLst/>
          </a:prstGeom>
          <a:noFill/>
          <a:ln w="9525">
            <a:noFill/>
            <a:miter lim="800000"/>
            <a:headEnd/>
            <a:tailEnd/>
          </a:ln>
        </p:spPr>
        <p:txBody>
          <a:bodyPr wrap="none">
            <a:spAutoFit/>
          </a:bodyPr>
          <a:lstStyle/>
          <a:p>
            <a:r>
              <a:rPr lang="en-US" sz="1200" b="0">
                <a:solidFill>
                  <a:schemeClr val="bg1"/>
                </a:solidFill>
              </a:rPr>
              <a:t>worker</a:t>
            </a:r>
            <a:endParaRPr lang="en-US" b="0">
              <a:solidFill>
                <a:schemeClr val="bg1"/>
              </a:solidFill>
            </a:endParaRPr>
          </a:p>
        </p:txBody>
      </p:sp>
      <p:sp>
        <p:nvSpPr>
          <p:cNvPr id="28686" name="Oval 21"/>
          <p:cNvSpPr>
            <a:spLocks noChangeArrowheads="1"/>
          </p:cNvSpPr>
          <p:nvPr/>
        </p:nvSpPr>
        <p:spPr bwMode="auto">
          <a:xfrm>
            <a:off x="2514600" y="3810000"/>
            <a:ext cx="838200" cy="457200"/>
          </a:xfrm>
          <a:prstGeom prst="ellipse">
            <a:avLst/>
          </a:prstGeom>
          <a:noFill/>
          <a:ln w="9525" algn="ctr">
            <a:solidFill>
              <a:schemeClr val="dk1"/>
            </a:solidFill>
            <a:round/>
            <a:headEnd/>
            <a:tailEnd/>
          </a:ln>
        </p:spPr>
        <p:txBody>
          <a:bodyPr/>
          <a:lstStyle/>
          <a:p>
            <a:endParaRPr lang="en-US">
              <a:solidFill>
                <a:schemeClr val="bg1"/>
              </a:solidFill>
            </a:endParaRPr>
          </a:p>
        </p:txBody>
      </p:sp>
      <p:sp>
        <p:nvSpPr>
          <p:cNvPr id="28687" name="TextBox 22"/>
          <p:cNvSpPr txBox="1">
            <a:spLocks noChangeArrowheads="1"/>
          </p:cNvSpPr>
          <p:nvPr/>
        </p:nvSpPr>
        <p:spPr bwMode="auto">
          <a:xfrm>
            <a:off x="2611438" y="3900488"/>
            <a:ext cx="644525" cy="276225"/>
          </a:xfrm>
          <a:prstGeom prst="rect">
            <a:avLst/>
          </a:prstGeom>
          <a:noFill/>
          <a:ln w="9525">
            <a:noFill/>
            <a:miter lim="800000"/>
            <a:headEnd/>
            <a:tailEnd/>
          </a:ln>
        </p:spPr>
        <p:txBody>
          <a:bodyPr wrap="none">
            <a:spAutoFit/>
          </a:bodyPr>
          <a:lstStyle/>
          <a:p>
            <a:r>
              <a:rPr lang="en-US" sz="1200" b="0">
                <a:solidFill>
                  <a:schemeClr val="bg1"/>
                </a:solidFill>
              </a:rPr>
              <a:t>worker</a:t>
            </a:r>
            <a:endParaRPr lang="en-US" b="0">
              <a:solidFill>
                <a:schemeClr val="bg1"/>
              </a:solidFill>
            </a:endParaRPr>
          </a:p>
        </p:txBody>
      </p:sp>
      <p:sp>
        <p:nvSpPr>
          <p:cNvPr id="28688" name="Oval 24"/>
          <p:cNvSpPr>
            <a:spLocks noChangeArrowheads="1"/>
          </p:cNvSpPr>
          <p:nvPr/>
        </p:nvSpPr>
        <p:spPr bwMode="auto">
          <a:xfrm>
            <a:off x="2514600" y="4648200"/>
            <a:ext cx="838200" cy="457200"/>
          </a:xfrm>
          <a:prstGeom prst="ellipse">
            <a:avLst/>
          </a:prstGeom>
          <a:noFill/>
          <a:ln w="9525" algn="ctr">
            <a:solidFill>
              <a:schemeClr val="dk1"/>
            </a:solidFill>
            <a:round/>
            <a:headEnd/>
            <a:tailEnd/>
          </a:ln>
        </p:spPr>
        <p:txBody>
          <a:bodyPr/>
          <a:lstStyle/>
          <a:p>
            <a:endParaRPr lang="en-US">
              <a:solidFill>
                <a:schemeClr val="bg1"/>
              </a:solidFill>
            </a:endParaRPr>
          </a:p>
        </p:txBody>
      </p:sp>
      <p:sp>
        <p:nvSpPr>
          <p:cNvPr id="28689" name="TextBox 25"/>
          <p:cNvSpPr txBox="1">
            <a:spLocks noChangeArrowheads="1"/>
          </p:cNvSpPr>
          <p:nvPr/>
        </p:nvSpPr>
        <p:spPr bwMode="auto">
          <a:xfrm>
            <a:off x="2611438" y="4738688"/>
            <a:ext cx="644525" cy="276225"/>
          </a:xfrm>
          <a:prstGeom prst="rect">
            <a:avLst/>
          </a:prstGeom>
          <a:noFill/>
          <a:ln w="9525">
            <a:noFill/>
            <a:miter lim="800000"/>
            <a:headEnd/>
            <a:tailEnd/>
          </a:ln>
        </p:spPr>
        <p:txBody>
          <a:bodyPr wrap="none">
            <a:spAutoFit/>
          </a:bodyPr>
          <a:lstStyle/>
          <a:p>
            <a:r>
              <a:rPr lang="en-US" sz="1200" b="0">
                <a:solidFill>
                  <a:schemeClr val="bg1"/>
                </a:solidFill>
              </a:rPr>
              <a:t>worker</a:t>
            </a:r>
            <a:endParaRPr lang="en-US" b="0">
              <a:solidFill>
                <a:schemeClr val="bg1"/>
              </a:solidFill>
            </a:endParaRPr>
          </a:p>
        </p:txBody>
      </p:sp>
      <p:sp>
        <p:nvSpPr>
          <p:cNvPr id="28690" name="Oval 27"/>
          <p:cNvSpPr>
            <a:spLocks noChangeArrowheads="1"/>
          </p:cNvSpPr>
          <p:nvPr/>
        </p:nvSpPr>
        <p:spPr bwMode="auto">
          <a:xfrm>
            <a:off x="5791200" y="3430588"/>
            <a:ext cx="838200" cy="457200"/>
          </a:xfrm>
          <a:prstGeom prst="ellipse">
            <a:avLst/>
          </a:prstGeom>
          <a:noFill/>
          <a:ln w="9525" algn="ctr">
            <a:solidFill>
              <a:schemeClr val="dk1"/>
            </a:solidFill>
            <a:round/>
            <a:headEnd/>
            <a:tailEnd/>
          </a:ln>
        </p:spPr>
        <p:txBody>
          <a:bodyPr/>
          <a:lstStyle/>
          <a:p>
            <a:endParaRPr lang="en-US">
              <a:solidFill>
                <a:schemeClr val="bg1"/>
              </a:solidFill>
            </a:endParaRPr>
          </a:p>
        </p:txBody>
      </p:sp>
      <p:sp>
        <p:nvSpPr>
          <p:cNvPr id="28691" name="TextBox 28"/>
          <p:cNvSpPr txBox="1">
            <a:spLocks noChangeArrowheads="1"/>
          </p:cNvSpPr>
          <p:nvPr/>
        </p:nvSpPr>
        <p:spPr bwMode="auto">
          <a:xfrm>
            <a:off x="5888038" y="3521075"/>
            <a:ext cx="644525" cy="277813"/>
          </a:xfrm>
          <a:prstGeom prst="rect">
            <a:avLst/>
          </a:prstGeom>
          <a:noFill/>
          <a:ln w="9525">
            <a:noFill/>
            <a:miter lim="800000"/>
            <a:headEnd/>
            <a:tailEnd/>
          </a:ln>
        </p:spPr>
        <p:txBody>
          <a:bodyPr wrap="none">
            <a:spAutoFit/>
          </a:bodyPr>
          <a:lstStyle/>
          <a:p>
            <a:r>
              <a:rPr lang="en-US" sz="1200" b="0">
                <a:solidFill>
                  <a:schemeClr val="bg1"/>
                </a:solidFill>
              </a:rPr>
              <a:t>worker</a:t>
            </a:r>
            <a:endParaRPr lang="en-US" b="0">
              <a:solidFill>
                <a:schemeClr val="bg1"/>
              </a:solidFill>
            </a:endParaRPr>
          </a:p>
        </p:txBody>
      </p:sp>
      <p:sp>
        <p:nvSpPr>
          <p:cNvPr id="28692" name="Oval 30"/>
          <p:cNvSpPr>
            <a:spLocks noChangeArrowheads="1"/>
          </p:cNvSpPr>
          <p:nvPr/>
        </p:nvSpPr>
        <p:spPr bwMode="auto">
          <a:xfrm>
            <a:off x="5791200" y="4189413"/>
            <a:ext cx="838200" cy="457200"/>
          </a:xfrm>
          <a:prstGeom prst="ellipse">
            <a:avLst/>
          </a:prstGeom>
          <a:noFill/>
          <a:ln w="9525" algn="ctr">
            <a:solidFill>
              <a:schemeClr val="dk1"/>
            </a:solidFill>
            <a:round/>
            <a:headEnd/>
            <a:tailEnd/>
          </a:ln>
        </p:spPr>
        <p:txBody>
          <a:bodyPr/>
          <a:lstStyle/>
          <a:p>
            <a:endParaRPr lang="en-US">
              <a:solidFill>
                <a:schemeClr val="bg1"/>
              </a:solidFill>
            </a:endParaRPr>
          </a:p>
        </p:txBody>
      </p:sp>
      <p:sp>
        <p:nvSpPr>
          <p:cNvPr id="28693" name="TextBox 31"/>
          <p:cNvSpPr txBox="1">
            <a:spLocks noChangeArrowheads="1"/>
          </p:cNvSpPr>
          <p:nvPr/>
        </p:nvSpPr>
        <p:spPr bwMode="auto">
          <a:xfrm>
            <a:off x="5888038" y="4278313"/>
            <a:ext cx="644525" cy="277812"/>
          </a:xfrm>
          <a:prstGeom prst="rect">
            <a:avLst/>
          </a:prstGeom>
          <a:noFill/>
          <a:ln w="9525">
            <a:noFill/>
            <a:miter lim="800000"/>
            <a:headEnd/>
            <a:tailEnd/>
          </a:ln>
        </p:spPr>
        <p:txBody>
          <a:bodyPr wrap="none">
            <a:spAutoFit/>
          </a:bodyPr>
          <a:lstStyle/>
          <a:p>
            <a:r>
              <a:rPr lang="en-US" sz="1200" b="0">
                <a:solidFill>
                  <a:schemeClr val="bg1"/>
                </a:solidFill>
              </a:rPr>
              <a:t>worker</a:t>
            </a:r>
            <a:endParaRPr lang="en-US" b="0">
              <a:solidFill>
                <a:schemeClr val="bg1"/>
              </a:solidFill>
            </a:endParaRPr>
          </a:p>
        </p:txBody>
      </p:sp>
      <p:sp>
        <p:nvSpPr>
          <p:cNvPr id="28694" name="Oval 33"/>
          <p:cNvSpPr>
            <a:spLocks noChangeArrowheads="1"/>
          </p:cNvSpPr>
          <p:nvPr/>
        </p:nvSpPr>
        <p:spPr bwMode="auto">
          <a:xfrm>
            <a:off x="4191000" y="2133600"/>
            <a:ext cx="838200" cy="457200"/>
          </a:xfrm>
          <a:prstGeom prst="ellipse">
            <a:avLst/>
          </a:prstGeom>
          <a:noFill/>
          <a:ln w="9525" algn="ctr">
            <a:solidFill>
              <a:schemeClr val="dk1"/>
            </a:solidFill>
            <a:round/>
            <a:headEnd/>
            <a:tailEnd/>
          </a:ln>
        </p:spPr>
        <p:txBody>
          <a:bodyPr/>
          <a:lstStyle/>
          <a:p>
            <a:endParaRPr lang="en-US">
              <a:solidFill>
                <a:schemeClr val="bg1"/>
              </a:solidFill>
            </a:endParaRPr>
          </a:p>
        </p:txBody>
      </p:sp>
      <p:sp>
        <p:nvSpPr>
          <p:cNvPr id="28695" name="TextBox 34"/>
          <p:cNvSpPr txBox="1">
            <a:spLocks noChangeArrowheads="1"/>
          </p:cNvSpPr>
          <p:nvPr/>
        </p:nvSpPr>
        <p:spPr bwMode="auto">
          <a:xfrm>
            <a:off x="4287838" y="2224088"/>
            <a:ext cx="654050" cy="276225"/>
          </a:xfrm>
          <a:prstGeom prst="rect">
            <a:avLst/>
          </a:prstGeom>
          <a:noFill/>
          <a:ln w="9525">
            <a:noFill/>
            <a:miter lim="800000"/>
            <a:headEnd/>
            <a:tailEnd/>
          </a:ln>
        </p:spPr>
        <p:txBody>
          <a:bodyPr wrap="none">
            <a:spAutoFit/>
          </a:bodyPr>
          <a:lstStyle/>
          <a:p>
            <a:r>
              <a:rPr lang="en-US" sz="1200" b="0">
                <a:solidFill>
                  <a:schemeClr val="bg1"/>
                </a:solidFill>
              </a:rPr>
              <a:t>Master</a:t>
            </a:r>
            <a:endParaRPr lang="en-US" b="0">
              <a:solidFill>
                <a:schemeClr val="bg1"/>
              </a:solidFill>
            </a:endParaRPr>
          </a:p>
        </p:txBody>
      </p:sp>
      <p:sp>
        <p:nvSpPr>
          <p:cNvPr id="28696" name="Oval 36"/>
          <p:cNvSpPr>
            <a:spLocks noChangeArrowheads="1"/>
          </p:cNvSpPr>
          <p:nvPr/>
        </p:nvSpPr>
        <p:spPr bwMode="auto">
          <a:xfrm>
            <a:off x="4114800" y="1143000"/>
            <a:ext cx="990600" cy="609600"/>
          </a:xfrm>
          <a:prstGeom prst="ellipse">
            <a:avLst/>
          </a:prstGeom>
          <a:noFill/>
          <a:ln w="9525" algn="ctr">
            <a:solidFill>
              <a:schemeClr val="dk1"/>
            </a:solidFill>
            <a:round/>
            <a:headEnd/>
            <a:tailEnd/>
          </a:ln>
        </p:spPr>
        <p:txBody>
          <a:bodyPr/>
          <a:lstStyle/>
          <a:p>
            <a:endParaRPr lang="en-US">
              <a:solidFill>
                <a:schemeClr val="bg1"/>
              </a:solidFill>
            </a:endParaRPr>
          </a:p>
        </p:txBody>
      </p:sp>
      <p:sp>
        <p:nvSpPr>
          <p:cNvPr id="28697" name="TextBox 37"/>
          <p:cNvSpPr txBox="1">
            <a:spLocks noChangeArrowheads="1"/>
          </p:cNvSpPr>
          <p:nvPr/>
        </p:nvSpPr>
        <p:spPr bwMode="auto">
          <a:xfrm>
            <a:off x="4224338" y="1217613"/>
            <a:ext cx="771525" cy="460375"/>
          </a:xfrm>
          <a:prstGeom prst="rect">
            <a:avLst/>
          </a:prstGeom>
          <a:noFill/>
          <a:ln w="9525">
            <a:noFill/>
            <a:miter lim="800000"/>
            <a:headEnd/>
            <a:tailEnd/>
          </a:ln>
        </p:spPr>
        <p:txBody>
          <a:bodyPr wrap="none">
            <a:spAutoFit/>
          </a:bodyPr>
          <a:lstStyle/>
          <a:p>
            <a:pPr algn="ctr"/>
            <a:r>
              <a:rPr lang="en-US" sz="1200" b="0">
                <a:solidFill>
                  <a:schemeClr val="bg1"/>
                </a:solidFill>
              </a:rPr>
              <a:t>User</a:t>
            </a:r>
            <a:br>
              <a:rPr lang="en-US" sz="1200" b="0">
                <a:solidFill>
                  <a:schemeClr val="bg1"/>
                </a:solidFill>
              </a:rPr>
            </a:br>
            <a:r>
              <a:rPr lang="en-US" sz="1200" b="0">
                <a:solidFill>
                  <a:schemeClr val="bg1"/>
                </a:solidFill>
              </a:rPr>
              <a:t>Program</a:t>
            </a:r>
            <a:endParaRPr lang="en-US" b="0">
              <a:solidFill>
                <a:schemeClr val="bg1"/>
              </a:solidFill>
            </a:endParaRPr>
          </a:p>
        </p:txBody>
      </p:sp>
      <p:sp>
        <p:nvSpPr>
          <p:cNvPr id="28698" name="Rectangle 39"/>
          <p:cNvSpPr>
            <a:spLocks noChangeArrowheads="1"/>
          </p:cNvSpPr>
          <p:nvPr/>
        </p:nvSpPr>
        <p:spPr bwMode="auto">
          <a:xfrm>
            <a:off x="7315200" y="3443288"/>
            <a:ext cx="609600" cy="433387"/>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699" name="TextBox 40"/>
          <p:cNvSpPr txBox="1">
            <a:spLocks noChangeArrowheads="1"/>
          </p:cNvSpPr>
          <p:nvPr/>
        </p:nvSpPr>
        <p:spPr bwMode="auto">
          <a:xfrm>
            <a:off x="7313613" y="3429000"/>
            <a:ext cx="611187" cy="461963"/>
          </a:xfrm>
          <a:prstGeom prst="rect">
            <a:avLst/>
          </a:prstGeom>
          <a:noFill/>
          <a:ln w="9525">
            <a:noFill/>
            <a:miter lim="800000"/>
            <a:headEnd/>
            <a:tailEnd/>
          </a:ln>
        </p:spPr>
        <p:txBody>
          <a:bodyPr wrap="none">
            <a:spAutoFit/>
          </a:bodyPr>
          <a:lstStyle/>
          <a:p>
            <a:pPr algn="ctr"/>
            <a:r>
              <a:rPr lang="en-US" sz="1200" b="0" dirty="0">
                <a:solidFill>
                  <a:schemeClr val="bg1"/>
                </a:solidFill>
              </a:rPr>
              <a:t>output</a:t>
            </a:r>
          </a:p>
          <a:p>
            <a:pPr algn="ctr"/>
            <a:r>
              <a:rPr lang="en-US" sz="1200" b="0" dirty="0">
                <a:solidFill>
                  <a:schemeClr val="bg1"/>
                </a:solidFill>
              </a:rPr>
              <a:t>file 0</a:t>
            </a:r>
          </a:p>
        </p:txBody>
      </p:sp>
      <p:sp>
        <p:nvSpPr>
          <p:cNvPr id="28700" name="Rectangle 44"/>
          <p:cNvSpPr>
            <a:spLocks noChangeArrowheads="1"/>
          </p:cNvSpPr>
          <p:nvPr/>
        </p:nvSpPr>
        <p:spPr bwMode="auto">
          <a:xfrm>
            <a:off x="7315200" y="4200525"/>
            <a:ext cx="609600" cy="433388"/>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701" name="TextBox 45"/>
          <p:cNvSpPr txBox="1">
            <a:spLocks noChangeArrowheads="1"/>
          </p:cNvSpPr>
          <p:nvPr/>
        </p:nvSpPr>
        <p:spPr bwMode="auto">
          <a:xfrm>
            <a:off x="7315200" y="4186238"/>
            <a:ext cx="611188" cy="461962"/>
          </a:xfrm>
          <a:prstGeom prst="rect">
            <a:avLst/>
          </a:prstGeom>
          <a:noFill/>
          <a:ln w="9525">
            <a:noFill/>
            <a:miter lim="800000"/>
            <a:headEnd/>
            <a:tailEnd/>
          </a:ln>
        </p:spPr>
        <p:txBody>
          <a:bodyPr wrap="none">
            <a:spAutoFit/>
          </a:bodyPr>
          <a:lstStyle/>
          <a:p>
            <a:pPr algn="ctr"/>
            <a:r>
              <a:rPr lang="en-US" sz="1200" b="0">
                <a:solidFill>
                  <a:schemeClr val="bg1"/>
                </a:solidFill>
              </a:rPr>
              <a:t>output</a:t>
            </a:r>
          </a:p>
          <a:p>
            <a:pPr algn="ctr"/>
            <a:r>
              <a:rPr lang="en-US" sz="1200" b="0">
                <a:solidFill>
                  <a:schemeClr val="bg1"/>
                </a:solidFill>
              </a:rPr>
              <a:t>file 1</a:t>
            </a:r>
          </a:p>
        </p:txBody>
      </p:sp>
      <p:sp>
        <p:nvSpPr>
          <p:cNvPr id="28702" name="Rectangle 46"/>
          <p:cNvSpPr>
            <a:spLocks noChangeArrowheads="1"/>
          </p:cNvSpPr>
          <p:nvPr/>
        </p:nvSpPr>
        <p:spPr bwMode="auto">
          <a:xfrm>
            <a:off x="4419600" y="3009900"/>
            <a:ext cx="152400" cy="381000"/>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703" name="Rectangle 47"/>
          <p:cNvSpPr>
            <a:spLocks noChangeArrowheads="1"/>
          </p:cNvSpPr>
          <p:nvPr/>
        </p:nvSpPr>
        <p:spPr bwMode="auto">
          <a:xfrm>
            <a:off x="4572000" y="3009900"/>
            <a:ext cx="152400" cy="381000"/>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704" name="Rectangle 48"/>
          <p:cNvSpPr>
            <a:spLocks noChangeArrowheads="1"/>
          </p:cNvSpPr>
          <p:nvPr/>
        </p:nvSpPr>
        <p:spPr bwMode="auto">
          <a:xfrm>
            <a:off x="4419600" y="3848100"/>
            <a:ext cx="152400" cy="381000"/>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705" name="Rectangle 49"/>
          <p:cNvSpPr>
            <a:spLocks noChangeArrowheads="1"/>
          </p:cNvSpPr>
          <p:nvPr/>
        </p:nvSpPr>
        <p:spPr bwMode="auto">
          <a:xfrm>
            <a:off x="4572000" y="3848100"/>
            <a:ext cx="152400" cy="381000"/>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706" name="Rectangle 50"/>
          <p:cNvSpPr>
            <a:spLocks noChangeArrowheads="1"/>
          </p:cNvSpPr>
          <p:nvPr/>
        </p:nvSpPr>
        <p:spPr bwMode="auto">
          <a:xfrm>
            <a:off x="4419600" y="4686300"/>
            <a:ext cx="152400" cy="381000"/>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707" name="Rectangle 51"/>
          <p:cNvSpPr>
            <a:spLocks noChangeArrowheads="1"/>
          </p:cNvSpPr>
          <p:nvPr/>
        </p:nvSpPr>
        <p:spPr bwMode="auto">
          <a:xfrm>
            <a:off x="4572000" y="4686300"/>
            <a:ext cx="152400" cy="381000"/>
          </a:xfrm>
          <a:prstGeom prst="rect">
            <a:avLst/>
          </a:prstGeom>
          <a:noFill/>
          <a:ln w="9525" algn="ctr">
            <a:solidFill>
              <a:schemeClr val="dk1"/>
            </a:solidFill>
            <a:round/>
            <a:headEnd/>
            <a:tailEnd/>
          </a:ln>
        </p:spPr>
        <p:txBody>
          <a:bodyPr/>
          <a:lstStyle/>
          <a:p>
            <a:endParaRPr lang="en-US">
              <a:solidFill>
                <a:schemeClr val="bg1"/>
              </a:solidFill>
            </a:endParaRPr>
          </a:p>
        </p:txBody>
      </p:sp>
      <p:cxnSp>
        <p:nvCxnSpPr>
          <p:cNvPr id="28708" name="Curved Connector 53"/>
          <p:cNvCxnSpPr>
            <a:cxnSpLocks noChangeShapeType="1"/>
            <a:stCxn id="28674" idx="3"/>
            <a:endCxn id="28684" idx="2"/>
          </p:cNvCxnSpPr>
          <p:nvPr/>
        </p:nvCxnSpPr>
        <p:spPr bwMode="auto">
          <a:xfrm flipV="1">
            <a:off x="1981200" y="3200400"/>
            <a:ext cx="533400" cy="242888"/>
          </a:xfrm>
          <a:prstGeom prst="curvedConnector3">
            <a:avLst>
              <a:gd name="adj1" fmla="val 50000"/>
            </a:avLst>
          </a:prstGeom>
          <a:noFill/>
          <a:ln w="9525" algn="ctr">
            <a:solidFill>
              <a:schemeClr val="dk1"/>
            </a:solidFill>
            <a:round/>
            <a:headEnd/>
            <a:tailEnd type="triangle" w="med" len="med"/>
          </a:ln>
        </p:spPr>
      </p:cxnSp>
      <p:cxnSp>
        <p:nvCxnSpPr>
          <p:cNvPr id="28709" name="Curved Connector 55"/>
          <p:cNvCxnSpPr>
            <a:cxnSpLocks noChangeShapeType="1"/>
            <a:stCxn id="28677" idx="3"/>
            <a:endCxn id="28684" idx="3"/>
          </p:cNvCxnSpPr>
          <p:nvPr/>
        </p:nvCxnSpPr>
        <p:spPr bwMode="auto">
          <a:xfrm flipV="1">
            <a:off x="1968500" y="3362325"/>
            <a:ext cx="668338" cy="309563"/>
          </a:xfrm>
          <a:prstGeom prst="curvedConnector2">
            <a:avLst/>
          </a:prstGeom>
          <a:noFill/>
          <a:ln w="9525" algn="ctr">
            <a:solidFill>
              <a:schemeClr val="dk1"/>
            </a:solidFill>
            <a:round/>
            <a:headEnd/>
            <a:tailEnd type="triangle" w="med" len="med"/>
          </a:ln>
        </p:spPr>
      </p:cxnSp>
      <p:cxnSp>
        <p:nvCxnSpPr>
          <p:cNvPr id="28710" name="Curved Connector 55"/>
          <p:cNvCxnSpPr>
            <a:cxnSpLocks noChangeShapeType="1"/>
            <a:stCxn id="28681" idx="3"/>
            <a:endCxn id="28688" idx="1"/>
          </p:cNvCxnSpPr>
          <p:nvPr/>
        </p:nvCxnSpPr>
        <p:spPr bwMode="auto">
          <a:xfrm>
            <a:off x="1968500" y="4129088"/>
            <a:ext cx="668338" cy="585787"/>
          </a:xfrm>
          <a:prstGeom prst="curvedConnector2">
            <a:avLst/>
          </a:prstGeom>
          <a:noFill/>
          <a:ln w="9525" algn="ctr">
            <a:solidFill>
              <a:schemeClr val="dk1"/>
            </a:solidFill>
            <a:round/>
            <a:headEnd/>
            <a:tailEnd type="triangle" w="med" len="med"/>
          </a:ln>
        </p:spPr>
      </p:cxnSp>
      <p:cxnSp>
        <p:nvCxnSpPr>
          <p:cNvPr id="28711" name="Straight Arrow Connector 66"/>
          <p:cNvCxnSpPr>
            <a:cxnSpLocks noChangeShapeType="1"/>
            <a:stCxn id="28678" idx="3"/>
            <a:endCxn id="28686" idx="2"/>
          </p:cNvCxnSpPr>
          <p:nvPr/>
        </p:nvCxnSpPr>
        <p:spPr bwMode="auto">
          <a:xfrm>
            <a:off x="1981200" y="3900488"/>
            <a:ext cx="533400" cy="138112"/>
          </a:xfrm>
          <a:prstGeom prst="straightConnector1">
            <a:avLst/>
          </a:prstGeom>
          <a:noFill/>
          <a:ln w="22225" algn="ctr">
            <a:solidFill>
              <a:schemeClr val="dk1"/>
            </a:solidFill>
            <a:round/>
            <a:headEnd/>
            <a:tailEnd type="triangle" w="med" len="med"/>
          </a:ln>
        </p:spPr>
      </p:cxnSp>
      <p:cxnSp>
        <p:nvCxnSpPr>
          <p:cNvPr id="28712" name="Straight Arrow Connector 68"/>
          <p:cNvCxnSpPr>
            <a:cxnSpLocks noChangeShapeType="1"/>
            <a:stCxn id="28682" idx="3"/>
            <a:endCxn id="28686" idx="3"/>
          </p:cNvCxnSpPr>
          <p:nvPr/>
        </p:nvCxnSpPr>
        <p:spPr bwMode="auto">
          <a:xfrm flipV="1">
            <a:off x="1981200" y="4200525"/>
            <a:ext cx="655638" cy="157163"/>
          </a:xfrm>
          <a:prstGeom prst="straightConnector1">
            <a:avLst/>
          </a:prstGeom>
          <a:noFill/>
          <a:ln w="9525" algn="ctr">
            <a:solidFill>
              <a:schemeClr val="dk1"/>
            </a:solidFill>
            <a:round/>
            <a:headEnd/>
            <a:tailEnd type="triangle" w="med" len="med"/>
          </a:ln>
        </p:spPr>
      </p:cxnSp>
      <p:cxnSp>
        <p:nvCxnSpPr>
          <p:cNvPr id="28713" name="Straight Arrow Connector 72"/>
          <p:cNvCxnSpPr>
            <a:cxnSpLocks noChangeShapeType="1"/>
            <a:stCxn id="28684" idx="6"/>
            <a:endCxn id="28702" idx="1"/>
          </p:cNvCxnSpPr>
          <p:nvPr/>
        </p:nvCxnSpPr>
        <p:spPr bwMode="auto">
          <a:xfrm>
            <a:off x="3352800" y="3200400"/>
            <a:ext cx="1066800" cy="1588"/>
          </a:xfrm>
          <a:prstGeom prst="straightConnector1">
            <a:avLst/>
          </a:prstGeom>
          <a:noFill/>
          <a:ln w="9525" algn="ctr">
            <a:solidFill>
              <a:schemeClr val="dk1"/>
            </a:solidFill>
            <a:round/>
            <a:headEnd/>
            <a:tailEnd type="triangle" w="med" len="med"/>
          </a:ln>
        </p:spPr>
      </p:cxnSp>
      <p:cxnSp>
        <p:nvCxnSpPr>
          <p:cNvPr id="28714" name="Straight Arrow Connector 75"/>
          <p:cNvCxnSpPr>
            <a:cxnSpLocks noChangeShapeType="1"/>
          </p:cNvCxnSpPr>
          <p:nvPr/>
        </p:nvCxnSpPr>
        <p:spPr bwMode="auto">
          <a:xfrm>
            <a:off x="3352800" y="4037013"/>
            <a:ext cx="1066800" cy="3175"/>
          </a:xfrm>
          <a:prstGeom prst="straightConnector1">
            <a:avLst/>
          </a:prstGeom>
          <a:noFill/>
          <a:ln w="22225" algn="ctr">
            <a:solidFill>
              <a:schemeClr val="dk1"/>
            </a:solidFill>
            <a:round/>
            <a:headEnd/>
            <a:tailEnd type="triangle" w="med" len="med"/>
          </a:ln>
        </p:spPr>
      </p:cxnSp>
      <p:cxnSp>
        <p:nvCxnSpPr>
          <p:cNvPr id="28715" name="Straight Arrow Connector 78"/>
          <p:cNvCxnSpPr>
            <a:cxnSpLocks noChangeShapeType="1"/>
          </p:cNvCxnSpPr>
          <p:nvPr/>
        </p:nvCxnSpPr>
        <p:spPr bwMode="auto">
          <a:xfrm>
            <a:off x="3352800" y="4875213"/>
            <a:ext cx="1066800" cy="3175"/>
          </a:xfrm>
          <a:prstGeom prst="straightConnector1">
            <a:avLst/>
          </a:prstGeom>
          <a:noFill/>
          <a:ln w="9525" algn="ctr">
            <a:solidFill>
              <a:schemeClr val="dk1"/>
            </a:solidFill>
            <a:round/>
            <a:headEnd/>
            <a:tailEnd type="triangle" w="med" len="med"/>
          </a:ln>
        </p:spPr>
      </p:cxnSp>
      <p:cxnSp>
        <p:nvCxnSpPr>
          <p:cNvPr id="28716" name="Straight Arrow Connector 81"/>
          <p:cNvCxnSpPr>
            <a:cxnSpLocks noChangeShapeType="1"/>
            <a:stCxn id="28690" idx="6"/>
            <a:endCxn id="28699" idx="1"/>
          </p:cNvCxnSpPr>
          <p:nvPr/>
        </p:nvCxnSpPr>
        <p:spPr bwMode="auto">
          <a:xfrm>
            <a:off x="6629400" y="3659188"/>
            <a:ext cx="684213" cy="0"/>
          </a:xfrm>
          <a:prstGeom prst="straightConnector1">
            <a:avLst/>
          </a:prstGeom>
          <a:noFill/>
          <a:ln w="22225" algn="ctr">
            <a:solidFill>
              <a:schemeClr val="dk1"/>
            </a:solidFill>
            <a:round/>
            <a:headEnd/>
            <a:tailEnd type="triangle" w="med" len="med"/>
          </a:ln>
        </p:spPr>
      </p:cxnSp>
      <p:cxnSp>
        <p:nvCxnSpPr>
          <p:cNvPr id="28717" name="Straight Arrow Connector 84"/>
          <p:cNvCxnSpPr>
            <a:cxnSpLocks noChangeShapeType="1"/>
            <a:stCxn id="28692" idx="6"/>
            <a:endCxn id="28701" idx="1"/>
          </p:cNvCxnSpPr>
          <p:nvPr/>
        </p:nvCxnSpPr>
        <p:spPr bwMode="auto">
          <a:xfrm>
            <a:off x="6629400" y="4418013"/>
            <a:ext cx="685800" cy="0"/>
          </a:xfrm>
          <a:prstGeom prst="straightConnector1">
            <a:avLst/>
          </a:prstGeom>
          <a:noFill/>
          <a:ln w="9525" algn="ctr">
            <a:solidFill>
              <a:schemeClr val="dk1"/>
            </a:solidFill>
            <a:round/>
            <a:headEnd/>
            <a:tailEnd type="triangle" w="med" len="med"/>
          </a:ln>
        </p:spPr>
      </p:cxnSp>
      <p:cxnSp>
        <p:nvCxnSpPr>
          <p:cNvPr id="28718" name="Straight Arrow Connector 90"/>
          <p:cNvCxnSpPr>
            <a:cxnSpLocks noChangeShapeType="1"/>
            <a:stCxn id="28705" idx="3"/>
            <a:endCxn id="28690" idx="2"/>
          </p:cNvCxnSpPr>
          <p:nvPr/>
        </p:nvCxnSpPr>
        <p:spPr bwMode="auto">
          <a:xfrm flipV="1">
            <a:off x="4724400" y="3659188"/>
            <a:ext cx="1066800" cy="379412"/>
          </a:xfrm>
          <a:prstGeom prst="straightConnector1">
            <a:avLst/>
          </a:prstGeom>
          <a:noFill/>
          <a:ln w="22225" algn="ctr">
            <a:solidFill>
              <a:schemeClr val="dk1"/>
            </a:solidFill>
            <a:round/>
            <a:headEnd/>
            <a:tailEnd type="triangle" w="med" len="med"/>
          </a:ln>
        </p:spPr>
      </p:cxnSp>
      <p:cxnSp>
        <p:nvCxnSpPr>
          <p:cNvPr id="28719" name="Straight Arrow Connector 93"/>
          <p:cNvCxnSpPr>
            <a:cxnSpLocks noChangeShapeType="1"/>
            <a:stCxn id="28705" idx="3"/>
            <a:endCxn id="28692" idx="2"/>
          </p:cNvCxnSpPr>
          <p:nvPr/>
        </p:nvCxnSpPr>
        <p:spPr bwMode="auto">
          <a:xfrm>
            <a:off x="4724400" y="4038600"/>
            <a:ext cx="1066800" cy="379413"/>
          </a:xfrm>
          <a:prstGeom prst="straightConnector1">
            <a:avLst/>
          </a:prstGeom>
          <a:noFill/>
          <a:ln w="9525" algn="ctr">
            <a:solidFill>
              <a:schemeClr val="dk1"/>
            </a:solidFill>
            <a:round/>
            <a:headEnd/>
            <a:tailEnd type="triangle" w="med" len="med"/>
          </a:ln>
        </p:spPr>
      </p:cxnSp>
      <p:cxnSp>
        <p:nvCxnSpPr>
          <p:cNvPr id="28720" name="Curved Connector 98"/>
          <p:cNvCxnSpPr>
            <a:cxnSpLocks noChangeShapeType="1"/>
            <a:stCxn id="28703" idx="3"/>
            <a:endCxn id="28690" idx="1"/>
          </p:cNvCxnSpPr>
          <p:nvPr/>
        </p:nvCxnSpPr>
        <p:spPr bwMode="auto">
          <a:xfrm>
            <a:off x="4724400" y="3200400"/>
            <a:ext cx="1189038" cy="298450"/>
          </a:xfrm>
          <a:prstGeom prst="curvedConnector2">
            <a:avLst/>
          </a:prstGeom>
          <a:noFill/>
          <a:ln w="9525" algn="ctr">
            <a:solidFill>
              <a:schemeClr val="dk1"/>
            </a:solidFill>
            <a:round/>
            <a:headEnd/>
            <a:tailEnd type="triangle" w="med" len="med"/>
          </a:ln>
        </p:spPr>
      </p:cxnSp>
      <p:cxnSp>
        <p:nvCxnSpPr>
          <p:cNvPr id="28721" name="Curved Connector 98"/>
          <p:cNvCxnSpPr>
            <a:cxnSpLocks noChangeShapeType="1"/>
          </p:cNvCxnSpPr>
          <p:nvPr/>
        </p:nvCxnSpPr>
        <p:spPr bwMode="auto">
          <a:xfrm>
            <a:off x="4724400" y="3200400"/>
            <a:ext cx="1143000" cy="1066800"/>
          </a:xfrm>
          <a:prstGeom prst="curvedConnector3">
            <a:avLst>
              <a:gd name="adj1" fmla="val 50000"/>
            </a:avLst>
          </a:prstGeom>
          <a:noFill/>
          <a:ln w="9525" algn="ctr">
            <a:solidFill>
              <a:schemeClr val="dk1"/>
            </a:solidFill>
            <a:round/>
            <a:headEnd/>
            <a:tailEnd type="triangle" w="med" len="med"/>
          </a:ln>
        </p:spPr>
      </p:cxnSp>
      <p:cxnSp>
        <p:nvCxnSpPr>
          <p:cNvPr id="28722" name="Curved Connector 98"/>
          <p:cNvCxnSpPr>
            <a:cxnSpLocks noChangeShapeType="1"/>
            <a:stCxn id="28707" idx="3"/>
          </p:cNvCxnSpPr>
          <p:nvPr/>
        </p:nvCxnSpPr>
        <p:spPr bwMode="auto">
          <a:xfrm flipV="1">
            <a:off x="4724400" y="3810000"/>
            <a:ext cx="1143000" cy="1066800"/>
          </a:xfrm>
          <a:prstGeom prst="curvedConnector3">
            <a:avLst>
              <a:gd name="adj1" fmla="val 50000"/>
            </a:avLst>
          </a:prstGeom>
          <a:noFill/>
          <a:ln w="9525" algn="ctr">
            <a:solidFill>
              <a:schemeClr val="dk1"/>
            </a:solidFill>
            <a:round/>
            <a:headEnd/>
            <a:tailEnd type="triangle" w="med" len="med"/>
          </a:ln>
        </p:spPr>
      </p:cxnSp>
      <p:cxnSp>
        <p:nvCxnSpPr>
          <p:cNvPr id="28723" name="Curved Connector 98"/>
          <p:cNvCxnSpPr>
            <a:cxnSpLocks noChangeShapeType="1"/>
            <a:stCxn id="28707" idx="3"/>
            <a:endCxn id="28692" idx="3"/>
          </p:cNvCxnSpPr>
          <p:nvPr/>
        </p:nvCxnSpPr>
        <p:spPr bwMode="auto">
          <a:xfrm flipV="1">
            <a:off x="4724400" y="4578350"/>
            <a:ext cx="1189038" cy="298450"/>
          </a:xfrm>
          <a:prstGeom prst="curvedConnector2">
            <a:avLst/>
          </a:prstGeom>
          <a:noFill/>
          <a:ln w="9525" algn="ctr">
            <a:solidFill>
              <a:schemeClr val="dk1"/>
            </a:solidFill>
            <a:round/>
            <a:headEnd/>
            <a:tailEnd type="triangle" w="med" len="med"/>
          </a:ln>
        </p:spPr>
      </p:cxnSp>
      <p:cxnSp>
        <p:nvCxnSpPr>
          <p:cNvPr id="28725" name="Straight Arrow Connector 120"/>
          <p:cNvCxnSpPr>
            <a:cxnSpLocks noChangeShapeType="1"/>
            <a:stCxn id="28696" idx="4"/>
            <a:endCxn id="28694" idx="0"/>
          </p:cNvCxnSpPr>
          <p:nvPr/>
        </p:nvCxnSpPr>
        <p:spPr bwMode="auto">
          <a:xfrm rot="5400000">
            <a:off x="4419601" y="1943100"/>
            <a:ext cx="381000" cy="3175"/>
          </a:xfrm>
          <a:prstGeom prst="straightConnector1">
            <a:avLst/>
          </a:prstGeom>
          <a:noFill/>
          <a:ln w="9525" algn="ctr">
            <a:solidFill>
              <a:schemeClr val="dk1"/>
            </a:solidFill>
            <a:prstDash val="dash"/>
            <a:round/>
            <a:headEnd/>
            <a:tailEnd type="triangle" w="med" len="med"/>
          </a:ln>
        </p:spPr>
      </p:cxnSp>
      <p:cxnSp>
        <p:nvCxnSpPr>
          <p:cNvPr id="28727" name="Straight Arrow Connector 127"/>
          <p:cNvCxnSpPr>
            <a:cxnSpLocks noChangeShapeType="1"/>
            <a:stCxn id="28694" idx="3"/>
          </p:cNvCxnSpPr>
          <p:nvPr/>
        </p:nvCxnSpPr>
        <p:spPr bwMode="auto">
          <a:xfrm rot="5400000">
            <a:off x="3532981" y="2343944"/>
            <a:ext cx="600075" cy="960438"/>
          </a:xfrm>
          <a:prstGeom prst="straightConnector1">
            <a:avLst/>
          </a:prstGeom>
          <a:noFill/>
          <a:ln w="9525" algn="ctr">
            <a:solidFill>
              <a:schemeClr val="dk1"/>
            </a:solidFill>
            <a:prstDash val="dash"/>
            <a:round/>
            <a:headEnd/>
            <a:tailEnd type="triangle" w="med" len="med"/>
          </a:ln>
        </p:spPr>
      </p:cxnSp>
      <p:cxnSp>
        <p:nvCxnSpPr>
          <p:cNvPr id="28728" name="Straight Arrow Connector 133"/>
          <p:cNvCxnSpPr>
            <a:cxnSpLocks noChangeShapeType="1"/>
            <a:stCxn id="28694" idx="5"/>
          </p:cNvCxnSpPr>
          <p:nvPr/>
        </p:nvCxnSpPr>
        <p:spPr bwMode="auto">
          <a:xfrm rot="16200000" flipH="1">
            <a:off x="5010944" y="2420144"/>
            <a:ext cx="904875" cy="1112837"/>
          </a:xfrm>
          <a:prstGeom prst="straightConnector1">
            <a:avLst/>
          </a:prstGeom>
          <a:noFill/>
          <a:ln w="9525" algn="ctr">
            <a:solidFill>
              <a:schemeClr val="dk1"/>
            </a:solidFill>
            <a:prstDash val="dash"/>
            <a:round/>
            <a:headEnd/>
            <a:tailEnd type="triangle" w="med" len="med"/>
          </a:ln>
        </p:spPr>
      </p:cxnSp>
      <p:sp>
        <p:nvSpPr>
          <p:cNvPr id="28730" name="TextBox 137"/>
          <p:cNvSpPr txBox="1">
            <a:spLocks noChangeArrowheads="1"/>
          </p:cNvSpPr>
          <p:nvPr/>
        </p:nvSpPr>
        <p:spPr bwMode="auto">
          <a:xfrm>
            <a:off x="4572000" y="1752600"/>
            <a:ext cx="809837" cy="261610"/>
          </a:xfrm>
          <a:prstGeom prst="rect">
            <a:avLst/>
          </a:prstGeom>
          <a:noFill/>
          <a:ln w="9525">
            <a:noFill/>
            <a:miter lim="800000"/>
            <a:headEnd/>
            <a:tailEnd/>
          </a:ln>
        </p:spPr>
        <p:txBody>
          <a:bodyPr wrap="none">
            <a:spAutoFit/>
          </a:bodyPr>
          <a:lstStyle/>
          <a:p>
            <a:r>
              <a:rPr lang="en-US" sz="1100" b="0" dirty="0">
                <a:solidFill>
                  <a:srgbClr val="FF0000"/>
                </a:solidFill>
              </a:rPr>
              <a:t>(1) submit</a:t>
            </a:r>
          </a:p>
        </p:txBody>
      </p:sp>
      <p:sp>
        <p:nvSpPr>
          <p:cNvPr id="28732" name="TextBox 139"/>
          <p:cNvSpPr txBox="1">
            <a:spLocks noChangeArrowheads="1"/>
          </p:cNvSpPr>
          <p:nvPr/>
        </p:nvSpPr>
        <p:spPr bwMode="auto">
          <a:xfrm>
            <a:off x="3352800" y="2633663"/>
            <a:ext cx="1273105" cy="261610"/>
          </a:xfrm>
          <a:prstGeom prst="rect">
            <a:avLst/>
          </a:prstGeom>
          <a:noFill/>
          <a:ln w="9525">
            <a:noFill/>
            <a:miter lim="800000"/>
            <a:headEnd/>
            <a:tailEnd/>
          </a:ln>
        </p:spPr>
        <p:txBody>
          <a:bodyPr wrap="none">
            <a:spAutoFit/>
          </a:bodyPr>
          <a:lstStyle/>
          <a:p>
            <a:r>
              <a:rPr lang="en-US" sz="1100" b="0" dirty="0">
                <a:solidFill>
                  <a:srgbClr val="FF0000"/>
                </a:solidFill>
              </a:rPr>
              <a:t>(2) schedule map</a:t>
            </a:r>
          </a:p>
        </p:txBody>
      </p:sp>
      <p:sp>
        <p:nvSpPr>
          <p:cNvPr id="28733" name="TextBox 140"/>
          <p:cNvSpPr txBox="1">
            <a:spLocks noChangeArrowheads="1"/>
          </p:cNvSpPr>
          <p:nvPr/>
        </p:nvSpPr>
        <p:spPr bwMode="auto">
          <a:xfrm>
            <a:off x="4742000" y="2633990"/>
            <a:ext cx="1430200" cy="261610"/>
          </a:xfrm>
          <a:prstGeom prst="rect">
            <a:avLst/>
          </a:prstGeom>
          <a:noFill/>
          <a:ln w="9525">
            <a:noFill/>
            <a:miter lim="800000"/>
            <a:headEnd/>
            <a:tailEnd/>
          </a:ln>
        </p:spPr>
        <p:txBody>
          <a:bodyPr wrap="none">
            <a:spAutoFit/>
          </a:bodyPr>
          <a:lstStyle/>
          <a:p>
            <a:r>
              <a:rPr lang="en-US" sz="1100" b="0" dirty="0">
                <a:solidFill>
                  <a:srgbClr val="FF0000"/>
                </a:solidFill>
              </a:rPr>
              <a:t>(2) schedule reduce</a:t>
            </a:r>
          </a:p>
        </p:txBody>
      </p:sp>
      <p:sp>
        <p:nvSpPr>
          <p:cNvPr id="28734" name="TextBox 141"/>
          <p:cNvSpPr txBox="1">
            <a:spLocks noChangeArrowheads="1"/>
          </p:cNvSpPr>
          <p:nvPr/>
        </p:nvSpPr>
        <p:spPr bwMode="auto">
          <a:xfrm>
            <a:off x="1990725" y="3657600"/>
            <a:ext cx="676275" cy="261938"/>
          </a:xfrm>
          <a:prstGeom prst="rect">
            <a:avLst/>
          </a:prstGeom>
          <a:noFill/>
          <a:ln w="9525">
            <a:noFill/>
            <a:miter lim="800000"/>
            <a:headEnd/>
            <a:tailEnd/>
          </a:ln>
        </p:spPr>
        <p:txBody>
          <a:bodyPr wrap="none">
            <a:spAutoFit/>
          </a:bodyPr>
          <a:lstStyle/>
          <a:p>
            <a:r>
              <a:rPr lang="en-US" sz="1100" b="0" dirty="0">
                <a:solidFill>
                  <a:srgbClr val="FF0000"/>
                </a:solidFill>
              </a:rPr>
              <a:t>(3) read</a:t>
            </a:r>
          </a:p>
        </p:txBody>
      </p:sp>
      <p:sp>
        <p:nvSpPr>
          <p:cNvPr id="28735" name="TextBox 142"/>
          <p:cNvSpPr txBox="1">
            <a:spLocks noChangeArrowheads="1"/>
          </p:cNvSpPr>
          <p:nvPr/>
        </p:nvSpPr>
        <p:spPr bwMode="auto">
          <a:xfrm>
            <a:off x="3352800" y="3776663"/>
            <a:ext cx="1022350" cy="261937"/>
          </a:xfrm>
          <a:prstGeom prst="rect">
            <a:avLst/>
          </a:prstGeom>
          <a:noFill/>
          <a:ln w="9525">
            <a:noFill/>
            <a:miter lim="800000"/>
            <a:headEnd/>
            <a:tailEnd/>
          </a:ln>
        </p:spPr>
        <p:txBody>
          <a:bodyPr wrap="none">
            <a:spAutoFit/>
          </a:bodyPr>
          <a:lstStyle/>
          <a:p>
            <a:r>
              <a:rPr lang="en-US" sz="1100" b="0" dirty="0">
                <a:solidFill>
                  <a:srgbClr val="FF0000"/>
                </a:solidFill>
              </a:rPr>
              <a:t>(4) local write</a:t>
            </a:r>
          </a:p>
        </p:txBody>
      </p:sp>
      <p:sp>
        <p:nvSpPr>
          <p:cNvPr id="28736" name="TextBox 143"/>
          <p:cNvSpPr txBox="1">
            <a:spLocks noChangeArrowheads="1"/>
          </p:cNvSpPr>
          <p:nvPr/>
        </p:nvSpPr>
        <p:spPr bwMode="auto">
          <a:xfrm>
            <a:off x="4562475" y="3505200"/>
            <a:ext cx="1152525" cy="261938"/>
          </a:xfrm>
          <a:prstGeom prst="rect">
            <a:avLst/>
          </a:prstGeom>
          <a:noFill/>
          <a:ln w="9525">
            <a:noFill/>
            <a:miter lim="800000"/>
            <a:headEnd/>
            <a:tailEnd/>
          </a:ln>
        </p:spPr>
        <p:txBody>
          <a:bodyPr wrap="none">
            <a:spAutoFit/>
          </a:bodyPr>
          <a:lstStyle/>
          <a:p>
            <a:r>
              <a:rPr lang="en-US" sz="1100" b="0">
                <a:solidFill>
                  <a:srgbClr val="FF0000"/>
                </a:solidFill>
              </a:rPr>
              <a:t>(5) remote read</a:t>
            </a:r>
          </a:p>
        </p:txBody>
      </p:sp>
      <p:sp>
        <p:nvSpPr>
          <p:cNvPr id="28737" name="TextBox 144"/>
          <p:cNvSpPr txBox="1">
            <a:spLocks noChangeArrowheads="1"/>
          </p:cNvSpPr>
          <p:nvPr/>
        </p:nvSpPr>
        <p:spPr bwMode="auto">
          <a:xfrm>
            <a:off x="6623050" y="3395663"/>
            <a:ext cx="692150" cy="261937"/>
          </a:xfrm>
          <a:prstGeom prst="rect">
            <a:avLst/>
          </a:prstGeom>
          <a:noFill/>
          <a:ln w="9525">
            <a:noFill/>
            <a:miter lim="800000"/>
            <a:headEnd/>
            <a:tailEnd/>
          </a:ln>
        </p:spPr>
        <p:txBody>
          <a:bodyPr wrap="none">
            <a:spAutoFit/>
          </a:bodyPr>
          <a:lstStyle/>
          <a:p>
            <a:r>
              <a:rPr lang="en-US" sz="1100" b="0">
                <a:solidFill>
                  <a:srgbClr val="FF0000"/>
                </a:solidFill>
              </a:rPr>
              <a:t>(6) write</a:t>
            </a:r>
          </a:p>
        </p:txBody>
      </p:sp>
      <p:sp>
        <p:nvSpPr>
          <p:cNvPr id="28738" name="TextBox 145"/>
          <p:cNvSpPr txBox="1">
            <a:spLocks noChangeArrowheads="1"/>
          </p:cNvSpPr>
          <p:nvPr/>
        </p:nvSpPr>
        <p:spPr bwMode="auto">
          <a:xfrm>
            <a:off x="1371600" y="5267325"/>
            <a:ext cx="620713" cy="523875"/>
          </a:xfrm>
          <a:prstGeom prst="rect">
            <a:avLst/>
          </a:prstGeom>
          <a:noFill/>
          <a:ln w="9525">
            <a:noFill/>
            <a:miter lim="800000"/>
            <a:headEnd/>
            <a:tailEnd/>
          </a:ln>
        </p:spPr>
        <p:txBody>
          <a:bodyPr wrap="none">
            <a:spAutoFit/>
          </a:bodyPr>
          <a:lstStyle/>
          <a:p>
            <a:pPr algn="ctr"/>
            <a:r>
              <a:rPr lang="en-US" sz="1400">
                <a:solidFill>
                  <a:schemeClr val="bg1"/>
                </a:solidFill>
              </a:rPr>
              <a:t>Input</a:t>
            </a:r>
          </a:p>
          <a:p>
            <a:pPr algn="ctr"/>
            <a:r>
              <a:rPr lang="en-US" sz="1400">
                <a:solidFill>
                  <a:schemeClr val="bg1"/>
                </a:solidFill>
              </a:rPr>
              <a:t>files</a:t>
            </a:r>
          </a:p>
        </p:txBody>
      </p:sp>
      <p:sp>
        <p:nvSpPr>
          <p:cNvPr id="28739" name="TextBox 146"/>
          <p:cNvSpPr txBox="1">
            <a:spLocks noChangeArrowheads="1"/>
          </p:cNvSpPr>
          <p:nvPr/>
        </p:nvSpPr>
        <p:spPr bwMode="auto">
          <a:xfrm>
            <a:off x="2617788" y="5267325"/>
            <a:ext cx="701675" cy="523875"/>
          </a:xfrm>
          <a:prstGeom prst="rect">
            <a:avLst/>
          </a:prstGeom>
          <a:noFill/>
          <a:ln w="9525">
            <a:noFill/>
            <a:miter lim="800000"/>
            <a:headEnd/>
            <a:tailEnd/>
          </a:ln>
        </p:spPr>
        <p:txBody>
          <a:bodyPr wrap="none">
            <a:spAutoFit/>
          </a:bodyPr>
          <a:lstStyle/>
          <a:p>
            <a:pPr algn="ctr"/>
            <a:r>
              <a:rPr lang="en-US" sz="1400">
                <a:solidFill>
                  <a:schemeClr val="bg1"/>
                </a:solidFill>
              </a:rPr>
              <a:t>Map</a:t>
            </a:r>
          </a:p>
          <a:p>
            <a:pPr algn="ctr"/>
            <a:r>
              <a:rPr lang="en-US" sz="1400">
                <a:solidFill>
                  <a:schemeClr val="bg1"/>
                </a:solidFill>
              </a:rPr>
              <a:t>phase</a:t>
            </a:r>
          </a:p>
        </p:txBody>
      </p:sp>
      <p:sp>
        <p:nvSpPr>
          <p:cNvPr id="28740" name="TextBox 147"/>
          <p:cNvSpPr txBox="1">
            <a:spLocks noChangeArrowheads="1"/>
          </p:cNvSpPr>
          <p:nvPr/>
        </p:nvSpPr>
        <p:spPr bwMode="auto">
          <a:xfrm>
            <a:off x="3754438" y="5267325"/>
            <a:ext cx="1655762" cy="523875"/>
          </a:xfrm>
          <a:prstGeom prst="rect">
            <a:avLst/>
          </a:prstGeom>
          <a:noFill/>
          <a:ln w="9525">
            <a:noFill/>
            <a:miter lim="800000"/>
            <a:headEnd/>
            <a:tailEnd/>
          </a:ln>
        </p:spPr>
        <p:txBody>
          <a:bodyPr wrap="none">
            <a:spAutoFit/>
          </a:bodyPr>
          <a:lstStyle/>
          <a:p>
            <a:pPr algn="ctr"/>
            <a:r>
              <a:rPr lang="en-US" sz="1400">
                <a:solidFill>
                  <a:schemeClr val="bg1"/>
                </a:solidFill>
              </a:rPr>
              <a:t>Intermediate files</a:t>
            </a:r>
          </a:p>
          <a:p>
            <a:pPr algn="ctr"/>
            <a:r>
              <a:rPr lang="en-US" sz="1400">
                <a:solidFill>
                  <a:schemeClr val="bg1"/>
                </a:solidFill>
              </a:rPr>
              <a:t>(on local disk)</a:t>
            </a:r>
          </a:p>
        </p:txBody>
      </p:sp>
      <p:sp>
        <p:nvSpPr>
          <p:cNvPr id="28741" name="TextBox 148"/>
          <p:cNvSpPr txBox="1">
            <a:spLocks noChangeArrowheads="1"/>
          </p:cNvSpPr>
          <p:nvPr/>
        </p:nvSpPr>
        <p:spPr bwMode="auto">
          <a:xfrm>
            <a:off x="5934075" y="5267325"/>
            <a:ext cx="831850" cy="523875"/>
          </a:xfrm>
          <a:prstGeom prst="rect">
            <a:avLst/>
          </a:prstGeom>
          <a:noFill/>
          <a:ln w="9525">
            <a:noFill/>
            <a:miter lim="800000"/>
            <a:headEnd/>
            <a:tailEnd/>
          </a:ln>
        </p:spPr>
        <p:txBody>
          <a:bodyPr wrap="none">
            <a:spAutoFit/>
          </a:bodyPr>
          <a:lstStyle/>
          <a:p>
            <a:pPr algn="ctr"/>
            <a:r>
              <a:rPr lang="en-US" sz="1400">
                <a:solidFill>
                  <a:schemeClr val="bg1"/>
                </a:solidFill>
              </a:rPr>
              <a:t>Reduce</a:t>
            </a:r>
          </a:p>
          <a:p>
            <a:pPr algn="ctr"/>
            <a:r>
              <a:rPr lang="en-US" sz="1400">
                <a:solidFill>
                  <a:schemeClr val="bg1"/>
                </a:solidFill>
              </a:rPr>
              <a:t>phase</a:t>
            </a:r>
          </a:p>
        </p:txBody>
      </p:sp>
      <p:sp>
        <p:nvSpPr>
          <p:cNvPr id="28742" name="TextBox 149"/>
          <p:cNvSpPr txBox="1">
            <a:spLocks noChangeArrowheads="1"/>
          </p:cNvSpPr>
          <p:nvPr/>
        </p:nvSpPr>
        <p:spPr bwMode="auto">
          <a:xfrm>
            <a:off x="7315200" y="5267325"/>
            <a:ext cx="769938" cy="523875"/>
          </a:xfrm>
          <a:prstGeom prst="rect">
            <a:avLst/>
          </a:prstGeom>
          <a:noFill/>
          <a:ln w="9525">
            <a:noFill/>
            <a:miter lim="800000"/>
            <a:headEnd/>
            <a:tailEnd/>
          </a:ln>
        </p:spPr>
        <p:txBody>
          <a:bodyPr wrap="none">
            <a:spAutoFit/>
          </a:bodyPr>
          <a:lstStyle/>
          <a:p>
            <a:pPr algn="ctr"/>
            <a:r>
              <a:rPr lang="en-US" sz="1400">
                <a:solidFill>
                  <a:schemeClr val="bg1"/>
                </a:solidFill>
              </a:rPr>
              <a:t>Output</a:t>
            </a:r>
          </a:p>
          <a:p>
            <a:pPr algn="ctr"/>
            <a:r>
              <a:rPr lang="en-US" sz="1400">
                <a:solidFill>
                  <a:schemeClr val="bg1"/>
                </a:solidFill>
              </a:rPr>
              <a:t>files</a:t>
            </a:r>
          </a:p>
        </p:txBody>
      </p:sp>
      <p:sp>
        <p:nvSpPr>
          <p:cNvPr id="28743" name="TextBox 2"/>
          <p:cNvSpPr txBox="1">
            <a:spLocks noChangeArrowheads="1"/>
          </p:cNvSpPr>
          <p:nvPr/>
        </p:nvSpPr>
        <p:spPr bwMode="auto">
          <a:xfrm>
            <a:off x="0" y="6611938"/>
            <a:ext cx="3124200" cy="246221"/>
          </a:xfrm>
          <a:prstGeom prst="rect">
            <a:avLst/>
          </a:prstGeom>
          <a:noFill/>
          <a:ln w="9525">
            <a:noFill/>
            <a:miter lim="800000"/>
            <a:headEnd/>
            <a:tailEnd/>
          </a:ln>
        </p:spPr>
        <p:txBody>
          <a:bodyPr wrap="square">
            <a:spAutoFit/>
          </a:bodyPr>
          <a:lstStyle/>
          <a:p>
            <a:r>
              <a:rPr lang="en-US" sz="1000" b="0" dirty="0">
                <a:solidFill>
                  <a:schemeClr val="bg1"/>
                </a:solidFill>
              </a:rPr>
              <a:t>Adapted from (Dean and </a:t>
            </a:r>
            <a:r>
              <a:rPr lang="en-US" sz="1000" b="0" dirty="0" err="1">
                <a:solidFill>
                  <a:schemeClr val="bg1"/>
                </a:solidFill>
              </a:rPr>
              <a:t>Ghemawat</a:t>
            </a:r>
            <a:r>
              <a:rPr lang="en-US" sz="1000" b="0" dirty="0">
                <a:solidFill>
                  <a:schemeClr val="bg1"/>
                </a:solidFill>
              </a:rPr>
              <a:t>, OSDI 2004)</a:t>
            </a:r>
          </a:p>
        </p:txBody>
      </p:sp>
      <p:sp>
        <p:nvSpPr>
          <p:cNvPr id="68" name="TextBox 67"/>
          <p:cNvSpPr txBox="1"/>
          <p:nvPr/>
        </p:nvSpPr>
        <p:spPr>
          <a:xfrm>
            <a:off x="138920" y="152400"/>
            <a:ext cx="2604280" cy="461665"/>
          </a:xfrm>
          <a:prstGeom prst="rect">
            <a:avLst/>
          </a:prstGeom>
          <a:noFill/>
        </p:spPr>
        <p:txBody>
          <a:bodyPr wrap="square" rtlCol="0">
            <a:spAutoFit/>
          </a:bodyPr>
          <a:lstStyle/>
          <a:p>
            <a:pPr lvl="0">
              <a:defRPr/>
            </a:pPr>
            <a:r>
              <a:rPr lang="en-US" sz="2400" b="0" kern="0" dirty="0">
                <a:solidFill>
                  <a:srgbClr val="000000"/>
                </a:solidFill>
                <a:latin typeface="Gill Sans"/>
                <a:cs typeface="Gill Sans"/>
              </a:rPr>
              <a:t>Physical View</a:t>
            </a:r>
          </a:p>
        </p:txBody>
      </p:sp>
    </p:spTree>
    <p:extLst>
      <p:ext uri="{BB962C8B-B14F-4D97-AF65-F5344CB8AC3E}">
        <p14:creationId xmlns:p14="http://schemas.microsoft.com/office/powerpoint/2010/main" val="40160512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Y_0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572" y="0"/>
            <a:ext cx="10289572" cy="6858000"/>
          </a:xfrm>
          <a:prstGeom prst="rect">
            <a:avLst/>
          </a:prstGeom>
        </p:spPr>
      </p:pic>
      <p:sp>
        <p:nvSpPr>
          <p:cNvPr id="3" name="TextBox 4"/>
          <p:cNvSpPr txBox="1">
            <a:spLocks noChangeArrowheads="1"/>
          </p:cNvSpPr>
          <p:nvPr/>
        </p:nvSpPr>
        <p:spPr bwMode="auto">
          <a:xfrm>
            <a:off x="0" y="6611938"/>
            <a:ext cx="1075773" cy="246221"/>
          </a:xfrm>
          <a:prstGeom prst="rect">
            <a:avLst/>
          </a:prstGeom>
          <a:noFill/>
          <a:ln w="9525">
            <a:noFill/>
            <a:miter lim="800000"/>
            <a:headEnd/>
            <a:tailEnd/>
          </a:ln>
        </p:spPr>
        <p:txBody>
          <a:bodyPr wrap="none">
            <a:spAutoFit/>
          </a:bodyPr>
          <a:lstStyle/>
          <a:p>
            <a:r>
              <a:rPr lang="en-US" sz="1000" b="0" dirty="0"/>
              <a:t>Source: Google</a:t>
            </a:r>
          </a:p>
        </p:txBody>
      </p:sp>
      <p:sp>
        <p:nvSpPr>
          <p:cNvPr id="5" name="Title 1"/>
          <p:cNvSpPr txBox="1">
            <a:spLocks/>
          </p:cNvSpPr>
          <p:nvPr/>
        </p:nvSpPr>
        <p:spPr>
          <a:xfrm>
            <a:off x="0" y="2209800"/>
            <a:ext cx="9144000" cy="685800"/>
          </a:xfrm>
          <a:prstGeom prst="rect">
            <a:avLst/>
          </a:prstGeom>
        </p:spPr>
        <p:txBody>
          <a:bodyPr/>
          <a:lstStyle/>
          <a:p>
            <a:pPr lvl="0" algn="ctr">
              <a:defRPr/>
            </a:pPr>
            <a:r>
              <a:rPr lang="en-US" sz="3600" b="0" kern="0">
                <a:latin typeface="Gill Sans"/>
                <a:cs typeface="Gill Sans"/>
              </a:rPr>
              <a:t>The datacenter </a:t>
            </a:r>
            <a:r>
              <a:rPr lang="en-US" sz="3600" b="0" i="1" kern="0">
                <a:latin typeface="Gill Sans"/>
                <a:cs typeface="Gill Sans"/>
              </a:rPr>
              <a:t>is </a:t>
            </a:r>
            <a:r>
              <a:rPr lang="en-US" sz="3600" b="0" kern="0">
                <a:latin typeface="Gill Sans"/>
                <a:cs typeface="Gill Sans"/>
              </a:rPr>
              <a:t>the computer!</a:t>
            </a:r>
            <a:endParaRPr lang="en-US" sz="3600" b="0" kern="0" dirty="0">
              <a:latin typeface="Gill Sans"/>
              <a:cs typeface="Gill Sans"/>
            </a:endParaRPr>
          </a:p>
        </p:txBody>
      </p:sp>
    </p:spTree>
    <p:extLst>
      <p:ext uri="{BB962C8B-B14F-4D97-AF65-F5344CB8AC3E}">
        <p14:creationId xmlns:p14="http://schemas.microsoft.com/office/powerpoint/2010/main" val="407786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The datacenter </a:t>
            </a:r>
            <a:r>
              <a:rPr lang="en-US" sz="3600" b="0" i="1" kern="0" dirty="0">
                <a:solidFill>
                  <a:srgbClr val="000000"/>
                </a:solidFill>
                <a:latin typeface="Gill Sans"/>
                <a:cs typeface="Gill Sans"/>
              </a:rPr>
              <a:t>is</a:t>
            </a:r>
            <a:r>
              <a:rPr lang="en-US" sz="3600" b="0" kern="0" dirty="0">
                <a:solidFill>
                  <a:srgbClr val="000000"/>
                </a:solidFill>
                <a:latin typeface="Gill Sans"/>
                <a:cs typeface="Gill Sans"/>
              </a:rPr>
              <a:t> the computer!</a:t>
            </a:r>
          </a:p>
        </p:txBody>
      </p:sp>
      <p:sp>
        <p:nvSpPr>
          <p:cNvPr id="6" name="TextBox 5"/>
          <p:cNvSpPr txBox="1"/>
          <p:nvPr/>
        </p:nvSpPr>
        <p:spPr>
          <a:xfrm>
            <a:off x="0" y="165729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It’s all about the right level of abstraction</a:t>
            </a:r>
          </a:p>
        </p:txBody>
      </p:sp>
      <p:sp>
        <p:nvSpPr>
          <p:cNvPr id="7" name="TextBox 6"/>
          <p:cNvSpPr txBox="1"/>
          <p:nvPr/>
        </p:nvSpPr>
        <p:spPr>
          <a:xfrm>
            <a:off x="0" y="2038290"/>
            <a:ext cx="9144000" cy="707886"/>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Moving beyond the von Neumann architecture</a:t>
            </a:r>
          </a:p>
          <a:p>
            <a:pPr lvl="0" algn="ctr">
              <a:defRPr/>
            </a:pPr>
            <a:r>
              <a:rPr lang="en-US" sz="2000" b="0" kern="0" dirty="0">
                <a:solidFill>
                  <a:srgbClr val="0070C0"/>
                </a:solidFill>
                <a:latin typeface="Gill Sans"/>
                <a:cs typeface="Gill Sans"/>
              </a:rPr>
              <a:t>What’s the “instruction set” of the datacenter computer?</a:t>
            </a:r>
          </a:p>
        </p:txBody>
      </p:sp>
      <p:sp>
        <p:nvSpPr>
          <p:cNvPr id="11" name="TextBox 10"/>
          <p:cNvSpPr txBox="1"/>
          <p:nvPr/>
        </p:nvSpPr>
        <p:spPr>
          <a:xfrm>
            <a:off x="0" y="304800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Hide system-level details from the developers</a:t>
            </a:r>
          </a:p>
        </p:txBody>
      </p:sp>
      <p:sp>
        <p:nvSpPr>
          <p:cNvPr id="12" name="TextBox 11"/>
          <p:cNvSpPr txBox="1"/>
          <p:nvPr/>
        </p:nvSpPr>
        <p:spPr>
          <a:xfrm>
            <a:off x="0" y="3429000"/>
            <a:ext cx="9144000" cy="707886"/>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No more race conditions, lock contention, etc.</a:t>
            </a:r>
          </a:p>
          <a:p>
            <a:pPr lvl="0" algn="ctr">
              <a:defRPr/>
            </a:pPr>
            <a:r>
              <a:rPr lang="en-US" sz="2000" b="0" kern="0" dirty="0">
                <a:solidFill>
                  <a:srgbClr val="0070C0"/>
                </a:solidFill>
                <a:latin typeface="Gill Sans"/>
                <a:cs typeface="Gill Sans"/>
              </a:rPr>
              <a:t>No need to explicitly worry about reliability, fault tolerance, etc.</a:t>
            </a:r>
          </a:p>
        </p:txBody>
      </p:sp>
      <p:sp>
        <p:nvSpPr>
          <p:cNvPr id="13" name="TextBox 12"/>
          <p:cNvSpPr txBox="1"/>
          <p:nvPr/>
        </p:nvSpPr>
        <p:spPr>
          <a:xfrm>
            <a:off x="0" y="440049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Separating the </a:t>
            </a:r>
            <a:r>
              <a:rPr lang="en-US" sz="2400" b="0" i="1" kern="0" dirty="0">
                <a:solidFill>
                  <a:srgbClr val="000000"/>
                </a:solidFill>
                <a:latin typeface="Gill Sans"/>
                <a:cs typeface="Gill Sans"/>
              </a:rPr>
              <a:t>what</a:t>
            </a:r>
            <a:r>
              <a:rPr lang="en-US" sz="2400" b="0" kern="0" dirty="0">
                <a:solidFill>
                  <a:srgbClr val="000000"/>
                </a:solidFill>
                <a:latin typeface="Gill Sans"/>
                <a:cs typeface="Gill Sans"/>
              </a:rPr>
              <a:t> from the </a:t>
            </a:r>
            <a:r>
              <a:rPr lang="en-US" sz="2400" b="0" i="1" kern="0" dirty="0">
                <a:solidFill>
                  <a:srgbClr val="000000"/>
                </a:solidFill>
                <a:latin typeface="Gill Sans"/>
                <a:cs typeface="Gill Sans"/>
              </a:rPr>
              <a:t>how</a:t>
            </a:r>
          </a:p>
        </p:txBody>
      </p:sp>
      <p:sp>
        <p:nvSpPr>
          <p:cNvPr id="14" name="TextBox 13"/>
          <p:cNvSpPr txBox="1"/>
          <p:nvPr/>
        </p:nvSpPr>
        <p:spPr>
          <a:xfrm>
            <a:off x="0" y="4781490"/>
            <a:ext cx="9144000" cy="707886"/>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Developer specifies the computation that needs to be performed</a:t>
            </a:r>
          </a:p>
          <a:p>
            <a:pPr lvl="0" algn="ctr">
              <a:defRPr/>
            </a:pPr>
            <a:r>
              <a:rPr lang="en-US" sz="2000" b="0" kern="0" dirty="0">
                <a:solidFill>
                  <a:srgbClr val="0070C0"/>
                </a:solidFill>
                <a:latin typeface="Gill Sans"/>
                <a:cs typeface="Gill Sans"/>
              </a:rPr>
              <a:t>Execution framework (“runtime”) handles actual execution</a:t>
            </a:r>
          </a:p>
        </p:txBody>
      </p:sp>
    </p:spTree>
    <p:extLst>
      <p:ext uri="{BB962C8B-B14F-4D97-AF65-F5344CB8AC3E}">
        <p14:creationId xmlns:p14="http://schemas.microsoft.com/office/powerpoint/2010/main" val="37689926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The datacenter </a:t>
            </a:r>
            <a:r>
              <a:rPr lang="en-US" sz="3600" b="0" i="1" kern="0" dirty="0">
                <a:solidFill>
                  <a:srgbClr val="000000"/>
                </a:solidFill>
                <a:latin typeface="Gill Sans"/>
                <a:cs typeface="Gill Sans"/>
              </a:rPr>
              <a:t>is</a:t>
            </a:r>
            <a:r>
              <a:rPr lang="en-US" sz="3600" b="0" kern="0" dirty="0">
                <a:solidFill>
                  <a:srgbClr val="000000"/>
                </a:solidFill>
                <a:latin typeface="Gill Sans"/>
                <a:cs typeface="Gill Sans"/>
              </a:rPr>
              <a:t> the computer!</a:t>
            </a:r>
          </a:p>
        </p:txBody>
      </p:sp>
      <p:sp>
        <p:nvSpPr>
          <p:cNvPr id="6" name="TextBox 5"/>
          <p:cNvSpPr txBox="1"/>
          <p:nvPr/>
        </p:nvSpPr>
        <p:spPr>
          <a:xfrm>
            <a:off x="0" y="1959114"/>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Scale “out”, not “up”</a:t>
            </a:r>
          </a:p>
        </p:txBody>
      </p:sp>
      <p:sp>
        <p:nvSpPr>
          <p:cNvPr id="7" name="TextBox 6"/>
          <p:cNvSpPr txBox="1"/>
          <p:nvPr/>
        </p:nvSpPr>
        <p:spPr>
          <a:xfrm>
            <a:off x="0" y="2340114"/>
            <a:ext cx="9144000" cy="400110"/>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Limits of SMP and large shared-memory machines</a:t>
            </a:r>
          </a:p>
        </p:txBody>
      </p:sp>
      <p:sp>
        <p:nvSpPr>
          <p:cNvPr id="11" name="TextBox 10"/>
          <p:cNvSpPr txBox="1"/>
          <p:nvPr/>
        </p:nvSpPr>
        <p:spPr>
          <a:xfrm>
            <a:off x="0" y="379089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Move processing to the data</a:t>
            </a:r>
          </a:p>
        </p:txBody>
      </p:sp>
      <p:sp>
        <p:nvSpPr>
          <p:cNvPr id="12" name="TextBox 11"/>
          <p:cNvSpPr txBox="1"/>
          <p:nvPr/>
        </p:nvSpPr>
        <p:spPr>
          <a:xfrm>
            <a:off x="0" y="4171890"/>
            <a:ext cx="9144000" cy="400110"/>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Cluster have limited bandwidth, code is a lot smaller</a:t>
            </a:r>
          </a:p>
        </p:txBody>
      </p:sp>
      <p:sp>
        <p:nvSpPr>
          <p:cNvPr id="13" name="TextBox 12"/>
          <p:cNvSpPr txBox="1"/>
          <p:nvPr/>
        </p:nvSpPr>
        <p:spPr>
          <a:xfrm>
            <a:off x="0" y="470529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Process data sequentially, avoid random access</a:t>
            </a:r>
            <a:endParaRPr lang="en-US" sz="2400" b="0" i="1" kern="0" dirty="0">
              <a:solidFill>
                <a:srgbClr val="000000"/>
              </a:solidFill>
              <a:latin typeface="Gill Sans"/>
              <a:cs typeface="Gill Sans"/>
            </a:endParaRPr>
          </a:p>
        </p:txBody>
      </p:sp>
      <p:sp>
        <p:nvSpPr>
          <p:cNvPr id="14" name="TextBox 13"/>
          <p:cNvSpPr txBox="1"/>
          <p:nvPr/>
        </p:nvSpPr>
        <p:spPr>
          <a:xfrm>
            <a:off x="0" y="5086290"/>
            <a:ext cx="9144000" cy="400110"/>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Seeks are expensive, disk throughput is good</a:t>
            </a:r>
          </a:p>
        </p:txBody>
      </p:sp>
      <p:sp>
        <p:nvSpPr>
          <p:cNvPr id="16" name="TextBox 15"/>
          <p:cNvSpPr txBox="1"/>
          <p:nvPr/>
        </p:nvSpPr>
        <p:spPr>
          <a:xfrm>
            <a:off x="0" y="1062335"/>
            <a:ext cx="9144000" cy="584776"/>
          </a:xfrm>
          <a:prstGeom prst="rect">
            <a:avLst/>
          </a:prstGeom>
          <a:noFill/>
        </p:spPr>
        <p:txBody>
          <a:bodyPr wrap="square" rtlCol="0">
            <a:spAutoFit/>
          </a:bodyPr>
          <a:lstStyle/>
          <a:p>
            <a:pPr lvl="0" algn="ctr">
              <a:defRPr/>
            </a:pPr>
            <a:r>
              <a:rPr lang="en-US" sz="3200" b="0" kern="0" dirty="0">
                <a:solidFill>
                  <a:srgbClr val="000000"/>
                </a:solidFill>
                <a:latin typeface="Gill Sans"/>
                <a:cs typeface="Gill Sans"/>
              </a:rPr>
              <a:t>“Big ideas”</a:t>
            </a:r>
          </a:p>
        </p:txBody>
      </p:sp>
      <p:sp>
        <p:nvSpPr>
          <p:cNvPr id="17" name="TextBox 16"/>
          <p:cNvSpPr txBox="1"/>
          <p:nvPr/>
        </p:nvSpPr>
        <p:spPr>
          <a:xfrm>
            <a:off x="0" y="287649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Assume that components will break</a:t>
            </a:r>
          </a:p>
        </p:txBody>
      </p:sp>
      <p:sp>
        <p:nvSpPr>
          <p:cNvPr id="18" name="TextBox 17"/>
          <p:cNvSpPr txBox="1"/>
          <p:nvPr/>
        </p:nvSpPr>
        <p:spPr>
          <a:xfrm>
            <a:off x="0" y="3257490"/>
            <a:ext cx="9144000" cy="400110"/>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Engineer software around hardware failures</a:t>
            </a:r>
          </a:p>
        </p:txBody>
      </p:sp>
      <p:sp>
        <p:nvSpPr>
          <p:cNvPr id="15" name="TextBox 14"/>
          <p:cNvSpPr txBox="1"/>
          <p:nvPr/>
        </p:nvSpPr>
        <p:spPr>
          <a:xfrm>
            <a:off x="5715000" y="1878449"/>
            <a:ext cx="533400" cy="461665"/>
          </a:xfrm>
          <a:prstGeom prst="rect">
            <a:avLst/>
          </a:prstGeom>
          <a:noFill/>
        </p:spPr>
        <p:txBody>
          <a:bodyPr wrap="square" rtlCol="0">
            <a:spAutoFit/>
          </a:bodyPr>
          <a:lstStyle/>
          <a:p>
            <a:pPr lvl="0" algn="ctr">
              <a:defRPr/>
            </a:pPr>
            <a:r>
              <a:rPr lang="en-US" sz="2400" b="0" kern="0">
                <a:solidFill>
                  <a:srgbClr val="FF0000"/>
                </a:solidFill>
                <a:latin typeface="Gill Sans"/>
                <a:cs typeface="Gill Sans"/>
              </a:rPr>
              <a:t>*</a:t>
            </a:r>
            <a:endParaRPr lang="en-US" sz="2400" b="0" kern="0" dirty="0">
              <a:solidFill>
                <a:srgbClr val="FF0000"/>
              </a:solidFill>
              <a:latin typeface="Gill Sans"/>
              <a:cs typeface="Gill Sans"/>
            </a:endParaRPr>
          </a:p>
        </p:txBody>
      </p:sp>
      <p:sp>
        <p:nvSpPr>
          <p:cNvPr id="19" name="TextBox 18"/>
          <p:cNvSpPr txBox="1"/>
          <p:nvPr/>
        </p:nvSpPr>
        <p:spPr>
          <a:xfrm>
            <a:off x="6172200" y="3750558"/>
            <a:ext cx="533400" cy="461665"/>
          </a:xfrm>
          <a:prstGeom prst="rect">
            <a:avLst/>
          </a:prstGeom>
          <a:noFill/>
        </p:spPr>
        <p:txBody>
          <a:bodyPr wrap="square" rtlCol="0">
            <a:spAutoFit/>
          </a:bodyPr>
          <a:lstStyle/>
          <a:p>
            <a:pPr lvl="0" algn="ctr">
              <a:defRPr/>
            </a:pPr>
            <a:r>
              <a:rPr lang="en-US" sz="2400" b="0" kern="0">
                <a:solidFill>
                  <a:srgbClr val="FF0000"/>
                </a:solidFill>
                <a:latin typeface="Gill Sans"/>
                <a:cs typeface="Gill Sans"/>
              </a:rPr>
              <a:t>*</a:t>
            </a:r>
            <a:endParaRPr lang="en-US" sz="2400" b="0" kern="0" dirty="0">
              <a:solidFill>
                <a:srgbClr val="FF0000"/>
              </a:solidFill>
              <a:latin typeface="Gill Sans"/>
              <a:cs typeface="Gill Sans"/>
            </a:endParaRPr>
          </a:p>
        </p:txBody>
      </p:sp>
    </p:spTree>
    <p:extLst>
      <p:ext uri="{BB962C8B-B14F-4D97-AF65-F5344CB8AC3E}">
        <p14:creationId xmlns:p14="http://schemas.microsoft.com/office/powerpoint/2010/main" val="19968302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P spid="13" grpId="0"/>
      <p:bldP spid="14" grpId="0"/>
      <p:bldP spid="17" grpId="0"/>
      <p:bldP spid="18" grpId="0"/>
      <p:bldP spid="15"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Seek vs. Scans</a:t>
            </a:r>
          </a:p>
        </p:txBody>
      </p:sp>
      <p:sp>
        <p:nvSpPr>
          <p:cNvPr id="6" name="TextBox 5"/>
          <p:cNvSpPr txBox="1"/>
          <p:nvPr/>
        </p:nvSpPr>
        <p:spPr>
          <a:xfrm>
            <a:off x="0" y="1978224"/>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Consider a 1 TB database with 100 byte records</a:t>
            </a:r>
          </a:p>
        </p:txBody>
      </p:sp>
      <p:sp>
        <p:nvSpPr>
          <p:cNvPr id="7" name="TextBox 6"/>
          <p:cNvSpPr txBox="1"/>
          <p:nvPr/>
        </p:nvSpPr>
        <p:spPr>
          <a:xfrm>
            <a:off x="0" y="2359224"/>
            <a:ext cx="9144000" cy="400110"/>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We want to update 1 percent of the records</a:t>
            </a:r>
          </a:p>
        </p:txBody>
      </p:sp>
      <p:sp>
        <p:nvSpPr>
          <p:cNvPr id="11" name="TextBox 10"/>
          <p:cNvSpPr txBox="1"/>
          <p:nvPr/>
        </p:nvSpPr>
        <p:spPr>
          <a:xfrm>
            <a:off x="0" y="4245114"/>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Scenario 2: Rewrite all records</a:t>
            </a:r>
          </a:p>
        </p:txBody>
      </p:sp>
      <p:sp>
        <p:nvSpPr>
          <p:cNvPr id="12" name="TextBox 11"/>
          <p:cNvSpPr txBox="1"/>
          <p:nvPr/>
        </p:nvSpPr>
        <p:spPr>
          <a:xfrm>
            <a:off x="0" y="4626114"/>
            <a:ext cx="9144000" cy="707886"/>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Assume 100 MB/s throughput</a:t>
            </a:r>
          </a:p>
          <a:p>
            <a:pPr lvl="0" algn="ctr">
              <a:defRPr/>
            </a:pPr>
            <a:r>
              <a:rPr lang="en-US" sz="2000" b="0" kern="0" dirty="0">
                <a:solidFill>
                  <a:srgbClr val="0070C0"/>
                </a:solidFill>
                <a:latin typeface="Gill Sans"/>
                <a:cs typeface="Gill Sans"/>
              </a:rPr>
              <a:t>Time = 5.6 hours(!)</a:t>
            </a:r>
          </a:p>
        </p:txBody>
      </p:sp>
      <p:sp>
        <p:nvSpPr>
          <p:cNvPr id="17" name="TextBox 16"/>
          <p:cNvSpPr txBox="1"/>
          <p:nvPr/>
        </p:nvSpPr>
        <p:spPr>
          <a:xfrm>
            <a:off x="0" y="3099138"/>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Scenario 1: Mutate each record</a:t>
            </a:r>
          </a:p>
        </p:txBody>
      </p:sp>
      <p:sp>
        <p:nvSpPr>
          <p:cNvPr id="18" name="TextBox 17"/>
          <p:cNvSpPr txBox="1"/>
          <p:nvPr/>
        </p:nvSpPr>
        <p:spPr>
          <a:xfrm>
            <a:off x="0" y="3480138"/>
            <a:ext cx="9144000" cy="707886"/>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Each update takes ~30 </a:t>
            </a:r>
            <a:r>
              <a:rPr lang="en-US" sz="2000" b="0" kern="0" dirty="0" err="1">
                <a:solidFill>
                  <a:srgbClr val="0070C0"/>
                </a:solidFill>
                <a:latin typeface="Gill Sans"/>
                <a:cs typeface="Gill Sans"/>
              </a:rPr>
              <a:t>ms</a:t>
            </a:r>
            <a:r>
              <a:rPr lang="en-US" sz="2000" b="0" kern="0" dirty="0">
                <a:solidFill>
                  <a:srgbClr val="0070C0"/>
                </a:solidFill>
                <a:latin typeface="Gill Sans"/>
                <a:cs typeface="Gill Sans"/>
              </a:rPr>
              <a:t> (seek, read, write)</a:t>
            </a:r>
          </a:p>
          <a:p>
            <a:pPr lvl="0" algn="ctr">
              <a:defRPr/>
            </a:pPr>
            <a:r>
              <a:rPr lang="en-US" sz="2000" b="0" kern="0" dirty="0">
                <a:solidFill>
                  <a:srgbClr val="0070C0"/>
                </a:solidFill>
                <a:latin typeface="Gill Sans"/>
                <a:cs typeface="Gill Sans"/>
              </a:rPr>
              <a:t>10</a:t>
            </a:r>
            <a:r>
              <a:rPr lang="en-US" sz="2000" b="0" kern="0" baseline="30000" dirty="0">
                <a:solidFill>
                  <a:srgbClr val="0070C0"/>
                </a:solidFill>
                <a:latin typeface="Gill Sans"/>
                <a:cs typeface="Gill Sans"/>
              </a:rPr>
              <a:t>8</a:t>
            </a:r>
            <a:r>
              <a:rPr lang="en-US" sz="2000" b="0" kern="0" dirty="0">
                <a:solidFill>
                  <a:srgbClr val="0070C0"/>
                </a:solidFill>
                <a:latin typeface="Gill Sans"/>
                <a:cs typeface="Gill Sans"/>
              </a:rPr>
              <a:t> updates = ~35 days</a:t>
            </a:r>
          </a:p>
        </p:txBody>
      </p:sp>
      <p:sp>
        <p:nvSpPr>
          <p:cNvPr id="15" name="TextBox 14"/>
          <p:cNvSpPr txBox="1">
            <a:spLocks noChangeArrowheads="1"/>
          </p:cNvSpPr>
          <p:nvPr/>
        </p:nvSpPr>
        <p:spPr bwMode="auto">
          <a:xfrm>
            <a:off x="0" y="6611938"/>
            <a:ext cx="2714205" cy="246221"/>
          </a:xfrm>
          <a:prstGeom prst="rect">
            <a:avLst/>
          </a:prstGeom>
          <a:noFill/>
          <a:ln w="9525">
            <a:noFill/>
            <a:miter lim="800000"/>
            <a:headEnd/>
            <a:tailEnd/>
          </a:ln>
        </p:spPr>
        <p:txBody>
          <a:bodyPr wrap="none">
            <a:spAutoFit/>
          </a:bodyPr>
          <a:lstStyle/>
          <a:p>
            <a:r>
              <a:rPr lang="en-US" sz="1000" b="0" dirty="0">
                <a:solidFill>
                  <a:schemeClr val="bg1"/>
                </a:solidFill>
              </a:rPr>
              <a:t>Source: Ted Dunning, on Hadoop mailing list</a:t>
            </a:r>
          </a:p>
        </p:txBody>
      </p:sp>
      <p:sp>
        <p:nvSpPr>
          <p:cNvPr id="21" name="TextBox 20"/>
          <p:cNvSpPr txBox="1"/>
          <p:nvPr/>
        </p:nvSpPr>
        <p:spPr>
          <a:xfrm>
            <a:off x="0" y="5710535"/>
            <a:ext cx="9144000" cy="461665"/>
          </a:xfrm>
          <a:prstGeom prst="rect">
            <a:avLst/>
          </a:prstGeom>
          <a:noFill/>
        </p:spPr>
        <p:txBody>
          <a:bodyPr wrap="square" rtlCol="0">
            <a:spAutoFit/>
          </a:bodyPr>
          <a:lstStyle/>
          <a:p>
            <a:pPr lvl="0" algn="ctr">
              <a:defRPr/>
            </a:pPr>
            <a:r>
              <a:rPr lang="en-US" sz="2400" b="0" kern="0" dirty="0">
                <a:solidFill>
                  <a:srgbClr val="FF0000"/>
                </a:solidFill>
                <a:latin typeface="Gill Sans"/>
                <a:cs typeface="Gill Sans"/>
              </a:rPr>
              <a:t>Lesson? Random access is expensive!</a:t>
            </a:r>
          </a:p>
        </p:txBody>
      </p:sp>
    </p:spTree>
    <p:extLst>
      <p:ext uri="{BB962C8B-B14F-4D97-AF65-F5344CB8AC3E}">
        <p14:creationId xmlns:p14="http://schemas.microsoft.com/office/powerpoint/2010/main" val="32183653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P spid="17" grpId="0"/>
      <p:bldP spid="18"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lephant_and_Mahout.JPG"/>
          <p:cNvPicPr>
            <a:picLocks noChangeAspect="1"/>
          </p:cNvPicPr>
          <p:nvPr/>
        </p:nvPicPr>
        <p:blipFill>
          <a:blip r:embed="rId2" cstate="print"/>
          <a:stretch>
            <a:fillRect/>
          </a:stretch>
        </p:blipFill>
        <p:spPr>
          <a:xfrm>
            <a:off x="-628832" y="0"/>
            <a:ext cx="10401664" cy="6858000"/>
          </a:xfrm>
          <a:prstGeom prst="rect">
            <a:avLst/>
          </a:prstGeom>
        </p:spPr>
      </p:pic>
      <p:sp>
        <p:nvSpPr>
          <p:cNvPr id="7" name="TextBox 3"/>
          <p:cNvSpPr txBox="1">
            <a:spLocks noChangeArrowheads="1"/>
          </p:cNvSpPr>
          <p:nvPr/>
        </p:nvSpPr>
        <p:spPr bwMode="auto">
          <a:xfrm>
            <a:off x="0" y="6611938"/>
            <a:ext cx="2743200" cy="246221"/>
          </a:xfrm>
          <a:prstGeom prst="rect">
            <a:avLst/>
          </a:prstGeom>
          <a:noFill/>
          <a:ln w="9525">
            <a:noFill/>
            <a:miter lim="800000"/>
            <a:headEnd/>
            <a:tailEnd/>
          </a:ln>
        </p:spPr>
        <p:txBody>
          <a:bodyPr wrap="square">
            <a:spAutoFit/>
          </a:bodyPr>
          <a:lstStyle/>
          <a:p>
            <a:r>
              <a:rPr lang="en-US" sz="1000" b="0" dirty="0">
                <a:solidFill>
                  <a:schemeClr val="bg2"/>
                </a:solidFill>
              </a:rPr>
              <a:t>Source: Wikipedia (Mahout)</a:t>
            </a:r>
          </a:p>
        </p:txBody>
      </p:sp>
      <p:pic>
        <p:nvPicPr>
          <p:cNvPr id="5" name="Picture 4" descr="800px-Hadoop_logo.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4800"/>
            <a:ext cx="3276600" cy="847820"/>
          </a:xfrm>
          <a:prstGeom prst="rect">
            <a:avLst/>
          </a:prstGeom>
        </p:spPr>
      </p:pic>
      <p:sp>
        <p:nvSpPr>
          <p:cNvPr id="9" name="Rectangle 14"/>
          <p:cNvSpPr>
            <a:spLocks noChangeArrowheads="1"/>
          </p:cNvSpPr>
          <p:nvPr/>
        </p:nvSpPr>
        <p:spPr bwMode="auto">
          <a:xfrm>
            <a:off x="2971800" y="5333999"/>
            <a:ext cx="6019800" cy="762001"/>
          </a:xfrm>
          <a:prstGeom prst="rect">
            <a:avLst/>
          </a:prstGeom>
          <a:noFill/>
          <a:ln w="9525">
            <a:noFill/>
            <a:miter lim="800000"/>
            <a:headEnd/>
            <a:tailEnd/>
          </a:ln>
        </p:spPr>
        <p:txBody>
          <a:bodyPr lIns="91425" tIns="45713" rIns="91425" bIns="45713" anchor="ctr"/>
          <a:lstStyle/>
          <a:p>
            <a:pPr algn="ctr" eaLnBrk="1" hangingPunct="1"/>
            <a:r>
              <a:rPr lang="en-US" sz="3200" b="0" dirty="0">
                <a:latin typeface="Gill Sans"/>
                <a:cs typeface="Gill Sans"/>
              </a:rPr>
              <a:t>So you want to drive the elephant!</a:t>
            </a:r>
          </a:p>
        </p:txBody>
      </p:sp>
    </p:spTree>
    <p:extLst>
      <p:ext uri="{BB962C8B-B14F-4D97-AF65-F5344CB8AC3E}">
        <p14:creationId xmlns:p14="http://schemas.microsoft.com/office/powerpoint/2010/main" val="15226798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79"/>
            <a:ext cx="9144000" cy="6858000"/>
          </a:xfrm>
          <a:prstGeom prst="rect">
            <a:avLst/>
          </a:prstGeom>
        </p:spPr>
      </p:pic>
      <p:sp>
        <p:nvSpPr>
          <p:cNvPr id="3" name="Rectangle 14"/>
          <p:cNvSpPr>
            <a:spLocks noChangeArrowheads="1"/>
          </p:cNvSpPr>
          <p:nvPr/>
        </p:nvSpPr>
        <p:spPr bwMode="auto">
          <a:xfrm>
            <a:off x="2971800" y="5333999"/>
            <a:ext cx="6019800" cy="762001"/>
          </a:xfrm>
          <a:prstGeom prst="rect">
            <a:avLst/>
          </a:prstGeom>
          <a:noFill/>
          <a:ln w="9525">
            <a:noFill/>
            <a:miter lim="800000"/>
            <a:headEnd/>
            <a:tailEnd/>
          </a:ln>
        </p:spPr>
        <p:txBody>
          <a:bodyPr lIns="91425" tIns="45713" rIns="91425" bIns="45713" anchor="ctr"/>
          <a:lstStyle/>
          <a:p>
            <a:pPr algn="ctr" eaLnBrk="1" hangingPunct="1"/>
            <a:r>
              <a:rPr lang="en-US" sz="3200" b="0" dirty="0">
                <a:latin typeface="Gill Sans"/>
                <a:cs typeface="Gill Sans"/>
              </a:rPr>
              <a:t>So you want to drive the elephant!</a:t>
            </a:r>
          </a:p>
        </p:txBody>
      </p:sp>
      <p:sp>
        <p:nvSpPr>
          <p:cNvPr id="4" name="Rectangle 14"/>
          <p:cNvSpPr>
            <a:spLocks noChangeArrowheads="1"/>
          </p:cNvSpPr>
          <p:nvPr/>
        </p:nvSpPr>
        <p:spPr bwMode="auto">
          <a:xfrm>
            <a:off x="5867400" y="5943599"/>
            <a:ext cx="3200400" cy="381001"/>
          </a:xfrm>
          <a:prstGeom prst="rect">
            <a:avLst/>
          </a:prstGeom>
          <a:noFill/>
          <a:ln w="9525">
            <a:noFill/>
            <a:miter lim="800000"/>
            <a:headEnd/>
            <a:tailEnd/>
          </a:ln>
        </p:spPr>
        <p:txBody>
          <a:bodyPr lIns="91425" tIns="45713" rIns="91425" bIns="45713" anchor="ctr"/>
          <a:lstStyle/>
          <a:p>
            <a:pPr algn="ctr" eaLnBrk="1" hangingPunct="1"/>
            <a:r>
              <a:rPr lang="en-US" sz="2000" b="0" dirty="0">
                <a:latin typeface="Gill Sans"/>
                <a:cs typeface="Gill Sans"/>
              </a:rPr>
              <a:t>(Aside, what about Spark?)</a:t>
            </a:r>
          </a:p>
        </p:txBody>
      </p:sp>
    </p:spTree>
    <p:extLst>
      <p:ext uri="{BB962C8B-B14F-4D97-AF65-F5344CB8AC3E}">
        <p14:creationId xmlns:p14="http://schemas.microsoft.com/office/powerpoint/2010/main" val="1175168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80px-Volt_Királyi_palota_(138._számú_műemlék)_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9143999" cy="6858001"/>
          </a:xfrm>
          <a:prstGeom prst="rect">
            <a:avLst/>
          </a:prstGeom>
        </p:spPr>
      </p:pic>
      <p:sp>
        <p:nvSpPr>
          <p:cNvPr id="7" name="Text Box 4"/>
          <p:cNvSpPr txBox="1">
            <a:spLocks noChangeArrowheads="1"/>
          </p:cNvSpPr>
          <p:nvPr/>
        </p:nvSpPr>
        <p:spPr bwMode="auto">
          <a:xfrm>
            <a:off x="3810000" y="1425714"/>
            <a:ext cx="3657600" cy="707886"/>
          </a:xfrm>
          <a:prstGeom prst="rect">
            <a:avLst/>
          </a:prstGeom>
          <a:noFill/>
          <a:ln w="9525">
            <a:noFill/>
            <a:miter lim="800000"/>
            <a:headEnd/>
            <a:tailEnd/>
          </a:ln>
        </p:spPr>
        <p:txBody>
          <a:bodyPr wrap="square">
            <a:spAutoFit/>
          </a:bodyPr>
          <a:lstStyle/>
          <a:p>
            <a:r>
              <a:rPr lang="en-US" sz="2000" b="0" dirty="0" err="1">
                <a:latin typeface="Gill Sans"/>
                <a:cs typeface="Gill Sans"/>
              </a:rPr>
              <a:t>org.apache.hadoop.mapreduce</a:t>
            </a:r>
            <a:r>
              <a:rPr lang="en-US" sz="2000" b="0" dirty="0">
                <a:latin typeface="Gill Sans"/>
                <a:cs typeface="Gill Sans"/>
              </a:rPr>
              <a:t> </a:t>
            </a:r>
          </a:p>
          <a:p>
            <a:r>
              <a:rPr lang="en-US" sz="2000" b="0" dirty="0" err="1">
                <a:latin typeface="Gill Sans"/>
                <a:cs typeface="Gill Sans"/>
              </a:rPr>
              <a:t>org.apache.hadoop.mapred</a:t>
            </a:r>
            <a:endParaRPr lang="en-US" sz="2000" b="0" dirty="0">
              <a:latin typeface="Gill Sans"/>
              <a:cs typeface="Gill Sans"/>
            </a:endParaRPr>
          </a:p>
        </p:txBody>
      </p:sp>
      <p:sp>
        <p:nvSpPr>
          <p:cNvPr id="8" name="TextBox 3"/>
          <p:cNvSpPr txBox="1">
            <a:spLocks noChangeArrowheads="1"/>
          </p:cNvSpPr>
          <p:nvPr/>
        </p:nvSpPr>
        <p:spPr bwMode="auto">
          <a:xfrm>
            <a:off x="0" y="6611938"/>
            <a:ext cx="2743200" cy="246221"/>
          </a:xfrm>
          <a:prstGeom prst="rect">
            <a:avLst/>
          </a:prstGeom>
          <a:noFill/>
          <a:ln w="9525">
            <a:noFill/>
            <a:miter lim="800000"/>
            <a:headEnd/>
            <a:tailEnd/>
          </a:ln>
        </p:spPr>
        <p:txBody>
          <a:bodyPr wrap="square">
            <a:spAutoFit/>
          </a:bodyPr>
          <a:lstStyle/>
          <a:p>
            <a:r>
              <a:rPr lang="en-US" sz="1000" b="0" dirty="0">
                <a:solidFill>
                  <a:srgbClr val="FFFFFF"/>
                </a:solidFill>
              </a:rPr>
              <a:t>Source: Wikipedia (Budapest)</a:t>
            </a:r>
          </a:p>
        </p:txBody>
      </p:sp>
      <p:sp>
        <p:nvSpPr>
          <p:cNvPr id="6" name="Title 1"/>
          <p:cNvSpPr txBox="1">
            <a:spLocks/>
          </p:cNvSpPr>
          <p:nvPr/>
        </p:nvSpPr>
        <p:spPr>
          <a:xfrm>
            <a:off x="0" y="548640"/>
            <a:ext cx="9144000" cy="685800"/>
          </a:xfrm>
          <a:prstGeom prst="rect">
            <a:avLst/>
          </a:prstGeom>
        </p:spPr>
        <p:txBody>
          <a:bodyPr/>
          <a:lstStyle/>
          <a:p>
            <a:pPr lvl="0" algn="ctr">
              <a:defRPr/>
            </a:pPr>
            <a:r>
              <a:rPr lang="en-US" sz="3600" b="0" kern="0" dirty="0">
                <a:latin typeface="Gill Sans"/>
                <a:cs typeface="Gill Sans"/>
              </a:rPr>
              <a:t>A tale of two packages…</a:t>
            </a:r>
          </a:p>
        </p:txBody>
      </p:sp>
    </p:spTree>
    <p:extLst>
      <p:ext uri="{BB962C8B-B14F-4D97-AF65-F5344CB8AC3E}">
        <p14:creationId xmlns:p14="http://schemas.microsoft.com/office/powerpoint/2010/main" val="156753727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Why big data?</a:t>
            </a:r>
          </a:p>
        </p:txBody>
      </p:sp>
      <p:sp>
        <p:nvSpPr>
          <p:cNvPr id="13" name="Rounded Rectangle 12"/>
          <p:cNvSpPr/>
          <p:nvPr/>
        </p:nvSpPr>
        <p:spPr>
          <a:xfrm>
            <a:off x="3429000" y="4225126"/>
            <a:ext cx="2241906" cy="956474"/>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Helvetica Neue"/>
                <a:ea typeface="+mn-ea"/>
                <a:cs typeface="Helvetica Neue"/>
              </a:rPr>
              <a:t>Execution</a:t>
            </a:r>
            <a:br>
              <a:rPr kumimoji="0" lang="en-US" sz="1800" b="0" i="0" u="none" strike="noStrike" kern="0" cap="none" spc="0" normalizeH="0" baseline="0" noProof="0" dirty="0">
                <a:ln>
                  <a:noFill/>
                </a:ln>
                <a:solidFill>
                  <a:sysClr val="windowText" lastClr="000000"/>
                </a:solidFill>
                <a:effectLst/>
                <a:uLnTx/>
                <a:uFillTx/>
                <a:latin typeface="Helvetica Neue"/>
                <a:ea typeface="+mn-ea"/>
                <a:cs typeface="Helvetica Neue"/>
              </a:rPr>
            </a:br>
            <a:r>
              <a:rPr kumimoji="0" lang="en-US" sz="1800" b="0" i="0" u="none" strike="noStrike" kern="0" cap="none" spc="0" normalizeH="0" baseline="0" noProof="0" dirty="0">
                <a:ln>
                  <a:noFill/>
                </a:ln>
                <a:solidFill>
                  <a:sysClr val="windowText" lastClr="000000"/>
                </a:solidFill>
                <a:effectLst/>
                <a:uLnTx/>
                <a:uFillTx/>
                <a:latin typeface="Helvetica Neue"/>
                <a:ea typeface="+mn-ea"/>
                <a:cs typeface="Helvetica Neue"/>
              </a:rPr>
              <a:t>Infrastructure</a:t>
            </a:r>
          </a:p>
        </p:txBody>
      </p:sp>
      <p:sp>
        <p:nvSpPr>
          <p:cNvPr id="14" name="Rounded Rectangle 13"/>
          <p:cNvSpPr/>
          <p:nvPr/>
        </p:nvSpPr>
        <p:spPr>
          <a:xfrm>
            <a:off x="3429000" y="3123133"/>
            <a:ext cx="2241906" cy="956474"/>
          </a:xfrm>
          <a:prstGeom prst="round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Helvetica Neue"/>
                <a:ea typeface="+mn-ea"/>
                <a:cs typeface="Helvetica Neue"/>
              </a:rPr>
              <a:t>Analytics Infrastructure</a:t>
            </a:r>
          </a:p>
        </p:txBody>
      </p:sp>
      <p:sp>
        <p:nvSpPr>
          <p:cNvPr id="15" name="Rounded Rectangle 14"/>
          <p:cNvSpPr/>
          <p:nvPr/>
        </p:nvSpPr>
        <p:spPr>
          <a:xfrm>
            <a:off x="3429000" y="2016742"/>
            <a:ext cx="2241906" cy="956474"/>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Helvetica Neue"/>
                <a:ea typeface="+mn-ea"/>
                <a:cs typeface="Helvetica Neue"/>
              </a:rPr>
              <a:t>Data Science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Helvetica Neue"/>
                <a:ea typeface="+mn-ea"/>
                <a:cs typeface="Helvetica Neue"/>
              </a:rPr>
              <a:t>Tools</a:t>
            </a:r>
          </a:p>
        </p:txBody>
      </p:sp>
      <p:sp>
        <p:nvSpPr>
          <p:cNvPr id="16" name="Rectangle 15"/>
          <p:cNvSpPr/>
          <p:nvPr/>
        </p:nvSpPr>
        <p:spPr>
          <a:xfrm>
            <a:off x="5373028" y="2484656"/>
            <a:ext cx="595752" cy="2216791"/>
          </a:xfrm>
          <a:prstGeom prst="rect">
            <a:avLst/>
          </a:prstGeom>
          <a:gradFill rotWithShape="1">
            <a:gsLst>
              <a:gs pos="0">
                <a:srgbClr val="8064A2">
                  <a:tint val="50000"/>
                  <a:satMod val="300000"/>
                  <a:alpha val="50000"/>
                </a:srgbClr>
              </a:gs>
              <a:gs pos="35000">
                <a:srgbClr val="8064A2">
                  <a:tint val="37000"/>
                  <a:satMod val="300000"/>
                  <a:alpha val="80000"/>
                </a:srgbClr>
              </a:gs>
              <a:gs pos="100000">
                <a:srgbClr val="8064A2">
                  <a:tint val="15000"/>
                  <a:satMod val="350000"/>
                  <a:alpha val="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This Course</a:t>
            </a:r>
          </a:p>
        </p:txBody>
      </p:sp>
      <p:sp>
        <p:nvSpPr>
          <p:cNvPr id="17" name="Title 1"/>
          <p:cNvSpPr txBox="1">
            <a:spLocks/>
          </p:cNvSpPr>
          <p:nvPr/>
        </p:nvSpPr>
        <p:spPr>
          <a:xfrm>
            <a:off x="0" y="5257800"/>
            <a:ext cx="9144000" cy="685800"/>
          </a:xfrm>
          <a:prstGeom prst="rect">
            <a:avLst/>
          </a:prstGeom>
        </p:spPr>
        <p:txBody>
          <a:bodyPr/>
          <a:lstStyle/>
          <a:p>
            <a:pPr lvl="0" algn="ctr">
              <a:defRPr/>
            </a:pPr>
            <a:r>
              <a:rPr lang="en-US" sz="2800" b="0" kern="0" dirty="0">
                <a:solidFill>
                  <a:srgbClr val="000000"/>
                </a:solidFill>
                <a:latin typeface="Gill Sans"/>
                <a:cs typeface="Gill Sans"/>
              </a:rPr>
              <a:t>“big data stack”</a:t>
            </a:r>
          </a:p>
        </p:txBody>
      </p:sp>
      <p:sp>
        <p:nvSpPr>
          <p:cNvPr id="2" name="Down Arrow 1"/>
          <p:cNvSpPr/>
          <p:nvPr/>
        </p:nvSpPr>
        <p:spPr bwMode="auto">
          <a:xfrm rot="3812831">
            <a:off x="5847826" y="1555406"/>
            <a:ext cx="685800" cy="808256"/>
          </a:xfrm>
          <a:prstGeom prst="downArrow">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17564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MapReduce API*</a:t>
            </a:r>
          </a:p>
        </p:txBody>
      </p:sp>
      <p:sp>
        <p:nvSpPr>
          <p:cNvPr id="6" name="TextBox 5"/>
          <p:cNvSpPr txBox="1"/>
          <p:nvPr/>
        </p:nvSpPr>
        <p:spPr>
          <a:xfrm>
            <a:off x="0" y="1295400"/>
            <a:ext cx="9144000" cy="400110"/>
          </a:xfrm>
          <a:prstGeom prst="rect">
            <a:avLst/>
          </a:prstGeom>
          <a:noFill/>
        </p:spPr>
        <p:txBody>
          <a:bodyPr wrap="square" rtlCol="0">
            <a:spAutoFit/>
          </a:bodyPr>
          <a:lstStyle/>
          <a:p>
            <a:pPr lvl="0" algn="ctr">
              <a:defRPr/>
            </a:pPr>
            <a:r>
              <a:rPr lang="en-US" sz="2000" b="0" kern="0" dirty="0">
                <a:solidFill>
                  <a:srgbClr val="000000"/>
                </a:solidFill>
                <a:latin typeface="Andale Mono" charset="0"/>
                <a:ea typeface="Andale Mono" charset="0"/>
                <a:cs typeface="Andale Mono" charset="0"/>
              </a:rPr>
              <a:t>Mapper&lt;</a:t>
            </a:r>
            <a:r>
              <a:rPr lang="en-US" sz="2000" b="0" kern="0" dirty="0" err="1">
                <a:solidFill>
                  <a:srgbClr val="000000"/>
                </a:solidFill>
                <a:latin typeface="Andale Mono" charset="0"/>
                <a:ea typeface="Andale Mono" charset="0"/>
                <a:cs typeface="Andale Mono" charset="0"/>
              </a:rPr>
              <a:t>K</a:t>
            </a:r>
            <a:r>
              <a:rPr lang="en-US" sz="2000" b="0" kern="0" baseline="-25000" dirty="0" err="1">
                <a:solidFill>
                  <a:srgbClr val="000000"/>
                </a:solidFill>
                <a:latin typeface="Andale Mono" charset="0"/>
                <a:ea typeface="Andale Mono" charset="0"/>
                <a:cs typeface="Andale Mono" charset="0"/>
              </a:rPr>
              <a:t>in</a:t>
            </a:r>
            <a:r>
              <a:rPr lang="en-US" sz="2000" b="0" kern="0" dirty="0" err="1">
                <a:solidFill>
                  <a:srgbClr val="000000"/>
                </a:solidFill>
                <a:latin typeface="Andale Mono" charset="0"/>
                <a:ea typeface="Andale Mono" charset="0"/>
                <a:cs typeface="Andale Mono" charset="0"/>
              </a:rPr>
              <a:t>,V</a:t>
            </a:r>
            <a:r>
              <a:rPr lang="en-US" sz="2000" b="0" kern="0" baseline="-25000" dirty="0" err="1">
                <a:solidFill>
                  <a:srgbClr val="000000"/>
                </a:solidFill>
                <a:latin typeface="Andale Mono" charset="0"/>
                <a:ea typeface="Andale Mono" charset="0"/>
                <a:cs typeface="Andale Mono" charset="0"/>
              </a:rPr>
              <a:t>in</a:t>
            </a:r>
            <a:r>
              <a:rPr lang="en-US" sz="2000" b="0" kern="0" dirty="0" err="1">
                <a:solidFill>
                  <a:srgbClr val="000000"/>
                </a:solidFill>
                <a:latin typeface="Andale Mono" charset="0"/>
                <a:ea typeface="Andale Mono" charset="0"/>
                <a:cs typeface="Andale Mono" charset="0"/>
              </a:rPr>
              <a:t>,K</a:t>
            </a:r>
            <a:r>
              <a:rPr lang="en-US" sz="2000" b="0" kern="0" baseline="-25000" dirty="0" err="1">
                <a:solidFill>
                  <a:srgbClr val="000000"/>
                </a:solidFill>
                <a:latin typeface="Andale Mono" charset="0"/>
                <a:ea typeface="Andale Mono" charset="0"/>
                <a:cs typeface="Andale Mono" charset="0"/>
              </a:rPr>
              <a:t>out</a:t>
            </a:r>
            <a:r>
              <a:rPr lang="en-US" sz="2000" b="0" kern="0" dirty="0" err="1">
                <a:solidFill>
                  <a:srgbClr val="000000"/>
                </a:solidFill>
                <a:latin typeface="Andale Mono" charset="0"/>
                <a:ea typeface="Andale Mono" charset="0"/>
                <a:cs typeface="Andale Mono" charset="0"/>
              </a:rPr>
              <a:t>,V</a:t>
            </a:r>
            <a:r>
              <a:rPr lang="en-US" sz="2000" b="0" kern="0" baseline="-25000" dirty="0" err="1">
                <a:solidFill>
                  <a:srgbClr val="000000"/>
                </a:solidFill>
                <a:latin typeface="Andale Mono" charset="0"/>
                <a:ea typeface="Andale Mono" charset="0"/>
                <a:cs typeface="Andale Mono" charset="0"/>
              </a:rPr>
              <a:t>out</a:t>
            </a:r>
            <a:r>
              <a:rPr lang="en-US" sz="2000" b="0" kern="0" dirty="0">
                <a:solidFill>
                  <a:srgbClr val="000000"/>
                </a:solidFill>
                <a:latin typeface="Andale Mono" charset="0"/>
                <a:ea typeface="Andale Mono" charset="0"/>
                <a:cs typeface="Andale Mono" charset="0"/>
              </a:rPr>
              <a:t>&gt;</a:t>
            </a:r>
          </a:p>
        </p:txBody>
      </p:sp>
      <p:grpSp>
        <p:nvGrpSpPr>
          <p:cNvPr id="2" name="Group 1"/>
          <p:cNvGrpSpPr/>
          <p:nvPr/>
        </p:nvGrpSpPr>
        <p:grpSpPr>
          <a:xfrm>
            <a:off x="0" y="1771710"/>
            <a:ext cx="9144000" cy="666690"/>
            <a:chOff x="0" y="2891135"/>
            <a:chExt cx="9144000" cy="666690"/>
          </a:xfrm>
        </p:grpSpPr>
        <p:sp>
          <p:nvSpPr>
            <p:cNvPr id="7" name="TextBox 6"/>
            <p:cNvSpPr txBox="1"/>
            <p:nvPr/>
          </p:nvSpPr>
          <p:spPr>
            <a:xfrm>
              <a:off x="0" y="3157715"/>
              <a:ext cx="9144000" cy="400110"/>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Called once at the start of the task</a:t>
              </a:r>
            </a:p>
          </p:txBody>
        </p:sp>
        <p:sp>
          <p:nvSpPr>
            <p:cNvPr id="10" name="TextBox 9"/>
            <p:cNvSpPr txBox="1"/>
            <p:nvPr/>
          </p:nvSpPr>
          <p:spPr>
            <a:xfrm>
              <a:off x="0" y="2891135"/>
              <a:ext cx="9144000" cy="338554"/>
            </a:xfrm>
            <a:prstGeom prst="rect">
              <a:avLst/>
            </a:prstGeom>
            <a:noFill/>
          </p:spPr>
          <p:txBody>
            <a:bodyPr wrap="square" rtlCol="0">
              <a:spAutoFit/>
            </a:bodyPr>
            <a:lstStyle/>
            <a:p>
              <a:pPr lvl="0" algn="ctr">
                <a:defRPr/>
              </a:pPr>
              <a:r>
                <a:rPr lang="en-US" b="0" kern="0" dirty="0">
                  <a:solidFill>
                    <a:srgbClr val="000000"/>
                  </a:solidFill>
                  <a:latin typeface="Andale Mono" charset="0"/>
                  <a:ea typeface="Andale Mono" charset="0"/>
                  <a:cs typeface="Andale Mono" charset="0"/>
                </a:rPr>
                <a:t>void setup(</a:t>
              </a:r>
              <a:r>
                <a:rPr lang="en-US" b="0" kern="0" dirty="0" err="1">
                  <a:solidFill>
                    <a:srgbClr val="000000"/>
                  </a:solidFill>
                  <a:latin typeface="Andale Mono" charset="0"/>
                  <a:ea typeface="Andale Mono" charset="0"/>
                  <a:cs typeface="Andale Mono" charset="0"/>
                </a:rPr>
                <a:t>Mapper.Context</a:t>
              </a:r>
              <a:r>
                <a:rPr lang="en-US" b="0" kern="0" dirty="0">
                  <a:solidFill>
                    <a:srgbClr val="000000"/>
                  </a:solidFill>
                  <a:latin typeface="Andale Mono" charset="0"/>
                  <a:ea typeface="Andale Mono" charset="0"/>
                  <a:cs typeface="Andale Mono" charset="0"/>
                </a:rPr>
                <a:t> context)</a:t>
              </a:r>
            </a:p>
          </p:txBody>
        </p:sp>
      </p:grpSp>
      <p:grpSp>
        <p:nvGrpSpPr>
          <p:cNvPr id="19" name="Group 18"/>
          <p:cNvGrpSpPr/>
          <p:nvPr/>
        </p:nvGrpSpPr>
        <p:grpSpPr>
          <a:xfrm>
            <a:off x="0" y="2391250"/>
            <a:ext cx="9144000" cy="656750"/>
            <a:chOff x="0" y="2891135"/>
            <a:chExt cx="9144000" cy="656750"/>
          </a:xfrm>
        </p:grpSpPr>
        <p:sp>
          <p:nvSpPr>
            <p:cNvPr id="20" name="TextBox 19"/>
            <p:cNvSpPr txBox="1"/>
            <p:nvPr/>
          </p:nvSpPr>
          <p:spPr>
            <a:xfrm>
              <a:off x="0" y="3147775"/>
              <a:ext cx="9144000" cy="400110"/>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Called once for each key/value pair in the input split</a:t>
              </a:r>
            </a:p>
          </p:txBody>
        </p:sp>
        <p:sp>
          <p:nvSpPr>
            <p:cNvPr id="21" name="TextBox 20"/>
            <p:cNvSpPr txBox="1"/>
            <p:nvPr/>
          </p:nvSpPr>
          <p:spPr>
            <a:xfrm>
              <a:off x="0" y="2891135"/>
              <a:ext cx="9144000" cy="338554"/>
            </a:xfrm>
            <a:prstGeom prst="rect">
              <a:avLst/>
            </a:prstGeom>
            <a:noFill/>
          </p:spPr>
          <p:txBody>
            <a:bodyPr wrap="square" rtlCol="0">
              <a:spAutoFit/>
            </a:bodyPr>
            <a:lstStyle/>
            <a:p>
              <a:pPr lvl="0" algn="ctr">
                <a:defRPr/>
              </a:pPr>
              <a:r>
                <a:rPr lang="en-US" b="0" kern="0" dirty="0">
                  <a:solidFill>
                    <a:srgbClr val="000000"/>
                  </a:solidFill>
                  <a:latin typeface="Andale Mono" charset="0"/>
                  <a:ea typeface="Andale Mono" charset="0"/>
                  <a:cs typeface="Andale Mono" charset="0"/>
                </a:rPr>
                <a:t>void map(K</a:t>
              </a:r>
              <a:r>
                <a:rPr lang="en-US" b="0" kern="0" baseline="-25000" dirty="0">
                  <a:solidFill>
                    <a:srgbClr val="000000"/>
                  </a:solidFill>
                  <a:latin typeface="Andale Mono" charset="0"/>
                  <a:ea typeface="Andale Mono" charset="0"/>
                  <a:cs typeface="Andale Mono" charset="0"/>
                </a:rPr>
                <a:t>in</a:t>
              </a:r>
              <a:r>
                <a:rPr lang="en-US" b="0" kern="0" dirty="0">
                  <a:solidFill>
                    <a:srgbClr val="000000"/>
                  </a:solidFill>
                  <a:latin typeface="Andale Mono" charset="0"/>
                  <a:ea typeface="Andale Mono" charset="0"/>
                  <a:cs typeface="Andale Mono" charset="0"/>
                </a:rPr>
                <a:t> key, V</a:t>
              </a:r>
              <a:r>
                <a:rPr lang="en-US" b="0" kern="0" baseline="-25000" dirty="0">
                  <a:solidFill>
                    <a:srgbClr val="000000"/>
                  </a:solidFill>
                  <a:latin typeface="Andale Mono" charset="0"/>
                  <a:ea typeface="Andale Mono" charset="0"/>
                  <a:cs typeface="Andale Mono" charset="0"/>
                </a:rPr>
                <a:t>in</a:t>
              </a:r>
              <a:r>
                <a:rPr lang="en-US" b="0" kern="0" dirty="0">
                  <a:solidFill>
                    <a:srgbClr val="000000"/>
                  </a:solidFill>
                  <a:latin typeface="Andale Mono" charset="0"/>
                  <a:ea typeface="Andale Mono" charset="0"/>
                  <a:cs typeface="Andale Mono" charset="0"/>
                </a:rPr>
                <a:t> value, </a:t>
              </a:r>
              <a:r>
                <a:rPr lang="en-US" b="0" kern="0" dirty="0" err="1">
                  <a:solidFill>
                    <a:srgbClr val="000000"/>
                  </a:solidFill>
                  <a:latin typeface="Andale Mono" charset="0"/>
                  <a:ea typeface="Andale Mono" charset="0"/>
                  <a:cs typeface="Andale Mono" charset="0"/>
                </a:rPr>
                <a:t>Mapper.Context</a:t>
              </a:r>
              <a:r>
                <a:rPr lang="en-US" b="0" kern="0" dirty="0">
                  <a:solidFill>
                    <a:srgbClr val="000000"/>
                  </a:solidFill>
                  <a:latin typeface="Andale Mono" charset="0"/>
                  <a:ea typeface="Andale Mono" charset="0"/>
                  <a:cs typeface="Andale Mono" charset="0"/>
                </a:rPr>
                <a:t> context)</a:t>
              </a:r>
            </a:p>
          </p:txBody>
        </p:sp>
      </p:grpSp>
      <p:grpSp>
        <p:nvGrpSpPr>
          <p:cNvPr id="22" name="Group 21"/>
          <p:cNvGrpSpPr/>
          <p:nvPr/>
        </p:nvGrpSpPr>
        <p:grpSpPr>
          <a:xfrm>
            <a:off x="0" y="3024425"/>
            <a:ext cx="9144000" cy="633175"/>
            <a:chOff x="0" y="2891135"/>
            <a:chExt cx="9144000" cy="633175"/>
          </a:xfrm>
        </p:grpSpPr>
        <p:sp>
          <p:nvSpPr>
            <p:cNvPr id="23" name="TextBox 22"/>
            <p:cNvSpPr txBox="1"/>
            <p:nvPr/>
          </p:nvSpPr>
          <p:spPr>
            <a:xfrm>
              <a:off x="0" y="3124200"/>
              <a:ext cx="9144000" cy="400110"/>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Called once at the end of the task</a:t>
              </a:r>
            </a:p>
          </p:txBody>
        </p:sp>
        <p:sp>
          <p:nvSpPr>
            <p:cNvPr id="24" name="TextBox 23"/>
            <p:cNvSpPr txBox="1"/>
            <p:nvPr/>
          </p:nvSpPr>
          <p:spPr>
            <a:xfrm>
              <a:off x="0" y="2891135"/>
              <a:ext cx="9144000" cy="338554"/>
            </a:xfrm>
            <a:prstGeom prst="rect">
              <a:avLst/>
            </a:prstGeom>
            <a:noFill/>
          </p:spPr>
          <p:txBody>
            <a:bodyPr wrap="square" rtlCol="0">
              <a:spAutoFit/>
            </a:bodyPr>
            <a:lstStyle/>
            <a:p>
              <a:pPr lvl="0" algn="ctr">
                <a:defRPr/>
              </a:pPr>
              <a:r>
                <a:rPr lang="en-US" b="0" kern="0">
                  <a:solidFill>
                    <a:srgbClr val="000000"/>
                  </a:solidFill>
                  <a:latin typeface="Andale Mono" charset="0"/>
                  <a:ea typeface="Andale Mono" charset="0"/>
                  <a:cs typeface="Andale Mono" charset="0"/>
                </a:rPr>
                <a:t>void cleanup(</a:t>
              </a:r>
              <a:r>
                <a:rPr lang="en-US" b="0" kern="0" dirty="0" err="1">
                  <a:solidFill>
                    <a:srgbClr val="000000"/>
                  </a:solidFill>
                  <a:latin typeface="Andale Mono" charset="0"/>
                  <a:ea typeface="Andale Mono" charset="0"/>
                  <a:cs typeface="Andale Mono" charset="0"/>
                </a:rPr>
                <a:t>Mapper.Context</a:t>
              </a:r>
              <a:r>
                <a:rPr lang="en-US" b="0" kern="0" dirty="0">
                  <a:solidFill>
                    <a:srgbClr val="000000"/>
                  </a:solidFill>
                  <a:latin typeface="Andale Mono" charset="0"/>
                  <a:ea typeface="Andale Mono" charset="0"/>
                  <a:cs typeface="Andale Mono" charset="0"/>
                </a:rPr>
                <a:t> context)</a:t>
              </a:r>
            </a:p>
          </p:txBody>
        </p:sp>
      </p:grpSp>
      <p:sp>
        <p:nvSpPr>
          <p:cNvPr id="45" name="TextBox 44"/>
          <p:cNvSpPr txBox="1">
            <a:spLocks noChangeArrowheads="1"/>
          </p:cNvSpPr>
          <p:nvPr/>
        </p:nvSpPr>
        <p:spPr bwMode="auto">
          <a:xfrm>
            <a:off x="5172740" y="6519446"/>
            <a:ext cx="3971260" cy="338554"/>
          </a:xfrm>
          <a:prstGeom prst="rect">
            <a:avLst/>
          </a:prstGeom>
          <a:noFill/>
          <a:ln w="9525">
            <a:noFill/>
            <a:miter lim="800000"/>
            <a:headEnd/>
            <a:tailEnd/>
          </a:ln>
        </p:spPr>
        <p:txBody>
          <a:bodyPr wrap="none">
            <a:spAutoFit/>
          </a:bodyPr>
          <a:lstStyle/>
          <a:p>
            <a:r>
              <a:rPr lang="en-US" b="0" dirty="0">
                <a:solidFill>
                  <a:schemeClr val="bg1"/>
                </a:solidFill>
                <a:latin typeface="Gill Sans"/>
                <a:cs typeface="Gill Sans"/>
              </a:rPr>
              <a:t>*Note that there are two versions of the API!</a:t>
            </a:r>
          </a:p>
        </p:txBody>
      </p:sp>
      <p:sp>
        <p:nvSpPr>
          <p:cNvPr id="56" name="TextBox 55"/>
          <p:cNvSpPr txBox="1"/>
          <p:nvPr/>
        </p:nvSpPr>
        <p:spPr>
          <a:xfrm>
            <a:off x="0" y="3886200"/>
            <a:ext cx="9144000" cy="400110"/>
          </a:xfrm>
          <a:prstGeom prst="rect">
            <a:avLst/>
          </a:prstGeom>
          <a:noFill/>
        </p:spPr>
        <p:txBody>
          <a:bodyPr wrap="square" rtlCol="0">
            <a:spAutoFit/>
          </a:bodyPr>
          <a:lstStyle/>
          <a:p>
            <a:pPr lvl="0" algn="ctr">
              <a:defRPr/>
            </a:pPr>
            <a:r>
              <a:rPr lang="en-US" sz="2000" b="0" kern="0" dirty="0">
                <a:solidFill>
                  <a:srgbClr val="000000"/>
                </a:solidFill>
                <a:latin typeface="Andale Mono" charset="0"/>
                <a:ea typeface="Andale Mono" charset="0"/>
                <a:cs typeface="Andale Mono" charset="0"/>
              </a:rPr>
              <a:t>Reducer&lt;</a:t>
            </a:r>
            <a:r>
              <a:rPr lang="en-US" sz="2000" b="0" kern="0" dirty="0" err="1">
                <a:solidFill>
                  <a:srgbClr val="000000"/>
                </a:solidFill>
                <a:latin typeface="Andale Mono" charset="0"/>
                <a:ea typeface="Andale Mono" charset="0"/>
                <a:cs typeface="Andale Mono" charset="0"/>
              </a:rPr>
              <a:t>K</a:t>
            </a:r>
            <a:r>
              <a:rPr lang="en-US" sz="2000" b="0" kern="0" baseline="-25000" dirty="0" err="1">
                <a:solidFill>
                  <a:srgbClr val="000000"/>
                </a:solidFill>
                <a:latin typeface="Andale Mono" charset="0"/>
                <a:ea typeface="Andale Mono" charset="0"/>
                <a:cs typeface="Andale Mono" charset="0"/>
              </a:rPr>
              <a:t>in</a:t>
            </a:r>
            <a:r>
              <a:rPr lang="en-US" sz="2000" b="0" kern="0" dirty="0" err="1">
                <a:solidFill>
                  <a:srgbClr val="000000"/>
                </a:solidFill>
                <a:latin typeface="Andale Mono" charset="0"/>
                <a:ea typeface="Andale Mono" charset="0"/>
                <a:cs typeface="Andale Mono" charset="0"/>
              </a:rPr>
              <a:t>,V</a:t>
            </a:r>
            <a:r>
              <a:rPr lang="en-US" sz="2000" b="0" kern="0" baseline="-25000" dirty="0" err="1">
                <a:solidFill>
                  <a:srgbClr val="000000"/>
                </a:solidFill>
                <a:latin typeface="Andale Mono" charset="0"/>
                <a:ea typeface="Andale Mono" charset="0"/>
                <a:cs typeface="Andale Mono" charset="0"/>
              </a:rPr>
              <a:t>in</a:t>
            </a:r>
            <a:r>
              <a:rPr lang="en-US" sz="2000" b="0" kern="0" dirty="0" err="1">
                <a:solidFill>
                  <a:srgbClr val="000000"/>
                </a:solidFill>
                <a:latin typeface="Andale Mono" charset="0"/>
                <a:ea typeface="Andale Mono" charset="0"/>
                <a:cs typeface="Andale Mono" charset="0"/>
              </a:rPr>
              <a:t>,K</a:t>
            </a:r>
            <a:r>
              <a:rPr lang="en-US" sz="2000" b="0" kern="0" baseline="-25000" dirty="0" err="1">
                <a:solidFill>
                  <a:srgbClr val="000000"/>
                </a:solidFill>
                <a:latin typeface="Andale Mono" charset="0"/>
                <a:ea typeface="Andale Mono" charset="0"/>
                <a:cs typeface="Andale Mono" charset="0"/>
              </a:rPr>
              <a:t>out</a:t>
            </a:r>
            <a:r>
              <a:rPr lang="en-US" sz="2000" b="0" kern="0" dirty="0" err="1">
                <a:solidFill>
                  <a:srgbClr val="000000"/>
                </a:solidFill>
                <a:latin typeface="Andale Mono" charset="0"/>
                <a:ea typeface="Andale Mono" charset="0"/>
                <a:cs typeface="Andale Mono" charset="0"/>
              </a:rPr>
              <a:t>,V</a:t>
            </a:r>
            <a:r>
              <a:rPr lang="en-US" sz="2000" b="0" kern="0" baseline="-25000" dirty="0" err="1">
                <a:solidFill>
                  <a:srgbClr val="000000"/>
                </a:solidFill>
                <a:latin typeface="Andale Mono" charset="0"/>
                <a:ea typeface="Andale Mono" charset="0"/>
                <a:cs typeface="Andale Mono" charset="0"/>
              </a:rPr>
              <a:t>out</a:t>
            </a:r>
            <a:r>
              <a:rPr lang="en-US" sz="2000" b="0" kern="0" dirty="0">
                <a:solidFill>
                  <a:srgbClr val="000000"/>
                </a:solidFill>
                <a:latin typeface="Andale Mono" charset="0"/>
                <a:ea typeface="Andale Mono" charset="0"/>
                <a:cs typeface="Andale Mono" charset="0"/>
              </a:rPr>
              <a:t>&gt;/Combiner&lt;</a:t>
            </a:r>
            <a:r>
              <a:rPr lang="en-US" sz="2000" b="0" kern="0" dirty="0" err="1">
                <a:solidFill>
                  <a:srgbClr val="000000"/>
                </a:solidFill>
                <a:latin typeface="Andale Mono" charset="0"/>
                <a:ea typeface="Andale Mono" charset="0"/>
                <a:cs typeface="Andale Mono" charset="0"/>
              </a:rPr>
              <a:t>K</a:t>
            </a:r>
            <a:r>
              <a:rPr lang="en-US" sz="2000" b="0" kern="0" baseline="-25000" dirty="0" err="1">
                <a:solidFill>
                  <a:srgbClr val="000000"/>
                </a:solidFill>
                <a:latin typeface="Andale Mono" charset="0"/>
                <a:ea typeface="Andale Mono" charset="0"/>
                <a:cs typeface="Andale Mono" charset="0"/>
              </a:rPr>
              <a:t>in</a:t>
            </a:r>
            <a:r>
              <a:rPr lang="en-US" sz="2000" b="0" kern="0" dirty="0" err="1">
                <a:solidFill>
                  <a:srgbClr val="000000"/>
                </a:solidFill>
                <a:latin typeface="Andale Mono" charset="0"/>
                <a:ea typeface="Andale Mono" charset="0"/>
                <a:cs typeface="Andale Mono" charset="0"/>
              </a:rPr>
              <a:t>,V</a:t>
            </a:r>
            <a:r>
              <a:rPr lang="en-US" sz="2000" b="0" kern="0" baseline="-25000" dirty="0" err="1">
                <a:solidFill>
                  <a:srgbClr val="000000"/>
                </a:solidFill>
                <a:latin typeface="Andale Mono" charset="0"/>
                <a:ea typeface="Andale Mono" charset="0"/>
                <a:cs typeface="Andale Mono" charset="0"/>
              </a:rPr>
              <a:t>in</a:t>
            </a:r>
            <a:r>
              <a:rPr lang="en-US" sz="2000" b="0" kern="0" dirty="0" err="1">
                <a:solidFill>
                  <a:srgbClr val="000000"/>
                </a:solidFill>
                <a:latin typeface="Andale Mono" charset="0"/>
                <a:ea typeface="Andale Mono" charset="0"/>
                <a:cs typeface="Andale Mono" charset="0"/>
              </a:rPr>
              <a:t>,K</a:t>
            </a:r>
            <a:r>
              <a:rPr lang="en-US" sz="2000" b="0" kern="0" baseline="-25000" dirty="0" err="1">
                <a:solidFill>
                  <a:srgbClr val="000000"/>
                </a:solidFill>
                <a:latin typeface="Andale Mono" charset="0"/>
                <a:ea typeface="Andale Mono" charset="0"/>
                <a:cs typeface="Andale Mono" charset="0"/>
              </a:rPr>
              <a:t>out</a:t>
            </a:r>
            <a:r>
              <a:rPr lang="en-US" sz="2000" b="0" kern="0" dirty="0" err="1">
                <a:solidFill>
                  <a:srgbClr val="000000"/>
                </a:solidFill>
                <a:latin typeface="Andale Mono" charset="0"/>
                <a:ea typeface="Andale Mono" charset="0"/>
                <a:cs typeface="Andale Mono" charset="0"/>
              </a:rPr>
              <a:t>,V</a:t>
            </a:r>
            <a:r>
              <a:rPr lang="en-US" sz="2000" b="0" kern="0" baseline="-25000" dirty="0" err="1">
                <a:solidFill>
                  <a:srgbClr val="000000"/>
                </a:solidFill>
                <a:latin typeface="Andale Mono" charset="0"/>
                <a:ea typeface="Andale Mono" charset="0"/>
                <a:cs typeface="Andale Mono" charset="0"/>
              </a:rPr>
              <a:t>out</a:t>
            </a:r>
            <a:r>
              <a:rPr lang="en-US" sz="2000" b="0" kern="0" dirty="0">
                <a:solidFill>
                  <a:srgbClr val="000000"/>
                </a:solidFill>
                <a:latin typeface="Andale Mono" charset="0"/>
                <a:ea typeface="Andale Mono" charset="0"/>
                <a:cs typeface="Andale Mono" charset="0"/>
              </a:rPr>
              <a:t>&gt;</a:t>
            </a:r>
          </a:p>
        </p:txBody>
      </p:sp>
      <p:grpSp>
        <p:nvGrpSpPr>
          <p:cNvPr id="57" name="Group 56"/>
          <p:cNvGrpSpPr/>
          <p:nvPr/>
        </p:nvGrpSpPr>
        <p:grpSpPr>
          <a:xfrm>
            <a:off x="0" y="4362510"/>
            <a:ext cx="9144000" cy="666690"/>
            <a:chOff x="0" y="2891135"/>
            <a:chExt cx="9144000" cy="666690"/>
          </a:xfrm>
        </p:grpSpPr>
        <p:sp>
          <p:nvSpPr>
            <p:cNvPr id="58" name="TextBox 57"/>
            <p:cNvSpPr txBox="1"/>
            <p:nvPr/>
          </p:nvSpPr>
          <p:spPr>
            <a:xfrm>
              <a:off x="0" y="3157715"/>
              <a:ext cx="9144000" cy="400110"/>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Called once at the start of the task</a:t>
              </a:r>
            </a:p>
          </p:txBody>
        </p:sp>
        <p:sp>
          <p:nvSpPr>
            <p:cNvPr id="59" name="TextBox 58"/>
            <p:cNvSpPr txBox="1"/>
            <p:nvPr/>
          </p:nvSpPr>
          <p:spPr>
            <a:xfrm>
              <a:off x="0" y="2891135"/>
              <a:ext cx="9144000" cy="338554"/>
            </a:xfrm>
            <a:prstGeom prst="rect">
              <a:avLst/>
            </a:prstGeom>
            <a:noFill/>
          </p:spPr>
          <p:txBody>
            <a:bodyPr wrap="square" rtlCol="0">
              <a:spAutoFit/>
            </a:bodyPr>
            <a:lstStyle/>
            <a:p>
              <a:pPr lvl="0" algn="ctr">
                <a:defRPr/>
              </a:pPr>
              <a:r>
                <a:rPr lang="en-US" b="0" kern="0" dirty="0">
                  <a:solidFill>
                    <a:srgbClr val="000000"/>
                  </a:solidFill>
                  <a:latin typeface="Andale Mono" charset="0"/>
                  <a:ea typeface="Andale Mono" charset="0"/>
                  <a:cs typeface="Andale Mono" charset="0"/>
                </a:rPr>
                <a:t>void setup(</a:t>
              </a:r>
              <a:r>
                <a:rPr lang="en-US" b="0" kern="0" dirty="0" err="1">
                  <a:solidFill>
                    <a:srgbClr val="000000"/>
                  </a:solidFill>
                  <a:latin typeface="Andale Mono" charset="0"/>
                  <a:ea typeface="Andale Mono" charset="0"/>
                  <a:cs typeface="Andale Mono" charset="0"/>
                </a:rPr>
                <a:t>Reducer.Context</a:t>
              </a:r>
              <a:r>
                <a:rPr lang="en-US" b="0" kern="0" dirty="0">
                  <a:solidFill>
                    <a:srgbClr val="000000"/>
                  </a:solidFill>
                  <a:latin typeface="Andale Mono" charset="0"/>
                  <a:ea typeface="Andale Mono" charset="0"/>
                  <a:cs typeface="Andale Mono" charset="0"/>
                </a:rPr>
                <a:t> context)</a:t>
              </a:r>
            </a:p>
          </p:txBody>
        </p:sp>
      </p:grpSp>
      <p:grpSp>
        <p:nvGrpSpPr>
          <p:cNvPr id="60" name="Group 59"/>
          <p:cNvGrpSpPr/>
          <p:nvPr/>
        </p:nvGrpSpPr>
        <p:grpSpPr>
          <a:xfrm>
            <a:off x="0" y="4982050"/>
            <a:ext cx="9144000" cy="656750"/>
            <a:chOff x="0" y="2891135"/>
            <a:chExt cx="9144000" cy="656750"/>
          </a:xfrm>
        </p:grpSpPr>
        <p:sp>
          <p:nvSpPr>
            <p:cNvPr id="61" name="TextBox 60"/>
            <p:cNvSpPr txBox="1"/>
            <p:nvPr/>
          </p:nvSpPr>
          <p:spPr>
            <a:xfrm>
              <a:off x="0" y="3147775"/>
              <a:ext cx="9144000" cy="400110"/>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Called once for each key</a:t>
              </a:r>
            </a:p>
          </p:txBody>
        </p:sp>
        <p:sp>
          <p:nvSpPr>
            <p:cNvPr id="62" name="TextBox 61"/>
            <p:cNvSpPr txBox="1"/>
            <p:nvPr/>
          </p:nvSpPr>
          <p:spPr>
            <a:xfrm>
              <a:off x="0" y="2891135"/>
              <a:ext cx="9144000" cy="338554"/>
            </a:xfrm>
            <a:prstGeom prst="rect">
              <a:avLst/>
            </a:prstGeom>
            <a:noFill/>
          </p:spPr>
          <p:txBody>
            <a:bodyPr wrap="square" rtlCol="0">
              <a:spAutoFit/>
            </a:bodyPr>
            <a:lstStyle/>
            <a:p>
              <a:pPr lvl="0" algn="ctr">
                <a:defRPr/>
              </a:pPr>
              <a:r>
                <a:rPr lang="en-US" b="0" kern="0" dirty="0">
                  <a:solidFill>
                    <a:srgbClr val="000000"/>
                  </a:solidFill>
                  <a:latin typeface="Andale Mono" charset="0"/>
                  <a:ea typeface="Andale Mono" charset="0"/>
                  <a:cs typeface="Andale Mono" charset="0"/>
                </a:rPr>
                <a:t>void reduce(K</a:t>
              </a:r>
              <a:r>
                <a:rPr lang="en-US" b="0" kern="0" baseline="-25000" dirty="0">
                  <a:solidFill>
                    <a:srgbClr val="000000"/>
                  </a:solidFill>
                  <a:latin typeface="Andale Mono" charset="0"/>
                  <a:ea typeface="Andale Mono" charset="0"/>
                  <a:cs typeface="Andale Mono" charset="0"/>
                </a:rPr>
                <a:t>in</a:t>
              </a:r>
              <a:r>
                <a:rPr lang="en-US" b="0" kern="0" dirty="0">
                  <a:solidFill>
                    <a:srgbClr val="000000"/>
                  </a:solidFill>
                  <a:latin typeface="Andale Mono" charset="0"/>
                  <a:ea typeface="Andale Mono" charset="0"/>
                  <a:cs typeface="Andale Mono" charset="0"/>
                </a:rPr>
                <a:t> key, </a:t>
              </a:r>
              <a:r>
                <a:rPr lang="en-US" b="0" kern="0" dirty="0" err="1">
                  <a:solidFill>
                    <a:srgbClr val="000000"/>
                  </a:solidFill>
                  <a:latin typeface="Andale Mono" charset="0"/>
                  <a:ea typeface="Andale Mono" charset="0"/>
                  <a:cs typeface="Andale Mono" charset="0"/>
                </a:rPr>
                <a:t>Iterable</a:t>
              </a:r>
              <a:r>
                <a:rPr lang="en-US" b="0" kern="0" dirty="0">
                  <a:solidFill>
                    <a:srgbClr val="000000"/>
                  </a:solidFill>
                  <a:latin typeface="Andale Mono" charset="0"/>
                  <a:ea typeface="Andale Mono" charset="0"/>
                  <a:cs typeface="Andale Mono" charset="0"/>
                </a:rPr>
                <a:t>&lt;V</a:t>
              </a:r>
              <a:r>
                <a:rPr lang="en-US" b="0" kern="0" baseline="-25000" dirty="0">
                  <a:solidFill>
                    <a:srgbClr val="000000"/>
                  </a:solidFill>
                  <a:latin typeface="Andale Mono" charset="0"/>
                  <a:ea typeface="Andale Mono" charset="0"/>
                  <a:cs typeface="Andale Mono" charset="0"/>
                </a:rPr>
                <a:t>in</a:t>
              </a:r>
              <a:r>
                <a:rPr lang="en-US" b="0" kern="0" dirty="0">
                  <a:solidFill>
                    <a:srgbClr val="000000"/>
                  </a:solidFill>
                  <a:latin typeface="Andale Mono" charset="0"/>
                  <a:ea typeface="Andale Mono" charset="0"/>
                  <a:cs typeface="Andale Mono" charset="0"/>
                </a:rPr>
                <a:t>&gt; values, </a:t>
              </a:r>
              <a:r>
                <a:rPr lang="en-US" b="0" kern="0" dirty="0" err="1">
                  <a:solidFill>
                    <a:srgbClr val="000000"/>
                  </a:solidFill>
                  <a:latin typeface="Andale Mono" charset="0"/>
                  <a:ea typeface="Andale Mono" charset="0"/>
                  <a:cs typeface="Andale Mono" charset="0"/>
                </a:rPr>
                <a:t>Reducer.Context</a:t>
              </a:r>
              <a:r>
                <a:rPr lang="en-US" b="0" kern="0" dirty="0">
                  <a:solidFill>
                    <a:srgbClr val="000000"/>
                  </a:solidFill>
                  <a:latin typeface="Andale Mono" charset="0"/>
                  <a:ea typeface="Andale Mono" charset="0"/>
                  <a:cs typeface="Andale Mono" charset="0"/>
                </a:rPr>
                <a:t> context)</a:t>
              </a:r>
            </a:p>
          </p:txBody>
        </p:sp>
      </p:grpSp>
      <p:grpSp>
        <p:nvGrpSpPr>
          <p:cNvPr id="63" name="Group 62"/>
          <p:cNvGrpSpPr/>
          <p:nvPr/>
        </p:nvGrpSpPr>
        <p:grpSpPr>
          <a:xfrm>
            <a:off x="0" y="5596115"/>
            <a:ext cx="9144000" cy="652285"/>
            <a:chOff x="0" y="2891135"/>
            <a:chExt cx="9144000" cy="652285"/>
          </a:xfrm>
        </p:grpSpPr>
        <p:sp>
          <p:nvSpPr>
            <p:cNvPr id="64" name="TextBox 63"/>
            <p:cNvSpPr txBox="1"/>
            <p:nvPr/>
          </p:nvSpPr>
          <p:spPr>
            <a:xfrm>
              <a:off x="0" y="3143310"/>
              <a:ext cx="9144000" cy="400110"/>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Called once at the end of the task</a:t>
              </a:r>
            </a:p>
          </p:txBody>
        </p:sp>
        <p:sp>
          <p:nvSpPr>
            <p:cNvPr id="65" name="TextBox 64"/>
            <p:cNvSpPr txBox="1"/>
            <p:nvPr/>
          </p:nvSpPr>
          <p:spPr>
            <a:xfrm>
              <a:off x="0" y="2891135"/>
              <a:ext cx="9144000" cy="338554"/>
            </a:xfrm>
            <a:prstGeom prst="rect">
              <a:avLst/>
            </a:prstGeom>
            <a:noFill/>
          </p:spPr>
          <p:txBody>
            <a:bodyPr wrap="square" rtlCol="0">
              <a:spAutoFit/>
            </a:bodyPr>
            <a:lstStyle/>
            <a:p>
              <a:pPr lvl="0" algn="ctr">
                <a:defRPr/>
              </a:pPr>
              <a:r>
                <a:rPr lang="en-US" b="0" kern="0" dirty="0">
                  <a:solidFill>
                    <a:srgbClr val="000000"/>
                  </a:solidFill>
                  <a:latin typeface="Andale Mono" charset="0"/>
                  <a:ea typeface="Andale Mono" charset="0"/>
                  <a:cs typeface="Andale Mono" charset="0"/>
                </a:rPr>
                <a:t>void cleanup(</a:t>
              </a:r>
              <a:r>
                <a:rPr lang="en-US" b="0" kern="0" dirty="0" err="1">
                  <a:solidFill>
                    <a:srgbClr val="000000"/>
                  </a:solidFill>
                  <a:latin typeface="Andale Mono" charset="0"/>
                  <a:ea typeface="Andale Mono" charset="0"/>
                  <a:cs typeface="Andale Mono" charset="0"/>
                </a:rPr>
                <a:t>Reducer.Context</a:t>
              </a:r>
              <a:r>
                <a:rPr lang="en-US" b="0" kern="0" dirty="0">
                  <a:solidFill>
                    <a:srgbClr val="000000"/>
                  </a:solidFill>
                  <a:latin typeface="Andale Mono" charset="0"/>
                  <a:ea typeface="Andale Mono" charset="0"/>
                  <a:cs typeface="Andale Mono" charset="0"/>
                </a:rPr>
                <a:t> context)</a:t>
              </a:r>
            </a:p>
          </p:txBody>
        </p:sp>
      </p:grpSp>
    </p:spTree>
    <p:extLst>
      <p:ext uri="{BB962C8B-B14F-4D97-AF65-F5344CB8AC3E}">
        <p14:creationId xmlns:p14="http://schemas.microsoft.com/office/powerpoint/2010/main" val="2695154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MapReduce API*</a:t>
            </a:r>
          </a:p>
        </p:txBody>
      </p:sp>
      <p:sp>
        <p:nvSpPr>
          <p:cNvPr id="6" name="TextBox 5"/>
          <p:cNvSpPr txBox="1"/>
          <p:nvPr/>
        </p:nvSpPr>
        <p:spPr>
          <a:xfrm>
            <a:off x="0" y="1752600"/>
            <a:ext cx="9144000" cy="400110"/>
          </a:xfrm>
          <a:prstGeom prst="rect">
            <a:avLst/>
          </a:prstGeom>
          <a:noFill/>
        </p:spPr>
        <p:txBody>
          <a:bodyPr wrap="square" rtlCol="0">
            <a:spAutoFit/>
          </a:bodyPr>
          <a:lstStyle/>
          <a:p>
            <a:pPr lvl="0" algn="ctr">
              <a:defRPr/>
            </a:pPr>
            <a:r>
              <a:rPr lang="en-US" sz="2000" b="0" kern="0" dirty="0" err="1">
                <a:solidFill>
                  <a:srgbClr val="000000"/>
                </a:solidFill>
                <a:latin typeface="Andale Mono" charset="0"/>
                <a:ea typeface="Andale Mono" charset="0"/>
                <a:cs typeface="Andale Mono" charset="0"/>
              </a:rPr>
              <a:t>Partitioner</a:t>
            </a:r>
            <a:r>
              <a:rPr lang="en-US" sz="2000" b="0" kern="0" dirty="0">
                <a:solidFill>
                  <a:srgbClr val="000000"/>
                </a:solidFill>
                <a:latin typeface="Andale Mono" charset="0"/>
                <a:ea typeface="Andale Mono" charset="0"/>
                <a:cs typeface="Andale Mono" charset="0"/>
              </a:rPr>
              <a:t>&lt;K, V&gt;</a:t>
            </a:r>
          </a:p>
        </p:txBody>
      </p:sp>
      <p:grpSp>
        <p:nvGrpSpPr>
          <p:cNvPr id="2" name="Group 1"/>
          <p:cNvGrpSpPr/>
          <p:nvPr/>
        </p:nvGrpSpPr>
        <p:grpSpPr>
          <a:xfrm>
            <a:off x="0" y="2228910"/>
            <a:ext cx="9144000" cy="666690"/>
            <a:chOff x="0" y="2891135"/>
            <a:chExt cx="9144000" cy="666690"/>
          </a:xfrm>
        </p:grpSpPr>
        <p:sp>
          <p:nvSpPr>
            <p:cNvPr id="7" name="TextBox 6"/>
            <p:cNvSpPr txBox="1"/>
            <p:nvPr/>
          </p:nvSpPr>
          <p:spPr>
            <a:xfrm>
              <a:off x="0" y="3157715"/>
              <a:ext cx="9144000" cy="400110"/>
            </a:xfrm>
            <a:prstGeom prst="rect">
              <a:avLst/>
            </a:prstGeom>
            <a:noFill/>
          </p:spPr>
          <p:txBody>
            <a:bodyPr wrap="square" rtlCol="0">
              <a:spAutoFit/>
            </a:bodyPr>
            <a:lstStyle/>
            <a:p>
              <a:pPr algn="ctr">
                <a:defRPr/>
              </a:pPr>
              <a:r>
                <a:rPr lang="en-US" sz="2000" b="0" kern="0" dirty="0">
                  <a:solidFill>
                    <a:srgbClr val="0070C0"/>
                  </a:solidFill>
                  <a:latin typeface="Gill Sans"/>
                  <a:cs typeface="Gill Sans"/>
                </a:rPr>
                <a:t>Returns the partition number given total number of partitions</a:t>
              </a:r>
            </a:p>
          </p:txBody>
        </p:sp>
        <p:sp>
          <p:nvSpPr>
            <p:cNvPr id="10" name="TextBox 9"/>
            <p:cNvSpPr txBox="1"/>
            <p:nvPr/>
          </p:nvSpPr>
          <p:spPr>
            <a:xfrm>
              <a:off x="0" y="2891135"/>
              <a:ext cx="9144000" cy="338554"/>
            </a:xfrm>
            <a:prstGeom prst="rect">
              <a:avLst/>
            </a:prstGeom>
            <a:noFill/>
          </p:spPr>
          <p:txBody>
            <a:bodyPr wrap="square" rtlCol="0">
              <a:spAutoFit/>
            </a:bodyPr>
            <a:lstStyle/>
            <a:p>
              <a:pPr lvl="0" algn="ctr">
                <a:defRPr/>
              </a:pPr>
              <a:r>
                <a:rPr lang="en-US" b="0" kern="0" dirty="0" err="1">
                  <a:solidFill>
                    <a:srgbClr val="000000"/>
                  </a:solidFill>
                  <a:latin typeface="Andale Mono" charset="0"/>
                  <a:ea typeface="Andale Mono" charset="0"/>
                  <a:cs typeface="Andale Mono" charset="0"/>
                </a:rPr>
                <a:t>int</a:t>
              </a:r>
              <a:r>
                <a:rPr lang="en-US" b="0" kern="0" dirty="0">
                  <a:solidFill>
                    <a:srgbClr val="000000"/>
                  </a:solidFill>
                  <a:latin typeface="Andale Mono" charset="0"/>
                  <a:ea typeface="Andale Mono" charset="0"/>
                  <a:cs typeface="Andale Mono" charset="0"/>
                </a:rPr>
                <a:t> </a:t>
              </a:r>
              <a:r>
                <a:rPr lang="en-US" b="0" kern="0" dirty="0" err="1">
                  <a:solidFill>
                    <a:srgbClr val="000000"/>
                  </a:solidFill>
                  <a:latin typeface="Andale Mono" charset="0"/>
                  <a:ea typeface="Andale Mono" charset="0"/>
                  <a:cs typeface="Andale Mono" charset="0"/>
                </a:rPr>
                <a:t>getPartition</a:t>
              </a:r>
              <a:r>
                <a:rPr lang="en-US" b="0" kern="0" dirty="0">
                  <a:solidFill>
                    <a:srgbClr val="000000"/>
                  </a:solidFill>
                  <a:latin typeface="Andale Mono" charset="0"/>
                  <a:ea typeface="Andale Mono" charset="0"/>
                  <a:cs typeface="Andale Mono" charset="0"/>
                </a:rPr>
                <a:t>(K key, V value, </a:t>
              </a:r>
              <a:r>
                <a:rPr lang="en-US" b="0" kern="0" dirty="0" err="1">
                  <a:solidFill>
                    <a:srgbClr val="000000"/>
                  </a:solidFill>
                  <a:latin typeface="Andale Mono" charset="0"/>
                  <a:ea typeface="Andale Mono" charset="0"/>
                  <a:cs typeface="Andale Mono" charset="0"/>
                </a:rPr>
                <a:t>int</a:t>
              </a:r>
              <a:r>
                <a:rPr lang="en-US" b="0" kern="0" dirty="0">
                  <a:solidFill>
                    <a:srgbClr val="000000"/>
                  </a:solidFill>
                  <a:latin typeface="Andale Mono" charset="0"/>
                  <a:ea typeface="Andale Mono" charset="0"/>
                  <a:cs typeface="Andale Mono" charset="0"/>
                </a:rPr>
                <a:t> </a:t>
              </a:r>
              <a:r>
                <a:rPr lang="en-US" b="0" kern="0" dirty="0" err="1">
                  <a:solidFill>
                    <a:srgbClr val="000000"/>
                  </a:solidFill>
                  <a:latin typeface="Andale Mono" charset="0"/>
                  <a:ea typeface="Andale Mono" charset="0"/>
                  <a:cs typeface="Andale Mono" charset="0"/>
                </a:rPr>
                <a:t>numPartitions</a:t>
              </a:r>
              <a:r>
                <a:rPr lang="en-US" b="0" kern="0" dirty="0">
                  <a:solidFill>
                    <a:srgbClr val="000000"/>
                  </a:solidFill>
                  <a:latin typeface="Andale Mono" charset="0"/>
                  <a:ea typeface="Andale Mono" charset="0"/>
                  <a:cs typeface="Andale Mono" charset="0"/>
                </a:rPr>
                <a:t>)</a:t>
              </a:r>
            </a:p>
          </p:txBody>
        </p:sp>
      </p:grpSp>
      <p:sp>
        <p:nvSpPr>
          <p:cNvPr id="45" name="TextBox 44"/>
          <p:cNvSpPr txBox="1">
            <a:spLocks noChangeArrowheads="1"/>
          </p:cNvSpPr>
          <p:nvPr/>
        </p:nvSpPr>
        <p:spPr bwMode="auto">
          <a:xfrm>
            <a:off x="5172740" y="6519446"/>
            <a:ext cx="3971260" cy="338554"/>
          </a:xfrm>
          <a:prstGeom prst="rect">
            <a:avLst/>
          </a:prstGeom>
          <a:noFill/>
          <a:ln w="9525">
            <a:noFill/>
            <a:miter lim="800000"/>
            <a:headEnd/>
            <a:tailEnd/>
          </a:ln>
        </p:spPr>
        <p:txBody>
          <a:bodyPr wrap="none">
            <a:spAutoFit/>
          </a:bodyPr>
          <a:lstStyle/>
          <a:p>
            <a:r>
              <a:rPr lang="en-US" b="0" dirty="0">
                <a:solidFill>
                  <a:schemeClr val="bg1"/>
                </a:solidFill>
                <a:latin typeface="Gill Sans"/>
                <a:cs typeface="Gill Sans"/>
              </a:rPr>
              <a:t>*Note that there are two versions of the API!</a:t>
            </a:r>
          </a:p>
        </p:txBody>
      </p:sp>
      <p:sp>
        <p:nvSpPr>
          <p:cNvPr id="56" name="TextBox 55"/>
          <p:cNvSpPr txBox="1"/>
          <p:nvPr/>
        </p:nvSpPr>
        <p:spPr>
          <a:xfrm>
            <a:off x="0" y="3124200"/>
            <a:ext cx="9144000" cy="400110"/>
          </a:xfrm>
          <a:prstGeom prst="rect">
            <a:avLst/>
          </a:prstGeom>
          <a:noFill/>
        </p:spPr>
        <p:txBody>
          <a:bodyPr wrap="square" rtlCol="0">
            <a:spAutoFit/>
          </a:bodyPr>
          <a:lstStyle/>
          <a:p>
            <a:pPr lvl="0" algn="ctr">
              <a:defRPr/>
            </a:pPr>
            <a:r>
              <a:rPr lang="en-US" sz="2000" b="0" kern="0" dirty="0">
                <a:solidFill>
                  <a:srgbClr val="000000"/>
                </a:solidFill>
                <a:latin typeface="Andale Mono" charset="0"/>
                <a:ea typeface="Andale Mono" charset="0"/>
                <a:cs typeface="Andale Mono" charset="0"/>
              </a:rPr>
              <a:t>Job</a:t>
            </a:r>
          </a:p>
        </p:txBody>
      </p:sp>
      <p:sp>
        <p:nvSpPr>
          <p:cNvPr id="25" name="TextBox 24"/>
          <p:cNvSpPr txBox="1"/>
          <p:nvPr/>
        </p:nvSpPr>
        <p:spPr>
          <a:xfrm>
            <a:off x="0" y="3505200"/>
            <a:ext cx="9144000" cy="2246769"/>
          </a:xfrm>
          <a:prstGeom prst="rect">
            <a:avLst/>
          </a:prstGeom>
          <a:noFill/>
        </p:spPr>
        <p:txBody>
          <a:bodyPr wrap="square" rtlCol="0">
            <a:spAutoFit/>
          </a:bodyPr>
          <a:lstStyle/>
          <a:p>
            <a:pPr algn="ctr">
              <a:defRPr/>
            </a:pPr>
            <a:r>
              <a:rPr lang="en-US" sz="2000" b="0" kern="0" dirty="0">
                <a:solidFill>
                  <a:srgbClr val="0070C0"/>
                </a:solidFill>
                <a:latin typeface="Gill Sans"/>
                <a:cs typeface="Gill Sans"/>
              </a:rPr>
              <a:t>Represents a packaged Hadoop job for submission to cluster</a:t>
            </a:r>
          </a:p>
          <a:p>
            <a:pPr algn="ctr">
              <a:defRPr/>
            </a:pPr>
            <a:r>
              <a:rPr lang="en-US" sz="2000" b="0" kern="0" dirty="0">
                <a:solidFill>
                  <a:srgbClr val="0070C0"/>
                </a:solidFill>
                <a:latin typeface="Gill Sans"/>
                <a:cs typeface="Gill Sans"/>
              </a:rPr>
              <a:t>Need to specify input and output paths</a:t>
            </a:r>
          </a:p>
          <a:p>
            <a:pPr algn="ctr">
              <a:defRPr/>
            </a:pPr>
            <a:r>
              <a:rPr lang="en-US" sz="2000" b="0" kern="0" dirty="0">
                <a:solidFill>
                  <a:srgbClr val="0070C0"/>
                </a:solidFill>
                <a:latin typeface="Gill Sans"/>
                <a:cs typeface="Gill Sans"/>
              </a:rPr>
              <a:t>Need to specify input and output formats</a:t>
            </a:r>
          </a:p>
          <a:p>
            <a:pPr algn="ctr">
              <a:defRPr/>
            </a:pPr>
            <a:r>
              <a:rPr lang="en-US" sz="2000" b="0" kern="0" dirty="0">
                <a:solidFill>
                  <a:srgbClr val="0070C0"/>
                </a:solidFill>
                <a:latin typeface="Gill Sans"/>
                <a:cs typeface="Gill Sans"/>
              </a:rPr>
              <a:t>Need to specify mapper, reducer, combiner, </a:t>
            </a:r>
            <a:r>
              <a:rPr lang="en-US" sz="2000" b="0" kern="0" dirty="0" err="1">
                <a:solidFill>
                  <a:srgbClr val="0070C0"/>
                </a:solidFill>
                <a:latin typeface="Gill Sans"/>
                <a:cs typeface="Gill Sans"/>
              </a:rPr>
              <a:t>partitioner</a:t>
            </a:r>
            <a:r>
              <a:rPr lang="en-US" sz="2000" b="0" kern="0" dirty="0">
                <a:solidFill>
                  <a:srgbClr val="0070C0"/>
                </a:solidFill>
                <a:latin typeface="Gill Sans"/>
                <a:cs typeface="Gill Sans"/>
              </a:rPr>
              <a:t> classes</a:t>
            </a:r>
          </a:p>
          <a:p>
            <a:pPr algn="ctr">
              <a:defRPr/>
            </a:pPr>
            <a:r>
              <a:rPr lang="en-US" sz="2000" b="0" kern="0" dirty="0">
                <a:solidFill>
                  <a:srgbClr val="0070C0"/>
                </a:solidFill>
                <a:latin typeface="Gill Sans"/>
                <a:cs typeface="Gill Sans"/>
              </a:rPr>
              <a:t>Need to specify intermediate/final key/value classes</a:t>
            </a:r>
          </a:p>
          <a:p>
            <a:pPr algn="ctr">
              <a:defRPr/>
            </a:pPr>
            <a:r>
              <a:rPr lang="en-US" sz="2000" b="0" kern="0" dirty="0">
                <a:solidFill>
                  <a:srgbClr val="0070C0"/>
                </a:solidFill>
                <a:latin typeface="Gill Sans"/>
                <a:cs typeface="Gill Sans"/>
              </a:rPr>
              <a:t>Need to specify number of reducers (but not mappers, why?)</a:t>
            </a:r>
          </a:p>
          <a:p>
            <a:pPr algn="ctr">
              <a:defRPr/>
            </a:pPr>
            <a:r>
              <a:rPr lang="en-US" sz="2000" b="0" kern="0" dirty="0">
                <a:solidFill>
                  <a:srgbClr val="0070C0"/>
                </a:solidFill>
                <a:latin typeface="Gill Sans"/>
                <a:cs typeface="Gill Sans"/>
              </a:rPr>
              <a:t>Don’t depend of defaults!</a:t>
            </a:r>
          </a:p>
        </p:txBody>
      </p:sp>
    </p:spTree>
    <p:extLst>
      <p:ext uri="{BB962C8B-B14F-4D97-AF65-F5344CB8AC3E}">
        <p14:creationId xmlns:p14="http://schemas.microsoft.com/office/powerpoint/2010/main" val="20424132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6" grpId="0"/>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Box 3"/>
          <p:cNvSpPr txBox="1">
            <a:spLocks noChangeArrowheads="1"/>
          </p:cNvSpPr>
          <p:nvPr/>
        </p:nvSpPr>
        <p:spPr bwMode="auto">
          <a:xfrm>
            <a:off x="1542033" y="1650782"/>
            <a:ext cx="1425390" cy="369332"/>
          </a:xfrm>
          <a:prstGeom prst="rect">
            <a:avLst/>
          </a:prstGeom>
          <a:noFill/>
          <a:ln w="9525">
            <a:noFill/>
            <a:miter lim="800000"/>
            <a:headEnd/>
            <a:tailEnd/>
          </a:ln>
        </p:spPr>
        <p:txBody>
          <a:bodyPr wrap="none">
            <a:spAutoFit/>
          </a:bodyPr>
          <a:lstStyle/>
          <a:p>
            <a:r>
              <a:rPr lang="en-US" sz="1800" dirty="0">
                <a:solidFill>
                  <a:srgbClr val="FF0000"/>
                </a:solidFill>
                <a:latin typeface="Andale Mono" charset="0"/>
                <a:ea typeface="Andale Mono" charset="0"/>
                <a:cs typeface="Andale Mono" charset="0"/>
              </a:rPr>
              <a:t>Writable </a:t>
            </a:r>
          </a:p>
        </p:txBody>
      </p:sp>
      <p:sp>
        <p:nvSpPr>
          <p:cNvPr id="20484" name="TextBox 4"/>
          <p:cNvSpPr txBox="1">
            <a:spLocks noChangeArrowheads="1"/>
          </p:cNvSpPr>
          <p:nvPr/>
        </p:nvSpPr>
        <p:spPr bwMode="auto">
          <a:xfrm>
            <a:off x="4038600" y="1563469"/>
            <a:ext cx="4572000" cy="646331"/>
          </a:xfrm>
          <a:prstGeom prst="rect">
            <a:avLst/>
          </a:prstGeom>
          <a:noFill/>
          <a:ln w="9525">
            <a:noFill/>
            <a:miter lim="800000"/>
            <a:headEnd/>
            <a:tailEnd/>
          </a:ln>
        </p:spPr>
        <p:txBody>
          <a:bodyPr wrap="square">
            <a:spAutoFit/>
          </a:bodyPr>
          <a:lstStyle/>
          <a:p>
            <a:r>
              <a:rPr lang="en-US" sz="1800" b="0" dirty="0">
                <a:solidFill>
                  <a:schemeClr val="bg2"/>
                </a:solidFill>
                <a:latin typeface="Gill Sans"/>
                <a:cs typeface="Gill Sans"/>
              </a:rPr>
              <a:t>Defines a de/serialization protocol. </a:t>
            </a:r>
            <a:br>
              <a:rPr lang="en-US" sz="1800" b="0" dirty="0">
                <a:solidFill>
                  <a:schemeClr val="bg2"/>
                </a:solidFill>
                <a:latin typeface="Gill Sans"/>
                <a:cs typeface="Gill Sans"/>
              </a:rPr>
            </a:br>
            <a:r>
              <a:rPr lang="en-US" sz="1800" b="0" dirty="0">
                <a:solidFill>
                  <a:schemeClr val="bg2"/>
                </a:solidFill>
                <a:latin typeface="Gill Sans"/>
                <a:cs typeface="Gill Sans"/>
              </a:rPr>
              <a:t>Every data type in Hadoop is a Writable.</a:t>
            </a:r>
          </a:p>
        </p:txBody>
      </p:sp>
      <p:sp>
        <p:nvSpPr>
          <p:cNvPr id="16389" name="TextBox 5"/>
          <p:cNvSpPr txBox="1">
            <a:spLocks noChangeArrowheads="1"/>
          </p:cNvSpPr>
          <p:nvPr/>
        </p:nvSpPr>
        <p:spPr bwMode="auto">
          <a:xfrm>
            <a:off x="990600" y="2652495"/>
            <a:ext cx="2528256" cy="369332"/>
          </a:xfrm>
          <a:prstGeom prst="rect">
            <a:avLst/>
          </a:prstGeom>
          <a:noFill/>
          <a:ln w="9525">
            <a:noFill/>
            <a:miter lim="800000"/>
            <a:headEnd/>
            <a:tailEnd/>
          </a:ln>
        </p:spPr>
        <p:txBody>
          <a:bodyPr wrap="none">
            <a:spAutoFit/>
          </a:bodyPr>
          <a:lstStyle/>
          <a:p>
            <a:r>
              <a:rPr lang="en-US" sz="1800" dirty="0" err="1">
                <a:solidFill>
                  <a:srgbClr val="FF0000"/>
                </a:solidFill>
                <a:latin typeface="Andale Mono" charset="0"/>
                <a:ea typeface="Andale Mono" charset="0"/>
                <a:cs typeface="Andale Mono" charset="0"/>
              </a:rPr>
              <a:t>WritableComprable</a:t>
            </a:r>
            <a:endParaRPr lang="en-US" sz="1800" dirty="0">
              <a:solidFill>
                <a:srgbClr val="FF0000"/>
              </a:solidFill>
              <a:latin typeface="Andale Mono" charset="0"/>
              <a:ea typeface="Andale Mono" charset="0"/>
              <a:cs typeface="Andale Mono" charset="0"/>
            </a:endParaRPr>
          </a:p>
        </p:txBody>
      </p:sp>
      <p:sp>
        <p:nvSpPr>
          <p:cNvPr id="16390" name="TextBox 6"/>
          <p:cNvSpPr txBox="1">
            <a:spLocks noChangeArrowheads="1"/>
          </p:cNvSpPr>
          <p:nvPr/>
        </p:nvSpPr>
        <p:spPr bwMode="auto">
          <a:xfrm>
            <a:off x="4038600" y="2565182"/>
            <a:ext cx="4572000" cy="646331"/>
          </a:xfrm>
          <a:prstGeom prst="rect">
            <a:avLst/>
          </a:prstGeom>
          <a:noFill/>
          <a:ln w="9525">
            <a:noFill/>
            <a:miter lim="800000"/>
            <a:headEnd/>
            <a:tailEnd/>
          </a:ln>
        </p:spPr>
        <p:txBody>
          <a:bodyPr wrap="square">
            <a:spAutoFit/>
          </a:bodyPr>
          <a:lstStyle/>
          <a:p>
            <a:r>
              <a:rPr lang="en-US" sz="1800" b="0" dirty="0">
                <a:solidFill>
                  <a:schemeClr val="bg2"/>
                </a:solidFill>
                <a:latin typeface="Gill Sans"/>
                <a:cs typeface="Gill Sans"/>
              </a:rPr>
              <a:t>Defines a sort order.  </a:t>
            </a:r>
            <a:br>
              <a:rPr lang="en-US" sz="1800" b="0" dirty="0">
                <a:solidFill>
                  <a:schemeClr val="bg2"/>
                </a:solidFill>
                <a:latin typeface="Gill Sans"/>
                <a:cs typeface="Gill Sans"/>
              </a:rPr>
            </a:br>
            <a:r>
              <a:rPr lang="en-US" sz="1800" b="0" dirty="0">
                <a:solidFill>
                  <a:schemeClr val="bg2"/>
                </a:solidFill>
                <a:latin typeface="Gill Sans"/>
                <a:cs typeface="Gill Sans"/>
              </a:rPr>
              <a:t>All keys must be of this type (but not values).</a:t>
            </a:r>
          </a:p>
        </p:txBody>
      </p:sp>
      <p:cxnSp>
        <p:nvCxnSpPr>
          <p:cNvPr id="16391" name="Straight Arrow Connector 8"/>
          <p:cNvCxnSpPr>
            <a:cxnSpLocks noChangeShapeType="1"/>
          </p:cNvCxnSpPr>
          <p:nvPr/>
        </p:nvCxnSpPr>
        <p:spPr bwMode="auto">
          <a:xfrm flipV="1">
            <a:off x="2254728" y="2020114"/>
            <a:ext cx="0" cy="632381"/>
          </a:xfrm>
          <a:prstGeom prst="straightConnector1">
            <a:avLst/>
          </a:prstGeom>
          <a:ln>
            <a:headEnd/>
            <a:tailEnd type="arrow" w="med" len="med"/>
          </a:ln>
        </p:spPr>
        <p:style>
          <a:lnRef idx="2">
            <a:schemeClr val="dk1"/>
          </a:lnRef>
          <a:fillRef idx="0">
            <a:schemeClr val="dk1"/>
          </a:fillRef>
          <a:effectRef idx="1">
            <a:schemeClr val="dk1"/>
          </a:effectRef>
          <a:fontRef idx="minor">
            <a:schemeClr val="tx1"/>
          </a:fontRef>
        </p:style>
      </p:cxnSp>
      <p:sp>
        <p:nvSpPr>
          <p:cNvPr id="16392" name="TextBox 9"/>
          <p:cNvSpPr txBox="1">
            <a:spLocks noChangeArrowheads="1"/>
          </p:cNvSpPr>
          <p:nvPr/>
        </p:nvSpPr>
        <p:spPr bwMode="auto">
          <a:xfrm>
            <a:off x="1421808" y="4241582"/>
            <a:ext cx="1665841" cy="1077218"/>
          </a:xfrm>
          <a:prstGeom prst="rect">
            <a:avLst/>
          </a:prstGeom>
          <a:noFill/>
          <a:ln w="9525">
            <a:noFill/>
            <a:miter lim="800000"/>
            <a:headEnd/>
            <a:tailEnd/>
          </a:ln>
        </p:spPr>
        <p:txBody>
          <a:bodyPr wrap="none">
            <a:spAutoFit/>
          </a:bodyPr>
          <a:lstStyle/>
          <a:p>
            <a:r>
              <a:rPr lang="en-US" b="0" dirty="0" err="1">
                <a:solidFill>
                  <a:schemeClr val="bg2"/>
                </a:solidFill>
                <a:latin typeface="Andale Mono" charset="0"/>
                <a:ea typeface="Andale Mono" charset="0"/>
                <a:cs typeface="Andale Mono" charset="0"/>
              </a:rPr>
              <a:t>IntWritable</a:t>
            </a:r>
            <a:br>
              <a:rPr lang="en-US" b="0" dirty="0">
                <a:solidFill>
                  <a:schemeClr val="bg2"/>
                </a:solidFill>
                <a:latin typeface="Andale Mono" charset="0"/>
                <a:ea typeface="Andale Mono" charset="0"/>
                <a:cs typeface="Andale Mono" charset="0"/>
              </a:rPr>
            </a:br>
            <a:r>
              <a:rPr lang="en-US" b="0" dirty="0" err="1">
                <a:solidFill>
                  <a:schemeClr val="bg2"/>
                </a:solidFill>
                <a:latin typeface="Andale Mono" charset="0"/>
                <a:ea typeface="Andale Mono" charset="0"/>
                <a:cs typeface="Andale Mono" charset="0"/>
              </a:rPr>
              <a:t>LongWritable</a:t>
            </a:r>
            <a:endParaRPr lang="en-US" b="0" dirty="0">
              <a:solidFill>
                <a:schemeClr val="bg2"/>
              </a:solidFill>
              <a:latin typeface="Andale Mono" charset="0"/>
              <a:ea typeface="Andale Mono" charset="0"/>
              <a:cs typeface="Andale Mono" charset="0"/>
            </a:endParaRPr>
          </a:p>
          <a:p>
            <a:r>
              <a:rPr lang="en-US" b="0" dirty="0">
                <a:solidFill>
                  <a:schemeClr val="bg2"/>
                </a:solidFill>
                <a:latin typeface="Andale Mono" charset="0"/>
                <a:ea typeface="Andale Mono" charset="0"/>
                <a:cs typeface="Andale Mono" charset="0"/>
              </a:rPr>
              <a:t>Text</a:t>
            </a:r>
          </a:p>
          <a:p>
            <a:r>
              <a:rPr lang="en-US" b="0" dirty="0">
                <a:solidFill>
                  <a:schemeClr val="bg2"/>
                </a:solidFill>
                <a:latin typeface="Andale Mono" charset="0"/>
                <a:ea typeface="Andale Mono" charset="0"/>
                <a:cs typeface="Andale Mono" charset="0"/>
              </a:rPr>
              <a:t>…</a:t>
            </a:r>
          </a:p>
        </p:txBody>
      </p:sp>
      <p:cxnSp>
        <p:nvCxnSpPr>
          <p:cNvPr id="16393" name="Straight Arrow Connector 11"/>
          <p:cNvCxnSpPr>
            <a:cxnSpLocks noChangeShapeType="1"/>
          </p:cNvCxnSpPr>
          <p:nvPr/>
        </p:nvCxnSpPr>
        <p:spPr bwMode="auto">
          <a:xfrm flipH="1" flipV="1">
            <a:off x="2254728" y="3021827"/>
            <a:ext cx="1" cy="1219755"/>
          </a:xfrm>
          <a:prstGeom prst="straightConnector1">
            <a:avLst/>
          </a:prstGeom>
          <a:ln>
            <a:headEnd/>
            <a:tailEnd type="arrow" w="med" len="med"/>
          </a:ln>
        </p:spPr>
        <p:style>
          <a:lnRef idx="2">
            <a:schemeClr val="dk1"/>
          </a:lnRef>
          <a:fillRef idx="0">
            <a:schemeClr val="dk1"/>
          </a:fillRef>
          <a:effectRef idx="1">
            <a:schemeClr val="dk1"/>
          </a:effectRef>
          <a:fontRef idx="minor">
            <a:schemeClr val="tx1"/>
          </a:fontRef>
        </p:style>
      </p:cxnSp>
      <p:sp>
        <p:nvSpPr>
          <p:cNvPr id="10" name="TextBox 6"/>
          <p:cNvSpPr txBox="1">
            <a:spLocks noChangeArrowheads="1"/>
          </p:cNvSpPr>
          <p:nvPr/>
        </p:nvSpPr>
        <p:spPr bwMode="auto">
          <a:xfrm>
            <a:off x="4038600" y="4117757"/>
            <a:ext cx="4572000" cy="646331"/>
          </a:xfrm>
          <a:prstGeom prst="rect">
            <a:avLst/>
          </a:prstGeom>
          <a:noFill/>
          <a:ln w="9525">
            <a:noFill/>
            <a:miter lim="800000"/>
            <a:headEnd/>
            <a:tailEnd/>
          </a:ln>
        </p:spPr>
        <p:txBody>
          <a:bodyPr wrap="square">
            <a:spAutoFit/>
          </a:bodyPr>
          <a:lstStyle/>
          <a:p>
            <a:r>
              <a:rPr lang="en-US" sz="1800" b="0" dirty="0">
                <a:solidFill>
                  <a:schemeClr val="bg2"/>
                </a:solidFill>
                <a:latin typeface="Gill Sans"/>
                <a:cs typeface="Gill Sans"/>
              </a:rPr>
              <a:t>Concrete classes for different data types.</a:t>
            </a:r>
          </a:p>
          <a:p>
            <a:r>
              <a:rPr lang="en-US" sz="1800" b="0" dirty="0">
                <a:solidFill>
                  <a:schemeClr val="bg2"/>
                </a:solidFill>
                <a:latin typeface="Gill Sans"/>
                <a:cs typeface="Gill Sans"/>
              </a:rPr>
              <a:t>Note that these are container objects.</a:t>
            </a:r>
          </a:p>
        </p:txBody>
      </p:sp>
      <p:sp>
        <p:nvSpPr>
          <p:cNvPr id="11" name="TextBox 9"/>
          <p:cNvSpPr txBox="1">
            <a:spLocks noChangeArrowheads="1"/>
          </p:cNvSpPr>
          <p:nvPr/>
        </p:nvSpPr>
        <p:spPr bwMode="auto">
          <a:xfrm>
            <a:off x="1421808" y="5889992"/>
            <a:ext cx="1665841" cy="338554"/>
          </a:xfrm>
          <a:prstGeom prst="rect">
            <a:avLst/>
          </a:prstGeom>
          <a:noFill/>
          <a:ln w="9525">
            <a:noFill/>
            <a:miter lim="800000"/>
            <a:headEnd/>
            <a:tailEnd/>
          </a:ln>
        </p:spPr>
        <p:txBody>
          <a:bodyPr wrap="none">
            <a:spAutoFit/>
          </a:bodyPr>
          <a:lstStyle/>
          <a:p>
            <a:r>
              <a:rPr lang="en-US" b="0" dirty="0" err="1">
                <a:solidFill>
                  <a:schemeClr val="bg2"/>
                </a:solidFill>
                <a:latin typeface="Andale Mono" charset="0"/>
                <a:ea typeface="Andale Mono" charset="0"/>
                <a:cs typeface="Andale Mono" charset="0"/>
              </a:rPr>
              <a:t>SequenceFile</a:t>
            </a:r>
            <a:endParaRPr lang="en-US" b="0" dirty="0">
              <a:solidFill>
                <a:schemeClr val="bg2"/>
              </a:solidFill>
              <a:latin typeface="Andale Mono" charset="0"/>
              <a:ea typeface="Andale Mono" charset="0"/>
              <a:cs typeface="Andale Mono" charset="0"/>
            </a:endParaRPr>
          </a:p>
        </p:txBody>
      </p:sp>
      <p:sp>
        <p:nvSpPr>
          <p:cNvPr id="12" name="TextBox 6"/>
          <p:cNvSpPr txBox="1">
            <a:spLocks noChangeArrowheads="1"/>
          </p:cNvSpPr>
          <p:nvPr/>
        </p:nvSpPr>
        <p:spPr bwMode="auto">
          <a:xfrm>
            <a:off x="4038600" y="5874603"/>
            <a:ext cx="4572000" cy="369332"/>
          </a:xfrm>
          <a:prstGeom prst="rect">
            <a:avLst/>
          </a:prstGeom>
          <a:noFill/>
          <a:ln w="9525">
            <a:noFill/>
            <a:miter lim="800000"/>
            <a:headEnd/>
            <a:tailEnd/>
          </a:ln>
        </p:spPr>
        <p:txBody>
          <a:bodyPr wrap="square">
            <a:spAutoFit/>
          </a:bodyPr>
          <a:lstStyle/>
          <a:p>
            <a:r>
              <a:rPr lang="en-US" sz="1800" b="0" dirty="0">
                <a:solidFill>
                  <a:schemeClr val="bg2"/>
                </a:solidFill>
                <a:latin typeface="Gill Sans"/>
                <a:cs typeface="Gill Sans"/>
              </a:rPr>
              <a:t>Binary-encoded sequence of key/value pairs.</a:t>
            </a:r>
          </a:p>
        </p:txBody>
      </p:sp>
      <p:sp>
        <p:nvSpPr>
          <p:cNvPr id="13"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Data Types in Hadoop: Keys and Values</a:t>
            </a:r>
          </a:p>
        </p:txBody>
      </p:sp>
    </p:spTree>
    <p:extLst>
      <p:ext uri="{BB962C8B-B14F-4D97-AF65-F5344CB8AC3E}">
        <p14:creationId xmlns:p14="http://schemas.microsoft.com/office/powerpoint/2010/main" val="18865936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3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39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90" grpId="0"/>
      <p:bldP spid="16392" grpId="0"/>
      <p:bldP spid="10"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“Hello World” MapReduce: Word Count</a:t>
            </a:r>
          </a:p>
        </p:txBody>
      </p:sp>
      <p:sp>
        <p:nvSpPr>
          <p:cNvPr id="4" name="Text Box 4"/>
          <p:cNvSpPr txBox="1">
            <a:spLocks noChangeArrowheads="1"/>
          </p:cNvSpPr>
          <p:nvPr/>
        </p:nvSpPr>
        <p:spPr bwMode="auto">
          <a:xfrm>
            <a:off x="1447800" y="1964591"/>
            <a:ext cx="6553200" cy="3293209"/>
          </a:xfrm>
          <a:prstGeom prst="rect">
            <a:avLst/>
          </a:prstGeom>
          <a:noFill/>
          <a:ln w="9525">
            <a:noFill/>
            <a:miter lim="800000"/>
            <a:headEnd/>
            <a:tailEnd/>
          </a:ln>
        </p:spPr>
        <p:txBody>
          <a:bodyPr wrap="square">
            <a:spAutoFit/>
          </a:bodyPr>
          <a:lstStyle/>
          <a:p>
            <a:r>
              <a:rPr lang="en-US" b="0" dirty="0" err="1">
                <a:solidFill>
                  <a:srgbClr val="000000"/>
                </a:solidFill>
                <a:latin typeface="Andale Mono"/>
                <a:cs typeface="Andale Mono"/>
              </a:rPr>
              <a:t>def</a:t>
            </a:r>
            <a:r>
              <a:rPr lang="en-US" b="0" dirty="0">
                <a:solidFill>
                  <a:srgbClr val="000000"/>
                </a:solidFill>
                <a:latin typeface="Andale Mono"/>
                <a:cs typeface="Andale Mono"/>
              </a:rPr>
              <a:t> map(key: Long, value: String) = {</a:t>
            </a:r>
          </a:p>
          <a:p>
            <a:r>
              <a:rPr lang="en-US" b="0" dirty="0">
                <a:solidFill>
                  <a:srgbClr val="000000"/>
                </a:solidFill>
                <a:latin typeface="Andale Mono"/>
                <a:cs typeface="Andale Mono"/>
              </a:rPr>
              <a:t>  for (word &lt;- tokenize(value)) {</a:t>
            </a:r>
          </a:p>
          <a:p>
            <a:r>
              <a:rPr lang="en-US" b="0" dirty="0">
                <a:solidFill>
                  <a:srgbClr val="000000"/>
                </a:solidFill>
                <a:latin typeface="Andale Mono"/>
                <a:cs typeface="Andale Mono"/>
              </a:rPr>
              <a:t>    emit(word, 1)</a:t>
            </a:r>
          </a:p>
          <a:p>
            <a:r>
              <a:rPr lang="en-US" b="0" dirty="0">
                <a:solidFill>
                  <a:srgbClr val="000000"/>
                </a:solidFill>
                <a:latin typeface="Andale Mono"/>
                <a:cs typeface="Andale Mono"/>
              </a:rPr>
              <a:t>  }</a:t>
            </a:r>
          </a:p>
          <a:p>
            <a:r>
              <a:rPr lang="en-US" b="0" dirty="0">
                <a:solidFill>
                  <a:srgbClr val="000000"/>
                </a:solidFill>
                <a:latin typeface="Andale Mono"/>
                <a:cs typeface="Andale Mono"/>
              </a:rPr>
              <a:t>}</a:t>
            </a:r>
          </a:p>
          <a:p>
            <a:endParaRPr lang="en-US" b="0" dirty="0">
              <a:solidFill>
                <a:srgbClr val="000000"/>
              </a:solidFill>
              <a:latin typeface="Andale Mono"/>
              <a:cs typeface="Andale Mono"/>
            </a:endParaRPr>
          </a:p>
          <a:p>
            <a:endParaRPr lang="en-US" b="0" dirty="0">
              <a:solidFill>
                <a:srgbClr val="000000"/>
              </a:solidFill>
              <a:latin typeface="Andale Mono"/>
              <a:cs typeface="Andale Mono"/>
            </a:endParaRPr>
          </a:p>
          <a:p>
            <a:r>
              <a:rPr lang="en-US" b="0" dirty="0" err="1">
                <a:solidFill>
                  <a:srgbClr val="000000"/>
                </a:solidFill>
                <a:latin typeface="Andale Mono"/>
                <a:cs typeface="Andale Mono"/>
              </a:rPr>
              <a:t>def</a:t>
            </a:r>
            <a:r>
              <a:rPr lang="en-US" b="0" dirty="0">
                <a:solidFill>
                  <a:srgbClr val="000000"/>
                </a:solidFill>
                <a:latin typeface="Andale Mono"/>
                <a:cs typeface="Andale Mono"/>
              </a:rPr>
              <a:t> reduce(key: String, values: </a:t>
            </a:r>
            <a:r>
              <a:rPr lang="en-US" b="0" dirty="0" err="1">
                <a:solidFill>
                  <a:srgbClr val="000000"/>
                </a:solidFill>
                <a:latin typeface="Andale Mono"/>
                <a:cs typeface="Andale Mono"/>
              </a:rPr>
              <a:t>Iterable</a:t>
            </a:r>
            <a:r>
              <a:rPr lang="en-US" b="0" dirty="0">
                <a:solidFill>
                  <a:srgbClr val="000000"/>
                </a:solidFill>
                <a:latin typeface="Andale Mono"/>
                <a:cs typeface="Andale Mono"/>
              </a:rPr>
              <a:t>[</a:t>
            </a:r>
            <a:r>
              <a:rPr lang="en-US" b="0" dirty="0" err="1">
                <a:solidFill>
                  <a:srgbClr val="000000"/>
                </a:solidFill>
                <a:latin typeface="Andale Mono"/>
                <a:cs typeface="Andale Mono"/>
              </a:rPr>
              <a:t>Int</a:t>
            </a:r>
            <a:r>
              <a:rPr lang="en-US" b="0" dirty="0">
                <a:solidFill>
                  <a:srgbClr val="000000"/>
                </a:solidFill>
                <a:latin typeface="Andale Mono"/>
                <a:cs typeface="Andale Mono"/>
              </a:rPr>
              <a:t>]) = {</a:t>
            </a:r>
          </a:p>
          <a:p>
            <a:r>
              <a:rPr lang="en-US" b="0" dirty="0">
                <a:solidFill>
                  <a:srgbClr val="000000"/>
                </a:solidFill>
                <a:latin typeface="Andale Mono"/>
                <a:cs typeface="Andale Mono"/>
              </a:rPr>
              <a:t>  for (value &lt;- values) {</a:t>
            </a:r>
          </a:p>
          <a:p>
            <a:r>
              <a:rPr lang="en-US" b="0" dirty="0">
                <a:solidFill>
                  <a:srgbClr val="000000"/>
                </a:solidFill>
                <a:latin typeface="Andale Mono"/>
                <a:cs typeface="Andale Mono"/>
              </a:rPr>
              <a:t>    sum += value</a:t>
            </a:r>
          </a:p>
          <a:p>
            <a:r>
              <a:rPr lang="en-US" b="0" dirty="0">
                <a:solidFill>
                  <a:srgbClr val="000000"/>
                </a:solidFill>
                <a:latin typeface="Andale Mono"/>
                <a:cs typeface="Andale Mono"/>
              </a:rPr>
              <a:t>  }</a:t>
            </a:r>
          </a:p>
          <a:p>
            <a:r>
              <a:rPr lang="en-US" b="0" dirty="0">
                <a:solidFill>
                  <a:srgbClr val="000000"/>
                </a:solidFill>
                <a:latin typeface="Andale Mono"/>
                <a:cs typeface="Andale Mono"/>
              </a:rPr>
              <a:t>  emit(key, sum)</a:t>
            </a:r>
          </a:p>
          <a:p>
            <a:r>
              <a:rPr lang="en-US" b="0" dirty="0">
                <a:solidFill>
                  <a:srgbClr val="000000"/>
                </a:solidFill>
                <a:latin typeface="Andale Mono"/>
                <a:cs typeface="Andale Mono"/>
              </a:rPr>
              <a:t>}</a:t>
            </a:r>
          </a:p>
        </p:txBody>
      </p:sp>
    </p:spTree>
    <p:extLst>
      <p:ext uri="{BB962C8B-B14F-4D97-AF65-F5344CB8AC3E}">
        <p14:creationId xmlns:p14="http://schemas.microsoft.com/office/powerpoint/2010/main" val="3825872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4"/>
          <p:cNvSpPr txBox="1">
            <a:spLocks noChangeArrowheads="1"/>
          </p:cNvSpPr>
          <p:nvPr/>
        </p:nvSpPr>
        <p:spPr bwMode="auto">
          <a:xfrm>
            <a:off x="301752" y="1929348"/>
            <a:ext cx="8458200" cy="3785652"/>
          </a:xfrm>
          <a:prstGeom prst="rect">
            <a:avLst/>
          </a:prstGeom>
          <a:noFill/>
          <a:ln w="9525">
            <a:noFill/>
            <a:miter lim="800000"/>
            <a:headEnd/>
            <a:tailEnd/>
          </a:ln>
        </p:spPr>
        <p:txBody>
          <a:bodyPr wrap="square">
            <a:spAutoFit/>
          </a:bodyPr>
          <a:lstStyle/>
          <a:p>
            <a:r>
              <a:rPr lang="en-US" b="0" dirty="0">
                <a:solidFill>
                  <a:srgbClr val="000000"/>
                </a:solidFill>
                <a:latin typeface="Andale Mono"/>
                <a:cs typeface="Andale Mono"/>
              </a:rPr>
              <a:t> private static final class </a:t>
            </a:r>
            <a:r>
              <a:rPr lang="en-US" b="0" dirty="0" err="1">
                <a:solidFill>
                  <a:srgbClr val="000000"/>
                </a:solidFill>
                <a:latin typeface="Andale Mono"/>
                <a:cs typeface="Andale Mono"/>
              </a:rPr>
              <a:t>MyMapper</a:t>
            </a:r>
            <a:endParaRPr lang="en-US" b="0" dirty="0">
              <a:solidFill>
                <a:srgbClr val="000000"/>
              </a:solidFill>
              <a:latin typeface="Andale Mono"/>
              <a:cs typeface="Andale Mono"/>
            </a:endParaRPr>
          </a:p>
          <a:p>
            <a:r>
              <a:rPr lang="en-US" b="0" dirty="0">
                <a:solidFill>
                  <a:srgbClr val="000000"/>
                </a:solidFill>
                <a:latin typeface="Andale Mono"/>
                <a:cs typeface="Andale Mono"/>
              </a:rPr>
              <a:t>     extends Mapper&lt;</a:t>
            </a:r>
            <a:r>
              <a:rPr lang="en-US" b="0" dirty="0" err="1">
                <a:solidFill>
                  <a:srgbClr val="000000"/>
                </a:solidFill>
                <a:latin typeface="Andale Mono"/>
                <a:cs typeface="Andale Mono"/>
              </a:rPr>
              <a:t>LongWritable</a:t>
            </a:r>
            <a:r>
              <a:rPr lang="en-US" b="0" dirty="0">
                <a:solidFill>
                  <a:srgbClr val="000000"/>
                </a:solidFill>
                <a:latin typeface="Andale Mono"/>
                <a:cs typeface="Andale Mono"/>
              </a:rPr>
              <a:t>, Text, Text, </a:t>
            </a:r>
            <a:r>
              <a:rPr lang="en-US" b="0" dirty="0" err="1">
                <a:solidFill>
                  <a:srgbClr val="000000"/>
                </a:solidFill>
                <a:latin typeface="Andale Mono"/>
                <a:cs typeface="Andale Mono"/>
              </a:rPr>
              <a:t>IntWritable</a:t>
            </a:r>
            <a:r>
              <a:rPr lang="en-US" b="0" dirty="0">
                <a:solidFill>
                  <a:srgbClr val="000000"/>
                </a:solidFill>
                <a:latin typeface="Andale Mono"/>
                <a:cs typeface="Andale Mono"/>
              </a:rPr>
              <a:t>&gt; {</a:t>
            </a:r>
          </a:p>
          <a:p>
            <a:endParaRPr lang="en-US" b="0" dirty="0">
              <a:solidFill>
                <a:srgbClr val="000000"/>
              </a:solidFill>
              <a:latin typeface="Andale Mono"/>
              <a:cs typeface="Andale Mono"/>
            </a:endParaRPr>
          </a:p>
          <a:p>
            <a:r>
              <a:rPr lang="en-US" b="0" dirty="0">
                <a:solidFill>
                  <a:srgbClr val="000000"/>
                </a:solidFill>
                <a:latin typeface="Andale Mono"/>
                <a:cs typeface="Andale Mono"/>
              </a:rPr>
              <a:t>    private final static </a:t>
            </a:r>
            <a:r>
              <a:rPr lang="en-US" b="0" dirty="0" err="1">
                <a:solidFill>
                  <a:srgbClr val="000000"/>
                </a:solidFill>
                <a:latin typeface="Andale Mono"/>
                <a:cs typeface="Andale Mono"/>
              </a:rPr>
              <a:t>IntWritable</a:t>
            </a:r>
            <a:r>
              <a:rPr lang="en-US" b="0" dirty="0">
                <a:solidFill>
                  <a:srgbClr val="000000"/>
                </a:solidFill>
                <a:latin typeface="Andale Mono"/>
                <a:cs typeface="Andale Mono"/>
              </a:rPr>
              <a:t> ONE = new </a:t>
            </a:r>
            <a:r>
              <a:rPr lang="en-US" b="0" dirty="0" err="1">
                <a:solidFill>
                  <a:srgbClr val="000000"/>
                </a:solidFill>
                <a:latin typeface="Andale Mono"/>
                <a:cs typeface="Andale Mono"/>
              </a:rPr>
              <a:t>IntWritable</a:t>
            </a:r>
            <a:r>
              <a:rPr lang="en-US" b="0" dirty="0">
                <a:solidFill>
                  <a:srgbClr val="000000"/>
                </a:solidFill>
                <a:latin typeface="Andale Mono"/>
                <a:cs typeface="Andale Mono"/>
              </a:rPr>
              <a:t>(1);</a:t>
            </a:r>
          </a:p>
          <a:p>
            <a:r>
              <a:rPr lang="en-US" b="0" dirty="0">
                <a:solidFill>
                  <a:srgbClr val="000000"/>
                </a:solidFill>
                <a:latin typeface="Andale Mono"/>
                <a:cs typeface="Andale Mono"/>
              </a:rPr>
              <a:t>    private final static Text WORD = new Text();</a:t>
            </a:r>
          </a:p>
          <a:p>
            <a:endParaRPr lang="en-US" b="0" dirty="0">
              <a:solidFill>
                <a:srgbClr val="000000"/>
              </a:solidFill>
              <a:latin typeface="Andale Mono"/>
              <a:cs typeface="Andale Mono"/>
            </a:endParaRPr>
          </a:p>
          <a:p>
            <a:r>
              <a:rPr lang="en-US" b="0" dirty="0">
                <a:solidFill>
                  <a:srgbClr val="000000"/>
                </a:solidFill>
                <a:latin typeface="Andale Mono"/>
                <a:cs typeface="Andale Mono"/>
              </a:rPr>
              <a:t>    @Override</a:t>
            </a:r>
          </a:p>
          <a:p>
            <a:r>
              <a:rPr lang="en-US" b="0" dirty="0">
                <a:solidFill>
                  <a:srgbClr val="000000"/>
                </a:solidFill>
                <a:latin typeface="Andale Mono"/>
                <a:cs typeface="Andale Mono"/>
              </a:rPr>
              <a:t>    public void map(</a:t>
            </a:r>
            <a:r>
              <a:rPr lang="en-US" b="0" dirty="0" err="1">
                <a:solidFill>
                  <a:srgbClr val="000000"/>
                </a:solidFill>
                <a:latin typeface="Andale Mono"/>
                <a:cs typeface="Andale Mono"/>
              </a:rPr>
              <a:t>LongWritable</a:t>
            </a:r>
            <a:r>
              <a:rPr lang="en-US" b="0" dirty="0">
                <a:solidFill>
                  <a:srgbClr val="000000"/>
                </a:solidFill>
                <a:latin typeface="Andale Mono"/>
                <a:cs typeface="Andale Mono"/>
              </a:rPr>
              <a:t> key, Text value, Context context)</a:t>
            </a:r>
          </a:p>
          <a:p>
            <a:r>
              <a:rPr lang="en-US" b="0" dirty="0">
                <a:solidFill>
                  <a:srgbClr val="000000"/>
                </a:solidFill>
                <a:latin typeface="Andale Mono"/>
                <a:cs typeface="Andale Mono"/>
              </a:rPr>
              <a:t>        throws </a:t>
            </a:r>
            <a:r>
              <a:rPr lang="en-US" b="0" dirty="0" err="1">
                <a:solidFill>
                  <a:srgbClr val="000000"/>
                </a:solidFill>
                <a:latin typeface="Andale Mono"/>
                <a:cs typeface="Andale Mono"/>
              </a:rPr>
              <a:t>IOException</a:t>
            </a:r>
            <a:r>
              <a:rPr lang="en-US" b="0" dirty="0">
                <a:solidFill>
                  <a:srgbClr val="000000"/>
                </a:solidFill>
                <a:latin typeface="Andale Mono"/>
                <a:cs typeface="Andale Mono"/>
              </a:rPr>
              <a:t>, </a:t>
            </a:r>
            <a:r>
              <a:rPr lang="en-US" b="0" dirty="0" err="1">
                <a:solidFill>
                  <a:srgbClr val="000000"/>
                </a:solidFill>
                <a:latin typeface="Andale Mono"/>
                <a:cs typeface="Andale Mono"/>
              </a:rPr>
              <a:t>InterruptedException</a:t>
            </a:r>
            <a:r>
              <a:rPr lang="en-US" b="0" dirty="0">
                <a:solidFill>
                  <a:srgbClr val="000000"/>
                </a:solidFill>
                <a:latin typeface="Andale Mono"/>
                <a:cs typeface="Andale Mono"/>
              </a:rPr>
              <a:t> {</a:t>
            </a:r>
          </a:p>
          <a:p>
            <a:r>
              <a:rPr lang="en-US" b="0" dirty="0">
                <a:solidFill>
                  <a:srgbClr val="000000"/>
                </a:solidFill>
                <a:latin typeface="Andale Mono"/>
                <a:cs typeface="Andale Mono"/>
              </a:rPr>
              <a:t>       for (String word : </a:t>
            </a:r>
            <a:r>
              <a:rPr lang="en-US" b="0" dirty="0" err="1">
                <a:solidFill>
                  <a:srgbClr val="000000"/>
                </a:solidFill>
                <a:latin typeface="Andale Mono"/>
                <a:cs typeface="Andale Mono"/>
              </a:rPr>
              <a:t>Tokenizer.tokenize</a:t>
            </a:r>
            <a:r>
              <a:rPr lang="en-US" b="0" dirty="0">
                <a:solidFill>
                  <a:srgbClr val="000000"/>
                </a:solidFill>
                <a:latin typeface="Andale Mono"/>
                <a:cs typeface="Andale Mono"/>
              </a:rPr>
              <a:t>(</a:t>
            </a:r>
            <a:r>
              <a:rPr lang="en-US" b="0" dirty="0" err="1">
                <a:solidFill>
                  <a:srgbClr val="000000"/>
                </a:solidFill>
                <a:latin typeface="Andale Mono"/>
                <a:cs typeface="Andale Mono"/>
              </a:rPr>
              <a:t>value.toString</a:t>
            </a:r>
            <a:r>
              <a:rPr lang="en-US" b="0" dirty="0">
                <a:solidFill>
                  <a:srgbClr val="000000"/>
                </a:solidFill>
                <a:latin typeface="Andale Mono"/>
                <a:cs typeface="Andale Mono"/>
              </a:rPr>
              <a:t>())) {</a:t>
            </a:r>
          </a:p>
          <a:p>
            <a:r>
              <a:rPr lang="en-US" b="0" dirty="0">
                <a:solidFill>
                  <a:srgbClr val="000000"/>
                </a:solidFill>
                <a:latin typeface="Andale Mono"/>
                <a:cs typeface="Andale Mono"/>
              </a:rPr>
              <a:t>         </a:t>
            </a:r>
            <a:r>
              <a:rPr lang="en-US" b="0" dirty="0" err="1">
                <a:solidFill>
                  <a:srgbClr val="000000"/>
                </a:solidFill>
                <a:latin typeface="Andale Mono"/>
                <a:cs typeface="Andale Mono"/>
              </a:rPr>
              <a:t>WORD.set</a:t>
            </a:r>
            <a:r>
              <a:rPr lang="en-US" b="0" dirty="0">
                <a:solidFill>
                  <a:srgbClr val="000000"/>
                </a:solidFill>
                <a:latin typeface="Andale Mono"/>
                <a:cs typeface="Andale Mono"/>
              </a:rPr>
              <a:t>(word);</a:t>
            </a:r>
          </a:p>
          <a:p>
            <a:r>
              <a:rPr lang="en-US" b="0" dirty="0">
                <a:solidFill>
                  <a:srgbClr val="000000"/>
                </a:solidFill>
                <a:latin typeface="Andale Mono"/>
                <a:cs typeface="Andale Mono"/>
              </a:rPr>
              <a:t>         </a:t>
            </a:r>
            <a:r>
              <a:rPr lang="en-US" b="0" dirty="0" err="1">
                <a:solidFill>
                  <a:srgbClr val="000000"/>
                </a:solidFill>
                <a:latin typeface="Andale Mono"/>
                <a:cs typeface="Andale Mono"/>
              </a:rPr>
              <a:t>context.write</a:t>
            </a:r>
            <a:r>
              <a:rPr lang="en-US" b="0" dirty="0">
                <a:solidFill>
                  <a:srgbClr val="000000"/>
                </a:solidFill>
                <a:latin typeface="Andale Mono"/>
                <a:cs typeface="Andale Mono"/>
              </a:rPr>
              <a:t>(WORD, ONE);</a:t>
            </a:r>
          </a:p>
          <a:p>
            <a:r>
              <a:rPr lang="en-US" b="0" dirty="0">
                <a:solidFill>
                  <a:srgbClr val="000000"/>
                </a:solidFill>
                <a:latin typeface="Andale Mono"/>
                <a:cs typeface="Andale Mono"/>
              </a:rPr>
              <a:t>      }</a:t>
            </a:r>
          </a:p>
          <a:p>
            <a:r>
              <a:rPr lang="en-US" b="0" dirty="0">
                <a:solidFill>
                  <a:srgbClr val="000000"/>
                </a:solidFill>
                <a:latin typeface="Andale Mono"/>
                <a:cs typeface="Andale Mono"/>
              </a:rPr>
              <a:t>    }</a:t>
            </a:r>
          </a:p>
          <a:p>
            <a:r>
              <a:rPr lang="en-US" b="0" dirty="0">
                <a:solidFill>
                  <a:srgbClr val="000000"/>
                </a:solidFill>
                <a:latin typeface="Andale Mono"/>
                <a:cs typeface="Andale Mono"/>
              </a:rPr>
              <a:t>  }</a:t>
            </a:r>
          </a:p>
        </p:txBody>
      </p:sp>
      <p:sp>
        <p:nvSpPr>
          <p:cNvPr id="4"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Word Count Mapper</a:t>
            </a:r>
          </a:p>
        </p:txBody>
      </p:sp>
    </p:spTree>
    <p:extLst>
      <p:ext uri="{BB962C8B-B14F-4D97-AF65-F5344CB8AC3E}">
        <p14:creationId xmlns:p14="http://schemas.microsoft.com/office/powerpoint/2010/main" val="57778759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304800" y="1905000"/>
            <a:ext cx="8458200" cy="4278094"/>
          </a:xfrm>
          <a:prstGeom prst="rect">
            <a:avLst/>
          </a:prstGeom>
          <a:noFill/>
          <a:ln w="9525">
            <a:noFill/>
            <a:miter lim="800000"/>
            <a:headEnd/>
            <a:tailEnd/>
          </a:ln>
        </p:spPr>
        <p:txBody>
          <a:bodyPr wrap="square">
            <a:spAutoFit/>
          </a:bodyPr>
          <a:lstStyle/>
          <a:p>
            <a:r>
              <a:rPr lang="en-US" b="0" dirty="0">
                <a:solidFill>
                  <a:srgbClr val="000000"/>
                </a:solidFill>
                <a:latin typeface="Andale Mono"/>
                <a:cs typeface="Andale Mono"/>
              </a:rPr>
              <a:t> private static final class </a:t>
            </a:r>
            <a:r>
              <a:rPr lang="en-US" b="0" dirty="0" err="1">
                <a:solidFill>
                  <a:srgbClr val="000000"/>
                </a:solidFill>
                <a:latin typeface="Andale Mono"/>
                <a:cs typeface="Andale Mono"/>
              </a:rPr>
              <a:t>MyReducer</a:t>
            </a:r>
            <a:endParaRPr lang="en-US" b="0" dirty="0">
              <a:solidFill>
                <a:srgbClr val="000000"/>
              </a:solidFill>
              <a:latin typeface="Andale Mono"/>
              <a:cs typeface="Andale Mono"/>
            </a:endParaRPr>
          </a:p>
          <a:p>
            <a:r>
              <a:rPr lang="en-US" b="0" dirty="0">
                <a:solidFill>
                  <a:srgbClr val="000000"/>
                </a:solidFill>
                <a:latin typeface="Andale Mono"/>
                <a:cs typeface="Andale Mono"/>
              </a:rPr>
              <a:t>     extends Reducer&lt;Text, </a:t>
            </a:r>
            <a:r>
              <a:rPr lang="en-US" b="0" dirty="0" err="1">
                <a:solidFill>
                  <a:srgbClr val="000000"/>
                </a:solidFill>
                <a:latin typeface="Andale Mono"/>
                <a:cs typeface="Andale Mono"/>
              </a:rPr>
              <a:t>IntWritable</a:t>
            </a:r>
            <a:r>
              <a:rPr lang="en-US" b="0" dirty="0">
                <a:solidFill>
                  <a:srgbClr val="000000"/>
                </a:solidFill>
                <a:latin typeface="Andale Mono"/>
                <a:cs typeface="Andale Mono"/>
              </a:rPr>
              <a:t>, Text, </a:t>
            </a:r>
            <a:r>
              <a:rPr lang="en-US" b="0" dirty="0" err="1">
                <a:solidFill>
                  <a:srgbClr val="000000"/>
                </a:solidFill>
                <a:latin typeface="Andale Mono"/>
                <a:cs typeface="Andale Mono"/>
              </a:rPr>
              <a:t>IntWritable</a:t>
            </a:r>
            <a:r>
              <a:rPr lang="en-US" b="0" dirty="0">
                <a:solidFill>
                  <a:srgbClr val="000000"/>
                </a:solidFill>
                <a:latin typeface="Andale Mono"/>
                <a:cs typeface="Andale Mono"/>
              </a:rPr>
              <a:t>&gt; {</a:t>
            </a:r>
          </a:p>
          <a:p>
            <a:endParaRPr lang="en-US" b="0" dirty="0">
              <a:solidFill>
                <a:srgbClr val="000000"/>
              </a:solidFill>
              <a:latin typeface="Andale Mono"/>
              <a:cs typeface="Andale Mono"/>
            </a:endParaRPr>
          </a:p>
          <a:p>
            <a:r>
              <a:rPr lang="en-US" b="0" dirty="0">
                <a:solidFill>
                  <a:srgbClr val="000000"/>
                </a:solidFill>
                <a:latin typeface="Andale Mono"/>
                <a:cs typeface="Andale Mono"/>
              </a:rPr>
              <a:t>    private final static </a:t>
            </a:r>
            <a:r>
              <a:rPr lang="en-US" b="0" dirty="0" err="1">
                <a:solidFill>
                  <a:srgbClr val="000000"/>
                </a:solidFill>
                <a:latin typeface="Andale Mono"/>
                <a:cs typeface="Andale Mono"/>
              </a:rPr>
              <a:t>IntWritable</a:t>
            </a:r>
            <a:r>
              <a:rPr lang="en-US" b="0" dirty="0">
                <a:solidFill>
                  <a:srgbClr val="000000"/>
                </a:solidFill>
                <a:latin typeface="Andale Mono"/>
                <a:cs typeface="Andale Mono"/>
              </a:rPr>
              <a:t> SUM = new </a:t>
            </a:r>
            <a:r>
              <a:rPr lang="en-US" b="0" dirty="0" err="1">
                <a:solidFill>
                  <a:srgbClr val="000000"/>
                </a:solidFill>
                <a:latin typeface="Andale Mono"/>
                <a:cs typeface="Andale Mono"/>
              </a:rPr>
              <a:t>IntWritable</a:t>
            </a:r>
            <a:r>
              <a:rPr lang="en-US" b="0" dirty="0">
                <a:solidFill>
                  <a:srgbClr val="000000"/>
                </a:solidFill>
                <a:latin typeface="Andale Mono"/>
                <a:cs typeface="Andale Mono"/>
              </a:rPr>
              <a:t>();</a:t>
            </a:r>
          </a:p>
          <a:p>
            <a:endParaRPr lang="en-US" b="0" dirty="0">
              <a:solidFill>
                <a:srgbClr val="000000"/>
              </a:solidFill>
              <a:latin typeface="Andale Mono"/>
              <a:cs typeface="Andale Mono"/>
            </a:endParaRPr>
          </a:p>
          <a:p>
            <a:r>
              <a:rPr lang="en-US" b="0" dirty="0">
                <a:solidFill>
                  <a:srgbClr val="000000"/>
                </a:solidFill>
                <a:latin typeface="Andale Mono"/>
                <a:cs typeface="Andale Mono"/>
              </a:rPr>
              <a:t>    @Override</a:t>
            </a:r>
          </a:p>
          <a:p>
            <a:r>
              <a:rPr lang="en-US" b="0" dirty="0">
                <a:solidFill>
                  <a:srgbClr val="000000"/>
                </a:solidFill>
                <a:latin typeface="Andale Mono"/>
                <a:cs typeface="Andale Mono"/>
              </a:rPr>
              <a:t>    public void reduce(Text key, </a:t>
            </a:r>
            <a:r>
              <a:rPr lang="en-US" b="0" dirty="0" err="1">
                <a:solidFill>
                  <a:srgbClr val="000000"/>
                </a:solidFill>
                <a:latin typeface="Andale Mono"/>
                <a:cs typeface="Andale Mono"/>
              </a:rPr>
              <a:t>Iterable</a:t>
            </a:r>
            <a:r>
              <a:rPr lang="en-US" b="0" dirty="0">
                <a:solidFill>
                  <a:srgbClr val="000000"/>
                </a:solidFill>
                <a:latin typeface="Andale Mono"/>
                <a:cs typeface="Andale Mono"/>
              </a:rPr>
              <a:t>&lt;</a:t>
            </a:r>
            <a:r>
              <a:rPr lang="en-US" b="0" dirty="0" err="1">
                <a:solidFill>
                  <a:srgbClr val="000000"/>
                </a:solidFill>
                <a:latin typeface="Andale Mono"/>
                <a:cs typeface="Andale Mono"/>
              </a:rPr>
              <a:t>IntWritable</a:t>
            </a:r>
            <a:r>
              <a:rPr lang="en-US" b="0" dirty="0">
                <a:solidFill>
                  <a:srgbClr val="000000"/>
                </a:solidFill>
                <a:latin typeface="Andale Mono"/>
                <a:cs typeface="Andale Mono"/>
              </a:rPr>
              <a:t>&gt; values,</a:t>
            </a:r>
          </a:p>
          <a:p>
            <a:r>
              <a:rPr lang="en-US" b="0" dirty="0">
                <a:solidFill>
                  <a:srgbClr val="000000"/>
                </a:solidFill>
                <a:latin typeface="Andale Mono"/>
                <a:cs typeface="Andale Mono"/>
              </a:rPr>
              <a:t>        Context context) throws </a:t>
            </a:r>
            <a:r>
              <a:rPr lang="en-US" b="0" dirty="0" err="1">
                <a:solidFill>
                  <a:srgbClr val="000000"/>
                </a:solidFill>
                <a:latin typeface="Andale Mono"/>
                <a:cs typeface="Andale Mono"/>
              </a:rPr>
              <a:t>IOException</a:t>
            </a:r>
            <a:r>
              <a:rPr lang="en-US" b="0" dirty="0">
                <a:solidFill>
                  <a:srgbClr val="000000"/>
                </a:solidFill>
                <a:latin typeface="Andale Mono"/>
                <a:cs typeface="Andale Mono"/>
              </a:rPr>
              <a:t>, </a:t>
            </a:r>
            <a:r>
              <a:rPr lang="en-US" b="0" dirty="0" err="1">
                <a:solidFill>
                  <a:srgbClr val="000000"/>
                </a:solidFill>
                <a:latin typeface="Andale Mono"/>
                <a:cs typeface="Andale Mono"/>
              </a:rPr>
              <a:t>InterruptedException</a:t>
            </a:r>
            <a:r>
              <a:rPr lang="en-US" b="0" dirty="0">
                <a:solidFill>
                  <a:srgbClr val="000000"/>
                </a:solidFill>
                <a:latin typeface="Andale Mono"/>
                <a:cs typeface="Andale Mono"/>
              </a:rPr>
              <a:t> {</a:t>
            </a:r>
          </a:p>
          <a:p>
            <a:r>
              <a:rPr lang="en-US" b="0" dirty="0">
                <a:solidFill>
                  <a:srgbClr val="000000"/>
                </a:solidFill>
                <a:latin typeface="Andale Mono"/>
                <a:cs typeface="Andale Mono"/>
              </a:rPr>
              <a:t>      Iterator&lt;</a:t>
            </a:r>
            <a:r>
              <a:rPr lang="en-US" b="0" dirty="0" err="1">
                <a:solidFill>
                  <a:srgbClr val="000000"/>
                </a:solidFill>
                <a:latin typeface="Andale Mono"/>
                <a:cs typeface="Andale Mono"/>
              </a:rPr>
              <a:t>IntWritable</a:t>
            </a:r>
            <a:r>
              <a:rPr lang="en-US" b="0" dirty="0">
                <a:solidFill>
                  <a:srgbClr val="000000"/>
                </a:solidFill>
                <a:latin typeface="Andale Mono"/>
                <a:cs typeface="Andale Mono"/>
              </a:rPr>
              <a:t>&gt; </a:t>
            </a:r>
            <a:r>
              <a:rPr lang="en-US" b="0" dirty="0" err="1">
                <a:solidFill>
                  <a:srgbClr val="000000"/>
                </a:solidFill>
                <a:latin typeface="Andale Mono"/>
                <a:cs typeface="Andale Mono"/>
              </a:rPr>
              <a:t>iter</a:t>
            </a:r>
            <a:r>
              <a:rPr lang="en-US" b="0" dirty="0">
                <a:solidFill>
                  <a:srgbClr val="000000"/>
                </a:solidFill>
                <a:latin typeface="Andale Mono"/>
                <a:cs typeface="Andale Mono"/>
              </a:rPr>
              <a:t> = </a:t>
            </a:r>
            <a:r>
              <a:rPr lang="en-US" b="0" dirty="0" err="1">
                <a:solidFill>
                  <a:srgbClr val="000000"/>
                </a:solidFill>
                <a:latin typeface="Andale Mono"/>
                <a:cs typeface="Andale Mono"/>
              </a:rPr>
              <a:t>values.iterator</a:t>
            </a:r>
            <a:r>
              <a:rPr lang="en-US" b="0" dirty="0">
                <a:solidFill>
                  <a:srgbClr val="000000"/>
                </a:solidFill>
                <a:latin typeface="Andale Mono"/>
                <a:cs typeface="Andale Mono"/>
              </a:rPr>
              <a:t>();</a:t>
            </a:r>
          </a:p>
          <a:p>
            <a:r>
              <a:rPr lang="en-US" b="0" dirty="0">
                <a:solidFill>
                  <a:srgbClr val="000000"/>
                </a:solidFill>
                <a:latin typeface="Andale Mono"/>
                <a:cs typeface="Andale Mono"/>
              </a:rPr>
              <a:t>      </a:t>
            </a:r>
            <a:r>
              <a:rPr lang="en-US" b="0" dirty="0" err="1">
                <a:solidFill>
                  <a:srgbClr val="000000"/>
                </a:solidFill>
                <a:latin typeface="Andale Mono"/>
                <a:cs typeface="Andale Mono"/>
              </a:rPr>
              <a:t>int</a:t>
            </a:r>
            <a:r>
              <a:rPr lang="en-US" b="0" dirty="0">
                <a:solidFill>
                  <a:srgbClr val="000000"/>
                </a:solidFill>
                <a:latin typeface="Andale Mono"/>
                <a:cs typeface="Andale Mono"/>
              </a:rPr>
              <a:t> sum = 0;</a:t>
            </a:r>
          </a:p>
          <a:p>
            <a:r>
              <a:rPr lang="en-US" b="0" dirty="0">
                <a:solidFill>
                  <a:srgbClr val="000000"/>
                </a:solidFill>
                <a:latin typeface="Andale Mono"/>
                <a:cs typeface="Andale Mono"/>
              </a:rPr>
              <a:t>      while (</a:t>
            </a:r>
            <a:r>
              <a:rPr lang="en-US" b="0" dirty="0" err="1">
                <a:solidFill>
                  <a:srgbClr val="000000"/>
                </a:solidFill>
                <a:latin typeface="Andale Mono"/>
                <a:cs typeface="Andale Mono"/>
              </a:rPr>
              <a:t>iter.hasNext</a:t>
            </a:r>
            <a:r>
              <a:rPr lang="en-US" b="0" dirty="0">
                <a:solidFill>
                  <a:srgbClr val="000000"/>
                </a:solidFill>
                <a:latin typeface="Andale Mono"/>
                <a:cs typeface="Andale Mono"/>
              </a:rPr>
              <a:t>()) {</a:t>
            </a:r>
          </a:p>
          <a:p>
            <a:r>
              <a:rPr lang="en-US" b="0" dirty="0">
                <a:solidFill>
                  <a:srgbClr val="000000"/>
                </a:solidFill>
                <a:latin typeface="Andale Mono"/>
                <a:cs typeface="Andale Mono"/>
              </a:rPr>
              <a:t>        sum += </a:t>
            </a:r>
            <a:r>
              <a:rPr lang="en-US" b="0" dirty="0" err="1">
                <a:solidFill>
                  <a:srgbClr val="000000"/>
                </a:solidFill>
                <a:latin typeface="Andale Mono"/>
                <a:cs typeface="Andale Mono"/>
              </a:rPr>
              <a:t>iter.next</a:t>
            </a:r>
            <a:r>
              <a:rPr lang="en-US" b="0" dirty="0">
                <a:solidFill>
                  <a:srgbClr val="000000"/>
                </a:solidFill>
                <a:latin typeface="Andale Mono"/>
                <a:cs typeface="Andale Mono"/>
              </a:rPr>
              <a:t>().get();</a:t>
            </a:r>
          </a:p>
          <a:p>
            <a:r>
              <a:rPr lang="en-US" b="0" dirty="0">
                <a:solidFill>
                  <a:srgbClr val="000000"/>
                </a:solidFill>
                <a:latin typeface="Andale Mono"/>
                <a:cs typeface="Andale Mono"/>
              </a:rPr>
              <a:t>      }</a:t>
            </a:r>
          </a:p>
          <a:p>
            <a:r>
              <a:rPr lang="en-US" b="0" dirty="0">
                <a:solidFill>
                  <a:srgbClr val="000000"/>
                </a:solidFill>
                <a:latin typeface="Andale Mono"/>
                <a:cs typeface="Andale Mono"/>
              </a:rPr>
              <a:t>      </a:t>
            </a:r>
            <a:r>
              <a:rPr lang="en-US" b="0" dirty="0" err="1">
                <a:solidFill>
                  <a:srgbClr val="000000"/>
                </a:solidFill>
                <a:latin typeface="Andale Mono"/>
                <a:cs typeface="Andale Mono"/>
              </a:rPr>
              <a:t>SUM.set</a:t>
            </a:r>
            <a:r>
              <a:rPr lang="en-US" b="0" dirty="0">
                <a:solidFill>
                  <a:srgbClr val="000000"/>
                </a:solidFill>
                <a:latin typeface="Andale Mono"/>
                <a:cs typeface="Andale Mono"/>
              </a:rPr>
              <a:t>(sum);</a:t>
            </a:r>
          </a:p>
          <a:p>
            <a:r>
              <a:rPr lang="en-US" b="0" dirty="0">
                <a:solidFill>
                  <a:srgbClr val="000000"/>
                </a:solidFill>
                <a:latin typeface="Andale Mono"/>
                <a:cs typeface="Andale Mono"/>
              </a:rPr>
              <a:t>      </a:t>
            </a:r>
            <a:r>
              <a:rPr lang="en-US" b="0" dirty="0" err="1">
                <a:solidFill>
                  <a:srgbClr val="000000"/>
                </a:solidFill>
                <a:latin typeface="Andale Mono"/>
                <a:cs typeface="Andale Mono"/>
              </a:rPr>
              <a:t>context.write</a:t>
            </a:r>
            <a:r>
              <a:rPr lang="en-US" b="0" dirty="0">
                <a:solidFill>
                  <a:srgbClr val="000000"/>
                </a:solidFill>
                <a:latin typeface="Andale Mono"/>
                <a:cs typeface="Andale Mono"/>
              </a:rPr>
              <a:t>(key, SUM);</a:t>
            </a:r>
          </a:p>
          <a:p>
            <a:r>
              <a:rPr lang="en-US" b="0" dirty="0">
                <a:solidFill>
                  <a:srgbClr val="000000"/>
                </a:solidFill>
                <a:latin typeface="Andale Mono"/>
                <a:cs typeface="Andale Mono"/>
              </a:rPr>
              <a:t>    }</a:t>
            </a:r>
          </a:p>
          <a:p>
            <a:r>
              <a:rPr lang="en-US" b="0" dirty="0">
                <a:solidFill>
                  <a:srgbClr val="000000"/>
                </a:solidFill>
                <a:latin typeface="Andale Mono"/>
                <a:cs typeface="Andale Mono"/>
              </a:rPr>
              <a:t>  }</a:t>
            </a:r>
          </a:p>
        </p:txBody>
      </p:sp>
      <p:sp>
        <p:nvSpPr>
          <p:cNvPr id="4"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Word Count Reducer</a:t>
            </a:r>
          </a:p>
        </p:txBody>
      </p:sp>
    </p:spTree>
    <p:extLst>
      <p:ext uri="{BB962C8B-B14F-4D97-AF65-F5344CB8AC3E}">
        <p14:creationId xmlns:p14="http://schemas.microsoft.com/office/powerpoint/2010/main" val="210257469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Three </a:t>
            </a:r>
            <a:r>
              <a:rPr lang="en-US" sz="3600" b="0" kern="0" dirty="0" err="1">
                <a:solidFill>
                  <a:srgbClr val="000000"/>
                </a:solidFill>
                <a:latin typeface="Gill Sans"/>
                <a:cs typeface="Gill Sans"/>
              </a:rPr>
              <a:t>Gotchas</a:t>
            </a:r>
            <a:endParaRPr lang="en-US" sz="3600" b="0" kern="0" dirty="0">
              <a:solidFill>
                <a:srgbClr val="000000"/>
              </a:solidFill>
              <a:latin typeface="Gill Sans"/>
              <a:cs typeface="Gill Sans"/>
            </a:endParaRPr>
          </a:p>
        </p:txBody>
      </p:sp>
      <p:sp>
        <p:nvSpPr>
          <p:cNvPr id="6" name="TextBox 5"/>
          <p:cNvSpPr txBox="1"/>
          <p:nvPr/>
        </p:nvSpPr>
        <p:spPr>
          <a:xfrm>
            <a:off x="0" y="2052935"/>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Avoid object creation</a:t>
            </a:r>
          </a:p>
        </p:txBody>
      </p:sp>
      <p:sp>
        <p:nvSpPr>
          <p:cNvPr id="11" name="TextBox 10"/>
          <p:cNvSpPr txBox="1"/>
          <p:nvPr/>
        </p:nvSpPr>
        <p:spPr>
          <a:xfrm>
            <a:off x="0" y="2586335"/>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Execution framework reuses value object in reducer</a:t>
            </a:r>
          </a:p>
        </p:txBody>
      </p:sp>
      <p:sp>
        <p:nvSpPr>
          <p:cNvPr id="13" name="TextBox 12"/>
          <p:cNvSpPr txBox="1"/>
          <p:nvPr/>
        </p:nvSpPr>
        <p:spPr>
          <a:xfrm>
            <a:off x="0" y="3119735"/>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Passing parameters via class statics doesn’t work!</a:t>
            </a:r>
            <a:endParaRPr lang="en-US" sz="2400" b="0" i="1" kern="0" dirty="0">
              <a:solidFill>
                <a:srgbClr val="000000"/>
              </a:solidFill>
              <a:latin typeface="Gill Sans"/>
              <a:cs typeface="Gill Sans"/>
            </a:endParaRPr>
          </a:p>
        </p:txBody>
      </p:sp>
    </p:spTree>
    <p:extLst>
      <p:ext uri="{BB962C8B-B14F-4D97-AF65-F5344CB8AC3E}">
        <p14:creationId xmlns:p14="http://schemas.microsoft.com/office/powerpoint/2010/main" val="11294370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Getting Data to Mappers and Reducers</a:t>
            </a:r>
          </a:p>
        </p:txBody>
      </p:sp>
      <p:sp>
        <p:nvSpPr>
          <p:cNvPr id="7" name="TextBox 6"/>
          <p:cNvSpPr txBox="1"/>
          <p:nvPr/>
        </p:nvSpPr>
        <p:spPr>
          <a:xfrm>
            <a:off x="0" y="226689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Configuration parameters</a:t>
            </a:r>
          </a:p>
        </p:txBody>
      </p:sp>
      <p:sp>
        <p:nvSpPr>
          <p:cNvPr id="8" name="TextBox 7"/>
          <p:cNvSpPr txBox="1"/>
          <p:nvPr/>
        </p:nvSpPr>
        <p:spPr>
          <a:xfrm>
            <a:off x="0" y="2647890"/>
            <a:ext cx="9144000" cy="400110"/>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Pass in via Job configuration object</a:t>
            </a:r>
          </a:p>
        </p:txBody>
      </p:sp>
      <p:sp>
        <p:nvSpPr>
          <p:cNvPr id="9" name="TextBox 8"/>
          <p:cNvSpPr txBox="1"/>
          <p:nvPr/>
        </p:nvSpPr>
        <p:spPr>
          <a:xfrm>
            <a:off x="0" y="358140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“Side data”</a:t>
            </a:r>
          </a:p>
        </p:txBody>
      </p:sp>
      <p:sp>
        <p:nvSpPr>
          <p:cNvPr id="10" name="TextBox 9"/>
          <p:cNvSpPr txBox="1"/>
          <p:nvPr/>
        </p:nvSpPr>
        <p:spPr>
          <a:xfrm>
            <a:off x="0" y="3962400"/>
            <a:ext cx="9144000" cy="707886"/>
          </a:xfrm>
          <a:prstGeom prst="rect">
            <a:avLst/>
          </a:prstGeom>
          <a:noFill/>
        </p:spPr>
        <p:txBody>
          <a:bodyPr wrap="square" rtlCol="0">
            <a:spAutoFit/>
          </a:bodyPr>
          <a:lstStyle/>
          <a:p>
            <a:pPr lvl="0" algn="ctr">
              <a:defRPr/>
            </a:pPr>
            <a:r>
              <a:rPr lang="en-US" sz="2000" b="0" kern="0" dirty="0" err="1">
                <a:solidFill>
                  <a:srgbClr val="0070C0"/>
                </a:solidFill>
                <a:latin typeface="Gill Sans"/>
                <a:cs typeface="Gill Sans"/>
              </a:rPr>
              <a:t>DistributedCache</a:t>
            </a:r>
            <a:endParaRPr lang="en-US" sz="2000" b="0" kern="0" dirty="0">
              <a:solidFill>
                <a:srgbClr val="0070C0"/>
              </a:solidFill>
              <a:latin typeface="Gill Sans"/>
              <a:cs typeface="Gill Sans"/>
            </a:endParaRPr>
          </a:p>
          <a:p>
            <a:pPr lvl="0" algn="ctr">
              <a:defRPr/>
            </a:pPr>
            <a:r>
              <a:rPr lang="en-US" sz="2000" b="0" kern="0" dirty="0">
                <a:solidFill>
                  <a:srgbClr val="0070C0"/>
                </a:solidFill>
                <a:latin typeface="Gill Sans"/>
                <a:cs typeface="Gill Sans"/>
              </a:rPr>
              <a:t>Mappers/Reducers can read from HDFS in setup method</a:t>
            </a:r>
          </a:p>
        </p:txBody>
      </p:sp>
    </p:spTree>
    <p:extLst>
      <p:ext uri="{BB962C8B-B14F-4D97-AF65-F5344CB8AC3E}">
        <p14:creationId xmlns:p14="http://schemas.microsoft.com/office/powerpoint/2010/main" val="1262253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Complex Data Types in Hadoop</a:t>
            </a:r>
          </a:p>
        </p:txBody>
      </p:sp>
      <p:sp>
        <p:nvSpPr>
          <p:cNvPr id="7" name="TextBox 6"/>
          <p:cNvSpPr txBox="1"/>
          <p:nvPr/>
        </p:nvSpPr>
        <p:spPr>
          <a:xfrm>
            <a:off x="0" y="190500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The easiest way:</a:t>
            </a:r>
          </a:p>
        </p:txBody>
      </p:sp>
      <p:sp>
        <p:nvSpPr>
          <p:cNvPr id="8" name="TextBox 7"/>
          <p:cNvSpPr txBox="1"/>
          <p:nvPr/>
        </p:nvSpPr>
        <p:spPr>
          <a:xfrm>
            <a:off x="0" y="2286000"/>
            <a:ext cx="9144000" cy="1015663"/>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Encoded it as Text, e.g., (a, b) = “</a:t>
            </a:r>
            <a:r>
              <a:rPr lang="en-US" sz="2000" b="0" kern="0" dirty="0" err="1">
                <a:solidFill>
                  <a:srgbClr val="0070C0"/>
                </a:solidFill>
                <a:latin typeface="Gill Sans"/>
                <a:cs typeface="Gill Sans"/>
              </a:rPr>
              <a:t>a:b</a:t>
            </a:r>
            <a:r>
              <a:rPr lang="en-US" sz="2000" b="0" kern="0" dirty="0">
                <a:solidFill>
                  <a:srgbClr val="0070C0"/>
                </a:solidFill>
                <a:latin typeface="Gill Sans"/>
                <a:cs typeface="Gill Sans"/>
              </a:rPr>
              <a:t>”</a:t>
            </a:r>
          </a:p>
          <a:p>
            <a:pPr lvl="0" algn="ctr">
              <a:defRPr/>
            </a:pPr>
            <a:r>
              <a:rPr lang="en-US" sz="2000" b="0" kern="0" dirty="0">
                <a:solidFill>
                  <a:srgbClr val="0070C0"/>
                </a:solidFill>
                <a:latin typeface="Gill Sans"/>
                <a:cs typeface="Gill Sans"/>
              </a:rPr>
              <a:t>Use regular expressions to parse and extract data</a:t>
            </a:r>
          </a:p>
          <a:p>
            <a:pPr lvl="0" algn="ctr">
              <a:defRPr/>
            </a:pPr>
            <a:r>
              <a:rPr lang="en-US" sz="2000" b="0" kern="0" dirty="0">
                <a:solidFill>
                  <a:srgbClr val="0070C0"/>
                </a:solidFill>
                <a:latin typeface="Gill Sans"/>
                <a:cs typeface="Gill Sans"/>
              </a:rPr>
              <a:t>Works, but janky</a:t>
            </a:r>
          </a:p>
        </p:txBody>
      </p:sp>
      <p:sp>
        <p:nvSpPr>
          <p:cNvPr id="9" name="TextBox 8"/>
          <p:cNvSpPr txBox="1"/>
          <p:nvPr/>
        </p:nvSpPr>
        <p:spPr>
          <a:xfrm>
            <a:off x="0" y="3553361"/>
            <a:ext cx="9144000" cy="461665"/>
          </a:xfrm>
          <a:prstGeom prst="rect">
            <a:avLst/>
          </a:prstGeom>
          <a:noFill/>
        </p:spPr>
        <p:txBody>
          <a:bodyPr wrap="square" rtlCol="0">
            <a:spAutoFit/>
          </a:bodyPr>
          <a:lstStyle/>
          <a:p>
            <a:pPr lvl="0" algn="ctr">
              <a:defRPr/>
            </a:pPr>
            <a:r>
              <a:rPr lang="en-US" sz="2400" b="0" kern="0">
                <a:solidFill>
                  <a:srgbClr val="000000"/>
                </a:solidFill>
                <a:latin typeface="Gill Sans"/>
                <a:cs typeface="Gill Sans"/>
              </a:rPr>
              <a:t>The hard way:</a:t>
            </a:r>
            <a:endParaRPr lang="en-US" sz="2400" b="0" kern="0" dirty="0">
              <a:solidFill>
                <a:srgbClr val="000000"/>
              </a:solidFill>
              <a:latin typeface="Gill Sans"/>
              <a:cs typeface="Gill Sans"/>
            </a:endParaRPr>
          </a:p>
        </p:txBody>
      </p:sp>
      <p:sp>
        <p:nvSpPr>
          <p:cNvPr id="10" name="TextBox 9"/>
          <p:cNvSpPr txBox="1"/>
          <p:nvPr/>
        </p:nvSpPr>
        <p:spPr>
          <a:xfrm>
            <a:off x="0" y="3934361"/>
            <a:ext cx="9144000" cy="1323439"/>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Define a custom implementation of Writable(</a:t>
            </a:r>
            <a:r>
              <a:rPr lang="en-US" sz="2000" b="0" kern="0" dirty="0" err="1">
                <a:solidFill>
                  <a:srgbClr val="0070C0"/>
                </a:solidFill>
                <a:latin typeface="Gill Sans"/>
                <a:cs typeface="Gill Sans"/>
              </a:rPr>
              <a:t>Comprable</a:t>
            </a:r>
            <a:r>
              <a:rPr lang="en-US" sz="2000" b="0" kern="0" dirty="0">
                <a:solidFill>
                  <a:srgbClr val="0070C0"/>
                </a:solidFill>
                <a:latin typeface="Gill Sans"/>
                <a:cs typeface="Gill Sans"/>
              </a:rPr>
              <a:t>)</a:t>
            </a:r>
          </a:p>
          <a:p>
            <a:pPr lvl="0" algn="ctr">
              <a:defRPr/>
            </a:pPr>
            <a:r>
              <a:rPr lang="en-US" sz="2000" b="0" kern="0" dirty="0">
                <a:solidFill>
                  <a:srgbClr val="0070C0"/>
                </a:solidFill>
                <a:latin typeface="Gill Sans"/>
                <a:cs typeface="Gill Sans"/>
              </a:rPr>
              <a:t>Must implement: </a:t>
            </a:r>
            <a:r>
              <a:rPr lang="en-US" sz="2000" b="0" kern="0" dirty="0" err="1">
                <a:solidFill>
                  <a:srgbClr val="0070C0"/>
                </a:solidFill>
                <a:latin typeface="Gill Sans"/>
                <a:cs typeface="Gill Sans"/>
              </a:rPr>
              <a:t>readFields</a:t>
            </a:r>
            <a:r>
              <a:rPr lang="en-US" sz="2000" b="0" kern="0" dirty="0">
                <a:solidFill>
                  <a:srgbClr val="0070C0"/>
                </a:solidFill>
                <a:latin typeface="Gill Sans"/>
                <a:cs typeface="Gill Sans"/>
              </a:rPr>
              <a:t>, write, (</a:t>
            </a:r>
            <a:r>
              <a:rPr lang="en-US" sz="2000" b="0" kern="0" dirty="0" err="1">
                <a:solidFill>
                  <a:srgbClr val="0070C0"/>
                </a:solidFill>
                <a:latin typeface="Gill Sans"/>
                <a:cs typeface="Gill Sans"/>
              </a:rPr>
              <a:t>compareTo</a:t>
            </a:r>
            <a:r>
              <a:rPr lang="en-US" sz="2000" b="0" kern="0" dirty="0">
                <a:solidFill>
                  <a:srgbClr val="0070C0"/>
                </a:solidFill>
                <a:latin typeface="Gill Sans"/>
                <a:cs typeface="Gill Sans"/>
              </a:rPr>
              <a:t>)</a:t>
            </a:r>
          </a:p>
          <a:p>
            <a:pPr lvl="0" algn="ctr">
              <a:defRPr/>
            </a:pPr>
            <a:r>
              <a:rPr lang="en-US" sz="2000" b="0" kern="0" dirty="0">
                <a:solidFill>
                  <a:srgbClr val="0070C0"/>
                </a:solidFill>
                <a:latin typeface="Gill Sans"/>
                <a:cs typeface="Gill Sans"/>
              </a:rPr>
              <a:t>Computationally efficient, but slow for rapid prototyping</a:t>
            </a:r>
          </a:p>
          <a:p>
            <a:pPr lvl="0" algn="ctr">
              <a:defRPr/>
            </a:pPr>
            <a:r>
              <a:rPr lang="en-US" sz="2000" b="0" kern="0" dirty="0">
                <a:solidFill>
                  <a:srgbClr val="0070C0"/>
                </a:solidFill>
                <a:latin typeface="Gill Sans"/>
                <a:cs typeface="Gill Sans"/>
              </a:rPr>
              <a:t>Implement </a:t>
            </a:r>
            <a:r>
              <a:rPr lang="en-US" sz="2000" b="0" kern="0" dirty="0" err="1">
                <a:solidFill>
                  <a:srgbClr val="0070C0"/>
                </a:solidFill>
                <a:latin typeface="Gill Sans"/>
                <a:cs typeface="Gill Sans"/>
              </a:rPr>
              <a:t>WritableComparator</a:t>
            </a:r>
            <a:r>
              <a:rPr lang="en-US" sz="2000" b="0" kern="0" dirty="0">
                <a:solidFill>
                  <a:srgbClr val="0070C0"/>
                </a:solidFill>
                <a:latin typeface="Gill Sans"/>
                <a:cs typeface="Gill Sans"/>
              </a:rPr>
              <a:t> hook for performance</a:t>
            </a:r>
          </a:p>
        </p:txBody>
      </p:sp>
      <p:sp>
        <p:nvSpPr>
          <p:cNvPr id="11" name="TextBox 10"/>
          <p:cNvSpPr txBox="1"/>
          <p:nvPr/>
        </p:nvSpPr>
        <p:spPr>
          <a:xfrm>
            <a:off x="0" y="1062335"/>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How do you implement complex data types?</a:t>
            </a:r>
          </a:p>
        </p:txBody>
      </p:sp>
      <p:sp>
        <p:nvSpPr>
          <p:cNvPr id="12" name="TextBox 11"/>
          <p:cNvSpPr txBox="1"/>
          <p:nvPr/>
        </p:nvSpPr>
        <p:spPr>
          <a:xfrm>
            <a:off x="0" y="5540514"/>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Somewhere in the middle:</a:t>
            </a:r>
          </a:p>
        </p:txBody>
      </p:sp>
      <p:sp>
        <p:nvSpPr>
          <p:cNvPr id="13" name="TextBox 12"/>
          <p:cNvSpPr txBox="1"/>
          <p:nvPr/>
        </p:nvSpPr>
        <p:spPr>
          <a:xfrm>
            <a:off x="0" y="5921514"/>
            <a:ext cx="9144000" cy="400110"/>
          </a:xfrm>
          <a:prstGeom prst="rect">
            <a:avLst/>
          </a:prstGeom>
          <a:noFill/>
        </p:spPr>
        <p:txBody>
          <a:bodyPr wrap="square" rtlCol="0">
            <a:spAutoFit/>
          </a:bodyPr>
          <a:lstStyle/>
          <a:p>
            <a:pPr lvl="0" algn="ctr">
              <a:defRPr/>
            </a:pPr>
            <a:r>
              <a:rPr lang="en-US" sz="2000" b="0" kern="0" dirty="0" err="1">
                <a:solidFill>
                  <a:srgbClr val="0070C0"/>
                </a:solidFill>
                <a:latin typeface="Gill Sans"/>
                <a:cs typeface="Gill Sans"/>
              </a:rPr>
              <a:t>Bespin</a:t>
            </a:r>
            <a:r>
              <a:rPr lang="en-US" sz="2000" b="0" kern="0" dirty="0">
                <a:solidFill>
                  <a:srgbClr val="0070C0"/>
                </a:solidFill>
                <a:latin typeface="Gill Sans"/>
                <a:cs typeface="Gill Sans"/>
              </a:rPr>
              <a:t> (via </a:t>
            </a:r>
            <a:r>
              <a:rPr lang="en-US" sz="2000" b="0" kern="0" dirty="0" err="1">
                <a:solidFill>
                  <a:srgbClr val="0070C0"/>
                </a:solidFill>
                <a:latin typeface="Gill Sans"/>
                <a:cs typeface="Gill Sans"/>
              </a:rPr>
              <a:t>lin.tl</a:t>
            </a:r>
            <a:r>
              <a:rPr lang="en-US" sz="2000" b="0" kern="0" dirty="0">
                <a:solidFill>
                  <a:srgbClr val="0070C0"/>
                </a:solidFill>
                <a:latin typeface="Gill Sans"/>
                <a:cs typeface="Gill Sans"/>
              </a:rPr>
              <a:t>) offers various building blocks</a:t>
            </a:r>
          </a:p>
        </p:txBody>
      </p:sp>
    </p:spTree>
    <p:extLst>
      <p:ext uri="{BB962C8B-B14F-4D97-AF65-F5344CB8AC3E}">
        <p14:creationId xmlns:p14="http://schemas.microsoft.com/office/powerpoint/2010/main" val="1856941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Anatomy of a Job</a:t>
            </a:r>
          </a:p>
        </p:txBody>
      </p:sp>
      <p:sp>
        <p:nvSpPr>
          <p:cNvPr id="8" name="TextBox 7"/>
          <p:cNvSpPr txBox="1"/>
          <p:nvPr/>
        </p:nvSpPr>
        <p:spPr>
          <a:xfrm>
            <a:off x="0" y="3787914"/>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Job submission:</a:t>
            </a:r>
          </a:p>
        </p:txBody>
      </p:sp>
      <p:sp>
        <p:nvSpPr>
          <p:cNvPr id="9" name="TextBox 8"/>
          <p:cNvSpPr txBox="1"/>
          <p:nvPr/>
        </p:nvSpPr>
        <p:spPr>
          <a:xfrm>
            <a:off x="0" y="4168914"/>
            <a:ext cx="9144000" cy="1631216"/>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Client (i.e., driver program) creates a job, </a:t>
            </a:r>
          </a:p>
          <a:p>
            <a:pPr lvl="0" algn="ctr">
              <a:defRPr/>
            </a:pPr>
            <a:r>
              <a:rPr lang="en-US" sz="2000" b="0" kern="0" dirty="0">
                <a:solidFill>
                  <a:srgbClr val="0070C0"/>
                </a:solidFill>
                <a:latin typeface="Gill Sans"/>
                <a:cs typeface="Gill Sans"/>
              </a:rPr>
              <a:t>configures it, </a:t>
            </a:r>
          </a:p>
          <a:p>
            <a:pPr lvl="0" algn="ctr">
              <a:defRPr/>
            </a:pPr>
            <a:r>
              <a:rPr lang="en-US" sz="2000" b="0" kern="0" dirty="0">
                <a:solidFill>
                  <a:srgbClr val="0070C0"/>
                </a:solidFill>
                <a:latin typeface="Gill Sans"/>
                <a:cs typeface="Gill Sans"/>
              </a:rPr>
              <a:t>and submits it to </a:t>
            </a:r>
            <a:r>
              <a:rPr lang="en-US" sz="2000" b="0" kern="0" dirty="0" err="1">
                <a:solidFill>
                  <a:srgbClr val="0070C0"/>
                </a:solidFill>
                <a:latin typeface="Gill Sans"/>
                <a:cs typeface="Gill Sans"/>
              </a:rPr>
              <a:t>jobtracker</a:t>
            </a:r>
            <a:endParaRPr lang="en-US" sz="2000" b="0" kern="0" dirty="0">
              <a:solidFill>
                <a:srgbClr val="0070C0"/>
              </a:solidFill>
              <a:latin typeface="Gill Sans"/>
              <a:cs typeface="Gill Sans"/>
            </a:endParaRPr>
          </a:p>
          <a:p>
            <a:pPr lvl="0" algn="ctr">
              <a:defRPr/>
            </a:pPr>
            <a:endParaRPr lang="en-US" sz="2000" b="0" kern="0" dirty="0">
              <a:solidFill>
                <a:srgbClr val="0070C0"/>
              </a:solidFill>
              <a:latin typeface="Gill Sans"/>
              <a:cs typeface="Gill Sans"/>
            </a:endParaRPr>
          </a:p>
          <a:p>
            <a:pPr lvl="0" algn="ctr">
              <a:defRPr/>
            </a:pPr>
            <a:r>
              <a:rPr lang="en-US" sz="2000" b="0" kern="0" dirty="0">
                <a:solidFill>
                  <a:srgbClr val="0070C0"/>
                </a:solidFill>
                <a:latin typeface="Gill Sans"/>
                <a:cs typeface="Gill Sans"/>
              </a:rPr>
              <a:t>That’s it! The Hadoop cluster takes over…</a:t>
            </a:r>
          </a:p>
        </p:txBody>
      </p:sp>
      <p:sp>
        <p:nvSpPr>
          <p:cNvPr id="10" name="TextBox 9"/>
          <p:cNvSpPr txBox="1"/>
          <p:nvPr/>
        </p:nvSpPr>
        <p:spPr>
          <a:xfrm>
            <a:off x="0" y="167640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Hadoop MapReduce program = Hadoop job</a:t>
            </a:r>
          </a:p>
        </p:txBody>
      </p:sp>
      <p:sp>
        <p:nvSpPr>
          <p:cNvPr id="11" name="TextBox 10"/>
          <p:cNvSpPr txBox="1"/>
          <p:nvPr/>
        </p:nvSpPr>
        <p:spPr>
          <a:xfrm>
            <a:off x="0" y="2057400"/>
            <a:ext cx="9144000" cy="1323439"/>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Jobs are divided into map and reduce tasks</a:t>
            </a:r>
          </a:p>
          <a:p>
            <a:pPr lvl="0" algn="ctr">
              <a:defRPr/>
            </a:pPr>
            <a:r>
              <a:rPr lang="en-US" sz="2000" b="0" kern="0" dirty="0">
                <a:solidFill>
                  <a:srgbClr val="0070C0"/>
                </a:solidFill>
                <a:latin typeface="Gill Sans"/>
                <a:cs typeface="Gill Sans"/>
              </a:rPr>
              <a:t>An instance of a running task is called a task attempt</a:t>
            </a:r>
          </a:p>
          <a:p>
            <a:pPr lvl="0" algn="ctr">
              <a:defRPr/>
            </a:pPr>
            <a:r>
              <a:rPr lang="en-US" sz="2000" b="0" kern="0" dirty="0">
                <a:solidFill>
                  <a:srgbClr val="0070C0"/>
                </a:solidFill>
                <a:latin typeface="Gill Sans"/>
                <a:cs typeface="Gill Sans"/>
              </a:rPr>
              <a:t>Each task occupies a slot on the </a:t>
            </a:r>
            <a:r>
              <a:rPr lang="en-US" sz="2000" b="0" kern="0" dirty="0" err="1">
                <a:solidFill>
                  <a:srgbClr val="0070C0"/>
                </a:solidFill>
                <a:latin typeface="Gill Sans"/>
                <a:cs typeface="Gill Sans"/>
              </a:rPr>
              <a:t>tasktracker</a:t>
            </a:r>
            <a:endParaRPr lang="en-US" sz="2000" b="0" kern="0" dirty="0">
              <a:solidFill>
                <a:srgbClr val="0070C0"/>
              </a:solidFill>
              <a:latin typeface="Gill Sans"/>
              <a:cs typeface="Gill Sans"/>
            </a:endParaRPr>
          </a:p>
          <a:p>
            <a:pPr lvl="0" algn="ctr">
              <a:defRPr/>
            </a:pPr>
            <a:r>
              <a:rPr lang="en-US" sz="2000" b="0" kern="0" dirty="0">
                <a:solidFill>
                  <a:srgbClr val="0070C0"/>
                </a:solidFill>
                <a:latin typeface="Gill Sans"/>
                <a:cs typeface="Gill Sans"/>
              </a:rPr>
              <a:t>Multiple jobs can be composed into a workflow</a:t>
            </a:r>
          </a:p>
        </p:txBody>
      </p:sp>
    </p:spTree>
    <p:extLst>
      <p:ext uri="{BB962C8B-B14F-4D97-AF65-F5344CB8AC3E}">
        <p14:creationId xmlns:p14="http://schemas.microsoft.com/office/powerpoint/2010/main" val="960851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ount_Everest_as_seen_from_Drukair2.jpg"/>
          <p:cNvPicPr>
            <a:picLocks noChangeAspect="1"/>
          </p:cNvPicPr>
          <p:nvPr/>
        </p:nvPicPr>
        <p:blipFill>
          <a:blip r:embed="rId2"/>
          <a:stretch>
            <a:fillRect/>
          </a:stretch>
        </p:blipFill>
        <p:spPr>
          <a:xfrm>
            <a:off x="-1295400" y="-33957"/>
            <a:ext cx="12115800" cy="6910613"/>
          </a:xfrm>
          <a:prstGeom prst="rect">
            <a:avLst/>
          </a:prstGeom>
        </p:spPr>
      </p:pic>
      <p:sp>
        <p:nvSpPr>
          <p:cNvPr id="5" name="TextBox 3"/>
          <p:cNvSpPr txBox="1">
            <a:spLocks noChangeArrowheads="1"/>
          </p:cNvSpPr>
          <p:nvPr/>
        </p:nvSpPr>
        <p:spPr bwMode="auto">
          <a:xfrm>
            <a:off x="0" y="6611938"/>
            <a:ext cx="2362200" cy="246062"/>
          </a:xfrm>
          <a:prstGeom prst="rect">
            <a:avLst/>
          </a:prstGeom>
          <a:noFill/>
          <a:ln w="9525">
            <a:noFill/>
            <a:miter lim="800000"/>
            <a:headEnd/>
            <a:tailEnd/>
          </a:ln>
        </p:spPr>
        <p:txBody>
          <a:bodyPr>
            <a:spAutoFit/>
          </a:bodyPr>
          <a:lstStyle/>
          <a:p>
            <a:r>
              <a:rPr lang="en-US" sz="1000" b="0" dirty="0"/>
              <a:t>Source: Wikipedia (Everest)</a:t>
            </a:r>
          </a:p>
        </p:txBody>
      </p:sp>
      <p:sp>
        <p:nvSpPr>
          <p:cNvPr id="7" name="Title 1"/>
          <p:cNvSpPr txBox="1">
            <a:spLocks/>
          </p:cNvSpPr>
          <p:nvPr/>
        </p:nvSpPr>
        <p:spPr>
          <a:xfrm>
            <a:off x="152400" y="304800"/>
            <a:ext cx="4495800" cy="1028700"/>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0000"/>
                </a:solidFill>
                <a:effectLst/>
                <a:uLnTx/>
                <a:uFillTx/>
                <a:latin typeface="Gill Sans"/>
                <a:ea typeface="+mj-ea"/>
                <a:cs typeface="Gill Sans"/>
              </a:rPr>
              <a:t>Why big data?</a:t>
            </a:r>
          </a:p>
        </p:txBody>
      </p:sp>
      <p:sp>
        <p:nvSpPr>
          <p:cNvPr id="8" name="Title 1"/>
          <p:cNvSpPr txBox="1">
            <a:spLocks/>
          </p:cNvSpPr>
          <p:nvPr/>
        </p:nvSpPr>
        <p:spPr>
          <a:xfrm>
            <a:off x="4800600" y="304800"/>
            <a:ext cx="3429000" cy="6096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effectLst/>
                <a:uLnTx/>
                <a:uFillTx/>
                <a:latin typeface="Gill Sans"/>
                <a:ea typeface="+mj-ea"/>
                <a:cs typeface="Gill Sans"/>
              </a:rPr>
              <a:t>Science</a:t>
            </a:r>
          </a:p>
        </p:txBody>
      </p:sp>
      <p:sp>
        <p:nvSpPr>
          <p:cNvPr id="9" name="Title 1"/>
          <p:cNvSpPr txBox="1">
            <a:spLocks/>
          </p:cNvSpPr>
          <p:nvPr/>
        </p:nvSpPr>
        <p:spPr>
          <a:xfrm>
            <a:off x="4800600" y="762000"/>
            <a:ext cx="3429000" cy="6096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effectLst/>
                <a:uLnTx/>
                <a:uFillTx/>
                <a:latin typeface="Gill Sans"/>
                <a:ea typeface="+mj-ea"/>
                <a:cs typeface="Gill Sans"/>
              </a:rPr>
              <a:t>Business</a:t>
            </a:r>
          </a:p>
        </p:txBody>
      </p:sp>
      <p:sp>
        <p:nvSpPr>
          <p:cNvPr id="10" name="Title 1"/>
          <p:cNvSpPr txBox="1">
            <a:spLocks/>
          </p:cNvSpPr>
          <p:nvPr/>
        </p:nvSpPr>
        <p:spPr>
          <a:xfrm>
            <a:off x="4800600" y="1219200"/>
            <a:ext cx="3429000" cy="6096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effectLst/>
                <a:uLnTx/>
                <a:uFillTx/>
                <a:latin typeface="Gill Sans"/>
                <a:ea typeface="+mj-ea"/>
                <a:cs typeface="Gill Sans"/>
              </a:rPr>
              <a:t>Society</a:t>
            </a:r>
          </a:p>
        </p:txBody>
      </p:sp>
    </p:spTree>
    <p:extLst>
      <p:ext uri="{BB962C8B-B14F-4D97-AF65-F5344CB8AC3E}">
        <p14:creationId xmlns:p14="http://schemas.microsoft.com/office/powerpoint/2010/main" val="18558114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1371600" y="2871788"/>
            <a:ext cx="609600" cy="228600"/>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675" name="TextBox 2"/>
          <p:cNvSpPr txBox="1">
            <a:spLocks noChangeArrowheads="1"/>
          </p:cNvSpPr>
          <p:nvPr/>
        </p:nvSpPr>
        <p:spPr bwMode="auto">
          <a:xfrm>
            <a:off x="1384300" y="2847975"/>
            <a:ext cx="584200" cy="276225"/>
          </a:xfrm>
          <a:prstGeom prst="rect">
            <a:avLst/>
          </a:prstGeom>
          <a:noFill/>
          <a:ln w="9525">
            <a:noFill/>
            <a:miter lim="800000"/>
            <a:headEnd/>
            <a:tailEnd/>
          </a:ln>
        </p:spPr>
        <p:txBody>
          <a:bodyPr wrap="none">
            <a:spAutoFit/>
          </a:bodyPr>
          <a:lstStyle/>
          <a:p>
            <a:r>
              <a:rPr lang="en-US" sz="1200" b="0" dirty="0">
                <a:solidFill>
                  <a:schemeClr val="bg1"/>
                </a:solidFill>
              </a:rPr>
              <a:t>split 0</a:t>
            </a:r>
          </a:p>
        </p:txBody>
      </p:sp>
      <p:sp>
        <p:nvSpPr>
          <p:cNvPr id="28676" name="Rectangle 6"/>
          <p:cNvSpPr>
            <a:spLocks noChangeArrowheads="1"/>
          </p:cNvSpPr>
          <p:nvPr/>
        </p:nvSpPr>
        <p:spPr bwMode="auto">
          <a:xfrm>
            <a:off x="1371600" y="3100388"/>
            <a:ext cx="609600" cy="228600"/>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677" name="TextBox 7"/>
          <p:cNvSpPr txBox="1">
            <a:spLocks noChangeArrowheads="1"/>
          </p:cNvSpPr>
          <p:nvPr/>
        </p:nvSpPr>
        <p:spPr bwMode="auto">
          <a:xfrm>
            <a:off x="1384300" y="3076575"/>
            <a:ext cx="584200" cy="276225"/>
          </a:xfrm>
          <a:prstGeom prst="rect">
            <a:avLst/>
          </a:prstGeom>
          <a:noFill/>
          <a:ln w="9525">
            <a:noFill/>
            <a:miter lim="800000"/>
            <a:headEnd/>
            <a:tailEnd/>
          </a:ln>
        </p:spPr>
        <p:txBody>
          <a:bodyPr wrap="none">
            <a:spAutoFit/>
          </a:bodyPr>
          <a:lstStyle/>
          <a:p>
            <a:r>
              <a:rPr lang="en-US" sz="1200" b="0">
                <a:solidFill>
                  <a:schemeClr val="bg1"/>
                </a:solidFill>
              </a:rPr>
              <a:t>split 1</a:t>
            </a:r>
          </a:p>
        </p:txBody>
      </p:sp>
      <p:sp>
        <p:nvSpPr>
          <p:cNvPr id="28678" name="Rectangle 9"/>
          <p:cNvSpPr>
            <a:spLocks noChangeArrowheads="1"/>
          </p:cNvSpPr>
          <p:nvPr/>
        </p:nvSpPr>
        <p:spPr bwMode="auto">
          <a:xfrm>
            <a:off x="1371600" y="3328988"/>
            <a:ext cx="609600" cy="228600"/>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679" name="TextBox 10"/>
          <p:cNvSpPr txBox="1">
            <a:spLocks noChangeArrowheads="1"/>
          </p:cNvSpPr>
          <p:nvPr/>
        </p:nvSpPr>
        <p:spPr bwMode="auto">
          <a:xfrm>
            <a:off x="1384300" y="3305175"/>
            <a:ext cx="584200" cy="276225"/>
          </a:xfrm>
          <a:prstGeom prst="rect">
            <a:avLst/>
          </a:prstGeom>
          <a:noFill/>
          <a:ln w="9525">
            <a:noFill/>
            <a:miter lim="800000"/>
            <a:headEnd/>
            <a:tailEnd/>
          </a:ln>
        </p:spPr>
        <p:txBody>
          <a:bodyPr wrap="none">
            <a:spAutoFit/>
          </a:bodyPr>
          <a:lstStyle/>
          <a:p>
            <a:r>
              <a:rPr lang="en-US" sz="1200" b="0">
                <a:solidFill>
                  <a:schemeClr val="bg1"/>
                </a:solidFill>
              </a:rPr>
              <a:t>split 2</a:t>
            </a:r>
          </a:p>
        </p:txBody>
      </p:sp>
      <p:sp>
        <p:nvSpPr>
          <p:cNvPr id="28680" name="Rectangle 12"/>
          <p:cNvSpPr>
            <a:spLocks noChangeArrowheads="1"/>
          </p:cNvSpPr>
          <p:nvPr/>
        </p:nvSpPr>
        <p:spPr bwMode="auto">
          <a:xfrm>
            <a:off x="1371600" y="3557588"/>
            <a:ext cx="609600" cy="228600"/>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681" name="TextBox 13"/>
          <p:cNvSpPr txBox="1">
            <a:spLocks noChangeArrowheads="1"/>
          </p:cNvSpPr>
          <p:nvPr/>
        </p:nvSpPr>
        <p:spPr bwMode="auto">
          <a:xfrm>
            <a:off x="1384300" y="3533775"/>
            <a:ext cx="584200" cy="276225"/>
          </a:xfrm>
          <a:prstGeom prst="rect">
            <a:avLst/>
          </a:prstGeom>
          <a:noFill/>
          <a:ln w="9525">
            <a:noFill/>
            <a:miter lim="800000"/>
            <a:headEnd/>
            <a:tailEnd/>
          </a:ln>
        </p:spPr>
        <p:txBody>
          <a:bodyPr wrap="none">
            <a:spAutoFit/>
          </a:bodyPr>
          <a:lstStyle/>
          <a:p>
            <a:r>
              <a:rPr lang="en-US" sz="1200" b="0">
                <a:solidFill>
                  <a:schemeClr val="bg1"/>
                </a:solidFill>
              </a:rPr>
              <a:t>split 3</a:t>
            </a:r>
          </a:p>
        </p:txBody>
      </p:sp>
      <p:sp>
        <p:nvSpPr>
          <p:cNvPr id="28682" name="Rectangle 15"/>
          <p:cNvSpPr>
            <a:spLocks noChangeArrowheads="1"/>
          </p:cNvSpPr>
          <p:nvPr/>
        </p:nvSpPr>
        <p:spPr bwMode="auto">
          <a:xfrm>
            <a:off x="1371600" y="3786188"/>
            <a:ext cx="609600" cy="228600"/>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683" name="TextBox 16"/>
          <p:cNvSpPr txBox="1">
            <a:spLocks noChangeArrowheads="1"/>
          </p:cNvSpPr>
          <p:nvPr/>
        </p:nvSpPr>
        <p:spPr bwMode="auto">
          <a:xfrm>
            <a:off x="1384300" y="3762375"/>
            <a:ext cx="584200" cy="276225"/>
          </a:xfrm>
          <a:prstGeom prst="rect">
            <a:avLst/>
          </a:prstGeom>
          <a:noFill/>
          <a:ln w="9525">
            <a:noFill/>
            <a:miter lim="800000"/>
            <a:headEnd/>
            <a:tailEnd/>
          </a:ln>
        </p:spPr>
        <p:txBody>
          <a:bodyPr wrap="none">
            <a:spAutoFit/>
          </a:bodyPr>
          <a:lstStyle/>
          <a:p>
            <a:r>
              <a:rPr lang="en-US" sz="1200" b="0">
                <a:solidFill>
                  <a:schemeClr val="bg1"/>
                </a:solidFill>
              </a:rPr>
              <a:t>split 4</a:t>
            </a:r>
          </a:p>
        </p:txBody>
      </p:sp>
      <p:sp>
        <p:nvSpPr>
          <p:cNvPr id="28684" name="Oval 18"/>
          <p:cNvSpPr>
            <a:spLocks noChangeArrowheads="1"/>
          </p:cNvSpPr>
          <p:nvPr/>
        </p:nvSpPr>
        <p:spPr bwMode="auto">
          <a:xfrm>
            <a:off x="2514600" y="2514600"/>
            <a:ext cx="838200" cy="457200"/>
          </a:xfrm>
          <a:prstGeom prst="ellipse">
            <a:avLst/>
          </a:prstGeom>
          <a:noFill/>
          <a:ln w="9525" algn="ctr">
            <a:solidFill>
              <a:schemeClr val="dk1"/>
            </a:solidFill>
            <a:round/>
            <a:headEnd/>
            <a:tailEnd/>
          </a:ln>
        </p:spPr>
        <p:txBody>
          <a:bodyPr/>
          <a:lstStyle/>
          <a:p>
            <a:endParaRPr lang="en-US">
              <a:solidFill>
                <a:schemeClr val="bg1"/>
              </a:solidFill>
            </a:endParaRPr>
          </a:p>
        </p:txBody>
      </p:sp>
      <p:sp>
        <p:nvSpPr>
          <p:cNvPr id="28685" name="TextBox 19"/>
          <p:cNvSpPr txBox="1">
            <a:spLocks noChangeArrowheads="1"/>
          </p:cNvSpPr>
          <p:nvPr/>
        </p:nvSpPr>
        <p:spPr bwMode="auto">
          <a:xfrm>
            <a:off x="2611438" y="2605088"/>
            <a:ext cx="644525" cy="276225"/>
          </a:xfrm>
          <a:prstGeom prst="rect">
            <a:avLst/>
          </a:prstGeom>
          <a:noFill/>
          <a:ln w="9525">
            <a:noFill/>
            <a:miter lim="800000"/>
            <a:headEnd/>
            <a:tailEnd/>
          </a:ln>
        </p:spPr>
        <p:txBody>
          <a:bodyPr wrap="none">
            <a:spAutoFit/>
          </a:bodyPr>
          <a:lstStyle/>
          <a:p>
            <a:r>
              <a:rPr lang="en-US" sz="1200" b="0">
                <a:solidFill>
                  <a:schemeClr val="bg1"/>
                </a:solidFill>
              </a:rPr>
              <a:t>worker</a:t>
            </a:r>
            <a:endParaRPr lang="en-US" b="0">
              <a:solidFill>
                <a:schemeClr val="bg1"/>
              </a:solidFill>
            </a:endParaRPr>
          </a:p>
        </p:txBody>
      </p:sp>
      <p:sp>
        <p:nvSpPr>
          <p:cNvPr id="28686" name="Oval 21"/>
          <p:cNvSpPr>
            <a:spLocks noChangeArrowheads="1"/>
          </p:cNvSpPr>
          <p:nvPr/>
        </p:nvSpPr>
        <p:spPr bwMode="auto">
          <a:xfrm>
            <a:off x="2514600" y="3352800"/>
            <a:ext cx="838200" cy="457200"/>
          </a:xfrm>
          <a:prstGeom prst="ellipse">
            <a:avLst/>
          </a:prstGeom>
          <a:noFill/>
          <a:ln w="9525" algn="ctr">
            <a:solidFill>
              <a:schemeClr val="dk1"/>
            </a:solidFill>
            <a:round/>
            <a:headEnd/>
            <a:tailEnd/>
          </a:ln>
        </p:spPr>
        <p:txBody>
          <a:bodyPr/>
          <a:lstStyle/>
          <a:p>
            <a:endParaRPr lang="en-US">
              <a:solidFill>
                <a:schemeClr val="bg1"/>
              </a:solidFill>
            </a:endParaRPr>
          </a:p>
        </p:txBody>
      </p:sp>
      <p:sp>
        <p:nvSpPr>
          <p:cNvPr id="28687" name="TextBox 22"/>
          <p:cNvSpPr txBox="1">
            <a:spLocks noChangeArrowheads="1"/>
          </p:cNvSpPr>
          <p:nvPr/>
        </p:nvSpPr>
        <p:spPr bwMode="auto">
          <a:xfrm>
            <a:off x="2611438" y="3443288"/>
            <a:ext cx="644525" cy="276225"/>
          </a:xfrm>
          <a:prstGeom prst="rect">
            <a:avLst/>
          </a:prstGeom>
          <a:noFill/>
          <a:ln w="9525">
            <a:noFill/>
            <a:miter lim="800000"/>
            <a:headEnd/>
            <a:tailEnd/>
          </a:ln>
        </p:spPr>
        <p:txBody>
          <a:bodyPr wrap="none">
            <a:spAutoFit/>
          </a:bodyPr>
          <a:lstStyle/>
          <a:p>
            <a:r>
              <a:rPr lang="en-US" sz="1200" b="0">
                <a:solidFill>
                  <a:schemeClr val="bg1"/>
                </a:solidFill>
              </a:rPr>
              <a:t>worker</a:t>
            </a:r>
            <a:endParaRPr lang="en-US" b="0">
              <a:solidFill>
                <a:schemeClr val="bg1"/>
              </a:solidFill>
            </a:endParaRPr>
          </a:p>
        </p:txBody>
      </p:sp>
      <p:sp>
        <p:nvSpPr>
          <p:cNvPr id="28688" name="Oval 24"/>
          <p:cNvSpPr>
            <a:spLocks noChangeArrowheads="1"/>
          </p:cNvSpPr>
          <p:nvPr/>
        </p:nvSpPr>
        <p:spPr bwMode="auto">
          <a:xfrm>
            <a:off x="2514600" y="4191000"/>
            <a:ext cx="838200" cy="457200"/>
          </a:xfrm>
          <a:prstGeom prst="ellipse">
            <a:avLst/>
          </a:prstGeom>
          <a:noFill/>
          <a:ln w="9525" algn="ctr">
            <a:solidFill>
              <a:schemeClr val="dk1"/>
            </a:solidFill>
            <a:round/>
            <a:headEnd/>
            <a:tailEnd/>
          </a:ln>
        </p:spPr>
        <p:txBody>
          <a:bodyPr/>
          <a:lstStyle/>
          <a:p>
            <a:endParaRPr lang="en-US">
              <a:solidFill>
                <a:schemeClr val="bg1"/>
              </a:solidFill>
            </a:endParaRPr>
          </a:p>
        </p:txBody>
      </p:sp>
      <p:sp>
        <p:nvSpPr>
          <p:cNvPr id="28689" name="TextBox 25"/>
          <p:cNvSpPr txBox="1">
            <a:spLocks noChangeArrowheads="1"/>
          </p:cNvSpPr>
          <p:nvPr/>
        </p:nvSpPr>
        <p:spPr bwMode="auto">
          <a:xfrm>
            <a:off x="2611438" y="4281488"/>
            <a:ext cx="644525" cy="276225"/>
          </a:xfrm>
          <a:prstGeom prst="rect">
            <a:avLst/>
          </a:prstGeom>
          <a:noFill/>
          <a:ln w="9525">
            <a:noFill/>
            <a:miter lim="800000"/>
            <a:headEnd/>
            <a:tailEnd/>
          </a:ln>
        </p:spPr>
        <p:txBody>
          <a:bodyPr wrap="none">
            <a:spAutoFit/>
          </a:bodyPr>
          <a:lstStyle/>
          <a:p>
            <a:r>
              <a:rPr lang="en-US" sz="1200" b="0">
                <a:solidFill>
                  <a:schemeClr val="bg1"/>
                </a:solidFill>
              </a:rPr>
              <a:t>worker</a:t>
            </a:r>
            <a:endParaRPr lang="en-US" b="0">
              <a:solidFill>
                <a:schemeClr val="bg1"/>
              </a:solidFill>
            </a:endParaRPr>
          </a:p>
        </p:txBody>
      </p:sp>
      <p:sp>
        <p:nvSpPr>
          <p:cNvPr id="28690" name="Oval 27"/>
          <p:cNvSpPr>
            <a:spLocks noChangeArrowheads="1"/>
          </p:cNvSpPr>
          <p:nvPr/>
        </p:nvSpPr>
        <p:spPr bwMode="auto">
          <a:xfrm>
            <a:off x="5791200" y="2973388"/>
            <a:ext cx="838200" cy="457200"/>
          </a:xfrm>
          <a:prstGeom prst="ellipse">
            <a:avLst/>
          </a:prstGeom>
          <a:noFill/>
          <a:ln w="9525" algn="ctr">
            <a:solidFill>
              <a:schemeClr val="dk1"/>
            </a:solidFill>
            <a:round/>
            <a:headEnd/>
            <a:tailEnd/>
          </a:ln>
        </p:spPr>
        <p:txBody>
          <a:bodyPr/>
          <a:lstStyle/>
          <a:p>
            <a:endParaRPr lang="en-US">
              <a:solidFill>
                <a:schemeClr val="bg1"/>
              </a:solidFill>
            </a:endParaRPr>
          </a:p>
        </p:txBody>
      </p:sp>
      <p:sp>
        <p:nvSpPr>
          <p:cNvPr id="28691" name="TextBox 28"/>
          <p:cNvSpPr txBox="1">
            <a:spLocks noChangeArrowheads="1"/>
          </p:cNvSpPr>
          <p:nvPr/>
        </p:nvSpPr>
        <p:spPr bwMode="auto">
          <a:xfrm>
            <a:off x="5888038" y="3063875"/>
            <a:ext cx="644525" cy="277813"/>
          </a:xfrm>
          <a:prstGeom prst="rect">
            <a:avLst/>
          </a:prstGeom>
          <a:noFill/>
          <a:ln w="9525">
            <a:noFill/>
            <a:miter lim="800000"/>
            <a:headEnd/>
            <a:tailEnd/>
          </a:ln>
        </p:spPr>
        <p:txBody>
          <a:bodyPr wrap="none">
            <a:spAutoFit/>
          </a:bodyPr>
          <a:lstStyle/>
          <a:p>
            <a:r>
              <a:rPr lang="en-US" sz="1200" b="0">
                <a:solidFill>
                  <a:schemeClr val="bg1"/>
                </a:solidFill>
              </a:rPr>
              <a:t>worker</a:t>
            </a:r>
            <a:endParaRPr lang="en-US" b="0">
              <a:solidFill>
                <a:schemeClr val="bg1"/>
              </a:solidFill>
            </a:endParaRPr>
          </a:p>
        </p:txBody>
      </p:sp>
      <p:sp>
        <p:nvSpPr>
          <p:cNvPr id="28692" name="Oval 30"/>
          <p:cNvSpPr>
            <a:spLocks noChangeArrowheads="1"/>
          </p:cNvSpPr>
          <p:nvPr/>
        </p:nvSpPr>
        <p:spPr bwMode="auto">
          <a:xfrm>
            <a:off x="5791200" y="3732213"/>
            <a:ext cx="838200" cy="457200"/>
          </a:xfrm>
          <a:prstGeom prst="ellipse">
            <a:avLst/>
          </a:prstGeom>
          <a:noFill/>
          <a:ln w="9525" algn="ctr">
            <a:solidFill>
              <a:schemeClr val="dk1"/>
            </a:solidFill>
            <a:round/>
            <a:headEnd/>
            <a:tailEnd/>
          </a:ln>
        </p:spPr>
        <p:txBody>
          <a:bodyPr/>
          <a:lstStyle/>
          <a:p>
            <a:endParaRPr lang="en-US">
              <a:solidFill>
                <a:schemeClr val="bg1"/>
              </a:solidFill>
            </a:endParaRPr>
          </a:p>
        </p:txBody>
      </p:sp>
      <p:sp>
        <p:nvSpPr>
          <p:cNvPr id="28693" name="TextBox 31"/>
          <p:cNvSpPr txBox="1">
            <a:spLocks noChangeArrowheads="1"/>
          </p:cNvSpPr>
          <p:nvPr/>
        </p:nvSpPr>
        <p:spPr bwMode="auto">
          <a:xfrm>
            <a:off x="5888038" y="3821113"/>
            <a:ext cx="644525" cy="277812"/>
          </a:xfrm>
          <a:prstGeom prst="rect">
            <a:avLst/>
          </a:prstGeom>
          <a:noFill/>
          <a:ln w="9525">
            <a:noFill/>
            <a:miter lim="800000"/>
            <a:headEnd/>
            <a:tailEnd/>
          </a:ln>
        </p:spPr>
        <p:txBody>
          <a:bodyPr wrap="none">
            <a:spAutoFit/>
          </a:bodyPr>
          <a:lstStyle/>
          <a:p>
            <a:r>
              <a:rPr lang="en-US" sz="1200" b="0">
                <a:solidFill>
                  <a:schemeClr val="bg1"/>
                </a:solidFill>
              </a:rPr>
              <a:t>worker</a:t>
            </a:r>
            <a:endParaRPr lang="en-US" b="0">
              <a:solidFill>
                <a:schemeClr val="bg1"/>
              </a:solidFill>
            </a:endParaRPr>
          </a:p>
        </p:txBody>
      </p:sp>
      <p:sp>
        <p:nvSpPr>
          <p:cNvPr id="28694" name="Oval 33"/>
          <p:cNvSpPr>
            <a:spLocks noChangeArrowheads="1"/>
          </p:cNvSpPr>
          <p:nvPr/>
        </p:nvSpPr>
        <p:spPr bwMode="auto">
          <a:xfrm>
            <a:off x="4191000" y="1676400"/>
            <a:ext cx="838200" cy="457200"/>
          </a:xfrm>
          <a:prstGeom prst="ellipse">
            <a:avLst/>
          </a:prstGeom>
          <a:noFill/>
          <a:ln w="9525" algn="ctr">
            <a:solidFill>
              <a:schemeClr val="dk1"/>
            </a:solidFill>
            <a:round/>
            <a:headEnd/>
            <a:tailEnd/>
          </a:ln>
        </p:spPr>
        <p:txBody>
          <a:bodyPr/>
          <a:lstStyle/>
          <a:p>
            <a:endParaRPr lang="en-US">
              <a:solidFill>
                <a:schemeClr val="bg1"/>
              </a:solidFill>
            </a:endParaRPr>
          </a:p>
        </p:txBody>
      </p:sp>
      <p:sp>
        <p:nvSpPr>
          <p:cNvPr id="28695" name="TextBox 34"/>
          <p:cNvSpPr txBox="1">
            <a:spLocks noChangeArrowheads="1"/>
          </p:cNvSpPr>
          <p:nvPr/>
        </p:nvSpPr>
        <p:spPr bwMode="auto">
          <a:xfrm>
            <a:off x="4287838" y="1766888"/>
            <a:ext cx="654050" cy="276225"/>
          </a:xfrm>
          <a:prstGeom prst="rect">
            <a:avLst/>
          </a:prstGeom>
          <a:noFill/>
          <a:ln w="9525">
            <a:noFill/>
            <a:miter lim="800000"/>
            <a:headEnd/>
            <a:tailEnd/>
          </a:ln>
        </p:spPr>
        <p:txBody>
          <a:bodyPr wrap="none">
            <a:spAutoFit/>
          </a:bodyPr>
          <a:lstStyle/>
          <a:p>
            <a:r>
              <a:rPr lang="en-US" sz="1200" b="0">
                <a:solidFill>
                  <a:schemeClr val="bg1"/>
                </a:solidFill>
              </a:rPr>
              <a:t>Master</a:t>
            </a:r>
            <a:endParaRPr lang="en-US" b="0">
              <a:solidFill>
                <a:schemeClr val="bg1"/>
              </a:solidFill>
            </a:endParaRPr>
          </a:p>
        </p:txBody>
      </p:sp>
      <p:sp>
        <p:nvSpPr>
          <p:cNvPr id="28696" name="Oval 36"/>
          <p:cNvSpPr>
            <a:spLocks noChangeArrowheads="1"/>
          </p:cNvSpPr>
          <p:nvPr/>
        </p:nvSpPr>
        <p:spPr bwMode="auto">
          <a:xfrm>
            <a:off x="4114800" y="685800"/>
            <a:ext cx="990600" cy="609600"/>
          </a:xfrm>
          <a:prstGeom prst="ellipse">
            <a:avLst/>
          </a:prstGeom>
          <a:noFill/>
          <a:ln w="9525" algn="ctr">
            <a:solidFill>
              <a:schemeClr val="dk1"/>
            </a:solidFill>
            <a:round/>
            <a:headEnd/>
            <a:tailEnd/>
          </a:ln>
        </p:spPr>
        <p:txBody>
          <a:bodyPr/>
          <a:lstStyle/>
          <a:p>
            <a:endParaRPr lang="en-US">
              <a:solidFill>
                <a:schemeClr val="bg1"/>
              </a:solidFill>
            </a:endParaRPr>
          </a:p>
        </p:txBody>
      </p:sp>
      <p:sp>
        <p:nvSpPr>
          <p:cNvPr id="28697" name="TextBox 37"/>
          <p:cNvSpPr txBox="1">
            <a:spLocks noChangeArrowheads="1"/>
          </p:cNvSpPr>
          <p:nvPr/>
        </p:nvSpPr>
        <p:spPr bwMode="auto">
          <a:xfrm>
            <a:off x="4224338" y="760413"/>
            <a:ext cx="771525" cy="460375"/>
          </a:xfrm>
          <a:prstGeom prst="rect">
            <a:avLst/>
          </a:prstGeom>
          <a:noFill/>
          <a:ln w="9525">
            <a:noFill/>
            <a:miter lim="800000"/>
            <a:headEnd/>
            <a:tailEnd/>
          </a:ln>
        </p:spPr>
        <p:txBody>
          <a:bodyPr wrap="none">
            <a:spAutoFit/>
          </a:bodyPr>
          <a:lstStyle/>
          <a:p>
            <a:pPr algn="ctr"/>
            <a:r>
              <a:rPr lang="en-US" sz="1200" b="0">
                <a:solidFill>
                  <a:schemeClr val="bg1"/>
                </a:solidFill>
              </a:rPr>
              <a:t>User</a:t>
            </a:r>
            <a:br>
              <a:rPr lang="en-US" sz="1200" b="0">
                <a:solidFill>
                  <a:schemeClr val="bg1"/>
                </a:solidFill>
              </a:rPr>
            </a:br>
            <a:r>
              <a:rPr lang="en-US" sz="1200" b="0">
                <a:solidFill>
                  <a:schemeClr val="bg1"/>
                </a:solidFill>
              </a:rPr>
              <a:t>Program</a:t>
            </a:r>
            <a:endParaRPr lang="en-US" b="0">
              <a:solidFill>
                <a:schemeClr val="bg1"/>
              </a:solidFill>
            </a:endParaRPr>
          </a:p>
        </p:txBody>
      </p:sp>
      <p:sp>
        <p:nvSpPr>
          <p:cNvPr id="28698" name="Rectangle 39"/>
          <p:cNvSpPr>
            <a:spLocks noChangeArrowheads="1"/>
          </p:cNvSpPr>
          <p:nvPr/>
        </p:nvSpPr>
        <p:spPr bwMode="auto">
          <a:xfrm>
            <a:off x="7315200" y="2986088"/>
            <a:ext cx="609600" cy="433387"/>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699" name="TextBox 40"/>
          <p:cNvSpPr txBox="1">
            <a:spLocks noChangeArrowheads="1"/>
          </p:cNvSpPr>
          <p:nvPr/>
        </p:nvSpPr>
        <p:spPr bwMode="auto">
          <a:xfrm>
            <a:off x="7313613" y="2971800"/>
            <a:ext cx="611187" cy="461963"/>
          </a:xfrm>
          <a:prstGeom prst="rect">
            <a:avLst/>
          </a:prstGeom>
          <a:noFill/>
          <a:ln w="9525">
            <a:noFill/>
            <a:miter lim="800000"/>
            <a:headEnd/>
            <a:tailEnd/>
          </a:ln>
        </p:spPr>
        <p:txBody>
          <a:bodyPr wrap="none">
            <a:spAutoFit/>
          </a:bodyPr>
          <a:lstStyle/>
          <a:p>
            <a:pPr algn="ctr"/>
            <a:r>
              <a:rPr lang="en-US" sz="1200" b="0" dirty="0">
                <a:solidFill>
                  <a:schemeClr val="bg1"/>
                </a:solidFill>
              </a:rPr>
              <a:t>output</a:t>
            </a:r>
          </a:p>
          <a:p>
            <a:pPr algn="ctr"/>
            <a:r>
              <a:rPr lang="en-US" sz="1200" b="0" dirty="0">
                <a:solidFill>
                  <a:schemeClr val="bg1"/>
                </a:solidFill>
              </a:rPr>
              <a:t>file 0</a:t>
            </a:r>
          </a:p>
        </p:txBody>
      </p:sp>
      <p:sp>
        <p:nvSpPr>
          <p:cNvPr id="28700" name="Rectangle 44"/>
          <p:cNvSpPr>
            <a:spLocks noChangeArrowheads="1"/>
          </p:cNvSpPr>
          <p:nvPr/>
        </p:nvSpPr>
        <p:spPr bwMode="auto">
          <a:xfrm>
            <a:off x="7315200" y="3743325"/>
            <a:ext cx="609600" cy="433388"/>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701" name="TextBox 45"/>
          <p:cNvSpPr txBox="1">
            <a:spLocks noChangeArrowheads="1"/>
          </p:cNvSpPr>
          <p:nvPr/>
        </p:nvSpPr>
        <p:spPr bwMode="auto">
          <a:xfrm>
            <a:off x="7315200" y="3729038"/>
            <a:ext cx="611188" cy="461962"/>
          </a:xfrm>
          <a:prstGeom prst="rect">
            <a:avLst/>
          </a:prstGeom>
          <a:noFill/>
          <a:ln w="9525">
            <a:noFill/>
            <a:miter lim="800000"/>
            <a:headEnd/>
            <a:tailEnd/>
          </a:ln>
        </p:spPr>
        <p:txBody>
          <a:bodyPr wrap="none">
            <a:spAutoFit/>
          </a:bodyPr>
          <a:lstStyle/>
          <a:p>
            <a:pPr algn="ctr"/>
            <a:r>
              <a:rPr lang="en-US" sz="1200" b="0">
                <a:solidFill>
                  <a:schemeClr val="bg1"/>
                </a:solidFill>
              </a:rPr>
              <a:t>output</a:t>
            </a:r>
          </a:p>
          <a:p>
            <a:pPr algn="ctr"/>
            <a:r>
              <a:rPr lang="en-US" sz="1200" b="0">
                <a:solidFill>
                  <a:schemeClr val="bg1"/>
                </a:solidFill>
              </a:rPr>
              <a:t>file 1</a:t>
            </a:r>
          </a:p>
        </p:txBody>
      </p:sp>
      <p:sp>
        <p:nvSpPr>
          <p:cNvPr id="28702" name="Rectangle 46"/>
          <p:cNvSpPr>
            <a:spLocks noChangeArrowheads="1"/>
          </p:cNvSpPr>
          <p:nvPr/>
        </p:nvSpPr>
        <p:spPr bwMode="auto">
          <a:xfrm>
            <a:off x="4419600" y="2552700"/>
            <a:ext cx="152400" cy="381000"/>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703" name="Rectangle 47"/>
          <p:cNvSpPr>
            <a:spLocks noChangeArrowheads="1"/>
          </p:cNvSpPr>
          <p:nvPr/>
        </p:nvSpPr>
        <p:spPr bwMode="auto">
          <a:xfrm>
            <a:off x="4572000" y="2552700"/>
            <a:ext cx="152400" cy="381000"/>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704" name="Rectangle 48"/>
          <p:cNvSpPr>
            <a:spLocks noChangeArrowheads="1"/>
          </p:cNvSpPr>
          <p:nvPr/>
        </p:nvSpPr>
        <p:spPr bwMode="auto">
          <a:xfrm>
            <a:off x="4419600" y="3390900"/>
            <a:ext cx="152400" cy="381000"/>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705" name="Rectangle 49"/>
          <p:cNvSpPr>
            <a:spLocks noChangeArrowheads="1"/>
          </p:cNvSpPr>
          <p:nvPr/>
        </p:nvSpPr>
        <p:spPr bwMode="auto">
          <a:xfrm>
            <a:off x="4572000" y="3390900"/>
            <a:ext cx="152400" cy="381000"/>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706" name="Rectangle 50"/>
          <p:cNvSpPr>
            <a:spLocks noChangeArrowheads="1"/>
          </p:cNvSpPr>
          <p:nvPr/>
        </p:nvSpPr>
        <p:spPr bwMode="auto">
          <a:xfrm>
            <a:off x="4419600" y="4229100"/>
            <a:ext cx="152400" cy="381000"/>
          </a:xfrm>
          <a:prstGeom prst="rect">
            <a:avLst/>
          </a:prstGeom>
          <a:noFill/>
          <a:ln w="9525" algn="ctr">
            <a:solidFill>
              <a:schemeClr val="dk1"/>
            </a:solidFill>
            <a:round/>
            <a:headEnd/>
            <a:tailEnd/>
          </a:ln>
        </p:spPr>
        <p:txBody>
          <a:bodyPr/>
          <a:lstStyle/>
          <a:p>
            <a:endParaRPr lang="en-US">
              <a:solidFill>
                <a:schemeClr val="bg1"/>
              </a:solidFill>
            </a:endParaRPr>
          </a:p>
        </p:txBody>
      </p:sp>
      <p:sp>
        <p:nvSpPr>
          <p:cNvPr id="28707" name="Rectangle 51"/>
          <p:cNvSpPr>
            <a:spLocks noChangeArrowheads="1"/>
          </p:cNvSpPr>
          <p:nvPr/>
        </p:nvSpPr>
        <p:spPr bwMode="auto">
          <a:xfrm>
            <a:off x="4572000" y="4229100"/>
            <a:ext cx="152400" cy="381000"/>
          </a:xfrm>
          <a:prstGeom prst="rect">
            <a:avLst/>
          </a:prstGeom>
          <a:noFill/>
          <a:ln w="9525" algn="ctr">
            <a:solidFill>
              <a:schemeClr val="dk1"/>
            </a:solidFill>
            <a:round/>
            <a:headEnd/>
            <a:tailEnd/>
          </a:ln>
        </p:spPr>
        <p:txBody>
          <a:bodyPr/>
          <a:lstStyle/>
          <a:p>
            <a:endParaRPr lang="en-US">
              <a:solidFill>
                <a:schemeClr val="bg1"/>
              </a:solidFill>
            </a:endParaRPr>
          </a:p>
        </p:txBody>
      </p:sp>
      <p:cxnSp>
        <p:nvCxnSpPr>
          <p:cNvPr id="28708" name="Curved Connector 53"/>
          <p:cNvCxnSpPr>
            <a:cxnSpLocks noChangeShapeType="1"/>
            <a:stCxn id="28674" idx="3"/>
            <a:endCxn id="28684" idx="2"/>
          </p:cNvCxnSpPr>
          <p:nvPr/>
        </p:nvCxnSpPr>
        <p:spPr bwMode="auto">
          <a:xfrm flipV="1">
            <a:off x="1981200" y="2743200"/>
            <a:ext cx="533400" cy="242888"/>
          </a:xfrm>
          <a:prstGeom prst="curvedConnector3">
            <a:avLst>
              <a:gd name="adj1" fmla="val 50000"/>
            </a:avLst>
          </a:prstGeom>
          <a:noFill/>
          <a:ln w="9525" algn="ctr">
            <a:solidFill>
              <a:schemeClr val="dk1"/>
            </a:solidFill>
            <a:round/>
            <a:headEnd/>
            <a:tailEnd type="triangle" w="med" len="med"/>
          </a:ln>
        </p:spPr>
      </p:cxnSp>
      <p:cxnSp>
        <p:nvCxnSpPr>
          <p:cNvPr id="28709" name="Curved Connector 55"/>
          <p:cNvCxnSpPr>
            <a:cxnSpLocks noChangeShapeType="1"/>
            <a:stCxn id="28677" idx="3"/>
            <a:endCxn id="28684" idx="3"/>
          </p:cNvCxnSpPr>
          <p:nvPr/>
        </p:nvCxnSpPr>
        <p:spPr bwMode="auto">
          <a:xfrm flipV="1">
            <a:off x="1968500" y="2905125"/>
            <a:ext cx="668338" cy="309563"/>
          </a:xfrm>
          <a:prstGeom prst="curvedConnector2">
            <a:avLst/>
          </a:prstGeom>
          <a:noFill/>
          <a:ln w="9525" algn="ctr">
            <a:solidFill>
              <a:schemeClr val="dk1"/>
            </a:solidFill>
            <a:round/>
            <a:headEnd/>
            <a:tailEnd type="triangle" w="med" len="med"/>
          </a:ln>
        </p:spPr>
      </p:cxnSp>
      <p:cxnSp>
        <p:nvCxnSpPr>
          <p:cNvPr id="28710" name="Curved Connector 55"/>
          <p:cNvCxnSpPr>
            <a:cxnSpLocks noChangeShapeType="1"/>
            <a:stCxn id="28681" idx="3"/>
            <a:endCxn id="28688" idx="1"/>
          </p:cNvCxnSpPr>
          <p:nvPr/>
        </p:nvCxnSpPr>
        <p:spPr bwMode="auto">
          <a:xfrm>
            <a:off x="1968500" y="3671888"/>
            <a:ext cx="668338" cy="585787"/>
          </a:xfrm>
          <a:prstGeom prst="curvedConnector2">
            <a:avLst/>
          </a:prstGeom>
          <a:noFill/>
          <a:ln w="9525" algn="ctr">
            <a:solidFill>
              <a:schemeClr val="dk1"/>
            </a:solidFill>
            <a:round/>
            <a:headEnd/>
            <a:tailEnd type="triangle" w="med" len="med"/>
          </a:ln>
        </p:spPr>
      </p:cxnSp>
      <p:cxnSp>
        <p:nvCxnSpPr>
          <p:cNvPr id="28711" name="Straight Arrow Connector 66"/>
          <p:cNvCxnSpPr>
            <a:cxnSpLocks noChangeShapeType="1"/>
            <a:stCxn id="28678" idx="3"/>
            <a:endCxn id="28686" idx="2"/>
          </p:cNvCxnSpPr>
          <p:nvPr/>
        </p:nvCxnSpPr>
        <p:spPr bwMode="auto">
          <a:xfrm>
            <a:off x="1981200" y="3443288"/>
            <a:ext cx="533400" cy="138112"/>
          </a:xfrm>
          <a:prstGeom prst="straightConnector1">
            <a:avLst/>
          </a:prstGeom>
          <a:noFill/>
          <a:ln w="22225" algn="ctr">
            <a:solidFill>
              <a:schemeClr val="dk1"/>
            </a:solidFill>
            <a:round/>
            <a:headEnd/>
            <a:tailEnd type="triangle" w="med" len="med"/>
          </a:ln>
        </p:spPr>
      </p:cxnSp>
      <p:cxnSp>
        <p:nvCxnSpPr>
          <p:cNvPr id="28712" name="Straight Arrow Connector 68"/>
          <p:cNvCxnSpPr>
            <a:cxnSpLocks noChangeShapeType="1"/>
            <a:stCxn id="28682" idx="3"/>
            <a:endCxn id="28686" idx="3"/>
          </p:cNvCxnSpPr>
          <p:nvPr/>
        </p:nvCxnSpPr>
        <p:spPr bwMode="auto">
          <a:xfrm flipV="1">
            <a:off x="1981200" y="3743325"/>
            <a:ext cx="655638" cy="157163"/>
          </a:xfrm>
          <a:prstGeom prst="straightConnector1">
            <a:avLst/>
          </a:prstGeom>
          <a:noFill/>
          <a:ln w="9525" algn="ctr">
            <a:solidFill>
              <a:schemeClr val="dk1"/>
            </a:solidFill>
            <a:round/>
            <a:headEnd/>
            <a:tailEnd type="triangle" w="med" len="med"/>
          </a:ln>
        </p:spPr>
      </p:cxnSp>
      <p:cxnSp>
        <p:nvCxnSpPr>
          <p:cNvPr id="28713" name="Straight Arrow Connector 72"/>
          <p:cNvCxnSpPr>
            <a:cxnSpLocks noChangeShapeType="1"/>
            <a:stCxn id="28684" idx="6"/>
            <a:endCxn id="28702" idx="1"/>
          </p:cNvCxnSpPr>
          <p:nvPr/>
        </p:nvCxnSpPr>
        <p:spPr bwMode="auto">
          <a:xfrm>
            <a:off x="3352800" y="2743200"/>
            <a:ext cx="1066800" cy="1588"/>
          </a:xfrm>
          <a:prstGeom prst="straightConnector1">
            <a:avLst/>
          </a:prstGeom>
          <a:noFill/>
          <a:ln w="9525" algn="ctr">
            <a:solidFill>
              <a:schemeClr val="dk1"/>
            </a:solidFill>
            <a:round/>
            <a:headEnd/>
            <a:tailEnd type="triangle" w="med" len="med"/>
          </a:ln>
        </p:spPr>
      </p:cxnSp>
      <p:cxnSp>
        <p:nvCxnSpPr>
          <p:cNvPr id="28714" name="Straight Arrow Connector 75"/>
          <p:cNvCxnSpPr>
            <a:cxnSpLocks noChangeShapeType="1"/>
          </p:cNvCxnSpPr>
          <p:nvPr/>
        </p:nvCxnSpPr>
        <p:spPr bwMode="auto">
          <a:xfrm>
            <a:off x="3352800" y="3579813"/>
            <a:ext cx="1066800" cy="3175"/>
          </a:xfrm>
          <a:prstGeom prst="straightConnector1">
            <a:avLst/>
          </a:prstGeom>
          <a:noFill/>
          <a:ln w="22225" algn="ctr">
            <a:solidFill>
              <a:schemeClr val="dk1"/>
            </a:solidFill>
            <a:round/>
            <a:headEnd/>
            <a:tailEnd type="triangle" w="med" len="med"/>
          </a:ln>
        </p:spPr>
      </p:cxnSp>
      <p:cxnSp>
        <p:nvCxnSpPr>
          <p:cNvPr id="28715" name="Straight Arrow Connector 78"/>
          <p:cNvCxnSpPr>
            <a:cxnSpLocks noChangeShapeType="1"/>
          </p:cNvCxnSpPr>
          <p:nvPr/>
        </p:nvCxnSpPr>
        <p:spPr bwMode="auto">
          <a:xfrm>
            <a:off x="3352800" y="4418013"/>
            <a:ext cx="1066800" cy="3175"/>
          </a:xfrm>
          <a:prstGeom prst="straightConnector1">
            <a:avLst/>
          </a:prstGeom>
          <a:noFill/>
          <a:ln w="9525" algn="ctr">
            <a:solidFill>
              <a:schemeClr val="dk1"/>
            </a:solidFill>
            <a:round/>
            <a:headEnd/>
            <a:tailEnd type="triangle" w="med" len="med"/>
          </a:ln>
        </p:spPr>
      </p:cxnSp>
      <p:cxnSp>
        <p:nvCxnSpPr>
          <p:cNvPr id="28716" name="Straight Arrow Connector 81"/>
          <p:cNvCxnSpPr>
            <a:cxnSpLocks noChangeShapeType="1"/>
            <a:stCxn id="28690" idx="6"/>
            <a:endCxn id="28699" idx="1"/>
          </p:cNvCxnSpPr>
          <p:nvPr/>
        </p:nvCxnSpPr>
        <p:spPr bwMode="auto">
          <a:xfrm>
            <a:off x="6629400" y="3201988"/>
            <a:ext cx="684213" cy="0"/>
          </a:xfrm>
          <a:prstGeom prst="straightConnector1">
            <a:avLst/>
          </a:prstGeom>
          <a:noFill/>
          <a:ln w="22225" algn="ctr">
            <a:solidFill>
              <a:schemeClr val="dk1"/>
            </a:solidFill>
            <a:round/>
            <a:headEnd/>
            <a:tailEnd type="triangle" w="med" len="med"/>
          </a:ln>
        </p:spPr>
      </p:cxnSp>
      <p:cxnSp>
        <p:nvCxnSpPr>
          <p:cNvPr id="28717" name="Straight Arrow Connector 84"/>
          <p:cNvCxnSpPr>
            <a:cxnSpLocks noChangeShapeType="1"/>
            <a:stCxn id="28692" idx="6"/>
            <a:endCxn id="28701" idx="1"/>
          </p:cNvCxnSpPr>
          <p:nvPr/>
        </p:nvCxnSpPr>
        <p:spPr bwMode="auto">
          <a:xfrm>
            <a:off x="6629400" y="3960813"/>
            <a:ext cx="685800" cy="0"/>
          </a:xfrm>
          <a:prstGeom prst="straightConnector1">
            <a:avLst/>
          </a:prstGeom>
          <a:noFill/>
          <a:ln w="9525" algn="ctr">
            <a:solidFill>
              <a:schemeClr val="dk1"/>
            </a:solidFill>
            <a:round/>
            <a:headEnd/>
            <a:tailEnd type="triangle" w="med" len="med"/>
          </a:ln>
        </p:spPr>
      </p:cxnSp>
      <p:cxnSp>
        <p:nvCxnSpPr>
          <p:cNvPr id="28718" name="Straight Arrow Connector 90"/>
          <p:cNvCxnSpPr>
            <a:cxnSpLocks noChangeShapeType="1"/>
            <a:stCxn id="28705" idx="3"/>
            <a:endCxn id="28690" idx="2"/>
          </p:cNvCxnSpPr>
          <p:nvPr/>
        </p:nvCxnSpPr>
        <p:spPr bwMode="auto">
          <a:xfrm flipV="1">
            <a:off x="4724400" y="3201988"/>
            <a:ext cx="1066800" cy="379412"/>
          </a:xfrm>
          <a:prstGeom prst="straightConnector1">
            <a:avLst/>
          </a:prstGeom>
          <a:noFill/>
          <a:ln w="22225" algn="ctr">
            <a:solidFill>
              <a:schemeClr val="dk1"/>
            </a:solidFill>
            <a:round/>
            <a:headEnd/>
            <a:tailEnd type="triangle" w="med" len="med"/>
          </a:ln>
        </p:spPr>
      </p:cxnSp>
      <p:cxnSp>
        <p:nvCxnSpPr>
          <p:cNvPr id="28719" name="Straight Arrow Connector 93"/>
          <p:cNvCxnSpPr>
            <a:cxnSpLocks noChangeShapeType="1"/>
            <a:stCxn id="28705" idx="3"/>
            <a:endCxn id="28692" idx="2"/>
          </p:cNvCxnSpPr>
          <p:nvPr/>
        </p:nvCxnSpPr>
        <p:spPr bwMode="auto">
          <a:xfrm>
            <a:off x="4724400" y="3581400"/>
            <a:ext cx="1066800" cy="379413"/>
          </a:xfrm>
          <a:prstGeom prst="straightConnector1">
            <a:avLst/>
          </a:prstGeom>
          <a:noFill/>
          <a:ln w="9525" algn="ctr">
            <a:solidFill>
              <a:schemeClr val="dk1"/>
            </a:solidFill>
            <a:round/>
            <a:headEnd/>
            <a:tailEnd type="triangle" w="med" len="med"/>
          </a:ln>
        </p:spPr>
      </p:cxnSp>
      <p:cxnSp>
        <p:nvCxnSpPr>
          <p:cNvPr id="28720" name="Curved Connector 98"/>
          <p:cNvCxnSpPr>
            <a:cxnSpLocks noChangeShapeType="1"/>
            <a:stCxn id="28703" idx="3"/>
            <a:endCxn id="28690" idx="1"/>
          </p:cNvCxnSpPr>
          <p:nvPr/>
        </p:nvCxnSpPr>
        <p:spPr bwMode="auto">
          <a:xfrm>
            <a:off x="4724400" y="2743200"/>
            <a:ext cx="1189038" cy="298450"/>
          </a:xfrm>
          <a:prstGeom prst="curvedConnector2">
            <a:avLst/>
          </a:prstGeom>
          <a:noFill/>
          <a:ln w="9525" algn="ctr">
            <a:solidFill>
              <a:schemeClr val="dk1"/>
            </a:solidFill>
            <a:round/>
            <a:headEnd/>
            <a:tailEnd type="triangle" w="med" len="med"/>
          </a:ln>
        </p:spPr>
      </p:cxnSp>
      <p:cxnSp>
        <p:nvCxnSpPr>
          <p:cNvPr id="28721" name="Curved Connector 98"/>
          <p:cNvCxnSpPr>
            <a:cxnSpLocks noChangeShapeType="1"/>
          </p:cNvCxnSpPr>
          <p:nvPr/>
        </p:nvCxnSpPr>
        <p:spPr bwMode="auto">
          <a:xfrm>
            <a:off x="4724400" y="2743200"/>
            <a:ext cx="1143000" cy="1066800"/>
          </a:xfrm>
          <a:prstGeom prst="curvedConnector3">
            <a:avLst>
              <a:gd name="adj1" fmla="val 50000"/>
            </a:avLst>
          </a:prstGeom>
          <a:noFill/>
          <a:ln w="9525" algn="ctr">
            <a:solidFill>
              <a:schemeClr val="dk1"/>
            </a:solidFill>
            <a:round/>
            <a:headEnd/>
            <a:tailEnd type="triangle" w="med" len="med"/>
          </a:ln>
        </p:spPr>
      </p:cxnSp>
      <p:cxnSp>
        <p:nvCxnSpPr>
          <p:cNvPr id="28722" name="Curved Connector 98"/>
          <p:cNvCxnSpPr>
            <a:cxnSpLocks noChangeShapeType="1"/>
            <a:stCxn id="28707" idx="3"/>
          </p:cNvCxnSpPr>
          <p:nvPr/>
        </p:nvCxnSpPr>
        <p:spPr bwMode="auto">
          <a:xfrm flipV="1">
            <a:off x="4724400" y="3352800"/>
            <a:ext cx="1143000" cy="1066800"/>
          </a:xfrm>
          <a:prstGeom prst="curvedConnector3">
            <a:avLst>
              <a:gd name="adj1" fmla="val 50000"/>
            </a:avLst>
          </a:prstGeom>
          <a:noFill/>
          <a:ln w="9525" algn="ctr">
            <a:solidFill>
              <a:schemeClr val="dk1"/>
            </a:solidFill>
            <a:round/>
            <a:headEnd/>
            <a:tailEnd type="triangle" w="med" len="med"/>
          </a:ln>
        </p:spPr>
      </p:cxnSp>
      <p:cxnSp>
        <p:nvCxnSpPr>
          <p:cNvPr id="28723" name="Curved Connector 98"/>
          <p:cNvCxnSpPr>
            <a:cxnSpLocks noChangeShapeType="1"/>
            <a:stCxn id="28707" idx="3"/>
            <a:endCxn id="28692" idx="3"/>
          </p:cNvCxnSpPr>
          <p:nvPr/>
        </p:nvCxnSpPr>
        <p:spPr bwMode="auto">
          <a:xfrm flipV="1">
            <a:off x="4724400" y="4121150"/>
            <a:ext cx="1189038" cy="298450"/>
          </a:xfrm>
          <a:prstGeom prst="curvedConnector2">
            <a:avLst/>
          </a:prstGeom>
          <a:noFill/>
          <a:ln w="9525" algn="ctr">
            <a:solidFill>
              <a:schemeClr val="dk1"/>
            </a:solidFill>
            <a:round/>
            <a:headEnd/>
            <a:tailEnd type="triangle" w="med" len="med"/>
          </a:ln>
        </p:spPr>
      </p:cxnSp>
      <p:cxnSp>
        <p:nvCxnSpPr>
          <p:cNvPr id="28725" name="Straight Arrow Connector 120"/>
          <p:cNvCxnSpPr>
            <a:cxnSpLocks noChangeShapeType="1"/>
            <a:stCxn id="28696" idx="4"/>
            <a:endCxn id="28694" idx="0"/>
          </p:cNvCxnSpPr>
          <p:nvPr/>
        </p:nvCxnSpPr>
        <p:spPr bwMode="auto">
          <a:xfrm rot="5400000">
            <a:off x="4419601" y="1485900"/>
            <a:ext cx="381000" cy="3175"/>
          </a:xfrm>
          <a:prstGeom prst="straightConnector1">
            <a:avLst/>
          </a:prstGeom>
          <a:noFill/>
          <a:ln w="9525" algn="ctr">
            <a:solidFill>
              <a:schemeClr val="dk1"/>
            </a:solidFill>
            <a:prstDash val="dash"/>
            <a:round/>
            <a:headEnd/>
            <a:tailEnd type="triangle" w="med" len="med"/>
          </a:ln>
        </p:spPr>
      </p:cxnSp>
      <p:cxnSp>
        <p:nvCxnSpPr>
          <p:cNvPr id="28727" name="Straight Arrow Connector 127"/>
          <p:cNvCxnSpPr>
            <a:cxnSpLocks noChangeShapeType="1"/>
            <a:stCxn id="28694" idx="3"/>
          </p:cNvCxnSpPr>
          <p:nvPr/>
        </p:nvCxnSpPr>
        <p:spPr bwMode="auto">
          <a:xfrm rot="5400000">
            <a:off x="3532981" y="1886744"/>
            <a:ext cx="600075" cy="960438"/>
          </a:xfrm>
          <a:prstGeom prst="straightConnector1">
            <a:avLst/>
          </a:prstGeom>
          <a:noFill/>
          <a:ln w="9525" algn="ctr">
            <a:solidFill>
              <a:schemeClr val="dk1"/>
            </a:solidFill>
            <a:prstDash val="dash"/>
            <a:round/>
            <a:headEnd/>
            <a:tailEnd type="triangle" w="med" len="med"/>
          </a:ln>
        </p:spPr>
      </p:cxnSp>
      <p:cxnSp>
        <p:nvCxnSpPr>
          <p:cNvPr id="28728" name="Straight Arrow Connector 133"/>
          <p:cNvCxnSpPr>
            <a:cxnSpLocks noChangeShapeType="1"/>
            <a:stCxn id="28694" idx="5"/>
          </p:cNvCxnSpPr>
          <p:nvPr/>
        </p:nvCxnSpPr>
        <p:spPr bwMode="auto">
          <a:xfrm rot="16200000" flipH="1">
            <a:off x="5010944" y="1962944"/>
            <a:ext cx="904875" cy="1112837"/>
          </a:xfrm>
          <a:prstGeom prst="straightConnector1">
            <a:avLst/>
          </a:prstGeom>
          <a:noFill/>
          <a:ln w="9525" algn="ctr">
            <a:solidFill>
              <a:schemeClr val="dk1"/>
            </a:solidFill>
            <a:prstDash val="dash"/>
            <a:round/>
            <a:headEnd/>
            <a:tailEnd type="triangle" w="med" len="med"/>
          </a:ln>
        </p:spPr>
      </p:cxnSp>
      <p:sp>
        <p:nvSpPr>
          <p:cNvPr id="28730" name="TextBox 137"/>
          <p:cNvSpPr txBox="1">
            <a:spLocks noChangeArrowheads="1"/>
          </p:cNvSpPr>
          <p:nvPr/>
        </p:nvSpPr>
        <p:spPr bwMode="auto">
          <a:xfrm>
            <a:off x="4572000" y="1295400"/>
            <a:ext cx="809837" cy="261610"/>
          </a:xfrm>
          <a:prstGeom prst="rect">
            <a:avLst/>
          </a:prstGeom>
          <a:noFill/>
          <a:ln w="9525">
            <a:noFill/>
            <a:miter lim="800000"/>
            <a:headEnd/>
            <a:tailEnd/>
          </a:ln>
        </p:spPr>
        <p:txBody>
          <a:bodyPr wrap="none">
            <a:spAutoFit/>
          </a:bodyPr>
          <a:lstStyle/>
          <a:p>
            <a:r>
              <a:rPr lang="en-US" sz="1100" b="0" dirty="0">
                <a:solidFill>
                  <a:srgbClr val="FF0000"/>
                </a:solidFill>
              </a:rPr>
              <a:t>(1) submit</a:t>
            </a:r>
          </a:p>
        </p:txBody>
      </p:sp>
      <p:sp>
        <p:nvSpPr>
          <p:cNvPr id="28732" name="TextBox 139"/>
          <p:cNvSpPr txBox="1">
            <a:spLocks noChangeArrowheads="1"/>
          </p:cNvSpPr>
          <p:nvPr/>
        </p:nvSpPr>
        <p:spPr bwMode="auto">
          <a:xfrm>
            <a:off x="3352800" y="2176463"/>
            <a:ext cx="1273105" cy="261610"/>
          </a:xfrm>
          <a:prstGeom prst="rect">
            <a:avLst/>
          </a:prstGeom>
          <a:noFill/>
          <a:ln w="9525">
            <a:noFill/>
            <a:miter lim="800000"/>
            <a:headEnd/>
            <a:tailEnd/>
          </a:ln>
        </p:spPr>
        <p:txBody>
          <a:bodyPr wrap="none">
            <a:spAutoFit/>
          </a:bodyPr>
          <a:lstStyle/>
          <a:p>
            <a:r>
              <a:rPr lang="en-US" sz="1100" b="0" dirty="0">
                <a:solidFill>
                  <a:srgbClr val="FF0000"/>
                </a:solidFill>
              </a:rPr>
              <a:t>(2) schedule map</a:t>
            </a:r>
          </a:p>
        </p:txBody>
      </p:sp>
      <p:sp>
        <p:nvSpPr>
          <p:cNvPr id="28733" name="TextBox 140"/>
          <p:cNvSpPr txBox="1">
            <a:spLocks noChangeArrowheads="1"/>
          </p:cNvSpPr>
          <p:nvPr/>
        </p:nvSpPr>
        <p:spPr bwMode="auto">
          <a:xfrm>
            <a:off x="4742000" y="2176790"/>
            <a:ext cx="1430200" cy="261610"/>
          </a:xfrm>
          <a:prstGeom prst="rect">
            <a:avLst/>
          </a:prstGeom>
          <a:noFill/>
          <a:ln w="9525">
            <a:noFill/>
            <a:miter lim="800000"/>
            <a:headEnd/>
            <a:tailEnd/>
          </a:ln>
        </p:spPr>
        <p:txBody>
          <a:bodyPr wrap="none">
            <a:spAutoFit/>
          </a:bodyPr>
          <a:lstStyle/>
          <a:p>
            <a:r>
              <a:rPr lang="en-US" sz="1100" b="0" dirty="0">
                <a:solidFill>
                  <a:srgbClr val="FF0000"/>
                </a:solidFill>
              </a:rPr>
              <a:t>(2) schedule reduce</a:t>
            </a:r>
          </a:p>
        </p:txBody>
      </p:sp>
      <p:sp>
        <p:nvSpPr>
          <p:cNvPr id="28734" name="TextBox 141"/>
          <p:cNvSpPr txBox="1">
            <a:spLocks noChangeArrowheads="1"/>
          </p:cNvSpPr>
          <p:nvPr/>
        </p:nvSpPr>
        <p:spPr bwMode="auto">
          <a:xfrm>
            <a:off x="1990725" y="3200400"/>
            <a:ext cx="676275" cy="261938"/>
          </a:xfrm>
          <a:prstGeom prst="rect">
            <a:avLst/>
          </a:prstGeom>
          <a:noFill/>
          <a:ln w="9525">
            <a:noFill/>
            <a:miter lim="800000"/>
            <a:headEnd/>
            <a:tailEnd/>
          </a:ln>
        </p:spPr>
        <p:txBody>
          <a:bodyPr wrap="none">
            <a:spAutoFit/>
          </a:bodyPr>
          <a:lstStyle/>
          <a:p>
            <a:r>
              <a:rPr lang="en-US" sz="1100" b="0" dirty="0">
                <a:solidFill>
                  <a:srgbClr val="FF0000"/>
                </a:solidFill>
              </a:rPr>
              <a:t>(3) read</a:t>
            </a:r>
          </a:p>
        </p:txBody>
      </p:sp>
      <p:sp>
        <p:nvSpPr>
          <p:cNvPr id="28735" name="TextBox 142"/>
          <p:cNvSpPr txBox="1">
            <a:spLocks noChangeArrowheads="1"/>
          </p:cNvSpPr>
          <p:nvPr/>
        </p:nvSpPr>
        <p:spPr bwMode="auto">
          <a:xfrm>
            <a:off x="3352800" y="3319463"/>
            <a:ext cx="1022350" cy="261937"/>
          </a:xfrm>
          <a:prstGeom prst="rect">
            <a:avLst/>
          </a:prstGeom>
          <a:noFill/>
          <a:ln w="9525">
            <a:noFill/>
            <a:miter lim="800000"/>
            <a:headEnd/>
            <a:tailEnd/>
          </a:ln>
        </p:spPr>
        <p:txBody>
          <a:bodyPr wrap="none">
            <a:spAutoFit/>
          </a:bodyPr>
          <a:lstStyle/>
          <a:p>
            <a:r>
              <a:rPr lang="en-US" sz="1100" b="0" dirty="0">
                <a:solidFill>
                  <a:srgbClr val="FF0000"/>
                </a:solidFill>
              </a:rPr>
              <a:t>(4) local write</a:t>
            </a:r>
          </a:p>
        </p:txBody>
      </p:sp>
      <p:sp>
        <p:nvSpPr>
          <p:cNvPr id="28736" name="TextBox 143"/>
          <p:cNvSpPr txBox="1">
            <a:spLocks noChangeArrowheads="1"/>
          </p:cNvSpPr>
          <p:nvPr/>
        </p:nvSpPr>
        <p:spPr bwMode="auto">
          <a:xfrm>
            <a:off x="4562475" y="3048000"/>
            <a:ext cx="1152525" cy="261938"/>
          </a:xfrm>
          <a:prstGeom prst="rect">
            <a:avLst/>
          </a:prstGeom>
          <a:noFill/>
          <a:ln w="9525">
            <a:noFill/>
            <a:miter lim="800000"/>
            <a:headEnd/>
            <a:tailEnd/>
          </a:ln>
        </p:spPr>
        <p:txBody>
          <a:bodyPr wrap="none">
            <a:spAutoFit/>
          </a:bodyPr>
          <a:lstStyle/>
          <a:p>
            <a:r>
              <a:rPr lang="en-US" sz="1100" b="0">
                <a:solidFill>
                  <a:srgbClr val="FF0000"/>
                </a:solidFill>
              </a:rPr>
              <a:t>(5) remote read</a:t>
            </a:r>
          </a:p>
        </p:txBody>
      </p:sp>
      <p:sp>
        <p:nvSpPr>
          <p:cNvPr id="28737" name="TextBox 144"/>
          <p:cNvSpPr txBox="1">
            <a:spLocks noChangeArrowheads="1"/>
          </p:cNvSpPr>
          <p:nvPr/>
        </p:nvSpPr>
        <p:spPr bwMode="auto">
          <a:xfrm>
            <a:off x="6623050" y="2938463"/>
            <a:ext cx="692150" cy="261937"/>
          </a:xfrm>
          <a:prstGeom prst="rect">
            <a:avLst/>
          </a:prstGeom>
          <a:noFill/>
          <a:ln w="9525">
            <a:noFill/>
            <a:miter lim="800000"/>
            <a:headEnd/>
            <a:tailEnd/>
          </a:ln>
        </p:spPr>
        <p:txBody>
          <a:bodyPr wrap="none">
            <a:spAutoFit/>
          </a:bodyPr>
          <a:lstStyle/>
          <a:p>
            <a:r>
              <a:rPr lang="en-US" sz="1100" b="0">
                <a:solidFill>
                  <a:srgbClr val="FF0000"/>
                </a:solidFill>
              </a:rPr>
              <a:t>(6) write</a:t>
            </a:r>
          </a:p>
        </p:txBody>
      </p:sp>
      <p:sp>
        <p:nvSpPr>
          <p:cNvPr id="28738" name="TextBox 145"/>
          <p:cNvSpPr txBox="1">
            <a:spLocks noChangeArrowheads="1"/>
          </p:cNvSpPr>
          <p:nvPr/>
        </p:nvSpPr>
        <p:spPr bwMode="auto">
          <a:xfrm>
            <a:off x="1390851" y="4810125"/>
            <a:ext cx="582211" cy="523220"/>
          </a:xfrm>
          <a:prstGeom prst="rect">
            <a:avLst/>
          </a:prstGeom>
          <a:noFill/>
          <a:ln w="9525">
            <a:noFill/>
            <a:miter lim="800000"/>
            <a:headEnd/>
            <a:tailEnd/>
          </a:ln>
        </p:spPr>
        <p:txBody>
          <a:bodyPr wrap="none">
            <a:spAutoFit/>
          </a:bodyPr>
          <a:lstStyle/>
          <a:p>
            <a:pPr algn="ctr"/>
            <a:r>
              <a:rPr lang="en-US" sz="1400" b="0" dirty="0">
                <a:solidFill>
                  <a:schemeClr val="bg1"/>
                </a:solidFill>
              </a:rPr>
              <a:t>Input</a:t>
            </a:r>
          </a:p>
          <a:p>
            <a:pPr algn="ctr"/>
            <a:r>
              <a:rPr lang="en-US" sz="1400" b="0" dirty="0">
                <a:solidFill>
                  <a:schemeClr val="bg1"/>
                </a:solidFill>
              </a:rPr>
              <a:t>files</a:t>
            </a:r>
          </a:p>
        </p:txBody>
      </p:sp>
      <p:sp>
        <p:nvSpPr>
          <p:cNvPr id="28739" name="TextBox 146"/>
          <p:cNvSpPr txBox="1">
            <a:spLocks noChangeArrowheads="1"/>
          </p:cNvSpPr>
          <p:nvPr/>
        </p:nvSpPr>
        <p:spPr bwMode="auto">
          <a:xfrm>
            <a:off x="2632636" y="4810125"/>
            <a:ext cx="671979" cy="523220"/>
          </a:xfrm>
          <a:prstGeom prst="rect">
            <a:avLst/>
          </a:prstGeom>
          <a:noFill/>
          <a:ln w="9525">
            <a:noFill/>
            <a:miter lim="800000"/>
            <a:headEnd/>
            <a:tailEnd/>
          </a:ln>
        </p:spPr>
        <p:txBody>
          <a:bodyPr wrap="none">
            <a:spAutoFit/>
          </a:bodyPr>
          <a:lstStyle/>
          <a:p>
            <a:pPr algn="ctr"/>
            <a:r>
              <a:rPr lang="en-US" sz="1400" b="0">
                <a:solidFill>
                  <a:schemeClr val="bg1"/>
                </a:solidFill>
              </a:rPr>
              <a:t>Map</a:t>
            </a:r>
          </a:p>
          <a:p>
            <a:pPr algn="ctr"/>
            <a:r>
              <a:rPr lang="en-US" sz="1400" b="0">
                <a:solidFill>
                  <a:schemeClr val="bg1"/>
                </a:solidFill>
              </a:rPr>
              <a:t>phase</a:t>
            </a:r>
          </a:p>
        </p:txBody>
      </p:sp>
      <p:sp>
        <p:nvSpPr>
          <p:cNvPr id="28740" name="TextBox 147"/>
          <p:cNvSpPr txBox="1">
            <a:spLocks noChangeArrowheads="1"/>
          </p:cNvSpPr>
          <p:nvPr/>
        </p:nvSpPr>
        <p:spPr bwMode="auto">
          <a:xfrm>
            <a:off x="3808710" y="4810125"/>
            <a:ext cx="1547218" cy="523220"/>
          </a:xfrm>
          <a:prstGeom prst="rect">
            <a:avLst/>
          </a:prstGeom>
          <a:noFill/>
          <a:ln w="9525">
            <a:noFill/>
            <a:miter lim="800000"/>
            <a:headEnd/>
            <a:tailEnd/>
          </a:ln>
        </p:spPr>
        <p:txBody>
          <a:bodyPr wrap="none">
            <a:spAutoFit/>
          </a:bodyPr>
          <a:lstStyle/>
          <a:p>
            <a:pPr algn="ctr"/>
            <a:r>
              <a:rPr lang="en-US" sz="1400" b="0">
                <a:solidFill>
                  <a:schemeClr val="bg1"/>
                </a:solidFill>
              </a:rPr>
              <a:t>Intermediate files</a:t>
            </a:r>
          </a:p>
          <a:p>
            <a:pPr algn="ctr"/>
            <a:r>
              <a:rPr lang="en-US" sz="1400" b="0">
                <a:solidFill>
                  <a:schemeClr val="bg1"/>
                </a:solidFill>
              </a:rPr>
              <a:t>(on local disk)</a:t>
            </a:r>
          </a:p>
        </p:txBody>
      </p:sp>
      <p:sp>
        <p:nvSpPr>
          <p:cNvPr id="28741" name="TextBox 148"/>
          <p:cNvSpPr txBox="1">
            <a:spLocks noChangeArrowheads="1"/>
          </p:cNvSpPr>
          <p:nvPr/>
        </p:nvSpPr>
        <p:spPr bwMode="auto">
          <a:xfrm>
            <a:off x="5934075" y="4810125"/>
            <a:ext cx="831850" cy="523875"/>
          </a:xfrm>
          <a:prstGeom prst="rect">
            <a:avLst/>
          </a:prstGeom>
          <a:noFill/>
          <a:ln w="9525">
            <a:noFill/>
            <a:miter lim="800000"/>
            <a:headEnd/>
            <a:tailEnd/>
          </a:ln>
        </p:spPr>
        <p:txBody>
          <a:bodyPr wrap="none">
            <a:spAutoFit/>
          </a:bodyPr>
          <a:lstStyle/>
          <a:p>
            <a:pPr algn="ctr"/>
            <a:r>
              <a:rPr lang="en-US" sz="1400" b="0">
                <a:solidFill>
                  <a:schemeClr val="bg1"/>
                </a:solidFill>
              </a:rPr>
              <a:t>Reduce</a:t>
            </a:r>
          </a:p>
          <a:p>
            <a:pPr algn="ctr"/>
            <a:r>
              <a:rPr lang="en-US" sz="1400" b="0">
                <a:solidFill>
                  <a:schemeClr val="bg1"/>
                </a:solidFill>
              </a:rPr>
              <a:t>phase</a:t>
            </a:r>
          </a:p>
        </p:txBody>
      </p:sp>
      <p:sp>
        <p:nvSpPr>
          <p:cNvPr id="28742" name="TextBox 149"/>
          <p:cNvSpPr txBox="1">
            <a:spLocks noChangeArrowheads="1"/>
          </p:cNvSpPr>
          <p:nvPr/>
        </p:nvSpPr>
        <p:spPr bwMode="auto">
          <a:xfrm>
            <a:off x="7339333" y="4810125"/>
            <a:ext cx="721671" cy="523220"/>
          </a:xfrm>
          <a:prstGeom prst="rect">
            <a:avLst/>
          </a:prstGeom>
          <a:noFill/>
          <a:ln w="9525">
            <a:noFill/>
            <a:miter lim="800000"/>
            <a:headEnd/>
            <a:tailEnd/>
          </a:ln>
        </p:spPr>
        <p:txBody>
          <a:bodyPr wrap="none">
            <a:spAutoFit/>
          </a:bodyPr>
          <a:lstStyle/>
          <a:p>
            <a:pPr algn="ctr"/>
            <a:r>
              <a:rPr lang="en-US" sz="1400" b="0">
                <a:solidFill>
                  <a:schemeClr val="bg1"/>
                </a:solidFill>
              </a:rPr>
              <a:t>Output</a:t>
            </a:r>
          </a:p>
          <a:p>
            <a:pPr algn="ctr"/>
            <a:r>
              <a:rPr lang="en-US" sz="1400" b="0">
                <a:solidFill>
                  <a:schemeClr val="bg1"/>
                </a:solidFill>
              </a:rPr>
              <a:t>files</a:t>
            </a:r>
          </a:p>
        </p:txBody>
      </p:sp>
      <p:sp>
        <p:nvSpPr>
          <p:cNvPr id="28743" name="TextBox 2"/>
          <p:cNvSpPr txBox="1">
            <a:spLocks noChangeArrowheads="1"/>
          </p:cNvSpPr>
          <p:nvPr/>
        </p:nvSpPr>
        <p:spPr bwMode="auto">
          <a:xfrm>
            <a:off x="0" y="6611938"/>
            <a:ext cx="3124200" cy="246221"/>
          </a:xfrm>
          <a:prstGeom prst="rect">
            <a:avLst/>
          </a:prstGeom>
          <a:noFill/>
          <a:ln w="9525">
            <a:noFill/>
            <a:miter lim="800000"/>
            <a:headEnd/>
            <a:tailEnd/>
          </a:ln>
        </p:spPr>
        <p:txBody>
          <a:bodyPr wrap="square">
            <a:spAutoFit/>
          </a:bodyPr>
          <a:lstStyle/>
          <a:p>
            <a:r>
              <a:rPr lang="en-US" sz="1000" b="0" dirty="0">
                <a:solidFill>
                  <a:schemeClr val="bg1"/>
                </a:solidFill>
              </a:rPr>
              <a:t>Adapted from (Dean and </a:t>
            </a:r>
            <a:r>
              <a:rPr lang="en-US" sz="1000" b="0" dirty="0" err="1">
                <a:solidFill>
                  <a:schemeClr val="bg1"/>
                </a:solidFill>
              </a:rPr>
              <a:t>Ghemawat</a:t>
            </a:r>
            <a:r>
              <a:rPr lang="en-US" sz="1000" b="0" dirty="0">
                <a:solidFill>
                  <a:schemeClr val="bg1"/>
                </a:solidFill>
              </a:rPr>
              <a:t>, OSDI 2004)</a:t>
            </a:r>
          </a:p>
        </p:txBody>
      </p:sp>
    </p:spTree>
    <p:extLst>
      <p:ext uri="{BB962C8B-B14F-4D97-AF65-F5344CB8AC3E}">
        <p14:creationId xmlns:p14="http://schemas.microsoft.com/office/powerpoint/2010/main" val="9869864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Anatomy of a Job</a:t>
            </a:r>
          </a:p>
        </p:txBody>
      </p:sp>
      <p:sp>
        <p:nvSpPr>
          <p:cNvPr id="6" name="TextBox 5"/>
          <p:cNvSpPr txBox="1"/>
          <p:nvPr/>
        </p:nvSpPr>
        <p:spPr>
          <a:xfrm>
            <a:off x="0" y="251460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Behind the scenes:</a:t>
            </a:r>
          </a:p>
        </p:txBody>
      </p:sp>
      <p:sp>
        <p:nvSpPr>
          <p:cNvPr id="7" name="TextBox 6"/>
          <p:cNvSpPr txBox="1"/>
          <p:nvPr/>
        </p:nvSpPr>
        <p:spPr>
          <a:xfrm>
            <a:off x="0" y="2895600"/>
            <a:ext cx="9144000" cy="1631216"/>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Input splits are computed (on client end)</a:t>
            </a:r>
          </a:p>
          <a:p>
            <a:pPr lvl="0" algn="ctr">
              <a:defRPr/>
            </a:pPr>
            <a:r>
              <a:rPr lang="en-US" sz="2000" b="0" kern="0" dirty="0">
                <a:solidFill>
                  <a:srgbClr val="0070C0"/>
                </a:solidFill>
                <a:latin typeface="Gill Sans"/>
                <a:cs typeface="Gill Sans"/>
              </a:rPr>
              <a:t>Job data (jar, configuration XML) are sent to </a:t>
            </a:r>
            <a:r>
              <a:rPr lang="en-US" sz="2000" b="0" kern="0" dirty="0" err="1">
                <a:solidFill>
                  <a:srgbClr val="0070C0"/>
                </a:solidFill>
                <a:latin typeface="Gill Sans"/>
                <a:cs typeface="Gill Sans"/>
              </a:rPr>
              <a:t>jobtracker</a:t>
            </a:r>
            <a:endParaRPr lang="en-US" sz="2000" b="0" kern="0" dirty="0">
              <a:solidFill>
                <a:srgbClr val="0070C0"/>
              </a:solidFill>
              <a:latin typeface="Gill Sans"/>
              <a:cs typeface="Gill Sans"/>
            </a:endParaRPr>
          </a:p>
          <a:p>
            <a:pPr lvl="0" algn="ctr">
              <a:defRPr/>
            </a:pPr>
            <a:r>
              <a:rPr lang="en-US" sz="2000" b="0" kern="0" dirty="0" err="1">
                <a:solidFill>
                  <a:srgbClr val="0070C0"/>
                </a:solidFill>
                <a:latin typeface="Gill Sans"/>
                <a:cs typeface="Gill Sans"/>
              </a:rPr>
              <a:t>Jobtracker</a:t>
            </a:r>
            <a:r>
              <a:rPr lang="en-US" sz="2000" b="0" kern="0" dirty="0">
                <a:solidFill>
                  <a:srgbClr val="0070C0"/>
                </a:solidFill>
                <a:latin typeface="Gill Sans"/>
                <a:cs typeface="Gill Sans"/>
              </a:rPr>
              <a:t> puts job data in shared location, </a:t>
            </a:r>
            <a:r>
              <a:rPr lang="en-US" sz="2000" b="0" kern="0" dirty="0" err="1">
                <a:solidFill>
                  <a:srgbClr val="0070C0"/>
                </a:solidFill>
                <a:latin typeface="Gill Sans"/>
                <a:cs typeface="Gill Sans"/>
              </a:rPr>
              <a:t>enqueues</a:t>
            </a:r>
            <a:r>
              <a:rPr lang="en-US" sz="2000" b="0" kern="0" dirty="0">
                <a:solidFill>
                  <a:srgbClr val="0070C0"/>
                </a:solidFill>
                <a:latin typeface="Gill Sans"/>
                <a:cs typeface="Gill Sans"/>
              </a:rPr>
              <a:t> tasks</a:t>
            </a:r>
          </a:p>
          <a:p>
            <a:pPr lvl="0" algn="ctr">
              <a:defRPr/>
            </a:pPr>
            <a:r>
              <a:rPr lang="en-US" sz="2000" b="0" kern="0" dirty="0" err="1">
                <a:solidFill>
                  <a:srgbClr val="0070C0"/>
                </a:solidFill>
                <a:latin typeface="Gill Sans"/>
                <a:cs typeface="Gill Sans"/>
              </a:rPr>
              <a:t>Tasktrackers</a:t>
            </a:r>
            <a:r>
              <a:rPr lang="en-US" sz="2000" b="0" kern="0" dirty="0">
                <a:solidFill>
                  <a:srgbClr val="0070C0"/>
                </a:solidFill>
                <a:latin typeface="Gill Sans"/>
                <a:cs typeface="Gill Sans"/>
              </a:rPr>
              <a:t> poll for tasks</a:t>
            </a:r>
          </a:p>
          <a:p>
            <a:pPr lvl="0" algn="ctr">
              <a:defRPr/>
            </a:pPr>
            <a:r>
              <a:rPr lang="en-US" sz="2000" b="0" kern="0" dirty="0">
                <a:solidFill>
                  <a:srgbClr val="0070C0"/>
                </a:solidFill>
                <a:latin typeface="Gill Sans"/>
                <a:cs typeface="Gill Sans"/>
              </a:rPr>
              <a:t>Off to the races…</a:t>
            </a:r>
          </a:p>
        </p:txBody>
      </p:sp>
    </p:spTree>
    <p:extLst>
      <p:ext uri="{BB962C8B-B14F-4D97-AF65-F5344CB8AC3E}">
        <p14:creationId xmlns:p14="http://schemas.microsoft.com/office/powerpoint/2010/main" val="2102543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bwMode="auto">
          <a:xfrm>
            <a:off x="5562600" y="1780401"/>
            <a:ext cx="3276600" cy="2286000"/>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90" name="Rectangle 89"/>
          <p:cNvSpPr/>
          <p:nvPr/>
        </p:nvSpPr>
        <p:spPr bwMode="auto">
          <a:xfrm>
            <a:off x="457200" y="1780401"/>
            <a:ext cx="4876800" cy="2286000"/>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5" name="Rounded Rectangle 4"/>
          <p:cNvSpPr/>
          <p:nvPr/>
        </p:nvSpPr>
        <p:spPr bwMode="auto">
          <a:xfrm>
            <a:off x="609600" y="2085201"/>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bg2"/>
                </a:solidFill>
                <a:effectLst/>
                <a:latin typeface="Arial" charset="0"/>
              </a:rPr>
              <a:t>InputSplit</a:t>
            </a:r>
          </a:p>
        </p:txBody>
      </p:sp>
      <p:sp>
        <p:nvSpPr>
          <p:cNvPr id="6" name="TextBox 3"/>
          <p:cNvSpPr txBox="1">
            <a:spLocks noChangeArrowheads="1"/>
          </p:cNvSpPr>
          <p:nvPr/>
        </p:nvSpPr>
        <p:spPr bwMode="auto">
          <a:xfrm>
            <a:off x="0" y="6611938"/>
            <a:ext cx="3352800" cy="246221"/>
          </a:xfrm>
          <a:prstGeom prst="rect">
            <a:avLst/>
          </a:prstGeom>
          <a:noFill/>
          <a:ln w="9525">
            <a:noFill/>
            <a:miter lim="800000"/>
            <a:headEnd/>
            <a:tailEnd/>
          </a:ln>
        </p:spPr>
        <p:txBody>
          <a:bodyPr wrap="square">
            <a:spAutoFit/>
          </a:bodyPr>
          <a:lstStyle/>
          <a:p>
            <a:r>
              <a:rPr lang="en-US" sz="1000" b="0" dirty="0">
                <a:solidFill>
                  <a:schemeClr val="bg2"/>
                </a:solidFill>
              </a:rPr>
              <a:t>Source: redrawn from a slide by </a:t>
            </a:r>
            <a:r>
              <a:rPr lang="en-US" sz="1000" b="0" dirty="0" err="1">
                <a:solidFill>
                  <a:schemeClr val="bg2"/>
                </a:solidFill>
              </a:rPr>
              <a:t>Cloduera</a:t>
            </a:r>
            <a:r>
              <a:rPr lang="en-US" sz="1000" b="0" dirty="0">
                <a:solidFill>
                  <a:schemeClr val="bg2"/>
                </a:solidFill>
              </a:rPr>
              <a:t>, cc-licensed</a:t>
            </a:r>
          </a:p>
        </p:txBody>
      </p:sp>
      <p:sp>
        <p:nvSpPr>
          <p:cNvPr id="7" name="Rounded Rectangle 6"/>
          <p:cNvSpPr/>
          <p:nvPr/>
        </p:nvSpPr>
        <p:spPr bwMode="auto">
          <a:xfrm>
            <a:off x="2209800" y="2085201"/>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bg2"/>
                </a:solidFill>
                <a:effectLst/>
                <a:latin typeface="Arial" charset="0"/>
              </a:rPr>
              <a:t>InputSplit</a:t>
            </a:r>
          </a:p>
        </p:txBody>
      </p:sp>
      <p:sp>
        <p:nvSpPr>
          <p:cNvPr id="8" name="Rounded Rectangle 7"/>
          <p:cNvSpPr/>
          <p:nvPr/>
        </p:nvSpPr>
        <p:spPr bwMode="auto">
          <a:xfrm>
            <a:off x="3810000" y="2085201"/>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bg2"/>
                </a:solidFill>
                <a:effectLst/>
                <a:latin typeface="Arial" charset="0"/>
              </a:rPr>
              <a:t>InputSplit</a:t>
            </a:r>
          </a:p>
        </p:txBody>
      </p:sp>
      <p:sp>
        <p:nvSpPr>
          <p:cNvPr id="11" name="Rectangle 10"/>
          <p:cNvSpPr/>
          <p:nvPr/>
        </p:nvSpPr>
        <p:spPr bwMode="auto">
          <a:xfrm>
            <a:off x="609600" y="942201"/>
            <a:ext cx="4572000" cy="6096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a:solidFill>
                  <a:schemeClr val="bg2"/>
                </a:solidFill>
                <a:latin typeface="Arial" charset="0"/>
              </a:rPr>
              <a:t>Input File</a:t>
            </a:r>
          </a:p>
        </p:txBody>
      </p:sp>
      <p:sp>
        <p:nvSpPr>
          <p:cNvPr id="12" name="Rectangle 11"/>
          <p:cNvSpPr/>
          <p:nvPr/>
        </p:nvSpPr>
        <p:spPr bwMode="auto">
          <a:xfrm>
            <a:off x="5715000" y="942201"/>
            <a:ext cx="2971800" cy="6096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a:solidFill>
                  <a:schemeClr val="bg2"/>
                </a:solidFill>
                <a:latin typeface="Arial" charset="0"/>
              </a:rPr>
              <a:t>Input File</a:t>
            </a:r>
          </a:p>
        </p:txBody>
      </p:sp>
      <p:sp>
        <p:nvSpPr>
          <p:cNvPr id="22" name="Rounded Rectangle 21"/>
          <p:cNvSpPr/>
          <p:nvPr/>
        </p:nvSpPr>
        <p:spPr bwMode="auto">
          <a:xfrm>
            <a:off x="5715000" y="2085201"/>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bg2"/>
                </a:solidFill>
                <a:effectLst/>
                <a:latin typeface="Arial" charset="0"/>
              </a:rPr>
              <a:t>InputSplit</a:t>
            </a:r>
          </a:p>
        </p:txBody>
      </p:sp>
      <p:sp>
        <p:nvSpPr>
          <p:cNvPr id="23" name="Rounded Rectangle 22"/>
          <p:cNvSpPr/>
          <p:nvPr/>
        </p:nvSpPr>
        <p:spPr bwMode="auto">
          <a:xfrm>
            <a:off x="7315200" y="2085201"/>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bg2"/>
                </a:solidFill>
                <a:effectLst/>
                <a:latin typeface="Arial" charset="0"/>
              </a:rPr>
              <a:t>InputSplit</a:t>
            </a:r>
          </a:p>
        </p:txBody>
      </p:sp>
      <p:sp>
        <p:nvSpPr>
          <p:cNvPr id="26" name="Rounded Rectangle 25"/>
          <p:cNvSpPr/>
          <p:nvPr/>
        </p:nvSpPr>
        <p:spPr bwMode="auto">
          <a:xfrm>
            <a:off x="609600" y="3304401"/>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bg2"/>
                </a:solidFill>
                <a:effectLst/>
                <a:latin typeface="Arial" charset="0"/>
              </a:rPr>
              <a:t>RecordReader</a:t>
            </a:r>
          </a:p>
        </p:txBody>
      </p:sp>
      <p:sp>
        <p:nvSpPr>
          <p:cNvPr id="27" name="Rounded Rectangle 26"/>
          <p:cNvSpPr/>
          <p:nvPr/>
        </p:nvSpPr>
        <p:spPr bwMode="auto">
          <a:xfrm>
            <a:off x="2209800" y="3304401"/>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a:solidFill>
                  <a:schemeClr val="bg2"/>
                </a:solidFill>
                <a:latin typeface="Arial" charset="0"/>
              </a:rPr>
              <a:t>RecordReader</a:t>
            </a:r>
          </a:p>
        </p:txBody>
      </p:sp>
      <p:sp>
        <p:nvSpPr>
          <p:cNvPr id="28" name="Rounded Rectangle 27"/>
          <p:cNvSpPr/>
          <p:nvPr/>
        </p:nvSpPr>
        <p:spPr bwMode="auto">
          <a:xfrm>
            <a:off x="3810000" y="3304401"/>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a:solidFill>
                  <a:schemeClr val="bg2"/>
                </a:solidFill>
                <a:latin typeface="Arial" charset="0"/>
              </a:rPr>
              <a:t>RecordReader</a:t>
            </a:r>
          </a:p>
        </p:txBody>
      </p:sp>
      <p:sp>
        <p:nvSpPr>
          <p:cNvPr id="29" name="Rounded Rectangle 28"/>
          <p:cNvSpPr/>
          <p:nvPr/>
        </p:nvSpPr>
        <p:spPr bwMode="auto">
          <a:xfrm>
            <a:off x="5715000" y="3304401"/>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a:solidFill>
                  <a:schemeClr val="bg2"/>
                </a:solidFill>
                <a:latin typeface="Arial" charset="0"/>
              </a:rPr>
              <a:t>RecordReader</a:t>
            </a:r>
          </a:p>
        </p:txBody>
      </p:sp>
      <p:sp>
        <p:nvSpPr>
          <p:cNvPr id="30" name="Rounded Rectangle 29"/>
          <p:cNvSpPr/>
          <p:nvPr/>
        </p:nvSpPr>
        <p:spPr bwMode="auto">
          <a:xfrm>
            <a:off x="7315200" y="3304401"/>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a:solidFill>
                  <a:schemeClr val="bg2"/>
                </a:solidFill>
                <a:latin typeface="Arial" charset="0"/>
              </a:rPr>
              <a:t>RecordReader</a:t>
            </a:r>
          </a:p>
        </p:txBody>
      </p:sp>
      <p:cxnSp>
        <p:nvCxnSpPr>
          <p:cNvPr id="37" name="Shape 36"/>
          <p:cNvCxnSpPr/>
          <p:nvPr/>
        </p:nvCxnSpPr>
        <p:spPr bwMode="auto">
          <a:xfrm rot="10800000">
            <a:off x="1295400" y="2618601"/>
            <a:ext cx="1588" cy="685800"/>
          </a:xfrm>
          <a:prstGeom prst="curvedConnector3">
            <a:avLst>
              <a:gd name="adj1" fmla="val 14395466"/>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48" name="Shape 36"/>
          <p:cNvCxnSpPr/>
          <p:nvPr/>
        </p:nvCxnSpPr>
        <p:spPr bwMode="auto">
          <a:xfrm>
            <a:off x="1295400" y="2618601"/>
            <a:ext cx="1588" cy="685800"/>
          </a:xfrm>
          <a:prstGeom prst="curvedConnector3">
            <a:avLst>
              <a:gd name="adj1" fmla="val 14395466"/>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55" name="Straight Arrow Connector 54"/>
          <p:cNvCxnSpPr>
            <a:stCxn id="26" idx="2"/>
            <a:endCxn id="56" idx="0"/>
          </p:cNvCxnSpPr>
          <p:nvPr/>
        </p:nvCxnSpPr>
        <p:spPr bwMode="auto">
          <a:xfrm rot="5400000">
            <a:off x="1028700" y="4104501"/>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56" name="Rounded Rectangle 55"/>
          <p:cNvSpPr/>
          <p:nvPr/>
        </p:nvSpPr>
        <p:spPr bwMode="auto">
          <a:xfrm>
            <a:off x="609600" y="4371201"/>
            <a:ext cx="1371600" cy="5334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bg2"/>
                </a:solidFill>
                <a:effectLst/>
                <a:latin typeface="Arial" charset="0"/>
              </a:rPr>
              <a:t>Mapper</a:t>
            </a:r>
          </a:p>
        </p:txBody>
      </p:sp>
      <p:cxnSp>
        <p:nvCxnSpPr>
          <p:cNvPr id="59" name="Straight Arrow Connector 58"/>
          <p:cNvCxnSpPr/>
          <p:nvPr/>
        </p:nvCxnSpPr>
        <p:spPr bwMode="auto">
          <a:xfrm rot="5400000">
            <a:off x="1029494" y="51705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60" name="Straight Arrow Connector 59"/>
          <p:cNvCxnSpPr/>
          <p:nvPr/>
        </p:nvCxnSpPr>
        <p:spPr bwMode="auto">
          <a:xfrm rot="5400000">
            <a:off x="1029494" y="18177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61" name="TextBox 60"/>
          <p:cNvSpPr txBox="1"/>
          <p:nvPr/>
        </p:nvSpPr>
        <p:spPr>
          <a:xfrm>
            <a:off x="699303" y="5438001"/>
            <a:ext cx="1183337" cy="276999"/>
          </a:xfrm>
          <a:prstGeom prst="rect">
            <a:avLst/>
          </a:prstGeom>
          <a:noFill/>
        </p:spPr>
        <p:txBody>
          <a:bodyPr wrap="none" rtlCol="0">
            <a:spAutoFit/>
          </a:bodyPr>
          <a:lstStyle/>
          <a:p>
            <a:r>
              <a:rPr lang="en-US" sz="1200" dirty="0">
                <a:solidFill>
                  <a:schemeClr val="bg2"/>
                </a:solidFill>
              </a:rPr>
              <a:t>Intermediates</a:t>
            </a:r>
          </a:p>
        </p:txBody>
      </p:sp>
      <p:cxnSp>
        <p:nvCxnSpPr>
          <p:cNvPr id="62" name="Straight Arrow Connector 61"/>
          <p:cNvCxnSpPr>
            <a:endCxn id="63" idx="0"/>
          </p:cNvCxnSpPr>
          <p:nvPr/>
        </p:nvCxnSpPr>
        <p:spPr bwMode="auto">
          <a:xfrm rot="5400000">
            <a:off x="2628900" y="41037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63" name="Rounded Rectangle 62"/>
          <p:cNvSpPr/>
          <p:nvPr/>
        </p:nvSpPr>
        <p:spPr bwMode="auto">
          <a:xfrm>
            <a:off x="2209800" y="4370407"/>
            <a:ext cx="1371600" cy="5334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bg2"/>
                </a:solidFill>
                <a:effectLst/>
                <a:latin typeface="Arial" charset="0"/>
              </a:rPr>
              <a:t>Mapper</a:t>
            </a:r>
          </a:p>
        </p:txBody>
      </p:sp>
      <p:cxnSp>
        <p:nvCxnSpPr>
          <p:cNvPr id="64" name="Straight Arrow Connector 63"/>
          <p:cNvCxnSpPr/>
          <p:nvPr/>
        </p:nvCxnSpPr>
        <p:spPr bwMode="auto">
          <a:xfrm rot="5400000">
            <a:off x="2629694" y="5169713"/>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65" name="TextBox 64"/>
          <p:cNvSpPr txBox="1"/>
          <p:nvPr/>
        </p:nvSpPr>
        <p:spPr>
          <a:xfrm>
            <a:off x="2299503" y="5437207"/>
            <a:ext cx="1183337" cy="276999"/>
          </a:xfrm>
          <a:prstGeom prst="rect">
            <a:avLst/>
          </a:prstGeom>
          <a:noFill/>
        </p:spPr>
        <p:txBody>
          <a:bodyPr wrap="none" rtlCol="0">
            <a:spAutoFit/>
          </a:bodyPr>
          <a:lstStyle/>
          <a:p>
            <a:r>
              <a:rPr lang="en-US" sz="1200" dirty="0">
                <a:solidFill>
                  <a:schemeClr val="bg2"/>
                </a:solidFill>
              </a:rPr>
              <a:t>Intermediates</a:t>
            </a:r>
          </a:p>
        </p:txBody>
      </p:sp>
      <p:cxnSp>
        <p:nvCxnSpPr>
          <p:cNvPr id="66" name="Straight Arrow Connector 65"/>
          <p:cNvCxnSpPr>
            <a:endCxn id="67" idx="0"/>
          </p:cNvCxnSpPr>
          <p:nvPr/>
        </p:nvCxnSpPr>
        <p:spPr bwMode="auto">
          <a:xfrm rot="5400000">
            <a:off x="4251460" y="41037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67" name="Rounded Rectangle 66"/>
          <p:cNvSpPr/>
          <p:nvPr/>
        </p:nvSpPr>
        <p:spPr bwMode="auto">
          <a:xfrm>
            <a:off x="3832360" y="4370407"/>
            <a:ext cx="1371600" cy="5334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bg2"/>
                </a:solidFill>
                <a:effectLst/>
                <a:latin typeface="Arial" charset="0"/>
              </a:rPr>
              <a:t>Mapper</a:t>
            </a:r>
          </a:p>
        </p:txBody>
      </p:sp>
      <p:cxnSp>
        <p:nvCxnSpPr>
          <p:cNvPr id="68" name="Straight Arrow Connector 67"/>
          <p:cNvCxnSpPr/>
          <p:nvPr/>
        </p:nvCxnSpPr>
        <p:spPr bwMode="auto">
          <a:xfrm rot="5400000">
            <a:off x="4252254" y="5169713"/>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69" name="TextBox 68"/>
          <p:cNvSpPr txBox="1"/>
          <p:nvPr/>
        </p:nvSpPr>
        <p:spPr>
          <a:xfrm>
            <a:off x="3922063" y="5437207"/>
            <a:ext cx="1183337" cy="276999"/>
          </a:xfrm>
          <a:prstGeom prst="rect">
            <a:avLst/>
          </a:prstGeom>
          <a:noFill/>
        </p:spPr>
        <p:txBody>
          <a:bodyPr wrap="none" rtlCol="0">
            <a:spAutoFit/>
          </a:bodyPr>
          <a:lstStyle/>
          <a:p>
            <a:r>
              <a:rPr lang="en-US" sz="1200" dirty="0">
                <a:solidFill>
                  <a:schemeClr val="bg2"/>
                </a:solidFill>
              </a:rPr>
              <a:t>Intermediates</a:t>
            </a:r>
          </a:p>
        </p:txBody>
      </p:sp>
      <p:cxnSp>
        <p:nvCxnSpPr>
          <p:cNvPr id="70" name="Straight Arrow Connector 69"/>
          <p:cNvCxnSpPr>
            <a:endCxn id="71" idx="0"/>
          </p:cNvCxnSpPr>
          <p:nvPr/>
        </p:nvCxnSpPr>
        <p:spPr bwMode="auto">
          <a:xfrm rot="5400000">
            <a:off x="6134100" y="41037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71" name="Rounded Rectangle 70"/>
          <p:cNvSpPr/>
          <p:nvPr/>
        </p:nvSpPr>
        <p:spPr bwMode="auto">
          <a:xfrm>
            <a:off x="5715000" y="4370407"/>
            <a:ext cx="1371600" cy="5334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bg2"/>
                </a:solidFill>
                <a:effectLst/>
                <a:latin typeface="Arial" charset="0"/>
              </a:rPr>
              <a:t>Mapper</a:t>
            </a:r>
          </a:p>
        </p:txBody>
      </p:sp>
      <p:cxnSp>
        <p:nvCxnSpPr>
          <p:cNvPr id="72" name="Straight Arrow Connector 71"/>
          <p:cNvCxnSpPr/>
          <p:nvPr/>
        </p:nvCxnSpPr>
        <p:spPr bwMode="auto">
          <a:xfrm rot="5400000">
            <a:off x="6134894" y="5169713"/>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73" name="TextBox 72"/>
          <p:cNvSpPr txBox="1"/>
          <p:nvPr/>
        </p:nvSpPr>
        <p:spPr>
          <a:xfrm>
            <a:off x="5804703" y="5437207"/>
            <a:ext cx="1183337" cy="276999"/>
          </a:xfrm>
          <a:prstGeom prst="rect">
            <a:avLst/>
          </a:prstGeom>
          <a:noFill/>
        </p:spPr>
        <p:txBody>
          <a:bodyPr wrap="none" rtlCol="0">
            <a:spAutoFit/>
          </a:bodyPr>
          <a:lstStyle/>
          <a:p>
            <a:r>
              <a:rPr lang="en-US" sz="1200" dirty="0">
                <a:solidFill>
                  <a:schemeClr val="bg2"/>
                </a:solidFill>
              </a:rPr>
              <a:t>Intermediates</a:t>
            </a:r>
          </a:p>
        </p:txBody>
      </p:sp>
      <p:cxnSp>
        <p:nvCxnSpPr>
          <p:cNvPr id="74" name="Straight Arrow Connector 73"/>
          <p:cNvCxnSpPr>
            <a:endCxn id="75" idx="0"/>
          </p:cNvCxnSpPr>
          <p:nvPr/>
        </p:nvCxnSpPr>
        <p:spPr bwMode="auto">
          <a:xfrm rot="5400000">
            <a:off x="7756660" y="41037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75" name="Rounded Rectangle 74"/>
          <p:cNvSpPr/>
          <p:nvPr/>
        </p:nvSpPr>
        <p:spPr bwMode="auto">
          <a:xfrm>
            <a:off x="7337560" y="4370407"/>
            <a:ext cx="1371600" cy="5334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bg2"/>
                </a:solidFill>
                <a:effectLst/>
                <a:latin typeface="Arial" charset="0"/>
              </a:rPr>
              <a:t>Mapper</a:t>
            </a:r>
          </a:p>
        </p:txBody>
      </p:sp>
      <p:cxnSp>
        <p:nvCxnSpPr>
          <p:cNvPr id="76" name="Straight Arrow Connector 75"/>
          <p:cNvCxnSpPr/>
          <p:nvPr/>
        </p:nvCxnSpPr>
        <p:spPr bwMode="auto">
          <a:xfrm rot="5400000">
            <a:off x="7757454" y="5169713"/>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77" name="TextBox 76"/>
          <p:cNvSpPr txBox="1"/>
          <p:nvPr/>
        </p:nvSpPr>
        <p:spPr>
          <a:xfrm>
            <a:off x="7427263" y="5437207"/>
            <a:ext cx="1183337" cy="276999"/>
          </a:xfrm>
          <a:prstGeom prst="rect">
            <a:avLst/>
          </a:prstGeom>
          <a:noFill/>
        </p:spPr>
        <p:txBody>
          <a:bodyPr wrap="none" rtlCol="0">
            <a:spAutoFit/>
          </a:bodyPr>
          <a:lstStyle/>
          <a:p>
            <a:r>
              <a:rPr lang="en-US" sz="1200" dirty="0">
                <a:solidFill>
                  <a:schemeClr val="bg2"/>
                </a:solidFill>
              </a:rPr>
              <a:t>Intermediates</a:t>
            </a:r>
          </a:p>
        </p:txBody>
      </p:sp>
      <p:cxnSp>
        <p:nvCxnSpPr>
          <p:cNvPr id="78" name="Shape 36"/>
          <p:cNvCxnSpPr/>
          <p:nvPr/>
        </p:nvCxnSpPr>
        <p:spPr bwMode="auto">
          <a:xfrm rot="10800000">
            <a:off x="2894012" y="2618601"/>
            <a:ext cx="1588" cy="685800"/>
          </a:xfrm>
          <a:prstGeom prst="curvedConnector3">
            <a:avLst>
              <a:gd name="adj1" fmla="val 14395466"/>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79" name="Shape 36"/>
          <p:cNvCxnSpPr/>
          <p:nvPr/>
        </p:nvCxnSpPr>
        <p:spPr bwMode="auto">
          <a:xfrm>
            <a:off x="2894012" y="2618601"/>
            <a:ext cx="1588" cy="685800"/>
          </a:xfrm>
          <a:prstGeom prst="curvedConnector3">
            <a:avLst>
              <a:gd name="adj1" fmla="val 14395466"/>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80" name="Shape 36"/>
          <p:cNvCxnSpPr/>
          <p:nvPr/>
        </p:nvCxnSpPr>
        <p:spPr bwMode="auto">
          <a:xfrm rot="10800000">
            <a:off x="4495801" y="2618601"/>
            <a:ext cx="1588" cy="685800"/>
          </a:xfrm>
          <a:prstGeom prst="curvedConnector3">
            <a:avLst>
              <a:gd name="adj1" fmla="val 14395466"/>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81" name="Shape 36"/>
          <p:cNvCxnSpPr/>
          <p:nvPr/>
        </p:nvCxnSpPr>
        <p:spPr bwMode="auto">
          <a:xfrm>
            <a:off x="4495801" y="2618601"/>
            <a:ext cx="1588" cy="685800"/>
          </a:xfrm>
          <a:prstGeom prst="curvedConnector3">
            <a:avLst>
              <a:gd name="adj1" fmla="val 14395466"/>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82" name="Shape 36"/>
          <p:cNvCxnSpPr/>
          <p:nvPr/>
        </p:nvCxnSpPr>
        <p:spPr bwMode="auto">
          <a:xfrm rot="10800000">
            <a:off x="6399212" y="2618601"/>
            <a:ext cx="1588" cy="685800"/>
          </a:xfrm>
          <a:prstGeom prst="curvedConnector3">
            <a:avLst>
              <a:gd name="adj1" fmla="val 14395466"/>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83" name="Shape 36"/>
          <p:cNvCxnSpPr/>
          <p:nvPr/>
        </p:nvCxnSpPr>
        <p:spPr bwMode="auto">
          <a:xfrm>
            <a:off x="6399212" y="2618601"/>
            <a:ext cx="1588" cy="685800"/>
          </a:xfrm>
          <a:prstGeom prst="curvedConnector3">
            <a:avLst>
              <a:gd name="adj1" fmla="val 14395466"/>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84" name="Shape 36"/>
          <p:cNvCxnSpPr/>
          <p:nvPr/>
        </p:nvCxnSpPr>
        <p:spPr bwMode="auto">
          <a:xfrm rot="10800000">
            <a:off x="7999412" y="2618601"/>
            <a:ext cx="1588" cy="685800"/>
          </a:xfrm>
          <a:prstGeom prst="curvedConnector3">
            <a:avLst>
              <a:gd name="adj1" fmla="val 14395466"/>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85" name="Shape 36"/>
          <p:cNvCxnSpPr/>
          <p:nvPr/>
        </p:nvCxnSpPr>
        <p:spPr bwMode="auto">
          <a:xfrm>
            <a:off x="7999412" y="2618601"/>
            <a:ext cx="1588" cy="685800"/>
          </a:xfrm>
          <a:prstGeom prst="curvedConnector3">
            <a:avLst>
              <a:gd name="adj1" fmla="val 14395466"/>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86" name="Straight Arrow Connector 85"/>
          <p:cNvCxnSpPr/>
          <p:nvPr/>
        </p:nvCxnSpPr>
        <p:spPr bwMode="auto">
          <a:xfrm rot="5400000">
            <a:off x="2628106" y="18177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87" name="Straight Arrow Connector 86"/>
          <p:cNvCxnSpPr/>
          <p:nvPr/>
        </p:nvCxnSpPr>
        <p:spPr bwMode="auto">
          <a:xfrm rot="5400000">
            <a:off x="4228306" y="18177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88" name="Straight Arrow Connector 87"/>
          <p:cNvCxnSpPr/>
          <p:nvPr/>
        </p:nvCxnSpPr>
        <p:spPr bwMode="auto">
          <a:xfrm rot="5400000">
            <a:off x="6133306" y="18177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89" name="Straight Arrow Connector 88"/>
          <p:cNvCxnSpPr/>
          <p:nvPr/>
        </p:nvCxnSpPr>
        <p:spPr bwMode="auto">
          <a:xfrm rot="5400000">
            <a:off x="7733506" y="18177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91" name="TextBox 90"/>
          <p:cNvSpPr txBox="1"/>
          <p:nvPr/>
        </p:nvSpPr>
        <p:spPr>
          <a:xfrm rot="16200000">
            <a:off x="-307822" y="2774023"/>
            <a:ext cx="1228221" cy="307777"/>
          </a:xfrm>
          <a:prstGeom prst="rect">
            <a:avLst/>
          </a:prstGeom>
          <a:noFill/>
        </p:spPr>
        <p:txBody>
          <a:bodyPr wrap="none" rtlCol="0">
            <a:spAutoFit/>
          </a:bodyPr>
          <a:lstStyle/>
          <a:p>
            <a:r>
              <a:rPr lang="en-US" sz="1400" dirty="0">
                <a:solidFill>
                  <a:schemeClr val="bg2"/>
                </a:solidFill>
              </a:rPr>
              <a:t>InputFormat</a:t>
            </a:r>
          </a:p>
        </p:txBody>
      </p:sp>
    </p:spTree>
    <p:extLst>
      <p:ext uri="{BB962C8B-B14F-4D97-AF65-F5344CB8AC3E}">
        <p14:creationId xmlns:p14="http://schemas.microsoft.com/office/powerpoint/2010/main" val="111784463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09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3" name="Rectangle 2"/>
          <p:cNvSpPr/>
          <p:nvPr/>
        </p:nvSpPr>
        <p:spPr bwMode="auto">
          <a:xfrm>
            <a:off x="838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4" name="Rectangle 3"/>
          <p:cNvSpPr/>
          <p:nvPr/>
        </p:nvSpPr>
        <p:spPr bwMode="auto">
          <a:xfrm>
            <a:off x="1066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5" name="Rectangle 4"/>
          <p:cNvSpPr/>
          <p:nvPr/>
        </p:nvSpPr>
        <p:spPr bwMode="auto">
          <a:xfrm>
            <a:off x="1295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6" name="Rectangle 5"/>
          <p:cNvSpPr/>
          <p:nvPr/>
        </p:nvSpPr>
        <p:spPr bwMode="auto">
          <a:xfrm>
            <a:off x="1524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7" name="Rectangle 6"/>
          <p:cNvSpPr/>
          <p:nvPr/>
        </p:nvSpPr>
        <p:spPr bwMode="auto">
          <a:xfrm>
            <a:off x="1752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8" name="Rectangle 7"/>
          <p:cNvSpPr/>
          <p:nvPr/>
        </p:nvSpPr>
        <p:spPr bwMode="auto">
          <a:xfrm>
            <a:off x="1981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9" name="Rectangle 8"/>
          <p:cNvSpPr/>
          <p:nvPr/>
        </p:nvSpPr>
        <p:spPr bwMode="auto">
          <a:xfrm>
            <a:off x="2209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10" name="Rectangle 9"/>
          <p:cNvSpPr/>
          <p:nvPr/>
        </p:nvSpPr>
        <p:spPr bwMode="auto">
          <a:xfrm>
            <a:off x="2438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11" name="Rectangle 10"/>
          <p:cNvSpPr/>
          <p:nvPr/>
        </p:nvSpPr>
        <p:spPr bwMode="auto">
          <a:xfrm>
            <a:off x="2667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12" name="Rectangle 11"/>
          <p:cNvSpPr/>
          <p:nvPr/>
        </p:nvSpPr>
        <p:spPr bwMode="auto">
          <a:xfrm>
            <a:off x="3276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13" name="Rectangle 12"/>
          <p:cNvSpPr/>
          <p:nvPr/>
        </p:nvSpPr>
        <p:spPr bwMode="auto">
          <a:xfrm>
            <a:off x="3505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14" name="Rectangle 13"/>
          <p:cNvSpPr/>
          <p:nvPr/>
        </p:nvSpPr>
        <p:spPr bwMode="auto">
          <a:xfrm>
            <a:off x="3733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15" name="Rectangle 14"/>
          <p:cNvSpPr/>
          <p:nvPr/>
        </p:nvSpPr>
        <p:spPr bwMode="auto">
          <a:xfrm>
            <a:off x="3962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16" name="Rectangle 15"/>
          <p:cNvSpPr/>
          <p:nvPr/>
        </p:nvSpPr>
        <p:spPr bwMode="auto">
          <a:xfrm>
            <a:off x="4191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17" name="Rectangle 16"/>
          <p:cNvSpPr/>
          <p:nvPr/>
        </p:nvSpPr>
        <p:spPr bwMode="auto">
          <a:xfrm>
            <a:off x="4419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18" name="Rectangle 17"/>
          <p:cNvSpPr/>
          <p:nvPr/>
        </p:nvSpPr>
        <p:spPr bwMode="auto">
          <a:xfrm>
            <a:off x="4648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19" name="Rectangle 18"/>
          <p:cNvSpPr/>
          <p:nvPr/>
        </p:nvSpPr>
        <p:spPr bwMode="auto">
          <a:xfrm>
            <a:off x="4876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20" name="Rectangle 19"/>
          <p:cNvSpPr/>
          <p:nvPr/>
        </p:nvSpPr>
        <p:spPr bwMode="auto">
          <a:xfrm>
            <a:off x="5105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21" name="Rectangle 20"/>
          <p:cNvSpPr/>
          <p:nvPr/>
        </p:nvSpPr>
        <p:spPr bwMode="auto">
          <a:xfrm>
            <a:off x="5334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22" name="Rectangle 21"/>
          <p:cNvSpPr/>
          <p:nvPr/>
        </p:nvSpPr>
        <p:spPr bwMode="auto">
          <a:xfrm>
            <a:off x="5943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23" name="Rectangle 22"/>
          <p:cNvSpPr/>
          <p:nvPr/>
        </p:nvSpPr>
        <p:spPr bwMode="auto">
          <a:xfrm>
            <a:off x="6172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24" name="Rectangle 23"/>
          <p:cNvSpPr/>
          <p:nvPr/>
        </p:nvSpPr>
        <p:spPr bwMode="auto">
          <a:xfrm>
            <a:off x="6400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25" name="Rectangle 24"/>
          <p:cNvSpPr/>
          <p:nvPr/>
        </p:nvSpPr>
        <p:spPr bwMode="auto">
          <a:xfrm>
            <a:off x="6629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26" name="Rectangle 25"/>
          <p:cNvSpPr/>
          <p:nvPr/>
        </p:nvSpPr>
        <p:spPr bwMode="auto">
          <a:xfrm>
            <a:off x="6858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27" name="Rectangle 26"/>
          <p:cNvSpPr/>
          <p:nvPr/>
        </p:nvSpPr>
        <p:spPr bwMode="auto">
          <a:xfrm>
            <a:off x="70866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28" name="Rectangle 27"/>
          <p:cNvSpPr/>
          <p:nvPr/>
        </p:nvSpPr>
        <p:spPr bwMode="auto">
          <a:xfrm>
            <a:off x="73152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29" name="Rectangle 28"/>
          <p:cNvSpPr/>
          <p:nvPr/>
        </p:nvSpPr>
        <p:spPr bwMode="auto">
          <a:xfrm>
            <a:off x="75438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30" name="Rectangle 29"/>
          <p:cNvSpPr/>
          <p:nvPr/>
        </p:nvSpPr>
        <p:spPr bwMode="auto">
          <a:xfrm>
            <a:off x="77724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31" name="Rectangle 30"/>
          <p:cNvSpPr/>
          <p:nvPr/>
        </p:nvSpPr>
        <p:spPr bwMode="auto">
          <a:xfrm>
            <a:off x="8001000" y="2971800"/>
            <a:ext cx="228600" cy="30480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Gill Sans"/>
              <a:cs typeface="Gill Sans"/>
            </a:endParaRPr>
          </a:p>
        </p:txBody>
      </p:sp>
      <p:sp>
        <p:nvSpPr>
          <p:cNvPr id="32" name="TextBox 31"/>
          <p:cNvSpPr txBox="1"/>
          <p:nvPr/>
        </p:nvSpPr>
        <p:spPr>
          <a:xfrm>
            <a:off x="2895600" y="2971800"/>
            <a:ext cx="389850" cy="338554"/>
          </a:xfrm>
          <a:prstGeom prst="rect">
            <a:avLst/>
          </a:prstGeom>
          <a:noFill/>
        </p:spPr>
        <p:txBody>
          <a:bodyPr wrap="none" rtlCol="0">
            <a:spAutoFit/>
          </a:bodyPr>
          <a:lstStyle/>
          <a:p>
            <a:r>
              <a:rPr lang="en-US" dirty="0">
                <a:solidFill>
                  <a:schemeClr val="bg1"/>
                </a:solidFill>
                <a:latin typeface="Gill Sans"/>
                <a:cs typeface="Gill Sans"/>
              </a:rPr>
              <a:t>…</a:t>
            </a:r>
          </a:p>
        </p:txBody>
      </p:sp>
      <p:sp>
        <p:nvSpPr>
          <p:cNvPr id="33" name="TextBox 32"/>
          <p:cNvSpPr txBox="1"/>
          <p:nvPr/>
        </p:nvSpPr>
        <p:spPr>
          <a:xfrm>
            <a:off x="5562600" y="2971800"/>
            <a:ext cx="389850" cy="338554"/>
          </a:xfrm>
          <a:prstGeom prst="rect">
            <a:avLst/>
          </a:prstGeom>
          <a:noFill/>
        </p:spPr>
        <p:txBody>
          <a:bodyPr wrap="none" rtlCol="0">
            <a:spAutoFit/>
          </a:bodyPr>
          <a:lstStyle/>
          <a:p>
            <a:r>
              <a:rPr lang="en-US" dirty="0">
                <a:solidFill>
                  <a:schemeClr val="bg1"/>
                </a:solidFill>
                <a:latin typeface="Gill Sans"/>
                <a:cs typeface="Gill Sans"/>
              </a:rPr>
              <a:t>…</a:t>
            </a:r>
          </a:p>
        </p:txBody>
      </p:sp>
      <p:cxnSp>
        <p:nvCxnSpPr>
          <p:cNvPr id="35" name="Straight Connector 34"/>
          <p:cNvCxnSpPr/>
          <p:nvPr/>
        </p:nvCxnSpPr>
        <p:spPr bwMode="auto">
          <a:xfrm rot="5400000">
            <a:off x="-227806" y="3200400"/>
            <a:ext cx="1675606" cy="794"/>
          </a:xfrm>
          <a:prstGeom prst="line">
            <a:avLst/>
          </a:prstGeom>
          <a:ln w="25400">
            <a:solidFill>
              <a:schemeClr val="bg1"/>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37" name="Straight Connector 36"/>
          <p:cNvCxnSpPr/>
          <p:nvPr/>
        </p:nvCxnSpPr>
        <p:spPr bwMode="auto">
          <a:xfrm rot="5400000">
            <a:off x="2820194" y="3199606"/>
            <a:ext cx="1675606" cy="794"/>
          </a:xfrm>
          <a:prstGeom prst="line">
            <a:avLst/>
          </a:prstGeom>
          <a:ln w="25400">
            <a:solidFill>
              <a:schemeClr val="bg1"/>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38" name="Straight Connector 37"/>
          <p:cNvCxnSpPr/>
          <p:nvPr/>
        </p:nvCxnSpPr>
        <p:spPr bwMode="auto">
          <a:xfrm rot="5400000">
            <a:off x="5639594" y="3199606"/>
            <a:ext cx="1675606" cy="794"/>
          </a:xfrm>
          <a:prstGeom prst="line">
            <a:avLst/>
          </a:prstGeom>
          <a:ln w="25400">
            <a:solidFill>
              <a:schemeClr val="bg1"/>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nvGrpSpPr>
          <p:cNvPr id="70" name="Group 69"/>
          <p:cNvGrpSpPr/>
          <p:nvPr/>
        </p:nvGrpSpPr>
        <p:grpSpPr>
          <a:xfrm>
            <a:off x="609600" y="3657600"/>
            <a:ext cx="3048000" cy="338554"/>
            <a:chOff x="609600" y="3657600"/>
            <a:chExt cx="3124200" cy="338554"/>
          </a:xfrm>
        </p:grpSpPr>
        <p:cxnSp>
          <p:nvCxnSpPr>
            <p:cNvPr id="42" name="Straight Arrow Connector 41"/>
            <p:cNvCxnSpPr/>
            <p:nvPr/>
          </p:nvCxnSpPr>
          <p:spPr bwMode="auto">
            <a:xfrm rot="10800000">
              <a:off x="609600" y="3842166"/>
              <a:ext cx="1066800" cy="1588"/>
            </a:xfrm>
            <a:prstGeom prst="straightConnector1">
              <a:avLst/>
            </a:prstGeom>
            <a:ln>
              <a:headEnd type="none" w="med" len="med"/>
              <a:tailEnd type="triangle" w="lg" len="lg"/>
            </a:ln>
          </p:spPr>
          <p:style>
            <a:lnRef idx="2">
              <a:schemeClr val="accent5"/>
            </a:lnRef>
            <a:fillRef idx="0">
              <a:schemeClr val="accent5"/>
            </a:fillRef>
            <a:effectRef idx="1">
              <a:schemeClr val="accent5"/>
            </a:effectRef>
            <a:fontRef idx="minor">
              <a:schemeClr val="tx1"/>
            </a:fontRef>
          </p:style>
        </p:cxnSp>
        <p:cxnSp>
          <p:nvCxnSpPr>
            <p:cNvPr id="44" name="Straight Arrow Connector 43"/>
            <p:cNvCxnSpPr/>
            <p:nvPr/>
          </p:nvCxnSpPr>
          <p:spPr bwMode="auto">
            <a:xfrm>
              <a:off x="2819400" y="3843754"/>
              <a:ext cx="914400" cy="1588"/>
            </a:xfrm>
            <a:prstGeom prst="straightConnector1">
              <a:avLst/>
            </a:prstGeom>
            <a:ln>
              <a:headEnd type="none" w="med" len="med"/>
              <a:tailEnd type="triangle" w="lg" len="lg"/>
            </a:ln>
          </p:spPr>
          <p:style>
            <a:lnRef idx="2">
              <a:schemeClr val="accent5"/>
            </a:lnRef>
            <a:fillRef idx="0">
              <a:schemeClr val="accent5"/>
            </a:fillRef>
            <a:effectRef idx="1">
              <a:schemeClr val="accent5"/>
            </a:effectRef>
            <a:fontRef idx="minor">
              <a:schemeClr val="tx1"/>
            </a:fontRef>
          </p:style>
        </p:cxnSp>
        <p:sp>
          <p:nvSpPr>
            <p:cNvPr id="48" name="TextBox 47"/>
            <p:cNvSpPr txBox="1"/>
            <p:nvPr/>
          </p:nvSpPr>
          <p:spPr>
            <a:xfrm>
              <a:off x="1688862" y="3657600"/>
              <a:ext cx="1228121" cy="338554"/>
            </a:xfrm>
            <a:prstGeom prst="rect">
              <a:avLst/>
            </a:prstGeom>
            <a:noFill/>
          </p:spPr>
          <p:txBody>
            <a:bodyPr wrap="none" rtlCol="0">
              <a:spAutoFit/>
            </a:bodyPr>
            <a:lstStyle/>
            <a:p>
              <a:r>
                <a:rPr lang="en-US" dirty="0" err="1">
                  <a:solidFill>
                    <a:schemeClr val="bg1"/>
                  </a:solidFill>
                  <a:latin typeface="Gill Sans"/>
                  <a:cs typeface="Gill Sans"/>
                </a:rPr>
                <a:t>InputSplit</a:t>
              </a:r>
              <a:endParaRPr lang="en-US" dirty="0">
                <a:solidFill>
                  <a:schemeClr val="bg1"/>
                </a:solidFill>
                <a:latin typeface="Gill Sans"/>
                <a:cs typeface="Gill Sans"/>
              </a:endParaRPr>
            </a:p>
          </p:txBody>
        </p:sp>
      </p:grpSp>
      <p:grpSp>
        <p:nvGrpSpPr>
          <p:cNvPr id="71" name="Group 70"/>
          <p:cNvGrpSpPr/>
          <p:nvPr/>
        </p:nvGrpSpPr>
        <p:grpSpPr>
          <a:xfrm>
            <a:off x="3657601" y="3657600"/>
            <a:ext cx="2819400" cy="338554"/>
            <a:chOff x="3733801" y="3657600"/>
            <a:chExt cx="2895599" cy="338554"/>
          </a:xfrm>
        </p:grpSpPr>
        <p:cxnSp>
          <p:nvCxnSpPr>
            <p:cNvPr id="54" name="Straight Arrow Connector 53"/>
            <p:cNvCxnSpPr/>
            <p:nvPr/>
          </p:nvCxnSpPr>
          <p:spPr bwMode="auto">
            <a:xfrm rot="10800000">
              <a:off x="3733801" y="3842166"/>
              <a:ext cx="920495" cy="1588"/>
            </a:xfrm>
            <a:prstGeom prst="straightConnector1">
              <a:avLst/>
            </a:prstGeom>
            <a:ln>
              <a:headEnd type="none" w="med" len="med"/>
              <a:tailEnd type="triangle" w="lg" len="lg"/>
            </a:ln>
          </p:spPr>
          <p:style>
            <a:lnRef idx="2">
              <a:schemeClr val="accent5"/>
            </a:lnRef>
            <a:fillRef idx="0">
              <a:schemeClr val="accent5"/>
            </a:fillRef>
            <a:effectRef idx="1">
              <a:schemeClr val="accent5"/>
            </a:effectRef>
            <a:fontRef idx="minor">
              <a:schemeClr val="tx1"/>
            </a:fontRef>
          </p:style>
        </p:cxnSp>
        <p:cxnSp>
          <p:nvCxnSpPr>
            <p:cNvPr id="55" name="Straight Arrow Connector 54"/>
            <p:cNvCxnSpPr/>
            <p:nvPr/>
          </p:nvCxnSpPr>
          <p:spPr bwMode="auto">
            <a:xfrm>
              <a:off x="5760720" y="3843754"/>
              <a:ext cx="868680" cy="1588"/>
            </a:xfrm>
            <a:prstGeom prst="straightConnector1">
              <a:avLst/>
            </a:prstGeom>
            <a:ln>
              <a:headEnd type="none" w="med" len="med"/>
              <a:tailEnd type="triangle" w="lg" len="lg"/>
            </a:ln>
          </p:spPr>
          <p:style>
            <a:lnRef idx="2">
              <a:schemeClr val="accent5"/>
            </a:lnRef>
            <a:fillRef idx="0">
              <a:schemeClr val="accent5"/>
            </a:fillRef>
            <a:effectRef idx="1">
              <a:schemeClr val="accent5"/>
            </a:effectRef>
            <a:fontRef idx="minor">
              <a:schemeClr val="tx1"/>
            </a:fontRef>
          </p:style>
        </p:cxnSp>
        <p:sp>
          <p:nvSpPr>
            <p:cNvPr id="56" name="TextBox 55"/>
            <p:cNvSpPr txBox="1"/>
            <p:nvPr/>
          </p:nvSpPr>
          <p:spPr>
            <a:xfrm>
              <a:off x="4648200" y="3657600"/>
              <a:ext cx="1228121" cy="338554"/>
            </a:xfrm>
            <a:prstGeom prst="rect">
              <a:avLst/>
            </a:prstGeom>
            <a:noFill/>
          </p:spPr>
          <p:txBody>
            <a:bodyPr wrap="none" rtlCol="0">
              <a:spAutoFit/>
            </a:bodyPr>
            <a:lstStyle/>
            <a:p>
              <a:r>
                <a:rPr lang="en-US" dirty="0" err="1">
                  <a:solidFill>
                    <a:schemeClr val="bg1"/>
                  </a:solidFill>
                  <a:latin typeface="Gill Sans"/>
                  <a:cs typeface="Gill Sans"/>
                </a:rPr>
                <a:t>InputSplit</a:t>
              </a:r>
              <a:endParaRPr lang="en-US" dirty="0">
                <a:solidFill>
                  <a:schemeClr val="bg1"/>
                </a:solidFill>
                <a:latin typeface="Gill Sans"/>
                <a:cs typeface="Gill Sans"/>
              </a:endParaRPr>
            </a:p>
          </p:txBody>
        </p:sp>
      </p:grpSp>
      <p:grpSp>
        <p:nvGrpSpPr>
          <p:cNvPr id="72" name="Group 71"/>
          <p:cNvGrpSpPr/>
          <p:nvPr/>
        </p:nvGrpSpPr>
        <p:grpSpPr>
          <a:xfrm>
            <a:off x="6477000" y="3657600"/>
            <a:ext cx="1990120" cy="338554"/>
            <a:chOff x="6629401" y="3657600"/>
            <a:chExt cx="1990120" cy="338554"/>
          </a:xfrm>
        </p:grpSpPr>
        <p:cxnSp>
          <p:nvCxnSpPr>
            <p:cNvPr id="59" name="Straight Arrow Connector 58"/>
            <p:cNvCxnSpPr/>
            <p:nvPr/>
          </p:nvCxnSpPr>
          <p:spPr bwMode="auto">
            <a:xfrm rot="10800000">
              <a:off x="6629401" y="3842166"/>
              <a:ext cx="755903" cy="1588"/>
            </a:xfrm>
            <a:prstGeom prst="straightConnector1">
              <a:avLst/>
            </a:prstGeom>
            <a:ln>
              <a:headEnd type="none" w="med" len="med"/>
              <a:tailEnd type="triangle" w="lg" len="lg"/>
            </a:ln>
          </p:spPr>
          <p:style>
            <a:lnRef idx="2">
              <a:schemeClr val="accent5"/>
            </a:lnRef>
            <a:fillRef idx="0">
              <a:schemeClr val="accent5"/>
            </a:fillRef>
            <a:effectRef idx="1">
              <a:schemeClr val="accent5"/>
            </a:effectRef>
            <a:fontRef idx="minor">
              <a:schemeClr val="tx1"/>
            </a:fontRef>
          </p:style>
        </p:cxnSp>
        <p:sp>
          <p:nvSpPr>
            <p:cNvPr id="60" name="TextBox 59"/>
            <p:cNvSpPr txBox="1"/>
            <p:nvPr/>
          </p:nvSpPr>
          <p:spPr>
            <a:xfrm>
              <a:off x="7391400" y="3657600"/>
              <a:ext cx="1228121" cy="338554"/>
            </a:xfrm>
            <a:prstGeom prst="rect">
              <a:avLst/>
            </a:prstGeom>
            <a:noFill/>
          </p:spPr>
          <p:txBody>
            <a:bodyPr wrap="none" rtlCol="0">
              <a:spAutoFit/>
            </a:bodyPr>
            <a:lstStyle/>
            <a:p>
              <a:r>
                <a:rPr lang="en-US" dirty="0" err="1">
                  <a:solidFill>
                    <a:schemeClr val="bg1"/>
                  </a:solidFill>
                  <a:latin typeface="Gill Sans"/>
                  <a:cs typeface="Gill Sans"/>
                </a:rPr>
                <a:t>InputSplit</a:t>
              </a:r>
              <a:endParaRPr lang="en-US" dirty="0">
                <a:solidFill>
                  <a:schemeClr val="bg1"/>
                </a:solidFill>
                <a:latin typeface="Gill Sans"/>
                <a:cs typeface="Gill Sans"/>
              </a:endParaRPr>
            </a:p>
          </p:txBody>
        </p:sp>
      </p:grpSp>
      <p:sp>
        <p:nvSpPr>
          <p:cNvPr id="68" name="Rounded Rectangle 67"/>
          <p:cNvSpPr/>
          <p:nvPr/>
        </p:nvSpPr>
        <p:spPr bwMode="auto">
          <a:xfrm>
            <a:off x="3733800" y="914400"/>
            <a:ext cx="1371600" cy="6096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chemeClr val="bg1"/>
                </a:solidFill>
                <a:latin typeface="Gill Sans"/>
                <a:cs typeface="Gill Sans"/>
              </a:rPr>
              <a:t>Client</a:t>
            </a:r>
            <a:endParaRPr kumimoji="0" lang="en-US" sz="1600" b="1" i="0" u="none" strike="noStrike" cap="none" normalizeH="0" baseline="0" dirty="0">
              <a:ln>
                <a:noFill/>
              </a:ln>
              <a:solidFill>
                <a:schemeClr val="bg1"/>
              </a:solidFill>
              <a:effectLst/>
              <a:latin typeface="Gill Sans"/>
              <a:cs typeface="Gill Sans"/>
            </a:endParaRPr>
          </a:p>
        </p:txBody>
      </p:sp>
      <p:sp>
        <p:nvSpPr>
          <p:cNvPr id="69" name="TextBox 68"/>
          <p:cNvSpPr txBox="1"/>
          <p:nvPr/>
        </p:nvSpPr>
        <p:spPr>
          <a:xfrm>
            <a:off x="7391400" y="2667000"/>
            <a:ext cx="785780" cy="307777"/>
          </a:xfrm>
          <a:prstGeom prst="rect">
            <a:avLst/>
          </a:prstGeom>
          <a:noFill/>
        </p:spPr>
        <p:txBody>
          <a:bodyPr wrap="none" rtlCol="0">
            <a:spAutoFit/>
          </a:bodyPr>
          <a:lstStyle/>
          <a:p>
            <a:r>
              <a:rPr lang="en-US" sz="1400" b="0" dirty="0">
                <a:solidFill>
                  <a:schemeClr val="bg1"/>
                </a:solidFill>
                <a:latin typeface="Gill Sans"/>
                <a:cs typeface="Gill Sans"/>
              </a:rPr>
              <a:t>Records</a:t>
            </a:r>
          </a:p>
        </p:txBody>
      </p:sp>
      <p:grpSp>
        <p:nvGrpSpPr>
          <p:cNvPr id="46" name="Group 45"/>
          <p:cNvGrpSpPr/>
          <p:nvPr/>
        </p:nvGrpSpPr>
        <p:grpSpPr>
          <a:xfrm>
            <a:off x="609600" y="3276600"/>
            <a:ext cx="1371600" cy="2209800"/>
            <a:chOff x="609600" y="3276600"/>
            <a:chExt cx="1371600" cy="2209800"/>
          </a:xfrm>
        </p:grpSpPr>
        <p:sp>
          <p:nvSpPr>
            <p:cNvPr id="61" name="Rounded Rectangle 60"/>
            <p:cNvSpPr/>
            <p:nvPr/>
          </p:nvSpPr>
          <p:spPr bwMode="auto">
            <a:xfrm>
              <a:off x="609600" y="4876800"/>
              <a:ext cx="1371600" cy="6096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Gill Sans"/>
                  <a:cs typeface="Gill Sans"/>
                </a:rPr>
                <a:t>Mapper</a:t>
              </a:r>
            </a:p>
          </p:txBody>
        </p:sp>
        <p:cxnSp>
          <p:nvCxnSpPr>
            <p:cNvPr id="65" name="Straight Arrow Connector 64"/>
            <p:cNvCxnSpPr/>
            <p:nvPr/>
          </p:nvCxnSpPr>
          <p:spPr bwMode="auto">
            <a:xfrm>
              <a:off x="609600" y="3276600"/>
              <a:ext cx="304800" cy="1600200"/>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58" name="Rounded Rectangle 57"/>
            <p:cNvSpPr/>
            <p:nvPr/>
          </p:nvSpPr>
          <p:spPr bwMode="auto">
            <a:xfrm>
              <a:off x="609600" y="4191000"/>
              <a:ext cx="1295400" cy="4572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0" dirty="0" err="1">
                  <a:solidFill>
                    <a:schemeClr val="bg1"/>
                  </a:solidFill>
                  <a:latin typeface="Gill Sans"/>
                  <a:cs typeface="Gill Sans"/>
                </a:rPr>
                <a:t>RecordReader</a:t>
              </a:r>
              <a:endParaRPr kumimoji="0" lang="en-US" sz="1400" b="0" i="0" u="none" strike="noStrike" cap="none" normalizeH="0" baseline="0" dirty="0">
                <a:ln>
                  <a:noFill/>
                </a:ln>
                <a:solidFill>
                  <a:schemeClr val="bg1"/>
                </a:solidFill>
                <a:effectLst/>
                <a:latin typeface="Gill Sans"/>
                <a:cs typeface="Gill Sans"/>
              </a:endParaRPr>
            </a:p>
          </p:txBody>
        </p:sp>
      </p:grpSp>
      <p:grpSp>
        <p:nvGrpSpPr>
          <p:cNvPr id="47" name="Group 46"/>
          <p:cNvGrpSpPr/>
          <p:nvPr/>
        </p:nvGrpSpPr>
        <p:grpSpPr>
          <a:xfrm>
            <a:off x="3733800" y="3276600"/>
            <a:ext cx="1371600" cy="2209800"/>
            <a:chOff x="3733800" y="3276600"/>
            <a:chExt cx="1371600" cy="2209800"/>
          </a:xfrm>
        </p:grpSpPr>
        <p:sp>
          <p:nvSpPr>
            <p:cNvPr id="62" name="Rounded Rectangle 61"/>
            <p:cNvSpPr/>
            <p:nvPr/>
          </p:nvSpPr>
          <p:spPr bwMode="auto">
            <a:xfrm>
              <a:off x="3733800" y="4876800"/>
              <a:ext cx="1371600" cy="6096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Gill Sans"/>
                  <a:cs typeface="Gill Sans"/>
                </a:rPr>
                <a:t>Mapper</a:t>
              </a:r>
            </a:p>
          </p:txBody>
        </p:sp>
        <p:cxnSp>
          <p:nvCxnSpPr>
            <p:cNvPr id="66" name="Straight Arrow Connector 65"/>
            <p:cNvCxnSpPr/>
            <p:nvPr/>
          </p:nvCxnSpPr>
          <p:spPr bwMode="auto">
            <a:xfrm>
              <a:off x="3733800" y="3276600"/>
              <a:ext cx="304800" cy="1600200"/>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64" name="Rounded Rectangle 63"/>
            <p:cNvSpPr/>
            <p:nvPr/>
          </p:nvSpPr>
          <p:spPr bwMode="auto">
            <a:xfrm>
              <a:off x="3733800" y="4191000"/>
              <a:ext cx="1295400" cy="4572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0" dirty="0" err="1">
                  <a:solidFill>
                    <a:schemeClr val="bg1"/>
                  </a:solidFill>
                  <a:latin typeface="Gill Sans"/>
                  <a:cs typeface="Gill Sans"/>
                </a:rPr>
                <a:t>RecordReader</a:t>
              </a:r>
              <a:endParaRPr kumimoji="0" lang="en-US" sz="1400" b="0" i="0" u="none" strike="noStrike" cap="none" normalizeH="0" baseline="0" dirty="0">
                <a:ln>
                  <a:noFill/>
                </a:ln>
                <a:solidFill>
                  <a:schemeClr val="bg1"/>
                </a:solidFill>
                <a:effectLst/>
                <a:latin typeface="Gill Sans"/>
                <a:cs typeface="Gill Sans"/>
              </a:endParaRPr>
            </a:p>
          </p:txBody>
        </p:sp>
      </p:grpSp>
      <p:grpSp>
        <p:nvGrpSpPr>
          <p:cNvPr id="49" name="Group 48"/>
          <p:cNvGrpSpPr/>
          <p:nvPr/>
        </p:nvGrpSpPr>
        <p:grpSpPr>
          <a:xfrm>
            <a:off x="6629400" y="3276600"/>
            <a:ext cx="1371600" cy="2209800"/>
            <a:chOff x="6629400" y="3276600"/>
            <a:chExt cx="1371600" cy="2209800"/>
          </a:xfrm>
        </p:grpSpPr>
        <p:sp>
          <p:nvSpPr>
            <p:cNvPr id="63" name="Rounded Rectangle 62"/>
            <p:cNvSpPr/>
            <p:nvPr/>
          </p:nvSpPr>
          <p:spPr bwMode="auto">
            <a:xfrm>
              <a:off x="6629400" y="4876800"/>
              <a:ext cx="1371600" cy="6096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Gill Sans"/>
                  <a:cs typeface="Gill Sans"/>
                </a:rPr>
                <a:t>Mapper</a:t>
              </a:r>
            </a:p>
          </p:txBody>
        </p:sp>
        <p:cxnSp>
          <p:nvCxnSpPr>
            <p:cNvPr id="67" name="Straight Arrow Connector 66"/>
            <p:cNvCxnSpPr/>
            <p:nvPr/>
          </p:nvCxnSpPr>
          <p:spPr bwMode="auto">
            <a:xfrm>
              <a:off x="6629400" y="3276600"/>
              <a:ext cx="304800" cy="1600201"/>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73" name="Rounded Rectangle 72"/>
            <p:cNvSpPr/>
            <p:nvPr/>
          </p:nvSpPr>
          <p:spPr bwMode="auto">
            <a:xfrm>
              <a:off x="6629400" y="4191000"/>
              <a:ext cx="1295400" cy="4572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0" dirty="0" err="1">
                  <a:solidFill>
                    <a:schemeClr val="bg1"/>
                  </a:solidFill>
                  <a:latin typeface="Gill Sans"/>
                  <a:cs typeface="Gill Sans"/>
                </a:rPr>
                <a:t>RecordReader</a:t>
              </a:r>
              <a:endParaRPr kumimoji="0" lang="en-US" sz="1400" b="0" i="0" u="none" strike="noStrike" cap="none" normalizeH="0" baseline="0" dirty="0">
                <a:ln>
                  <a:noFill/>
                </a:ln>
                <a:solidFill>
                  <a:schemeClr val="bg1"/>
                </a:solidFill>
                <a:effectLst/>
                <a:latin typeface="Gill Sans"/>
                <a:cs typeface="Gill Sans"/>
              </a:endParaRPr>
            </a:p>
          </p:txBody>
        </p:sp>
      </p:grpSp>
      <p:sp>
        <p:nvSpPr>
          <p:cNvPr id="74" name="TextBox 73"/>
          <p:cNvSpPr txBox="1"/>
          <p:nvPr/>
        </p:nvSpPr>
        <p:spPr>
          <a:xfrm>
            <a:off x="0" y="6167735"/>
            <a:ext cx="9144000" cy="461665"/>
          </a:xfrm>
          <a:prstGeom prst="rect">
            <a:avLst/>
          </a:prstGeom>
          <a:noFill/>
        </p:spPr>
        <p:txBody>
          <a:bodyPr wrap="square" rtlCol="0">
            <a:spAutoFit/>
          </a:bodyPr>
          <a:lstStyle/>
          <a:p>
            <a:pPr lvl="0" algn="ctr">
              <a:defRPr/>
            </a:pPr>
            <a:r>
              <a:rPr lang="en-US" sz="2400" b="0" kern="0" dirty="0">
                <a:solidFill>
                  <a:srgbClr val="FF0000"/>
                </a:solidFill>
                <a:latin typeface="Gill Sans"/>
                <a:cs typeface="Gill Sans"/>
              </a:rPr>
              <a:t>Where’s the data actually coming from?</a:t>
            </a:r>
          </a:p>
        </p:txBody>
      </p:sp>
    </p:spTree>
    <p:extLst>
      <p:ext uri="{BB962C8B-B14F-4D97-AF65-F5344CB8AC3E}">
        <p14:creationId xmlns:p14="http://schemas.microsoft.com/office/powerpoint/2010/main" val="14278196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0" y="6611938"/>
            <a:ext cx="3352800" cy="246221"/>
          </a:xfrm>
          <a:prstGeom prst="rect">
            <a:avLst/>
          </a:prstGeom>
          <a:noFill/>
          <a:ln w="9525">
            <a:noFill/>
            <a:miter lim="800000"/>
            <a:headEnd/>
            <a:tailEnd/>
          </a:ln>
        </p:spPr>
        <p:txBody>
          <a:bodyPr wrap="square">
            <a:spAutoFit/>
          </a:bodyPr>
          <a:lstStyle/>
          <a:p>
            <a:r>
              <a:rPr lang="en-US" sz="1000" b="0" dirty="0">
                <a:solidFill>
                  <a:schemeClr val="bg2"/>
                </a:solidFill>
              </a:rPr>
              <a:t>Source: redrawn from a slide by </a:t>
            </a:r>
            <a:r>
              <a:rPr lang="en-US" sz="1000" b="0" dirty="0" err="1">
                <a:solidFill>
                  <a:schemeClr val="bg2"/>
                </a:solidFill>
              </a:rPr>
              <a:t>Cloduera</a:t>
            </a:r>
            <a:r>
              <a:rPr lang="en-US" sz="1000" b="0" dirty="0">
                <a:solidFill>
                  <a:schemeClr val="bg2"/>
                </a:solidFill>
              </a:rPr>
              <a:t>, cc-licensed</a:t>
            </a:r>
          </a:p>
        </p:txBody>
      </p:sp>
      <p:sp>
        <p:nvSpPr>
          <p:cNvPr id="56" name="Rounded Rectangle 55"/>
          <p:cNvSpPr/>
          <p:nvPr/>
        </p:nvSpPr>
        <p:spPr bwMode="auto">
          <a:xfrm>
            <a:off x="609600" y="866001"/>
            <a:ext cx="1371600" cy="5334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bg2"/>
                </a:solidFill>
                <a:effectLst/>
                <a:latin typeface="Arial" charset="0"/>
              </a:rPr>
              <a:t>Mapper</a:t>
            </a:r>
          </a:p>
        </p:txBody>
      </p:sp>
      <p:cxnSp>
        <p:nvCxnSpPr>
          <p:cNvPr id="59" name="Straight Arrow Connector 58"/>
          <p:cNvCxnSpPr/>
          <p:nvPr/>
        </p:nvCxnSpPr>
        <p:spPr bwMode="auto">
          <a:xfrm rot="5400000">
            <a:off x="1029494" y="1665307"/>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63" name="Rounded Rectangle 62"/>
          <p:cNvSpPr/>
          <p:nvPr/>
        </p:nvSpPr>
        <p:spPr bwMode="auto">
          <a:xfrm>
            <a:off x="2209800" y="865207"/>
            <a:ext cx="1371600" cy="5334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bg2"/>
                </a:solidFill>
                <a:effectLst/>
                <a:latin typeface="Arial" charset="0"/>
              </a:rPr>
              <a:t>Mapper</a:t>
            </a:r>
          </a:p>
        </p:txBody>
      </p:sp>
      <p:cxnSp>
        <p:nvCxnSpPr>
          <p:cNvPr id="64" name="Straight Arrow Connector 63"/>
          <p:cNvCxnSpPr/>
          <p:nvPr/>
        </p:nvCxnSpPr>
        <p:spPr bwMode="auto">
          <a:xfrm rot="5400000">
            <a:off x="2629694" y="1664513"/>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67" name="Rounded Rectangle 66"/>
          <p:cNvSpPr/>
          <p:nvPr/>
        </p:nvSpPr>
        <p:spPr bwMode="auto">
          <a:xfrm>
            <a:off x="3832360" y="865207"/>
            <a:ext cx="1371600" cy="5334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bg2"/>
                </a:solidFill>
                <a:effectLst/>
                <a:latin typeface="Arial" charset="0"/>
              </a:rPr>
              <a:t>Mapper</a:t>
            </a:r>
          </a:p>
        </p:txBody>
      </p:sp>
      <p:cxnSp>
        <p:nvCxnSpPr>
          <p:cNvPr id="68" name="Straight Arrow Connector 67"/>
          <p:cNvCxnSpPr/>
          <p:nvPr/>
        </p:nvCxnSpPr>
        <p:spPr bwMode="auto">
          <a:xfrm rot="5400000">
            <a:off x="4252254" y="1664513"/>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71" name="Rounded Rectangle 70"/>
          <p:cNvSpPr/>
          <p:nvPr/>
        </p:nvSpPr>
        <p:spPr bwMode="auto">
          <a:xfrm>
            <a:off x="5715000" y="865207"/>
            <a:ext cx="1371600" cy="5334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bg2"/>
                </a:solidFill>
                <a:effectLst/>
                <a:latin typeface="Arial" charset="0"/>
              </a:rPr>
              <a:t>Mapper</a:t>
            </a:r>
          </a:p>
        </p:txBody>
      </p:sp>
      <p:cxnSp>
        <p:nvCxnSpPr>
          <p:cNvPr id="72" name="Straight Arrow Connector 71"/>
          <p:cNvCxnSpPr/>
          <p:nvPr/>
        </p:nvCxnSpPr>
        <p:spPr bwMode="auto">
          <a:xfrm rot="5400000">
            <a:off x="6134894" y="1664513"/>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75" name="Rounded Rectangle 74"/>
          <p:cNvSpPr/>
          <p:nvPr/>
        </p:nvSpPr>
        <p:spPr bwMode="auto">
          <a:xfrm>
            <a:off x="7337560" y="865207"/>
            <a:ext cx="1371600" cy="5334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bg2"/>
                </a:solidFill>
                <a:effectLst/>
                <a:latin typeface="Arial" charset="0"/>
              </a:rPr>
              <a:t>Mapper</a:t>
            </a:r>
          </a:p>
        </p:txBody>
      </p:sp>
      <p:cxnSp>
        <p:nvCxnSpPr>
          <p:cNvPr id="76" name="Straight Arrow Connector 75"/>
          <p:cNvCxnSpPr/>
          <p:nvPr/>
        </p:nvCxnSpPr>
        <p:spPr bwMode="auto">
          <a:xfrm rot="5400000">
            <a:off x="7757454" y="1664513"/>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100" name="Rounded Rectangle 99"/>
          <p:cNvSpPr/>
          <p:nvPr/>
        </p:nvSpPr>
        <p:spPr bwMode="auto">
          <a:xfrm>
            <a:off x="609600" y="2743200"/>
            <a:ext cx="1371600" cy="533400"/>
          </a:xfrm>
          <a:prstGeom prst="round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bg2"/>
                </a:solidFill>
                <a:effectLst/>
                <a:latin typeface="Arial" charset="0"/>
              </a:rPr>
              <a:t>Partitioner</a:t>
            </a:r>
          </a:p>
        </p:txBody>
      </p:sp>
      <p:cxnSp>
        <p:nvCxnSpPr>
          <p:cNvPr id="101" name="Straight Arrow Connector 100"/>
          <p:cNvCxnSpPr/>
          <p:nvPr/>
        </p:nvCxnSpPr>
        <p:spPr bwMode="auto">
          <a:xfrm rot="5400000">
            <a:off x="1029494" y="24757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102" name="Rounded Rectangle 101"/>
          <p:cNvSpPr/>
          <p:nvPr/>
        </p:nvSpPr>
        <p:spPr bwMode="auto">
          <a:xfrm>
            <a:off x="2209800" y="2742406"/>
            <a:ext cx="1371600" cy="533400"/>
          </a:xfrm>
          <a:prstGeom prst="round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a:solidFill>
                  <a:schemeClr val="bg2"/>
                </a:solidFill>
                <a:latin typeface="Arial" charset="0"/>
              </a:rPr>
              <a:t>Partitioner</a:t>
            </a:r>
          </a:p>
        </p:txBody>
      </p:sp>
      <p:cxnSp>
        <p:nvCxnSpPr>
          <p:cNvPr id="103" name="Straight Arrow Connector 102"/>
          <p:cNvCxnSpPr/>
          <p:nvPr/>
        </p:nvCxnSpPr>
        <p:spPr bwMode="auto">
          <a:xfrm rot="5400000">
            <a:off x="2629694" y="24757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104" name="Rounded Rectangle 103"/>
          <p:cNvSpPr/>
          <p:nvPr/>
        </p:nvSpPr>
        <p:spPr bwMode="auto">
          <a:xfrm>
            <a:off x="3832360" y="2742406"/>
            <a:ext cx="1371600" cy="533400"/>
          </a:xfrm>
          <a:prstGeom prst="round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a:solidFill>
                  <a:schemeClr val="bg2"/>
                </a:solidFill>
                <a:latin typeface="Arial" charset="0"/>
              </a:rPr>
              <a:t>Partitioner</a:t>
            </a:r>
          </a:p>
        </p:txBody>
      </p:sp>
      <p:cxnSp>
        <p:nvCxnSpPr>
          <p:cNvPr id="105" name="Straight Arrow Connector 104"/>
          <p:cNvCxnSpPr/>
          <p:nvPr/>
        </p:nvCxnSpPr>
        <p:spPr bwMode="auto">
          <a:xfrm rot="5400000">
            <a:off x="4252254" y="24757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106" name="Rounded Rectangle 105"/>
          <p:cNvSpPr/>
          <p:nvPr/>
        </p:nvSpPr>
        <p:spPr bwMode="auto">
          <a:xfrm>
            <a:off x="5715000" y="2742406"/>
            <a:ext cx="1371600" cy="533400"/>
          </a:xfrm>
          <a:prstGeom prst="round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a:solidFill>
                  <a:schemeClr val="bg2"/>
                </a:solidFill>
                <a:latin typeface="Arial" charset="0"/>
              </a:rPr>
              <a:t>Partitioner</a:t>
            </a:r>
          </a:p>
        </p:txBody>
      </p:sp>
      <p:cxnSp>
        <p:nvCxnSpPr>
          <p:cNvPr id="107" name="Straight Arrow Connector 106"/>
          <p:cNvCxnSpPr/>
          <p:nvPr/>
        </p:nvCxnSpPr>
        <p:spPr bwMode="auto">
          <a:xfrm rot="5400000">
            <a:off x="6134894" y="24757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108" name="Rounded Rectangle 107"/>
          <p:cNvSpPr/>
          <p:nvPr/>
        </p:nvSpPr>
        <p:spPr bwMode="auto">
          <a:xfrm>
            <a:off x="7337560" y="2742406"/>
            <a:ext cx="1371600" cy="533400"/>
          </a:xfrm>
          <a:prstGeom prst="round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a:solidFill>
                  <a:schemeClr val="bg2"/>
                </a:solidFill>
                <a:latin typeface="Arial" charset="0"/>
              </a:rPr>
              <a:t>Partitioner</a:t>
            </a:r>
          </a:p>
        </p:txBody>
      </p:sp>
      <p:cxnSp>
        <p:nvCxnSpPr>
          <p:cNvPr id="109" name="Straight Arrow Connector 108"/>
          <p:cNvCxnSpPr/>
          <p:nvPr/>
        </p:nvCxnSpPr>
        <p:spPr bwMode="auto">
          <a:xfrm rot="5400000">
            <a:off x="7757454" y="24757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110" name="TextBox 109"/>
          <p:cNvSpPr txBox="1"/>
          <p:nvPr/>
        </p:nvSpPr>
        <p:spPr>
          <a:xfrm>
            <a:off x="699303" y="1932801"/>
            <a:ext cx="1183337" cy="276999"/>
          </a:xfrm>
          <a:prstGeom prst="rect">
            <a:avLst/>
          </a:prstGeom>
          <a:noFill/>
        </p:spPr>
        <p:txBody>
          <a:bodyPr wrap="none" rtlCol="0">
            <a:spAutoFit/>
          </a:bodyPr>
          <a:lstStyle/>
          <a:p>
            <a:r>
              <a:rPr lang="en-US" sz="1200" dirty="0">
                <a:solidFill>
                  <a:schemeClr val="bg2"/>
                </a:solidFill>
              </a:rPr>
              <a:t>Intermediates</a:t>
            </a:r>
          </a:p>
        </p:txBody>
      </p:sp>
      <p:sp>
        <p:nvSpPr>
          <p:cNvPr id="111" name="TextBox 110"/>
          <p:cNvSpPr txBox="1"/>
          <p:nvPr/>
        </p:nvSpPr>
        <p:spPr>
          <a:xfrm>
            <a:off x="2299503" y="1932007"/>
            <a:ext cx="1183337" cy="276999"/>
          </a:xfrm>
          <a:prstGeom prst="rect">
            <a:avLst/>
          </a:prstGeom>
          <a:noFill/>
        </p:spPr>
        <p:txBody>
          <a:bodyPr wrap="none" rtlCol="0">
            <a:spAutoFit/>
          </a:bodyPr>
          <a:lstStyle/>
          <a:p>
            <a:r>
              <a:rPr lang="en-US" sz="1200" dirty="0">
                <a:solidFill>
                  <a:schemeClr val="bg2"/>
                </a:solidFill>
              </a:rPr>
              <a:t>Intermediates</a:t>
            </a:r>
          </a:p>
        </p:txBody>
      </p:sp>
      <p:sp>
        <p:nvSpPr>
          <p:cNvPr id="112" name="TextBox 111"/>
          <p:cNvSpPr txBox="1"/>
          <p:nvPr/>
        </p:nvSpPr>
        <p:spPr>
          <a:xfrm>
            <a:off x="3922063" y="1932007"/>
            <a:ext cx="1183337" cy="276999"/>
          </a:xfrm>
          <a:prstGeom prst="rect">
            <a:avLst/>
          </a:prstGeom>
          <a:noFill/>
        </p:spPr>
        <p:txBody>
          <a:bodyPr wrap="none" rtlCol="0">
            <a:spAutoFit/>
          </a:bodyPr>
          <a:lstStyle/>
          <a:p>
            <a:r>
              <a:rPr lang="en-US" sz="1200" dirty="0">
                <a:solidFill>
                  <a:schemeClr val="bg2"/>
                </a:solidFill>
              </a:rPr>
              <a:t>Intermediates</a:t>
            </a:r>
          </a:p>
        </p:txBody>
      </p:sp>
      <p:sp>
        <p:nvSpPr>
          <p:cNvPr id="113" name="TextBox 112"/>
          <p:cNvSpPr txBox="1"/>
          <p:nvPr/>
        </p:nvSpPr>
        <p:spPr>
          <a:xfrm>
            <a:off x="5804703" y="1932007"/>
            <a:ext cx="1183337" cy="276999"/>
          </a:xfrm>
          <a:prstGeom prst="rect">
            <a:avLst/>
          </a:prstGeom>
          <a:noFill/>
        </p:spPr>
        <p:txBody>
          <a:bodyPr wrap="none" rtlCol="0">
            <a:spAutoFit/>
          </a:bodyPr>
          <a:lstStyle/>
          <a:p>
            <a:r>
              <a:rPr lang="en-US" sz="1200" dirty="0">
                <a:solidFill>
                  <a:schemeClr val="bg2"/>
                </a:solidFill>
              </a:rPr>
              <a:t>Intermediates</a:t>
            </a:r>
          </a:p>
        </p:txBody>
      </p:sp>
      <p:sp>
        <p:nvSpPr>
          <p:cNvPr id="114" name="TextBox 113"/>
          <p:cNvSpPr txBox="1"/>
          <p:nvPr/>
        </p:nvSpPr>
        <p:spPr>
          <a:xfrm>
            <a:off x="7427263" y="1932007"/>
            <a:ext cx="1183337" cy="276999"/>
          </a:xfrm>
          <a:prstGeom prst="rect">
            <a:avLst/>
          </a:prstGeom>
          <a:noFill/>
        </p:spPr>
        <p:txBody>
          <a:bodyPr wrap="none" rtlCol="0">
            <a:spAutoFit/>
          </a:bodyPr>
          <a:lstStyle/>
          <a:p>
            <a:r>
              <a:rPr lang="en-US" sz="1200" dirty="0">
                <a:solidFill>
                  <a:schemeClr val="bg2"/>
                </a:solidFill>
              </a:rPr>
              <a:t>Intermediates</a:t>
            </a:r>
          </a:p>
        </p:txBody>
      </p:sp>
      <p:sp>
        <p:nvSpPr>
          <p:cNvPr id="124" name="Rounded Rectangle 123"/>
          <p:cNvSpPr/>
          <p:nvPr/>
        </p:nvSpPr>
        <p:spPr bwMode="auto">
          <a:xfrm>
            <a:off x="2416040" y="5257800"/>
            <a:ext cx="1371600" cy="533400"/>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bg2"/>
                </a:solidFill>
                <a:effectLst/>
                <a:latin typeface="Arial" charset="0"/>
              </a:rPr>
              <a:t>Reducer</a:t>
            </a:r>
          </a:p>
        </p:txBody>
      </p:sp>
      <p:cxnSp>
        <p:nvCxnSpPr>
          <p:cNvPr id="125" name="Straight Arrow Connector 124"/>
          <p:cNvCxnSpPr/>
          <p:nvPr/>
        </p:nvCxnSpPr>
        <p:spPr bwMode="auto">
          <a:xfrm rot="5400000">
            <a:off x="2835934" y="49903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126" name="Rounded Rectangle 125"/>
          <p:cNvSpPr/>
          <p:nvPr/>
        </p:nvSpPr>
        <p:spPr bwMode="auto">
          <a:xfrm>
            <a:off x="4016240" y="5257006"/>
            <a:ext cx="1371600" cy="533400"/>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a:solidFill>
                  <a:schemeClr val="bg2"/>
                </a:solidFill>
                <a:latin typeface="Arial" charset="0"/>
              </a:rPr>
              <a:t>Reducer</a:t>
            </a:r>
          </a:p>
        </p:txBody>
      </p:sp>
      <p:cxnSp>
        <p:nvCxnSpPr>
          <p:cNvPr id="127" name="Straight Arrow Connector 126"/>
          <p:cNvCxnSpPr/>
          <p:nvPr/>
        </p:nvCxnSpPr>
        <p:spPr bwMode="auto">
          <a:xfrm rot="5400000">
            <a:off x="4436134" y="49903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128" name="Rounded Rectangle 127"/>
          <p:cNvSpPr/>
          <p:nvPr/>
        </p:nvSpPr>
        <p:spPr bwMode="auto">
          <a:xfrm>
            <a:off x="5638800" y="5257006"/>
            <a:ext cx="1371600" cy="533400"/>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a:solidFill>
                  <a:schemeClr val="bg2"/>
                </a:solidFill>
                <a:latin typeface="Arial" charset="0"/>
              </a:rPr>
              <a:t>Reduce</a:t>
            </a:r>
          </a:p>
        </p:txBody>
      </p:sp>
      <p:cxnSp>
        <p:nvCxnSpPr>
          <p:cNvPr id="129" name="Straight Arrow Connector 128"/>
          <p:cNvCxnSpPr/>
          <p:nvPr/>
        </p:nvCxnSpPr>
        <p:spPr bwMode="auto">
          <a:xfrm rot="5400000">
            <a:off x="6058694" y="49903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130" name="TextBox 129"/>
          <p:cNvSpPr txBox="1"/>
          <p:nvPr/>
        </p:nvSpPr>
        <p:spPr>
          <a:xfrm>
            <a:off x="2505743" y="4447401"/>
            <a:ext cx="1183337" cy="276999"/>
          </a:xfrm>
          <a:prstGeom prst="rect">
            <a:avLst/>
          </a:prstGeom>
          <a:noFill/>
        </p:spPr>
        <p:txBody>
          <a:bodyPr wrap="none" rtlCol="0">
            <a:spAutoFit/>
          </a:bodyPr>
          <a:lstStyle/>
          <a:p>
            <a:r>
              <a:rPr lang="en-US" sz="1200" dirty="0">
                <a:solidFill>
                  <a:schemeClr val="bg2"/>
                </a:solidFill>
              </a:rPr>
              <a:t>Intermediates</a:t>
            </a:r>
          </a:p>
        </p:txBody>
      </p:sp>
      <p:sp>
        <p:nvSpPr>
          <p:cNvPr id="131" name="TextBox 130"/>
          <p:cNvSpPr txBox="1"/>
          <p:nvPr/>
        </p:nvSpPr>
        <p:spPr>
          <a:xfrm>
            <a:off x="4105943" y="4446607"/>
            <a:ext cx="1183337" cy="276999"/>
          </a:xfrm>
          <a:prstGeom prst="rect">
            <a:avLst/>
          </a:prstGeom>
          <a:noFill/>
        </p:spPr>
        <p:txBody>
          <a:bodyPr wrap="none" rtlCol="0">
            <a:spAutoFit/>
          </a:bodyPr>
          <a:lstStyle/>
          <a:p>
            <a:r>
              <a:rPr lang="en-US" sz="1200" dirty="0">
                <a:solidFill>
                  <a:schemeClr val="bg2"/>
                </a:solidFill>
              </a:rPr>
              <a:t>Intermediates</a:t>
            </a:r>
          </a:p>
        </p:txBody>
      </p:sp>
      <p:sp>
        <p:nvSpPr>
          <p:cNvPr id="132" name="TextBox 131"/>
          <p:cNvSpPr txBox="1"/>
          <p:nvPr/>
        </p:nvSpPr>
        <p:spPr>
          <a:xfrm>
            <a:off x="5728503" y="4446607"/>
            <a:ext cx="1183337" cy="276999"/>
          </a:xfrm>
          <a:prstGeom prst="rect">
            <a:avLst/>
          </a:prstGeom>
          <a:noFill/>
        </p:spPr>
        <p:txBody>
          <a:bodyPr wrap="none" rtlCol="0">
            <a:spAutoFit/>
          </a:bodyPr>
          <a:lstStyle/>
          <a:p>
            <a:r>
              <a:rPr lang="en-US" sz="1200" dirty="0">
                <a:solidFill>
                  <a:schemeClr val="bg2"/>
                </a:solidFill>
              </a:rPr>
              <a:t>Intermediates</a:t>
            </a:r>
          </a:p>
        </p:txBody>
      </p:sp>
      <p:cxnSp>
        <p:nvCxnSpPr>
          <p:cNvPr id="133" name="Straight Arrow Connector 132"/>
          <p:cNvCxnSpPr/>
          <p:nvPr/>
        </p:nvCxnSpPr>
        <p:spPr bwMode="auto">
          <a:xfrm>
            <a:off x="1295400" y="3276600"/>
            <a:ext cx="1600200" cy="114300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35" name="Straight Arrow Connector 134"/>
          <p:cNvCxnSpPr/>
          <p:nvPr/>
        </p:nvCxnSpPr>
        <p:spPr bwMode="auto">
          <a:xfrm>
            <a:off x="1295400" y="3276600"/>
            <a:ext cx="3200400" cy="114300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37" name="Straight Arrow Connector 136"/>
          <p:cNvCxnSpPr/>
          <p:nvPr/>
        </p:nvCxnSpPr>
        <p:spPr bwMode="auto">
          <a:xfrm>
            <a:off x="1295400" y="3276600"/>
            <a:ext cx="4724400" cy="114300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39" name="Straight Arrow Connector 138"/>
          <p:cNvCxnSpPr>
            <a:stCxn id="102" idx="2"/>
          </p:cNvCxnSpPr>
          <p:nvPr/>
        </p:nvCxnSpPr>
        <p:spPr bwMode="auto">
          <a:xfrm rot="16200000" flipH="1">
            <a:off x="2361803" y="3809603"/>
            <a:ext cx="1143794" cy="7620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42" name="Straight Arrow Connector 141"/>
          <p:cNvCxnSpPr>
            <a:stCxn id="102" idx="2"/>
          </p:cNvCxnSpPr>
          <p:nvPr/>
        </p:nvCxnSpPr>
        <p:spPr bwMode="auto">
          <a:xfrm rot="16200000" flipH="1">
            <a:off x="3200003" y="2971403"/>
            <a:ext cx="1143794" cy="175260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45" name="Straight Arrow Connector 144"/>
          <p:cNvCxnSpPr>
            <a:stCxn id="102" idx="2"/>
          </p:cNvCxnSpPr>
          <p:nvPr/>
        </p:nvCxnSpPr>
        <p:spPr bwMode="auto">
          <a:xfrm rot="16200000" flipH="1">
            <a:off x="3962003" y="2209403"/>
            <a:ext cx="1143794" cy="327660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48" name="Straight Arrow Connector 147"/>
          <p:cNvCxnSpPr>
            <a:stCxn id="104" idx="2"/>
          </p:cNvCxnSpPr>
          <p:nvPr/>
        </p:nvCxnSpPr>
        <p:spPr bwMode="auto">
          <a:xfrm rot="5400000">
            <a:off x="3211183" y="3112623"/>
            <a:ext cx="1143794" cy="147016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52" name="Straight Arrow Connector 151"/>
          <p:cNvCxnSpPr>
            <a:stCxn id="104" idx="2"/>
            <a:endCxn id="131" idx="0"/>
          </p:cNvCxnSpPr>
          <p:nvPr/>
        </p:nvCxnSpPr>
        <p:spPr bwMode="auto">
          <a:xfrm rot="16200000" flipH="1">
            <a:off x="4022486" y="3771480"/>
            <a:ext cx="1170801" cy="179452"/>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55" name="Straight Arrow Connector 154"/>
          <p:cNvCxnSpPr>
            <a:stCxn id="104" idx="2"/>
            <a:endCxn id="132" idx="0"/>
          </p:cNvCxnSpPr>
          <p:nvPr/>
        </p:nvCxnSpPr>
        <p:spPr bwMode="auto">
          <a:xfrm rot="16200000" flipH="1">
            <a:off x="4833766" y="2960200"/>
            <a:ext cx="1170801" cy="1802012"/>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58" name="Straight Arrow Connector 157"/>
          <p:cNvCxnSpPr>
            <a:stCxn id="106" idx="2"/>
          </p:cNvCxnSpPr>
          <p:nvPr/>
        </p:nvCxnSpPr>
        <p:spPr bwMode="auto">
          <a:xfrm rot="5400000">
            <a:off x="4228703" y="2247503"/>
            <a:ext cx="1143794" cy="320040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61" name="Straight Arrow Connector 160"/>
          <p:cNvCxnSpPr>
            <a:stCxn id="108" idx="2"/>
          </p:cNvCxnSpPr>
          <p:nvPr/>
        </p:nvCxnSpPr>
        <p:spPr bwMode="auto">
          <a:xfrm rot="5400000">
            <a:off x="5154283" y="1550523"/>
            <a:ext cx="1143794" cy="459436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76" name="Straight Arrow Connector 175"/>
          <p:cNvCxnSpPr>
            <a:stCxn id="106" idx="2"/>
          </p:cNvCxnSpPr>
          <p:nvPr/>
        </p:nvCxnSpPr>
        <p:spPr bwMode="auto">
          <a:xfrm rot="5400000">
            <a:off x="4990703" y="3009503"/>
            <a:ext cx="1143794" cy="167640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83" name="Straight Arrow Connector 182"/>
          <p:cNvCxnSpPr>
            <a:stCxn id="108" idx="2"/>
          </p:cNvCxnSpPr>
          <p:nvPr/>
        </p:nvCxnSpPr>
        <p:spPr bwMode="auto">
          <a:xfrm rot="5400000">
            <a:off x="5878183" y="2274423"/>
            <a:ext cx="1143794" cy="314656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86" name="Straight Arrow Connector 185"/>
          <p:cNvCxnSpPr>
            <a:stCxn id="106" idx="2"/>
          </p:cNvCxnSpPr>
          <p:nvPr/>
        </p:nvCxnSpPr>
        <p:spPr bwMode="auto">
          <a:xfrm rot="5400000">
            <a:off x="5777300" y="3823106"/>
            <a:ext cx="1170800" cy="7620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190" name="Straight Arrow Connector 189"/>
          <p:cNvCxnSpPr>
            <a:stCxn id="108" idx="2"/>
          </p:cNvCxnSpPr>
          <p:nvPr/>
        </p:nvCxnSpPr>
        <p:spPr bwMode="auto">
          <a:xfrm rot="5400000">
            <a:off x="6628209" y="3026037"/>
            <a:ext cx="1145382" cy="1644920"/>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52" name="TextBox 51"/>
          <p:cNvSpPr txBox="1"/>
          <p:nvPr/>
        </p:nvSpPr>
        <p:spPr>
          <a:xfrm>
            <a:off x="228600" y="3853190"/>
            <a:ext cx="1874231" cy="261610"/>
          </a:xfrm>
          <a:prstGeom prst="rect">
            <a:avLst/>
          </a:prstGeom>
          <a:noFill/>
        </p:spPr>
        <p:txBody>
          <a:bodyPr wrap="none" rtlCol="0">
            <a:spAutoFit/>
          </a:bodyPr>
          <a:lstStyle/>
          <a:p>
            <a:r>
              <a:rPr lang="en-US" sz="1100" dirty="0">
                <a:solidFill>
                  <a:schemeClr val="bg1"/>
                </a:solidFill>
              </a:rPr>
              <a:t>(combiners omitted here)</a:t>
            </a:r>
          </a:p>
        </p:txBody>
      </p:sp>
    </p:spTree>
    <p:extLst>
      <p:ext uri="{BB962C8B-B14F-4D97-AF65-F5344CB8AC3E}">
        <p14:creationId xmlns:p14="http://schemas.microsoft.com/office/powerpoint/2010/main" val="13831237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0" y="6611938"/>
            <a:ext cx="3352800" cy="246221"/>
          </a:xfrm>
          <a:prstGeom prst="rect">
            <a:avLst/>
          </a:prstGeom>
          <a:noFill/>
          <a:ln w="9525">
            <a:noFill/>
            <a:miter lim="800000"/>
            <a:headEnd/>
            <a:tailEnd/>
          </a:ln>
        </p:spPr>
        <p:txBody>
          <a:bodyPr wrap="square">
            <a:spAutoFit/>
          </a:bodyPr>
          <a:lstStyle/>
          <a:p>
            <a:r>
              <a:rPr lang="en-US" sz="1000" b="0" dirty="0">
                <a:solidFill>
                  <a:schemeClr val="bg2"/>
                </a:solidFill>
              </a:rPr>
              <a:t>Source: redrawn from a slide by </a:t>
            </a:r>
            <a:r>
              <a:rPr lang="en-US" sz="1000" b="0" dirty="0" err="1">
                <a:solidFill>
                  <a:schemeClr val="bg2"/>
                </a:solidFill>
              </a:rPr>
              <a:t>Cloduera</a:t>
            </a:r>
            <a:r>
              <a:rPr lang="en-US" sz="1000" b="0" dirty="0">
                <a:solidFill>
                  <a:schemeClr val="bg2"/>
                </a:solidFill>
              </a:rPr>
              <a:t>, cc-licensed</a:t>
            </a:r>
          </a:p>
        </p:txBody>
      </p:sp>
      <p:sp>
        <p:nvSpPr>
          <p:cNvPr id="124" name="Rounded Rectangle 123"/>
          <p:cNvSpPr/>
          <p:nvPr/>
        </p:nvSpPr>
        <p:spPr bwMode="auto">
          <a:xfrm>
            <a:off x="2416040" y="1676400"/>
            <a:ext cx="1371600" cy="533400"/>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bg2"/>
                </a:solidFill>
                <a:effectLst/>
                <a:latin typeface="Arial" charset="0"/>
              </a:rPr>
              <a:t>Reducer</a:t>
            </a:r>
          </a:p>
        </p:txBody>
      </p:sp>
      <p:sp>
        <p:nvSpPr>
          <p:cNvPr id="126" name="Rounded Rectangle 125"/>
          <p:cNvSpPr/>
          <p:nvPr/>
        </p:nvSpPr>
        <p:spPr bwMode="auto">
          <a:xfrm>
            <a:off x="4016240" y="1675606"/>
            <a:ext cx="1371600" cy="533400"/>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a:solidFill>
                  <a:schemeClr val="bg2"/>
                </a:solidFill>
                <a:latin typeface="Arial" charset="0"/>
              </a:rPr>
              <a:t>Reducer</a:t>
            </a:r>
          </a:p>
        </p:txBody>
      </p:sp>
      <p:sp>
        <p:nvSpPr>
          <p:cNvPr id="128" name="Rounded Rectangle 127"/>
          <p:cNvSpPr/>
          <p:nvPr/>
        </p:nvSpPr>
        <p:spPr bwMode="auto">
          <a:xfrm>
            <a:off x="5638800" y="1675606"/>
            <a:ext cx="1371600" cy="533400"/>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a:solidFill>
                  <a:schemeClr val="bg2"/>
                </a:solidFill>
                <a:latin typeface="Arial" charset="0"/>
              </a:rPr>
              <a:t>Reducer</a:t>
            </a:r>
          </a:p>
        </p:txBody>
      </p:sp>
      <p:sp>
        <p:nvSpPr>
          <p:cNvPr id="52" name="Rectangle 51"/>
          <p:cNvSpPr/>
          <p:nvPr/>
        </p:nvSpPr>
        <p:spPr bwMode="auto">
          <a:xfrm>
            <a:off x="2209800" y="2514600"/>
            <a:ext cx="5029200" cy="914400"/>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57" name="Rectangle 56"/>
          <p:cNvSpPr/>
          <p:nvPr/>
        </p:nvSpPr>
        <p:spPr bwMode="auto">
          <a:xfrm>
            <a:off x="2438400" y="3810000"/>
            <a:ext cx="1371600" cy="6096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a:solidFill>
                  <a:schemeClr val="bg2"/>
                </a:solidFill>
                <a:latin typeface="Arial" charset="0"/>
              </a:rPr>
              <a:t>Output File</a:t>
            </a:r>
          </a:p>
        </p:txBody>
      </p:sp>
      <p:sp>
        <p:nvSpPr>
          <p:cNvPr id="58" name="Rounded Rectangle 57"/>
          <p:cNvSpPr/>
          <p:nvPr/>
        </p:nvSpPr>
        <p:spPr bwMode="auto">
          <a:xfrm>
            <a:off x="2438400" y="2743200"/>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err="1">
                <a:ln>
                  <a:noFill/>
                </a:ln>
                <a:solidFill>
                  <a:schemeClr val="bg2"/>
                </a:solidFill>
                <a:effectLst/>
                <a:latin typeface="Arial" charset="0"/>
              </a:rPr>
              <a:t>RecordWriter</a:t>
            </a:r>
            <a:endParaRPr kumimoji="0" lang="en-US" sz="1200" i="0" u="none" strike="noStrike" cap="none" normalizeH="0" baseline="0" dirty="0">
              <a:ln>
                <a:noFill/>
              </a:ln>
              <a:solidFill>
                <a:schemeClr val="bg2"/>
              </a:solidFill>
              <a:effectLst/>
              <a:latin typeface="Arial" charset="0"/>
            </a:endParaRPr>
          </a:p>
        </p:txBody>
      </p:sp>
      <p:cxnSp>
        <p:nvCxnSpPr>
          <p:cNvPr id="70" name="Straight Arrow Connector 69"/>
          <p:cNvCxnSpPr/>
          <p:nvPr/>
        </p:nvCxnSpPr>
        <p:spPr bwMode="auto">
          <a:xfrm rot="5400000">
            <a:off x="2858294" y="35425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73" name="Straight Arrow Connector 72"/>
          <p:cNvCxnSpPr/>
          <p:nvPr/>
        </p:nvCxnSpPr>
        <p:spPr bwMode="auto">
          <a:xfrm rot="5400000">
            <a:off x="2858294" y="24757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91" name="TextBox 90"/>
          <p:cNvSpPr txBox="1"/>
          <p:nvPr/>
        </p:nvSpPr>
        <p:spPr>
          <a:xfrm rot="16200000">
            <a:off x="1291061" y="2820762"/>
            <a:ext cx="1377300" cy="307777"/>
          </a:xfrm>
          <a:prstGeom prst="rect">
            <a:avLst/>
          </a:prstGeom>
          <a:noFill/>
        </p:spPr>
        <p:txBody>
          <a:bodyPr wrap="none" rtlCol="0">
            <a:spAutoFit/>
          </a:bodyPr>
          <a:lstStyle/>
          <a:p>
            <a:r>
              <a:rPr lang="en-US" sz="1400" dirty="0" err="1">
                <a:solidFill>
                  <a:schemeClr val="bg2"/>
                </a:solidFill>
              </a:rPr>
              <a:t>OutputFormat</a:t>
            </a:r>
            <a:endParaRPr lang="en-US" sz="1400" dirty="0">
              <a:solidFill>
                <a:schemeClr val="bg2"/>
              </a:solidFill>
            </a:endParaRPr>
          </a:p>
        </p:txBody>
      </p:sp>
      <p:sp>
        <p:nvSpPr>
          <p:cNvPr id="92" name="Rectangle 91"/>
          <p:cNvSpPr/>
          <p:nvPr/>
        </p:nvSpPr>
        <p:spPr bwMode="auto">
          <a:xfrm>
            <a:off x="4038600" y="3810000"/>
            <a:ext cx="1371600" cy="6096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a:solidFill>
                  <a:schemeClr val="bg2"/>
                </a:solidFill>
                <a:latin typeface="Arial" charset="0"/>
              </a:rPr>
              <a:t>Output File</a:t>
            </a:r>
          </a:p>
        </p:txBody>
      </p:sp>
      <p:sp>
        <p:nvSpPr>
          <p:cNvPr id="93" name="Rounded Rectangle 92"/>
          <p:cNvSpPr/>
          <p:nvPr/>
        </p:nvSpPr>
        <p:spPr bwMode="auto">
          <a:xfrm>
            <a:off x="4038600" y="2743200"/>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err="1">
                <a:ln>
                  <a:noFill/>
                </a:ln>
                <a:solidFill>
                  <a:schemeClr val="bg2"/>
                </a:solidFill>
                <a:effectLst/>
                <a:latin typeface="Arial" charset="0"/>
              </a:rPr>
              <a:t>RecordWriter</a:t>
            </a:r>
            <a:endParaRPr kumimoji="0" lang="en-US" sz="1200" i="0" u="none" strike="noStrike" cap="none" normalizeH="0" baseline="0" dirty="0">
              <a:ln>
                <a:noFill/>
              </a:ln>
              <a:solidFill>
                <a:schemeClr val="bg2"/>
              </a:solidFill>
              <a:effectLst/>
              <a:latin typeface="Arial" charset="0"/>
            </a:endParaRPr>
          </a:p>
        </p:txBody>
      </p:sp>
      <p:cxnSp>
        <p:nvCxnSpPr>
          <p:cNvPr id="94" name="Straight Arrow Connector 93"/>
          <p:cNvCxnSpPr/>
          <p:nvPr/>
        </p:nvCxnSpPr>
        <p:spPr bwMode="auto">
          <a:xfrm rot="5400000">
            <a:off x="4458494" y="35425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95" name="Straight Arrow Connector 94"/>
          <p:cNvCxnSpPr/>
          <p:nvPr/>
        </p:nvCxnSpPr>
        <p:spPr bwMode="auto">
          <a:xfrm rot="5400000">
            <a:off x="4458494" y="24757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
        <p:nvSpPr>
          <p:cNvPr id="96" name="Rectangle 95"/>
          <p:cNvSpPr/>
          <p:nvPr/>
        </p:nvSpPr>
        <p:spPr bwMode="auto">
          <a:xfrm>
            <a:off x="5638800" y="3810000"/>
            <a:ext cx="1371600" cy="6096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00" dirty="0">
                <a:solidFill>
                  <a:schemeClr val="bg2"/>
                </a:solidFill>
                <a:latin typeface="Arial" charset="0"/>
              </a:rPr>
              <a:t>Output File</a:t>
            </a:r>
          </a:p>
        </p:txBody>
      </p:sp>
      <p:sp>
        <p:nvSpPr>
          <p:cNvPr id="97" name="Rounded Rectangle 96"/>
          <p:cNvSpPr/>
          <p:nvPr/>
        </p:nvSpPr>
        <p:spPr bwMode="auto">
          <a:xfrm>
            <a:off x="5638800" y="2743200"/>
            <a:ext cx="1371600" cy="53340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err="1">
                <a:ln>
                  <a:noFill/>
                </a:ln>
                <a:solidFill>
                  <a:schemeClr val="bg2"/>
                </a:solidFill>
                <a:effectLst/>
                <a:latin typeface="Arial" charset="0"/>
              </a:rPr>
              <a:t>RecordWriter</a:t>
            </a:r>
            <a:endParaRPr kumimoji="0" lang="en-US" sz="1200" i="0" u="none" strike="noStrike" cap="none" normalizeH="0" baseline="0" dirty="0">
              <a:ln>
                <a:noFill/>
              </a:ln>
              <a:solidFill>
                <a:schemeClr val="bg2"/>
              </a:solidFill>
              <a:effectLst/>
              <a:latin typeface="Arial" charset="0"/>
            </a:endParaRPr>
          </a:p>
        </p:txBody>
      </p:sp>
      <p:cxnSp>
        <p:nvCxnSpPr>
          <p:cNvPr id="98" name="Straight Arrow Connector 97"/>
          <p:cNvCxnSpPr/>
          <p:nvPr/>
        </p:nvCxnSpPr>
        <p:spPr bwMode="auto">
          <a:xfrm rot="5400000">
            <a:off x="6058694" y="35425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cxnSp>
        <p:nvCxnSpPr>
          <p:cNvPr id="99" name="Straight Arrow Connector 98"/>
          <p:cNvCxnSpPr/>
          <p:nvPr/>
        </p:nvCxnSpPr>
        <p:spPr bwMode="auto">
          <a:xfrm rot="5400000">
            <a:off x="6058694" y="2475706"/>
            <a:ext cx="533400" cy="1588"/>
          </a:xfrm>
          <a:prstGeom prst="straightConnector1">
            <a:avLst/>
          </a:prstGeom>
          <a:ln>
            <a:headEnd type="none" w="med" len="med"/>
            <a:tailEnd type="triangle" w="lg" len="lg"/>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986442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Input and Output</a:t>
            </a:r>
          </a:p>
        </p:txBody>
      </p:sp>
      <p:sp>
        <p:nvSpPr>
          <p:cNvPr id="5" name="TextBox 4"/>
          <p:cNvSpPr txBox="1"/>
          <p:nvPr/>
        </p:nvSpPr>
        <p:spPr>
          <a:xfrm>
            <a:off x="0" y="1981200"/>
            <a:ext cx="9144000" cy="461665"/>
          </a:xfrm>
          <a:prstGeom prst="rect">
            <a:avLst/>
          </a:prstGeom>
          <a:noFill/>
        </p:spPr>
        <p:txBody>
          <a:bodyPr wrap="square" rtlCol="0">
            <a:spAutoFit/>
          </a:bodyPr>
          <a:lstStyle/>
          <a:p>
            <a:pPr lvl="0" algn="ctr">
              <a:defRPr/>
            </a:pPr>
            <a:r>
              <a:rPr lang="en-US" sz="2400" b="0" kern="0" dirty="0" err="1">
                <a:solidFill>
                  <a:srgbClr val="000000"/>
                </a:solidFill>
                <a:latin typeface="Gill Sans"/>
                <a:cs typeface="Gill Sans"/>
              </a:rPr>
              <a:t>InputFormat</a:t>
            </a:r>
            <a:endParaRPr lang="en-US" sz="2400" b="0" kern="0" dirty="0">
              <a:solidFill>
                <a:srgbClr val="000000"/>
              </a:solidFill>
              <a:latin typeface="Gill Sans"/>
              <a:cs typeface="Gill Sans"/>
            </a:endParaRPr>
          </a:p>
        </p:txBody>
      </p:sp>
      <p:sp>
        <p:nvSpPr>
          <p:cNvPr id="6" name="TextBox 5"/>
          <p:cNvSpPr txBox="1"/>
          <p:nvPr/>
        </p:nvSpPr>
        <p:spPr>
          <a:xfrm>
            <a:off x="0" y="2362200"/>
            <a:ext cx="9144000" cy="1323439"/>
          </a:xfrm>
          <a:prstGeom prst="rect">
            <a:avLst/>
          </a:prstGeom>
          <a:noFill/>
        </p:spPr>
        <p:txBody>
          <a:bodyPr wrap="square" rtlCol="0">
            <a:spAutoFit/>
          </a:bodyPr>
          <a:lstStyle/>
          <a:p>
            <a:pPr lvl="0" algn="ctr">
              <a:defRPr/>
            </a:pPr>
            <a:r>
              <a:rPr lang="en-US" sz="2000" b="0" kern="0" dirty="0" err="1">
                <a:solidFill>
                  <a:srgbClr val="0070C0"/>
                </a:solidFill>
                <a:latin typeface="Gill Sans"/>
                <a:cs typeface="Gill Sans"/>
              </a:rPr>
              <a:t>TextInputFormat</a:t>
            </a:r>
            <a:endParaRPr lang="en-US" sz="2000" b="0" kern="0" dirty="0">
              <a:solidFill>
                <a:srgbClr val="0070C0"/>
              </a:solidFill>
              <a:latin typeface="Gill Sans"/>
              <a:cs typeface="Gill Sans"/>
            </a:endParaRPr>
          </a:p>
          <a:p>
            <a:pPr lvl="0" algn="ctr">
              <a:defRPr/>
            </a:pPr>
            <a:r>
              <a:rPr lang="en-US" sz="2000" b="0" kern="0" dirty="0" err="1">
                <a:solidFill>
                  <a:srgbClr val="0070C0"/>
                </a:solidFill>
                <a:latin typeface="Gill Sans"/>
                <a:cs typeface="Gill Sans"/>
              </a:rPr>
              <a:t>KeyValueTextInputFormat</a:t>
            </a:r>
            <a:endParaRPr lang="en-US" sz="2000" b="0" kern="0" dirty="0">
              <a:solidFill>
                <a:srgbClr val="0070C0"/>
              </a:solidFill>
              <a:latin typeface="Gill Sans"/>
              <a:cs typeface="Gill Sans"/>
            </a:endParaRPr>
          </a:p>
          <a:p>
            <a:pPr lvl="0" algn="ctr">
              <a:defRPr/>
            </a:pPr>
            <a:r>
              <a:rPr lang="en-US" sz="2000" b="0" kern="0" dirty="0" err="1">
                <a:solidFill>
                  <a:srgbClr val="0070C0"/>
                </a:solidFill>
                <a:latin typeface="Gill Sans"/>
                <a:cs typeface="Gill Sans"/>
              </a:rPr>
              <a:t>SequenceFileInputFormat</a:t>
            </a:r>
            <a:endParaRPr lang="en-US" sz="2000" b="0" kern="0" dirty="0">
              <a:solidFill>
                <a:srgbClr val="0070C0"/>
              </a:solidFill>
              <a:latin typeface="Gill Sans"/>
              <a:cs typeface="Gill Sans"/>
            </a:endParaRPr>
          </a:p>
          <a:p>
            <a:pPr lvl="0" algn="ctr">
              <a:defRPr/>
            </a:pPr>
            <a:r>
              <a:rPr lang="mr-IN" sz="2000" b="0" kern="0" dirty="0">
                <a:solidFill>
                  <a:srgbClr val="0070C0"/>
                </a:solidFill>
                <a:latin typeface="Gill Sans"/>
                <a:cs typeface="Gill Sans"/>
              </a:rPr>
              <a:t>…</a:t>
            </a:r>
            <a:endParaRPr lang="en-US" sz="2000" b="0" kern="0" dirty="0">
              <a:solidFill>
                <a:srgbClr val="0070C0"/>
              </a:solidFill>
              <a:latin typeface="Gill Sans"/>
              <a:cs typeface="Gill Sans"/>
            </a:endParaRPr>
          </a:p>
        </p:txBody>
      </p:sp>
      <p:sp>
        <p:nvSpPr>
          <p:cNvPr id="7" name="TextBox 6"/>
          <p:cNvSpPr txBox="1"/>
          <p:nvPr/>
        </p:nvSpPr>
        <p:spPr>
          <a:xfrm>
            <a:off x="0" y="3937337"/>
            <a:ext cx="9144000" cy="461665"/>
          </a:xfrm>
          <a:prstGeom prst="rect">
            <a:avLst/>
          </a:prstGeom>
          <a:noFill/>
        </p:spPr>
        <p:txBody>
          <a:bodyPr wrap="square" rtlCol="0">
            <a:spAutoFit/>
          </a:bodyPr>
          <a:lstStyle/>
          <a:p>
            <a:pPr lvl="0" algn="ctr">
              <a:defRPr/>
            </a:pPr>
            <a:r>
              <a:rPr lang="en-US" sz="2400" b="0" kern="0" dirty="0" err="1">
                <a:solidFill>
                  <a:srgbClr val="000000"/>
                </a:solidFill>
                <a:latin typeface="Gill Sans"/>
                <a:cs typeface="Gill Sans"/>
              </a:rPr>
              <a:t>OutputFormat</a:t>
            </a:r>
            <a:endParaRPr lang="en-US" sz="2400" b="0" kern="0" dirty="0">
              <a:solidFill>
                <a:srgbClr val="000000"/>
              </a:solidFill>
              <a:latin typeface="Gill Sans"/>
              <a:cs typeface="Gill Sans"/>
            </a:endParaRPr>
          </a:p>
        </p:txBody>
      </p:sp>
      <p:sp>
        <p:nvSpPr>
          <p:cNvPr id="8" name="TextBox 7"/>
          <p:cNvSpPr txBox="1"/>
          <p:nvPr/>
        </p:nvSpPr>
        <p:spPr>
          <a:xfrm>
            <a:off x="0" y="4318337"/>
            <a:ext cx="9144000" cy="1015663"/>
          </a:xfrm>
          <a:prstGeom prst="rect">
            <a:avLst/>
          </a:prstGeom>
          <a:noFill/>
        </p:spPr>
        <p:txBody>
          <a:bodyPr wrap="square" rtlCol="0">
            <a:spAutoFit/>
          </a:bodyPr>
          <a:lstStyle/>
          <a:p>
            <a:pPr lvl="0" algn="ctr">
              <a:defRPr/>
            </a:pPr>
            <a:r>
              <a:rPr lang="en-US" sz="2000" b="0" kern="0" dirty="0" err="1">
                <a:solidFill>
                  <a:srgbClr val="0070C0"/>
                </a:solidFill>
                <a:latin typeface="Gill Sans"/>
                <a:cs typeface="Gill Sans"/>
              </a:rPr>
              <a:t>TextOutputFormat</a:t>
            </a:r>
            <a:endParaRPr lang="en-US" sz="2000" b="0" kern="0" dirty="0">
              <a:solidFill>
                <a:srgbClr val="0070C0"/>
              </a:solidFill>
              <a:latin typeface="Gill Sans"/>
              <a:cs typeface="Gill Sans"/>
            </a:endParaRPr>
          </a:p>
          <a:p>
            <a:pPr lvl="0" algn="ctr">
              <a:defRPr/>
            </a:pPr>
            <a:r>
              <a:rPr lang="en-US" sz="2000" b="0" kern="0" dirty="0" err="1">
                <a:solidFill>
                  <a:srgbClr val="0070C0"/>
                </a:solidFill>
                <a:latin typeface="Gill Sans"/>
                <a:cs typeface="Gill Sans"/>
              </a:rPr>
              <a:t>SequenceFileOutputFormat</a:t>
            </a:r>
            <a:endParaRPr lang="en-US" sz="2000" b="0" kern="0" dirty="0">
              <a:solidFill>
                <a:srgbClr val="0070C0"/>
              </a:solidFill>
              <a:latin typeface="Gill Sans"/>
              <a:cs typeface="Gill Sans"/>
            </a:endParaRPr>
          </a:p>
          <a:p>
            <a:pPr lvl="0" algn="ctr">
              <a:defRPr/>
            </a:pPr>
            <a:r>
              <a:rPr lang="en-US" sz="2000" b="0" kern="0" dirty="0">
                <a:solidFill>
                  <a:srgbClr val="0070C0"/>
                </a:solidFill>
                <a:latin typeface="Gill Sans"/>
                <a:cs typeface="Gill Sans"/>
              </a:rPr>
              <a:t>…</a:t>
            </a:r>
          </a:p>
        </p:txBody>
      </p:sp>
      <p:sp>
        <p:nvSpPr>
          <p:cNvPr id="9" name="TextBox 8"/>
          <p:cNvSpPr txBox="1"/>
          <p:nvPr/>
        </p:nvSpPr>
        <p:spPr>
          <a:xfrm>
            <a:off x="0" y="5862935"/>
            <a:ext cx="9144000" cy="461665"/>
          </a:xfrm>
          <a:prstGeom prst="rect">
            <a:avLst/>
          </a:prstGeom>
          <a:noFill/>
        </p:spPr>
        <p:txBody>
          <a:bodyPr wrap="square" rtlCol="0">
            <a:spAutoFit/>
          </a:bodyPr>
          <a:lstStyle/>
          <a:p>
            <a:pPr lvl="0" algn="ctr">
              <a:defRPr/>
            </a:pPr>
            <a:r>
              <a:rPr lang="en-US" sz="2400" b="0" kern="0" dirty="0">
                <a:solidFill>
                  <a:srgbClr val="FF0000"/>
                </a:solidFill>
                <a:latin typeface="Gill Sans"/>
                <a:cs typeface="Gill Sans"/>
              </a:rPr>
              <a:t>Spark also uses these abstractions for reading and writing data!</a:t>
            </a:r>
          </a:p>
        </p:txBody>
      </p:sp>
    </p:spTree>
    <p:extLst>
      <p:ext uri="{BB962C8B-B14F-4D97-AF65-F5344CB8AC3E}">
        <p14:creationId xmlns:p14="http://schemas.microsoft.com/office/powerpoint/2010/main" val="18339937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3"/>
          <p:cNvGrpSpPr>
            <a:grpSpLocks/>
          </p:cNvGrpSpPr>
          <p:nvPr/>
        </p:nvGrpSpPr>
        <p:grpSpPr bwMode="auto">
          <a:xfrm>
            <a:off x="5778500" y="2667000"/>
            <a:ext cx="2928938" cy="1588206"/>
            <a:chOff x="5778500" y="2667000"/>
            <a:chExt cx="2928938" cy="1588630"/>
          </a:xfrm>
        </p:grpSpPr>
        <p:pic>
          <p:nvPicPr>
            <p:cNvPr id="27" name="Picture 33" descr="MCj04352420000[1]"/>
            <p:cNvPicPr>
              <a:picLocks noChangeAspect="1" noChangeArrowheads="1"/>
            </p:cNvPicPr>
            <p:nvPr/>
          </p:nvPicPr>
          <p:blipFill>
            <a:blip r:embed="rId2" cstate="print"/>
            <a:srcRect/>
            <a:stretch>
              <a:fillRect/>
            </a:stretch>
          </p:blipFill>
          <p:spPr bwMode="auto">
            <a:xfrm>
              <a:off x="7988300" y="2667000"/>
              <a:ext cx="719138" cy="1447800"/>
            </a:xfrm>
            <a:prstGeom prst="rect">
              <a:avLst/>
            </a:prstGeom>
            <a:noFill/>
            <a:ln w="9525">
              <a:noFill/>
              <a:miter lim="800000"/>
              <a:headEnd/>
              <a:tailEnd/>
            </a:ln>
          </p:spPr>
        </p:pic>
        <p:pic>
          <p:nvPicPr>
            <p:cNvPr id="28" name="Picture 33" descr="MCj04352420000[1]"/>
            <p:cNvPicPr>
              <a:picLocks noChangeAspect="1" noChangeArrowheads="1"/>
            </p:cNvPicPr>
            <p:nvPr/>
          </p:nvPicPr>
          <p:blipFill>
            <a:blip r:embed="rId2" cstate="print"/>
            <a:srcRect/>
            <a:stretch>
              <a:fillRect/>
            </a:stretch>
          </p:blipFill>
          <p:spPr bwMode="auto">
            <a:xfrm>
              <a:off x="7620000" y="2667000"/>
              <a:ext cx="719138" cy="1447800"/>
            </a:xfrm>
            <a:prstGeom prst="rect">
              <a:avLst/>
            </a:prstGeom>
            <a:noFill/>
            <a:ln w="9525">
              <a:noFill/>
              <a:miter lim="800000"/>
              <a:headEnd/>
              <a:tailEnd/>
            </a:ln>
          </p:spPr>
        </p:pic>
        <p:pic>
          <p:nvPicPr>
            <p:cNvPr id="29" name="Picture 33" descr="MCj04352420000[1]"/>
            <p:cNvPicPr>
              <a:picLocks noChangeAspect="1" noChangeArrowheads="1"/>
            </p:cNvPicPr>
            <p:nvPr/>
          </p:nvPicPr>
          <p:blipFill>
            <a:blip r:embed="rId2" cstate="print"/>
            <a:srcRect/>
            <a:stretch>
              <a:fillRect/>
            </a:stretch>
          </p:blipFill>
          <p:spPr bwMode="auto">
            <a:xfrm>
              <a:off x="7251700" y="2667000"/>
              <a:ext cx="719138" cy="1447800"/>
            </a:xfrm>
            <a:prstGeom prst="rect">
              <a:avLst/>
            </a:prstGeom>
            <a:noFill/>
            <a:ln w="9525">
              <a:noFill/>
              <a:miter lim="800000"/>
              <a:headEnd/>
              <a:tailEnd/>
            </a:ln>
          </p:spPr>
        </p:pic>
        <p:pic>
          <p:nvPicPr>
            <p:cNvPr id="30" name="Picture 33" descr="MCj04352420000[1]"/>
            <p:cNvPicPr>
              <a:picLocks noChangeAspect="1" noChangeArrowheads="1"/>
            </p:cNvPicPr>
            <p:nvPr/>
          </p:nvPicPr>
          <p:blipFill>
            <a:blip r:embed="rId2" cstate="print"/>
            <a:srcRect/>
            <a:stretch>
              <a:fillRect/>
            </a:stretch>
          </p:blipFill>
          <p:spPr bwMode="auto">
            <a:xfrm>
              <a:off x="6883400" y="2667000"/>
              <a:ext cx="719138" cy="1447800"/>
            </a:xfrm>
            <a:prstGeom prst="rect">
              <a:avLst/>
            </a:prstGeom>
            <a:noFill/>
            <a:ln w="9525">
              <a:noFill/>
              <a:miter lim="800000"/>
              <a:headEnd/>
              <a:tailEnd/>
            </a:ln>
          </p:spPr>
        </p:pic>
        <p:sp>
          <p:nvSpPr>
            <p:cNvPr id="31" name="TextBox 7"/>
            <p:cNvSpPr txBox="1">
              <a:spLocks noChangeArrowheads="1"/>
            </p:cNvSpPr>
            <p:nvPr/>
          </p:nvSpPr>
          <p:spPr bwMode="auto">
            <a:xfrm>
              <a:off x="6400800" y="3886199"/>
              <a:ext cx="2044149" cy="369431"/>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ysClr val="windowText" lastClr="000000"/>
                  </a:solidFill>
                  <a:effectLst/>
                  <a:uLnTx/>
                  <a:uFillTx/>
                  <a:latin typeface="Gill Sans"/>
                  <a:cs typeface="Gill Sans"/>
                </a:rPr>
                <a:t>Hadoop Cluster</a:t>
              </a:r>
            </a:p>
          </p:txBody>
        </p:sp>
        <p:pic>
          <p:nvPicPr>
            <p:cNvPr id="32" name="Picture 33" descr="MCj04352420000[1]"/>
            <p:cNvPicPr>
              <a:picLocks noChangeAspect="1" noChangeArrowheads="1"/>
            </p:cNvPicPr>
            <p:nvPr/>
          </p:nvPicPr>
          <p:blipFill>
            <a:blip r:embed="rId2" cstate="print"/>
            <a:srcRect/>
            <a:stretch>
              <a:fillRect/>
            </a:stretch>
          </p:blipFill>
          <p:spPr bwMode="auto">
            <a:xfrm>
              <a:off x="6515100" y="2667000"/>
              <a:ext cx="719138" cy="1447800"/>
            </a:xfrm>
            <a:prstGeom prst="rect">
              <a:avLst/>
            </a:prstGeom>
            <a:noFill/>
            <a:ln w="9525">
              <a:noFill/>
              <a:miter lim="800000"/>
              <a:headEnd/>
              <a:tailEnd/>
            </a:ln>
          </p:spPr>
        </p:pic>
        <p:pic>
          <p:nvPicPr>
            <p:cNvPr id="33" name="Picture 33" descr="MCj04352420000[1]"/>
            <p:cNvPicPr>
              <a:picLocks noChangeAspect="1" noChangeArrowheads="1"/>
            </p:cNvPicPr>
            <p:nvPr/>
          </p:nvPicPr>
          <p:blipFill>
            <a:blip r:embed="rId2" cstate="print"/>
            <a:srcRect/>
            <a:stretch>
              <a:fillRect/>
            </a:stretch>
          </p:blipFill>
          <p:spPr bwMode="auto">
            <a:xfrm>
              <a:off x="6146800" y="2667000"/>
              <a:ext cx="719138" cy="1447800"/>
            </a:xfrm>
            <a:prstGeom prst="rect">
              <a:avLst/>
            </a:prstGeom>
            <a:noFill/>
            <a:ln w="9525">
              <a:noFill/>
              <a:miter lim="800000"/>
              <a:headEnd/>
              <a:tailEnd/>
            </a:ln>
          </p:spPr>
        </p:pic>
        <p:pic>
          <p:nvPicPr>
            <p:cNvPr id="34" name="Picture 33" descr="MCj04352420000[1]"/>
            <p:cNvPicPr>
              <a:picLocks noChangeAspect="1" noChangeArrowheads="1"/>
            </p:cNvPicPr>
            <p:nvPr/>
          </p:nvPicPr>
          <p:blipFill>
            <a:blip r:embed="rId2" cstate="print"/>
            <a:srcRect/>
            <a:stretch>
              <a:fillRect/>
            </a:stretch>
          </p:blipFill>
          <p:spPr bwMode="auto">
            <a:xfrm>
              <a:off x="5778500" y="2667000"/>
              <a:ext cx="719138" cy="1447800"/>
            </a:xfrm>
            <a:prstGeom prst="rect">
              <a:avLst/>
            </a:prstGeom>
            <a:noFill/>
            <a:ln w="9525">
              <a:noFill/>
              <a:miter lim="800000"/>
              <a:headEnd/>
              <a:tailEnd/>
            </a:ln>
          </p:spPr>
        </p:pic>
      </p:grpSp>
      <p:pic>
        <p:nvPicPr>
          <p:cNvPr id="35" name="Picture 3" descr="MCj04114760000[1]"/>
          <p:cNvPicPr>
            <a:picLocks noChangeAspect="1" noChangeArrowheads="1"/>
          </p:cNvPicPr>
          <p:nvPr/>
        </p:nvPicPr>
        <p:blipFill>
          <a:blip r:embed="rId3" cstate="print"/>
          <a:srcRect/>
          <a:stretch>
            <a:fillRect/>
          </a:stretch>
        </p:blipFill>
        <p:spPr bwMode="auto">
          <a:xfrm>
            <a:off x="685800" y="2514600"/>
            <a:ext cx="1971675" cy="1466850"/>
          </a:xfrm>
          <a:prstGeom prst="rect">
            <a:avLst/>
          </a:prstGeom>
          <a:noFill/>
          <a:ln w="9525">
            <a:noFill/>
            <a:miter lim="800000"/>
            <a:headEnd/>
            <a:tailEnd/>
          </a:ln>
        </p:spPr>
      </p:pic>
      <p:sp>
        <p:nvSpPr>
          <p:cNvPr id="36" name="TextBox 12"/>
          <p:cNvSpPr txBox="1">
            <a:spLocks noChangeArrowheads="1"/>
          </p:cNvSpPr>
          <p:nvPr/>
        </p:nvSpPr>
        <p:spPr bwMode="auto">
          <a:xfrm>
            <a:off x="1371600" y="4038600"/>
            <a:ext cx="652643" cy="36933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ysClr val="windowText" lastClr="000000"/>
                </a:solidFill>
                <a:effectLst/>
                <a:uLnTx/>
                <a:uFillTx/>
                <a:latin typeface="Gill Sans"/>
                <a:cs typeface="Gill Sans"/>
              </a:rPr>
              <a:t>You</a:t>
            </a:r>
          </a:p>
        </p:txBody>
      </p:sp>
      <p:pic>
        <p:nvPicPr>
          <p:cNvPr id="22" name="Picture 21" descr="MCj04352420000[1]"/>
          <p:cNvPicPr>
            <a:picLocks noChangeAspect="1" noChangeArrowheads="1"/>
          </p:cNvPicPr>
          <p:nvPr/>
        </p:nvPicPr>
        <p:blipFill>
          <a:blip r:embed="rId2" cstate="print"/>
          <a:srcRect/>
          <a:stretch>
            <a:fillRect/>
          </a:stretch>
        </p:blipFill>
        <p:spPr bwMode="auto">
          <a:xfrm>
            <a:off x="4211866" y="2667000"/>
            <a:ext cx="719138" cy="1447414"/>
          </a:xfrm>
          <a:prstGeom prst="rect">
            <a:avLst/>
          </a:prstGeom>
          <a:noFill/>
          <a:ln w="9525">
            <a:noFill/>
            <a:miter lim="800000"/>
            <a:headEnd/>
            <a:tailEnd/>
          </a:ln>
        </p:spPr>
      </p:pic>
      <p:sp>
        <p:nvSpPr>
          <p:cNvPr id="23" name="TextBox 7"/>
          <p:cNvSpPr txBox="1">
            <a:spLocks noChangeArrowheads="1"/>
          </p:cNvSpPr>
          <p:nvPr/>
        </p:nvSpPr>
        <p:spPr bwMode="auto">
          <a:xfrm>
            <a:off x="3733800" y="3886200"/>
            <a:ext cx="1675271" cy="646331"/>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ysClr val="windowText" lastClr="000000"/>
                </a:solidFill>
                <a:effectLst/>
                <a:uLnTx/>
                <a:uFillTx/>
                <a:latin typeface="Gill Sans"/>
                <a:cs typeface="Gill Sans"/>
              </a:rPr>
              <a:t>Submit node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b="0" kern="0" dirty="0">
                <a:solidFill>
                  <a:sysClr val="windowText" lastClr="000000"/>
                </a:solidFill>
                <a:latin typeface="Gill Sans"/>
                <a:cs typeface="Gill Sans"/>
              </a:rPr>
              <a:t>(</a:t>
            </a:r>
            <a:r>
              <a:rPr lang="en-US" sz="1800" b="0" kern="0" dirty="0" err="1">
                <a:solidFill>
                  <a:sysClr val="windowText" lastClr="000000"/>
                </a:solidFill>
                <a:latin typeface="Gill Sans"/>
                <a:cs typeface="Gill Sans"/>
              </a:rPr>
              <a:t>datasci</a:t>
            </a:r>
            <a:r>
              <a:rPr lang="en-US" sz="1800" b="0" kern="0" dirty="0">
                <a:solidFill>
                  <a:sysClr val="windowText" lastClr="000000"/>
                </a:solidFill>
                <a:latin typeface="Gill Sans"/>
                <a:cs typeface="Gill Sans"/>
              </a:rPr>
              <a:t>)</a:t>
            </a:r>
            <a:endParaRPr kumimoji="0" lang="en-US" sz="1800" b="0" i="0" u="none" strike="noStrike" kern="0" cap="none" spc="0" normalizeH="0" baseline="0" noProof="0" dirty="0">
              <a:ln>
                <a:noFill/>
              </a:ln>
              <a:solidFill>
                <a:sysClr val="windowText" lastClr="000000"/>
              </a:solidFill>
              <a:effectLst/>
              <a:uLnTx/>
              <a:uFillTx/>
              <a:latin typeface="Gill Sans"/>
              <a:cs typeface="Gill Sans"/>
            </a:endParaRPr>
          </a:p>
        </p:txBody>
      </p:sp>
      <p:sp>
        <p:nvSpPr>
          <p:cNvPr id="24" name="TextBox 23"/>
          <p:cNvSpPr txBox="1"/>
          <p:nvPr/>
        </p:nvSpPr>
        <p:spPr>
          <a:xfrm>
            <a:off x="762000" y="5029200"/>
            <a:ext cx="2134569" cy="461665"/>
          </a:xfrm>
          <a:prstGeom prst="rect">
            <a:avLst/>
          </a:prstGeom>
          <a:noFill/>
        </p:spPr>
        <p:txBody>
          <a:bodyPr wrap="none" rtlCol="0">
            <a:spAutoFit/>
          </a:bodyPr>
          <a:lstStyle/>
          <a:p>
            <a:r>
              <a:rPr lang="en-US" sz="2400" b="0" dirty="0">
                <a:solidFill>
                  <a:schemeClr val="bg1"/>
                </a:solidFill>
                <a:latin typeface="Gill Sans"/>
                <a:cs typeface="Gill Sans"/>
              </a:rPr>
              <a:t>Getting data in?</a:t>
            </a:r>
          </a:p>
        </p:txBody>
      </p:sp>
      <p:sp>
        <p:nvSpPr>
          <p:cNvPr id="25" name="TextBox 24"/>
          <p:cNvSpPr txBox="1"/>
          <p:nvPr/>
        </p:nvSpPr>
        <p:spPr>
          <a:xfrm>
            <a:off x="762000" y="5405735"/>
            <a:ext cx="1946867" cy="461665"/>
          </a:xfrm>
          <a:prstGeom prst="rect">
            <a:avLst/>
          </a:prstGeom>
          <a:noFill/>
        </p:spPr>
        <p:txBody>
          <a:bodyPr wrap="none" rtlCol="0">
            <a:spAutoFit/>
          </a:bodyPr>
          <a:lstStyle/>
          <a:p>
            <a:r>
              <a:rPr lang="en-US" sz="2400" b="0" dirty="0">
                <a:solidFill>
                  <a:schemeClr val="bg1"/>
                </a:solidFill>
                <a:latin typeface="Gill Sans"/>
                <a:cs typeface="Gill Sans"/>
              </a:rPr>
              <a:t>Writing code?</a:t>
            </a:r>
          </a:p>
        </p:txBody>
      </p:sp>
      <p:sp>
        <p:nvSpPr>
          <p:cNvPr id="45" name="TextBox 44"/>
          <p:cNvSpPr txBox="1"/>
          <p:nvPr/>
        </p:nvSpPr>
        <p:spPr>
          <a:xfrm>
            <a:off x="762000" y="5786735"/>
            <a:ext cx="2339403" cy="461665"/>
          </a:xfrm>
          <a:prstGeom prst="rect">
            <a:avLst/>
          </a:prstGeom>
          <a:noFill/>
        </p:spPr>
        <p:txBody>
          <a:bodyPr wrap="none" rtlCol="0">
            <a:spAutoFit/>
          </a:bodyPr>
          <a:lstStyle/>
          <a:p>
            <a:r>
              <a:rPr lang="en-US" sz="2400" b="0" dirty="0">
                <a:solidFill>
                  <a:schemeClr val="bg1"/>
                </a:solidFill>
                <a:latin typeface="Gill Sans"/>
                <a:cs typeface="Gill Sans"/>
              </a:rPr>
              <a:t>Getting data out?</a:t>
            </a:r>
          </a:p>
        </p:txBody>
      </p:sp>
      <p:sp>
        <p:nvSpPr>
          <p:cNvPr id="19"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Hadoop Workflow</a:t>
            </a:r>
          </a:p>
        </p:txBody>
      </p:sp>
      <p:sp>
        <p:nvSpPr>
          <p:cNvPr id="20" name="TextBox 19"/>
          <p:cNvSpPr txBox="1"/>
          <p:nvPr/>
        </p:nvSpPr>
        <p:spPr>
          <a:xfrm>
            <a:off x="5009350" y="5160525"/>
            <a:ext cx="2561767" cy="830997"/>
          </a:xfrm>
          <a:prstGeom prst="rect">
            <a:avLst/>
          </a:prstGeom>
          <a:noFill/>
        </p:spPr>
        <p:txBody>
          <a:bodyPr wrap="square" rtlCol="0">
            <a:spAutoFit/>
          </a:bodyPr>
          <a:lstStyle/>
          <a:p>
            <a:pPr algn="ctr"/>
            <a:r>
              <a:rPr lang="en-US" sz="2400" b="0" dirty="0">
                <a:solidFill>
                  <a:schemeClr val="bg1"/>
                </a:solidFill>
                <a:latin typeface="Gill Sans"/>
                <a:cs typeface="Gill Sans"/>
              </a:rPr>
              <a:t>Where’s the actual data stored?</a:t>
            </a:r>
          </a:p>
        </p:txBody>
      </p:sp>
    </p:spTree>
    <p:extLst>
      <p:ext uri="{BB962C8B-B14F-4D97-AF65-F5344CB8AC3E}">
        <p14:creationId xmlns:p14="http://schemas.microsoft.com/office/powerpoint/2010/main" val="1705000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45" grpId="0"/>
      <p:bldP spid="2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Debugging Hadoop</a:t>
            </a:r>
          </a:p>
        </p:txBody>
      </p:sp>
      <p:sp>
        <p:nvSpPr>
          <p:cNvPr id="6" name="TextBox 5"/>
          <p:cNvSpPr txBox="1"/>
          <p:nvPr/>
        </p:nvSpPr>
        <p:spPr>
          <a:xfrm>
            <a:off x="0" y="2438400"/>
            <a:ext cx="9144000" cy="461665"/>
          </a:xfrm>
          <a:prstGeom prst="rect">
            <a:avLst/>
          </a:prstGeom>
          <a:noFill/>
        </p:spPr>
        <p:txBody>
          <a:bodyPr wrap="square" rtlCol="0">
            <a:spAutoFit/>
          </a:bodyPr>
          <a:lstStyle/>
          <a:p>
            <a:pPr lvl="0" algn="ctr">
              <a:defRPr/>
            </a:pPr>
            <a:r>
              <a:rPr lang="en-US" sz="2400" b="0" kern="0">
                <a:solidFill>
                  <a:srgbClr val="000000"/>
                </a:solidFill>
                <a:latin typeface="Gill Sans"/>
                <a:cs typeface="Gill Sans"/>
              </a:rPr>
              <a:t>First, take a deep breath</a:t>
            </a:r>
          </a:p>
        </p:txBody>
      </p:sp>
      <p:sp>
        <p:nvSpPr>
          <p:cNvPr id="7" name="TextBox 6"/>
          <p:cNvSpPr txBox="1"/>
          <p:nvPr/>
        </p:nvSpPr>
        <p:spPr>
          <a:xfrm>
            <a:off x="0" y="281940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Start small, start locally</a:t>
            </a:r>
          </a:p>
        </p:txBody>
      </p:sp>
      <p:sp>
        <p:nvSpPr>
          <p:cNvPr id="8" name="TextBox 7"/>
          <p:cNvSpPr txBox="1"/>
          <p:nvPr/>
        </p:nvSpPr>
        <p:spPr>
          <a:xfrm>
            <a:off x="0" y="3200400"/>
            <a:ext cx="9144000" cy="461665"/>
          </a:xfrm>
          <a:prstGeom prst="rect">
            <a:avLst/>
          </a:prstGeom>
          <a:noFill/>
        </p:spPr>
        <p:txBody>
          <a:bodyPr wrap="square" rtlCol="0">
            <a:spAutoFit/>
          </a:bodyPr>
          <a:lstStyle/>
          <a:p>
            <a:pPr lvl="0" algn="ctr">
              <a:defRPr/>
            </a:pPr>
            <a:r>
              <a:rPr lang="en-US" sz="2400" b="0" kern="0" dirty="0">
                <a:solidFill>
                  <a:srgbClr val="000000"/>
                </a:solidFill>
                <a:latin typeface="Gill Sans"/>
                <a:cs typeface="Gill Sans"/>
              </a:rPr>
              <a:t>Build incrementally</a:t>
            </a:r>
          </a:p>
        </p:txBody>
      </p:sp>
    </p:spTree>
    <p:extLst>
      <p:ext uri="{BB962C8B-B14F-4D97-AF65-F5344CB8AC3E}">
        <p14:creationId xmlns:p14="http://schemas.microsoft.com/office/powerpoint/2010/main" val="20684124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_Scre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0"/>
            <a:ext cx="9144000" cy="11531599"/>
          </a:xfrm>
          <a:prstGeom prst="rect">
            <a:avLst/>
          </a:prstGeom>
        </p:spPr>
      </p:pic>
      <p:sp>
        <p:nvSpPr>
          <p:cNvPr id="6" name="TextBox 3"/>
          <p:cNvSpPr txBox="1">
            <a:spLocks noChangeArrowheads="1"/>
          </p:cNvSpPr>
          <p:nvPr/>
        </p:nvSpPr>
        <p:spPr bwMode="auto">
          <a:xfrm>
            <a:off x="0" y="6611938"/>
            <a:ext cx="2743200" cy="246221"/>
          </a:xfrm>
          <a:prstGeom prst="rect">
            <a:avLst/>
          </a:prstGeom>
          <a:noFill/>
          <a:ln w="9525">
            <a:noFill/>
            <a:miter lim="800000"/>
            <a:headEnd/>
            <a:tailEnd/>
          </a:ln>
        </p:spPr>
        <p:txBody>
          <a:bodyPr wrap="square">
            <a:spAutoFit/>
          </a:bodyPr>
          <a:lstStyle/>
          <a:p>
            <a:r>
              <a:rPr lang="en-US" sz="1000" b="0" dirty="0">
                <a:solidFill>
                  <a:srgbClr val="FFFFFF"/>
                </a:solidFill>
              </a:rPr>
              <a:t>Source: Wikipedia (The Scream)</a:t>
            </a:r>
          </a:p>
        </p:txBody>
      </p:sp>
    </p:spTree>
    <p:extLst>
      <p:ext uri="{BB962C8B-B14F-4D97-AF65-F5344CB8AC3E}">
        <p14:creationId xmlns:p14="http://schemas.microsoft.com/office/powerpoint/2010/main" val="4518812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hc10.jpg"/>
          <p:cNvPicPr>
            <a:picLocks noChangeAspect="1"/>
          </p:cNvPicPr>
          <p:nvPr/>
        </p:nvPicPr>
        <p:blipFill>
          <a:blip r:embed="rId3"/>
          <a:stretch>
            <a:fillRect/>
          </a:stretch>
        </p:blipFill>
        <p:spPr>
          <a:xfrm>
            <a:off x="-762000" y="-24630"/>
            <a:ext cx="10667999" cy="6907260"/>
          </a:xfrm>
          <a:prstGeom prst="rect">
            <a:avLst/>
          </a:prstGeom>
        </p:spPr>
      </p:pic>
      <p:sp>
        <p:nvSpPr>
          <p:cNvPr id="11" name="Content Placeholder 2"/>
          <p:cNvSpPr txBox="1">
            <a:spLocks/>
          </p:cNvSpPr>
          <p:nvPr/>
        </p:nvSpPr>
        <p:spPr>
          <a:xfrm>
            <a:off x="762000" y="5562600"/>
            <a:ext cx="4343400" cy="838200"/>
          </a:xfrm>
          <a:prstGeom prst="rect">
            <a:avLst/>
          </a:prstGeom>
        </p:spPr>
        <p:txBody>
          <a:bodyPr/>
          <a:lstStyle/>
          <a:p>
            <a:pPr marL="342848" lvl="0" indent="-342848" eaLnBrk="1" hangingPunct="1">
              <a:spcBef>
                <a:spcPct val="25000"/>
              </a:spcBef>
              <a:spcAft>
                <a:spcPct val="25000"/>
              </a:spcAft>
              <a:buClr>
                <a:srgbClr val="5675A9"/>
              </a:buClr>
              <a:buSzPct val="75000"/>
            </a:pPr>
            <a:r>
              <a:rPr lang="en-US" sz="2400" b="0" kern="0" dirty="0">
                <a:solidFill>
                  <a:srgbClr val="FFFFFF"/>
                </a:solidFill>
                <a:latin typeface="Gill Sans"/>
                <a:cs typeface="Gill Sans"/>
              </a:rPr>
              <a:t>Emergence of the 4</a:t>
            </a:r>
            <a:r>
              <a:rPr lang="en-US" sz="2400" b="0" kern="0" baseline="30000" dirty="0">
                <a:solidFill>
                  <a:srgbClr val="FFFFFF"/>
                </a:solidFill>
                <a:latin typeface="Gill Sans"/>
                <a:cs typeface="Gill Sans"/>
              </a:rPr>
              <a:t>th</a:t>
            </a:r>
            <a:r>
              <a:rPr lang="en-US" sz="2400" b="0" kern="0" dirty="0">
                <a:solidFill>
                  <a:srgbClr val="FFFFFF"/>
                </a:solidFill>
                <a:latin typeface="Gill Sans"/>
                <a:cs typeface="Gill Sans"/>
              </a:rPr>
              <a:t> Paradigm</a:t>
            </a:r>
          </a:p>
          <a:p>
            <a:pPr marL="342848" lvl="0" indent="-342848" eaLnBrk="1" hangingPunct="1">
              <a:spcBef>
                <a:spcPct val="25000"/>
              </a:spcBef>
              <a:spcAft>
                <a:spcPct val="25000"/>
              </a:spcAft>
              <a:buClr>
                <a:srgbClr val="5675A9"/>
              </a:buClr>
              <a:buSzPct val="75000"/>
            </a:pPr>
            <a:r>
              <a:rPr kumimoji="0" lang="en-US" sz="2400" b="0" i="0" u="none" strike="noStrike" kern="0" cap="none" spc="0" normalizeH="0" baseline="0" noProof="0" dirty="0">
                <a:ln>
                  <a:noFill/>
                </a:ln>
                <a:solidFill>
                  <a:srgbClr val="FFFFFF"/>
                </a:solidFill>
                <a:effectLst/>
                <a:uLnTx/>
                <a:uFillTx/>
                <a:latin typeface="Gill Sans"/>
                <a:cs typeface="Gill Sans"/>
              </a:rPr>
              <a:t>Data-intensive</a:t>
            </a:r>
            <a:r>
              <a:rPr kumimoji="0" lang="en-US" sz="2400" b="0" i="0" u="none" strike="noStrike" kern="0" cap="none" spc="0" normalizeH="0" noProof="0" dirty="0">
                <a:ln>
                  <a:noFill/>
                </a:ln>
                <a:solidFill>
                  <a:srgbClr val="FFFFFF"/>
                </a:solidFill>
                <a:effectLst/>
                <a:uLnTx/>
                <a:uFillTx/>
                <a:latin typeface="Gill Sans"/>
                <a:cs typeface="Gill Sans"/>
              </a:rPr>
              <a:t> e-Science</a:t>
            </a:r>
            <a:endParaRPr kumimoji="0" lang="en-US" sz="2400" b="0" i="0" u="none" strike="noStrike" kern="0" cap="none" spc="0" normalizeH="0" baseline="0" noProof="0" dirty="0">
              <a:ln>
                <a:noFill/>
              </a:ln>
              <a:solidFill>
                <a:srgbClr val="FFFFFF"/>
              </a:solidFill>
              <a:effectLst/>
              <a:uLnTx/>
              <a:uFillTx/>
              <a:latin typeface="Gill Sans"/>
              <a:cs typeface="Gill Sans"/>
            </a:endParaRPr>
          </a:p>
        </p:txBody>
      </p:sp>
      <p:sp>
        <p:nvSpPr>
          <p:cNvPr id="10" name="TextBox 9"/>
          <p:cNvSpPr txBox="1">
            <a:spLocks noChangeArrowheads="1"/>
          </p:cNvSpPr>
          <p:nvPr/>
        </p:nvSpPr>
        <p:spPr bwMode="auto">
          <a:xfrm>
            <a:off x="6781800" y="6611938"/>
            <a:ext cx="2362200" cy="246062"/>
          </a:xfrm>
          <a:prstGeom prst="rect">
            <a:avLst/>
          </a:prstGeom>
          <a:noFill/>
          <a:ln w="9525">
            <a:noFill/>
            <a:miter lim="800000"/>
            <a:headEnd/>
            <a:tailEnd/>
          </a:ln>
        </p:spPr>
        <p:txBody>
          <a:bodyPr>
            <a:spAutoFit/>
          </a:bodyPr>
          <a:lstStyle/>
          <a:p>
            <a:pPr algn="r"/>
            <a:r>
              <a:rPr lang="en-US" sz="1000" b="0" dirty="0" err="1"/>
              <a:t>Maximilien</a:t>
            </a:r>
            <a:r>
              <a:rPr lang="en-US" sz="1000" b="0" dirty="0"/>
              <a:t> Brice, © CERN</a:t>
            </a:r>
          </a:p>
        </p:txBody>
      </p:sp>
      <p:sp>
        <p:nvSpPr>
          <p:cNvPr id="7" name="Title 1"/>
          <p:cNvSpPr txBox="1">
            <a:spLocks/>
          </p:cNvSpPr>
          <p:nvPr/>
        </p:nvSpPr>
        <p:spPr>
          <a:xfrm>
            <a:off x="381000" y="4876800"/>
            <a:ext cx="3886200" cy="685800"/>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Gill Sans"/>
                <a:ea typeface="+mj-ea"/>
                <a:cs typeface="Gill Sans"/>
              </a:rPr>
              <a:t>Science</a:t>
            </a:r>
          </a:p>
        </p:txBody>
      </p:sp>
    </p:spTree>
    <p:extLst>
      <p:ext uri="{BB962C8B-B14F-4D97-AF65-F5344CB8AC3E}">
        <p14:creationId xmlns:p14="http://schemas.microsoft.com/office/powerpoint/2010/main" val="20777940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Code Execution Environments</a:t>
            </a:r>
          </a:p>
        </p:txBody>
      </p:sp>
      <p:sp>
        <p:nvSpPr>
          <p:cNvPr id="5" name="TextBox 4"/>
          <p:cNvSpPr txBox="1"/>
          <p:nvPr/>
        </p:nvSpPr>
        <p:spPr>
          <a:xfrm>
            <a:off x="0" y="2057400"/>
            <a:ext cx="9144000" cy="461665"/>
          </a:xfrm>
          <a:prstGeom prst="rect">
            <a:avLst/>
          </a:prstGeom>
          <a:noFill/>
        </p:spPr>
        <p:txBody>
          <a:bodyPr wrap="square" rtlCol="0">
            <a:spAutoFit/>
          </a:bodyPr>
          <a:lstStyle/>
          <a:p>
            <a:pPr algn="ctr">
              <a:defRPr/>
            </a:pPr>
            <a:r>
              <a:rPr lang="en-US" sz="2400" b="0" kern="0" dirty="0">
                <a:solidFill>
                  <a:srgbClr val="000000"/>
                </a:solidFill>
                <a:latin typeface="Gill Sans"/>
                <a:cs typeface="Gill Sans"/>
              </a:rPr>
              <a:t>Different ways to run code:</a:t>
            </a:r>
          </a:p>
        </p:txBody>
      </p:sp>
      <p:sp>
        <p:nvSpPr>
          <p:cNvPr id="6" name="TextBox 5"/>
          <p:cNvSpPr txBox="1"/>
          <p:nvPr/>
        </p:nvSpPr>
        <p:spPr>
          <a:xfrm>
            <a:off x="0" y="2438400"/>
            <a:ext cx="9144000" cy="1015663"/>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Local (standalone) mode</a:t>
            </a:r>
          </a:p>
          <a:p>
            <a:pPr lvl="0" algn="ctr">
              <a:defRPr/>
            </a:pPr>
            <a:r>
              <a:rPr lang="en-US" sz="2000" b="0" kern="0" dirty="0">
                <a:solidFill>
                  <a:srgbClr val="0070C0"/>
                </a:solidFill>
                <a:latin typeface="Gill Sans"/>
                <a:cs typeface="Gill Sans"/>
              </a:rPr>
              <a:t>Pseudo-distributed mode</a:t>
            </a:r>
          </a:p>
          <a:p>
            <a:pPr lvl="0" algn="ctr">
              <a:defRPr/>
            </a:pPr>
            <a:r>
              <a:rPr lang="en-US" sz="2000" b="0" kern="0" dirty="0">
                <a:solidFill>
                  <a:srgbClr val="0070C0"/>
                </a:solidFill>
                <a:latin typeface="Gill Sans"/>
                <a:cs typeface="Gill Sans"/>
              </a:rPr>
              <a:t>Fully-distributed mode</a:t>
            </a:r>
          </a:p>
        </p:txBody>
      </p:sp>
      <p:sp>
        <p:nvSpPr>
          <p:cNvPr id="7" name="TextBox 6"/>
          <p:cNvSpPr txBox="1"/>
          <p:nvPr/>
        </p:nvSpPr>
        <p:spPr>
          <a:xfrm>
            <a:off x="0" y="3685639"/>
            <a:ext cx="9144000" cy="461665"/>
          </a:xfrm>
          <a:prstGeom prst="rect">
            <a:avLst/>
          </a:prstGeom>
          <a:noFill/>
        </p:spPr>
        <p:txBody>
          <a:bodyPr wrap="square" rtlCol="0">
            <a:spAutoFit/>
          </a:bodyPr>
          <a:lstStyle/>
          <a:p>
            <a:pPr algn="ctr">
              <a:defRPr/>
            </a:pPr>
            <a:r>
              <a:rPr lang="en-US" sz="2400" b="0" kern="0" dirty="0">
                <a:solidFill>
                  <a:srgbClr val="000000"/>
                </a:solidFill>
                <a:latin typeface="Gill Sans"/>
                <a:cs typeface="Gill Sans"/>
              </a:rPr>
              <a:t>Learn what’s good for what</a:t>
            </a:r>
          </a:p>
        </p:txBody>
      </p:sp>
    </p:spTree>
    <p:extLst>
      <p:ext uri="{BB962C8B-B14F-4D97-AF65-F5344CB8AC3E}">
        <p14:creationId xmlns:p14="http://schemas.microsoft.com/office/powerpoint/2010/main" val="1265505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548640"/>
            <a:ext cx="9144000" cy="685800"/>
          </a:xfrm>
          <a:prstGeom prst="rect">
            <a:avLst/>
          </a:prstGeom>
        </p:spPr>
        <p:txBody>
          <a:bodyPr/>
          <a:lstStyle/>
          <a:p>
            <a:pPr lvl="0" algn="ctr">
              <a:defRPr/>
            </a:pPr>
            <a:r>
              <a:rPr lang="en-US" sz="3600" b="0" kern="0" dirty="0">
                <a:solidFill>
                  <a:srgbClr val="000000"/>
                </a:solidFill>
                <a:latin typeface="Gill Sans"/>
                <a:cs typeface="Gill Sans"/>
              </a:rPr>
              <a:t>Hadoop Debugging Strategies</a:t>
            </a:r>
          </a:p>
        </p:txBody>
      </p:sp>
      <p:sp>
        <p:nvSpPr>
          <p:cNvPr id="5" name="TextBox 4"/>
          <p:cNvSpPr txBox="1"/>
          <p:nvPr/>
        </p:nvSpPr>
        <p:spPr>
          <a:xfrm>
            <a:off x="0" y="1727537"/>
            <a:ext cx="9144000" cy="461665"/>
          </a:xfrm>
          <a:prstGeom prst="rect">
            <a:avLst/>
          </a:prstGeom>
          <a:noFill/>
        </p:spPr>
        <p:txBody>
          <a:bodyPr wrap="square" rtlCol="0">
            <a:spAutoFit/>
          </a:bodyPr>
          <a:lstStyle/>
          <a:p>
            <a:pPr algn="ctr">
              <a:defRPr/>
            </a:pPr>
            <a:r>
              <a:rPr lang="en-US" sz="2400" b="0" kern="0" dirty="0">
                <a:solidFill>
                  <a:srgbClr val="000000"/>
                </a:solidFill>
                <a:latin typeface="Gill Sans"/>
                <a:cs typeface="Gill Sans"/>
              </a:rPr>
              <a:t>Good </a:t>
            </a:r>
            <a:r>
              <a:rPr lang="en-US" sz="2400" b="0" kern="0" dirty="0" err="1">
                <a:solidFill>
                  <a:srgbClr val="000000"/>
                </a:solidFill>
                <a:latin typeface="Gill Sans"/>
                <a:cs typeface="Gill Sans"/>
              </a:rPr>
              <a:t>ol</a:t>
            </a:r>
            <a:r>
              <a:rPr lang="en-US" sz="2400" b="0" kern="0" dirty="0">
                <a:solidFill>
                  <a:srgbClr val="000000"/>
                </a:solidFill>
                <a:latin typeface="Gill Sans"/>
                <a:cs typeface="Gill Sans"/>
              </a:rPr>
              <a:t>’ </a:t>
            </a:r>
            <a:r>
              <a:rPr lang="en-US" sz="2400" b="0" kern="0" dirty="0" err="1">
                <a:solidFill>
                  <a:srgbClr val="000000"/>
                </a:solidFill>
                <a:latin typeface="Gill Sans"/>
                <a:cs typeface="Gill Sans"/>
              </a:rPr>
              <a:t>System.out.println</a:t>
            </a:r>
            <a:endParaRPr lang="en-US" sz="2400" b="0" kern="0" dirty="0">
              <a:solidFill>
                <a:srgbClr val="000000"/>
              </a:solidFill>
              <a:latin typeface="Gill Sans"/>
              <a:cs typeface="Gill Sans"/>
            </a:endParaRPr>
          </a:p>
        </p:txBody>
      </p:sp>
      <p:sp>
        <p:nvSpPr>
          <p:cNvPr id="6" name="TextBox 5"/>
          <p:cNvSpPr txBox="1"/>
          <p:nvPr/>
        </p:nvSpPr>
        <p:spPr>
          <a:xfrm>
            <a:off x="0" y="2108537"/>
            <a:ext cx="9144000" cy="1015663"/>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Learn to use the </a:t>
            </a:r>
            <a:r>
              <a:rPr lang="en-US" sz="2000" b="0" kern="0" dirty="0" err="1">
                <a:solidFill>
                  <a:srgbClr val="0070C0"/>
                </a:solidFill>
                <a:latin typeface="Gill Sans"/>
                <a:cs typeface="Gill Sans"/>
              </a:rPr>
              <a:t>webapp</a:t>
            </a:r>
            <a:r>
              <a:rPr lang="en-US" sz="2000" b="0" kern="0" dirty="0">
                <a:solidFill>
                  <a:srgbClr val="0070C0"/>
                </a:solidFill>
                <a:latin typeface="Gill Sans"/>
                <a:cs typeface="Gill Sans"/>
              </a:rPr>
              <a:t> to access logs</a:t>
            </a:r>
          </a:p>
          <a:p>
            <a:pPr lvl="0" algn="ctr">
              <a:defRPr/>
            </a:pPr>
            <a:r>
              <a:rPr lang="en-US" sz="2000" b="0" kern="0" dirty="0">
                <a:solidFill>
                  <a:srgbClr val="0070C0"/>
                </a:solidFill>
                <a:latin typeface="Gill Sans"/>
                <a:cs typeface="Gill Sans"/>
              </a:rPr>
              <a:t>Logging preferred over </a:t>
            </a:r>
            <a:r>
              <a:rPr lang="en-US" sz="2000" b="0" kern="0" dirty="0" err="1">
                <a:solidFill>
                  <a:srgbClr val="0070C0"/>
                </a:solidFill>
                <a:latin typeface="Gill Sans"/>
                <a:cs typeface="Gill Sans"/>
              </a:rPr>
              <a:t>System.out.println</a:t>
            </a:r>
            <a:endParaRPr lang="en-US" sz="2000" b="0" kern="0" dirty="0">
              <a:solidFill>
                <a:srgbClr val="0070C0"/>
              </a:solidFill>
              <a:latin typeface="Gill Sans"/>
              <a:cs typeface="Gill Sans"/>
            </a:endParaRPr>
          </a:p>
          <a:p>
            <a:pPr lvl="0" algn="ctr">
              <a:defRPr/>
            </a:pPr>
            <a:r>
              <a:rPr lang="en-US" sz="2000" b="0" kern="0" dirty="0">
                <a:solidFill>
                  <a:srgbClr val="0070C0"/>
                </a:solidFill>
                <a:latin typeface="Gill Sans"/>
                <a:cs typeface="Gill Sans"/>
              </a:rPr>
              <a:t>Be careful how much you log!</a:t>
            </a:r>
          </a:p>
        </p:txBody>
      </p:sp>
      <p:sp>
        <p:nvSpPr>
          <p:cNvPr id="7" name="TextBox 6"/>
          <p:cNvSpPr txBox="1"/>
          <p:nvPr/>
        </p:nvSpPr>
        <p:spPr>
          <a:xfrm>
            <a:off x="0" y="3378874"/>
            <a:ext cx="9144000" cy="461665"/>
          </a:xfrm>
          <a:prstGeom prst="rect">
            <a:avLst/>
          </a:prstGeom>
          <a:noFill/>
        </p:spPr>
        <p:txBody>
          <a:bodyPr wrap="square" rtlCol="0">
            <a:spAutoFit/>
          </a:bodyPr>
          <a:lstStyle/>
          <a:p>
            <a:pPr algn="ctr">
              <a:defRPr/>
            </a:pPr>
            <a:r>
              <a:rPr lang="en-US" sz="2400" b="0" kern="0" dirty="0">
                <a:solidFill>
                  <a:srgbClr val="000000"/>
                </a:solidFill>
                <a:latin typeface="Gill Sans"/>
                <a:cs typeface="Gill Sans"/>
              </a:rPr>
              <a:t>Fail on success</a:t>
            </a:r>
          </a:p>
        </p:txBody>
      </p:sp>
      <p:sp>
        <p:nvSpPr>
          <p:cNvPr id="8" name="TextBox 7"/>
          <p:cNvSpPr txBox="1"/>
          <p:nvPr/>
        </p:nvSpPr>
        <p:spPr>
          <a:xfrm>
            <a:off x="0" y="3759874"/>
            <a:ext cx="9144000" cy="400110"/>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Throw </a:t>
            </a:r>
            <a:r>
              <a:rPr lang="en-US" sz="2000" b="0" kern="0" dirty="0" err="1">
                <a:solidFill>
                  <a:srgbClr val="0070C0"/>
                </a:solidFill>
                <a:latin typeface="Gill Sans"/>
                <a:cs typeface="Gill Sans"/>
              </a:rPr>
              <a:t>RuntimeExceptions</a:t>
            </a:r>
            <a:r>
              <a:rPr lang="en-US" sz="2000" b="0" kern="0" dirty="0">
                <a:solidFill>
                  <a:srgbClr val="0070C0"/>
                </a:solidFill>
                <a:latin typeface="Gill Sans"/>
                <a:cs typeface="Gill Sans"/>
              </a:rPr>
              <a:t> and capture state</a:t>
            </a:r>
          </a:p>
        </p:txBody>
      </p:sp>
      <p:sp>
        <p:nvSpPr>
          <p:cNvPr id="9" name="TextBox 8"/>
          <p:cNvSpPr txBox="1"/>
          <p:nvPr/>
        </p:nvSpPr>
        <p:spPr>
          <a:xfrm>
            <a:off x="0" y="4470737"/>
            <a:ext cx="9144000" cy="461665"/>
          </a:xfrm>
          <a:prstGeom prst="rect">
            <a:avLst/>
          </a:prstGeom>
          <a:noFill/>
        </p:spPr>
        <p:txBody>
          <a:bodyPr wrap="square" rtlCol="0">
            <a:spAutoFit/>
          </a:bodyPr>
          <a:lstStyle/>
          <a:p>
            <a:pPr algn="ctr">
              <a:defRPr/>
            </a:pPr>
            <a:r>
              <a:rPr lang="en-US" sz="2400" b="0" kern="0" dirty="0">
                <a:solidFill>
                  <a:srgbClr val="000000"/>
                </a:solidFill>
                <a:latin typeface="Gill Sans"/>
                <a:cs typeface="Gill Sans"/>
              </a:rPr>
              <a:t>Use Hadoop as the “glue”</a:t>
            </a:r>
          </a:p>
        </p:txBody>
      </p:sp>
      <p:sp>
        <p:nvSpPr>
          <p:cNvPr id="10" name="TextBox 9"/>
          <p:cNvSpPr txBox="1"/>
          <p:nvPr/>
        </p:nvSpPr>
        <p:spPr>
          <a:xfrm>
            <a:off x="0" y="4851737"/>
            <a:ext cx="9144000" cy="1015663"/>
          </a:xfrm>
          <a:prstGeom prst="rect">
            <a:avLst/>
          </a:prstGeom>
          <a:noFill/>
        </p:spPr>
        <p:txBody>
          <a:bodyPr wrap="square" rtlCol="0">
            <a:spAutoFit/>
          </a:bodyPr>
          <a:lstStyle/>
          <a:p>
            <a:pPr lvl="0" algn="ctr">
              <a:defRPr/>
            </a:pPr>
            <a:r>
              <a:rPr lang="en-US" sz="2000" b="0" kern="0" dirty="0">
                <a:solidFill>
                  <a:srgbClr val="0070C0"/>
                </a:solidFill>
                <a:latin typeface="Gill Sans"/>
                <a:cs typeface="Gill Sans"/>
              </a:rPr>
              <a:t>Implement core functionality outside mappers and reducers</a:t>
            </a:r>
          </a:p>
          <a:p>
            <a:pPr lvl="0" algn="ctr">
              <a:defRPr/>
            </a:pPr>
            <a:r>
              <a:rPr lang="en-US" sz="2000" b="0" kern="0" dirty="0">
                <a:solidFill>
                  <a:srgbClr val="0070C0"/>
                </a:solidFill>
                <a:latin typeface="Gill Sans"/>
                <a:cs typeface="Gill Sans"/>
              </a:rPr>
              <a:t>Independently test (e.g., unit testing)</a:t>
            </a:r>
          </a:p>
          <a:p>
            <a:pPr lvl="0" algn="ctr">
              <a:defRPr/>
            </a:pPr>
            <a:r>
              <a:rPr lang="en-US" sz="2000" b="0" kern="0" dirty="0">
                <a:solidFill>
                  <a:srgbClr val="0070C0"/>
                </a:solidFill>
                <a:latin typeface="Gill Sans"/>
                <a:cs typeface="Gill Sans"/>
              </a:rPr>
              <a:t>Compose (tested) components in mappers and reducers</a:t>
            </a:r>
          </a:p>
        </p:txBody>
      </p:sp>
    </p:spTree>
    <p:extLst>
      <p:ext uri="{BB962C8B-B14F-4D97-AF65-F5344CB8AC3E}">
        <p14:creationId xmlns:p14="http://schemas.microsoft.com/office/powerpoint/2010/main" val="6738229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itennoj_honbo_garden06s3200.jpg"/>
          <p:cNvPicPr>
            <a:picLocks noChangeAspect="1"/>
          </p:cNvPicPr>
          <p:nvPr/>
        </p:nvPicPr>
        <p:blipFill>
          <a:blip r:embed="rId2" cstate="print"/>
          <a:stretch>
            <a:fillRect/>
          </a:stretch>
        </p:blipFill>
        <p:spPr>
          <a:xfrm>
            <a:off x="-550688" y="0"/>
            <a:ext cx="10245376" cy="6857999"/>
          </a:xfrm>
          <a:prstGeom prst="rect">
            <a:avLst/>
          </a:prstGeom>
        </p:spPr>
      </p:pic>
      <p:sp>
        <p:nvSpPr>
          <p:cNvPr id="5" name="TextBox 3"/>
          <p:cNvSpPr txBox="1">
            <a:spLocks noChangeArrowheads="1"/>
          </p:cNvSpPr>
          <p:nvPr/>
        </p:nvSpPr>
        <p:spPr bwMode="auto">
          <a:xfrm>
            <a:off x="0" y="6611938"/>
            <a:ext cx="2743200" cy="246221"/>
          </a:xfrm>
          <a:prstGeom prst="rect">
            <a:avLst/>
          </a:prstGeom>
          <a:noFill/>
          <a:ln w="9525">
            <a:noFill/>
            <a:miter lim="800000"/>
            <a:headEnd/>
            <a:tailEnd/>
          </a:ln>
        </p:spPr>
        <p:txBody>
          <a:bodyPr wrap="square">
            <a:spAutoFit/>
          </a:bodyPr>
          <a:lstStyle/>
          <a:p>
            <a:r>
              <a:rPr lang="en-US" sz="1000" b="0" dirty="0">
                <a:solidFill>
                  <a:srgbClr val="FFFFFF"/>
                </a:solidFill>
              </a:rPr>
              <a:t>Source: Wikipedia (Japanese rock garden)</a:t>
            </a:r>
          </a:p>
        </p:txBody>
      </p:sp>
      <p:sp>
        <p:nvSpPr>
          <p:cNvPr id="6" name="Title 3"/>
          <p:cNvSpPr txBox="1">
            <a:spLocks/>
          </p:cNvSpPr>
          <p:nvPr/>
        </p:nvSpPr>
        <p:spPr>
          <a:xfrm>
            <a:off x="0" y="2476500"/>
            <a:ext cx="9144000" cy="1028700"/>
          </a:xfrm>
          <a:prstGeom prst="rect">
            <a:avLst/>
          </a:prstGeom>
        </p:spPr>
        <p:txBody>
          <a:bodyPr/>
          <a:lstStyle>
            <a:lvl1pPr algn="l" rtl="0" eaLnBrk="0" fontAlgn="base" hangingPunct="0">
              <a:spcBef>
                <a:spcPct val="0"/>
              </a:spcBef>
              <a:spcAft>
                <a:spcPct val="0"/>
              </a:spcAft>
              <a:defRPr sz="3200" b="1" baseline="0">
                <a:solidFill>
                  <a:schemeClr val="bg1"/>
                </a:solidFill>
                <a:latin typeface="Gill Sans"/>
                <a:ea typeface="+mj-ea"/>
                <a:cs typeface="Gill Sans"/>
              </a:defRPr>
            </a:lvl1pPr>
            <a:lvl2pPr algn="l" rtl="0" eaLnBrk="0" fontAlgn="base" hangingPunct="0">
              <a:spcBef>
                <a:spcPct val="0"/>
              </a:spcBef>
              <a:spcAft>
                <a:spcPct val="0"/>
              </a:spcAft>
              <a:defRPr sz="3200">
                <a:solidFill>
                  <a:schemeClr val="tx1"/>
                </a:solidFill>
                <a:latin typeface="Arial Black" pitchFamily="34" charset="0"/>
              </a:defRPr>
            </a:lvl2pPr>
            <a:lvl3pPr algn="l" rtl="0" eaLnBrk="0" fontAlgn="base" hangingPunct="0">
              <a:spcBef>
                <a:spcPct val="0"/>
              </a:spcBef>
              <a:spcAft>
                <a:spcPct val="0"/>
              </a:spcAft>
              <a:defRPr sz="3200">
                <a:solidFill>
                  <a:schemeClr val="tx1"/>
                </a:solidFill>
                <a:latin typeface="Arial Black" pitchFamily="34" charset="0"/>
              </a:defRPr>
            </a:lvl3pPr>
            <a:lvl4pPr algn="l" rtl="0" eaLnBrk="0" fontAlgn="base" hangingPunct="0">
              <a:spcBef>
                <a:spcPct val="0"/>
              </a:spcBef>
              <a:spcAft>
                <a:spcPct val="0"/>
              </a:spcAft>
              <a:defRPr sz="3200">
                <a:solidFill>
                  <a:schemeClr val="tx1"/>
                </a:solidFill>
                <a:latin typeface="Arial Black" pitchFamily="34" charset="0"/>
              </a:defRPr>
            </a:lvl4pPr>
            <a:lvl5pPr algn="l" rtl="0" eaLnBrk="0" fontAlgn="base" hangingPunct="0">
              <a:spcBef>
                <a:spcPct val="0"/>
              </a:spcBef>
              <a:spcAft>
                <a:spcPct val="0"/>
              </a:spcAft>
              <a:defRPr sz="3200">
                <a:solidFill>
                  <a:schemeClr val="tx1"/>
                </a:solidFill>
                <a:latin typeface="Arial Black" pitchFamily="34" charset="0"/>
              </a:defRPr>
            </a:lvl5pPr>
            <a:lvl6pPr marL="457130" algn="l" rtl="0" fontAlgn="base">
              <a:spcBef>
                <a:spcPct val="0"/>
              </a:spcBef>
              <a:spcAft>
                <a:spcPct val="0"/>
              </a:spcAft>
              <a:defRPr sz="3200">
                <a:solidFill>
                  <a:srgbClr val="663300"/>
                </a:solidFill>
                <a:latin typeface="Arial Black" pitchFamily="34" charset="0"/>
              </a:defRPr>
            </a:lvl6pPr>
            <a:lvl7pPr marL="914259" algn="l" rtl="0" fontAlgn="base">
              <a:spcBef>
                <a:spcPct val="0"/>
              </a:spcBef>
              <a:spcAft>
                <a:spcPct val="0"/>
              </a:spcAft>
              <a:defRPr sz="3200">
                <a:solidFill>
                  <a:srgbClr val="663300"/>
                </a:solidFill>
                <a:latin typeface="Arial Black" pitchFamily="34" charset="0"/>
              </a:defRPr>
            </a:lvl7pPr>
            <a:lvl8pPr marL="1371390" algn="l" rtl="0" fontAlgn="base">
              <a:spcBef>
                <a:spcPct val="0"/>
              </a:spcBef>
              <a:spcAft>
                <a:spcPct val="0"/>
              </a:spcAft>
              <a:defRPr sz="3200">
                <a:solidFill>
                  <a:srgbClr val="663300"/>
                </a:solidFill>
                <a:latin typeface="Arial Black" pitchFamily="34" charset="0"/>
              </a:defRPr>
            </a:lvl8pPr>
            <a:lvl9pPr marL="1828519" algn="l" rtl="0" fontAlgn="base">
              <a:spcBef>
                <a:spcPct val="0"/>
              </a:spcBef>
              <a:spcAft>
                <a:spcPct val="0"/>
              </a:spcAft>
              <a:defRPr sz="3200">
                <a:solidFill>
                  <a:srgbClr val="663300"/>
                </a:solidFill>
                <a:latin typeface="Arial Black" pitchFamily="34" charset="0"/>
              </a:defRPr>
            </a:lvl9pPr>
          </a:lstStyle>
          <a:p>
            <a:pPr algn="ctr"/>
            <a:r>
              <a:rPr lang="en-US" sz="7200" b="0" dirty="0">
                <a:solidFill>
                  <a:schemeClr val="tx1"/>
                </a:solidFill>
              </a:rPr>
              <a:t>Questions?</a:t>
            </a:r>
          </a:p>
        </p:txBody>
      </p:sp>
    </p:spTree>
    <p:extLst>
      <p:ext uri="{BB962C8B-B14F-4D97-AF65-F5344CB8AC3E}">
        <p14:creationId xmlns:p14="http://schemas.microsoft.com/office/powerpoint/2010/main" val="32961716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hc26.jpg"/>
          <p:cNvPicPr>
            <a:picLocks noChangeAspect="1"/>
          </p:cNvPicPr>
          <p:nvPr/>
        </p:nvPicPr>
        <p:blipFill>
          <a:blip r:embed="rId2" cstate="print"/>
          <a:srcRect/>
          <a:stretch>
            <a:fillRect/>
          </a:stretch>
        </p:blipFill>
        <p:spPr bwMode="auto">
          <a:xfrm>
            <a:off x="-783488" y="-1"/>
            <a:ext cx="10710977" cy="6858001"/>
          </a:xfrm>
          <a:prstGeom prst="rect">
            <a:avLst/>
          </a:prstGeom>
          <a:noFill/>
          <a:ln w="9525">
            <a:noFill/>
            <a:miter lim="800000"/>
            <a:headEnd/>
            <a:tailEnd/>
          </a:ln>
        </p:spPr>
      </p:pic>
      <p:sp>
        <p:nvSpPr>
          <p:cNvPr id="5" name="TextBox 4"/>
          <p:cNvSpPr txBox="1">
            <a:spLocks noChangeArrowheads="1"/>
          </p:cNvSpPr>
          <p:nvPr/>
        </p:nvSpPr>
        <p:spPr bwMode="auto">
          <a:xfrm>
            <a:off x="0" y="6611938"/>
            <a:ext cx="2362200" cy="246062"/>
          </a:xfrm>
          <a:prstGeom prst="rect">
            <a:avLst/>
          </a:prstGeom>
          <a:noFill/>
          <a:ln w="9525">
            <a:noFill/>
            <a:miter lim="800000"/>
            <a:headEnd/>
            <a:tailEnd/>
          </a:ln>
        </p:spPr>
        <p:txBody>
          <a:bodyPr>
            <a:spAutoFit/>
          </a:bodyPr>
          <a:lstStyle/>
          <a:p>
            <a:r>
              <a:rPr lang="en-US" sz="1000" b="0" dirty="0" err="1">
                <a:solidFill>
                  <a:srgbClr val="FFFFFF"/>
                </a:solidFill>
              </a:rPr>
              <a:t>Maximilien</a:t>
            </a:r>
            <a:r>
              <a:rPr lang="en-US" sz="1000" b="0" dirty="0">
                <a:solidFill>
                  <a:srgbClr val="FFFFFF"/>
                </a:solidFill>
              </a:rPr>
              <a:t> Brice, © CERN</a:t>
            </a:r>
          </a:p>
        </p:txBody>
      </p:sp>
    </p:spTree>
    <p:extLst>
      <p:ext uri="{BB962C8B-B14F-4D97-AF65-F5344CB8AC3E}">
        <p14:creationId xmlns:p14="http://schemas.microsoft.com/office/powerpoint/2010/main" val="39675810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lhc1.jpg"/>
          <p:cNvPicPr>
            <a:picLocks noChangeAspect="1"/>
          </p:cNvPicPr>
          <p:nvPr/>
        </p:nvPicPr>
        <p:blipFill>
          <a:blip r:embed="rId2" cstate="print"/>
          <a:srcRect/>
          <a:stretch>
            <a:fillRect/>
          </a:stretch>
        </p:blipFill>
        <p:spPr bwMode="auto">
          <a:xfrm>
            <a:off x="-976045" y="0"/>
            <a:ext cx="11110645" cy="6866996"/>
          </a:xfrm>
          <a:prstGeom prst="rect">
            <a:avLst/>
          </a:prstGeom>
          <a:noFill/>
          <a:ln w="9525">
            <a:noFill/>
            <a:miter lim="800000"/>
            <a:headEnd/>
            <a:tailEnd/>
          </a:ln>
        </p:spPr>
      </p:pic>
      <p:sp>
        <p:nvSpPr>
          <p:cNvPr id="4" name="TextBox 3"/>
          <p:cNvSpPr txBox="1">
            <a:spLocks noChangeArrowheads="1"/>
          </p:cNvSpPr>
          <p:nvPr/>
        </p:nvSpPr>
        <p:spPr bwMode="auto">
          <a:xfrm>
            <a:off x="0" y="6611938"/>
            <a:ext cx="2362200" cy="246062"/>
          </a:xfrm>
          <a:prstGeom prst="rect">
            <a:avLst/>
          </a:prstGeom>
          <a:noFill/>
          <a:ln w="9525">
            <a:noFill/>
            <a:miter lim="800000"/>
            <a:headEnd/>
            <a:tailEnd/>
          </a:ln>
        </p:spPr>
        <p:txBody>
          <a:bodyPr>
            <a:spAutoFit/>
          </a:bodyPr>
          <a:lstStyle/>
          <a:p>
            <a:r>
              <a:rPr lang="en-US" sz="1000" b="0" dirty="0" err="1">
                <a:solidFill>
                  <a:srgbClr val="FFFFFF"/>
                </a:solidFill>
              </a:rPr>
              <a:t>Maximilien</a:t>
            </a:r>
            <a:r>
              <a:rPr lang="en-US" sz="1000" b="0" dirty="0">
                <a:solidFill>
                  <a:srgbClr val="FFFFFF"/>
                </a:solidFill>
              </a:rPr>
              <a:t> Brice, © CERN</a:t>
            </a:r>
          </a:p>
        </p:txBody>
      </p:sp>
    </p:spTree>
    <p:extLst>
      <p:ext uri="{BB962C8B-B14F-4D97-AF65-F5344CB8AC3E}">
        <p14:creationId xmlns:p14="http://schemas.microsoft.com/office/powerpoint/2010/main" val="10756888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386119"/>
          </a:xfrm>
          <a:prstGeom prst="rect">
            <a:avLst/>
          </a:prstGeom>
        </p:spPr>
      </p:pic>
    </p:spTree>
    <p:extLst>
      <p:ext uri="{BB962C8B-B14F-4D97-AF65-F5344CB8AC3E}">
        <p14:creationId xmlns:p14="http://schemas.microsoft.com/office/powerpoint/2010/main" val="2054442601"/>
      </p:ext>
    </p:extLst>
  </p:cSld>
  <p:clrMapOvr>
    <a:masterClrMapping/>
  </p:clrMapOvr>
  <p:transition/>
</p:sld>
</file>

<file path=ppt/theme/theme1.xml><?xml version="1.0" encoding="utf-8"?>
<a:theme xmlns:a="http://schemas.openxmlformats.org/drawingml/2006/main" name="Default Design">
  <a:themeElements>
    <a:clrScheme name="My Theme Colors">
      <a:dk1>
        <a:srgbClr val="000000"/>
      </a:dk1>
      <a:lt1>
        <a:srgbClr val="FFFFFF"/>
      </a:lt1>
      <a:dk2>
        <a:srgbClr val="000000"/>
      </a:dk2>
      <a:lt2>
        <a:srgbClr val="FFFFFF"/>
      </a:lt2>
      <a:accent1>
        <a:srgbClr val="FFFF99"/>
      </a:accent1>
      <a:accent2>
        <a:srgbClr val="9999FF"/>
      </a:accent2>
      <a:accent3>
        <a:srgbClr val="CCFF99"/>
      </a:accent3>
      <a:accent4>
        <a:srgbClr val="FF99CC"/>
      </a:accent4>
      <a:accent5>
        <a:srgbClr val="99CCFF"/>
      </a:accent5>
      <a:accent6>
        <a:srgbClr val="FFCC99"/>
      </a:accent6>
      <a:hlink>
        <a:srgbClr val="FFFF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Default Design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Default Design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Default Design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Default Design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Default Design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Default Design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49250</TotalTime>
  <Words>2341</Words>
  <Application>Microsoft Macintosh PowerPoint</Application>
  <PresentationFormat>On-screen Show (4:3)</PresentationFormat>
  <Paragraphs>554</Paragraphs>
  <Slides>62</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Andale Mono</vt:lpstr>
      <vt:lpstr>Arial</vt:lpstr>
      <vt:lpstr>Arial Black</vt:lpstr>
      <vt:lpstr>Calibri</vt:lpstr>
      <vt:lpstr>Gill Sans</vt:lpstr>
      <vt:lpstr>Helvetica Neue</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University of Waterloo</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Data Infrastructure</dc:title>
  <dc:subject/>
  <dc:creator>Jimmy Lin</dc:creator>
  <cp:keywords/>
  <dc:description/>
  <cp:lastModifiedBy>Jimmy Lin</cp:lastModifiedBy>
  <cp:revision>8812</cp:revision>
  <cp:lastPrinted>2018-09-11T18:12:29Z</cp:lastPrinted>
  <dcterms:created xsi:type="dcterms:W3CDTF">2012-08-31T06:36:49Z</dcterms:created>
  <dcterms:modified xsi:type="dcterms:W3CDTF">2018-09-11T22:23:36Z</dcterms:modified>
  <cp:category/>
</cp:coreProperties>
</file>