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967" r:id="rId2"/>
    <p:sldId id="952" r:id="rId3"/>
    <p:sldId id="861" r:id="rId4"/>
    <p:sldId id="862" r:id="rId5"/>
    <p:sldId id="863" r:id="rId6"/>
    <p:sldId id="753" r:id="rId7"/>
    <p:sldId id="674" r:id="rId8"/>
    <p:sldId id="675" r:id="rId9"/>
    <p:sldId id="676" r:id="rId10"/>
    <p:sldId id="678" r:id="rId11"/>
    <p:sldId id="932" r:id="rId12"/>
    <p:sldId id="1064" r:id="rId13"/>
    <p:sldId id="900" r:id="rId14"/>
    <p:sldId id="901" r:id="rId15"/>
    <p:sldId id="969" r:id="rId16"/>
    <p:sldId id="844" r:id="rId17"/>
    <p:sldId id="847" r:id="rId18"/>
    <p:sldId id="848" r:id="rId19"/>
    <p:sldId id="971" r:id="rId20"/>
    <p:sldId id="949" r:id="rId21"/>
    <p:sldId id="950" r:id="rId22"/>
    <p:sldId id="951" r:id="rId23"/>
    <p:sldId id="964" r:id="rId24"/>
    <p:sldId id="855" r:id="rId25"/>
    <p:sldId id="965" r:id="rId26"/>
    <p:sldId id="868" r:id="rId27"/>
    <p:sldId id="948" r:id="rId28"/>
    <p:sldId id="902" r:id="rId29"/>
    <p:sldId id="976" r:id="rId30"/>
    <p:sldId id="975" r:id="rId31"/>
    <p:sldId id="978" r:id="rId32"/>
    <p:sldId id="979" r:id="rId33"/>
    <p:sldId id="980" r:id="rId34"/>
    <p:sldId id="937" r:id="rId35"/>
    <p:sldId id="938" r:id="rId36"/>
    <p:sldId id="906" r:id="rId37"/>
    <p:sldId id="942" r:id="rId38"/>
    <p:sldId id="940" r:id="rId39"/>
    <p:sldId id="943" r:id="rId40"/>
    <p:sldId id="981" r:id="rId41"/>
    <p:sldId id="944" r:id="rId42"/>
    <p:sldId id="910" r:id="rId43"/>
    <p:sldId id="912" r:id="rId44"/>
    <p:sldId id="946" r:id="rId45"/>
    <p:sldId id="947" r:id="rId46"/>
    <p:sldId id="832" r:id="rId47"/>
    <p:sldId id="983" r:id="rId48"/>
    <p:sldId id="962" r:id="rId49"/>
    <p:sldId id="984" r:id="rId50"/>
    <p:sldId id="961" r:id="rId51"/>
    <p:sldId id="956" r:id="rId52"/>
    <p:sldId id="963" r:id="rId53"/>
    <p:sldId id="960" r:id="rId54"/>
    <p:sldId id="966" r:id="rId55"/>
    <p:sldId id="834" r:id="rId56"/>
    <p:sldId id="957" r:id="rId57"/>
    <p:sldId id="831" r:id="rId58"/>
    <p:sldId id="835" r:id="rId5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17" autoAdjust="0"/>
    <p:restoredTop sz="75202" autoAdjust="0"/>
  </p:normalViewPr>
  <p:slideViewPr>
    <p:cSldViewPr>
      <p:cViewPr varScale="1">
        <p:scale>
          <a:sx n="95" d="100"/>
          <a:sy n="95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30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34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2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7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36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70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40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41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5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42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44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73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8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8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50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2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51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9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0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0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the time it shuts down in 2011, the CERN collider should have amassed about 20 times as much data as it now has. (</a:t>
            </a:r>
            <a:r>
              <a:rPr lang="en-US" dirty="0" err="1"/>
              <a:t>NYTimes</a:t>
            </a:r>
            <a:r>
              <a:rPr lang="en-US" dirty="0"/>
              <a:t> article, “Trillions of Reasons to Be Excited”,</a:t>
            </a:r>
            <a:r>
              <a:rPr lang="en-US" baseline="0" dirty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18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20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6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21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0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g"/><Relationship Id="rId13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1: MapReduce Algorithm Design (1/4)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451/651 (Fall 2018)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September 6, 2018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/bigdata-2018f/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32802" y="76200"/>
            <a:ext cx="3062525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0" y="762000"/>
            <a:ext cx="36576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cs typeface="Gill Sans"/>
              </a:rPr>
              <a:t>Data-driven decisions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cs typeface="Gill Sans"/>
              </a:rPr>
              <a:t>Data-driven products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/>
              <a:t>Wikiedia</a:t>
            </a:r>
            <a:r>
              <a:rPr lang="en-US" sz="1000" b="0" dirty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89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Guardian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066800"/>
            <a:ext cx="41148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</a:p>
        </p:txBody>
      </p:sp>
    </p:spTree>
    <p:extLst>
      <p:ext uri="{BB962C8B-B14F-4D97-AF65-F5344CB8AC3E}">
        <p14:creationId xmlns:p14="http://schemas.microsoft.com/office/powerpoint/2010/main" val="3567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848" y="0"/>
            <a:ext cx="10294248" cy="6857999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Popular Internet Meme</a:t>
            </a:r>
          </a:p>
        </p:txBody>
      </p:sp>
    </p:spTree>
    <p:extLst>
      <p:ext uri="{BB962C8B-B14F-4D97-AF65-F5344CB8AC3E}">
        <p14:creationId xmlns:p14="http://schemas.microsoft.com/office/powerpoint/2010/main" val="3824978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</p:spTree>
    <p:extLst>
      <p:ext uri="{BB962C8B-B14F-4D97-AF65-F5344CB8AC3E}">
        <p14:creationId xmlns:p14="http://schemas.microsoft.com/office/powerpoint/2010/main" val="7247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Buzzwords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2582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MapReduce, Spark,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Flink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Pig, Dryad, Hive, Dryad,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noSQL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Pregel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Giraph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Storm/Heron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1447800"/>
            <a:ext cx="2743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Text: frequency estimation, language models, inverted indexes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Graphs: graph traversals, random walks (PageRank) 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Relational data: SQL, joins, column stores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Data mining: hashing, clustering (</a:t>
            </a:r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k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-means), classification, recommendations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Streams: probabilistic data structures (Bloom filters, CMS, HLL counters)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0484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data science, data analytics, business intelligence, data warehouses and data lakes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167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This course focuses on algorithm design and “thinking at scale”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</p:spTree>
    <p:extLst>
      <p:ext uri="{BB962C8B-B14F-4D97-AF65-F5344CB8AC3E}">
        <p14:creationId xmlns:p14="http://schemas.microsoft.com/office/powerpoint/2010/main" val="18471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Structure of the Course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6000" y="4648200"/>
            <a:ext cx="4572000" cy="9144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“Core” framework features and algorithm design for batch processing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18127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Text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79548" y="2606854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Graphs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39463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Relational Data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50131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Data Mining and Machine Learning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6000" y="4070706"/>
            <a:ext cx="4572000" cy="50129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What’s beyond batch processing?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Tackling Big Data</a:t>
            </a:r>
          </a:p>
        </p:txBody>
      </p:sp>
    </p:spTree>
    <p:extLst>
      <p:ext uri="{BB962C8B-B14F-4D97-AF65-F5344CB8AC3E}">
        <p14:creationId xmlns:p14="http://schemas.microsoft.com/office/powerpoint/2010/main" val="1827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09800" y="18288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>
            <a:off x="3656807" y="2591594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724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2438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528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29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00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3528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36583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5333207" y="3809206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19057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209800" y="54864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3658394" y="50284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4724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438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1752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5052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5181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300788" y="1905000"/>
            <a:ext cx="144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Partition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248400" y="5329238"/>
            <a:ext cx="1637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Aggregate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6566694" y="2856706"/>
            <a:ext cx="839788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5400000">
            <a:off x="6567488" y="4913313"/>
            <a:ext cx="839787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Divide and Conquer</a:t>
            </a:r>
          </a:p>
        </p:txBody>
      </p:sp>
    </p:spTree>
    <p:extLst>
      <p:ext uri="{BB962C8B-B14F-4D97-AF65-F5344CB8AC3E}">
        <p14:creationId xmlns:p14="http://schemas.microsoft.com/office/powerpoint/2010/main" val="1996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0" y="58629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What’s the common theme of all of these challenges?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Parallelization Challenges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assign work units to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we have more work units than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need to communicate partial results?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need to access shared resources?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know when a worker has finished? (Or is simply waiting?)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die?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33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Difficult because: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201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run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interrupt each other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need to communicate partial results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access shared resources</a:t>
            </a:r>
            <a:r>
              <a:rPr lang="mr-IN" sz="20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5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Common Theme?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229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Parallelization challenges arise from: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Need to communicate partial results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Need to access shared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How do we tackle these challenges?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00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(In other words, sharing state)</a:t>
            </a:r>
          </a:p>
        </p:txBody>
      </p:sp>
    </p:spTree>
    <p:extLst>
      <p:ext uri="{BB962C8B-B14F-4D97-AF65-F5344CB8AC3E}">
        <p14:creationId xmlns:p14="http://schemas.microsoft.com/office/powerpoint/2010/main" val="19551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Who am I?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Why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79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18722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Basic primitives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234011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Semaphores (lock, unlock)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Conditional variables (wait, notify, broadcast)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Barriers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38534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Awareness of Common Problems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4321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Deadlock, </a:t>
            </a:r>
            <a:r>
              <a:rPr lang="en-US" sz="2000" b="0" kern="0" dirty="0" err="1">
                <a:solidFill>
                  <a:srgbClr val="000000"/>
                </a:solidFill>
                <a:latin typeface="Gill Sans"/>
                <a:cs typeface="Gill Sans"/>
              </a:rPr>
              <a:t>livelock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, race conditions...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Dining philosophers, sleeping barbers, cigarette smokers...</a:t>
            </a:r>
          </a:p>
        </p:txBody>
      </p:sp>
    </p:spTree>
    <p:extLst>
      <p:ext uri="{BB962C8B-B14F-4D97-AF65-F5344CB8AC3E}">
        <p14:creationId xmlns:p14="http://schemas.microsoft.com/office/powerpoint/2010/main" val="10093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Programming Models</a:t>
            </a:r>
          </a:p>
        </p:txBody>
      </p:sp>
      <p:grpSp>
        <p:nvGrpSpPr>
          <p:cNvPr id="55" name="Group 41"/>
          <p:cNvGrpSpPr>
            <a:grpSpLocks/>
          </p:cNvGrpSpPr>
          <p:nvPr/>
        </p:nvGrpSpPr>
        <p:grpSpPr bwMode="auto">
          <a:xfrm>
            <a:off x="5776913" y="2027238"/>
            <a:ext cx="1476375" cy="1630362"/>
            <a:chOff x="2667000" y="1524000"/>
            <a:chExt cx="2032346" cy="2243288"/>
          </a:xfrm>
        </p:grpSpPr>
        <p:cxnSp>
          <p:nvCxnSpPr>
            <p:cNvPr id="56" name="Straight Arrow Connector 55"/>
            <p:cNvCxnSpPr>
              <a:cxnSpLocks noChangeShapeType="1"/>
            </p:cNvCxnSpPr>
            <p:nvPr/>
          </p:nvCxnSpPr>
          <p:spPr bwMode="auto">
            <a:xfrm rot="5400000">
              <a:off x="2134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57" name="TextBox 9"/>
            <p:cNvSpPr txBox="1">
              <a:spLocks noChangeArrowheads="1"/>
            </p:cNvSpPr>
            <p:nvPr/>
          </p:nvSpPr>
          <p:spPr bwMode="auto">
            <a:xfrm>
              <a:off x="2682875" y="1524000"/>
              <a:ext cx="20164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Message Passing</a:t>
              </a:r>
            </a:p>
          </p:txBody>
        </p:sp>
        <p:sp>
          <p:nvSpPr>
            <p:cNvPr id="58" name="TextBox 10"/>
            <p:cNvSpPr txBox="1">
              <a:spLocks noChangeArrowheads="1"/>
            </p:cNvSpPr>
            <p:nvPr/>
          </p:nvSpPr>
          <p:spPr bwMode="auto">
            <a:xfrm>
              <a:off x="2667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59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15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0" name="TextBox 12"/>
            <p:cNvSpPr txBox="1">
              <a:spLocks noChangeArrowheads="1"/>
            </p:cNvSpPr>
            <p:nvPr/>
          </p:nvSpPr>
          <p:spPr bwMode="auto">
            <a:xfrm>
              <a:off x="3048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61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2" name="TextBox 14"/>
            <p:cNvSpPr txBox="1">
              <a:spLocks noChangeArrowheads="1"/>
            </p:cNvSpPr>
            <p:nvPr/>
          </p:nvSpPr>
          <p:spPr bwMode="auto">
            <a:xfrm>
              <a:off x="3429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63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3277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4" name="TextBox 16"/>
            <p:cNvSpPr txBox="1">
              <a:spLocks noChangeArrowheads="1"/>
            </p:cNvSpPr>
            <p:nvPr/>
          </p:nvSpPr>
          <p:spPr bwMode="auto">
            <a:xfrm>
              <a:off x="3810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65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3658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6" name="TextBox 18"/>
            <p:cNvSpPr txBox="1">
              <a:spLocks noChangeArrowheads="1"/>
            </p:cNvSpPr>
            <p:nvPr/>
          </p:nvSpPr>
          <p:spPr bwMode="auto">
            <a:xfrm>
              <a:off x="41910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67" name="Straight Arrow Connector 43"/>
            <p:cNvCxnSpPr>
              <a:cxnSpLocks noChangeShapeType="1"/>
            </p:cNvCxnSpPr>
            <p:nvPr/>
          </p:nvCxnSpPr>
          <p:spPr bwMode="auto">
            <a:xfrm>
              <a:off x="2835275" y="1981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48"/>
            <p:cNvCxnSpPr>
              <a:cxnSpLocks noChangeShapeType="1"/>
            </p:cNvCxnSpPr>
            <p:nvPr/>
          </p:nvCxnSpPr>
          <p:spPr bwMode="auto">
            <a:xfrm rot="10800000" flipV="1">
              <a:off x="3216275" y="2057400"/>
              <a:ext cx="1143000" cy="2286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58"/>
            <p:cNvCxnSpPr>
              <a:cxnSpLocks noChangeShapeType="1"/>
            </p:cNvCxnSpPr>
            <p:nvPr/>
          </p:nvCxnSpPr>
          <p:spPr bwMode="auto">
            <a:xfrm>
              <a:off x="3597275" y="2362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3978275" y="25908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60"/>
            <p:cNvCxnSpPr>
              <a:cxnSpLocks noChangeShapeType="1"/>
            </p:cNvCxnSpPr>
            <p:nvPr/>
          </p:nvCxnSpPr>
          <p:spPr bwMode="auto">
            <a:xfrm rot="10800000" flipV="1">
              <a:off x="3597275" y="2819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62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438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63"/>
            <p:cNvCxnSpPr>
              <a:cxnSpLocks noChangeShapeType="1"/>
            </p:cNvCxnSpPr>
            <p:nvPr/>
          </p:nvCxnSpPr>
          <p:spPr bwMode="auto">
            <a:xfrm flipH="1">
              <a:off x="2835275" y="26670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9718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42"/>
          <p:cNvGrpSpPr>
            <a:grpSpLocks/>
          </p:cNvGrpSpPr>
          <p:nvPr/>
        </p:nvGrpSpPr>
        <p:grpSpPr bwMode="auto">
          <a:xfrm>
            <a:off x="1778794" y="2011529"/>
            <a:ext cx="2005012" cy="1630362"/>
            <a:chOff x="5181600" y="1524000"/>
            <a:chExt cx="2759075" cy="2243288"/>
          </a:xfrm>
        </p:grpSpPr>
        <p:cxnSp>
          <p:nvCxnSpPr>
            <p:cNvPr id="76" name="Straight Arrow Connector 75"/>
            <p:cNvCxnSpPr>
              <a:cxnSpLocks noChangeShapeType="1"/>
            </p:cNvCxnSpPr>
            <p:nvPr/>
          </p:nvCxnSpPr>
          <p:spPr bwMode="auto">
            <a:xfrm rot="5400000">
              <a:off x="4648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5273675" y="1524000"/>
              <a:ext cx="1840014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Shared Memory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5181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79" name="Straight Arrow Connector 78"/>
            <p:cNvCxnSpPr>
              <a:cxnSpLocks noChangeShapeType="1"/>
            </p:cNvCxnSpPr>
            <p:nvPr/>
          </p:nvCxnSpPr>
          <p:spPr bwMode="auto">
            <a:xfrm rot="5400000">
              <a:off x="5029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0" name="TextBox 79"/>
            <p:cNvSpPr txBox="1">
              <a:spLocks noChangeArrowheads="1"/>
            </p:cNvSpPr>
            <p:nvPr/>
          </p:nvSpPr>
          <p:spPr bwMode="auto">
            <a:xfrm>
              <a:off x="5562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81" name="Straight Arrow Connector 80"/>
            <p:cNvCxnSpPr>
              <a:cxnSpLocks noChangeShapeType="1"/>
            </p:cNvCxnSpPr>
            <p:nvPr/>
          </p:nvCxnSpPr>
          <p:spPr bwMode="auto">
            <a:xfrm rot="5400000">
              <a:off x="5410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2" name="TextBox 81"/>
            <p:cNvSpPr txBox="1">
              <a:spLocks noChangeArrowheads="1"/>
            </p:cNvSpPr>
            <p:nvPr/>
          </p:nvSpPr>
          <p:spPr bwMode="auto">
            <a:xfrm>
              <a:off x="59436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rot="5400000">
              <a:off x="5791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4" name="TextBox 83"/>
            <p:cNvSpPr txBox="1">
              <a:spLocks noChangeArrowheads="1"/>
            </p:cNvSpPr>
            <p:nvPr/>
          </p:nvSpPr>
          <p:spPr bwMode="auto">
            <a:xfrm>
              <a:off x="6324599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 rot="5400000">
              <a:off x="6172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6" name="TextBox 85"/>
            <p:cNvSpPr txBox="1">
              <a:spLocks noChangeArrowheads="1"/>
            </p:cNvSpPr>
            <p:nvPr/>
          </p:nvSpPr>
          <p:spPr bwMode="auto">
            <a:xfrm>
              <a:off x="6705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7331075" y="1905000"/>
              <a:ext cx="609600" cy="1524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88" name="Straight Arrow Connector 65"/>
            <p:cNvCxnSpPr>
              <a:cxnSpLocks noChangeShapeType="1"/>
            </p:cNvCxnSpPr>
            <p:nvPr/>
          </p:nvCxnSpPr>
          <p:spPr bwMode="auto">
            <a:xfrm>
              <a:off x="5349875" y="21336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67"/>
            <p:cNvCxnSpPr>
              <a:cxnSpLocks noChangeShapeType="1"/>
            </p:cNvCxnSpPr>
            <p:nvPr/>
          </p:nvCxnSpPr>
          <p:spPr bwMode="auto">
            <a:xfrm>
              <a:off x="6111875" y="2286000"/>
              <a:ext cx="1219200" cy="1588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Straight Arrow Connector 69"/>
            <p:cNvCxnSpPr>
              <a:cxnSpLocks noChangeShapeType="1"/>
            </p:cNvCxnSpPr>
            <p:nvPr/>
          </p:nvCxnSpPr>
          <p:spPr bwMode="auto">
            <a:xfrm rot="10800000">
              <a:off x="5730875" y="2438400"/>
              <a:ext cx="1600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71"/>
            <p:cNvCxnSpPr>
              <a:cxnSpLocks noChangeShapeType="1"/>
            </p:cNvCxnSpPr>
            <p:nvPr/>
          </p:nvCxnSpPr>
          <p:spPr bwMode="auto">
            <a:xfrm rot="10800000">
              <a:off x="6492875" y="2667000"/>
              <a:ext cx="838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74"/>
            <p:cNvCxnSpPr>
              <a:cxnSpLocks noChangeShapeType="1"/>
            </p:cNvCxnSpPr>
            <p:nvPr/>
          </p:nvCxnSpPr>
          <p:spPr bwMode="auto">
            <a:xfrm rot="10800000" flipH="1">
              <a:off x="6492875" y="2817813"/>
              <a:ext cx="838200" cy="158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76"/>
            <p:cNvCxnSpPr>
              <a:cxnSpLocks noChangeShapeType="1"/>
            </p:cNvCxnSpPr>
            <p:nvPr/>
          </p:nvCxnSpPr>
          <p:spPr bwMode="auto">
            <a:xfrm flipH="1">
              <a:off x="5349875" y="29718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77"/>
            <p:cNvSpPr txBox="1">
              <a:spLocks noChangeArrowheads="1"/>
            </p:cNvSpPr>
            <p:nvPr/>
          </p:nvSpPr>
          <p:spPr bwMode="auto">
            <a:xfrm rot="-5400000">
              <a:off x="6856413" y="2476425"/>
              <a:ext cx="152400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Memory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Design Patterns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1271954" y="4800600"/>
            <a:ext cx="1471246" cy="1459672"/>
            <a:chOff x="1271954" y="4419600"/>
            <a:chExt cx="1471246" cy="1459672"/>
          </a:xfrm>
        </p:grpSpPr>
        <p:sp>
          <p:nvSpPr>
            <p:cNvPr id="159" name="AutoShape 4"/>
            <p:cNvSpPr>
              <a:spLocks noChangeArrowheads="1"/>
            </p:cNvSpPr>
            <p:nvPr/>
          </p:nvSpPr>
          <p:spPr bwMode="auto">
            <a:xfrm>
              <a:off x="1271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AutoShape 8"/>
            <p:cNvSpPr>
              <a:spLocks noChangeArrowheads="1"/>
            </p:cNvSpPr>
            <p:nvPr/>
          </p:nvSpPr>
          <p:spPr bwMode="auto">
            <a:xfrm>
              <a:off x="1828800" y="4648200"/>
              <a:ext cx="381000" cy="353786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auto">
            <a:xfrm>
              <a:off x="1271954" y="4419600"/>
              <a:ext cx="1471246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coordinator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AutoShape 4"/>
            <p:cNvSpPr>
              <a:spLocks noChangeArrowheads="1"/>
            </p:cNvSpPr>
            <p:nvPr/>
          </p:nvSpPr>
          <p:spPr bwMode="auto">
            <a:xfrm>
              <a:off x="1652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AutoShape 4"/>
            <p:cNvSpPr>
              <a:spLocks noChangeArrowheads="1"/>
            </p:cNvSpPr>
            <p:nvPr/>
          </p:nvSpPr>
          <p:spPr bwMode="auto">
            <a:xfrm>
              <a:off x="2033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AutoShape 4"/>
            <p:cNvSpPr>
              <a:spLocks noChangeArrowheads="1"/>
            </p:cNvSpPr>
            <p:nvPr/>
          </p:nvSpPr>
          <p:spPr bwMode="auto">
            <a:xfrm>
              <a:off x="2414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 bwMode="auto">
            <a:xfrm rot="5400000">
              <a:off x="1561682" y="4876382"/>
              <a:ext cx="332014" cy="583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 bwMode="auto">
            <a:xfrm rot="5400000">
              <a:off x="1752182" y="5066882"/>
              <a:ext cx="332014" cy="202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 bwMode="auto">
            <a:xfrm rot="16200000" flipH="1">
              <a:off x="1942681" y="5078604"/>
              <a:ext cx="332014" cy="178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 bwMode="auto">
            <a:xfrm rot="16200000" flipH="1">
              <a:off x="2133181" y="4888104"/>
              <a:ext cx="332014" cy="559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14"/>
            <p:cNvSpPr txBox="1">
              <a:spLocks noChangeArrowheads="1"/>
            </p:cNvSpPr>
            <p:nvPr/>
          </p:nvSpPr>
          <p:spPr bwMode="auto">
            <a:xfrm>
              <a:off x="1647092" y="5638800"/>
              <a:ext cx="715108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workers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200400" y="4648200"/>
            <a:ext cx="2743200" cy="1916872"/>
            <a:chOff x="3276600" y="4267200"/>
            <a:chExt cx="2743200" cy="1916872"/>
          </a:xfrm>
        </p:grpSpPr>
        <p:sp>
          <p:nvSpPr>
            <p:cNvPr id="171" name="AutoShape 8"/>
            <p:cNvSpPr>
              <a:spLocks noChangeArrowheads="1"/>
            </p:cNvSpPr>
            <p:nvPr/>
          </p:nvSpPr>
          <p:spPr bwMode="auto">
            <a:xfrm>
              <a:off x="36869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AutoShape 4"/>
            <p:cNvSpPr>
              <a:spLocks noChangeArrowheads="1"/>
            </p:cNvSpPr>
            <p:nvPr/>
          </p:nvSpPr>
          <p:spPr bwMode="auto">
            <a:xfrm>
              <a:off x="42965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3" name="Straight Arrow Connector 172"/>
            <p:cNvCxnSpPr/>
            <p:nvPr/>
          </p:nvCxnSpPr>
          <p:spPr bwMode="auto">
            <a:xfrm>
              <a:off x="4015154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AutoShape 8"/>
            <p:cNvSpPr>
              <a:spLocks noChangeArrowheads="1"/>
            </p:cNvSpPr>
            <p:nvPr/>
          </p:nvSpPr>
          <p:spPr bwMode="auto">
            <a:xfrm>
              <a:off x="36869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AutoShape 4"/>
            <p:cNvSpPr>
              <a:spLocks noChangeArrowheads="1"/>
            </p:cNvSpPr>
            <p:nvPr/>
          </p:nvSpPr>
          <p:spPr bwMode="auto">
            <a:xfrm>
              <a:off x="42965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6" name="Straight Arrow Connector 175"/>
            <p:cNvCxnSpPr/>
            <p:nvPr/>
          </p:nvCxnSpPr>
          <p:spPr bwMode="auto">
            <a:xfrm>
              <a:off x="4015154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AutoShape 8"/>
            <p:cNvSpPr>
              <a:spLocks noChangeArrowheads="1"/>
            </p:cNvSpPr>
            <p:nvPr/>
          </p:nvSpPr>
          <p:spPr bwMode="auto">
            <a:xfrm>
              <a:off x="36869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AutoShape 4"/>
            <p:cNvSpPr>
              <a:spLocks noChangeArrowheads="1"/>
            </p:cNvSpPr>
            <p:nvPr/>
          </p:nvSpPr>
          <p:spPr bwMode="auto">
            <a:xfrm>
              <a:off x="42965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9" name="Straight Arrow Connector 178"/>
            <p:cNvCxnSpPr/>
            <p:nvPr/>
          </p:nvCxnSpPr>
          <p:spPr bwMode="auto">
            <a:xfrm>
              <a:off x="4015154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AutoShape 8"/>
            <p:cNvSpPr>
              <a:spLocks noChangeArrowheads="1"/>
            </p:cNvSpPr>
            <p:nvPr/>
          </p:nvSpPr>
          <p:spPr bwMode="auto">
            <a:xfrm>
              <a:off x="36869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AutoShape 4"/>
            <p:cNvSpPr>
              <a:spLocks noChangeArrowheads="1"/>
            </p:cNvSpPr>
            <p:nvPr/>
          </p:nvSpPr>
          <p:spPr bwMode="auto">
            <a:xfrm>
              <a:off x="42965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2" name="Straight Arrow Connector 181"/>
            <p:cNvCxnSpPr/>
            <p:nvPr/>
          </p:nvCxnSpPr>
          <p:spPr bwMode="auto">
            <a:xfrm>
              <a:off x="4015154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AutoShape 8"/>
            <p:cNvSpPr>
              <a:spLocks noChangeArrowheads="1"/>
            </p:cNvSpPr>
            <p:nvPr/>
          </p:nvSpPr>
          <p:spPr bwMode="auto">
            <a:xfrm>
              <a:off x="4624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AutoShape 4"/>
            <p:cNvSpPr>
              <a:spLocks noChangeArrowheads="1"/>
            </p:cNvSpPr>
            <p:nvPr/>
          </p:nvSpPr>
          <p:spPr bwMode="auto">
            <a:xfrm>
              <a:off x="52343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 bwMode="auto">
            <a:xfrm>
              <a:off x="4953000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AutoShape 8"/>
            <p:cNvSpPr>
              <a:spLocks noChangeArrowheads="1"/>
            </p:cNvSpPr>
            <p:nvPr/>
          </p:nvSpPr>
          <p:spPr bwMode="auto">
            <a:xfrm>
              <a:off x="4624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AutoShape 4"/>
            <p:cNvSpPr>
              <a:spLocks noChangeArrowheads="1"/>
            </p:cNvSpPr>
            <p:nvPr/>
          </p:nvSpPr>
          <p:spPr bwMode="auto">
            <a:xfrm>
              <a:off x="52343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8" name="Straight Arrow Connector 187"/>
            <p:cNvCxnSpPr/>
            <p:nvPr/>
          </p:nvCxnSpPr>
          <p:spPr bwMode="auto">
            <a:xfrm>
              <a:off x="4953000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AutoShape 8"/>
            <p:cNvSpPr>
              <a:spLocks noChangeArrowheads="1"/>
            </p:cNvSpPr>
            <p:nvPr/>
          </p:nvSpPr>
          <p:spPr bwMode="auto">
            <a:xfrm>
              <a:off x="4624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AutoShape 4"/>
            <p:cNvSpPr>
              <a:spLocks noChangeArrowheads="1"/>
            </p:cNvSpPr>
            <p:nvPr/>
          </p:nvSpPr>
          <p:spPr bwMode="auto">
            <a:xfrm>
              <a:off x="52343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1" name="Straight Arrow Connector 190"/>
            <p:cNvCxnSpPr/>
            <p:nvPr/>
          </p:nvCxnSpPr>
          <p:spPr bwMode="auto">
            <a:xfrm>
              <a:off x="4953000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AutoShape 8"/>
            <p:cNvSpPr>
              <a:spLocks noChangeArrowheads="1"/>
            </p:cNvSpPr>
            <p:nvPr/>
          </p:nvSpPr>
          <p:spPr bwMode="auto">
            <a:xfrm>
              <a:off x="4624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AutoShape 4"/>
            <p:cNvSpPr>
              <a:spLocks noChangeArrowheads="1"/>
            </p:cNvSpPr>
            <p:nvPr/>
          </p:nvSpPr>
          <p:spPr bwMode="auto">
            <a:xfrm>
              <a:off x="52343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4" name="Straight Arrow Connector 193"/>
            <p:cNvCxnSpPr/>
            <p:nvPr/>
          </p:nvCxnSpPr>
          <p:spPr bwMode="auto">
            <a:xfrm>
              <a:off x="4953000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5" name="Text Box 14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6" name="Text Box 14"/>
            <p:cNvSpPr txBox="1">
              <a:spLocks noChangeArrowheads="1"/>
            </p:cNvSpPr>
            <p:nvPr/>
          </p:nvSpPr>
          <p:spPr bwMode="auto">
            <a:xfrm>
              <a:off x="3962400" y="42672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  <p:sp>
          <p:nvSpPr>
            <p:cNvPr id="197" name="Text Box 14"/>
            <p:cNvSpPr txBox="1">
              <a:spLocks noChangeArrowheads="1"/>
            </p:cNvSpPr>
            <p:nvPr/>
          </p:nvSpPr>
          <p:spPr bwMode="auto">
            <a:xfrm>
              <a:off x="4343400" y="59436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8" name="Text Box 14"/>
            <p:cNvSpPr txBox="1">
              <a:spLocks noChangeArrowheads="1"/>
            </p:cNvSpPr>
            <p:nvPr/>
          </p:nvSpPr>
          <p:spPr bwMode="auto">
            <a:xfrm>
              <a:off x="5029200" y="59436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248400" y="4876800"/>
            <a:ext cx="2133600" cy="1447800"/>
            <a:chOff x="6248400" y="4495800"/>
            <a:chExt cx="2133600" cy="1447800"/>
          </a:xfrm>
        </p:grpSpPr>
        <p:sp>
          <p:nvSpPr>
            <p:cNvPr id="200" name="AutoShape 4"/>
            <p:cNvSpPr>
              <a:spLocks noChangeArrowheads="1"/>
            </p:cNvSpPr>
            <p:nvPr/>
          </p:nvSpPr>
          <p:spPr bwMode="auto">
            <a:xfrm>
              <a:off x="8053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AutoShape 4"/>
            <p:cNvSpPr>
              <a:spLocks noChangeArrowheads="1"/>
            </p:cNvSpPr>
            <p:nvPr/>
          </p:nvSpPr>
          <p:spPr bwMode="auto">
            <a:xfrm>
              <a:off x="8053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AutoShape 4"/>
            <p:cNvSpPr>
              <a:spLocks noChangeArrowheads="1"/>
            </p:cNvSpPr>
            <p:nvPr/>
          </p:nvSpPr>
          <p:spPr bwMode="auto">
            <a:xfrm>
              <a:off x="8053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AutoShape 4"/>
            <p:cNvSpPr>
              <a:spLocks noChangeArrowheads="1"/>
            </p:cNvSpPr>
            <p:nvPr/>
          </p:nvSpPr>
          <p:spPr bwMode="auto">
            <a:xfrm>
              <a:off x="8053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AutoShape 4"/>
            <p:cNvSpPr>
              <a:spLocks noChangeArrowheads="1"/>
            </p:cNvSpPr>
            <p:nvPr/>
          </p:nvSpPr>
          <p:spPr bwMode="auto">
            <a:xfrm>
              <a:off x="6910754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AutoShape 4"/>
            <p:cNvSpPr>
              <a:spLocks noChangeArrowheads="1"/>
            </p:cNvSpPr>
            <p:nvPr/>
          </p:nvSpPr>
          <p:spPr bwMode="auto">
            <a:xfrm>
              <a:off x="70866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AutoShape 4"/>
            <p:cNvSpPr>
              <a:spLocks noChangeArrowheads="1"/>
            </p:cNvSpPr>
            <p:nvPr/>
          </p:nvSpPr>
          <p:spPr bwMode="auto">
            <a:xfrm>
              <a:off x="72390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AutoShape 4"/>
            <p:cNvSpPr>
              <a:spLocks noChangeArrowheads="1"/>
            </p:cNvSpPr>
            <p:nvPr/>
          </p:nvSpPr>
          <p:spPr bwMode="auto">
            <a:xfrm>
              <a:off x="73914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AutoShape 4"/>
            <p:cNvSpPr>
              <a:spLocks noChangeArrowheads="1"/>
            </p:cNvSpPr>
            <p:nvPr/>
          </p:nvSpPr>
          <p:spPr bwMode="auto">
            <a:xfrm>
              <a:off x="75438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9" name="Straight Arrow Connector 208"/>
            <p:cNvCxnSpPr/>
            <p:nvPr/>
          </p:nvCxnSpPr>
          <p:spPr bwMode="auto">
            <a:xfrm>
              <a:off x="6576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 bwMode="auto">
            <a:xfrm flipV="1">
              <a:off x="6576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 bwMode="auto">
            <a:xfrm>
              <a:off x="6576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 bwMode="auto">
            <a:xfrm flipV="1">
              <a:off x="6553200" y="5219700"/>
              <a:ext cx="357554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3" name="AutoShape 8"/>
            <p:cNvSpPr>
              <a:spLocks noChangeArrowheads="1"/>
            </p:cNvSpPr>
            <p:nvPr/>
          </p:nvSpPr>
          <p:spPr bwMode="auto">
            <a:xfrm>
              <a:off x="6248400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AutoShape 8"/>
            <p:cNvSpPr>
              <a:spLocks noChangeArrowheads="1"/>
            </p:cNvSpPr>
            <p:nvPr/>
          </p:nvSpPr>
          <p:spPr bwMode="auto">
            <a:xfrm>
              <a:off x="6248400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AutoShape 8"/>
            <p:cNvSpPr>
              <a:spLocks noChangeArrowheads="1"/>
            </p:cNvSpPr>
            <p:nvPr/>
          </p:nvSpPr>
          <p:spPr bwMode="auto">
            <a:xfrm>
              <a:off x="6248400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AutoShape 8"/>
            <p:cNvSpPr>
              <a:spLocks noChangeArrowheads="1"/>
            </p:cNvSpPr>
            <p:nvPr/>
          </p:nvSpPr>
          <p:spPr bwMode="auto">
            <a:xfrm>
              <a:off x="6248400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17" name="Straight Arrow Connector 216"/>
            <p:cNvCxnSpPr/>
            <p:nvPr/>
          </p:nvCxnSpPr>
          <p:spPr bwMode="auto">
            <a:xfrm flipV="1">
              <a:off x="7719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 bwMode="auto">
            <a:xfrm flipV="1">
              <a:off x="7719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 bwMode="auto">
            <a:xfrm>
              <a:off x="7719646" y="52197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 bwMode="auto">
            <a:xfrm>
              <a:off x="7719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1" name="Text Box 14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b="0" kern="0" noProof="0" dirty="0">
                  <a:solidFill>
                    <a:sysClr val="windowText" lastClr="000000"/>
                  </a:solidFill>
                </a:rPr>
                <a:t>work queue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When Theory Meets Practices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2097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Now throw in: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2565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scale of clusters and (multiple) datacenters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presence of hardware failures and software bugs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The presence of multiple interacting services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403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reality: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45064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Lots of one-off solutions, custom code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Write you own dedicated library, then program with it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Burden on the programmer to explicitly manage everything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Concurrency is already difficult to reason about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39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Bottom line: it’s hard!</a:t>
            </a:r>
          </a:p>
        </p:txBody>
      </p:sp>
    </p:spTree>
    <p:extLst>
      <p:ext uri="{BB962C8B-B14F-4D97-AF65-F5344CB8AC3E}">
        <p14:creationId xmlns:p14="http://schemas.microsoft.com/office/powerpoint/2010/main" val="9246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7139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CS 251</a:t>
            </a:r>
          </a:p>
        </p:txBody>
      </p:sp>
      <p:pic>
        <p:nvPicPr>
          <p:cNvPr id="3" name="Picture 2" descr="VonNeuma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461" y="-698739"/>
            <a:ext cx="4419600" cy="82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CS 251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" y="342900"/>
            <a:ext cx="8693274" cy="1104902"/>
            <a:chOff x="228600" y="419100"/>
            <a:chExt cx="8693274" cy="1104902"/>
          </a:xfrm>
        </p:grpSpPr>
        <p:pic>
          <p:nvPicPr>
            <p:cNvPr id="3" name="Picture 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4" name="Picture 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5" name="Picture 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6" name="Picture 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8600" y="1562099"/>
            <a:ext cx="8693274" cy="1104902"/>
            <a:chOff x="228600" y="419100"/>
            <a:chExt cx="8693274" cy="1104902"/>
          </a:xfrm>
        </p:grpSpPr>
        <p:pic>
          <p:nvPicPr>
            <p:cNvPr id="13" name="Picture 1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4" name="Picture 1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15" name="Picture 1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16" name="Picture 1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28600" y="2781298"/>
            <a:ext cx="8693274" cy="1104902"/>
            <a:chOff x="228600" y="419100"/>
            <a:chExt cx="8693274" cy="1104902"/>
          </a:xfrm>
        </p:grpSpPr>
        <p:pic>
          <p:nvPicPr>
            <p:cNvPr id="18" name="Picture 17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9" name="Picture 18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0" name="Picture 19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1" name="Picture 20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8600" y="4000497"/>
            <a:ext cx="8693274" cy="1104902"/>
            <a:chOff x="228600" y="419100"/>
            <a:chExt cx="8693274" cy="1104902"/>
          </a:xfrm>
        </p:grpSpPr>
        <p:pic>
          <p:nvPicPr>
            <p:cNvPr id="23" name="Picture 2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4" name="Picture 2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5" name="Picture 2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6" name="Picture 2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28600" y="5219698"/>
            <a:ext cx="8693274" cy="1104902"/>
            <a:chOff x="228600" y="419100"/>
            <a:chExt cx="8693274" cy="1104902"/>
          </a:xfrm>
        </p:grpSpPr>
        <p:pic>
          <p:nvPicPr>
            <p:cNvPr id="28" name="Picture 27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9" name="Picture 28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30" name="Picture 29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31" name="Picture 30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2590800" y="-714792"/>
            <a:ext cx="990600" cy="77251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600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49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95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latin typeface="Gill Sans"/>
                <a:cs typeface="Gill Sans"/>
              </a:rPr>
              <a:t>The datacenter </a:t>
            </a:r>
            <a:r>
              <a:rPr lang="en-US" sz="3600" b="0" i="1" kern="0">
                <a:latin typeface="Gill Sans"/>
                <a:cs typeface="Gill Sans"/>
              </a:rPr>
              <a:t>is </a:t>
            </a:r>
            <a:r>
              <a:rPr lang="en-US" sz="3600" b="0" kern="0">
                <a:latin typeface="Gill Sans"/>
                <a:cs typeface="Gill Sans"/>
              </a:rPr>
              <a:t>the computer!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MapReduce is the first instantiation of this idea… but not the last!</a:t>
            </a:r>
          </a:p>
        </p:txBody>
      </p:sp>
    </p:spTree>
    <p:extLst>
      <p:ext uri="{BB962C8B-B14F-4D97-AF65-F5344CB8AC3E}">
        <p14:creationId xmlns:p14="http://schemas.microsoft.com/office/powerpoint/2010/main" val="684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MapReduce</a:t>
            </a:r>
          </a:p>
        </p:txBody>
      </p:sp>
    </p:spTree>
    <p:extLst>
      <p:ext uri="{BB962C8B-B14F-4D97-AF65-F5344CB8AC3E}">
        <p14:creationId xmlns:p14="http://schemas.microsoft.com/office/powerpoint/2010/main" val="6659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different?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Data-intensive vs. Compute-intensive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743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abstractions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52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Coarse-grained vs. Fine-grained parallelism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339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coarse-grained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i="1" kern="0" dirty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abstractions </a:t>
            </a:r>
          </a:p>
        </p:txBody>
      </p:sp>
    </p:spTree>
    <p:extLst>
      <p:ext uri="{BB962C8B-B14F-4D97-AF65-F5344CB8AC3E}">
        <p14:creationId xmlns:p14="http://schemas.microsoft.com/office/powerpoint/2010/main" val="10117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(All Souls College, Oxford)</a:t>
            </a:r>
          </a:p>
        </p:txBody>
      </p:sp>
      <p:pic>
        <p:nvPicPr>
          <p:cNvPr id="8" name="Picture 7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6790" cy="836790"/>
          </a:xfrm>
          <a:prstGeom prst="rect">
            <a:avLst/>
          </a:prstGeom>
        </p:spPr>
      </p:pic>
      <p:pic>
        <p:nvPicPr>
          <p:cNvPr id="2" name="Picture 1" descr="800px-Hadoop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2331058" cy="6031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8919" y="5486400"/>
            <a:ext cx="6096000" cy="6858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3200" kern="0" dirty="0">
                <a:latin typeface="Gill Sans"/>
                <a:cs typeface="Gill Sans"/>
              </a:rPr>
              <a:t>From the Ivory Tower</a:t>
            </a:r>
            <a:r>
              <a:rPr lang="mr-IN" sz="3200" kern="0" dirty="0">
                <a:latin typeface="Gill Sans"/>
                <a:cs typeface="Gill Sans"/>
              </a:rPr>
              <a:t>…</a:t>
            </a:r>
            <a:endParaRPr lang="en-US" sz="3200" kern="0" dirty="0"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81000"/>
            <a:ext cx="844062" cy="685800"/>
          </a:xfrm>
          <a:prstGeom prst="rect">
            <a:avLst/>
          </a:prstGeom>
        </p:spPr>
      </p:pic>
      <p:pic>
        <p:nvPicPr>
          <p:cNvPr id="3" name="Picture 2" descr="xcloudera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49" y="457200"/>
            <a:ext cx="1733351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Logical vs. Physical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81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levels of design: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“Logical” deals with abstract organizations of computing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“Physical” deals with how those abstractions are realized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371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Examples: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75291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Scheduling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Operators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Data models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Network topology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21067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We need something more for sharing partial results across records!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200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Simplest data-parallel abstraction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581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Process a large number of records: “do” something to each</a:t>
            </a:r>
          </a:p>
        </p:txBody>
      </p:sp>
    </p:spTree>
    <p:extLst>
      <p:ext uri="{BB962C8B-B14F-4D97-AF65-F5344CB8AC3E}">
        <p14:creationId xmlns:p14="http://schemas.microsoft.com/office/powerpoint/2010/main" val="13846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70" grpId="0" animBg="1"/>
      <p:bldP spid="74" grpId="0" animBg="1"/>
      <p:bldP spid="75" grpId="0" animBg="1"/>
      <p:bldP spid="76" grpId="0" animBg="1"/>
      <p:bldP spid="77" grpId="0" animBg="1"/>
      <p:bldP spid="82" grpId="0"/>
      <p:bldP spid="86" grpId="0"/>
      <p:bldP spid="90" grpId="0"/>
      <p:bldP spid="94" grpId="0"/>
      <p:bldP spid="98" grpId="0"/>
      <p:bldP spid="146" grpId="0"/>
      <p:bldP spid="62" grpId="0"/>
      <p:bldP spid="68" grpId="0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2743200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075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34431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41" name="Straight Arrow Connector 37"/>
          <p:cNvCxnSpPr>
            <a:cxnSpLocks noChangeShapeType="1"/>
            <a:stCxn id="37" idx="0"/>
            <a:endCxn id="40" idx="1"/>
          </p:cNvCxnSpPr>
          <p:nvPr/>
        </p:nvCxnSpPr>
        <p:spPr bwMode="auto">
          <a:xfrm rot="5400000" flipH="1" flipV="1">
            <a:off x="2930178" y="4630500"/>
            <a:ext cx="516523" cy="509479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0"/>
          <p:cNvCxnSpPr>
            <a:cxnSpLocks noChangeShapeType="1"/>
            <a:stCxn id="70" idx="4"/>
            <a:endCxn id="40" idx="0"/>
          </p:cNvCxnSpPr>
          <p:nvPr/>
        </p:nvCxnSpPr>
        <p:spPr bwMode="auto">
          <a:xfrm rot="5400000">
            <a:off x="34075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51"/>
          <p:cNvCxnSpPr>
            <a:cxnSpLocks noChangeShapeType="1"/>
            <a:stCxn id="40" idx="2"/>
            <a:endCxn id="39" idx="0"/>
          </p:cNvCxnSpPr>
          <p:nvPr/>
        </p:nvCxnSpPr>
        <p:spPr bwMode="auto">
          <a:xfrm rot="5400000">
            <a:off x="34244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40933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1289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47" name="Straight Arrow Connector 54"/>
          <p:cNvCxnSpPr>
            <a:cxnSpLocks noChangeShapeType="1"/>
            <a:stCxn id="39" idx="0"/>
            <a:endCxn id="46" idx="1"/>
          </p:cNvCxnSpPr>
          <p:nvPr/>
        </p:nvCxnSpPr>
        <p:spPr bwMode="auto">
          <a:xfrm rot="5400000" flipH="1" flipV="1">
            <a:off x="36052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55"/>
          <p:cNvCxnSpPr>
            <a:cxnSpLocks noChangeShapeType="1"/>
            <a:stCxn id="74" idx="4"/>
            <a:endCxn id="46" idx="0"/>
          </p:cNvCxnSpPr>
          <p:nvPr/>
        </p:nvCxnSpPr>
        <p:spPr bwMode="auto">
          <a:xfrm rot="5400000">
            <a:off x="40933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56"/>
          <p:cNvCxnSpPr>
            <a:cxnSpLocks noChangeShapeType="1"/>
            <a:stCxn id="46" idx="2"/>
            <a:endCxn id="45" idx="0"/>
          </p:cNvCxnSpPr>
          <p:nvPr/>
        </p:nvCxnSpPr>
        <p:spPr bwMode="auto">
          <a:xfrm rot="5400000">
            <a:off x="41102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47791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8147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53" name="Straight Arrow Connector 58"/>
          <p:cNvCxnSpPr>
            <a:cxnSpLocks noChangeShapeType="1"/>
            <a:stCxn id="45" idx="0"/>
            <a:endCxn id="52" idx="1"/>
          </p:cNvCxnSpPr>
          <p:nvPr/>
        </p:nvCxnSpPr>
        <p:spPr bwMode="auto">
          <a:xfrm rot="5400000" flipH="1" flipV="1">
            <a:off x="42910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9"/>
          <p:cNvCxnSpPr>
            <a:cxnSpLocks noChangeShapeType="1"/>
            <a:stCxn id="75" idx="4"/>
            <a:endCxn id="52" idx="0"/>
          </p:cNvCxnSpPr>
          <p:nvPr/>
        </p:nvCxnSpPr>
        <p:spPr bwMode="auto">
          <a:xfrm rot="5400000">
            <a:off x="47791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60"/>
          <p:cNvCxnSpPr>
            <a:cxnSpLocks noChangeShapeType="1"/>
            <a:stCxn id="52" idx="2"/>
            <a:endCxn id="51" idx="0"/>
          </p:cNvCxnSpPr>
          <p:nvPr/>
        </p:nvCxnSpPr>
        <p:spPr bwMode="auto">
          <a:xfrm rot="5400000">
            <a:off x="47960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54649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55005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59" name="Straight Arrow Connector 62"/>
          <p:cNvCxnSpPr>
            <a:cxnSpLocks noChangeShapeType="1"/>
            <a:stCxn id="51" idx="0"/>
            <a:endCxn id="58" idx="1"/>
          </p:cNvCxnSpPr>
          <p:nvPr/>
        </p:nvCxnSpPr>
        <p:spPr bwMode="auto">
          <a:xfrm rot="5400000" flipH="1" flipV="1">
            <a:off x="49768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63"/>
          <p:cNvCxnSpPr>
            <a:cxnSpLocks noChangeShapeType="1"/>
            <a:stCxn id="76" idx="4"/>
            <a:endCxn id="58" idx="0"/>
          </p:cNvCxnSpPr>
          <p:nvPr/>
        </p:nvCxnSpPr>
        <p:spPr bwMode="auto">
          <a:xfrm rot="5400000">
            <a:off x="54649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4"/>
          <p:cNvCxnSpPr>
            <a:cxnSpLocks noChangeShapeType="1"/>
            <a:stCxn id="58" idx="2"/>
            <a:endCxn id="57" idx="0"/>
          </p:cNvCxnSpPr>
          <p:nvPr/>
        </p:nvCxnSpPr>
        <p:spPr bwMode="auto">
          <a:xfrm rot="5400000">
            <a:off x="54818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26"/>
          <p:cNvSpPr>
            <a:spLocks noChangeArrowheads="1"/>
          </p:cNvSpPr>
          <p:nvPr/>
        </p:nvSpPr>
        <p:spPr bwMode="auto">
          <a:xfrm>
            <a:off x="61507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Box 65"/>
          <p:cNvSpPr txBox="1">
            <a:spLocks noChangeArrowheads="1"/>
          </p:cNvSpPr>
          <p:nvPr/>
        </p:nvSpPr>
        <p:spPr bwMode="auto">
          <a:xfrm>
            <a:off x="61863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cxnSp>
        <p:nvCxnSpPr>
          <p:cNvPr id="65" name="Straight Arrow Connector 66"/>
          <p:cNvCxnSpPr>
            <a:cxnSpLocks noChangeShapeType="1"/>
            <a:stCxn id="57" idx="0"/>
            <a:endCxn id="64" idx="1"/>
          </p:cNvCxnSpPr>
          <p:nvPr/>
        </p:nvCxnSpPr>
        <p:spPr bwMode="auto">
          <a:xfrm rot="5400000" flipH="1" flipV="1">
            <a:off x="56626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7"/>
          <p:cNvCxnSpPr>
            <a:cxnSpLocks noChangeShapeType="1"/>
            <a:stCxn id="77" idx="4"/>
            <a:endCxn id="64" idx="0"/>
          </p:cNvCxnSpPr>
          <p:nvPr/>
        </p:nvCxnSpPr>
        <p:spPr bwMode="auto">
          <a:xfrm rot="5400000">
            <a:off x="61507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8"/>
          <p:cNvCxnSpPr>
            <a:cxnSpLocks noChangeShapeType="1"/>
            <a:stCxn id="64" idx="2"/>
            <a:endCxn id="63" idx="0"/>
          </p:cNvCxnSpPr>
          <p:nvPr/>
        </p:nvCxnSpPr>
        <p:spPr bwMode="auto">
          <a:xfrm rot="5400000">
            <a:off x="61676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000585" y="4305300"/>
            <a:ext cx="807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Fold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367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Let’s add in aggregation!</a:t>
            </a: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  <a:latin typeface="Gill Sans"/>
                <a:cs typeface="Gill Sans"/>
              </a:rPr>
              <a:t>MapReduce = Functional 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programming + distributed computing!</a:t>
            </a:r>
          </a:p>
        </p:txBody>
      </p:sp>
    </p:spTree>
    <p:extLst>
      <p:ext uri="{BB962C8B-B14F-4D97-AF65-F5344CB8AC3E}">
        <p14:creationId xmlns:p14="http://schemas.microsoft.com/office/powerpoint/2010/main" val="1803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/>
      <p:bldP spid="45" grpId="0" animBg="1"/>
      <p:bldP spid="46" grpId="0"/>
      <p:bldP spid="51" grpId="0" animBg="1"/>
      <p:bldP spid="52" grpId="0"/>
      <p:bldP spid="57" grpId="0" animBg="1"/>
      <p:bldP spid="58" grpId="0"/>
      <p:bldP spid="63" grpId="0" animBg="1"/>
      <p:bldP spid="64" grpId="0"/>
      <p:bldP spid="147" grpId="0"/>
      <p:bldP spid="56" grpId="0"/>
      <p:bldP spid="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1066800" y="2286000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t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t: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res0: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(1, 4, 9, 16, 25)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n*n).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foldLeft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(0)((m, n) =&gt; m + 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res1: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= 55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Imagine parallelizing the map and fold across a cluster</a:t>
            </a:r>
            <a:r>
              <a:rPr lang="mr-IN" sz="24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Functional Programming in Scala</a:t>
            </a:r>
          </a:p>
        </p:txBody>
      </p:sp>
    </p:spTree>
    <p:extLst>
      <p:ext uri="{BB962C8B-B14F-4D97-AF65-F5344CB8AC3E}">
        <p14:creationId xmlns:p14="http://schemas.microsoft.com/office/powerpoint/2010/main" val="93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 Data-Parallel Abstraction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a large number of records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17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“Do something” to each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05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Group intermediate 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941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“Aggregate” intermediate results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8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Write final results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Key idea: provide a functional abstraction for these two operations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816188">
            <a:off x="2186335" y="2381456"/>
            <a:ext cx="881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40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811533">
            <a:off x="6084248" y="4037352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0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What does this actually mean?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484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</p:spTree>
    <p:extLst>
      <p:ext uri="{BB962C8B-B14F-4D97-AF65-F5344CB8AC3E}">
        <p14:creationId xmlns:p14="http://schemas.microsoft.com/office/powerpoint/2010/main" val="1892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“Runtime”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scheduling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Assigns workers to map and reduce tasks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“data distribution”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Moves processes to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669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synchronization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47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Groups intermediate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errors and faults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Detects worker failures and restarts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happens on top of a distributed FS (later)</a:t>
            </a:r>
          </a:p>
        </p:txBody>
      </p:sp>
    </p:spTree>
    <p:extLst>
      <p:ext uri="{BB962C8B-B14F-4D97-AF65-F5344CB8AC3E}">
        <p14:creationId xmlns:p14="http://schemas.microsoft.com/office/powerpoint/2010/main" val="8016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Not quite</a:t>
            </a:r>
            <a:r>
              <a:rPr lang="mr-IN" sz="2400" b="0" kern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(Factory)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44752" y="5486400"/>
            <a:ext cx="71628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mr-IN" sz="3200" kern="0" dirty="0">
                <a:latin typeface="Gill Sans"/>
                <a:cs typeface="Gill Sans"/>
              </a:rPr>
              <a:t>…</a:t>
            </a:r>
            <a:r>
              <a:rPr lang="en-US" sz="3200" kern="0" dirty="0">
                <a:latin typeface="Gill Sans"/>
                <a:cs typeface="Gill Sans"/>
              </a:rPr>
              <a:t> to building </a:t>
            </a:r>
            <a:r>
              <a:rPr lang="en-US" sz="3200" kern="0" dirty="0" err="1">
                <a:latin typeface="Gill Sans"/>
                <a:cs typeface="Gill Sans"/>
              </a:rPr>
              <a:t>sh</a:t>
            </a:r>
            <a:r>
              <a:rPr lang="en-US" sz="3200" kern="0" dirty="0">
                <a:latin typeface="Gill Sans"/>
                <a:cs typeface="Gill Sans"/>
              </a:rPr>
              <a:t>*t that works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1000"/>
            <a:ext cx="84406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What’s the most complex and </a:t>
            </a: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slowest operation here?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370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Programmer specifies two functions: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partition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(k', p) → 0 ... p-1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Often a simple hash of the key, e.g.,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hash(k') mod n</a:t>
            </a:r>
            <a:endParaRPr lang="en-US" sz="20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Divides up key space for parallel reduce operations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  <a:buFont typeface="Wingdings" charset="2"/>
              <a:buChar char="l"/>
            </a:pPr>
            <a:endParaRPr lang="en-US" sz="2000" b="0" kern="0" dirty="0">
              <a:solidFill>
                <a:srgbClr val="000000"/>
              </a:solidFill>
              <a:latin typeface="Gill Sans"/>
              <a:cs typeface="Arial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combine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Mini-reducers that run in memory after the map phase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Used as an optimization to reduce network traffic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1466671"/>
            <a:ext cx="99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7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21259442">
            <a:off x="5049602" y="141945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21392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77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213" grpId="0" animBg="1"/>
      <p:bldP spid="214" grpId="0" animBg="1"/>
      <p:bldP spid="215" grpId="0" animBg="1"/>
      <p:bldP spid="216" grpId="0" animBg="1"/>
      <p:bldP spid="188" grpId="0" animBg="1"/>
      <p:bldP spid="193" grpId="0" animBg="1"/>
      <p:bldP spid="195" grpId="0" animBg="1"/>
      <p:bldP spid="217" grpId="0" animBg="1"/>
      <p:bldP spid="281" grpId="0" animBg="1"/>
      <p:bldP spid="282" grpId="0" animBg="1"/>
      <p:bldP spid="283" grpId="0" animBg="1"/>
      <p:bldP spid="284" grpId="0" animBg="1"/>
      <p:bldP spid="305" grpId="0"/>
      <p:bldP spid="306" grpId="0"/>
      <p:bldP spid="345" grpId="0"/>
      <p:bldP spid="3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“Hello World” MapReduce: Word Count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7800" y="1964591"/>
            <a:ext cx="6553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map(key: Long, value: String) =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for (word &lt;- tokenize(value))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emit(word, 1)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reduce(key: String, values: 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Iterable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rgbClr val="000000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]) =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for (value &lt;- values) {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  sum += value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  emit(key, sum)</a:t>
            </a:r>
          </a:p>
          <a:p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68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can refer to…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43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programming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866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(aka “runtime”)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specific 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558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Usage is usually clear from context!</a:t>
            </a:r>
          </a:p>
        </p:txBody>
      </p:sp>
    </p:spTree>
    <p:extLst>
      <p:ext uri="{BB962C8B-B14F-4D97-AF65-F5344CB8AC3E}">
        <p14:creationId xmlns:p14="http://schemas.microsoft.com/office/powerpoint/2010/main" val="19195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Implementations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Google has a proprietary implementation in C++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1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Bindings in Java, Python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819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provides an open-source implementation in Java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48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Development begun by Yahoo, later an Apache project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Used in production at Facebook, Twitter, LinkedIn, Netflix, 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Large and expanding software ecosystem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Potential point of confusion: Hadoop is more than MapReduce today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48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Lots of custom research implementations</a:t>
            </a:r>
          </a:p>
        </p:txBody>
      </p:sp>
      <p:pic>
        <p:nvPicPr>
          <p:cNvPr id="11" name="Picture 10" descr="hadoop+elephant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5867400"/>
            <a:ext cx="30480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5237"/>
            <a:ext cx="9144000" cy="9161895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95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http://</a:t>
            </a:r>
            <a:r>
              <a:rPr lang="en-US" sz="1000" b="0" dirty="0" err="1">
                <a:solidFill>
                  <a:srgbClr val="000000"/>
                </a:solidFill>
              </a:rPr>
              <a:t>www.flickr.com</a:t>
            </a:r>
            <a:r>
              <a:rPr lang="en-US" sz="1000" b="0" dirty="0">
                <a:solidFill>
                  <a:srgbClr val="000000"/>
                </a:solidFill>
              </a:rPr>
              <a:t>/photos/</a:t>
            </a:r>
            <a:r>
              <a:rPr lang="en-US" sz="1000" b="0" dirty="0" err="1">
                <a:solidFill>
                  <a:srgbClr val="000000"/>
                </a:solidFill>
              </a:rPr>
              <a:t>artmind_etcetera</a:t>
            </a:r>
            <a:r>
              <a:rPr lang="en-US" sz="1000" b="0" dirty="0">
                <a:solidFill>
                  <a:srgbClr val="000000"/>
                </a:solidFill>
              </a:rPr>
              <a:t>/6336693594/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14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Course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50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Important Coordinates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Course website: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http://</a:t>
            </a:r>
            <a:r>
              <a:rPr lang="en-US" sz="2000" b="0" kern="0" dirty="0" err="1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lintool.github.io</a:t>
            </a: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/bigdata-2018f/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238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Bespin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95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http://</a:t>
            </a:r>
            <a:r>
              <a:rPr lang="en-US" sz="2000" b="0" kern="0" dirty="0" err="1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bespin.io</a:t>
            </a: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505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Communicating with us: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8685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Piazza for general questions (link on course homepage)</a:t>
            </a:r>
          </a:p>
          <a:p>
            <a:pPr lvl="0" algn="ctr">
              <a:defRPr/>
            </a:pPr>
            <a:endParaRPr lang="en-US" sz="1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uwaterloo-bigdata-2018f-staff@googlegroups.com</a:t>
            </a:r>
          </a:p>
          <a:p>
            <a:pPr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(Mailing list reaches all course staff </a:t>
            </a:r>
            <a:r>
              <a:rPr lang="mr-IN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use Piazza unless it’s personal)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95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chemeClr val="bg1"/>
                </a:solidFill>
                <a:latin typeface="Gill Sans"/>
                <a:cs typeface="Gill Sans"/>
              </a:rPr>
              <a:t>Lots of info there, read it!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chemeClr val="bg1"/>
                </a:solidFill>
                <a:latin typeface="Gill Sans"/>
                <a:cs typeface="Gill Sans"/>
              </a:rPr>
              <a:t>(“I didn’t see it” will not be accepted as an excuse)</a:t>
            </a:r>
          </a:p>
        </p:txBody>
      </p:sp>
    </p:spTree>
    <p:extLst>
      <p:ext uri="{BB962C8B-B14F-4D97-AF65-F5344CB8AC3E}">
        <p14:creationId xmlns:p14="http://schemas.microsoft.com/office/powerpoint/2010/main" val="1513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Course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810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Components of the final grade: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67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8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individual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assignments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exam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Additional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group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final project (CS 651)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63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This course focuses on algorithm design and “thinking at scale”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492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Not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the “mechanics” (API, command-line invocations, et.)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You’re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expected to pick up MapReduce/Spark with minimal help</a:t>
            </a:r>
          </a:p>
        </p:txBody>
      </p:sp>
    </p:spTree>
    <p:extLst>
      <p:ext uri="{BB962C8B-B14F-4D97-AF65-F5344CB8AC3E}">
        <p14:creationId xmlns:p14="http://schemas.microsoft.com/office/powerpoint/2010/main" val="707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Expectations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You are: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576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Genuinely interested in the topic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 prepared to put in the time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Comfortable with rapidly-evolving software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Your background: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8176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Pre-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: CS 341, CS 348, CS 350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Comfortable in Java and Scala (or be ready to pick it up quickly)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Know how to use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Git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Reasonable “command-line”-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fu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skills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Experience in compiling, patching, and installing open source software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Good debugging skills</a:t>
            </a:r>
          </a:p>
        </p:txBody>
      </p:sp>
    </p:spTree>
    <p:extLst>
      <p:ext uri="{BB962C8B-B14F-4D97-AF65-F5344CB8AC3E}">
        <p14:creationId xmlns:p14="http://schemas.microsoft.com/office/powerpoint/2010/main" val="7057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(All Souls College, Oxford)</a:t>
            </a:r>
          </a:p>
        </p:txBody>
      </p:sp>
      <p:pic>
        <p:nvPicPr>
          <p:cNvPr id="2" name="Picture 1" descr="UniversityOfWaterloo_logo_horiz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4" y="990600"/>
            <a:ext cx="4181044" cy="167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76800" y="5486400"/>
            <a:ext cx="35052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mr-IN" sz="3600" kern="0" dirty="0">
                <a:latin typeface="Gill Sans"/>
                <a:cs typeface="Gill Sans"/>
              </a:rPr>
              <a:t>…</a:t>
            </a:r>
            <a:r>
              <a:rPr lang="en-US" sz="3600" kern="0" dirty="0">
                <a:latin typeface="Gill Sans"/>
                <a:cs typeface="Gill Sans"/>
              </a:rPr>
              <a:t> and back!</a:t>
            </a:r>
          </a:p>
        </p:txBody>
      </p:sp>
      <p:pic>
        <p:nvPicPr>
          <p:cNvPr id="11" name="Picture 10" descr="University_of_Maryland_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6790" cy="836790"/>
          </a:xfrm>
          <a:prstGeom prst="rect">
            <a:avLst/>
          </a:prstGeom>
        </p:spPr>
      </p:pic>
      <p:pic>
        <p:nvPicPr>
          <p:cNvPr id="12" name="Picture 11" descr="800px-Hadoop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2331058" cy="603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381000"/>
            <a:ext cx="844062" cy="685800"/>
          </a:xfrm>
          <a:prstGeom prst="rect">
            <a:avLst/>
          </a:prstGeom>
        </p:spPr>
      </p:pic>
      <p:pic>
        <p:nvPicPr>
          <p:cNvPr id="14" name="Picture 13" descr="xcloudera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49" y="457200"/>
            <a:ext cx="1733351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MapReduce/Spark Environments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1634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Single-Node Hadoop: Local installations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44431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Install all software components on your own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Requires at least 4GB RAM and plenty of disk space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Works fine on Mac and Linux, YMMV on Windows</a:t>
            </a:r>
          </a:p>
          <a:p>
            <a:pPr lvl="0" algn="ctr">
              <a:defRPr/>
            </a:pPr>
            <a:endParaRPr lang="en-US" sz="1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Important: For your convenience only!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We’ll provide basic instructions, but not technical support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638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Single-Node Hadoop: Linux Student CS 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448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is set up for you, just follow instructions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make sure everything works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385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See “Software” page in course homepage for instructions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018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Hadoop: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Datasci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Cluster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076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New feature this offering!</a:t>
            </a:r>
          </a:p>
        </p:txBody>
      </p:sp>
    </p:spTree>
    <p:extLst>
      <p:ext uri="{BB962C8B-B14F-4D97-AF65-F5344CB8AC3E}">
        <p14:creationId xmlns:p14="http://schemas.microsoft.com/office/powerpoint/2010/main" val="129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 Mechanics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Note late policy (details on course homepage)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712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up to 24 hours: 25%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24-48 hours: 50%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more the 48 hours: not accepted</a:t>
            </a: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By assumption, we’ll pull and mark at deadline: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If you want us to hold off, you </a:t>
            </a: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must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let us know!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662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We’ll be using </a:t>
            </a:r>
            <a:r>
              <a:rPr lang="en-US" sz="2400" b="0" u="sng" kern="0" dirty="0">
                <a:solidFill>
                  <a:srgbClr val="000000"/>
                </a:solidFill>
                <a:latin typeface="Gill Sans"/>
                <a:cs typeface="Gill Sans"/>
              </a:rPr>
              <a:t>private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GitHub repos for assignments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953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Complete your assignments, push to GitHub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pull your repos at the deadline and grade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874603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Important: Register for (free) 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GitHub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 educational account!</a:t>
            </a:r>
          </a:p>
          <a:p>
            <a:pPr algn="ctr"/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education.github.com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discount_requests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/new</a:t>
            </a:r>
          </a:p>
        </p:txBody>
      </p:sp>
    </p:spTree>
    <p:extLst>
      <p:ext uri="{BB962C8B-B14F-4D97-AF65-F5344CB8AC3E}">
        <p14:creationId xmlns:p14="http://schemas.microsoft.com/office/powerpoint/2010/main" val="1400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Course Materials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371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One (required) textbook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Two (optional but recommended) books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Additional readings from other sources as appropriate</a:t>
            </a:r>
          </a:p>
        </p:txBody>
      </p:sp>
      <p:pic>
        <p:nvPicPr>
          <p:cNvPr id="11" name="Picture 10" descr="MR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5539"/>
            <a:ext cx="2535673" cy="3130461"/>
          </a:xfrm>
          <a:prstGeom prst="rect">
            <a:avLst/>
          </a:prstGeom>
        </p:spPr>
      </p:pic>
      <p:pic>
        <p:nvPicPr>
          <p:cNvPr id="12" name="Picture 11" descr="Hadoop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65539"/>
            <a:ext cx="2385411" cy="3124200"/>
          </a:xfrm>
          <a:prstGeom prst="rect">
            <a:avLst/>
          </a:prstGeom>
        </p:spPr>
      </p:pic>
      <p:pic>
        <p:nvPicPr>
          <p:cNvPr id="13" name="Picture 12" descr="Spark-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5539"/>
            <a:ext cx="2385411" cy="31242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57600" y="58629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Note: 4</a:t>
            </a:r>
            <a:r>
              <a:rPr lang="en-US" sz="2400" b="0" baseline="30000" dirty="0">
                <a:solidFill>
                  <a:srgbClr val="FF0000"/>
                </a:solidFill>
                <a:latin typeface="Gill Sans"/>
                <a:cs typeface="Gill Sans"/>
              </a:rPr>
              <a:t>th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 Edition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267200" y="63201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000000"/>
                </a:solidFill>
                <a:latin typeface="Gill Sans"/>
                <a:cs typeface="Gill Sans"/>
              </a:rPr>
              <a:t>(optional but recommended)</a:t>
            </a:r>
          </a:p>
        </p:txBody>
      </p:sp>
    </p:spTree>
    <p:extLst>
      <p:ext uri="{BB962C8B-B14F-4D97-AF65-F5344CB8AC3E}">
        <p14:creationId xmlns:p14="http://schemas.microsoft.com/office/powerpoint/2010/main" val="9227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If you’re not (yet) registered: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Register for the wait list at: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91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Note: late registration is not an excuse for late assignments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sz="1800" b="0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goo.gl</a:t>
            </a:r>
            <a:r>
              <a:rPr lang="en-US" sz="1800" b="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/forms/7LA2QxBVXhESw8O43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206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Priority for unregistered students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63551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students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Have all the pre-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opportunity to take the course (e.g., 4B students)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| form submission time </a:t>
            </a:r>
            <a:r>
              <a:rPr lang="mr-IN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 8pm 9/6/2018 |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Continue to attend class until final decision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209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Registration begins at 8pm Thursday September 6</a:t>
            </a:r>
            <a:r>
              <a:rPr lang="en-US" sz="2000" b="0" kern="0" baseline="30000" dirty="0">
                <a:solidFill>
                  <a:srgbClr val="0070C0"/>
                </a:solidFill>
                <a:latin typeface="Gill Sans"/>
                <a:cs typeface="Gill Sans"/>
              </a:rPr>
              <a:t>th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15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FF00"/>
                </a:solidFill>
                <a:latin typeface="Gill Sans"/>
                <a:cs typeface="Gill Sans"/>
              </a:rPr>
              <a:t>Yoda</a:t>
            </a: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:</a:t>
            </a:r>
            <a:r>
              <a:rPr lang="en-US" sz="2400" b="0" kern="0" dirty="0">
                <a:latin typeface="Gill Sans"/>
                <a:cs typeface="Gill Sans"/>
              </a:rPr>
              <a:t> You will be. You... will... be. </a:t>
            </a:r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2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3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Luke:</a:t>
            </a:r>
            <a:r>
              <a:rPr lang="en-US" sz="2400" b="0" kern="0" dirty="0">
                <a:latin typeface="Gill Sans"/>
                <a:cs typeface="Gill Sans"/>
              </a:rPr>
              <a:t> I won’t fail you. I’m not afraid.</a:t>
            </a:r>
          </a:p>
        </p:txBody>
      </p:sp>
    </p:spTree>
    <p:extLst>
      <p:ext uri="{BB962C8B-B14F-4D97-AF65-F5344CB8AC3E}">
        <p14:creationId xmlns:p14="http://schemas.microsoft.com/office/powerpoint/2010/main" val="2041696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Scream)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181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Be prepared</a:t>
            </a:r>
            <a:r>
              <a:rPr lang="mr-IN" sz="3600" b="0" kern="0" dirty="0">
                <a:latin typeface="Gill Sans"/>
                <a:cs typeface="Gill Sans"/>
              </a:rPr>
              <a:t>…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99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“Hadoop Zen”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get frustrated (take a deep breath)…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09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Those W$*#T@F! moments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Parts of the ecosystem are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still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immature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3772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We’ve come a long way since 2007, but still far to go…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Bugs, undocumented “features”, inexplicable behavior,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Different versions = major pain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004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patient…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400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inevitably encounter “situations” along the way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66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flexible…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62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have to be creative in workarounds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528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constructive…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92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Tell me how I can make everyone’s experience better</a:t>
            </a:r>
          </a:p>
        </p:txBody>
      </p:sp>
    </p:spTree>
    <p:extLst>
      <p:ext uri="{BB962C8B-B14F-4D97-AF65-F5344CB8AC3E}">
        <p14:creationId xmlns:p14="http://schemas.microsoft.com/office/powerpoint/2010/main" val="21048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(Japanese rock garden)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95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“Hadoop Zen”</a:t>
            </a:r>
          </a:p>
        </p:txBody>
      </p:sp>
    </p:spTree>
    <p:extLst>
      <p:ext uri="{BB962C8B-B14F-4D97-AF65-F5344CB8AC3E}">
        <p14:creationId xmlns:p14="http://schemas.microsoft.com/office/powerpoint/2010/main" val="17415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(Japanese rock garden)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4343400"/>
            <a:ext cx="7086600" cy="17526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91440" rIns="274320" bIns="91440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To Do: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1. Bookmark course homepage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2. Get on Piazza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3. Register for GitHub educational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account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800px-Hard_disk_platters_and_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(Hard disk drive)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1600" y="5715000"/>
            <a:ext cx="35052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sz="3600" b="0" kern="0">
                <a:latin typeface="Gill Sans"/>
                <a:cs typeface="Gill Sans"/>
              </a:rPr>
              <a:t>Big Data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03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381000" y="1981200"/>
            <a:ext cx="4267200" cy="792956"/>
            <a:chOff x="381000" y="1673662"/>
            <a:chExt cx="42672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Gill Sans"/>
                  <a:cs typeface="Gill Sans"/>
                </a:rPr>
                <a:t>Hadoop: 10K nodes, 150K cores, 150 PB (4/2014)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2400" y="76200"/>
            <a:ext cx="6019800" cy="1077218"/>
            <a:chOff x="228600" y="300335"/>
            <a:chExt cx="6019800" cy="1077218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300335"/>
              <a:ext cx="219818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8400" y="300335"/>
              <a:ext cx="381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Search index is 100+ PB (5/2014)</a:t>
              </a:r>
            </a:p>
            <a:p>
              <a:r>
                <a:rPr lang="en-US" b="0" dirty="0" err="1">
                  <a:solidFill>
                    <a:srgbClr val="FF6600"/>
                  </a:solidFill>
                  <a:latin typeface="Gill Sans"/>
                  <a:cs typeface="Gill Sans"/>
                </a:rPr>
                <a:t>Bigtable</a:t>
              </a:r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 serves 2+ EB, 600M QPS (5/2014)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8194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300 PB data in Hive + </a:t>
              </a:r>
              <a:b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600 TB/day (4/2014)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6324600" y="406400"/>
            <a:ext cx="2590800" cy="889000"/>
            <a:chOff x="4724400" y="1219200"/>
            <a:chExt cx="25908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791200" y="1422400"/>
              <a:ext cx="1524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400B pages, 10+ PB (2/2014)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052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(~2020)</a:t>
              </a: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715000" y="1600200"/>
            <a:ext cx="3276600" cy="932022"/>
            <a:chOff x="5562600" y="439578"/>
            <a:chExt cx="3276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39578"/>
              <a:ext cx="3200400" cy="3404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568700"/>
            <a:ext cx="4648200" cy="850900"/>
            <a:chOff x="381000" y="3429000"/>
            <a:chExt cx="46482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42724"/>
              <a:ext cx="2590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FF6600"/>
                  </a:solidFill>
                  <a:latin typeface="Gill Sans"/>
                  <a:cs typeface="Gill Sans"/>
                </a:rPr>
                <a:t>S3: 2T objects, 1.1M request/second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8600" y="1295400"/>
            <a:ext cx="5181600" cy="584776"/>
            <a:chOff x="228600" y="1295400"/>
            <a:chExt cx="5181600" cy="584776"/>
          </a:xfrm>
        </p:grpSpPr>
        <p:pic>
          <p:nvPicPr>
            <p:cNvPr id="32" name="Picture 31" descr="yahoo_logo_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2667000" cy="5067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71800" y="12954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rgbClr val="660066"/>
                  </a:solidFill>
                  <a:latin typeface="Gill Sans"/>
                  <a:cs typeface="Gill Sans"/>
                </a:rPr>
                <a:t>19 Hadoop clusters: 600 PB, 40k servers (9/2015)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5181600" y="6129835"/>
            <a:ext cx="38862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How much data?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65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(Everest)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</a:p>
        </p:txBody>
      </p:sp>
    </p:spTree>
    <p:extLst>
      <p:ext uri="{BB962C8B-B14F-4D97-AF65-F5344CB8AC3E}">
        <p14:creationId xmlns:p14="http://schemas.microsoft.com/office/powerpoint/2010/main" val="493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562600"/>
            <a:ext cx="43434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/>
              <a:t>Maximilien</a:t>
            </a:r>
            <a:r>
              <a:rPr lang="en-US" sz="1000" b="0" dirty="0"/>
              <a:t> Brice, © CERN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8768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826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49442</TotalTime>
  <Words>2844</Words>
  <Application>Microsoft Macintosh PowerPoint</Application>
  <PresentationFormat>On-screen Show (4:3)</PresentationFormat>
  <Paragraphs>641</Paragraphs>
  <Slides>58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9104</cp:revision>
  <dcterms:created xsi:type="dcterms:W3CDTF">2012-08-31T06:36:49Z</dcterms:created>
  <dcterms:modified xsi:type="dcterms:W3CDTF">2018-09-06T21:13:19Z</dcterms:modified>
  <cp:category/>
</cp:coreProperties>
</file>