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1581" r:id="rId2"/>
    <p:sldId id="1637" r:id="rId3"/>
    <p:sldId id="1638" r:id="rId4"/>
    <p:sldId id="1639" r:id="rId5"/>
    <p:sldId id="1640" r:id="rId6"/>
    <p:sldId id="1641" r:id="rId7"/>
    <p:sldId id="1642" r:id="rId8"/>
    <p:sldId id="1643" r:id="rId9"/>
    <p:sldId id="1648" r:id="rId10"/>
    <p:sldId id="1647" r:id="rId11"/>
    <p:sldId id="1646" r:id="rId12"/>
    <p:sldId id="1649" r:id="rId13"/>
    <p:sldId id="1651" r:id="rId14"/>
    <p:sldId id="1636" r:id="rId15"/>
    <p:sldId id="1652" r:id="rId16"/>
    <p:sldId id="1653" r:id="rId17"/>
    <p:sldId id="1654" r:id="rId18"/>
    <p:sldId id="1657" r:id="rId19"/>
    <p:sldId id="1650" r:id="rId20"/>
    <p:sldId id="1660" r:id="rId21"/>
    <p:sldId id="1623" r:id="rId22"/>
    <p:sldId id="1624" r:id="rId23"/>
    <p:sldId id="1625" r:id="rId24"/>
    <p:sldId id="1626" r:id="rId25"/>
    <p:sldId id="1628" r:id="rId26"/>
    <p:sldId id="1627" r:id="rId27"/>
    <p:sldId id="1629" r:id="rId28"/>
    <p:sldId id="1633" r:id="rId29"/>
    <p:sldId id="1631" r:id="rId30"/>
    <p:sldId id="1634" r:id="rId31"/>
    <p:sldId id="1635" r:id="rId32"/>
    <p:sldId id="1659" r:id="rId33"/>
    <p:sldId id="1658" r:id="rId34"/>
    <p:sldId id="1612" r:id="rId35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6pPr>
    <a:lvl7pPr marL="2742780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7pPr>
    <a:lvl8pPr marL="3199908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8pPr>
    <a:lvl9pPr marL="3657039" algn="l" defTabSz="914259" rtl="0" eaLnBrk="1" latinLnBrk="0" hangingPunct="1">
      <a:defRPr sz="16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FFCC99"/>
    <a:srgbClr val="CCFF99"/>
    <a:srgbClr val="CC99FF"/>
    <a:srgbClr val="000066"/>
    <a:srgbClr val="996600"/>
    <a:srgbClr val="4D6997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588" autoAdjust="0"/>
    <p:restoredTop sz="75202" autoAdjust="0"/>
  </p:normalViewPr>
  <p:slideViewPr>
    <p:cSldViewPr>
      <p:cViewPr varScale="1">
        <p:scale>
          <a:sx n="108" d="100"/>
          <a:sy n="108" d="100"/>
        </p:scale>
        <p:origin x="664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782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1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1" y="9121776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D098A0DF-783C-49D9-9260-6806A799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0716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4" y="1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797425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59301"/>
            <a:ext cx="5853113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4" y="9120189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596" tIns="48297" rIns="96596" bIns="48297" numCol="1" anchor="b" anchorCtr="0" compatLnSpc="1">
            <a:prstTxWarp prst="textNoShape">
              <a:avLst/>
            </a:prstTxWarp>
          </a:bodyPr>
          <a:lstStyle>
            <a:lvl1pPr algn="r" defTabSz="964451" eaLnBrk="1" hangingPunct="1">
              <a:defRPr sz="1200" b="0">
                <a:latin typeface="Arial" charset="0"/>
              </a:defRPr>
            </a:lvl1pPr>
          </a:lstStyle>
          <a:p>
            <a:pPr>
              <a:defRPr/>
            </a:pPr>
            <a:fld id="{A0D86A14-AC1F-4C9A-8DDE-CE6B11F311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597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13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2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39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51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564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80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08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39" algn="l" defTabSz="9142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2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93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3613"/>
            <a:fld id="{2CF7154E-FE2C-4094-9169-5F6DACF2D87A}" type="slidenum">
              <a:rPr lang="en-US" smtClean="0"/>
              <a:pPr defTabSz="963613"/>
              <a:t>33</a:t>
            </a:fld>
            <a:endParaRPr lang="en-US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19200" y="720725"/>
            <a:ext cx="4876800" cy="35988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4650" tIns="47325" rIns="94650" bIns="47325" anchor="ctr"/>
          <a:lstStyle/>
          <a:p>
            <a:endParaRPr lang="en-US"/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body"/>
          </p:nvPr>
        </p:nvSpPr>
        <p:spPr>
          <a:xfrm>
            <a:off x="731838" y="4560888"/>
            <a:ext cx="5845175" cy="4319587"/>
          </a:xfrm>
          <a:noFill/>
          <a:ln/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31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53" r:id="rId1"/>
    <p:sldLayoutId id="2147483657" r:id="rId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baseline="0">
          <a:solidFill>
            <a:schemeClr val="bg1"/>
          </a:solidFill>
          <a:latin typeface="Gill Sans"/>
          <a:ea typeface="+mj-ea"/>
          <a:cs typeface="Gill San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 Black" pitchFamily="34" charset="0"/>
        </a:defRPr>
      </a:lvl5pPr>
      <a:lvl6pPr marL="45713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6pPr>
      <a:lvl7pPr marL="91425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7pPr>
      <a:lvl8pPr marL="1371390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8pPr>
      <a:lvl9pPr marL="1828519" algn="l" rtl="0" fontAlgn="base">
        <a:spcBef>
          <a:spcPct val="0"/>
        </a:spcBef>
        <a:spcAft>
          <a:spcPct val="0"/>
        </a:spcAft>
        <a:defRPr sz="3200">
          <a:solidFill>
            <a:srgbClr val="663300"/>
          </a:solidFill>
          <a:latin typeface="Arial Black" pitchFamily="34" charset="0"/>
        </a:defRPr>
      </a:lvl9pPr>
    </p:titleStyle>
    <p:bodyStyle>
      <a:lvl1pPr marL="342848" indent="-342848" algn="l" rtl="0" eaLnBrk="0" fontAlgn="base" hangingPunct="0">
        <a:spcBef>
          <a:spcPct val="25000"/>
        </a:spcBef>
        <a:spcAft>
          <a:spcPct val="25000"/>
        </a:spcAft>
        <a:buClr>
          <a:srgbClr val="5675A9"/>
        </a:buClr>
        <a:buSzPct val="75000"/>
        <a:buFont typeface="Wingdings" charset="2"/>
        <a:buChar char="¢"/>
        <a:defRPr sz="2400" baseline="0">
          <a:solidFill>
            <a:schemeClr val="bg1"/>
          </a:solidFill>
          <a:latin typeface="Gill Sans"/>
          <a:ea typeface="+mn-ea"/>
          <a:cs typeface="Gill Sans"/>
        </a:defRPr>
      </a:lvl1pPr>
      <a:lvl2pPr marL="742836" indent="-285707" algn="l" rtl="0" eaLnBrk="0" fontAlgn="base" hangingPunct="0">
        <a:spcBef>
          <a:spcPct val="10000"/>
        </a:spcBef>
        <a:spcAft>
          <a:spcPct val="10000"/>
        </a:spcAft>
        <a:buClr>
          <a:srgbClr val="5675A9"/>
        </a:buClr>
        <a:buSzPct val="75000"/>
        <a:buFont typeface="Wingdings" charset="2"/>
        <a:buChar char="l"/>
        <a:defRPr sz="2000" baseline="0">
          <a:solidFill>
            <a:schemeClr val="bg1"/>
          </a:solidFill>
          <a:latin typeface="Gill Sans"/>
          <a:cs typeface="Gill Sans"/>
        </a:defRPr>
      </a:lvl2pPr>
      <a:lvl3pPr marL="114282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800" baseline="0">
          <a:solidFill>
            <a:schemeClr val="bg1"/>
          </a:solidFill>
          <a:latin typeface="Gill Sans"/>
          <a:cs typeface="Gill Sans"/>
        </a:defRPr>
      </a:lvl3pPr>
      <a:lvl4pPr marL="1599954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4pPr>
      <a:lvl5pPr marL="2057085" indent="-228564" algn="l" rtl="0" eaLnBrk="0" fontAlgn="base" hangingPunct="0">
        <a:spcBef>
          <a:spcPct val="20000"/>
        </a:spcBef>
        <a:spcAft>
          <a:spcPct val="0"/>
        </a:spcAft>
        <a:buClr>
          <a:srgbClr val="5675A9"/>
        </a:buClr>
        <a:buChar char="•"/>
        <a:defRPr sz="1600" baseline="0">
          <a:solidFill>
            <a:schemeClr val="bg1"/>
          </a:solidFill>
          <a:latin typeface="Gill Sans"/>
          <a:cs typeface="Gill Sans"/>
        </a:defRPr>
      </a:lvl5pPr>
      <a:lvl6pPr marL="251421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6pPr>
      <a:lvl7pPr marL="2971344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7pPr>
      <a:lvl8pPr marL="3428475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8pPr>
      <a:lvl9pPr marL="3885603" indent="-228564" algn="l" rtl="0" fontAlgn="base">
        <a:spcBef>
          <a:spcPct val="20000"/>
        </a:spcBef>
        <a:spcAft>
          <a:spcPct val="0"/>
        </a:spcAft>
        <a:buChar char="•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1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4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0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08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39" algn="l" defTabSz="9142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4"/>
          <p:cNvSpPr>
            <a:spLocks noChangeArrowheads="1"/>
          </p:cNvSpPr>
          <p:nvPr/>
        </p:nvSpPr>
        <p:spPr bwMode="auto">
          <a:xfrm>
            <a:off x="76200" y="1371599"/>
            <a:ext cx="8991600" cy="91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3200" dirty="0">
                <a:solidFill>
                  <a:schemeClr val="bg2"/>
                </a:solidFill>
                <a:latin typeface="Gill Sans"/>
                <a:cs typeface="Gill Sans"/>
              </a:rPr>
              <a:t>Data-Intensive Distributed Computing</a:t>
            </a:r>
          </a:p>
        </p:txBody>
      </p:sp>
      <p:pic>
        <p:nvPicPr>
          <p:cNvPr id="9" name="Picture 13" descr="creative-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6358582"/>
            <a:ext cx="11176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76200" y="2971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600" b="0" dirty="0">
                <a:solidFill>
                  <a:schemeClr val="bg2"/>
                </a:solidFill>
                <a:latin typeface="Gill Sans"/>
                <a:cs typeface="Gill Sans"/>
              </a:rPr>
              <a:t>The Final Part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371600" y="6324600"/>
            <a:ext cx="69037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This work is licensed under a Creative Commons Attribution-Noncommercial-Share Alike 3.0 United States</a:t>
            </a:r>
            <a:b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1200" b="0" dirty="0">
                <a:solidFill>
                  <a:schemeClr val="bg1"/>
                </a:solidFill>
                <a:latin typeface="Gill Sans"/>
                <a:cs typeface="Gill Sans"/>
              </a:rPr>
              <a:t>See http://creativecommons.org/licenses/by-nc-sa/3.0/us/ for details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CS 451/651 (Fall 2018)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6200" y="4572000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Jimmy Lin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David R. Cheriton School of Computer Science</a:t>
            </a:r>
          </a:p>
          <a:p>
            <a:pPr algn="ctr" eaLnBrk="1" hangingPunct="1"/>
            <a:r>
              <a:rPr lang="en-US" sz="2000" b="0" dirty="0">
                <a:solidFill>
                  <a:schemeClr val="bg2"/>
                </a:solidFill>
                <a:latin typeface="Gill Sans"/>
                <a:cs typeface="Gill Sans"/>
              </a:rPr>
              <a:t>University of Waterloo</a:t>
            </a: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6200" y="3352801"/>
            <a:ext cx="8991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5" tIns="45713" rIns="91425" bIns="45713" anchor="ctr"/>
          <a:lstStyle/>
          <a:p>
            <a:pPr algn="ctr" eaLnBrk="1" hangingPunct="1"/>
            <a:r>
              <a:rPr lang="en-US" sz="2400" b="0" dirty="0">
                <a:solidFill>
                  <a:schemeClr val="bg2"/>
                </a:solidFill>
                <a:latin typeface="Gill Sans"/>
                <a:cs typeface="Gill Sans"/>
              </a:rPr>
              <a:t>November 29, 2018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371600" y="5943600"/>
            <a:ext cx="63273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These slides are available at http://</a:t>
            </a:r>
            <a:r>
              <a:rPr lang="en-US" sz="1800" b="0" dirty="0" err="1">
                <a:solidFill>
                  <a:schemeClr val="bg1"/>
                </a:solidFill>
                <a:latin typeface="Gill Sans"/>
                <a:cs typeface="Gill Sans"/>
              </a:rPr>
              <a:t>lintool.github.io</a:t>
            </a:r>
            <a:r>
              <a:rPr lang="en-US" sz="1800" b="0" dirty="0">
                <a:solidFill>
                  <a:schemeClr val="bg1"/>
                </a:solidFill>
                <a:latin typeface="Gill Sans"/>
                <a:cs typeface="Gill Sans"/>
              </a:rPr>
              <a:t>/bigdata-2018f/</a:t>
            </a:r>
          </a:p>
        </p:txBody>
      </p:sp>
      <p:pic>
        <p:nvPicPr>
          <p:cNvPr id="2" name="Picture 1" descr="waterloo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60" y="381000"/>
            <a:ext cx="2910840" cy="718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47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47371"/>
            <a:ext cx="11277600" cy="69451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989493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Example: How do I grow potatoes </a:t>
            </a:r>
          </a:p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in recycled organic waste?</a:t>
            </a:r>
            <a:endParaRPr lang="en-US" sz="28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611938"/>
            <a:ext cx="64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20</a:t>
            </a:r>
            <a:r>
              <a:rPr lang="en-US" sz="1000" b="0" baseline="30000" dirty="0"/>
              <a:t>th</a:t>
            </a:r>
            <a:r>
              <a:rPr lang="en-US" sz="1000" b="0" dirty="0"/>
              <a:t> Century Fox</a:t>
            </a:r>
          </a:p>
        </p:txBody>
      </p:sp>
    </p:spTree>
    <p:extLst>
      <p:ext uri="{BB962C8B-B14F-4D97-AF65-F5344CB8AC3E}">
        <p14:creationId xmlns:p14="http://schemas.microsoft.com/office/powerpoint/2010/main" val="143072968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Search from Mars: Implementation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6324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C. Clarke, G. Cormack, J. Lin, and A. </a:t>
            </a:r>
            <a:r>
              <a:rPr lang="en-US" sz="1200" b="0" kern="0" dirty="0" err="1">
                <a:solidFill>
                  <a:srgbClr val="000000"/>
                </a:solidFill>
                <a:latin typeface="Gill Sans"/>
                <a:cs typeface="Gill Sans"/>
              </a:rPr>
              <a:t>Roegiest</a:t>
            </a: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. Ten Blue Links on Mars. WWW 2017.</a:t>
            </a:r>
            <a:b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</a:b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J. Lin, C. Clarke, and G. </a:t>
            </a:r>
            <a:r>
              <a:rPr lang="en-US" sz="1200" b="0" kern="0" dirty="0" err="1">
                <a:solidFill>
                  <a:srgbClr val="000000"/>
                </a:solidFill>
                <a:latin typeface="Gill Sans"/>
                <a:cs typeface="Gill Sans"/>
              </a:rPr>
              <a:t>Baruah</a:t>
            </a: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. Searching from Mars. IEEE Internet Computing, 20(1):78-82, 2016.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2724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Step 2. Beam the diffs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78642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Step 3. User model activate!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1050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know exactly how to do this!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171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We have a good idea how to do this!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" y="230487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Step 1. Rocket </a:t>
            </a: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SneakerNet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510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It’s a caching problem!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5867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We’ve worked out some simulations already</a:t>
            </a:r>
            <a:r>
              <a:rPr lang="mr-IN" sz="2400" b="0" kern="0" dirty="0">
                <a:solidFill>
                  <a:srgbClr val="000000"/>
                </a:solidFill>
                <a:latin typeface="Gill Sans"/>
                <a:cs typeface="Gill Sans"/>
              </a:rPr>
              <a:t>…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744106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7706">
            <a:off x="780164" y="1709073"/>
            <a:ext cx="3163354" cy="4737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1828800"/>
            <a:ext cx="43434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Search from Mars ~ </a:t>
            </a:r>
            <a:b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Search from regions on Earth with poor connectivity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3670" y="3429000"/>
            <a:ext cx="296731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Easter Island</a:t>
            </a:r>
          </a:p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Canadian Arctic</a:t>
            </a:r>
          </a:p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Villages in rural India</a:t>
            </a:r>
          </a:p>
        </p:txBody>
      </p:sp>
      <p:sp>
        <p:nvSpPr>
          <p:cNvPr id="7" name="TextBox 6"/>
          <p:cNvSpPr txBox="1"/>
          <p:nvPr/>
        </p:nvSpPr>
        <p:spPr>
          <a:xfrm rot="21253625">
            <a:off x="5410200" y="5427836"/>
            <a:ext cx="3429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More “down to Earth” applications!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For the truly skeptical…</a:t>
            </a:r>
          </a:p>
        </p:txBody>
      </p:sp>
    </p:spTree>
    <p:extLst>
      <p:ext uri="{BB962C8B-B14F-4D97-AF65-F5344CB8AC3E}">
        <p14:creationId xmlns:p14="http://schemas.microsoft.com/office/powerpoint/2010/main" val="1388938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unt_Everest_as_seen_from_Drukair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5400" y="-33957"/>
            <a:ext cx="12115800" cy="6910613"/>
          </a:xfrm>
          <a:prstGeom prst="rect">
            <a:avLst/>
          </a:prstGeom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611938"/>
            <a:ext cx="236220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0" dirty="0"/>
              <a:t>Source: Wikipedia (Everest)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1430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latin typeface="Gill Sans"/>
                <a:cs typeface="Gill Sans"/>
              </a:rPr>
              <a:t>Big Data</a:t>
            </a:r>
          </a:p>
        </p:txBody>
      </p:sp>
    </p:spTree>
    <p:extLst>
      <p:ext uri="{BB962C8B-B14F-4D97-AF65-F5344CB8AC3E}">
        <p14:creationId xmlns:p14="http://schemas.microsoft.com/office/powerpoint/2010/main" val="434665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growing faster?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71500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0" dirty="0">
                <a:solidFill>
                  <a:srgbClr val="FF0000"/>
                </a:solidFill>
                <a:latin typeface="Gill Sans"/>
                <a:cs typeface="Gill Sans"/>
              </a:rPr>
              <a:t>First, a story</a:t>
            </a:r>
            <a:r>
              <a:rPr lang="mr-IN" sz="3200" b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32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Moore’s Law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Big Data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29200" y="249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 do I mean here?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249549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What do I mean here?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35890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&gt; Moore’s Law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4114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&lt; Moore’s Law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46482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~ Moore’s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048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J. Lin. Is Big Data a Transient Problem? IEEE Internet Computing, 19(5):86-90, 2015.</a:t>
            </a:r>
          </a:p>
        </p:txBody>
      </p:sp>
    </p:spTree>
    <p:extLst>
      <p:ext uri="{BB962C8B-B14F-4D97-AF65-F5344CB8AC3E}">
        <p14:creationId xmlns:p14="http://schemas.microsoft.com/office/powerpoint/2010/main" val="771194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growing faster?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Moore’s Law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Big Data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249549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Let’s restrict to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Human-generated data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1224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Bounds?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719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Human population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510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 generation per unit time</a:t>
            </a:r>
          </a:p>
        </p:txBody>
      </p:sp>
    </p:spTree>
    <p:extLst>
      <p:ext uri="{BB962C8B-B14F-4D97-AF65-F5344CB8AC3E}">
        <p14:creationId xmlns:p14="http://schemas.microsoft.com/office/powerpoint/2010/main" val="5006199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52533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rgbClr val="FF0000"/>
                </a:solidFill>
                <a:latin typeface="Gill Sans"/>
                <a:cs typeface="Gill Sans"/>
              </a:rPr>
              <a:t>Back to my story</a:t>
            </a:r>
            <a:r>
              <a:rPr lang="mr-IN" sz="2400" b="0" dirty="0">
                <a:solidFill>
                  <a:srgbClr val="FF0000"/>
                </a:solidFill>
                <a:latin typeface="Gill Sans"/>
                <a:cs typeface="Gill Sans"/>
              </a:rPr>
              <a:t>…</a:t>
            </a:r>
            <a:endParaRPr lang="en-US" sz="24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15316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&gt; Moore’s Law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2057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&lt; Moore’s Law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25908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     Big Data ~ Moore’s Law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724400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Gill Sans"/>
                <a:cs typeface="Gill Sans"/>
              </a:rPr>
              <a:t>Implications?</a:t>
            </a:r>
          </a:p>
        </p:txBody>
      </p:sp>
    </p:spTree>
    <p:extLst>
      <p:ext uri="{BB962C8B-B14F-4D97-AF65-F5344CB8AC3E}">
        <p14:creationId xmlns:p14="http://schemas.microsoft.com/office/powerpoint/2010/main" val="1623158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00100"/>
            <a:ext cx="8843265" cy="4914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915" y="5038468"/>
            <a:ext cx="523875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4039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growing faster?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006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Moore’s Law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1935480"/>
            <a:ext cx="39624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Big Data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0" y="412242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Bounds?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4719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Human population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5100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Data generation per unit time</a:t>
            </a:r>
          </a:p>
        </p:txBody>
      </p:sp>
      <p:sp>
        <p:nvSpPr>
          <p:cNvPr id="10" name="TextBox 9"/>
          <p:cNvSpPr txBox="1"/>
          <p:nvPr/>
        </p:nvSpPr>
        <p:spPr>
          <a:xfrm rot="21209073">
            <a:off x="1485900" y="3196572"/>
            <a:ext cx="61722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0" dirty="0">
                <a:solidFill>
                  <a:srgbClr val="FF0000"/>
                </a:solidFill>
                <a:latin typeface="Gill Sans"/>
                <a:cs typeface="Gill Sans"/>
              </a:rPr>
              <a:t>What am I forgetting?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5800" y="249549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Let’s restrict to</a:t>
            </a:r>
            <a:b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</a:b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Human-generated data</a:t>
            </a:r>
          </a:p>
        </p:txBody>
      </p:sp>
    </p:spTree>
    <p:extLst>
      <p:ext uri="{BB962C8B-B14F-4D97-AF65-F5344CB8AC3E}">
        <p14:creationId xmlns:p14="http://schemas.microsoft.com/office/powerpoint/2010/main" val="8650897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BF_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0"/>
            <a:ext cx="10289572" cy="6858000"/>
          </a:xfrm>
          <a:prstGeom prst="rect">
            <a:avLst/>
          </a:prstGeom>
        </p:spPr>
      </p:pic>
      <p:sp>
        <p:nvSpPr>
          <p:cNvPr id="3" name="TextBox 4"/>
          <p:cNvSpPr txBox="1">
            <a:spLocks noChangeArrowheads="1"/>
          </p:cNvSpPr>
          <p:nvPr/>
        </p:nvSpPr>
        <p:spPr bwMode="auto">
          <a:xfrm>
            <a:off x="0" y="6611938"/>
            <a:ext cx="10757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b="0" dirty="0"/>
              <a:t>Source: Google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16764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latin typeface="Gill Sans"/>
                <a:cs typeface="Gill Sans"/>
              </a:rPr>
              <a:t>Serverless</a:t>
            </a:r>
            <a:r>
              <a:rPr lang="en-US" sz="3600" b="0" kern="0" dirty="0">
                <a:latin typeface="Gill Sans"/>
                <a:cs typeface="Gill Sans"/>
              </a:rPr>
              <a:t> Architectures</a:t>
            </a:r>
          </a:p>
        </p:txBody>
      </p:sp>
    </p:spTree>
    <p:extLst>
      <p:ext uri="{BB962C8B-B14F-4D97-AF65-F5344CB8AC3E}">
        <p14:creationId xmlns:p14="http://schemas.microsoft.com/office/powerpoint/2010/main" val="41417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591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Scale “out”, not “up”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401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Limits of SMP and large shared-memory machines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90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Move processing to the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71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Cluster have limited bandwidth, code is a lot smaller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05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Process data sequentially, avoid random access</a:t>
            </a:r>
            <a:endParaRPr lang="en-US" sz="2400" b="0" i="1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086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Seeks are expensive, disk throughput is good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06233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“Big ideas”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876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Assume that components will break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257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Engineer software around hardware failures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187844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375055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2814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85509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 bwMode="auto">
          <a:xfrm>
            <a:off x="902511" y="2209800"/>
            <a:ext cx="1752600" cy="2209800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4020" y="4433455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477318553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sp>
        <p:nvSpPr>
          <p:cNvPr id="31" name="Rectangle 30"/>
          <p:cNvSpPr/>
          <p:nvPr/>
        </p:nvSpPr>
        <p:spPr bwMode="auto">
          <a:xfrm>
            <a:off x="1169211" y="2362200"/>
            <a:ext cx="1219200" cy="5334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Processor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1182083" y="2971800"/>
            <a:ext cx="1193457" cy="4572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Memory</a:t>
            </a:r>
          </a:p>
        </p:txBody>
      </p:sp>
      <p:sp>
        <p:nvSpPr>
          <p:cNvPr id="33" name="Magnetic Disk 32"/>
          <p:cNvSpPr/>
          <p:nvPr/>
        </p:nvSpPr>
        <p:spPr bwMode="auto">
          <a:xfrm>
            <a:off x="1182083" y="3505200"/>
            <a:ext cx="1193457" cy="685800"/>
          </a:xfrm>
          <a:prstGeom prst="flowChartMagneticDisk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Disk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902511" y="2209800"/>
            <a:ext cx="1752600" cy="2209800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4020" y="4433455"/>
            <a:ext cx="1849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Server</a:t>
            </a:r>
          </a:p>
        </p:txBody>
      </p:sp>
    </p:spTree>
    <p:extLst>
      <p:ext uri="{BB962C8B-B14F-4D97-AF65-F5344CB8AC3E}">
        <p14:creationId xmlns:p14="http://schemas.microsoft.com/office/powerpoint/2010/main" val="785372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57737" y="6324600"/>
            <a:ext cx="490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(I’m going to illustrate with AWS)</a:t>
            </a:r>
          </a:p>
        </p:txBody>
      </p:sp>
      <p:sp>
        <p:nvSpPr>
          <p:cNvPr id="38" name="TextBox 37"/>
          <p:cNvSpPr txBox="1"/>
          <p:nvPr/>
        </p:nvSpPr>
        <p:spPr>
          <a:xfrm rot="20936493">
            <a:off x="1033295" y="3913729"/>
            <a:ext cx="1459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1800" b="0">
                <a:solidFill>
                  <a:srgbClr val="FF0000"/>
                </a:solidFill>
                <a:latin typeface="Gill Sans"/>
                <a:cs typeface="Gill Sans"/>
              </a:rPr>
              <a:t>Persistent?</a:t>
            </a:r>
            <a:endParaRPr lang="en-US" sz="1800" b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99428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Persistent Store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(S3)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8831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lang="en-US" b="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Disk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(scratch)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Persistent Store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(S3)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46085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4" name="Magnetic Disk 3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1" name="Magnetic Disk 20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7" name="Magnetic Disk 26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200" b="0" dirty="0">
                  <a:solidFill>
                    <a:srgbClr val="000000"/>
                  </a:solidFill>
                  <a:latin typeface="Gill Sans" charset="0"/>
                  <a:ea typeface="Gill Sans" charset="0"/>
                  <a:cs typeface="Gill Sans" charset="0"/>
                </a:rPr>
                <a:t>(scratch) </a:t>
              </a:r>
              <a:r>
                <a:rPr lang="en-US" b="0" dirty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Disk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3" name="Magnetic Disk 32"/>
            <p:cNvSpPr/>
            <p:nvPr/>
          </p:nvSpPr>
          <p:spPr bwMode="auto">
            <a:xfrm>
              <a:off x="2974281" y="3505200"/>
              <a:ext cx="1193457" cy="685800"/>
            </a:xfrm>
            <a:prstGeom prst="flowChartMagneticDisk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(scratch)</a:t>
              </a:r>
              <a:r>
                <a:rPr kumimoji="0" lang="en-US" sz="16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 </a:t>
              </a: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Disk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40168" y="3349336"/>
            <a:ext cx="92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4800" b="0" dirty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1481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54020" y="2209800"/>
            <a:ext cx="1849582" cy="2592987"/>
            <a:chOff x="2646218" y="2209800"/>
            <a:chExt cx="1849582" cy="2592987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 Server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340168" y="4002052"/>
            <a:ext cx="924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4800" b="0" dirty="0">
                <a:solidFill>
                  <a:srgbClr val="FF0000"/>
                </a:solidFill>
                <a:latin typeface="Gill Sans"/>
                <a:cs typeface="Gill San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4064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 bwMode="auto">
          <a:xfrm>
            <a:off x="1066800" y="2315896"/>
            <a:ext cx="1397810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1110" y="2209800"/>
            <a:ext cx="1849582" cy="2592987"/>
            <a:chOff x="2646218" y="2209800"/>
            <a:chExt cx="1849582" cy="2592987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48200" y="2209800"/>
            <a:ext cx="1849582" cy="2592987"/>
            <a:chOff x="2646218" y="2209800"/>
            <a:chExt cx="1849582" cy="2592987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545290" y="2209800"/>
            <a:ext cx="1849582" cy="2592987"/>
            <a:chOff x="2646218" y="2209800"/>
            <a:chExt cx="1849582" cy="2592987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694709" y="2209800"/>
              <a:ext cx="1752600" cy="2209800"/>
            </a:xfrm>
            <a:prstGeom prst="rect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6218" y="4433455"/>
              <a:ext cx="184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14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(Virtualized) </a:t>
              </a:r>
              <a:r>
                <a:rPr lang="en-US" sz="1800" b="0" kern="0" dirty="0">
                  <a:solidFill>
                    <a:srgbClr val="000000"/>
                  </a:solidFill>
                  <a:latin typeface="Gill Sans"/>
                  <a:cs typeface="Gill Sans"/>
                </a:rPr>
                <a:t>Server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9211" y="2362200"/>
            <a:ext cx="1219200" cy="1066800"/>
            <a:chOff x="2961409" y="2362200"/>
            <a:chExt cx="1219200" cy="10668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66799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>
                <a:solidFill>
                  <a:srgbClr val="000000"/>
                </a:solidFill>
                <a:latin typeface="Gill Sans"/>
                <a:cs typeface="Gill Sans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114873046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/>
        </p:nvSpPr>
        <p:spPr bwMode="auto">
          <a:xfrm>
            <a:off x="4876801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876800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6781801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781800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2971801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971800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1066800" y="2315896"/>
            <a:ext cx="1397811" cy="118930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66799" y="3519055"/>
            <a:ext cx="13978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800" b="0" kern="0" dirty="0" err="1">
                <a:solidFill>
                  <a:srgbClr val="000000"/>
                </a:solidFill>
                <a:latin typeface="Gill Sans"/>
                <a:cs typeface="Gill Sans"/>
              </a:rPr>
              <a:t>FaaS</a:t>
            </a:r>
            <a:endParaRPr lang="en-US" sz="18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66301" y="2362200"/>
            <a:ext cx="1219200" cy="1066800"/>
            <a:chOff x="2961409" y="2362200"/>
            <a:chExt cx="1219200" cy="1066800"/>
          </a:xfrm>
        </p:grpSpPr>
        <p:sp>
          <p:nvSpPr>
            <p:cNvPr id="2" name="Rectangle 1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" name="Rounded Rectangle 2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963391" y="2362200"/>
            <a:ext cx="1219200" cy="1066800"/>
            <a:chOff x="2961409" y="2362200"/>
            <a:chExt cx="1219200" cy="1066800"/>
          </a:xfrm>
        </p:grpSpPr>
        <p:sp>
          <p:nvSpPr>
            <p:cNvPr id="16" name="Rectangle 15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60481" y="2362200"/>
            <a:ext cx="1219200" cy="1066800"/>
            <a:chOff x="2961409" y="2362200"/>
            <a:chExt cx="1219200" cy="106680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69211" y="2362200"/>
            <a:ext cx="1219200" cy="1066800"/>
            <a:chOff x="2961409" y="2362200"/>
            <a:chExt cx="1219200" cy="1066800"/>
          </a:xfrm>
        </p:grpSpPr>
        <p:sp>
          <p:nvSpPr>
            <p:cNvPr id="31" name="Rectangle 30"/>
            <p:cNvSpPr/>
            <p:nvPr/>
          </p:nvSpPr>
          <p:spPr bwMode="auto">
            <a:xfrm>
              <a:off x="2961409" y="2362200"/>
              <a:ext cx="1219200" cy="5334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Processor</a:t>
              </a: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32" name="Rounded Rectangle 31"/>
            <p:cNvSpPr/>
            <p:nvPr/>
          </p:nvSpPr>
          <p:spPr bwMode="auto">
            <a:xfrm>
              <a:off x="2974281" y="2971800"/>
              <a:ext cx="1193457" cy="457200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Gill Sans" charset="0"/>
                  <a:ea typeface="Gill Sans" charset="0"/>
                  <a:cs typeface="Gill Sans" charset="0"/>
                </a:rPr>
                <a:t>Memory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6200" y="6172200"/>
            <a:ext cx="2388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Cloud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902511" y="1143000"/>
            <a:ext cx="7443870" cy="762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“State” as a service (S3,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 RDS, SQS, </a:t>
            </a:r>
            <a:r>
              <a:rPr kumimoji="0" lang="mr-IN" sz="2000" b="0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Gill Sans" charset="0"/>
                <a:ea typeface="Gill Sans" charset="0"/>
                <a:cs typeface="Gill Sans" charset="0"/>
              </a:rPr>
              <a:t>…</a:t>
            </a:r>
            <a:r>
              <a:rPr lang="en-US" sz="2000" b="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Up-Down Arrow 7"/>
          <p:cNvSpPr/>
          <p:nvPr/>
        </p:nvSpPr>
        <p:spPr bwMode="auto">
          <a:xfrm>
            <a:off x="156789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Up-Down Arrow 36"/>
          <p:cNvSpPr/>
          <p:nvPr/>
        </p:nvSpPr>
        <p:spPr bwMode="auto">
          <a:xfrm>
            <a:off x="346498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Up-Down Arrow 37"/>
          <p:cNvSpPr/>
          <p:nvPr/>
        </p:nvSpPr>
        <p:spPr bwMode="auto">
          <a:xfrm>
            <a:off x="536207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Up-Down Arrow 38"/>
          <p:cNvSpPr/>
          <p:nvPr/>
        </p:nvSpPr>
        <p:spPr bwMode="auto">
          <a:xfrm>
            <a:off x="7259161" y="1769918"/>
            <a:ext cx="421839" cy="609600"/>
          </a:xfrm>
          <a:prstGeom prst="upDownArrow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59390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Serverless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Architectures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47638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Doesn’t mean you don’t have servers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285738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Just that managing them is the cloud provider’s problem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3638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Write functions with well-defined entry and exit points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0" y="4019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Cloud provider handles all other aspect of execution</a:t>
            </a:r>
          </a:p>
        </p:txBody>
      </p:sp>
    </p:spTree>
    <p:extLst>
      <p:ext uri="{BB962C8B-B14F-4D97-AF65-F5344CB8AC3E}">
        <p14:creationId xmlns:p14="http://schemas.microsoft.com/office/powerpoint/2010/main" val="1443375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4" grpId="0"/>
      <p:bldP spid="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1201" y="-6400"/>
            <a:ext cx="13138589" cy="6864400"/>
          </a:xfrm>
          <a:prstGeom prst="rect">
            <a:avLst/>
          </a:prstGeom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6611938"/>
            <a:ext cx="4114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NASA/JPL</a:t>
            </a:r>
          </a:p>
        </p:txBody>
      </p:sp>
    </p:spTree>
    <p:extLst>
      <p:ext uri="{BB962C8B-B14F-4D97-AF65-F5344CB8AC3E}">
        <p14:creationId xmlns:p14="http://schemas.microsoft.com/office/powerpoint/2010/main" val="109514233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9144000" cy="2743200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611938"/>
            <a:ext cx="4038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Amazon Web Services</a:t>
            </a:r>
          </a:p>
        </p:txBody>
      </p:sp>
    </p:spTree>
    <p:extLst>
      <p:ext uri="{BB962C8B-B14F-4D97-AF65-F5344CB8AC3E}">
        <p14:creationId xmlns:p14="http://schemas.microsoft.com/office/powerpoint/2010/main" val="147132863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(Current) </a:t>
            </a:r>
            <a:r>
              <a:rPr lang="en-US" sz="3600" b="0" kern="0" dirty="0" err="1">
                <a:solidFill>
                  <a:srgbClr val="000000"/>
                </a:solidFill>
                <a:latin typeface="Gill Sans"/>
                <a:cs typeface="Gill Sans"/>
              </a:rPr>
              <a:t>Serverless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Architectures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48131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Asynchronous, loosely-coupled, event-driven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19767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Functions touch relatively little data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292100" algn="l"/>
                <a:tab pos="520700" algn="l"/>
              </a:tabLst>
            </a:pPr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What about </a:t>
            </a:r>
            <a:r>
              <a:rPr lang="en-US" sz="2800" b="0" dirty="0" err="1">
                <a:solidFill>
                  <a:srgbClr val="FF0000"/>
                </a:solidFill>
                <a:latin typeface="Gill Sans"/>
                <a:cs typeface="Gill Sans"/>
              </a:rPr>
              <a:t>serverless</a:t>
            </a:r>
            <a:r>
              <a:rPr lang="en-US" sz="2800" b="0" dirty="0">
                <a:solidFill>
                  <a:srgbClr val="FF0000"/>
                </a:solidFill>
                <a:latin typeface="Gill Sans"/>
                <a:cs typeface="Gill Sans"/>
              </a:rPr>
              <a:t> data analytics?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962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Design goal: pure pay-as-you-go, zero costs for </a:t>
            </a:r>
            <a:r>
              <a:rPr lang="en-US" sz="2400" b="0" kern="0">
                <a:solidFill>
                  <a:srgbClr val="000000"/>
                </a:solidFill>
                <a:latin typeface="Gill Sans"/>
                <a:cs typeface="Gill Sans"/>
              </a:rPr>
              <a:t>idle capacity</a:t>
            </a:r>
            <a:endParaRPr lang="en-US" sz="2400" b="0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3389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Compared to current options?</a:t>
            </a:r>
          </a:p>
        </p:txBody>
      </p:sp>
    </p:spTree>
    <p:extLst>
      <p:ext uri="{BB962C8B-B14F-4D97-AF65-F5344CB8AC3E}">
        <p14:creationId xmlns:p14="http://schemas.microsoft.com/office/powerpoint/2010/main" val="319181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4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9144000" cy="4036637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0" y="1062335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 err="1">
                <a:solidFill>
                  <a:srgbClr val="000000"/>
                </a:solidFill>
                <a:latin typeface="Gill Sans"/>
                <a:cs typeface="Gill Sans"/>
              </a:rPr>
              <a:t>PySpark</a:t>
            </a: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 execution backend</a:t>
            </a:r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Flint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0" y="65048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1200" b="0" kern="0" dirty="0" err="1">
                <a:solidFill>
                  <a:srgbClr val="000000"/>
                </a:solidFill>
                <a:latin typeface="Gill Sans"/>
                <a:cs typeface="Gill Sans"/>
              </a:rPr>
              <a:t>Youngbin</a:t>
            </a:r>
            <a:r>
              <a:rPr lang="en-US" sz="1200" b="0" kern="0" dirty="0">
                <a:solidFill>
                  <a:srgbClr val="000000"/>
                </a:solidFill>
                <a:latin typeface="Gill Sans"/>
                <a:cs typeface="Gill Sans"/>
              </a:rPr>
              <a:t> Kim and Jimmy Lin. Serverless Data Analytics with Flint. IEEE Cloud 2018.</a:t>
            </a:r>
          </a:p>
        </p:txBody>
      </p:sp>
    </p:spTree>
    <p:extLst>
      <p:ext uri="{BB962C8B-B14F-4D97-AF65-F5344CB8AC3E}">
        <p14:creationId xmlns:p14="http://schemas.microsoft.com/office/powerpoint/2010/main" val="1257137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The datacenter </a:t>
            </a:r>
            <a:r>
              <a:rPr lang="en-US" sz="3600" b="0" i="1" kern="0" dirty="0">
                <a:solidFill>
                  <a:srgbClr val="000000"/>
                </a:solidFill>
                <a:latin typeface="Gill Sans"/>
                <a:cs typeface="Gill Sans"/>
              </a:rPr>
              <a:t>is</a:t>
            </a: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 the computer!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95911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Scale “out”, not “up”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2340114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Limits of SMP and large shared-memory machines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37908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Move processing to the data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41718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Cluster have limited bandwidth, code is a lot smaller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47052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Process data sequentially, avoid random access</a:t>
            </a:r>
            <a:endParaRPr lang="en-US" sz="2400" b="0" i="1" kern="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0862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Seeks are expensive, disk throughput is good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1062335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0" kern="0" dirty="0">
                <a:solidFill>
                  <a:srgbClr val="000000"/>
                </a:solidFill>
                <a:latin typeface="Gill Sans"/>
                <a:cs typeface="Gill Sans"/>
              </a:rPr>
              <a:t>“Big ideas”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28764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000000"/>
                </a:solidFill>
                <a:latin typeface="Gill Sans"/>
                <a:cs typeface="Gill Sans"/>
              </a:rPr>
              <a:t>Assume that components will break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25749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b="0" kern="0" dirty="0">
                <a:solidFill>
                  <a:srgbClr val="0070C0"/>
                </a:solidFill>
                <a:latin typeface="Gill Sans"/>
                <a:cs typeface="Gill Sans"/>
              </a:rPr>
              <a:t>Engineer software around hardware failures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715000" y="1878449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 dirty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72200" y="375055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9400" y="2814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b="0" kern="0">
                <a:solidFill>
                  <a:srgbClr val="FF0000"/>
                </a:solidFill>
                <a:latin typeface="Gill Sans"/>
                <a:cs typeface="Gill Sans"/>
              </a:rPr>
              <a:t>*</a:t>
            </a:r>
            <a:endParaRPr lang="en-US" sz="2400" b="0" kern="0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53087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6611938"/>
            <a:ext cx="4495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</a:t>
            </a:r>
            <a:r>
              <a:rPr lang="en-US" sz="1000" b="0" dirty="0" err="1"/>
              <a:t>flickr</a:t>
            </a:r>
            <a:r>
              <a:rPr lang="en-US" sz="1000" b="0" dirty="0"/>
              <a:t> (https://</a:t>
            </a:r>
            <a:r>
              <a:rPr lang="en-US" sz="1000" b="0" dirty="0" err="1"/>
              <a:t>www.flickr.com</a:t>
            </a:r>
            <a:r>
              <a:rPr lang="en-US" sz="1000" b="0" dirty="0"/>
              <a:t>/photos/39414578@N03/16042029002)</a:t>
            </a:r>
          </a:p>
        </p:txBody>
      </p:sp>
    </p:spTree>
    <p:extLst>
      <p:ext uri="{BB962C8B-B14F-4D97-AF65-F5344CB8AC3E}">
        <p14:creationId xmlns:p14="http://schemas.microsoft.com/office/powerpoint/2010/main" val="153409977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99" y="-126507"/>
            <a:ext cx="9314072" cy="7136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838200"/>
            <a:ext cx="9144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ill Sans"/>
                <a:cs typeface="Gill Sans"/>
              </a:rPr>
              <a:t>Humans </a:t>
            </a:r>
            <a:r>
              <a:rPr lang="en-US" sz="3200" i="1" dirty="0">
                <a:solidFill>
                  <a:schemeClr val="bg1"/>
                </a:solidFill>
                <a:latin typeface="Gill Sans"/>
                <a:cs typeface="Gill Sans"/>
              </a:rPr>
              <a:t>will</a:t>
            </a:r>
            <a:r>
              <a:rPr lang="en-US" sz="3200" dirty="0">
                <a:solidFill>
                  <a:schemeClr val="bg1"/>
                </a:solidFill>
                <a:latin typeface="Gill Sans"/>
                <a:cs typeface="Gill Sans"/>
              </a:rPr>
              <a:t> colonize Mars</a:t>
            </a:r>
            <a:endParaRPr lang="en-US" sz="320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30558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rgbClr val="FFFFFF"/>
                </a:solidFill>
                <a:latin typeface="Gill Sans"/>
                <a:cs typeface="Gill Sans"/>
              </a:rPr>
              <a:t>Sooner than you think</a:t>
            </a:r>
            <a:endParaRPr lang="en-US" sz="2800" b="0" i="1" dirty="0">
              <a:solidFill>
                <a:srgbClr val="FFFFFF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6611938"/>
            <a:ext cx="64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/>
              <a:t>Source: https://</a:t>
            </a:r>
            <a:r>
              <a:rPr lang="en-US" sz="1000" b="0" dirty="0" err="1"/>
              <a:t>www.newscientist.com</a:t>
            </a:r>
            <a:r>
              <a:rPr lang="en-US" sz="1000" b="0" dirty="0"/>
              <a:t>/article/dn23542-how-to-build-a-mars-colony-that-lasts-forever/</a:t>
            </a:r>
          </a:p>
        </p:txBody>
      </p:sp>
    </p:spTree>
    <p:extLst>
      <p:ext uri="{BB962C8B-B14F-4D97-AF65-F5344CB8AC3E}">
        <p14:creationId xmlns:p14="http://schemas.microsoft.com/office/powerpoint/2010/main" val="252146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" y="319340"/>
            <a:ext cx="6629401" cy="6538660"/>
            <a:chOff x="-1" y="319340"/>
            <a:chExt cx="6629401" cy="6538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1674">
              <a:off x="372184" y="319340"/>
              <a:ext cx="4903069" cy="4260649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5" name="TextBox 4"/>
            <p:cNvSpPr txBox="1">
              <a:spLocks noChangeArrowheads="1"/>
            </p:cNvSpPr>
            <p:nvPr/>
          </p:nvSpPr>
          <p:spPr bwMode="auto">
            <a:xfrm>
              <a:off x="-1" y="6611779"/>
              <a:ext cx="66294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Source: http://</a:t>
              </a:r>
              <a:r>
                <a:rPr lang="en-US" sz="1000" b="0" dirty="0" err="1">
                  <a:solidFill>
                    <a:schemeClr val="bg1"/>
                  </a:solidFill>
                </a:rPr>
                <a:t>observer.com</a:t>
              </a:r>
              <a:r>
                <a:rPr lang="en-US" sz="1000" b="0" dirty="0">
                  <a:solidFill>
                    <a:schemeClr val="bg1"/>
                  </a:solidFill>
                </a:rPr>
                <a:t>/2016/06/</a:t>
              </a:r>
              <a:r>
                <a:rPr lang="en-US" sz="1000" b="0" dirty="0" err="1">
                  <a:solidFill>
                    <a:schemeClr val="bg1"/>
                  </a:solidFill>
                </a:rPr>
                <a:t>elon</a:t>
              </a:r>
              <a:r>
                <a:rPr lang="en-US" sz="1000" b="0" dirty="0">
                  <a:solidFill>
                    <a:schemeClr val="bg1"/>
                  </a:solidFill>
                </a:rPr>
                <a:t>-musk-charts-path-to-colonizing-mars-within-a-decade/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1297980"/>
            <a:ext cx="5173218" cy="5398809"/>
            <a:chOff x="0" y="1297980"/>
            <a:chExt cx="5173218" cy="5398809"/>
          </a:xfrm>
        </p:grpSpPr>
        <p:sp>
          <p:nvSpPr>
            <p:cNvPr id="4" name="TextBox 3"/>
            <p:cNvSpPr txBox="1">
              <a:spLocks noChangeArrowheads="1"/>
            </p:cNvSpPr>
            <p:nvPr/>
          </p:nvSpPr>
          <p:spPr bwMode="auto">
            <a:xfrm>
              <a:off x="0" y="6450568"/>
              <a:ext cx="41148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Source: https://</a:t>
              </a:r>
              <a:r>
                <a:rPr lang="en-US" sz="1000" b="0" dirty="0" err="1">
                  <a:solidFill>
                    <a:schemeClr val="bg1"/>
                  </a:solidFill>
                </a:rPr>
                <a:t>twitter.com</a:t>
              </a:r>
              <a:r>
                <a:rPr lang="en-US" sz="1000" b="0" dirty="0">
                  <a:solidFill>
                    <a:schemeClr val="bg1"/>
                  </a:solidFill>
                </a:rPr>
                <a:t>/SpaceX/status/725351354537906176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65121">
              <a:off x="474218" y="1297980"/>
              <a:ext cx="4699000" cy="464720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</p:grpSp>
      <p:grpSp>
        <p:nvGrpSpPr>
          <p:cNvPr id="10" name="Group 9"/>
          <p:cNvGrpSpPr/>
          <p:nvPr/>
        </p:nvGrpSpPr>
        <p:grpSpPr>
          <a:xfrm>
            <a:off x="-2" y="760206"/>
            <a:ext cx="8949627" cy="5775373"/>
            <a:chOff x="-2" y="760206"/>
            <a:chExt cx="8949627" cy="577537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44533">
              <a:off x="3135909" y="760206"/>
              <a:ext cx="5813716" cy="5359520"/>
            </a:xfrm>
            <a:prstGeom prst="rect">
              <a:avLst/>
            </a:prstGeom>
            <a:ln>
              <a:solidFill>
                <a:schemeClr val="bg1"/>
              </a:solidFill>
            </a:ln>
            <a:effectLst/>
          </p:spPr>
        </p:pic>
        <p:sp>
          <p:nvSpPr>
            <p:cNvPr id="7" name="TextBox 6"/>
            <p:cNvSpPr txBox="1">
              <a:spLocks noChangeArrowheads="1"/>
            </p:cNvSpPr>
            <p:nvPr/>
          </p:nvSpPr>
          <p:spPr bwMode="auto">
            <a:xfrm>
              <a:off x="-2" y="6289358"/>
              <a:ext cx="632460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000" b="0" dirty="0">
                  <a:solidFill>
                    <a:schemeClr val="bg1"/>
                  </a:solidFill>
                </a:rPr>
                <a:t>Source: https://</a:t>
              </a:r>
              <a:r>
                <a:rPr lang="en-US" sz="1000" b="0" dirty="0" err="1">
                  <a:solidFill>
                    <a:schemeClr val="bg1"/>
                  </a:solidFill>
                </a:rPr>
                <a:t>www.theguardian.com</a:t>
              </a:r>
              <a:r>
                <a:rPr lang="en-US" sz="1000" b="0" dirty="0">
                  <a:solidFill>
                    <a:schemeClr val="bg1"/>
                  </a:solidFill>
                </a:rPr>
                <a:t>/science/2015/</a:t>
              </a:r>
              <a:r>
                <a:rPr lang="en-US" sz="1000" b="0" dirty="0" err="1">
                  <a:solidFill>
                    <a:schemeClr val="bg1"/>
                  </a:solidFill>
                </a:rPr>
                <a:t>aug</a:t>
              </a:r>
              <a:r>
                <a:rPr lang="en-US" sz="1000" b="0" dirty="0">
                  <a:solidFill>
                    <a:schemeClr val="bg1"/>
                  </a:solidFill>
                </a:rPr>
                <a:t>/27/buzz-aldrin-colonize-mars-within-25-years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0401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143000"/>
            <a:ext cx="6350000" cy="368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29000" y="5077361"/>
            <a:ext cx="548640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0" dirty="0">
                <a:solidFill>
                  <a:schemeClr val="bg1"/>
                </a:solidFill>
                <a:latin typeface="Gill Sans"/>
                <a:cs typeface="Gill Sans"/>
              </a:rPr>
              <a:t>“The Pilgrims on the Mayflower came here to live and stay.  They didn’t wait around Plymouth Rock for the return trip, and neither will people building up a population and a settlement [on Mars].”</a:t>
            </a:r>
            <a:endParaRPr lang="en-US" sz="20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81000"/>
            <a:ext cx="76962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“Mars can’t just be a one-shot mission</a:t>
            </a:r>
            <a:r>
              <a:rPr lang="en-US" sz="2400" b="0">
                <a:solidFill>
                  <a:schemeClr val="bg1"/>
                </a:solidFill>
                <a:latin typeface="Gill Sans"/>
                <a:cs typeface="Gill Sans"/>
              </a:rPr>
              <a:t>” – Buzz Aldrin</a:t>
            </a:r>
            <a:endParaRPr lang="en-US" sz="2400" b="0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6611938"/>
            <a:ext cx="6400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b="0" dirty="0">
                <a:solidFill>
                  <a:schemeClr val="bg1"/>
                </a:solidFill>
              </a:rPr>
              <a:t>Source: </a:t>
            </a:r>
            <a:r>
              <a:rPr lang="en-US" sz="1000" b="0" i="1" dirty="0">
                <a:solidFill>
                  <a:schemeClr val="bg1"/>
                </a:solidFill>
              </a:rPr>
              <a:t>Mayflower in Plymouth Harbor</a:t>
            </a:r>
            <a:r>
              <a:rPr lang="en-US" sz="1000" b="0" dirty="0">
                <a:solidFill>
                  <a:schemeClr val="bg1"/>
                </a:solidFill>
              </a:rPr>
              <a:t> by William </a:t>
            </a:r>
            <a:r>
              <a:rPr lang="en-US" sz="1000" b="0" dirty="0" err="1">
                <a:solidFill>
                  <a:schemeClr val="bg1"/>
                </a:solidFill>
              </a:rPr>
              <a:t>Halsall</a:t>
            </a:r>
            <a:r>
              <a:rPr lang="en-US" sz="1000" b="0" dirty="0">
                <a:solidFill>
                  <a:schemeClr val="bg1"/>
                </a:solidFill>
              </a:rPr>
              <a:t> (1882)</a:t>
            </a:r>
          </a:p>
        </p:txBody>
      </p:sp>
    </p:spTree>
    <p:extLst>
      <p:ext uri="{BB962C8B-B14F-4D97-AF65-F5344CB8AC3E}">
        <p14:creationId xmlns:p14="http://schemas.microsoft.com/office/powerpoint/2010/main" val="631828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250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Grow food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03793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Build shelter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38256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Mine fuel and materials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 rot="21252096">
            <a:off x="4785466" y="2699873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“Staying alive”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40634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Connect with family and friends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42978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Engage in leisure activities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796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Search the web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3776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Conduct science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 rot="268248">
            <a:off x="1384725" y="5097633"/>
            <a:ext cx="32004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“Staying sane”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4140200"/>
            <a:ext cx="4064000" cy="28702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828800" y="6243935"/>
            <a:ext cx="3733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Maslow's hierarchy of needs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24402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Produce breathable air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0" y="54864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Needs</a:t>
            </a:r>
          </a:p>
        </p:txBody>
      </p:sp>
    </p:spTree>
    <p:extLst>
      <p:ext uri="{BB962C8B-B14F-4D97-AF65-F5344CB8AC3E}">
        <p14:creationId xmlns:p14="http://schemas.microsoft.com/office/powerpoint/2010/main" val="14511929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  <p:bldP spid="8" grpId="0"/>
      <p:bldP spid="9" grpId="0"/>
      <p:bldP spid="10" grpId="0"/>
      <p:bldP spid="12" grpId="0"/>
      <p:bldP spid="1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929825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The fundamental problem: Latency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510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speed of light: 2-24 minutes 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886200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Gill Sans"/>
                <a:cs typeface="Gill Sans"/>
              </a:rPr>
              <a:t>Bandwidth is “reasonable”</a:t>
            </a:r>
            <a:endParaRPr lang="en-US" sz="2800" i="1" dirty="0">
              <a:solidFill>
                <a:srgbClr val="FF00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891135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rockets: 5-10 months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517648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Lunar Laser Communications Demonstration: </a:t>
            </a:r>
            <a:b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</a:b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622-Mbps downlink, 20-Mbps uplink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334000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0" dirty="0" err="1">
                <a:solidFill>
                  <a:schemeClr val="bg1"/>
                </a:solidFill>
                <a:latin typeface="Gill Sans"/>
                <a:cs typeface="Gill Sans"/>
              </a:rPr>
              <a:t>SneakerNet</a:t>
            </a:r>
            <a:r>
              <a:rPr lang="en-US" sz="2400" b="0" dirty="0">
                <a:solidFill>
                  <a:schemeClr val="bg1"/>
                </a:solidFill>
                <a:latin typeface="Gill Sans"/>
                <a:cs typeface="Gill Sans"/>
              </a:rPr>
              <a:t> on rockets: Easily PBs</a:t>
            </a:r>
            <a:endParaRPr lang="en-US" sz="2400" b="0" i="1" dirty="0">
              <a:solidFill>
                <a:schemeClr val="bg1"/>
              </a:solidFill>
              <a:latin typeface="Gill Sans"/>
              <a:cs typeface="Gill San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57200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Searching the web should be as easy </a:t>
            </a:r>
          </a:p>
          <a:p>
            <a:pPr algn="ctr"/>
            <a:r>
              <a:rPr lang="en-US" sz="2800" b="0" dirty="0">
                <a:solidFill>
                  <a:schemeClr val="bg1"/>
                </a:solidFill>
                <a:latin typeface="Gill Sans"/>
                <a:cs typeface="Gill Sans"/>
              </a:rPr>
              <a:t>from Mars as it is from Marseille!</a:t>
            </a:r>
          </a:p>
        </p:txBody>
      </p:sp>
    </p:spTree>
    <p:extLst>
      <p:ext uri="{BB962C8B-B14F-4D97-AF65-F5344CB8AC3E}">
        <p14:creationId xmlns:p14="http://schemas.microsoft.com/office/powerpoint/2010/main" val="7543372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0" y="3048000"/>
            <a:ext cx="9144000" cy="685800"/>
          </a:xfrm>
          <a:prstGeom prst="rect">
            <a:avLst/>
          </a:prstGeom>
        </p:spPr>
        <p:txBody>
          <a:bodyPr/>
          <a:lstStyle/>
          <a:p>
            <a:pPr lvl="0" algn="ctr">
              <a:defRPr/>
            </a:pPr>
            <a:r>
              <a:rPr lang="en-US" sz="3600" b="0" kern="0" dirty="0">
                <a:solidFill>
                  <a:srgbClr val="000000"/>
                </a:solidFill>
                <a:latin typeface="Gill Sans"/>
                <a:cs typeface="Gill Sans"/>
              </a:rPr>
              <a:t>What’s doable, what’s not?</a:t>
            </a:r>
          </a:p>
        </p:txBody>
      </p:sp>
    </p:spTree>
    <p:extLst>
      <p:ext uri="{BB962C8B-B14F-4D97-AF65-F5344CB8AC3E}">
        <p14:creationId xmlns:p14="http://schemas.microsoft.com/office/powerpoint/2010/main" val="1258429946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My Theme Colors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99"/>
      </a:accent1>
      <a:accent2>
        <a:srgbClr val="9999FF"/>
      </a:accent2>
      <a:accent3>
        <a:srgbClr val="CCFF99"/>
      </a:accent3>
      <a:accent4>
        <a:srgbClr val="FF99CC"/>
      </a:accent4>
      <a:accent5>
        <a:srgbClr val="99CCFF"/>
      </a:accent5>
      <a:accent6>
        <a:srgbClr val="FFCC99"/>
      </a:accent6>
      <a:hlink>
        <a:srgbClr val="FFFF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59103</TotalTime>
  <Words>1083</Words>
  <Application>Microsoft Macintosh PowerPoint</Application>
  <PresentationFormat>On-screen Show (4:3)</PresentationFormat>
  <Paragraphs>270</Paragraphs>
  <Slides>34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Arial Black</vt:lpstr>
      <vt:lpstr>Gill Sans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University of Waterloo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Infrastructure</dc:title>
  <dc:subject/>
  <dc:creator>Jimmy Lin</dc:creator>
  <cp:keywords/>
  <dc:description/>
  <cp:lastModifiedBy>Microsoft Office User</cp:lastModifiedBy>
  <cp:revision>12830</cp:revision>
  <dcterms:created xsi:type="dcterms:W3CDTF">2012-08-31T06:36:49Z</dcterms:created>
  <dcterms:modified xsi:type="dcterms:W3CDTF">2018-11-29T17:50:50Z</dcterms:modified>
  <cp:category/>
</cp:coreProperties>
</file>