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67"/>
  </p:notesMasterIdLst>
  <p:handoutMasterIdLst>
    <p:handoutMasterId r:id="rId68"/>
  </p:handoutMasterIdLst>
  <p:sldIdLst>
    <p:sldId id="1542" r:id="rId3"/>
    <p:sldId id="1551" r:id="rId4"/>
    <p:sldId id="1552" r:id="rId5"/>
    <p:sldId id="1553" r:id="rId6"/>
    <p:sldId id="1554" r:id="rId7"/>
    <p:sldId id="1555" r:id="rId8"/>
    <p:sldId id="1556" r:id="rId9"/>
    <p:sldId id="1557" r:id="rId10"/>
    <p:sldId id="1558" r:id="rId11"/>
    <p:sldId id="1559" r:id="rId12"/>
    <p:sldId id="1560" r:id="rId13"/>
    <p:sldId id="1561" r:id="rId14"/>
    <p:sldId id="1562" r:id="rId15"/>
    <p:sldId id="1563" r:id="rId16"/>
    <p:sldId id="1564" r:id="rId17"/>
    <p:sldId id="1565" r:id="rId18"/>
    <p:sldId id="1566" r:id="rId19"/>
    <p:sldId id="1567" r:id="rId20"/>
    <p:sldId id="1568" r:id="rId21"/>
    <p:sldId id="1569" r:id="rId22"/>
    <p:sldId id="1570" r:id="rId23"/>
    <p:sldId id="1571" r:id="rId24"/>
    <p:sldId id="1572" r:id="rId25"/>
    <p:sldId id="1573" r:id="rId26"/>
    <p:sldId id="1574" r:id="rId27"/>
    <p:sldId id="1575" r:id="rId28"/>
    <p:sldId id="1546" r:id="rId29"/>
    <p:sldId id="1547" r:id="rId30"/>
    <p:sldId id="1548" r:id="rId31"/>
    <p:sldId id="1549" r:id="rId32"/>
    <p:sldId id="1550" r:id="rId33"/>
    <p:sldId id="1607" r:id="rId34"/>
    <p:sldId id="1576" r:id="rId35"/>
    <p:sldId id="1577" r:id="rId36"/>
    <p:sldId id="1578" r:id="rId37"/>
    <p:sldId id="1580" r:id="rId38"/>
    <p:sldId id="1593" r:id="rId39"/>
    <p:sldId id="1594" r:id="rId40"/>
    <p:sldId id="1608" r:id="rId41"/>
    <p:sldId id="1595" r:id="rId42"/>
    <p:sldId id="1596" r:id="rId43"/>
    <p:sldId id="1597" r:id="rId44"/>
    <p:sldId id="1598" r:id="rId45"/>
    <p:sldId id="1599" r:id="rId46"/>
    <p:sldId id="1600" r:id="rId47"/>
    <p:sldId id="1601" r:id="rId48"/>
    <p:sldId id="1602" r:id="rId49"/>
    <p:sldId id="1603" r:id="rId50"/>
    <p:sldId id="1604" r:id="rId51"/>
    <p:sldId id="1605" r:id="rId52"/>
    <p:sldId id="1606" r:id="rId53"/>
    <p:sldId id="1609" r:id="rId54"/>
    <p:sldId id="1582" r:id="rId55"/>
    <p:sldId id="1583" r:id="rId56"/>
    <p:sldId id="1584" r:id="rId57"/>
    <p:sldId id="1585" r:id="rId58"/>
    <p:sldId id="1586" r:id="rId59"/>
    <p:sldId id="1587" r:id="rId60"/>
    <p:sldId id="1588" r:id="rId61"/>
    <p:sldId id="1589" r:id="rId62"/>
    <p:sldId id="1590" r:id="rId63"/>
    <p:sldId id="1591" r:id="rId64"/>
    <p:sldId id="1592" r:id="rId65"/>
    <p:sldId id="1544" r:id="rId6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9" autoAdjust="0"/>
    <p:restoredTop sz="75202" autoAdjust="0"/>
  </p:normalViewPr>
  <p:slideViewPr>
    <p:cSldViewPr>
      <p:cViewPr varScale="1">
        <p:scale>
          <a:sx n="85" d="100"/>
          <a:sy n="85" d="100"/>
        </p:scale>
        <p:origin x="-1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485900"/>
            <a:ext cx="8396288" cy="4635500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346596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6394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463550"/>
            <a:ext cx="8396288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1336" tIns="21336" rIns="21336" bIns="213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276350"/>
            <a:ext cx="839628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80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192024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384048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576072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768096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25374" indent="-192024" algn="l" rtl="0" eaLnBrk="0" fontAlgn="base" hangingPunct="0">
        <a:spcBef>
          <a:spcPts val="756"/>
        </a:spcBef>
        <a:spcAft>
          <a:spcPct val="0"/>
        </a:spcAft>
        <a:buClr>
          <a:srgbClr val="D11349"/>
        </a:buClr>
        <a:buSzPct val="100000"/>
        <a:buFont typeface="Wingdings" charset="0"/>
        <a:buChar char="§"/>
        <a:defRPr sz="18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1pPr>
      <a:lvl2pPr marL="512064" indent="-192024" algn="l" rtl="0" eaLnBrk="0" fontAlgn="base" hangingPunct="0">
        <a:spcBef>
          <a:spcPts val="756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18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2pPr>
      <a:lvl3pPr marL="698754" indent="-192024" algn="l" rtl="0" eaLnBrk="0" fontAlgn="base" hangingPunct="0">
        <a:spcBef>
          <a:spcPts val="756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18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3pPr>
      <a:lvl4pPr marL="885444" indent="-192024" algn="l" rtl="0" eaLnBrk="0" fontAlgn="base" hangingPunct="0">
        <a:spcBef>
          <a:spcPts val="756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18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4pPr>
      <a:lvl5pPr marL="1072134" indent="-192024" algn="l" rtl="0" eaLnBrk="0" fontAlgn="base" hangingPunct="0">
        <a:spcBef>
          <a:spcPts val="756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18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5pPr>
      <a:lvl6pPr marL="1264158" indent="-192024" algn="l" rtl="0" fontAlgn="base">
        <a:spcBef>
          <a:spcPts val="756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18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6pPr>
      <a:lvl7pPr marL="1456182" indent="-192024" algn="l" rtl="0" fontAlgn="base">
        <a:spcBef>
          <a:spcPts val="756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18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7pPr>
      <a:lvl8pPr marL="1648206" indent="-192024" algn="l" rtl="0" fontAlgn="base">
        <a:spcBef>
          <a:spcPts val="756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18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8pPr>
      <a:lvl9pPr marL="1840230" indent="-192024" algn="l" rtl="0" fontAlgn="base">
        <a:spcBef>
          <a:spcPts val="756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18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niversityOfWaterloo_logo_horiz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64" y="0"/>
            <a:ext cx="4393936" cy="1761759"/>
          </a:xfrm>
          <a:prstGeom prst="rect">
            <a:avLst/>
          </a:prstGeom>
        </p:spPr>
      </p:pic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600" dirty="0" smtClean="0">
                <a:solidFill>
                  <a:schemeClr val="bg2"/>
                </a:solidFill>
                <a:latin typeface="Gill Sans"/>
                <a:cs typeface="Gill Sans"/>
              </a:rPr>
              <a:t>Big Data Infrastructure</a:t>
            </a:r>
            <a:endParaRPr lang="en-US" sz="360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800" b="0" dirty="0">
                <a:solidFill>
                  <a:schemeClr val="bg2"/>
                </a:solidFill>
                <a:latin typeface="Gill Sans"/>
                <a:cs typeface="Gill Sans"/>
              </a:rPr>
              <a:t>Week </a:t>
            </a:r>
            <a:r>
              <a:rPr lang="en-US" sz="2800" b="0" dirty="0" smtClean="0">
                <a:solidFill>
                  <a:schemeClr val="bg2"/>
                </a:solidFill>
                <a:latin typeface="Gill Sans"/>
                <a:cs typeface="Gill Sans"/>
              </a:rPr>
              <a:t>12: Real-Time Data Analytics (2/2)</a:t>
            </a:r>
            <a:endParaRPr lang="en-US" sz="28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489/698 Big Data Infrastructure (Winter 2016)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David R. Cheriton School of Computer Science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University of Waterloo</a:t>
            </a:r>
            <a:endParaRPr lang="en-US" sz="20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March 31, </a:t>
            </a:r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2016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27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These slides are available at http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://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lintool.github.io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/bigdata-2016w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00925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Filters: contains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71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05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38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05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38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572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38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172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705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239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1447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contains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6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9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752600" y="2133600"/>
            <a:ext cx="3810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>
            <a:off x="1752600" y="2133600"/>
            <a:ext cx="24384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>
            <a:off x="1752600" y="2133600"/>
            <a:ext cx="40386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5788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Filters: contains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71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05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38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05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38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572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38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172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705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239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1447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contains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6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9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752600" y="2133600"/>
            <a:ext cx="3810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>
            <a:off x="1752600" y="2133600"/>
            <a:ext cx="24384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>
            <a:off x="1752600" y="2133600"/>
            <a:ext cx="40386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6029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What’s going on here?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181600" y="3124200"/>
            <a:ext cx="3581400" cy="1295400"/>
            <a:chOff x="5562600" y="3200400"/>
            <a:chExt cx="3581400" cy="1295400"/>
          </a:xfrm>
        </p:grpSpPr>
        <p:sp>
          <p:nvSpPr>
            <p:cNvPr id="44" name="TextBox 43"/>
            <p:cNvSpPr txBox="1"/>
            <p:nvPr/>
          </p:nvSpPr>
          <p:spPr>
            <a:xfrm>
              <a:off x="5562600" y="3617268"/>
              <a:ext cx="358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AND                      = NO     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40" name="Double Brace 39"/>
            <p:cNvSpPr/>
            <p:nvPr/>
          </p:nvSpPr>
          <p:spPr bwMode="auto">
            <a:xfrm>
              <a:off x="6400800" y="3200400"/>
              <a:ext cx="1676400" cy="1295400"/>
            </a:xfrm>
            <a:prstGeom prst="bracePair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29400" y="32004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1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y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29400" y="35769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2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y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629400" y="39579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3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y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44673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properties: contains(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False positives possible</a:t>
            </a:r>
          </a:p>
          <a:p>
            <a:pPr lvl="1"/>
            <a:r>
              <a:rPr lang="en-US" dirty="0" smtClean="0"/>
              <a:t>No false negatives</a:t>
            </a:r>
          </a:p>
          <a:p>
            <a:r>
              <a:rPr lang="en-US" dirty="0" smtClean="0"/>
              <a:t>Usage:</a:t>
            </a:r>
          </a:p>
          <a:p>
            <a:pPr lvl="1"/>
            <a:r>
              <a:rPr lang="en-US" dirty="0" smtClean="0"/>
              <a:t>Constraints: capacity, error probability</a:t>
            </a:r>
          </a:p>
          <a:p>
            <a:pPr lvl="1"/>
            <a:r>
              <a:rPr lang="en-US" dirty="0" smtClean="0"/>
              <a:t>Tunable parameters: size of bit vector </a:t>
            </a:r>
            <a:r>
              <a:rPr lang="en-US" i="1" dirty="0" smtClean="0"/>
              <a:t>m</a:t>
            </a:r>
            <a:r>
              <a:rPr lang="en-US" dirty="0" smtClean="0"/>
              <a:t>, number of hash functions </a:t>
            </a:r>
            <a:r>
              <a:rPr lang="en-US" i="1" dirty="0" smtClean="0"/>
              <a:t>k</a:t>
            </a:r>
            <a:endParaRPr lang="en-US" i="1" baseline="-25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059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Task: frequency estimation</a:t>
            </a:r>
          </a:p>
          <a:p>
            <a:pPr lvl="1"/>
            <a:r>
              <a:rPr lang="en-US" dirty="0" smtClean="0"/>
              <a:t>put(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US" dirty="0"/>
              <a:t>→ </a:t>
            </a:r>
            <a:r>
              <a:rPr lang="en-US" dirty="0" smtClean="0"/>
              <a:t>increment count of </a:t>
            </a:r>
            <a:r>
              <a:rPr lang="en-US" i="1" dirty="0" smtClean="0"/>
              <a:t>x</a:t>
            </a:r>
            <a:r>
              <a:rPr lang="en-US" dirty="0" smtClean="0"/>
              <a:t> by one</a:t>
            </a:r>
          </a:p>
          <a:p>
            <a:pPr lvl="1"/>
            <a:r>
              <a:rPr lang="en-US" dirty="0" smtClean="0"/>
              <a:t>get(</a:t>
            </a:r>
            <a:r>
              <a:rPr lang="en-US" i="1" dirty="0"/>
              <a:t>x</a:t>
            </a:r>
            <a:r>
              <a:rPr lang="en-US" dirty="0" smtClean="0"/>
              <a:t>) → returns the frequency of </a:t>
            </a:r>
            <a:r>
              <a:rPr lang="en-US" i="1" dirty="0" smtClean="0"/>
              <a:t>x</a:t>
            </a:r>
            <a:endParaRPr lang="en-US" dirty="0" smtClean="0"/>
          </a:p>
          <a:p>
            <a:r>
              <a:rPr lang="en-US" dirty="0" smtClean="0"/>
              <a:t>Components</a:t>
            </a:r>
          </a:p>
          <a:p>
            <a:pPr lvl="1"/>
            <a:r>
              <a:rPr lang="en-US" i="1" dirty="0"/>
              <a:t>k</a:t>
            </a:r>
            <a:r>
              <a:rPr lang="en-US" dirty="0"/>
              <a:t> hash functions: </a:t>
            </a:r>
            <a:r>
              <a:rPr lang="en-US" i="1" dirty="0"/>
              <a:t>h</a:t>
            </a:r>
            <a:r>
              <a:rPr lang="en-US" i="1" baseline="-25000" dirty="0"/>
              <a:t>1</a:t>
            </a:r>
            <a:r>
              <a:rPr lang="en-US" dirty="0"/>
              <a:t> … </a:t>
            </a:r>
            <a:r>
              <a:rPr lang="en-US" i="1" dirty="0"/>
              <a:t>h</a:t>
            </a:r>
            <a:r>
              <a:rPr lang="en-US" i="1" baseline="-25000" dirty="0"/>
              <a:t>k</a:t>
            </a:r>
          </a:p>
          <a:p>
            <a:pPr lvl="1"/>
            <a:r>
              <a:rPr lang="en-US" i="1" dirty="0" smtClean="0"/>
              <a:t>m </a:t>
            </a:r>
            <a:r>
              <a:rPr lang="en-US" dirty="0" smtClean="0"/>
              <a:t>by</a:t>
            </a:r>
            <a:r>
              <a:rPr lang="en-US" i="1" dirty="0" smtClean="0"/>
              <a:t> k</a:t>
            </a:r>
            <a:r>
              <a:rPr lang="en-US" dirty="0" smtClean="0"/>
              <a:t> array of counters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685800" y="3733800"/>
            <a:ext cx="7010400" cy="2743200"/>
            <a:chOff x="685800" y="3733800"/>
            <a:chExt cx="7010400" cy="27432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 bwMode="auto">
            <a:xfrm>
              <a:off x="1295400" y="4114800"/>
              <a:ext cx="6400800" cy="0"/>
            </a:xfrm>
            <a:prstGeom prst="straightConnector1">
              <a:avLst/>
            </a:prstGeom>
            <a:ln>
              <a:headEnd type="arrow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1143000" y="4343400"/>
              <a:ext cx="0" cy="2133600"/>
            </a:xfrm>
            <a:prstGeom prst="straightConnector1">
              <a:avLst/>
            </a:prstGeom>
            <a:ln>
              <a:headEnd type="arrow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3886200" y="37338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292100" algn="l"/>
                  <a:tab pos="520700" algn="l"/>
                </a:tabLst>
              </a:pPr>
              <a:r>
                <a:rPr lang="en-US" sz="2000" b="0" i="1" dirty="0" smtClean="0">
                  <a:solidFill>
                    <a:schemeClr val="bg1"/>
                  </a:solidFill>
                  <a:latin typeface="Gill Sans"/>
                  <a:cs typeface="Gill Sans"/>
                </a:rPr>
                <a:t>m</a:t>
              </a:r>
              <a:endParaRPr lang="en-US" sz="2000" b="0" i="1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85800" y="516249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292100" algn="l"/>
                  <a:tab pos="520700" algn="l"/>
                </a:tabLst>
              </a:pPr>
              <a:r>
                <a:rPr lang="en-US" sz="2000" b="0" i="1" dirty="0" smtClean="0">
                  <a:solidFill>
                    <a:schemeClr val="bg1"/>
                  </a:solidFill>
                  <a:latin typeface="Gill Sans"/>
                  <a:cs typeface="Gill Sans"/>
                </a:rPr>
                <a:t>k</a:t>
              </a:r>
              <a:endParaRPr lang="en-US" sz="2000" b="0" i="1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565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Sketches: put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59" name="Oval 58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put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11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>
            <a:off x="1752600" y="2133600"/>
            <a:ext cx="3048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>
            <a:off x="1752600" y="2133600"/>
            <a:ext cx="1905000" cy="2819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>
            <a:off x="1752600" y="2133600"/>
            <a:ext cx="5029200" cy="3352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1148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4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1752600" y="2133600"/>
            <a:ext cx="1371600" cy="3962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8849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4" grpId="0"/>
      <p:bldP spid="65" grpId="0"/>
      <p:bldP spid="66" grpId="0"/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Sketches: put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59" name="Oval 58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put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945669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Sketches: put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59" name="Oval 58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put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11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>
            <a:off x="1752600" y="2133600"/>
            <a:ext cx="3048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>
            <a:off x="1752600" y="2133600"/>
            <a:ext cx="1905000" cy="2819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>
            <a:off x="1752600" y="2133600"/>
            <a:ext cx="5029200" cy="3352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1148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4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1752600" y="2133600"/>
            <a:ext cx="1371600" cy="3962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2748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4" grpId="0"/>
      <p:bldP spid="65" grpId="0"/>
      <p:bldP spid="66" grpId="0"/>
      <p:bldP spid="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Sketches: put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59" name="Oval 58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put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992429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Sketches: put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59" name="Oval 58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put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6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12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>
            <a:off x="1752600" y="2133600"/>
            <a:ext cx="23622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>
            <a:off x="1752600" y="2133600"/>
            <a:ext cx="1905000" cy="2819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>
            <a:off x="1752600" y="2133600"/>
            <a:ext cx="5562600" cy="3352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1148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1752600" y="2133600"/>
            <a:ext cx="304800" cy="3886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4209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4" grpId="0"/>
      <p:bldP spid="65" grpId="0"/>
      <p:bldP spid="66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Sketches: put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59" name="Oval 58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put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103718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327" y="421288"/>
            <a:ext cx="5243473" cy="5674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9600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Gill Sans"/>
                <a:cs typeface="Gill Sans"/>
              </a:rPr>
              <a:t>Twitter’s data warehousing architecture</a:t>
            </a:r>
            <a:endParaRPr lang="en-US" sz="28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 rot="21030968">
            <a:off x="5812434" y="536549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What’s the issue?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660607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Sketches: get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get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11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>
            <a:off x="1752600" y="2133600"/>
            <a:ext cx="3048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>
            <a:off x="1752600" y="2133600"/>
            <a:ext cx="1905000" cy="2819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>
            <a:off x="1752600" y="2133600"/>
            <a:ext cx="5029200" cy="3352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1148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4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1752600" y="2133600"/>
            <a:ext cx="1371600" cy="3962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0891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56" grpId="0"/>
      <p:bldP spid="57" grpId="0"/>
      <p:bldP spid="58" grpId="0"/>
      <p:bldP spid="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Sketches: get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get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11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>
            <a:off x="1752600" y="2133600"/>
            <a:ext cx="3048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>
            <a:off x="1752600" y="2133600"/>
            <a:ext cx="1905000" cy="2819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>
            <a:off x="1752600" y="2133600"/>
            <a:ext cx="5029200" cy="3352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1148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4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1752600" y="2133600"/>
            <a:ext cx="1371600" cy="3962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486400" y="2514600"/>
            <a:ext cx="3124200" cy="1676400"/>
            <a:chOff x="5486400" y="2514600"/>
            <a:chExt cx="3124200" cy="1676400"/>
          </a:xfrm>
        </p:grpSpPr>
        <p:sp>
          <p:nvSpPr>
            <p:cNvPr id="71" name="TextBox 70"/>
            <p:cNvSpPr txBox="1"/>
            <p:nvPr/>
          </p:nvSpPr>
          <p:spPr>
            <a:xfrm>
              <a:off x="6477000" y="32721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3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x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86400" y="3124200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MIN                      = 2    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68" name="Double Brace 67"/>
            <p:cNvSpPr/>
            <p:nvPr/>
          </p:nvSpPr>
          <p:spPr bwMode="auto">
            <a:xfrm>
              <a:off x="6248400" y="2514600"/>
              <a:ext cx="1676400" cy="1676400"/>
            </a:xfrm>
            <a:prstGeom prst="bracePair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477000" y="25146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1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x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477000" y="28911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2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x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77000" y="36531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4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x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762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Sketches: get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67" name="Oval 66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get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6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12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1752600" y="2133600"/>
            <a:ext cx="23622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 bwMode="auto">
          <a:xfrm>
            <a:off x="1752600" y="2133600"/>
            <a:ext cx="1905000" cy="2819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 bwMode="auto">
          <a:xfrm>
            <a:off x="1752600" y="2133600"/>
            <a:ext cx="5562600" cy="3352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1148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6" name="Straight Arrow Connector 75"/>
          <p:cNvCxnSpPr/>
          <p:nvPr/>
        </p:nvCxnSpPr>
        <p:spPr bwMode="auto">
          <a:xfrm>
            <a:off x="1752600" y="2133600"/>
            <a:ext cx="304800" cy="3886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9156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/>
      <p:bldP spid="69" grpId="0"/>
      <p:bldP spid="70" grpId="0"/>
      <p:bldP spid="71" grpId="0"/>
      <p:bldP spid="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Sketches: get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67" name="Oval 66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get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6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12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1752600" y="2133600"/>
            <a:ext cx="23622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 bwMode="auto">
          <a:xfrm>
            <a:off x="1752600" y="2133600"/>
            <a:ext cx="1905000" cy="2819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 bwMode="auto">
          <a:xfrm>
            <a:off x="1752600" y="2133600"/>
            <a:ext cx="5562600" cy="3352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1148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6" name="Straight Arrow Connector 75"/>
          <p:cNvCxnSpPr/>
          <p:nvPr/>
        </p:nvCxnSpPr>
        <p:spPr bwMode="auto">
          <a:xfrm>
            <a:off x="1752600" y="2133600"/>
            <a:ext cx="304800" cy="3886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5486400" y="2514600"/>
            <a:ext cx="3124200" cy="1676400"/>
            <a:chOff x="5486400" y="2514600"/>
            <a:chExt cx="3124200" cy="1676400"/>
          </a:xfrm>
        </p:grpSpPr>
        <p:sp>
          <p:nvSpPr>
            <p:cNvPr id="65" name="TextBox 64"/>
            <p:cNvSpPr txBox="1"/>
            <p:nvPr/>
          </p:nvSpPr>
          <p:spPr>
            <a:xfrm>
              <a:off x="5486400" y="3124200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MIN                      = 1    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477000" y="32721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3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y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66" name="Double Brace 65"/>
            <p:cNvSpPr/>
            <p:nvPr/>
          </p:nvSpPr>
          <p:spPr bwMode="auto">
            <a:xfrm>
              <a:off x="6248400" y="2514600"/>
              <a:ext cx="1676400" cy="1676400"/>
            </a:xfrm>
            <a:prstGeom prst="bracePair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477000" y="25146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1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y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477000" y="28911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2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y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477000" y="36531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4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y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8854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properties:</a:t>
            </a:r>
          </a:p>
          <a:p>
            <a:pPr lvl="1"/>
            <a:r>
              <a:rPr lang="en-US" dirty="0" smtClean="0"/>
              <a:t>Reasonable estimation of heavy-hitters</a:t>
            </a:r>
          </a:p>
          <a:p>
            <a:pPr lvl="1"/>
            <a:r>
              <a:rPr lang="en-US" dirty="0" smtClean="0"/>
              <a:t>Frequent over-estimation of tail</a:t>
            </a:r>
          </a:p>
          <a:p>
            <a:r>
              <a:rPr lang="en-US" dirty="0" smtClean="0"/>
              <a:t>Usage:</a:t>
            </a:r>
          </a:p>
          <a:p>
            <a:pPr lvl="1"/>
            <a:r>
              <a:rPr lang="en-US" dirty="0" smtClean="0"/>
              <a:t>Constraints: number of distinct events, distribution of events, </a:t>
            </a:r>
            <a:r>
              <a:rPr lang="en-US" smtClean="0"/>
              <a:t>error bounds</a:t>
            </a:r>
            <a:endParaRPr lang="en-US" dirty="0" smtClean="0"/>
          </a:p>
          <a:p>
            <a:pPr lvl="1"/>
            <a:r>
              <a:rPr lang="en-US" dirty="0" smtClean="0"/>
              <a:t>Tunable parameters: number of counters </a:t>
            </a:r>
            <a:r>
              <a:rPr lang="en-US" i="1" dirty="0" smtClean="0"/>
              <a:t>m</a:t>
            </a:r>
            <a:r>
              <a:rPr lang="en-US" dirty="0" smtClean="0"/>
              <a:t>, number of hash functions </a:t>
            </a:r>
            <a:r>
              <a:rPr lang="en-US" i="1" dirty="0" smtClean="0"/>
              <a:t>k</a:t>
            </a:r>
            <a:r>
              <a:rPr lang="en-US" dirty="0" smtClean="0"/>
              <a:t>, size of counters</a:t>
            </a:r>
            <a:endParaRPr lang="en-US" baseline="-25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894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Common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Cardinality estimation</a:t>
            </a:r>
          </a:p>
          <a:p>
            <a:pPr lvl="1"/>
            <a:r>
              <a:rPr lang="en-US" dirty="0" smtClean="0"/>
              <a:t>What’s the cardinality of set </a:t>
            </a:r>
            <a:r>
              <a:rPr lang="en-US" i="1" dirty="0" smtClean="0"/>
              <a:t>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many unique visitors to this page?</a:t>
            </a:r>
          </a:p>
          <a:p>
            <a:r>
              <a:rPr lang="en-US" dirty="0" smtClean="0"/>
              <a:t>Set membership</a:t>
            </a:r>
          </a:p>
          <a:p>
            <a:pPr lvl="1"/>
            <a:r>
              <a:rPr lang="en-US" dirty="0" smtClean="0"/>
              <a:t>Is </a:t>
            </a:r>
            <a:r>
              <a:rPr lang="en-US" i="1" dirty="0" smtClean="0"/>
              <a:t>x</a:t>
            </a:r>
            <a:r>
              <a:rPr lang="en-US" dirty="0" smtClean="0"/>
              <a:t> a member of set </a:t>
            </a:r>
            <a:r>
              <a:rPr lang="en-US" i="1" dirty="0" smtClean="0"/>
              <a:t>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Has this user seen this ad before?</a:t>
            </a:r>
          </a:p>
          <a:p>
            <a:r>
              <a:rPr lang="en-US" dirty="0" smtClean="0"/>
              <a:t>Frequency estimation</a:t>
            </a:r>
          </a:p>
          <a:p>
            <a:pPr lvl="1"/>
            <a:r>
              <a:rPr lang="en-US" dirty="0" smtClean="0"/>
              <a:t>How many times have we observed </a:t>
            </a:r>
            <a:r>
              <a:rPr lang="en-US" i="1" dirty="0" smtClean="0"/>
              <a:t>x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many queries has this user issued?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1066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HashSet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23577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HashSet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3581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HashMap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1066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HLL counter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23577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Bloom Filter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3581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CMS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157140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ine-le-Château_JPG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/>
              <a:t>Source: Wikipedia (River)</a:t>
            </a:r>
            <a:endParaRPr lang="en-US" sz="10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791200"/>
            <a:ext cx="7086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3200" dirty="0" smtClean="0">
                <a:latin typeface="Gill Sans"/>
                <a:cs typeface="Gill Sans"/>
              </a:rPr>
              <a:t>Stream Processing Architectures</a:t>
            </a:r>
            <a:endParaRPr lang="en-US" sz="32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731658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Producer/Consumers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52600" y="2971800"/>
            <a:ext cx="1905000" cy="9144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ysClr val="windowText" lastClr="000000"/>
                </a:solidFill>
                <a:latin typeface="Gill Sans"/>
                <a:cs typeface="Gill Sans"/>
              </a:rPr>
              <a:t>Producer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62600" y="2971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943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How do consumers get data from producers?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1670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Producer/Consumers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52600" y="2971800"/>
            <a:ext cx="1905000" cy="9144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ysClr val="windowText" lastClr="000000"/>
                </a:solidFill>
                <a:latin typeface="Gill Sans"/>
                <a:cs typeface="Gill Sans"/>
              </a:rPr>
              <a:t>Producer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62600" y="2971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cxnSp>
        <p:nvCxnSpPr>
          <p:cNvPr id="3" name="Straight Arrow Connector 2"/>
          <p:cNvCxnSpPr>
            <a:stCxn id="8" idx="3"/>
            <a:endCxn id="9" idx="1"/>
          </p:cNvCxnSpPr>
          <p:nvPr/>
        </p:nvCxnSpPr>
        <p:spPr bwMode="auto">
          <a:xfrm>
            <a:off x="3657600" y="3429000"/>
            <a:ext cx="19050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29000" y="39579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Producer pushes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42627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e.g., callback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6361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Producer/Consumers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52600" y="2971800"/>
            <a:ext cx="1905000" cy="9144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ysClr val="windowText" lastClr="000000"/>
                </a:solidFill>
                <a:latin typeface="Gill Sans"/>
                <a:cs typeface="Gill Sans"/>
              </a:rPr>
              <a:t>Producer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62600" y="2971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cxnSp>
        <p:nvCxnSpPr>
          <p:cNvPr id="3" name="Straight Arrow Connector 2"/>
          <p:cNvCxnSpPr>
            <a:stCxn id="9" idx="1"/>
            <a:endCxn id="8" idx="3"/>
          </p:cNvCxnSpPr>
          <p:nvPr/>
        </p:nvCxnSpPr>
        <p:spPr bwMode="auto">
          <a:xfrm flipH="1">
            <a:off x="3657600" y="3429000"/>
            <a:ext cx="19050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29000" y="42627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e.g., poll, tail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39579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Consumer pulls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12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Hashing for Three Common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Cardinality estimation</a:t>
            </a:r>
          </a:p>
          <a:p>
            <a:pPr lvl="1"/>
            <a:r>
              <a:rPr lang="en-US" dirty="0" smtClean="0"/>
              <a:t>What’s the cardinality of set </a:t>
            </a:r>
            <a:r>
              <a:rPr lang="en-US" i="1" dirty="0" smtClean="0"/>
              <a:t>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many unique visitors to this page?</a:t>
            </a:r>
          </a:p>
          <a:p>
            <a:r>
              <a:rPr lang="en-US" dirty="0" smtClean="0"/>
              <a:t>Set membership</a:t>
            </a:r>
          </a:p>
          <a:p>
            <a:pPr lvl="1"/>
            <a:r>
              <a:rPr lang="en-US" dirty="0" smtClean="0"/>
              <a:t>Is </a:t>
            </a:r>
            <a:r>
              <a:rPr lang="en-US" i="1" dirty="0" smtClean="0"/>
              <a:t>x</a:t>
            </a:r>
            <a:r>
              <a:rPr lang="en-US" dirty="0" smtClean="0"/>
              <a:t> a member of set </a:t>
            </a:r>
            <a:r>
              <a:rPr lang="en-US" i="1" dirty="0" smtClean="0"/>
              <a:t>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Has this user seen this ad before?</a:t>
            </a:r>
          </a:p>
          <a:p>
            <a:r>
              <a:rPr lang="en-US" dirty="0" smtClean="0"/>
              <a:t>Frequency estimation</a:t>
            </a:r>
          </a:p>
          <a:p>
            <a:pPr lvl="1"/>
            <a:r>
              <a:rPr lang="en-US" dirty="0" smtClean="0"/>
              <a:t>How many times have we observed </a:t>
            </a:r>
            <a:r>
              <a:rPr lang="en-US" i="1" dirty="0" smtClean="0"/>
              <a:t>x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many queries has this user issued?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1066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HashSet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23577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HashSet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3581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HashMap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1066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HLL counter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23577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Bloom Filter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3581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CMS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129290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Producer/Consumers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52600" y="2971800"/>
            <a:ext cx="1905000" cy="9144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ysClr val="windowText" lastClr="000000"/>
                </a:solidFill>
                <a:latin typeface="Gill Sans"/>
                <a:cs typeface="Gill Sans"/>
              </a:rPr>
              <a:t>Producer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62600" y="2971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cxnSp>
        <p:nvCxnSpPr>
          <p:cNvPr id="3" name="Straight Arrow Connector 2"/>
          <p:cNvCxnSpPr>
            <a:stCxn id="8" idx="3"/>
            <a:endCxn id="9" idx="1"/>
          </p:cNvCxnSpPr>
          <p:nvPr/>
        </p:nvCxnSpPr>
        <p:spPr bwMode="auto">
          <a:xfrm>
            <a:off x="3657600" y="3429000"/>
            <a:ext cx="19050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562600" y="1828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62600" y="4114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62600" y="5257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cxnSp>
        <p:nvCxnSpPr>
          <p:cNvPr id="19" name="Straight Arrow Connector 18"/>
          <p:cNvCxnSpPr>
            <a:stCxn id="8" idx="3"/>
            <a:endCxn id="11" idx="1"/>
          </p:cNvCxnSpPr>
          <p:nvPr/>
        </p:nvCxnSpPr>
        <p:spPr bwMode="auto">
          <a:xfrm flipV="1">
            <a:off x="3657600" y="2286000"/>
            <a:ext cx="1905000" cy="1143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3"/>
            <a:endCxn id="13" idx="1"/>
          </p:cNvCxnSpPr>
          <p:nvPr/>
        </p:nvCxnSpPr>
        <p:spPr bwMode="auto">
          <a:xfrm>
            <a:off x="3657600" y="3429000"/>
            <a:ext cx="1905000" cy="1143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3"/>
            <a:endCxn id="16" idx="1"/>
          </p:cNvCxnSpPr>
          <p:nvPr/>
        </p:nvCxnSpPr>
        <p:spPr bwMode="auto">
          <a:xfrm>
            <a:off x="3657600" y="3429000"/>
            <a:ext cx="19050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752600" y="4114800"/>
            <a:ext cx="1905000" cy="9144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ysClr val="windowText" lastClr="000000"/>
                </a:solidFill>
                <a:latin typeface="Gill Sans"/>
                <a:cs typeface="Gill Sans"/>
              </a:rPr>
              <a:t>Producer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cxnSp>
        <p:nvCxnSpPr>
          <p:cNvPr id="24" name="Straight Arrow Connector 23"/>
          <p:cNvCxnSpPr>
            <a:stCxn id="23" idx="3"/>
            <a:endCxn id="9" idx="1"/>
          </p:cNvCxnSpPr>
          <p:nvPr/>
        </p:nvCxnSpPr>
        <p:spPr bwMode="auto">
          <a:xfrm flipV="1">
            <a:off x="3657600" y="3429000"/>
            <a:ext cx="1905000" cy="1143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3" idx="3"/>
            <a:endCxn id="11" idx="1"/>
          </p:cNvCxnSpPr>
          <p:nvPr/>
        </p:nvCxnSpPr>
        <p:spPr bwMode="auto">
          <a:xfrm flipV="1">
            <a:off x="3657600" y="2286000"/>
            <a:ext cx="19050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3"/>
            <a:endCxn id="13" idx="1"/>
          </p:cNvCxnSpPr>
          <p:nvPr/>
        </p:nvCxnSpPr>
        <p:spPr bwMode="auto">
          <a:xfrm>
            <a:off x="3657600" y="4572000"/>
            <a:ext cx="19050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3"/>
            <a:endCxn id="16" idx="1"/>
          </p:cNvCxnSpPr>
          <p:nvPr/>
        </p:nvCxnSpPr>
        <p:spPr bwMode="auto">
          <a:xfrm>
            <a:off x="3657600" y="4572000"/>
            <a:ext cx="1905000" cy="1143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98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Producer/Consumers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95400" y="2971800"/>
            <a:ext cx="1905000" cy="9144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ysClr val="windowText" lastClr="000000"/>
                </a:solidFill>
                <a:latin typeface="Gill Sans"/>
                <a:cs typeface="Gill Sans"/>
              </a:rPr>
              <a:t>Producer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19800" y="2971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19800" y="1828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19800" y="4114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19800" y="5257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95400" y="4114800"/>
            <a:ext cx="1905000" cy="9144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ysClr val="windowText" lastClr="000000"/>
                </a:solidFill>
                <a:latin typeface="Gill Sans"/>
                <a:cs typeface="Gill Sans"/>
              </a:rPr>
              <a:t>Producer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038600" y="2971800"/>
            <a:ext cx="990600" cy="2057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cs typeface="Gill Sans"/>
              </a:rPr>
              <a:t>Broker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cxnSp>
        <p:nvCxnSpPr>
          <p:cNvPr id="22" name="Straight Arrow Connector 21"/>
          <p:cNvCxnSpPr>
            <a:stCxn id="8" idx="3"/>
            <a:endCxn id="17" idx="1"/>
          </p:cNvCxnSpPr>
          <p:nvPr/>
        </p:nvCxnSpPr>
        <p:spPr bwMode="auto">
          <a:xfrm>
            <a:off x="3200400" y="3429000"/>
            <a:ext cx="838200" cy="5715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3" idx="3"/>
            <a:endCxn id="17" idx="1"/>
          </p:cNvCxnSpPr>
          <p:nvPr/>
        </p:nvCxnSpPr>
        <p:spPr bwMode="auto">
          <a:xfrm flipV="1">
            <a:off x="3200400" y="4000500"/>
            <a:ext cx="838200" cy="5715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7" idx="3"/>
            <a:endCxn id="11" idx="1"/>
          </p:cNvCxnSpPr>
          <p:nvPr/>
        </p:nvCxnSpPr>
        <p:spPr bwMode="auto">
          <a:xfrm flipV="1">
            <a:off x="5029200" y="2286000"/>
            <a:ext cx="990600" cy="17145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9" idx="1"/>
          </p:cNvCxnSpPr>
          <p:nvPr/>
        </p:nvCxnSpPr>
        <p:spPr bwMode="auto">
          <a:xfrm flipV="1">
            <a:off x="5029200" y="3429000"/>
            <a:ext cx="990600" cy="5715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3"/>
            <a:endCxn id="13" idx="1"/>
          </p:cNvCxnSpPr>
          <p:nvPr/>
        </p:nvCxnSpPr>
        <p:spPr bwMode="auto">
          <a:xfrm>
            <a:off x="5029200" y="4000500"/>
            <a:ext cx="990600" cy="5715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3"/>
            <a:endCxn id="16" idx="1"/>
          </p:cNvCxnSpPr>
          <p:nvPr/>
        </p:nvCxnSpPr>
        <p:spPr bwMode="auto">
          <a:xfrm>
            <a:off x="5029200" y="4000500"/>
            <a:ext cx="990600" cy="17145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0" y="5943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Queue, Pub/Sub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9" name="TextBox 18"/>
          <p:cNvSpPr txBox="1"/>
          <p:nvPr/>
        </p:nvSpPr>
        <p:spPr>
          <a:xfrm rot="21194615">
            <a:off x="3581400" y="2891076"/>
            <a:ext cx="182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Kafka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9319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29718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Tuple-</a:t>
            </a: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at-a-Time</a:t>
            </a: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Processing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9119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Open-source real-time distributed stream processing system</a:t>
            </a:r>
          </a:p>
          <a:p>
            <a:pPr lvl="1"/>
            <a:r>
              <a:rPr lang="en-US" dirty="0" smtClean="0"/>
              <a:t>Started at </a:t>
            </a:r>
            <a:r>
              <a:rPr lang="en-US" dirty="0" err="1" smtClean="0"/>
              <a:t>BackType</a:t>
            </a:r>
            <a:endParaRPr lang="en-US" dirty="0" smtClean="0"/>
          </a:p>
          <a:p>
            <a:pPr lvl="1"/>
            <a:r>
              <a:rPr lang="en-US" dirty="0" err="1" smtClean="0"/>
              <a:t>BackType</a:t>
            </a:r>
            <a:r>
              <a:rPr lang="en-US" dirty="0" smtClean="0"/>
              <a:t> acquired by Twitter in 2011</a:t>
            </a:r>
          </a:p>
          <a:p>
            <a:pPr lvl="1"/>
            <a:r>
              <a:rPr lang="en-US" dirty="0" smtClean="0"/>
              <a:t>Now an Apache project</a:t>
            </a:r>
          </a:p>
          <a:p>
            <a:r>
              <a:rPr lang="en-US" dirty="0" smtClean="0"/>
              <a:t>Storm aspires to be the Hadoop of real-time processing!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183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 Topologies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Storm topologies = “job”</a:t>
            </a:r>
          </a:p>
          <a:p>
            <a:pPr lvl="1"/>
            <a:r>
              <a:rPr lang="en-US" dirty="0" smtClean="0"/>
              <a:t>Once started, runs continuously until killed</a:t>
            </a:r>
          </a:p>
          <a:p>
            <a:r>
              <a:rPr lang="en-US" dirty="0"/>
              <a:t>A Storm topology is a </a:t>
            </a:r>
            <a:r>
              <a:rPr lang="en-US" dirty="0" smtClean="0"/>
              <a:t>computation graph</a:t>
            </a:r>
            <a:endParaRPr lang="en-US" dirty="0"/>
          </a:p>
          <a:p>
            <a:pPr lvl="1"/>
            <a:r>
              <a:rPr lang="en-US" dirty="0"/>
              <a:t>Graph contains nodes and edges </a:t>
            </a:r>
          </a:p>
          <a:p>
            <a:pPr lvl="1"/>
            <a:r>
              <a:rPr lang="en-US" dirty="0"/>
              <a:t>Nodes </a:t>
            </a:r>
            <a:r>
              <a:rPr lang="en-US" dirty="0" smtClean="0"/>
              <a:t>hold </a:t>
            </a:r>
            <a:r>
              <a:rPr lang="en-US" dirty="0"/>
              <a:t>processing logic (i.e., transformation over its input)</a:t>
            </a:r>
          </a:p>
          <a:p>
            <a:pPr lvl="1"/>
            <a:r>
              <a:rPr lang="en-US" dirty="0"/>
              <a:t>Directed edges indicate communication between </a:t>
            </a:r>
            <a:r>
              <a:rPr lang="en-US" dirty="0" smtClean="0"/>
              <a:t>nodes</a:t>
            </a:r>
          </a:p>
          <a:p>
            <a:r>
              <a:rPr lang="en-US" dirty="0" smtClean="0"/>
              <a:t>Processing semantics:</a:t>
            </a:r>
          </a:p>
          <a:p>
            <a:pPr lvl="1"/>
            <a:r>
              <a:rPr lang="en-US" dirty="0" smtClean="0"/>
              <a:t>At most once: without acknowledgments</a:t>
            </a:r>
          </a:p>
          <a:p>
            <a:pPr lvl="1"/>
            <a:r>
              <a:rPr lang="en-US" dirty="0" smtClean="0"/>
              <a:t>At least once: with acknowledgements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3704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Streams, Spouts, and Bolts</a:t>
            </a:r>
            <a:endParaRPr lang="en-US" dirty="0"/>
          </a:p>
        </p:txBody>
      </p:sp>
      <p:sp>
        <p:nvSpPr>
          <p:cNvPr id="39" name="Hexagon 38"/>
          <p:cNvSpPr/>
          <p:nvPr/>
        </p:nvSpPr>
        <p:spPr bwMode="auto">
          <a:xfrm>
            <a:off x="4644008" y="2420888"/>
            <a:ext cx="936104" cy="792088"/>
          </a:xfrm>
          <a:prstGeom prst="hexagon">
            <a:avLst/>
          </a:prstGeom>
          <a:solidFill>
            <a:srgbClr val="9C5252"/>
          </a:solidFill>
          <a:ln w="25400" cap="flat" cmpd="sng" algn="ctr">
            <a:solidFill>
              <a:srgbClr val="9C5252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rPr>
              <a:t>bolt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40" name="Hexagon 39"/>
          <p:cNvSpPr/>
          <p:nvPr/>
        </p:nvSpPr>
        <p:spPr bwMode="auto">
          <a:xfrm>
            <a:off x="5940152" y="2420888"/>
            <a:ext cx="936104" cy="792088"/>
          </a:xfrm>
          <a:prstGeom prst="hexagon">
            <a:avLst/>
          </a:prstGeom>
          <a:solidFill>
            <a:srgbClr val="9C5252"/>
          </a:solidFill>
          <a:ln w="25400" cap="flat" cmpd="sng" algn="ctr">
            <a:solidFill>
              <a:srgbClr val="9C5252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rPr>
              <a:t>bolt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41" name="Hexagon 40"/>
          <p:cNvSpPr/>
          <p:nvPr/>
        </p:nvSpPr>
        <p:spPr bwMode="auto">
          <a:xfrm>
            <a:off x="7164288" y="2420888"/>
            <a:ext cx="936104" cy="792088"/>
          </a:xfrm>
          <a:prstGeom prst="hexagon">
            <a:avLst/>
          </a:prstGeom>
          <a:solidFill>
            <a:srgbClr val="9C5252"/>
          </a:solidFill>
          <a:ln w="25400" cap="flat" cmpd="sng" algn="ctr">
            <a:solidFill>
              <a:srgbClr val="9C5252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rPr>
              <a:t>bolt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42" name="Hexagon 41"/>
          <p:cNvSpPr/>
          <p:nvPr/>
        </p:nvSpPr>
        <p:spPr bwMode="auto">
          <a:xfrm>
            <a:off x="4644008" y="3717032"/>
            <a:ext cx="936104" cy="792088"/>
          </a:xfrm>
          <a:prstGeom prst="hexagon">
            <a:avLst/>
          </a:prstGeom>
          <a:solidFill>
            <a:srgbClr val="9C5252"/>
          </a:solidFill>
          <a:ln w="25400" cap="flat" cmpd="sng" algn="ctr">
            <a:solidFill>
              <a:srgbClr val="9C5252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rPr>
              <a:t>bolt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43" name="Hexagon 42"/>
          <p:cNvSpPr/>
          <p:nvPr/>
        </p:nvSpPr>
        <p:spPr bwMode="auto">
          <a:xfrm>
            <a:off x="6588224" y="3717032"/>
            <a:ext cx="936104" cy="792088"/>
          </a:xfrm>
          <a:prstGeom prst="hexagon">
            <a:avLst/>
          </a:prstGeom>
          <a:solidFill>
            <a:srgbClr val="9C5252"/>
          </a:solidFill>
          <a:ln w="25400" cap="flat" cmpd="sng" algn="ctr">
            <a:solidFill>
              <a:srgbClr val="9C5252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rPr>
              <a:t>bolt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44" name="Hexagon 43"/>
          <p:cNvSpPr/>
          <p:nvPr/>
        </p:nvSpPr>
        <p:spPr bwMode="auto">
          <a:xfrm>
            <a:off x="5724128" y="4941168"/>
            <a:ext cx="936104" cy="792088"/>
          </a:xfrm>
          <a:prstGeom prst="hexagon">
            <a:avLst/>
          </a:prstGeom>
          <a:solidFill>
            <a:srgbClr val="9C5252"/>
          </a:solidFill>
          <a:ln w="25400" cap="flat" cmpd="sng" algn="ctr">
            <a:solidFill>
              <a:srgbClr val="9C5252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rPr>
              <a:t>bolt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45" name="Hexagon 44"/>
          <p:cNvSpPr/>
          <p:nvPr/>
        </p:nvSpPr>
        <p:spPr bwMode="auto">
          <a:xfrm>
            <a:off x="7164288" y="4941168"/>
            <a:ext cx="936104" cy="792088"/>
          </a:xfrm>
          <a:prstGeom prst="hexagon">
            <a:avLst/>
          </a:prstGeom>
          <a:solidFill>
            <a:srgbClr val="9C5252"/>
          </a:solidFill>
          <a:ln w="25400" cap="flat" cmpd="sng" algn="ctr">
            <a:solidFill>
              <a:srgbClr val="9C5252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rPr>
              <a:t>bolt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ＭＳ Ｐゴシック" charset="0"/>
              <a:cs typeface="Gill Sans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164288" y="1421160"/>
            <a:ext cx="936104" cy="720080"/>
            <a:chOff x="7028656" y="1925216"/>
            <a:chExt cx="936104" cy="720080"/>
          </a:xfrm>
        </p:grpSpPr>
        <p:sp>
          <p:nvSpPr>
            <p:cNvPr id="47" name="Isosceles Triangle 46"/>
            <p:cNvSpPr/>
            <p:nvPr/>
          </p:nvSpPr>
          <p:spPr bwMode="auto">
            <a:xfrm flipV="1">
              <a:off x="7028656" y="1925216"/>
              <a:ext cx="936104" cy="720080"/>
            </a:xfrm>
            <a:prstGeom prst="triangle">
              <a:avLst/>
            </a:prstGeom>
            <a:solidFill>
              <a:srgbClr val="6076B4"/>
            </a:solidFill>
            <a:ln w="25400" cap="flat" cmpd="sng" algn="ctr">
              <a:solidFill>
                <a:srgbClr val="6076B4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154269" y="1925216"/>
              <a:ext cx="650338" cy="3385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"/>
                  <a:ea typeface="ＭＳ Ｐゴシック"/>
                  <a:cs typeface="Gill Sans"/>
                </a:rPr>
                <a:t>spout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"/>
                <a:ea typeface="ＭＳ Ｐゴシック"/>
                <a:cs typeface="Gill Sans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292080" y="1421160"/>
            <a:ext cx="936104" cy="720080"/>
            <a:chOff x="5516488" y="1925216"/>
            <a:chExt cx="936104" cy="720080"/>
          </a:xfrm>
        </p:grpSpPr>
        <p:sp>
          <p:nvSpPr>
            <p:cNvPr id="50" name="Isosceles Triangle 49"/>
            <p:cNvSpPr/>
            <p:nvPr/>
          </p:nvSpPr>
          <p:spPr bwMode="auto">
            <a:xfrm flipV="1">
              <a:off x="5516488" y="1925216"/>
              <a:ext cx="936104" cy="720080"/>
            </a:xfrm>
            <a:prstGeom prst="triangle">
              <a:avLst/>
            </a:prstGeom>
            <a:solidFill>
              <a:srgbClr val="6076B4"/>
            </a:solidFill>
            <a:ln w="25400" cap="flat" cmpd="sng" algn="ctr">
              <a:solidFill>
                <a:srgbClr val="6076B4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42101" y="1925216"/>
              <a:ext cx="650338" cy="3385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"/>
                  <a:ea typeface="ＭＳ Ｐゴシック"/>
                  <a:cs typeface="Gill Sans"/>
                </a:rPr>
                <a:t>spout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"/>
                <a:ea typeface="ＭＳ Ｐゴシック"/>
                <a:cs typeface="Gill Sans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884368" y="3717032"/>
            <a:ext cx="936104" cy="720080"/>
            <a:chOff x="5516488" y="1925216"/>
            <a:chExt cx="936104" cy="720080"/>
          </a:xfrm>
        </p:grpSpPr>
        <p:sp>
          <p:nvSpPr>
            <p:cNvPr id="53" name="Isosceles Triangle 52"/>
            <p:cNvSpPr/>
            <p:nvPr/>
          </p:nvSpPr>
          <p:spPr bwMode="auto">
            <a:xfrm flipV="1">
              <a:off x="5516488" y="1925216"/>
              <a:ext cx="936104" cy="720080"/>
            </a:xfrm>
            <a:prstGeom prst="triangle">
              <a:avLst/>
            </a:prstGeom>
            <a:solidFill>
              <a:srgbClr val="6076B4"/>
            </a:solidFill>
            <a:ln w="25400" cap="flat" cmpd="sng" algn="ctr">
              <a:solidFill>
                <a:srgbClr val="6076B4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642101" y="1925216"/>
              <a:ext cx="650338" cy="3385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"/>
                  <a:ea typeface="ＭＳ Ｐゴシック"/>
                  <a:cs typeface="Gill Sans"/>
                </a:rPr>
                <a:t>spout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"/>
                <a:ea typeface="ＭＳ Ｐゴシック"/>
                <a:cs typeface="Gill Sans"/>
              </a:endParaRPr>
            </a:p>
          </p:txBody>
        </p:sp>
      </p:grpSp>
      <p:cxnSp>
        <p:nvCxnSpPr>
          <p:cNvPr id="55" name="Straight Arrow Connector 54"/>
          <p:cNvCxnSpPr>
            <a:endCxn id="39" idx="5"/>
          </p:cNvCxnSpPr>
          <p:nvPr/>
        </p:nvCxnSpPr>
        <p:spPr bwMode="auto">
          <a:xfrm flipH="1">
            <a:off x="5382090" y="1988840"/>
            <a:ext cx="270030" cy="432048"/>
          </a:xfrm>
          <a:prstGeom prst="straightConnector1">
            <a:avLst/>
          </a:prstGeom>
          <a:solidFill>
            <a:srgbClr val="6076B4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>
            <a:endCxn id="40" idx="4"/>
          </p:cNvCxnSpPr>
          <p:nvPr/>
        </p:nvCxnSpPr>
        <p:spPr bwMode="auto">
          <a:xfrm>
            <a:off x="5868144" y="1988840"/>
            <a:ext cx="270030" cy="432048"/>
          </a:xfrm>
          <a:prstGeom prst="straightConnector1">
            <a:avLst/>
          </a:prstGeom>
          <a:solidFill>
            <a:srgbClr val="6076B4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5076056" y="3212976"/>
            <a:ext cx="0" cy="504056"/>
          </a:xfrm>
          <a:prstGeom prst="straightConnector1">
            <a:avLst/>
          </a:prstGeom>
          <a:solidFill>
            <a:srgbClr val="6076B4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>
            <a:endCxn id="43" idx="4"/>
          </p:cNvCxnSpPr>
          <p:nvPr/>
        </p:nvCxnSpPr>
        <p:spPr bwMode="auto">
          <a:xfrm>
            <a:off x="6372200" y="3212976"/>
            <a:ext cx="414046" cy="504056"/>
          </a:xfrm>
          <a:prstGeom prst="straightConnector1">
            <a:avLst/>
          </a:prstGeom>
          <a:solidFill>
            <a:srgbClr val="6076B4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>
            <a:endCxn id="43" idx="5"/>
          </p:cNvCxnSpPr>
          <p:nvPr/>
        </p:nvCxnSpPr>
        <p:spPr bwMode="auto">
          <a:xfrm flipH="1">
            <a:off x="7326306" y="3212976"/>
            <a:ext cx="342038" cy="504056"/>
          </a:xfrm>
          <a:prstGeom prst="straightConnector1">
            <a:avLst/>
          </a:prstGeom>
          <a:solidFill>
            <a:srgbClr val="6076B4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3" idx="0"/>
            <a:endCxn id="45" idx="5"/>
          </p:cNvCxnSpPr>
          <p:nvPr/>
        </p:nvCxnSpPr>
        <p:spPr bwMode="auto">
          <a:xfrm flipH="1">
            <a:off x="7902370" y="4437112"/>
            <a:ext cx="450050" cy="504056"/>
          </a:xfrm>
          <a:prstGeom prst="straightConnector1">
            <a:avLst/>
          </a:prstGeom>
          <a:solidFill>
            <a:srgbClr val="6076B4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42" idx="1"/>
            <a:endCxn id="44" idx="4"/>
          </p:cNvCxnSpPr>
          <p:nvPr/>
        </p:nvCxnSpPr>
        <p:spPr bwMode="auto">
          <a:xfrm>
            <a:off x="5382090" y="4509120"/>
            <a:ext cx="540060" cy="432048"/>
          </a:xfrm>
          <a:prstGeom prst="straightConnector1">
            <a:avLst/>
          </a:prstGeom>
          <a:solidFill>
            <a:srgbClr val="6076B4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44" idx="0"/>
            <a:endCxn id="45" idx="3"/>
          </p:cNvCxnSpPr>
          <p:nvPr/>
        </p:nvCxnSpPr>
        <p:spPr bwMode="auto">
          <a:xfrm>
            <a:off x="6660232" y="5337212"/>
            <a:ext cx="504056" cy="0"/>
          </a:xfrm>
          <a:prstGeom prst="straightConnector1">
            <a:avLst/>
          </a:prstGeom>
          <a:solidFill>
            <a:srgbClr val="6076B4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>
            <a:endCxn id="45" idx="4"/>
          </p:cNvCxnSpPr>
          <p:nvPr/>
        </p:nvCxnSpPr>
        <p:spPr bwMode="auto">
          <a:xfrm>
            <a:off x="7020272" y="4509120"/>
            <a:ext cx="342038" cy="432048"/>
          </a:xfrm>
          <a:prstGeom prst="straightConnector1">
            <a:avLst/>
          </a:prstGeom>
          <a:solidFill>
            <a:srgbClr val="6076B4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7632340" y="2132856"/>
            <a:ext cx="0" cy="288032"/>
          </a:xfrm>
          <a:prstGeom prst="straightConnector1">
            <a:avLst/>
          </a:prstGeom>
          <a:solidFill>
            <a:srgbClr val="6076B4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5" name="TextBox 64"/>
          <p:cNvSpPr txBox="1"/>
          <p:nvPr/>
        </p:nvSpPr>
        <p:spPr>
          <a:xfrm>
            <a:off x="5940152" y="1916832"/>
            <a:ext cx="774571" cy="33855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244"/>
                </a:solidFill>
                <a:effectLst/>
                <a:uLnTx/>
                <a:uFillTx/>
                <a:latin typeface="Gill Sans"/>
                <a:ea typeface="ＭＳ Ｐゴシック"/>
                <a:cs typeface="Gill Sans"/>
              </a:rPr>
              <a:t>stream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244"/>
              </a:solidFill>
              <a:effectLst/>
              <a:uLnTx/>
              <a:uFillTx/>
              <a:latin typeface="Gill Sans"/>
              <a:ea typeface="ＭＳ Ｐゴシック"/>
              <a:cs typeface="Gill San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580112" y="4386590"/>
            <a:ext cx="774571" cy="33855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244"/>
                </a:solidFill>
                <a:effectLst/>
                <a:uLnTx/>
                <a:uFillTx/>
                <a:latin typeface="Gill Sans"/>
                <a:ea typeface="ＭＳ Ｐゴシック"/>
                <a:cs typeface="Gill Sans"/>
              </a:rPr>
              <a:t>stream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244"/>
              </a:solidFill>
              <a:effectLst/>
              <a:uLnTx/>
              <a:uFillTx/>
              <a:latin typeface="Gill Sans"/>
              <a:ea typeface="ＭＳ Ｐゴシック"/>
              <a:cs typeface="Gill San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32667" y="4386590"/>
            <a:ext cx="774571" cy="33855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244"/>
                </a:solidFill>
                <a:effectLst/>
                <a:uLnTx/>
                <a:uFillTx/>
                <a:latin typeface="Gill Sans"/>
                <a:ea typeface="ＭＳ Ｐゴシック"/>
                <a:cs typeface="Gill Sans"/>
              </a:rPr>
              <a:t>stream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244"/>
              </a:solidFill>
              <a:effectLst/>
              <a:uLnTx/>
              <a:uFillTx/>
              <a:latin typeface="Gill Sans"/>
              <a:ea typeface="ＭＳ Ｐゴシック"/>
              <a:cs typeface="Gill Sans"/>
            </a:endParaRPr>
          </a:p>
        </p:txBody>
      </p:sp>
      <p:sp>
        <p:nvSpPr>
          <p:cNvPr id="73" name="Content Placeholder 2"/>
          <p:cNvSpPr txBox="1">
            <a:spLocks/>
          </p:cNvSpPr>
          <p:nvPr/>
        </p:nvSpPr>
        <p:spPr bwMode="auto">
          <a:xfrm>
            <a:off x="611560" y="2924944"/>
            <a:ext cx="3672408" cy="1224136"/>
          </a:xfrm>
          <a:prstGeom prst="rect">
            <a:avLst/>
          </a:prstGeom>
          <a:gradFill rotWithShape="1">
            <a:gsLst>
              <a:gs pos="0">
                <a:srgbClr val="6076B4">
                  <a:tint val="50000"/>
                  <a:satMod val="300000"/>
                </a:srgbClr>
              </a:gs>
              <a:gs pos="35000">
                <a:srgbClr val="6076B4">
                  <a:tint val="37000"/>
                  <a:satMod val="300000"/>
                </a:srgbClr>
              </a:gs>
              <a:gs pos="100000">
                <a:srgbClr val="6076B4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076B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2088" indent="-19208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1500" indent="-188913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Char char="–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54088" indent="-19208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33500" indent="-188913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Char char="–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712913" indent="-18573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70113" indent="-18573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627313" indent="-18573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084513" indent="-18573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541713" indent="-18573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marR="0" lvl="0" indent="-192088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ea typeface="ＭＳ Ｐゴシック"/>
                <a:cs typeface="Gill Sans"/>
              </a:rPr>
              <a:t>Spouts</a:t>
            </a:r>
          </a:p>
          <a:p>
            <a:pPr marL="571500" marR="0" lvl="1" indent="-188913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ea typeface="ＭＳ Ｐゴシック"/>
                <a:cs typeface="Gill Sans"/>
              </a:rPr>
              <a:t>Stream generators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ea typeface="ＭＳ Ｐゴシック"/>
              <a:cs typeface="Gill Sans"/>
            </a:endParaRPr>
          </a:p>
          <a:p>
            <a:pPr marL="571500" marR="0" lvl="1" indent="-188913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ea typeface="ＭＳ Ｐゴシック"/>
                <a:cs typeface="Gill Sans"/>
              </a:rPr>
              <a:t>May propagate a single stream to multiple consumers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ea typeface="ＭＳ Ｐゴシック"/>
              <a:cs typeface="Gill Sans"/>
            </a:endParaRPr>
          </a:p>
          <a:p>
            <a:pPr marL="571500" marR="0" lvl="1" indent="-188913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SzTx/>
              <a:buFontTx/>
              <a:buChar char="–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ea typeface="ＭＳ Ｐゴシック"/>
              <a:cs typeface="Gill Sans"/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 bwMode="auto">
          <a:xfrm>
            <a:off x="611560" y="4437112"/>
            <a:ext cx="3672408" cy="1440160"/>
          </a:xfrm>
          <a:prstGeom prst="rect">
            <a:avLst/>
          </a:prstGeom>
          <a:gradFill rotWithShape="1">
            <a:gsLst>
              <a:gs pos="0">
                <a:srgbClr val="6076B4">
                  <a:tint val="50000"/>
                  <a:satMod val="300000"/>
                </a:srgbClr>
              </a:gs>
              <a:gs pos="35000">
                <a:srgbClr val="6076B4">
                  <a:tint val="37000"/>
                  <a:satMod val="300000"/>
                </a:srgbClr>
              </a:gs>
              <a:gs pos="100000">
                <a:srgbClr val="6076B4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076B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2088" indent="-19208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1500" indent="-188913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Char char="–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54088" indent="-19208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33500" indent="-188913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Char char="–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712913" indent="-18573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70113" indent="-18573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627313" indent="-18573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084513" indent="-18573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541713" indent="-18573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marR="0" lvl="0" indent="-192088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ea typeface="ＭＳ Ｐゴシック"/>
                <a:cs typeface="Gill Sans"/>
              </a:rPr>
              <a:t>Bolts</a:t>
            </a:r>
          </a:p>
          <a:p>
            <a:pPr marL="571500" marR="0" lvl="1" indent="-188913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ea typeface="ＭＳ Ｐゴシック"/>
                <a:cs typeface="Gill Sans"/>
              </a:rPr>
              <a:t>Subscribe to streams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ea typeface="ＭＳ Ｐゴシック"/>
              <a:cs typeface="Gill Sans"/>
            </a:endParaRPr>
          </a:p>
          <a:p>
            <a:pPr marL="571500" marR="0" lvl="1" indent="-188913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ea typeface="ＭＳ Ｐゴシック"/>
                <a:cs typeface="Gill Sans"/>
              </a:rPr>
              <a:t>Streams transformers </a:t>
            </a:r>
          </a:p>
          <a:p>
            <a:pPr marL="571500" marR="0" lvl="1" indent="-188913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ea typeface="ＭＳ Ｐゴシック"/>
                <a:cs typeface="Gill Sans"/>
              </a:rPr>
              <a:t>Process incoming streams and produce new ones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ea typeface="ＭＳ Ｐゴシック"/>
              <a:cs typeface="Gill Sans"/>
            </a:endParaRPr>
          </a:p>
        </p:txBody>
      </p:sp>
      <p:sp>
        <p:nvSpPr>
          <p:cNvPr id="77" name="Content Placeholder 2"/>
          <p:cNvSpPr txBox="1">
            <a:spLocks/>
          </p:cNvSpPr>
          <p:nvPr/>
        </p:nvSpPr>
        <p:spPr bwMode="auto">
          <a:xfrm>
            <a:off x="611560" y="1196752"/>
            <a:ext cx="3672408" cy="1440160"/>
          </a:xfrm>
          <a:prstGeom prst="rect">
            <a:avLst/>
          </a:prstGeom>
          <a:gradFill rotWithShape="1">
            <a:gsLst>
              <a:gs pos="0">
                <a:srgbClr val="6076B4">
                  <a:tint val="50000"/>
                  <a:satMod val="300000"/>
                </a:srgbClr>
              </a:gs>
              <a:gs pos="35000">
                <a:srgbClr val="6076B4">
                  <a:tint val="37000"/>
                  <a:satMod val="300000"/>
                </a:srgbClr>
              </a:gs>
              <a:gs pos="100000">
                <a:srgbClr val="6076B4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076B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2088" indent="-19208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1500" indent="-188913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Char char="–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54088" indent="-19208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33500" indent="-188913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Char char="–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712913" indent="-18573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70113" indent="-18573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627313" indent="-18573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084513" indent="-18573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541713" indent="-18573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marR="0" lvl="0" indent="-192088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ea typeface="ＭＳ Ｐゴシック"/>
                <a:cs typeface="Gill Sans"/>
              </a:rPr>
              <a:t>Streams</a:t>
            </a:r>
          </a:p>
          <a:p>
            <a:pPr marL="571500" marR="0" lvl="1" indent="-188913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ea typeface="ＭＳ Ｐゴシック"/>
                <a:cs typeface="Gill Sans"/>
              </a:rPr>
              <a:t>The basic collection abstraction: an unbounded sequence of tuples 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ea typeface="ＭＳ Ｐゴシック"/>
              <a:cs typeface="Gill Sans"/>
            </a:endParaRPr>
          </a:p>
          <a:p>
            <a:pPr marL="571500" marR="0" lvl="1" indent="-188913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ea typeface="ＭＳ Ｐゴシック"/>
                <a:cs typeface="Gill Sans"/>
              </a:rPr>
              <a:t>Streams are transformed by the processing elements of a topology 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ea typeface="ＭＳ Ｐゴシック"/>
              <a:cs typeface="Gill Sans"/>
            </a:endParaRPr>
          </a:p>
          <a:p>
            <a:pPr marL="571500" marR="0" lvl="1" indent="-188913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SzTx/>
              <a:buFontTx/>
              <a:buChar char="–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ea typeface="ＭＳ Ｐゴシック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636653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Groupings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Bolts are executed by multiple workers in parallel</a:t>
            </a:r>
          </a:p>
          <a:p>
            <a:r>
              <a:rPr lang="en-US" dirty="0" smtClean="0"/>
              <a:t>When a bolt emits a tuple, where should it go?</a:t>
            </a:r>
          </a:p>
          <a:p>
            <a:r>
              <a:rPr lang="en-US" dirty="0"/>
              <a:t>Stream </a:t>
            </a:r>
            <a:r>
              <a:rPr lang="en-US" dirty="0" smtClean="0"/>
              <a:t>groupings: </a:t>
            </a:r>
            <a:endParaRPr lang="en-US" dirty="0"/>
          </a:p>
          <a:p>
            <a:pPr lvl="1"/>
            <a:r>
              <a:rPr lang="en-US" dirty="0"/>
              <a:t>Shuffle grouping: round-robin</a:t>
            </a:r>
          </a:p>
          <a:p>
            <a:pPr lvl="1"/>
            <a:r>
              <a:rPr lang="en-US" dirty="0" smtClean="0"/>
              <a:t>Field </a:t>
            </a:r>
            <a:r>
              <a:rPr lang="en-US" dirty="0"/>
              <a:t>grouping: based on </a:t>
            </a:r>
            <a:r>
              <a:rPr lang="en-US" dirty="0" smtClean="0"/>
              <a:t>data value </a:t>
            </a:r>
            <a:endParaRPr lang="en-US" dirty="0"/>
          </a:p>
          <a:p>
            <a:endParaRPr lang="en-US" dirty="0"/>
          </a:p>
        </p:txBody>
      </p:sp>
      <p:pic>
        <p:nvPicPr>
          <p:cNvPr id="3" name="Content Placeholder 5" descr="storm-grouping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53" b="-14053"/>
          <a:stretch>
            <a:fillRect/>
          </a:stretch>
        </p:blipFill>
        <p:spPr>
          <a:xfrm>
            <a:off x="5256659" y="2113856"/>
            <a:ext cx="381114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99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Storm to Heron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Heron = API compatible re-implementation of Storm</a:t>
            </a:r>
          </a:p>
          <a:p>
            <a:endParaRPr lang="en-US" dirty="0"/>
          </a:p>
        </p:txBody>
      </p:sp>
      <p:pic>
        <p:nvPicPr>
          <p:cNvPr id="4" name="Picture 3" descr="blog-figur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41500"/>
            <a:ext cx="6520486" cy="47879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Source</a:t>
            </a:r>
            <a:r>
              <a:rPr lang="en-US" sz="1000" b="0" dirty="0">
                <a:solidFill>
                  <a:schemeClr val="bg1"/>
                </a:solidFill>
              </a:rPr>
              <a:t>: https://</a:t>
            </a:r>
            <a:r>
              <a:rPr lang="en-US" sz="1000" b="0" dirty="0" err="1">
                <a:solidFill>
                  <a:schemeClr val="bg1"/>
                </a:solidFill>
              </a:rPr>
              <a:t>blog.twitter.com</a:t>
            </a:r>
            <a:r>
              <a:rPr lang="en-US" sz="1000" b="0" dirty="0">
                <a:solidFill>
                  <a:schemeClr val="bg1"/>
                </a:solidFill>
              </a:rPr>
              <a:t>/2015/flying-faster-with-twitter-heron</a:t>
            </a:r>
          </a:p>
        </p:txBody>
      </p:sp>
    </p:spTree>
    <p:extLst>
      <p:ext uri="{BB962C8B-B14F-4D97-AF65-F5344CB8AC3E}">
        <p14:creationId xmlns:p14="http://schemas.microsoft.com/office/powerpoint/2010/main" val="6767575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og-figur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18" y="838200"/>
            <a:ext cx="7268882" cy="52959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Source</a:t>
            </a:r>
            <a:r>
              <a:rPr lang="en-US" sz="1000" b="0" dirty="0">
                <a:solidFill>
                  <a:schemeClr val="bg1"/>
                </a:solidFill>
              </a:rPr>
              <a:t>: https://</a:t>
            </a:r>
            <a:r>
              <a:rPr lang="en-US" sz="1000" b="0" dirty="0" err="1">
                <a:solidFill>
                  <a:schemeClr val="bg1"/>
                </a:solidFill>
              </a:rPr>
              <a:t>blog.twitter.com</a:t>
            </a:r>
            <a:r>
              <a:rPr lang="en-US" sz="1000" b="0" dirty="0">
                <a:solidFill>
                  <a:schemeClr val="bg1"/>
                </a:solidFill>
              </a:rPr>
              <a:t>/2015/flying-faster-with-twitter-heron</a:t>
            </a:r>
          </a:p>
        </p:txBody>
      </p:sp>
    </p:spTree>
    <p:extLst>
      <p:ext uri="{BB962C8B-B14F-4D97-AF65-F5344CB8AC3E}">
        <p14:creationId xmlns:p14="http://schemas.microsoft.com/office/powerpoint/2010/main" val="26959615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29718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Mini-Batch Processing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0946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HyperLogLog</a:t>
            </a:r>
            <a:r>
              <a:rPr lang="en-US" dirty="0" smtClean="0"/>
              <a:t> Counter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Task: cardinality estimation of set</a:t>
            </a:r>
          </a:p>
          <a:p>
            <a:pPr lvl="1"/>
            <a:r>
              <a:rPr lang="en-US" dirty="0" smtClean="0"/>
              <a:t>size() → number of unique elements in the set</a:t>
            </a:r>
          </a:p>
          <a:p>
            <a:r>
              <a:rPr lang="en-US" dirty="0" smtClean="0"/>
              <a:t>Observation: hash each item and examine the hash code</a:t>
            </a:r>
          </a:p>
          <a:p>
            <a:pPr lvl="1"/>
            <a:r>
              <a:rPr lang="en-US" dirty="0" smtClean="0"/>
              <a:t>On expectation, 1/2 of the hash codes will start with 1</a:t>
            </a:r>
          </a:p>
          <a:p>
            <a:pPr lvl="1"/>
            <a:r>
              <a:rPr lang="en-US" dirty="0" smtClean="0"/>
              <a:t>On expectation, 1/4 of the hash codes will start with 01</a:t>
            </a:r>
          </a:p>
          <a:p>
            <a:pPr lvl="1"/>
            <a:r>
              <a:rPr lang="en-US" dirty="0" smtClean="0"/>
              <a:t>On expectation, 1/8 of the hash codes will start with 001</a:t>
            </a:r>
          </a:p>
          <a:p>
            <a:pPr lvl="1"/>
            <a:r>
              <a:rPr lang="en-US" dirty="0" smtClean="0"/>
              <a:t>On expectation, 1/16 of the hash codes will start with 0001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29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How do we take advantage of this observation?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978498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Gill Sans"/>
                <a:cs typeface="Gill Sans"/>
              </a:rPr>
              <a:t>Discretized Stream Processing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1257300"/>
          </a:xfrm>
        </p:spPr>
        <p:txBody>
          <a:bodyPr>
            <a:noAutofit/>
          </a:bodyPr>
          <a:lstStyle/>
          <a:p>
            <a:pPr marL="133350" indent="0">
              <a:buNone/>
              <a:defRPr/>
            </a:pPr>
            <a:r>
              <a:rPr lang="en-US" sz="2300" dirty="0">
                <a:latin typeface="Gill Sans"/>
                <a:cs typeface="Gill Sans"/>
              </a:rPr>
              <a:t>Run a streaming computation as a series of very small, deterministic batch jobs</a:t>
            </a:r>
          </a:p>
        </p:txBody>
      </p:sp>
      <p:sp>
        <p:nvSpPr>
          <p:cNvPr id="61" name="Right Arrow 60"/>
          <p:cNvSpPr/>
          <p:nvPr/>
        </p:nvSpPr>
        <p:spPr>
          <a:xfrm>
            <a:off x="5572125" y="2767013"/>
            <a:ext cx="1561505" cy="319882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" lastClr="FFFFFF"/>
              </a:solidFill>
              <a:latin typeface="Gill Sans"/>
              <a:ea typeface="ヒラギノ角ゴ ProN W3"/>
              <a:cs typeface="Gill Sans"/>
              <a:sym typeface="Gill Sans" charset="0"/>
            </a:endParaRPr>
          </a:p>
        </p:txBody>
      </p: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5575697" y="2755900"/>
            <a:ext cx="1557338" cy="319882"/>
            <a:chOff x="3510080" y="4511951"/>
            <a:chExt cx="1875743" cy="322227"/>
          </a:xfrm>
        </p:grpSpPr>
        <p:sp>
          <p:nvSpPr>
            <p:cNvPr id="83" name="Right Arrow 82"/>
            <p:cNvSpPr/>
            <p:nvPr/>
          </p:nvSpPr>
          <p:spPr>
            <a:xfrm>
              <a:off x="5123391" y="4511951"/>
              <a:ext cx="262432" cy="322227"/>
            </a:xfrm>
            <a:prstGeom prst="rightArrow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" lastClr="FFFFFF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042831" y="4599904"/>
              <a:ext cx="397950" cy="15591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" lastClr="FFFFFF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510080" y="4603102"/>
              <a:ext cx="397950" cy="15591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" lastClr="FFFFFF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574148" y="4603102"/>
              <a:ext cx="397950" cy="15591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" lastClr="FFFFFF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7258050" y="4435475"/>
            <a:ext cx="1259086" cy="850900"/>
          </a:xfrm>
          <a:prstGeom prst="rect">
            <a:avLst/>
          </a:prstGeom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B50B1B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Spark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258050" y="2505869"/>
            <a:ext cx="1259086" cy="850900"/>
          </a:xfrm>
          <a:prstGeom prst="rect">
            <a:avLst/>
          </a:prstGeom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B50B1B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Spark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B50B1B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Streaming</a:t>
            </a:r>
          </a:p>
        </p:txBody>
      </p: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7718822" y="3513138"/>
            <a:ext cx="330399" cy="765969"/>
            <a:chOff x="4377769" y="4618254"/>
            <a:chExt cx="398080" cy="771144"/>
          </a:xfrm>
        </p:grpSpPr>
        <p:sp>
          <p:nvSpPr>
            <p:cNvPr id="80" name="Rectangle 79"/>
            <p:cNvSpPr/>
            <p:nvPr/>
          </p:nvSpPr>
          <p:spPr>
            <a:xfrm>
              <a:off x="4377769" y="4618254"/>
              <a:ext cx="398080" cy="15582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" lastClr="FFFFFF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377769" y="4925913"/>
              <a:ext cx="398080" cy="15582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" lastClr="FFFFFF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377769" y="5233571"/>
              <a:ext cx="398080" cy="15582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" lastClr="FFFFFF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5740896" y="2997994"/>
            <a:ext cx="883444" cy="1196820"/>
            <a:chOff x="1823089" y="4059181"/>
            <a:chExt cx="1064230" cy="1205223"/>
          </a:xfrm>
        </p:grpSpPr>
        <p:cxnSp>
          <p:nvCxnSpPr>
            <p:cNvPr id="72" name="Straight Arrow Connector 71"/>
            <p:cNvCxnSpPr>
              <a:stCxn id="68" idx="2"/>
              <a:endCxn id="85" idx="2"/>
            </p:cNvCxnSpPr>
            <p:nvPr/>
          </p:nvCxnSpPr>
          <p:spPr>
            <a:xfrm flipH="1" flipV="1">
              <a:off x="1823089" y="4062378"/>
              <a:ext cx="830086" cy="1202026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8" idx="2"/>
              <a:endCxn id="84" idx="2"/>
            </p:cNvCxnSpPr>
            <p:nvPr/>
          </p:nvCxnSpPr>
          <p:spPr>
            <a:xfrm flipH="1" flipV="1">
              <a:off x="2355921" y="4059181"/>
              <a:ext cx="297254" cy="1205223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8" idx="2"/>
              <a:endCxn id="87" idx="2"/>
            </p:cNvCxnSpPr>
            <p:nvPr/>
          </p:nvCxnSpPr>
          <p:spPr>
            <a:xfrm flipV="1">
              <a:off x="2653175" y="4062376"/>
              <a:ext cx="234144" cy="1202025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5459016" y="3602037"/>
            <a:ext cx="1941909" cy="592777"/>
          </a:xfrm>
          <a:prstGeom prst="rect">
            <a:avLst/>
          </a:prstGeom>
          <a:solidFill>
            <a:sysClr val="window" lastClr="FFFFFF"/>
          </a:solidFill>
        </p:spPr>
        <p:txBody>
          <a:bodyPr lIns="38405" tIns="19202" rIns="38405" bIns="19202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ysClr val="windowText" lastClr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batches of X seconds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43525" y="2400300"/>
            <a:ext cx="1752600" cy="315778"/>
          </a:xfrm>
          <a:prstGeom prst="rect">
            <a:avLst/>
          </a:prstGeom>
          <a:solidFill>
            <a:sysClr val="window" lastClr="FFFFFF"/>
          </a:solidFill>
        </p:spPr>
        <p:txBody>
          <a:bodyPr lIns="38405" tIns="19202" rIns="38405" bIns="19202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ysClr val="windowText" lastClr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l</a:t>
            </a:r>
            <a:r>
              <a:rPr lang="en-US" sz="1800" b="0" kern="0" dirty="0" err="1">
                <a:solidFill>
                  <a:sysClr val="windowText" lastClr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ive</a:t>
            </a:r>
            <a:r>
              <a:rPr lang="en-US" sz="1800" b="0" kern="0" dirty="0">
                <a:solidFill>
                  <a:sysClr val="windowText" lastClr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 data stream</a:t>
            </a:r>
          </a:p>
        </p:txBody>
      </p: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5572125" y="4715668"/>
            <a:ext cx="1571625" cy="862231"/>
            <a:chOff x="15712706" y="10151158"/>
            <a:chExt cx="4191000" cy="1724814"/>
          </a:xfrm>
        </p:grpSpPr>
        <p:grpSp>
          <p:nvGrpSpPr>
            <p:cNvPr id="3086" name="Group 65"/>
            <p:cNvGrpSpPr>
              <a:grpSpLocks/>
            </p:cNvGrpSpPr>
            <p:nvPr/>
          </p:nvGrpSpPr>
          <p:grpSpPr bwMode="auto">
            <a:xfrm>
              <a:off x="15712706" y="10151158"/>
              <a:ext cx="4081598" cy="640089"/>
              <a:chOff x="3519264" y="4541124"/>
              <a:chExt cx="1843853" cy="322227"/>
            </a:xfrm>
          </p:grpSpPr>
          <p:sp>
            <p:nvSpPr>
              <p:cNvPr id="75" name="Right Arrow 74"/>
              <p:cNvSpPr/>
              <p:nvPr/>
            </p:nvSpPr>
            <p:spPr>
              <a:xfrm rot="10800000">
                <a:off x="3519264" y="4541124"/>
                <a:ext cx="262477" cy="322128"/>
              </a:xfrm>
              <a:prstGeom prst="rightArrow">
                <a:avLst/>
              </a:prstGeom>
              <a:gradFill>
                <a:lin ang="5400000" scaled="0"/>
              </a:gra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" lastClr="FFFFFF"/>
                  </a:solidFill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430044" y="4624254"/>
                <a:ext cx="398018" cy="155868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" lastClr="FFFFFF"/>
                  </a:solidFill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897919" y="4624254"/>
                <a:ext cx="398018" cy="155868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" lastClr="FFFFFF"/>
                  </a:solidFill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4965038" y="4624254"/>
                <a:ext cx="398018" cy="155868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" lastClr="FFFFFF"/>
                  </a:solidFill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15738106" y="10583046"/>
              <a:ext cx="4165600" cy="12929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sysClr val="windowText" lastClr="000000"/>
                  </a:solidFill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processed results</a:t>
              </a:r>
            </a:p>
          </p:txBody>
        </p:sp>
      </p:grpSp>
      <p:sp>
        <p:nvSpPr>
          <p:cNvPr id="132" name="Content Placeholder 2"/>
          <p:cNvSpPr txBox="1">
            <a:spLocks/>
          </p:cNvSpPr>
          <p:nvPr/>
        </p:nvSpPr>
        <p:spPr bwMode="auto">
          <a:xfrm>
            <a:off x="457200" y="2895600"/>
            <a:ext cx="48291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774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1219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663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2108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552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30099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4671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243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815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>
              <a:spcBef>
                <a:spcPts val="1512"/>
              </a:spcBef>
              <a:defRPr/>
            </a:pPr>
            <a:r>
              <a:rPr lang="en-US" sz="1800" b="0" dirty="0">
                <a:latin typeface="Gill Sans"/>
                <a:ea typeface="ヒラギノ角ゴ ProN W3"/>
                <a:cs typeface="Gill Sans"/>
              </a:rPr>
              <a:t>Chop up the live stream into batches of X seconds </a:t>
            </a:r>
          </a:p>
          <a:p>
            <a:pPr>
              <a:spcBef>
                <a:spcPts val="1512"/>
              </a:spcBef>
              <a:defRPr/>
            </a:pPr>
            <a:r>
              <a:rPr lang="en-US" sz="1800" b="0" dirty="0">
                <a:latin typeface="Gill Sans"/>
                <a:ea typeface="ヒラギノ角ゴ ProN W3"/>
                <a:cs typeface="Gill Sans"/>
              </a:rPr>
              <a:t>Spark treats each batch of data as RDDs and processes them using RDD operations</a:t>
            </a:r>
          </a:p>
          <a:p>
            <a:pPr>
              <a:spcBef>
                <a:spcPts val="1512"/>
              </a:spcBef>
              <a:defRPr/>
            </a:pPr>
            <a:r>
              <a:rPr lang="en-US" sz="1800" b="0" dirty="0">
                <a:latin typeface="Gill Sans"/>
                <a:ea typeface="ヒラギノ角ゴ ProN W3"/>
                <a:cs typeface="Gill Sans"/>
              </a:rPr>
              <a:t>Finally, the processed results of the RDD operations are returned in batches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Source: All following Spark Streaming slides </a:t>
            </a:r>
            <a:r>
              <a:rPr lang="en-US" sz="1000" b="0" kern="0" dirty="0">
                <a:solidFill>
                  <a:srgbClr val="000000"/>
                </a:solidFill>
              </a:rPr>
              <a:t>by </a:t>
            </a:r>
            <a:r>
              <a:rPr lang="en-US" sz="1000" b="0" kern="0" dirty="0" err="1">
                <a:solidFill>
                  <a:srgbClr val="000000"/>
                </a:solidFill>
              </a:rPr>
              <a:t>Tathagata</a:t>
            </a:r>
            <a:r>
              <a:rPr lang="en-US" sz="1000" b="0" kern="0" dirty="0">
                <a:solidFill>
                  <a:srgbClr val="000000"/>
                </a:solidFill>
              </a:rPr>
              <a:t> Das 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67959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3" grpId="0" animBg="1"/>
      <p:bldP spid="64" grpId="0" animBg="1"/>
      <p:bldP spid="68" grpId="0" animBg="1"/>
      <p:bldP spid="6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Gill Sans"/>
                <a:cs typeface="Gill Sans"/>
              </a:rPr>
              <a:t>Discretized Stream Processing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1257300"/>
          </a:xfrm>
        </p:spPr>
        <p:txBody>
          <a:bodyPr>
            <a:noAutofit/>
          </a:bodyPr>
          <a:lstStyle/>
          <a:p>
            <a:pPr marL="133350" indent="0">
              <a:buNone/>
              <a:defRPr/>
            </a:pPr>
            <a:r>
              <a:rPr lang="en-US" sz="2300" dirty="0">
                <a:latin typeface="Gill Sans"/>
                <a:cs typeface="Gill Sans"/>
              </a:rPr>
              <a:t>Run a streaming computation as a series of very small, deterministic batch jobs</a:t>
            </a:r>
          </a:p>
        </p:txBody>
      </p:sp>
      <p:grpSp>
        <p:nvGrpSpPr>
          <p:cNvPr id="4100" name="Group 61"/>
          <p:cNvGrpSpPr>
            <a:grpSpLocks/>
          </p:cNvGrpSpPr>
          <p:nvPr/>
        </p:nvGrpSpPr>
        <p:grpSpPr bwMode="auto">
          <a:xfrm>
            <a:off x="5575697" y="2755900"/>
            <a:ext cx="1557338" cy="319882"/>
            <a:chOff x="3510080" y="4511951"/>
            <a:chExt cx="1875743" cy="322227"/>
          </a:xfrm>
        </p:grpSpPr>
        <p:sp>
          <p:nvSpPr>
            <p:cNvPr id="83" name="Right Arrow 82"/>
            <p:cNvSpPr/>
            <p:nvPr/>
          </p:nvSpPr>
          <p:spPr>
            <a:xfrm>
              <a:off x="5123391" y="4511951"/>
              <a:ext cx="262432" cy="322227"/>
            </a:xfrm>
            <a:prstGeom prst="rightArrow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" lastClr="FFFFFF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042831" y="4599904"/>
              <a:ext cx="397950" cy="15591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" lastClr="FFFFFF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510080" y="4603102"/>
              <a:ext cx="397950" cy="15591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" lastClr="FFFFFF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574148" y="4603102"/>
              <a:ext cx="397950" cy="15591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" lastClr="FFFFFF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7258050" y="4435475"/>
            <a:ext cx="1259086" cy="850900"/>
          </a:xfrm>
          <a:prstGeom prst="rect">
            <a:avLst/>
          </a:prstGeom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B50B1B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Spark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258050" y="2505869"/>
            <a:ext cx="1259086" cy="850900"/>
          </a:xfrm>
          <a:prstGeom prst="rect">
            <a:avLst/>
          </a:prstGeom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B50B1B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Spark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B50B1B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Streaming</a:t>
            </a:r>
          </a:p>
        </p:txBody>
      </p:sp>
      <p:grpSp>
        <p:nvGrpSpPr>
          <p:cNvPr id="4103" name="Group 64"/>
          <p:cNvGrpSpPr>
            <a:grpSpLocks/>
          </p:cNvGrpSpPr>
          <p:nvPr/>
        </p:nvGrpSpPr>
        <p:grpSpPr bwMode="auto">
          <a:xfrm>
            <a:off x="7718822" y="3513138"/>
            <a:ext cx="330399" cy="765969"/>
            <a:chOff x="4377769" y="4618254"/>
            <a:chExt cx="398080" cy="771144"/>
          </a:xfrm>
        </p:grpSpPr>
        <p:sp>
          <p:nvSpPr>
            <p:cNvPr id="80" name="Rectangle 79"/>
            <p:cNvSpPr/>
            <p:nvPr/>
          </p:nvSpPr>
          <p:spPr>
            <a:xfrm>
              <a:off x="4377769" y="4618254"/>
              <a:ext cx="398080" cy="15582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" lastClr="FFFFFF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377769" y="4925913"/>
              <a:ext cx="398080" cy="15582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" lastClr="FFFFFF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377769" y="5233571"/>
              <a:ext cx="398080" cy="15582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" lastClr="FFFFFF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</p:grpSp>
      <p:grpSp>
        <p:nvGrpSpPr>
          <p:cNvPr id="4104" name="Group 66"/>
          <p:cNvGrpSpPr>
            <a:grpSpLocks/>
          </p:cNvGrpSpPr>
          <p:nvPr/>
        </p:nvGrpSpPr>
        <p:grpSpPr bwMode="auto">
          <a:xfrm>
            <a:off x="5740896" y="2997992"/>
            <a:ext cx="883444" cy="1196822"/>
            <a:chOff x="1823089" y="4059179"/>
            <a:chExt cx="1064230" cy="1205225"/>
          </a:xfrm>
        </p:grpSpPr>
        <p:cxnSp>
          <p:nvCxnSpPr>
            <p:cNvPr id="72" name="Straight Arrow Connector 71"/>
            <p:cNvCxnSpPr>
              <a:stCxn id="68" idx="2"/>
              <a:endCxn id="85" idx="2"/>
            </p:cNvCxnSpPr>
            <p:nvPr/>
          </p:nvCxnSpPr>
          <p:spPr>
            <a:xfrm flipH="1" flipV="1">
              <a:off x="1823089" y="4062378"/>
              <a:ext cx="830086" cy="1202026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8" idx="2"/>
              <a:endCxn id="84" idx="2"/>
            </p:cNvCxnSpPr>
            <p:nvPr/>
          </p:nvCxnSpPr>
          <p:spPr>
            <a:xfrm flipH="1" flipV="1">
              <a:off x="2355921" y="4059179"/>
              <a:ext cx="297254" cy="1205223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8" idx="2"/>
              <a:endCxn id="87" idx="2"/>
            </p:cNvCxnSpPr>
            <p:nvPr/>
          </p:nvCxnSpPr>
          <p:spPr>
            <a:xfrm flipV="1">
              <a:off x="2653175" y="4062378"/>
              <a:ext cx="234144" cy="1202026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5459016" y="3602037"/>
            <a:ext cx="1941909" cy="592777"/>
          </a:xfrm>
          <a:prstGeom prst="rect">
            <a:avLst/>
          </a:prstGeom>
          <a:solidFill>
            <a:sysClr val="window" lastClr="FFFFFF"/>
          </a:solidFill>
        </p:spPr>
        <p:txBody>
          <a:bodyPr lIns="38405" tIns="19202" rIns="38405" bIns="19202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ysClr val="windowText" lastClr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batches of X seconds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43525" y="2400300"/>
            <a:ext cx="1752600" cy="315778"/>
          </a:xfrm>
          <a:prstGeom prst="rect">
            <a:avLst/>
          </a:prstGeom>
          <a:solidFill>
            <a:sysClr val="window" lastClr="FFFFFF"/>
          </a:solidFill>
        </p:spPr>
        <p:txBody>
          <a:bodyPr lIns="38405" tIns="19202" rIns="38405" bIns="19202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ysClr val="windowText" lastClr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l</a:t>
            </a:r>
            <a:r>
              <a:rPr lang="en-US" sz="1800" b="0" kern="0" dirty="0" err="1">
                <a:solidFill>
                  <a:sysClr val="windowText" lastClr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ive</a:t>
            </a:r>
            <a:r>
              <a:rPr lang="en-US" sz="1800" b="0" kern="0" dirty="0">
                <a:solidFill>
                  <a:sysClr val="windowText" lastClr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 data stream</a:t>
            </a:r>
          </a:p>
        </p:txBody>
      </p:sp>
      <p:grpSp>
        <p:nvGrpSpPr>
          <p:cNvPr id="4107" name="Group 89"/>
          <p:cNvGrpSpPr>
            <a:grpSpLocks/>
          </p:cNvGrpSpPr>
          <p:nvPr/>
        </p:nvGrpSpPr>
        <p:grpSpPr bwMode="auto">
          <a:xfrm>
            <a:off x="5572125" y="4715668"/>
            <a:ext cx="1571625" cy="862231"/>
            <a:chOff x="15712706" y="10151158"/>
            <a:chExt cx="4191000" cy="1724814"/>
          </a:xfrm>
        </p:grpSpPr>
        <p:grpSp>
          <p:nvGrpSpPr>
            <p:cNvPr id="4109" name="Group 65"/>
            <p:cNvGrpSpPr>
              <a:grpSpLocks/>
            </p:cNvGrpSpPr>
            <p:nvPr/>
          </p:nvGrpSpPr>
          <p:grpSpPr bwMode="auto">
            <a:xfrm>
              <a:off x="15712706" y="10151158"/>
              <a:ext cx="4081598" cy="640089"/>
              <a:chOff x="3519264" y="4541124"/>
              <a:chExt cx="1843853" cy="322227"/>
            </a:xfrm>
          </p:grpSpPr>
          <p:sp>
            <p:nvSpPr>
              <p:cNvPr id="75" name="Right Arrow 74"/>
              <p:cNvSpPr/>
              <p:nvPr/>
            </p:nvSpPr>
            <p:spPr>
              <a:xfrm rot="10800000">
                <a:off x="3519264" y="4541124"/>
                <a:ext cx="262477" cy="322128"/>
              </a:xfrm>
              <a:prstGeom prst="rightArrow">
                <a:avLst/>
              </a:prstGeom>
              <a:gradFill>
                <a:lin ang="5400000" scaled="0"/>
              </a:gra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" lastClr="FFFFFF"/>
                  </a:solidFill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430044" y="4624254"/>
                <a:ext cx="398018" cy="155868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" lastClr="FFFFFF"/>
                  </a:solidFill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897919" y="4624254"/>
                <a:ext cx="398018" cy="155868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" lastClr="FFFFFF"/>
                  </a:solidFill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4965038" y="4624254"/>
                <a:ext cx="398018" cy="155868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" lastClr="FFFFFF"/>
                  </a:solidFill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15738106" y="10583046"/>
              <a:ext cx="4165600" cy="12929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sysClr val="windowText" lastClr="000000"/>
                  </a:solidFill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processed results</a:t>
              </a:r>
            </a:p>
          </p:txBody>
        </p:sp>
      </p:grpSp>
      <p:sp>
        <p:nvSpPr>
          <p:cNvPr id="132" name="Content Placeholder 2"/>
          <p:cNvSpPr txBox="1">
            <a:spLocks/>
          </p:cNvSpPr>
          <p:nvPr/>
        </p:nvSpPr>
        <p:spPr bwMode="auto">
          <a:xfrm>
            <a:off x="457200" y="2895600"/>
            <a:ext cx="48291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774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1219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663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2108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552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30099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4671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243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815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>
              <a:spcBef>
                <a:spcPts val="1512"/>
              </a:spcBef>
              <a:defRPr/>
            </a:pPr>
            <a:r>
              <a:rPr lang="en-US" sz="1800" b="0" dirty="0">
                <a:latin typeface="Gill Sans"/>
                <a:ea typeface="ヒラギノ角ゴ ProN W3"/>
                <a:cs typeface="Gill Sans"/>
              </a:rPr>
              <a:t>Batch sizes as low as ½ second, latency ~ 1 second</a:t>
            </a:r>
          </a:p>
          <a:p>
            <a:pPr>
              <a:spcBef>
                <a:spcPts val="1512"/>
              </a:spcBef>
              <a:defRPr/>
            </a:pPr>
            <a:r>
              <a:rPr lang="en-US" sz="1800" b="0" dirty="0">
                <a:latin typeface="Gill Sans"/>
                <a:ea typeface="ヒラギノ角ゴ ProN W3"/>
                <a:cs typeface="Gill Sans"/>
              </a:rPr>
              <a:t>Potential for combining batch processing and streaming processing in the same system</a:t>
            </a:r>
          </a:p>
        </p:txBody>
      </p:sp>
    </p:spTree>
    <p:extLst>
      <p:ext uri="{BB962C8B-B14F-4D97-AF65-F5344CB8AC3E}">
        <p14:creationId xmlns:p14="http://schemas.microsoft.com/office/powerpoint/2010/main" val="23604416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>
                <a:latin typeface="Gill Sans"/>
                <a:cs typeface="Gill Sans"/>
              </a:rPr>
              <a:t>Example: </a:t>
            </a:r>
            <a:r>
              <a:rPr lang="en-US" b="0" dirty="0">
                <a:latin typeface="Gill Sans"/>
                <a:cs typeface="Gill Sans"/>
              </a:rPr>
              <a:t>Get </a:t>
            </a:r>
            <a:r>
              <a:rPr lang="en-US" b="0" dirty="0" err="1">
                <a:latin typeface="Gill Sans"/>
                <a:cs typeface="Gill Sans"/>
              </a:rPr>
              <a:t>hashtags</a:t>
            </a:r>
            <a:r>
              <a:rPr lang="en-US" b="0" dirty="0">
                <a:latin typeface="Gill Sans"/>
                <a:cs typeface="Gill Sans"/>
              </a:rPr>
              <a:t> from Twitter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700" dirty="0" err="1">
                <a:latin typeface="Consolas"/>
                <a:cs typeface="Consolas"/>
              </a:rPr>
              <a:t>val</a:t>
            </a:r>
            <a:r>
              <a:rPr lang="en-US" sz="1700" dirty="0">
                <a:latin typeface="Consolas"/>
                <a:cs typeface="Consolas"/>
              </a:rPr>
              <a:t> </a:t>
            </a:r>
            <a:r>
              <a:rPr lang="en-US" sz="1700" dirty="0">
                <a:solidFill>
                  <a:srgbClr val="B50B1B"/>
                </a:solidFill>
                <a:latin typeface="Consolas"/>
                <a:cs typeface="Consolas"/>
              </a:rPr>
              <a:t>tweets</a:t>
            </a:r>
            <a:r>
              <a:rPr lang="en-US" sz="1700" dirty="0">
                <a:solidFill>
                  <a:schemeClr val="accent4"/>
                </a:solidFill>
                <a:latin typeface="Consolas"/>
                <a:cs typeface="Consolas"/>
              </a:rPr>
              <a:t> </a:t>
            </a:r>
            <a:r>
              <a:rPr lang="en-US" sz="1700" dirty="0">
                <a:latin typeface="Consolas"/>
                <a:cs typeface="Consolas"/>
              </a:rPr>
              <a:t>= </a:t>
            </a:r>
            <a:r>
              <a:rPr lang="en-US" sz="1700" dirty="0" err="1">
                <a:latin typeface="Consolas"/>
                <a:cs typeface="Consolas"/>
              </a:rPr>
              <a:t>ssc.</a:t>
            </a:r>
            <a:r>
              <a:rPr lang="en-US" sz="1700" dirty="0" err="1">
                <a:solidFill>
                  <a:srgbClr val="0D8BE6"/>
                </a:solidFill>
                <a:latin typeface="Consolas"/>
                <a:cs typeface="Consolas"/>
              </a:rPr>
              <a:t>twitterStream</a:t>
            </a:r>
            <a:r>
              <a:rPr lang="en-US" sz="1700" dirty="0">
                <a:latin typeface="Consolas"/>
                <a:cs typeface="Consolas"/>
              </a:rPr>
              <a:t>(&lt;Twitter username&gt;, &lt;Twitter password&gt;)</a:t>
            </a:r>
          </a:p>
          <a:p>
            <a:pPr marL="0" indent="0">
              <a:buNone/>
              <a:defRPr/>
            </a:pPr>
            <a:endParaRPr lang="en-US" sz="250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81" name="Rounded Rectangular Callout 80"/>
          <p:cNvSpPr/>
          <p:nvPr/>
        </p:nvSpPr>
        <p:spPr>
          <a:xfrm>
            <a:off x="457200" y="2095500"/>
            <a:ext cx="6172200" cy="685800"/>
          </a:xfrm>
          <a:prstGeom prst="wedgeRoundRectCallout">
            <a:avLst>
              <a:gd name="adj1" fmla="val -32316"/>
              <a:gd name="adj2" fmla="val -91974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9202" rIns="0" bIns="19202" anchor="ctr"/>
          <a:lstStyle/>
          <a:p>
            <a:pPr algn="ctr" eaLnBrk="1" hangingPunct="1">
              <a:defRPr/>
            </a:pPr>
            <a:r>
              <a:rPr lang="en-US" sz="1800" dirty="0" err="1">
                <a:solidFill>
                  <a:srgbClr val="000000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DStream</a:t>
            </a:r>
            <a:r>
              <a:rPr lang="en-US" sz="1800" b="0" dirty="0">
                <a:solidFill>
                  <a:srgbClr val="000000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: a sequence of RDD representing a stream of data</a:t>
            </a:r>
          </a:p>
        </p:txBody>
      </p:sp>
      <p:grpSp>
        <p:nvGrpSpPr>
          <p:cNvPr id="18436" name="Group 84"/>
          <p:cNvGrpSpPr>
            <a:grpSpLocks/>
          </p:cNvGrpSpPr>
          <p:nvPr/>
        </p:nvGrpSpPr>
        <p:grpSpPr bwMode="auto">
          <a:xfrm>
            <a:off x="2920603" y="4019550"/>
            <a:ext cx="834628" cy="296069"/>
            <a:chOff x="7918600" y="4832650"/>
            <a:chExt cx="2458447" cy="653855"/>
          </a:xfrm>
        </p:grpSpPr>
        <p:sp>
          <p:nvSpPr>
            <p:cNvPr id="86" name="Alternate Process 85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38100" cmpd="sng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500" b="0">
                <a:solidFill>
                  <a:prstClr val="black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87" name="Straight Connector 86"/>
            <p:cNvCxnSpPr>
              <a:stCxn id="86" idx="0"/>
              <a:endCxn id="86" idx="2"/>
            </p:cNvCxnSpPr>
            <p:nvPr/>
          </p:nvCxnSpPr>
          <p:spPr>
            <a:xfrm>
              <a:off x="9147824" y="4846674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8548117" y="4857191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18437" name="Group 89"/>
          <p:cNvGrpSpPr>
            <a:grpSpLocks/>
          </p:cNvGrpSpPr>
          <p:nvPr/>
        </p:nvGrpSpPr>
        <p:grpSpPr bwMode="auto">
          <a:xfrm>
            <a:off x="2867620" y="4371182"/>
            <a:ext cx="980480" cy="380206"/>
            <a:chOff x="7762239" y="5609988"/>
            <a:chExt cx="2889827" cy="840669"/>
          </a:xfrm>
        </p:grpSpPr>
        <p:pic>
          <p:nvPicPr>
            <p:cNvPr id="5154" name="Picture 90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239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5" name="Picture 91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49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6" name="Picture 92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28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7" name="Picture 93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061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2857500" y="3269456"/>
            <a:ext cx="4572000" cy="516731"/>
            <a:chOff x="3523416" y="4511948"/>
            <a:chExt cx="1861716" cy="322227"/>
          </a:xfrm>
        </p:grpSpPr>
        <p:sp>
          <p:nvSpPr>
            <p:cNvPr id="96" name="Right Arrow 95"/>
            <p:cNvSpPr/>
            <p:nvPr/>
          </p:nvSpPr>
          <p:spPr>
            <a:xfrm>
              <a:off x="5122601" y="4511948"/>
              <a:ext cx="262531" cy="322227"/>
            </a:xfrm>
            <a:prstGeom prst="rightArrow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b="0" kern="0">
                <a:solidFill>
                  <a:prstClr val="black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055750" y="4600053"/>
              <a:ext cx="408705" cy="15542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>
                  <a:solidFill>
                    <a:prstClr val="black"/>
                  </a:solidFill>
                  <a:latin typeface="Gill Sans"/>
                  <a:ea typeface="ヒラギノ角ゴ ProN W3"/>
                  <a:cs typeface="Gill Sans"/>
                  <a:sym typeface="Gill Sans" charset="0"/>
                </a:rPr>
                <a:t>batch @ t+1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523416" y="4603518"/>
              <a:ext cx="408705" cy="15542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>
                  <a:solidFill>
                    <a:prstClr val="black"/>
                  </a:solidFill>
                  <a:latin typeface="Gill Sans"/>
                  <a:ea typeface="ヒラギノ角ゴ ProN W3"/>
                  <a:cs typeface="Gill Sans"/>
                  <a:sym typeface="Gill Sans" charset="0"/>
                </a:rPr>
                <a:t>b</a:t>
              </a:r>
              <a:r>
                <a:rPr lang="en-US" sz="1200" b="0" kern="0" dirty="0" err="1">
                  <a:solidFill>
                    <a:prstClr val="black"/>
                  </a:solidFill>
                  <a:latin typeface="Gill Sans"/>
                  <a:ea typeface="ヒラギノ角ゴ ProN W3"/>
                  <a:cs typeface="Gill Sans"/>
                  <a:sym typeface="Gill Sans" charset="0"/>
                </a:rPr>
                <a:t>atch</a:t>
              </a:r>
              <a:r>
                <a:rPr lang="en-US" sz="1200" b="0" kern="0" dirty="0">
                  <a:solidFill>
                    <a:prstClr val="black"/>
                  </a:solidFill>
                  <a:latin typeface="Gill Sans"/>
                  <a:ea typeface="ヒラギノ角ゴ ProN W3"/>
                  <a:cs typeface="Gill Sans"/>
                  <a:sym typeface="Gill Sans" charset="0"/>
                </a:rPr>
                <a:t> @ t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587600" y="4603518"/>
              <a:ext cx="408705" cy="15542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>
                  <a:solidFill>
                    <a:prstClr val="black"/>
                  </a:solidFill>
                  <a:latin typeface="Gill Sans"/>
                  <a:ea typeface="ヒラギノ角ゴ ProN W3"/>
                  <a:cs typeface="Gill Sans"/>
                  <a:sym typeface="Gill Sans" charset="0"/>
                </a:rPr>
                <a:t>batch @ t+2</a:t>
              </a:r>
            </a:p>
          </p:txBody>
        </p:sp>
      </p:grpSp>
      <p:grpSp>
        <p:nvGrpSpPr>
          <p:cNvPr id="18440" name="Group 110"/>
          <p:cNvGrpSpPr>
            <a:grpSpLocks/>
          </p:cNvGrpSpPr>
          <p:nvPr/>
        </p:nvGrpSpPr>
        <p:grpSpPr bwMode="auto">
          <a:xfrm>
            <a:off x="4186238" y="4371182"/>
            <a:ext cx="980480" cy="380206"/>
            <a:chOff x="7762239" y="5609988"/>
            <a:chExt cx="2889827" cy="840669"/>
          </a:xfrm>
        </p:grpSpPr>
        <p:pic>
          <p:nvPicPr>
            <p:cNvPr id="5146" name="Picture 158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239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7" name="Picture 161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49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8" name="Picture 162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28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9" name="Picture 163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061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2" name="Group 169"/>
          <p:cNvGrpSpPr>
            <a:grpSpLocks/>
          </p:cNvGrpSpPr>
          <p:nvPr/>
        </p:nvGrpSpPr>
        <p:grpSpPr bwMode="auto">
          <a:xfrm>
            <a:off x="5479256" y="4371182"/>
            <a:ext cx="980480" cy="380206"/>
            <a:chOff x="7762239" y="5609988"/>
            <a:chExt cx="2889827" cy="840669"/>
          </a:xfrm>
        </p:grpSpPr>
        <p:pic>
          <p:nvPicPr>
            <p:cNvPr id="5142" name="Picture 170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239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3" name="Picture 171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49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4" name="Picture 172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28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5" name="Picture 173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061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5" name="Rectangle 174"/>
          <p:cNvSpPr>
            <a:spLocks noChangeArrowheads="1"/>
          </p:cNvSpPr>
          <p:nvPr/>
        </p:nvSpPr>
        <p:spPr bwMode="auto">
          <a:xfrm>
            <a:off x="1171575" y="3958432"/>
            <a:ext cx="1857375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/>
          <a:p>
            <a:pPr eaLnBrk="1" hangingPunct="1"/>
            <a:r>
              <a:rPr lang="en-US" sz="1800" b="0" smtClean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tweets DStream</a:t>
            </a:r>
          </a:p>
        </p:txBody>
      </p:sp>
      <p:grpSp>
        <p:nvGrpSpPr>
          <p:cNvPr id="42" name="Group 84"/>
          <p:cNvGrpSpPr>
            <a:grpSpLocks/>
          </p:cNvGrpSpPr>
          <p:nvPr/>
        </p:nvGrpSpPr>
        <p:grpSpPr bwMode="auto">
          <a:xfrm>
            <a:off x="4236244" y="4024313"/>
            <a:ext cx="834628" cy="296069"/>
            <a:chOff x="7918600" y="4832650"/>
            <a:chExt cx="2458447" cy="653855"/>
          </a:xfrm>
        </p:grpSpPr>
        <p:sp>
          <p:nvSpPr>
            <p:cNvPr id="43" name="Alternate Process 42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38100" cmpd="sng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500" b="0">
                <a:solidFill>
                  <a:prstClr val="black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44" name="Straight Connector 43"/>
            <p:cNvCxnSpPr>
              <a:stCxn id="43" idx="0"/>
              <a:endCxn id="43" idx="2"/>
            </p:cNvCxnSpPr>
            <p:nvPr/>
          </p:nvCxnSpPr>
          <p:spPr>
            <a:xfrm>
              <a:off x="9147824" y="4846674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548117" y="4857191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47" name="Group 84"/>
          <p:cNvGrpSpPr>
            <a:grpSpLocks/>
          </p:cNvGrpSpPr>
          <p:nvPr/>
        </p:nvGrpSpPr>
        <p:grpSpPr bwMode="auto">
          <a:xfrm>
            <a:off x="5522119" y="4024313"/>
            <a:ext cx="834628" cy="296069"/>
            <a:chOff x="7918600" y="4832650"/>
            <a:chExt cx="2458447" cy="653855"/>
          </a:xfrm>
        </p:grpSpPr>
        <p:sp>
          <p:nvSpPr>
            <p:cNvPr id="48" name="Alternate Process 47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38100" cmpd="sng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500" b="0">
                <a:solidFill>
                  <a:prstClr val="black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49" name="Straight Connector 48"/>
            <p:cNvCxnSpPr>
              <a:stCxn id="48" idx="0"/>
              <a:endCxn id="48" idx="2"/>
            </p:cNvCxnSpPr>
            <p:nvPr/>
          </p:nvCxnSpPr>
          <p:spPr>
            <a:xfrm>
              <a:off x="9147824" y="4846674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548117" y="4857191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85800" y="3310732"/>
            <a:ext cx="3143250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/>
          <a:p>
            <a:pPr eaLnBrk="1" hangingPunct="1"/>
            <a:r>
              <a:rPr lang="en-US" sz="1800" b="0" smtClean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Twitter Streaming API</a:t>
            </a:r>
          </a:p>
        </p:txBody>
      </p:sp>
      <p:sp>
        <p:nvSpPr>
          <p:cNvPr id="176" name="Rounded Rectangular Callout 175"/>
          <p:cNvSpPr/>
          <p:nvPr/>
        </p:nvSpPr>
        <p:spPr>
          <a:xfrm>
            <a:off x="6000750" y="4876800"/>
            <a:ext cx="2990850" cy="762000"/>
          </a:xfrm>
          <a:prstGeom prst="wedgeRoundRectCallout">
            <a:avLst>
              <a:gd name="adj1" fmla="val -41475"/>
              <a:gd name="adj2" fmla="val -126510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9202" rIns="0" bIns="19202" anchor="ctr"/>
          <a:lstStyle/>
          <a:p>
            <a:pPr algn="ctr" eaLnBrk="1" hangingPunct="1"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stored in memory as an RDD (immutable, distributed)</a:t>
            </a:r>
          </a:p>
        </p:txBody>
      </p:sp>
    </p:spTree>
    <p:extLst>
      <p:ext uri="{BB962C8B-B14F-4D97-AF65-F5344CB8AC3E}">
        <p14:creationId xmlns:p14="http://schemas.microsoft.com/office/powerpoint/2010/main" val="8089760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7569 L 5E-6 -2.22222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7569 L 5E-6 -2.22222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7569 L 5E-6 -2.22222E-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75" grpId="0"/>
      <p:bldP spid="52" grpId="0"/>
      <p:bldP spid="17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>
                <a:latin typeface="Gill Sans"/>
                <a:cs typeface="Gill Sans"/>
              </a:rPr>
              <a:t>Example: Get </a:t>
            </a:r>
            <a:r>
              <a:rPr lang="en-US" b="0" dirty="0" err="1" smtClean="0">
                <a:latin typeface="Gill Sans"/>
                <a:cs typeface="Gill Sans"/>
              </a:rPr>
              <a:t>hashtags</a:t>
            </a:r>
            <a:r>
              <a:rPr lang="en-US" b="0" dirty="0" smtClean="0">
                <a:latin typeface="Gill Sans"/>
                <a:cs typeface="Gill Sans"/>
              </a:rPr>
              <a:t> from Twitter </a:t>
            </a:r>
            <a:endParaRPr lang="en-US" b="0" dirty="0">
              <a:latin typeface="Gill Sans"/>
              <a:cs typeface="Gill San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2425" y="1485900"/>
            <a:ext cx="8396288" cy="15621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val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tweets =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ssc.twitterStream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(&lt;Twitter username&gt;, &lt;Twitter password&gt;)</a:t>
            </a:r>
          </a:p>
          <a:p>
            <a:pPr marL="0" indent="0">
              <a:buNone/>
              <a:defRPr/>
            </a:pPr>
            <a:r>
              <a:rPr lang="en-US" sz="1700" dirty="0" err="1">
                <a:latin typeface="Consolas"/>
                <a:cs typeface="Consolas"/>
              </a:rPr>
              <a:t>val</a:t>
            </a:r>
            <a:r>
              <a:rPr lang="en-US" sz="1700" dirty="0">
                <a:latin typeface="Consolas"/>
                <a:cs typeface="Consolas"/>
              </a:rPr>
              <a:t> </a:t>
            </a:r>
            <a:r>
              <a:rPr lang="en-US" sz="1700" dirty="0" err="1">
                <a:solidFill>
                  <a:srgbClr val="C61B1B"/>
                </a:solidFill>
                <a:latin typeface="Consolas"/>
                <a:cs typeface="Consolas"/>
              </a:rPr>
              <a:t>hashTags</a:t>
            </a:r>
            <a:r>
              <a:rPr lang="en-US" sz="1700" dirty="0">
                <a:solidFill>
                  <a:srgbClr val="C61B1B"/>
                </a:solidFill>
                <a:latin typeface="Consolas"/>
                <a:cs typeface="Consolas"/>
              </a:rPr>
              <a:t> </a:t>
            </a:r>
            <a:r>
              <a:rPr lang="en-US" sz="1700" dirty="0">
                <a:latin typeface="Consolas"/>
                <a:cs typeface="Consolas"/>
              </a:rPr>
              <a:t>= </a:t>
            </a:r>
            <a:r>
              <a:rPr lang="en-US" sz="1700" dirty="0" err="1">
                <a:solidFill>
                  <a:srgbClr val="C61B1B"/>
                </a:solidFill>
                <a:latin typeface="Consolas"/>
                <a:cs typeface="Consolas"/>
              </a:rPr>
              <a:t>tweets</a:t>
            </a:r>
            <a:r>
              <a:rPr lang="en-US" sz="1700" dirty="0" err="1">
                <a:latin typeface="Consolas"/>
                <a:cs typeface="Consolas"/>
              </a:rPr>
              <a:t>.</a:t>
            </a:r>
            <a:r>
              <a:rPr lang="en-US" sz="1700" dirty="0" err="1">
                <a:solidFill>
                  <a:srgbClr val="0D8BE6"/>
                </a:solidFill>
                <a:latin typeface="Consolas"/>
                <a:cs typeface="Consolas"/>
              </a:rPr>
              <a:t>flatMap</a:t>
            </a:r>
            <a:r>
              <a:rPr lang="en-US" sz="1700" dirty="0">
                <a:solidFill>
                  <a:srgbClr val="0D8BE6"/>
                </a:solidFill>
                <a:latin typeface="Consolas"/>
                <a:cs typeface="Consolas"/>
              </a:rPr>
              <a:t> </a:t>
            </a:r>
            <a:r>
              <a:rPr lang="en-US" sz="1700" dirty="0">
                <a:latin typeface="Consolas"/>
                <a:cs typeface="Consolas"/>
              </a:rPr>
              <a:t>(status =&gt; </a:t>
            </a:r>
            <a:r>
              <a:rPr lang="en-US" sz="1700" dirty="0" err="1">
                <a:latin typeface="Consolas"/>
                <a:cs typeface="Consolas"/>
              </a:rPr>
              <a:t>getTags</a:t>
            </a:r>
            <a:r>
              <a:rPr lang="en-US" sz="1700" dirty="0">
                <a:latin typeface="Consolas"/>
                <a:cs typeface="Consolas"/>
              </a:rPr>
              <a:t>(status))</a:t>
            </a:r>
          </a:p>
          <a:p>
            <a:pPr marL="0" indent="0">
              <a:buNone/>
              <a:defRPr/>
            </a:pPr>
            <a:endParaRPr lang="en-US" sz="2500" dirty="0"/>
          </a:p>
          <a:p>
            <a:pPr>
              <a:defRPr/>
            </a:pPr>
            <a:endParaRPr lang="en-US" sz="2000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869406" y="4310857"/>
            <a:ext cx="1188244" cy="1594644"/>
            <a:chOff x="7651750" y="8621713"/>
            <a:chExt cx="3168445" cy="3189287"/>
          </a:xfrm>
        </p:grpSpPr>
        <p:grpSp>
          <p:nvGrpSpPr>
            <p:cNvPr id="6217" name="Group 18"/>
            <p:cNvGrpSpPr>
              <a:grpSpLocks/>
            </p:cNvGrpSpPr>
            <p:nvPr/>
          </p:nvGrpSpPr>
          <p:grpSpPr bwMode="auto">
            <a:xfrm>
              <a:off x="7651750" y="11050588"/>
              <a:ext cx="2614613" cy="760412"/>
              <a:chOff x="13968431" y="5604337"/>
              <a:chExt cx="2889827" cy="840669"/>
            </a:xfrm>
          </p:grpSpPr>
          <p:pic>
            <p:nvPicPr>
              <p:cNvPr id="6225" name="Picture 19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68431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26" name="Picture 20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19692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27" name="Picture 21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78479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28" name="Picture 22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7253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18" name="Group 23"/>
            <p:cNvGrpSpPr>
              <a:grpSpLocks/>
            </p:cNvGrpSpPr>
            <p:nvPr/>
          </p:nvGrpSpPr>
          <p:grpSpPr bwMode="auto">
            <a:xfrm>
              <a:off x="7767638" y="10323513"/>
              <a:ext cx="2224087" cy="590550"/>
              <a:chOff x="7918600" y="4832650"/>
              <a:chExt cx="2458447" cy="653855"/>
            </a:xfrm>
          </p:grpSpPr>
          <p:sp>
            <p:nvSpPr>
              <p:cNvPr id="25" name="Alternate Process 24"/>
              <p:cNvSpPr/>
              <p:nvPr/>
            </p:nvSpPr>
            <p:spPr>
              <a:xfrm>
                <a:off x="7918592" y="4846711"/>
                <a:ext cx="2458288" cy="629248"/>
              </a:xfrm>
              <a:prstGeom prst="flowChartAlternateProcess">
                <a:avLst/>
              </a:prstGeom>
              <a:ln w="3810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500" b="0">
                  <a:solidFill>
                    <a:prstClr val="black"/>
                  </a:solidFill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26" name="Straight Connector 25"/>
              <p:cNvCxnSpPr>
                <a:stCxn id="25" idx="0"/>
                <a:endCxn id="25" idx="2"/>
              </p:cNvCxnSpPr>
              <p:nvPr/>
            </p:nvCxnSpPr>
            <p:spPr>
              <a:xfrm>
                <a:off x="9148613" y="4846711"/>
                <a:ext cx="0" cy="629248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9785558" y="4832650"/>
                <a:ext cx="0" cy="629248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8548517" y="4857257"/>
                <a:ext cx="0" cy="629248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6219" name="TextBox 62"/>
            <p:cNvSpPr txBox="1">
              <a:spLocks noChangeArrowheads="1"/>
            </p:cNvSpPr>
            <p:nvPr/>
          </p:nvSpPr>
          <p:spPr bwMode="auto">
            <a:xfrm>
              <a:off x="8778874" y="9457615"/>
              <a:ext cx="2041321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1500" b="0" smtClean="0">
                  <a:latin typeface="Gill Sans"/>
                  <a:cs typeface="Gill Sans"/>
                </a:rPr>
                <a:t>flatMap</a:t>
              </a:r>
            </a:p>
          </p:txBody>
        </p:sp>
        <p:cxnSp>
          <p:nvCxnSpPr>
            <p:cNvPr id="109" name="Straight Arrow Connector 108"/>
            <p:cNvCxnSpPr>
              <a:stCxn id="9" idx="2"/>
              <a:endCxn id="25" idx="0"/>
            </p:cNvCxnSpPr>
            <p:nvPr/>
          </p:nvCxnSpPr>
          <p:spPr bwMode="auto">
            <a:xfrm flipH="1">
              <a:off x="8878809" y="8621713"/>
              <a:ext cx="22224" cy="1714500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188024" y="4310857"/>
            <a:ext cx="1188244" cy="1594644"/>
            <a:chOff x="11168063" y="8621713"/>
            <a:chExt cx="3168091" cy="3189287"/>
          </a:xfrm>
        </p:grpSpPr>
        <p:sp>
          <p:nvSpPr>
            <p:cNvPr id="6205" name="TextBox 131"/>
            <p:cNvSpPr txBox="1">
              <a:spLocks noChangeArrowheads="1"/>
            </p:cNvSpPr>
            <p:nvPr/>
          </p:nvSpPr>
          <p:spPr bwMode="auto">
            <a:xfrm>
              <a:off x="12294835" y="9457615"/>
              <a:ext cx="2041319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1500" b="0" smtClean="0">
                  <a:latin typeface="Gill Sans"/>
                  <a:cs typeface="Gill Sans"/>
                </a:rPr>
                <a:t>flatMap</a:t>
              </a:r>
            </a:p>
          </p:txBody>
        </p:sp>
        <p:grpSp>
          <p:nvGrpSpPr>
            <p:cNvPr id="6206" name="Group 121"/>
            <p:cNvGrpSpPr>
              <a:grpSpLocks/>
            </p:cNvGrpSpPr>
            <p:nvPr/>
          </p:nvGrpSpPr>
          <p:grpSpPr bwMode="auto">
            <a:xfrm>
              <a:off x="11168063" y="11050588"/>
              <a:ext cx="2614612" cy="760412"/>
              <a:chOff x="13968431" y="5604337"/>
              <a:chExt cx="2889827" cy="840669"/>
            </a:xfrm>
          </p:grpSpPr>
          <p:pic>
            <p:nvPicPr>
              <p:cNvPr id="6213" name="Picture 122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68431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14" name="Picture 123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19692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15" name="Picture 124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78479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16" name="Picture 125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7253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07" name="Group 126"/>
            <p:cNvGrpSpPr>
              <a:grpSpLocks/>
            </p:cNvGrpSpPr>
            <p:nvPr/>
          </p:nvGrpSpPr>
          <p:grpSpPr bwMode="auto">
            <a:xfrm>
              <a:off x="11283950" y="10323513"/>
              <a:ext cx="2224088" cy="590550"/>
              <a:chOff x="7918600" y="4832650"/>
              <a:chExt cx="2458447" cy="653855"/>
            </a:xfrm>
          </p:grpSpPr>
          <p:sp>
            <p:nvSpPr>
              <p:cNvPr id="128" name="Alternate Process 127"/>
              <p:cNvSpPr/>
              <p:nvPr/>
            </p:nvSpPr>
            <p:spPr>
              <a:xfrm>
                <a:off x="7918578" y="4846711"/>
                <a:ext cx="2458014" cy="629248"/>
              </a:xfrm>
              <a:prstGeom prst="flowChartAlternateProcess">
                <a:avLst/>
              </a:prstGeom>
              <a:ln w="3810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500" b="0">
                  <a:solidFill>
                    <a:prstClr val="black"/>
                  </a:solidFill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129" name="Straight Connector 128"/>
              <p:cNvCxnSpPr>
                <a:stCxn id="128" idx="0"/>
                <a:endCxn id="128" idx="2"/>
              </p:cNvCxnSpPr>
              <p:nvPr/>
            </p:nvCxnSpPr>
            <p:spPr>
              <a:xfrm>
                <a:off x="9148462" y="4846711"/>
                <a:ext cx="0" cy="629248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9785335" y="4832650"/>
                <a:ext cx="0" cy="629248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8548433" y="4857257"/>
                <a:ext cx="0" cy="629248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133" name="Straight Arrow Connector 132"/>
            <p:cNvCxnSpPr>
              <a:stCxn id="113" idx="2"/>
              <a:endCxn id="128" idx="0"/>
            </p:cNvCxnSpPr>
            <p:nvPr/>
          </p:nvCxnSpPr>
          <p:spPr bwMode="auto">
            <a:xfrm flipH="1">
              <a:off x="12394984" y="8621713"/>
              <a:ext cx="22221" cy="1714500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480446" y="4310857"/>
            <a:ext cx="1188244" cy="1594644"/>
            <a:chOff x="14614525" y="8621713"/>
            <a:chExt cx="3168649" cy="3189287"/>
          </a:xfrm>
        </p:grpSpPr>
        <p:sp>
          <p:nvSpPr>
            <p:cNvPr id="6192" name="TextBox 153"/>
            <p:cNvSpPr txBox="1">
              <a:spLocks noChangeArrowheads="1"/>
            </p:cNvSpPr>
            <p:nvPr/>
          </p:nvSpPr>
          <p:spPr bwMode="auto">
            <a:xfrm>
              <a:off x="15741852" y="9457615"/>
              <a:ext cx="2041322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1500" b="0" smtClean="0">
                  <a:latin typeface="Gill Sans"/>
                  <a:cs typeface="Gill Sans"/>
                </a:rPr>
                <a:t>flatMap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14507367" y="10444679"/>
              <a:ext cx="773114" cy="4514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500" b="0" dirty="0">
                  <a:solidFill>
                    <a:prstClr val="black"/>
                  </a:solidFill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…</a:t>
              </a:r>
            </a:p>
          </p:txBody>
        </p:sp>
        <p:grpSp>
          <p:nvGrpSpPr>
            <p:cNvPr id="6194" name="Group 143"/>
            <p:cNvGrpSpPr>
              <a:grpSpLocks/>
            </p:cNvGrpSpPr>
            <p:nvPr/>
          </p:nvGrpSpPr>
          <p:grpSpPr bwMode="auto">
            <a:xfrm>
              <a:off x="14614525" y="11050588"/>
              <a:ext cx="2614613" cy="760412"/>
              <a:chOff x="13968431" y="5604337"/>
              <a:chExt cx="2889827" cy="840669"/>
            </a:xfrm>
          </p:grpSpPr>
          <p:pic>
            <p:nvPicPr>
              <p:cNvPr id="6201" name="Picture 144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68431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02" name="Picture 145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19692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03" name="Picture 146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78479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04" name="Picture 147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7253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95" name="Group 148"/>
            <p:cNvGrpSpPr>
              <a:grpSpLocks/>
            </p:cNvGrpSpPr>
            <p:nvPr/>
          </p:nvGrpSpPr>
          <p:grpSpPr bwMode="auto">
            <a:xfrm>
              <a:off x="14730413" y="10323513"/>
              <a:ext cx="2224087" cy="590550"/>
              <a:chOff x="7918600" y="4832650"/>
              <a:chExt cx="2458447" cy="653855"/>
            </a:xfrm>
          </p:grpSpPr>
          <p:sp>
            <p:nvSpPr>
              <p:cNvPr id="150" name="Alternate Process 149"/>
              <p:cNvSpPr/>
              <p:nvPr/>
            </p:nvSpPr>
            <p:spPr>
              <a:xfrm>
                <a:off x="7918600" y="4846711"/>
                <a:ext cx="2458446" cy="629248"/>
              </a:xfrm>
              <a:prstGeom prst="flowChartAlternateProcess">
                <a:avLst/>
              </a:prstGeom>
              <a:ln w="3810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500" b="0">
                  <a:solidFill>
                    <a:prstClr val="black"/>
                  </a:solidFill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151" name="Straight Connector 150"/>
              <p:cNvCxnSpPr>
                <a:stCxn id="150" idx="0"/>
                <a:endCxn id="150" idx="2"/>
              </p:cNvCxnSpPr>
              <p:nvPr/>
            </p:nvCxnSpPr>
            <p:spPr>
              <a:xfrm>
                <a:off x="9148700" y="4846711"/>
                <a:ext cx="0" cy="629248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9785686" y="4832650"/>
                <a:ext cx="0" cy="629248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8548565" y="4857257"/>
                <a:ext cx="0" cy="629248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155" name="Straight Arrow Connector 154"/>
            <p:cNvCxnSpPr>
              <a:stCxn id="135" idx="2"/>
              <a:endCxn id="150" idx="0"/>
            </p:cNvCxnSpPr>
            <p:nvPr/>
          </p:nvCxnSpPr>
          <p:spPr bwMode="auto">
            <a:xfrm flipH="1">
              <a:off x="15843250" y="8621713"/>
              <a:ext cx="20638" cy="1714500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63" name="Rounded Rectangular Callout 162"/>
          <p:cNvSpPr/>
          <p:nvPr/>
        </p:nvSpPr>
        <p:spPr>
          <a:xfrm>
            <a:off x="2200275" y="2514600"/>
            <a:ext cx="4505325" cy="685800"/>
          </a:xfrm>
          <a:prstGeom prst="wedgeRoundRectCallout">
            <a:avLst>
              <a:gd name="adj1" fmla="val -33903"/>
              <a:gd name="adj2" fmla="val -105203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9202" rIns="0" bIns="19202"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srgbClr val="000000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transformation</a:t>
            </a:r>
            <a:r>
              <a:rPr lang="en-US" sz="1800" b="0" dirty="0">
                <a:solidFill>
                  <a:srgbClr val="000000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: modify data in one 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/>
            </a:r>
            <a:br>
              <a:rPr lang="en-US" sz="1800" b="0" dirty="0" smtClean="0">
                <a:solidFill>
                  <a:srgbClr val="000000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</a:br>
            <a:r>
              <a:rPr lang="en-US" sz="1800" b="0" dirty="0" err="1" smtClean="0">
                <a:solidFill>
                  <a:srgbClr val="000000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Dstream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 </a:t>
            </a:r>
            <a:r>
              <a:rPr lang="en-US" sz="1800" b="0" dirty="0">
                <a:solidFill>
                  <a:srgbClr val="000000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to create another </a:t>
            </a:r>
            <a:r>
              <a:rPr lang="en-US" sz="1800" b="0" dirty="0" err="1">
                <a:solidFill>
                  <a:srgbClr val="000000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DStream</a:t>
            </a:r>
            <a:r>
              <a:rPr lang="en-US" sz="1800" b="0" dirty="0">
                <a:solidFill>
                  <a:srgbClr val="000000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 </a:t>
            </a:r>
          </a:p>
        </p:txBody>
      </p:sp>
      <p:sp>
        <p:nvSpPr>
          <p:cNvPr id="165" name="Rounded Rectangular Callout 164"/>
          <p:cNvSpPr/>
          <p:nvPr/>
        </p:nvSpPr>
        <p:spPr>
          <a:xfrm>
            <a:off x="342900" y="2514600"/>
            <a:ext cx="1457325" cy="533400"/>
          </a:xfrm>
          <a:prstGeom prst="wedgeRoundRectCallout">
            <a:avLst>
              <a:gd name="adj1" fmla="val -14849"/>
              <a:gd name="adj2" fmla="val -98253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9202" rIns="0" bIns="19202" anchor="ctr"/>
          <a:lstStyle/>
          <a:p>
            <a:pPr algn="ctr" eaLnBrk="1" hangingPunct="1"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new </a:t>
            </a:r>
            <a:r>
              <a:rPr lang="en-US" sz="1800" b="0" dirty="0" err="1">
                <a:solidFill>
                  <a:srgbClr val="000000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DStream</a:t>
            </a:r>
            <a:endParaRPr lang="en-US" sz="1800" b="0" dirty="0">
              <a:solidFill>
                <a:srgbClr val="000000"/>
              </a:solidFill>
              <a:latin typeface="Gill Sans"/>
              <a:ea typeface="ヒラギノ角ゴ ProN W3"/>
              <a:cs typeface="Gill Sans"/>
              <a:sym typeface="Gill Sans" charset="0"/>
            </a:endParaRPr>
          </a:p>
        </p:txBody>
      </p:sp>
      <p:sp>
        <p:nvSpPr>
          <p:cNvPr id="167" name="Rounded Rectangular Callout 166"/>
          <p:cNvSpPr/>
          <p:nvPr/>
        </p:nvSpPr>
        <p:spPr>
          <a:xfrm>
            <a:off x="6572250" y="5143500"/>
            <a:ext cx="1943100" cy="685800"/>
          </a:xfrm>
          <a:prstGeom prst="wedgeRoundRectCallout">
            <a:avLst>
              <a:gd name="adj1" fmla="val -59817"/>
              <a:gd name="adj2" fmla="val -22499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9202" rIns="0" bIns="19202" anchor="ctr"/>
          <a:lstStyle/>
          <a:p>
            <a:pPr algn="ctr" eaLnBrk="1" hangingPunct="1">
              <a:defRPr/>
            </a:pPr>
            <a:r>
              <a:rPr lang="en-US" sz="1700" b="0" dirty="0">
                <a:solidFill>
                  <a:srgbClr val="000000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new RDDs created for every batch </a:t>
            </a:r>
          </a:p>
        </p:txBody>
      </p:sp>
      <p:grpSp>
        <p:nvGrpSpPr>
          <p:cNvPr id="6153" name="Group 2"/>
          <p:cNvGrpSpPr>
            <a:grpSpLocks/>
          </p:cNvGrpSpPr>
          <p:nvPr/>
        </p:nvGrpSpPr>
        <p:grpSpPr bwMode="auto">
          <a:xfrm>
            <a:off x="1171575" y="3269457"/>
            <a:ext cx="6257925" cy="1683544"/>
            <a:chOff x="3124200" y="6538913"/>
            <a:chExt cx="16687800" cy="3367087"/>
          </a:xfrm>
        </p:grpSpPr>
        <p:sp>
          <p:nvSpPr>
            <p:cNvPr id="160" name="Rectangle 159"/>
            <p:cNvSpPr/>
            <p:nvPr/>
          </p:nvSpPr>
          <p:spPr bwMode="auto">
            <a:xfrm>
              <a:off x="5181600" y="7467600"/>
              <a:ext cx="3505200" cy="24384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47000">
                  <a:schemeClr val="bg1"/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sz="5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grpSp>
          <p:nvGrpSpPr>
            <p:cNvPr id="6156" name="Group 7"/>
            <p:cNvGrpSpPr>
              <a:grpSpLocks/>
            </p:cNvGrpSpPr>
            <p:nvPr/>
          </p:nvGrpSpPr>
          <p:grpSpPr bwMode="auto">
            <a:xfrm>
              <a:off x="7788275" y="8039100"/>
              <a:ext cx="2225675" cy="592138"/>
              <a:chOff x="7918600" y="4832650"/>
              <a:chExt cx="2458447" cy="653855"/>
            </a:xfrm>
          </p:grpSpPr>
          <p:sp>
            <p:nvSpPr>
              <p:cNvPr id="9" name="Alternate Process 8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ln w="38100" cmpd="sng"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500" b="0">
                  <a:solidFill>
                    <a:prstClr val="black"/>
                  </a:solidFill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10" name="Straight Connector 9"/>
              <p:cNvCxnSpPr>
                <a:stCxn id="9" idx="0"/>
                <a:endCxn id="9" idx="2"/>
              </p:cNvCxnSpPr>
              <p:nvPr/>
            </p:nvCxnSpPr>
            <p:spPr>
              <a:xfrm>
                <a:off x="9147824" y="4846674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9784354" y="4832650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8548117" y="4857191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</p:grpSp>
        <p:grpSp>
          <p:nvGrpSpPr>
            <p:cNvPr id="6157" name="Group 12"/>
            <p:cNvGrpSpPr>
              <a:grpSpLocks/>
            </p:cNvGrpSpPr>
            <p:nvPr/>
          </p:nvGrpSpPr>
          <p:grpSpPr bwMode="auto">
            <a:xfrm>
              <a:off x="7646988" y="8742363"/>
              <a:ext cx="2614612" cy="760412"/>
              <a:chOff x="7762239" y="5609988"/>
              <a:chExt cx="2889827" cy="840669"/>
            </a:xfrm>
          </p:grpSpPr>
          <p:pic>
            <p:nvPicPr>
              <p:cNvPr id="6184" name="Picture 13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2239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85" name="Picture 14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3497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86" name="Picture 15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72287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87" name="Picture 16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31061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58" name="Group 103"/>
            <p:cNvGrpSpPr>
              <a:grpSpLocks/>
            </p:cNvGrpSpPr>
            <p:nvPr/>
          </p:nvGrpSpPr>
          <p:grpSpPr bwMode="auto">
            <a:xfrm>
              <a:off x="7620000" y="6538913"/>
              <a:ext cx="12192000" cy="1033462"/>
              <a:chOff x="3523416" y="4511948"/>
              <a:chExt cx="1861716" cy="322227"/>
            </a:xfrm>
          </p:grpSpPr>
          <p:sp>
            <p:nvSpPr>
              <p:cNvPr id="105" name="Right Arrow 104"/>
              <p:cNvSpPr/>
              <p:nvPr/>
            </p:nvSpPr>
            <p:spPr>
              <a:xfrm>
                <a:off x="5122601" y="4511948"/>
                <a:ext cx="262531" cy="322227"/>
              </a:xfrm>
              <a:prstGeom prst="rightArrow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b="0" kern="0">
                  <a:solidFill>
                    <a:prstClr val="black"/>
                  </a:solidFill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055750" y="4600053"/>
                <a:ext cx="408705" cy="155421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>
                    <a:solidFill>
                      <a:prstClr val="black"/>
                    </a:solidFill>
                    <a:latin typeface="Gill Sans"/>
                    <a:ea typeface="ヒラギノ角ゴ ProN W3"/>
                    <a:cs typeface="Gill Sans"/>
                    <a:sym typeface="Gill Sans" charset="0"/>
                  </a:rPr>
                  <a:t>batch @ t+1</a:t>
                </a: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3523416" y="4603518"/>
                <a:ext cx="408705" cy="155421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>
                    <a:solidFill>
                      <a:prstClr val="black"/>
                    </a:solidFill>
                    <a:latin typeface="Gill Sans"/>
                    <a:ea typeface="ヒラギノ角ゴ ProN W3"/>
                    <a:cs typeface="Gill Sans"/>
                    <a:sym typeface="Gill Sans" charset="0"/>
                  </a:rPr>
                  <a:t>b</a:t>
                </a:r>
                <a:r>
                  <a:rPr lang="en-US" sz="1200" b="0" kern="0" dirty="0" err="1">
                    <a:solidFill>
                      <a:prstClr val="black"/>
                    </a:solidFill>
                    <a:latin typeface="Gill Sans"/>
                    <a:ea typeface="ヒラギノ角ゴ ProN W3"/>
                    <a:cs typeface="Gill Sans"/>
                    <a:sym typeface="Gill Sans" charset="0"/>
                  </a:rPr>
                  <a:t>atch</a:t>
                </a:r>
                <a:r>
                  <a:rPr lang="en-US" sz="1200" b="0" kern="0" dirty="0">
                    <a:solidFill>
                      <a:prstClr val="black"/>
                    </a:solidFill>
                    <a:latin typeface="Gill Sans"/>
                    <a:ea typeface="ヒラギノ角ゴ ProN W3"/>
                    <a:cs typeface="Gill Sans"/>
                    <a:sym typeface="Gill Sans" charset="0"/>
                  </a:rPr>
                  <a:t> @ t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4587600" y="4603518"/>
                <a:ext cx="408705" cy="155421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>
                    <a:solidFill>
                      <a:prstClr val="black"/>
                    </a:solidFill>
                    <a:latin typeface="Gill Sans"/>
                    <a:ea typeface="ヒラギノ角ゴ ProN W3"/>
                    <a:cs typeface="Gill Sans"/>
                    <a:sym typeface="Gill Sans" charset="0"/>
                  </a:rPr>
                  <a:t>batch @ t+2</a:t>
                </a:r>
              </a:p>
            </p:txBody>
          </p:sp>
        </p:grpSp>
        <p:grpSp>
          <p:nvGrpSpPr>
            <p:cNvPr id="6159" name="Group 111"/>
            <p:cNvGrpSpPr>
              <a:grpSpLocks/>
            </p:cNvGrpSpPr>
            <p:nvPr/>
          </p:nvGrpSpPr>
          <p:grpSpPr bwMode="auto">
            <a:xfrm>
              <a:off x="11304588" y="8039100"/>
              <a:ext cx="2225675" cy="592138"/>
              <a:chOff x="7918600" y="4832650"/>
              <a:chExt cx="2458447" cy="653855"/>
            </a:xfrm>
          </p:grpSpPr>
          <p:sp>
            <p:nvSpPr>
              <p:cNvPr id="113" name="Alternate Process 112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ln w="38100" cmpd="sng"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500" b="0">
                  <a:solidFill>
                    <a:prstClr val="black"/>
                  </a:solidFill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114" name="Straight Connector 113"/>
              <p:cNvCxnSpPr>
                <a:stCxn id="113" idx="0"/>
                <a:endCxn id="113" idx="2"/>
              </p:cNvCxnSpPr>
              <p:nvPr/>
            </p:nvCxnSpPr>
            <p:spPr>
              <a:xfrm>
                <a:off x="9147823" y="4846674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9784354" y="4832650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8548116" y="4857191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</p:grpSp>
        <p:grpSp>
          <p:nvGrpSpPr>
            <p:cNvPr id="6160" name="Group 116"/>
            <p:cNvGrpSpPr>
              <a:grpSpLocks/>
            </p:cNvGrpSpPr>
            <p:nvPr/>
          </p:nvGrpSpPr>
          <p:grpSpPr bwMode="auto">
            <a:xfrm>
              <a:off x="11163300" y="8742363"/>
              <a:ext cx="2614613" cy="760412"/>
              <a:chOff x="7762239" y="5609988"/>
              <a:chExt cx="2889827" cy="840669"/>
            </a:xfrm>
          </p:grpSpPr>
          <p:pic>
            <p:nvPicPr>
              <p:cNvPr id="6172" name="Picture 117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2239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3" name="Picture 118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3497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4" name="Picture 119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72287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5" name="Picture 120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31061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1" name="Group 133"/>
            <p:cNvGrpSpPr>
              <a:grpSpLocks/>
            </p:cNvGrpSpPr>
            <p:nvPr/>
          </p:nvGrpSpPr>
          <p:grpSpPr bwMode="auto">
            <a:xfrm>
              <a:off x="14752638" y="8039100"/>
              <a:ext cx="2224087" cy="592138"/>
              <a:chOff x="7918600" y="4832650"/>
              <a:chExt cx="2458447" cy="653855"/>
            </a:xfrm>
          </p:grpSpPr>
          <p:sp>
            <p:nvSpPr>
              <p:cNvPr id="135" name="Alternate Process 134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ln w="38100" cmpd="sng"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500" b="0">
                  <a:solidFill>
                    <a:prstClr val="black"/>
                  </a:solidFill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136" name="Straight Connector 135"/>
              <p:cNvCxnSpPr>
                <a:stCxn id="135" idx="0"/>
                <a:endCxn id="135" idx="2"/>
              </p:cNvCxnSpPr>
              <p:nvPr/>
            </p:nvCxnSpPr>
            <p:spPr>
              <a:xfrm>
                <a:off x="9148701" y="4846674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9785687" y="4832650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8548566" y="4857191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</p:grpSp>
        <p:grpSp>
          <p:nvGrpSpPr>
            <p:cNvPr id="6162" name="Group 138"/>
            <p:cNvGrpSpPr>
              <a:grpSpLocks/>
            </p:cNvGrpSpPr>
            <p:nvPr/>
          </p:nvGrpSpPr>
          <p:grpSpPr bwMode="auto">
            <a:xfrm>
              <a:off x="14611350" y="8742363"/>
              <a:ext cx="2614613" cy="760412"/>
              <a:chOff x="7762239" y="5609988"/>
              <a:chExt cx="2889827" cy="840669"/>
            </a:xfrm>
          </p:grpSpPr>
          <p:pic>
            <p:nvPicPr>
              <p:cNvPr id="6164" name="Picture 139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2239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5" name="Picture 140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3497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6" name="Picture 141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72287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7" name="Picture 142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31061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63" name="Rectangle 155"/>
            <p:cNvSpPr>
              <a:spLocks noChangeArrowheads="1"/>
            </p:cNvSpPr>
            <p:nvPr/>
          </p:nvSpPr>
          <p:spPr bwMode="auto">
            <a:xfrm>
              <a:off x="3124200" y="7917359"/>
              <a:ext cx="502920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800" b="0" smtClean="0">
                  <a:solidFill>
                    <a:srgbClr val="000000"/>
                  </a:solidFill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tweets DStream</a:t>
              </a:r>
            </a:p>
          </p:txBody>
        </p:sp>
      </p:grpSp>
      <p:sp>
        <p:nvSpPr>
          <p:cNvPr id="86" name="Rectangle 155"/>
          <p:cNvSpPr>
            <a:spLocks noChangeArrowheads="1"/>
          </p:cNvSpPr>
          <p:nvPr/>
        </p:nvSpPr>
        <p:spPr bwMode="auto">
          <a:xfrm>
            <a:off x="1171575" y="5105400"/>
            <a:ext cx="1885950" cy="54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/>
          <a:p>
            <a:pPr eaLnBrk="1" hangingPunct="1"/>
            <a:r>
              <a:rPr lang="en-US" sz="1800" b="0" smtClean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hashTags Dstream</a:t>
            </a:r>
          </a:p>
          <a:p>
            <a:pPr eaLnBrk="1" hangingPunct="1"/>
            <a:r>
              <a:rPr lang="en-US" sz="1500" b="0" smtClean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[#cat, #dog, … ]</a:t>
            </a:r>
          </a:p>
        </p:txBody>
      </p:sp>
    </p:spTree>
    <p:extLst>
      <p:ext uri="{BB962C8B-B14F-4D97-AF65-F5344CB8AC3E}">
        <p14:creationId xmlns:p14="http://schemas.microsoft.com/office/powerpoint/2010/main" val="33307228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5" grpId="0" animBg="1"/>
      <p:bldP spid="167" grpId="0" animBg="1"/>
      <p:bldP spid="8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>
                <a:latin typeface="Gill Sans"/>
                <a:cs typeface="Gill Sans"/>
              </a:rPr>
              <a:t>Example: Get </a:t>
            </a:r>
            <a:r>
              <a:rPr lang="en-US" b="0" dirty="0" err="1" smtClean="0">
                <a:latin typeface="Gill Sans"/>
                <a:cs typeface="Gill Sans"/>
              </a:rPr>
              <a:t>hashtags</a:t>
            </a:r>
            <a:r>
              <a:rPr lang="en-US" b="0" dirty="0" smtClean="0">
                <a:latin typeface="Gill Sans"/>
                <a:cs typeface="Gill Sans"/>
              </a:rPr>
              <a:t> from Twitter  </a:t>
            </a:r>
            <a:endParaRPr lang="en-US" b="0" dirty="0">
              <a:latin typeface="Gill Sans"/>
              <a:cs typeface="Gill San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val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tweets =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ssc.twitterStream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(&lt;Twitter username&gt;, &lt;Twitter password&gt;)</a:t>
            </a:r>
          </a:p>
          <a:p>
            <a:pPr marL="0" indent="0">
              <a:buNone/>
              <a:defRPr/>
            </a:pPr>
            <a:r>
              <a:rPr lang="en-US" sz="1700" dirty="0" err="1">
                <a:solidFill>
                  <a:srgbClr val="7F7F7F"/>
                </a:solidFill>
                <a:latin typeface="Consolas"/>
                <a:cs typeface="Consolas"/>
              </a:rPr>
              <a:t>val</a:t>
            </a:r>
            <a:r>
              <a:rPr lang="en-US" sz="1700" dirty="0">
                <a:solidFill>
                  <a:srgbClr val="7F7F7F"/>
                </a:solidFill>
                <a:latin typeface="Consolas"/>
                <a:cs typeface="Consolas"/>
              </a:rPr>
              <a:t> </a:t>
            </a:r>
            <a:r>
              <a:rPr lang="en-US" sz="1700" dirty="0" err="1">
                <a:solidFill>
                  <a:srgbClr val="7F7F7F"/>
                </a:solidFill>
                <a:latin typeface="Consolas"/>
                <a:cs typeface="Consolas"/>
              </a:rPr>
              <a:t>hashTags</a:t>
            </a:r>
            <a:r>
              <a:rPr lang="en-US" sz="1700" dirty="0">
                <a:solidFill>
                  <a:srgbClr val="7F7F7F"/>
                </a:solidFill>
                <a:latin typeface="Consolas"/>
                <a:cs typeface="Consolas"/>
              </a:rPr>
              <a:t> = </a:t>
            </a:r>
            <a:r>
              <a:rPr lang="en-US" sz="1700" dirty="0" err="1">
                <a:solidFill>
                  <a:srgbClr val="7F7F7F"/>
                </a:solidFill>
                <a:latin typeface="Consolas"/>
                <a:cs typeface="Consolas"/>
              </a:rPr>
              <a:t>tweets.flatMap</a:t>
            </a:r>
            <a:r>
              <a:rPr lang="en-US" sz="1700" dirty="0">
                <a:solidFill>
                  <a:srgbClr val="7F7F7F"/>
                </a:solidFill>
                <a:latin typeface="Consolas"/>
                <a:cs typeface="Consolas"/>
              </a:rPr>
              <a:t> (status =&gt; </a:t>
            </a:r>
            <a:r>
              <a:rPr lang="en-US" sz="1700" dirty="0" err="1">
                <a:solidFill>
                  <a:srgbClr val="7F7F7F"/>
                </a:solidFill>
                <a:latin typeface="Consolas"/>
                <a:cs typeface="Consolas"/>
              </a:rPr>
              <a:t>getTags</a:t>
            </a:r>
            <a:r>
              <a:rPr lang="en-US" sz="1700" dirty="0">
                <a:solidFill>
                  <a:srgbClr val="7F7F7F"/>
                </a:solidFill>
                <a:latin typeface="Consolas"/>
                <a:cs typeface="Consolas"/>
              </a:rPr>
              <a:t>(status))</a:t>
            </a:r>
          </a:p>
          <a:p>
            <a:pPr marL="0" indent="0">
              <a:buNone/>
              <a:defRPr/>
            </a:pPr>
            <a:r>
              <a:rPr lang="en-US" sz="1700" dirty="0" err="1">
                <a:solidFill>
                  <a:schemeClr val="accent3"/>
                </a:solidFill>
                <a:latin typeface="Consolas"/>
                <a:cs typeface="Consolas"/>
              </a:rPr>
              <a:t>hashTags</a:t>
            </a:r>
            <a:r>
              <a:rPr lang="en-US" sz="1700" dirty="0" err="1">
                <a:latin typeface="Consolas"/>
                <a:cs typeface="Consolas"/>
              </a:rPr>
              <a:t>.</a:t>
            </a:r>
            <a:r>
              <a:rPr lang="en-US" sz="1700" dirty="0" err="1">
                <a:solidFill>
                  <a:schemeClr val="accent1"/>
                </a:solidFill>
                <a:latin typeface="Consolas"/>
                <a:cs typeface="Consolas"/>
              </a:rPr>
              <a:t>saveAsHadoopFiles</a:t>
            </a:r>
            <a:r>
              <a:rPr lang="en-US" sz="1700" dirty="0">
                <a:latin typeface="Consolas"/>
                <a:cs typeface="Consolas"/>
              </a:rPr>
              <a:t>("</a:t>
            </a:r>
            <a:r>
              <a:rPr lang="en-US" sz="1700" dirty="0" err="1">
                <a:latin typeface="Consolas"/>
                <a:cs typeface="Consolas"/>
              </a:rPr>
              <a:t>hdfs</a:t>
            </a:r>
            <a:r>
              <a:rPr lang="en-US" sz="1700" dirty="0">
                <a:latin typeface="Consolas"/>
                <a:cs typeface="Consolas"/>
              </a:rPr>
              <a:t>://...")</a:t>
            </a:r>
          </a:p>
          <a:p>
            <a:pPr marL="0" indent="0">
              <a:buNone/>
              <a:defRPr/>
            </a:pPr>
            <a:endParaRPr lang="en-US" sz="250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164" name="Rounded Rectangular Callout 163"/>
          <p:cNvSpPr/>
          <p:nvPr/>
        </p:nvSpPr>
        <p:spPr>
          <a:xfrm>
            <a:off x="2600325" y="2552700"/>
            <a:ext cx="5705475" cy="571500"/>
          </a:xfrm>
          <a:prstGeom prst="wedgeRoundRectCallout">
            <a:avLst>
              <a:gd name="adj1" fmla="val -56824"/>
              <a:gd name="adj2" fmla="val -52520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9202" rIns="0" bIns="19202"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srgbClr val="000000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output operation</a:t>
            </a:r>
            <a:r>
              <a:rPr lang="en-US" sz="1800" b="0" dirty="0">
                <a:solidFill>
                  <a:srgbClr val="000000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: to push data to external storage</a:t>
            </a:r>
          </a:p>
        </p:txBody>
      </p:sp>
      <p:grpSp>
        <p:nvGrpSpPr>
          <p:cNvPr id="7172" name="Group 7"/>
          <p:cNvGrpSpPr>
            <a:grpSpLocks/>
          </p:cNvGrpSpPr>
          <p:nvPr/>
        </p:nvGrpSpPr>
        <p:grpSpPr bwMode="auto">
          <a:xfrm>
            <a:off x="2920603" y="3810000"/>
            <a:ext cx="834628" cy="296069"/>
            <a:chOff x="7918600" y="4832650"/>
            <a:chExt cx="2458447" cy="653855"/>
          </a:xfrm>
        </p:grpSpPr>
        <p:sp>
          <p:nvSpPr>
            <p:cNvPr id="9" name="Alternate Process 8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38100" cmpd="sng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500" b="0">
                <a:solidFill>
                  <a:prstClr val="black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10" name="Straight Connector 9"/>
            <p:cNvCxnSpPr>
              <a:stCxn id="9" idx="0"/>
              <a:endCxn id="9" idx="2"/>
            </p:cNvCxnSpPr>
            <p:nvPr/>
          </p:nvCxnSpPr>
          <p:spPr>
            <a:xfrm>
              <a:off x="9147824" y="4846674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548117" y="4857191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7173" name="Group 23"/>
          <p:cNvGrpSpPr>
            <a:grpSpLocks/>
          </p:cNvGrpSpPr>
          <p:nvPr/>
        </p:nvGrpSpPr>
        <p:grpSpPr bwMode="auto">
          <a:xfrm>
            <a:off x="2912864" y="4599782"/>
            <a:ext cx="834033" cy="296069"/>
            <a:chOff x="7918600" y="4832650"/>
            <a:chExt cx="2458447" cy="653855"/>
          </a:xfrm>
        </p:grpSpPr>
        <p:sp>
          <p:nvSpPr>
            <p:cNvPr id="25" name="Alternate Process 24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500" b="0">
                <a:solidFill>
                  <a:prstClr val="black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26" name="Straight Connector 25"/>
            <p:cNvCxnSpPr>
              <a:stCxn id="25" idx="0"/>
              <a:endCxn id="25" idx="2"/>
            </p:cNvCxnSpPr>
            <p:nvPr/>
          </p:nvCxnSpPr>
          <p:spPr>
            <a:xfrm>
              <a:off x="9148701" y="4846674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785687" y="4832650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548566" y="4857191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3" name="TextBox 62"/>
          <p:cNvSpPr txBox="1"/>
          <p:nvPr/>
        </p:nvSpPr>
        <p:spPr bwMode="auto">
          <a:xfrm>
            <a:off x="3320653" y="4248150"/>
            <a:ext cx="611981" cy="200055"/>
          </a:xfrm>
          <a:prstGeom prst="rect">
            <a:avLst/>
          </a:prstGeom>
          <a:noFill/>
        </p:spPr>
        <p:txBody>
          <a:bodyPr lIns="38405" tIns="0" rIns="38405" bIns="0">
            <a:spAutoFit/>
          </a:bodyPr>
          <a:lstStyle/>
          <a:p>
            <a:pPr algn="ctr" eaLnBrk="1" hangingPunct="1">
              <a:defRPr/>
            </a:pPr>
            <a:r>
              <a:rPr lang="en-US" sz="1300" b="0" dirty="0" err="1">
                <a:solidFill>
                  <a:prstClr val="black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flatMap</a:t>
            </a:r>
            <a:endParaRPr lang="en-US" sz="1300" b="0" dirty="0">
              <a:solidFill>
                <a:prstClr val="black"/>
              </a:solidFill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cxnSp>
        <p:nvCxnSpPr>
          <p:cNvPr id="109" name="Straight Arrow Connector 108"/>
          <p:cNvCxnSpPr>
            <a:stCxn id="9" idx="2"/>
            <a:endCxn id="25" idx="0"/>
          </p:cNvCxnSpPr>
          <p:nvPr/>
        </p:nvCxnSpPr>
        <p:spPr bwMode="auto">
          <a:xfrm flipH="1">
            <a:off x="3329583" y="4101307"/>
            <a:ext cx="8334" cy="505619"/>
          </a:xfrm>
          <a:prstGeom prst="straightConnector1">
            <a:avLst/>
          </a:prstGeom>
          <a:solidFill>
            <a:srgbClr val="000000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7176" name="Group 111"/>
          <p:cNvGrpSpPr>
            <a:grpSpLocks/>
          </p:cNvGrpSpPr>
          <p:nvPr/>
        </p:nvGrpSpPr>
        <p:grpSpPr bwMode="auto">
          <a:xfrm>
            <a:off x="4239221" y="3810000"/>
            <a:ext cx="834628" cy="296069"/>
            <a:chOff x="7918600" y="4832650"/>
            <a:chExt cx="2458447" cy="653855"/>
          </a:xfrm>
        </p:grpSpPr>
        <p:sp>
          <p:nvSpPr>
            <p:cNvPr id="113" name="Alternate Process 112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38100" cmpd="sng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500" b="0">
                <a:solidFill>
                  <a:prstClr val="black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114" name="Straight Connector 113"/>
            <p:cNvCxnSpPr>
              <a:stCxn id="113" idx="0"/>
              <a:endCxn id="113" idx="2"/>
            </p:cNvCxnSpPr>
            <p:nvPr/>
          </p:nvCxnSpPr>
          <p:spPr>
            <a:xfrm>
              <a:off x="9147823" y="4846674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8548116" y="4857191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7177" name="Group 126"/>
          <p:cNvGrpSpPr>
            <a:grpSpLocks/>
          </p:cNvGrpSpPr>
          <p:nvPr/>
        </p:nvGrpSpPr>
        <p:grpSpPr bwMode="auto">
          <a:xfrm>
            <a:off x="4231481" y="4599782"/>
            <a:ext cx="834033" cy="296069"/>
            <a:chOff x="7918600" y="4832650"/>
            <a:chExt cx="2458447" cy="653855"/>
          </a:xfrm>
        </p:grpSpPr>
        <p:sp>
          <p:nvSpPr>
            <p:cNvPr id="128" name="Alternate Process 127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500" b="0">
                <a:solidFill>
                  <a:prstClr val="black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129" name="Straight Connector 128"/>
            <p:cNvCxnSpPr>
              <a:stCxn id="128" idx="0"/>
              <a:endCxn id="128" idx="2"/>
            </p:cNvCxnSpPr>
            <p:nvPr/>
          </p:nvCxnSpPr>
          <p:spPr>
            <a:xfrm>
              <a:off x="9148701" y="4846674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9785686" y="4832650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8548566" y="4857191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32" name="TextBox 131"/>
          <p:cNvSpPr txBox="1"/>
          <p:nvPr/>
        </p:nvSpPr>
        <p:spPr bwMode="auto">
          <a:xfrm>
            <a:off x="4639271" y="4248150"/>
            <a:ext cx="611981" cy="200055"/>
          </a:xfrm>
          <a:prstGeom prst="rect">
            <a:avLst/>
          </a:prstGeom>
          <a:noFill/>
        </p:spPr>
        <p:txBody>
          <a:bodyPr lIns="38405" tIns="0" rIns="38405" bIns="0">
            <a:spAutoFit/>
          </a:bodyPr>
          <a:lstStyle/>
          <a:p>
            <a:pPr algn="ctr" eaLnBrk="1" hangingPunct="1">
              <a:defRPr/>
            </a:pPr>
            <a:r>
              <a:rPr lang="en-US" sz="1300" b="0" dirty="0" err="1">
                <a:solidFill>
                  <a:prstClr val="black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flatMap</a:t>
            </a:r>
            <a:endParaRPr lang="en-US" sz="1300" b="0" dirty="0">
              <a:solidFill>
                <a:prstClr val="black"/>
              </a:solidFill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cxnSp>
        <p:nvCxnSpPr>
          <p:cNvPr id="133" name="Straight Arrow Connector 132"/>
          <p:cNvCxnSpPr>
            <a:stCxn id="113" idx="2"/>
            <a:endCxn id="128" idx="0"/>
          </p:cNvCxnSpPr>
          <p:nvPr/>
        </p:nvCxnSpPr>
        <p:spPr bwMode="auto">
          <a:xfrm flipH="1">
            <a:off x="4648200" y="4101307"/>
            <a:ext cx="8334" cy="505619"/>
          </a:xfrm>
          <a:prstGeom prst="straightConnector1">
            <a:avLst/>
          </a:prstGeom>
          <a:solidFill>
            <a:srgbClr val="000000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7180" name="Group 133"/>
          <p:cNvGrpSpPr>
            <a:grpSpLocks/>
          </p:cNvGrpSpPr>
          <p:nvPr/>
        </p:nvGrpSpPr>
        <p:grpSpPr bwMode="auto">
          <a:xfrm>
            <a:off x="5532239" y="3810000"/>
            <a:ext cx="834033" cy="296069"/>
            <a:chOff x="7918600" y="4832650"/>
            <a:chExt cx="2458447" cy="653855"/>
          </a:xfrm>
        </p:grpSpPr>
        <p:sp>
          <p:nvSpPr>
            <p:cNvPr id="135" name="Alternate Process 134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38100" cmpd="sng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500" b="0">
                <a:solidFill>
                  <a:prstClr val="black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136" name="Straight Connector 135"/>
            <p:cNvCxnSpPr>
              <a:stCxn id="135" idx="0"/>
              <a:endCxn id="135" idx="2"/>
            </p:cNvCxnSpPr>
            <p:nvPr/>
          </p:nvCxnSpPr>
          <p:spPr>
            <a:xfrm>
              <a:off x="9148701" y="4846674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9785687" y="4832650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8548566" y="4857191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7181" name="Group 148"/>
          <p:cNvGrpSpPr>
            <a:grpSpLocks/>
          </p:cNvGrpSpPr>
          <p:nvPr/>
        </p:nvGrpSpPr>
        <p:grpSpPr bwMode="auto">
          <a:xfrm>
            <a:off x="5523905" y="4599782"/>
            <a:ext cx="834033" cy="296069"/>
            <a:chOff x="7918600" y="4832650"/>
            <a:chExt cx="2458447" cy="653855"/>
          </a:xfrm>
        </p:grpSpPr>
        <p:sp>
          <p:nvSpPr>
            <p:cNvPr id="150" name="Alternate Process 149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500" b="0">
                <a:solidFill>
                  <a:prstClr val="black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151" name="Straight Connector 150"/>
            <p:cNvCxnSpPr>
              <a:stCxn id="150" idx="0"/>
              <a:endCxn id="150" idx="2"/>
            </p:cNvCxnSpPr>
            <p:nvPr/>
          </p:nvCxnSpPr>
          <p:spPr>
            <a:xfrm>
              <a:off x="9148701" y="4846674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9785687" y="4832650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548566" y="4857191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54" name="TextBox 153"/>
          <p:cNvSpPr txBox="1"/>
          <p:nvPr/>
        </p:nvSpPr>
        <p:spPr bwMode="auto">
          <a:xfrm>
            <a:off x="5931694" y="4248150"/>
            <a:ext cx="611981" cy="200055"/>
          </a:xfrm>
          <a:prstGeom prst="rect">
            <a:avLst/>
          </a:prstGeom>
          <a:noFill/>
        </p:spPr>
        <p:txBody>
          <a:bodyPr lIns="38405" tIns="0" rIns="38405" bIns="0">
            <a:spAutoFit/>
          </a:bodyPr>
          <a:lstStyle/>
          <a:p>
            <a:pPr algn="ctr" eaLnBrk="1" hangingPunct="1">
              <a:defRPr/>
            </a:pPr>
            <a:r>
              <a:rPr lang="en-US" sz="1300" b="0" dirty="0" err="1">
                <a:solidFill>
                  <a:prstClr val="black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flatMap</a:t>
            </a:r>
            <a:endParaRPr lang="en-US" sz="1300" b="0" dirty="0">
              <a:solidFill>
                <a:prstClr val="black"/>
              </a:solidFill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cxnSp>
        <p:nvCxnSpPr>
          <p:cNvPr id="155" name="Straight Arrow Connector 154"/>
          <p:cNvCxnSpPr>
            <a:stCxn id="135" idx="2"/>
            <a:endCxn id="150" idx="0"/>
          </p:cNvCxnSpPr>
          <p:nvPr/>
        </p:nvCxnSpPr>
        <p:spPr bwMode="auto">
          <a:xfrm flipH="1">
            <a:off x="5941219" y="4101307"/>
            <a:ext cx="7739" cy="505619"/>
          </a:xfrm>
          <a:prstGeom prst="straightConnector1">
            <a:avLst/>
          </a:prstGeom>
          <a:solidFill>
            <a:srgbClr val="000000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000375" y="4901407"/>
            <a:ext cx="3451622" cy="1139031"/>
            <a:chOff x="8001000" y="9802813"/>
            <a:chExt cx="9204325" cy="2278062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 flipH="1">
              <a:off x="8863013" y="9802813"/>
              <a:ext cx="22225" cy="1011237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7" name="Straight Arrow Connector 86"/>
            <p:cNvCxnSpPr/>
            <p:nvPr/>
          </p:nvCxnSpPr>
          <p:spPr bwMode="auto">
            <a:xfrm flipH="1">
              <a:off x="12379325" y="9802813"/>
              <a:ext cx="22225" cy="1011237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15827375" y="9802813"/>
              <a:ext cx="20638" cy="1011237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7194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10820400"/>
              <a:ext cx="1752600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5" name="Picture 9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200" y="10820400"/>
              <a:ext cx="1752600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6" name="Picture 9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11400" y="10820400"/>
              <a:ext cx="1752600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TextBox 83"/>
            <p:cNvSpPr txBox="1"/>
            <p:nvPr/>
          </p:nvSpPr>
          <p:spPr bwMode="auto">
            <a:xfrm>
              <a:off x="8610600" y="9947275"/>
              <a:ext cx="1631949" cy="400110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algn="ctr" eaLnBrk="1" hangingPunct="1">
                <a:defRPr/>
              </a:pPr>
              <a:r>
                <a:rPr lang="en-US" sz="1300" b="0" dirty="0">
                  <a:solidFill>
                    <a:prstClr val="black"/>
                  </a:solidFill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save</a:t>
              </a:r>
            </a:p>
          </p:txBody>
        </p:sp>
        <p:sp>
          <p:nvSpPr>
            <p:cNvPr id="86" name="TextBox 85"/>
            <p:cNvSpPr txBox="1"/>
            <p:nvPr/>
          </p:nvSpPr>
          <p:spPr bwMode="auto">
            <a:xfrm>
              <a:off x="12126912" y="9947275"/>
              <a:ext cx="1630363" cy="400110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algn="ctr" eaLnBrk="1" hangingPunct="1">
                <a:defRPr/>
              </a:pPr>
              <a:r>
                <a:rPr lang="en-US" sz="1300" b="0" dirty="0">
                  <a:solidFill>
                    <a:prstClr val="black"/>
                  </a:solidFill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save</a:t>
              </a:r>
            </a:p>
          </p:txBody>
        </p:sp>
        <p:sp>
          <p:nvSpPr>
            <p:cNvPr id="88" name="TextBox 87"/>
            <p:cNvSpPr txBox="1"/>
            <p:nvPr/>
          </p:nvSpPr>
          <p:spPr bwMode="auto">
            <a:xfrm>
              <a:off x="15573376" y="9947275"/>
              <a:ext cx="1631949" cy="400110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algn="ctr" eaLnBrk="1" hangingPunct="1">
                <a:defRPr/>
              </a:pPr>
              <a:r>
                <a:rPr lang="en-US" sz="1300" b="0" dirty="0">
                  <a:solidFill>
                    <a:prstClr val="black"/>
                  </a:solidFill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save</a:t>
              </a:r>
            </a:p>
          </p:txBody>
        </p:sp>
      </p:grpSp>
      <p:sp>
        <p:nvSpPr>
          <p:cNvPr id="55" name="Rectangle 54"/>
          <p:cNvSpPr/>
          <p:nvPr/>
        </p:nvSpPr>
        <p:spPr bwMode="auto">
          <a:xfrm>
            <a:off x="4136231" y="3517107"/>
            <a:ext cx="1003697" cy="249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>
                <a:solidFill>
                  <a:prstClr val="black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batch @ t+1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2828925" y="3522662"/>
            <a:ext cx="1003697" cy="249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>
                <a:solidFill>
                  <a:prstClr val="black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b</a:t>
            </a:r>
            <a:r>
              <a:rPr lang="en-US" sz="1200" b="0" kern="0" dirty="0" err="1">
                <a:solidFill>
                  <a:prstClr val="black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atch</a:t>
            </a:r>
            <a:r>
              <a:rPr lang="en-US" sz="1200" b="0" kern="0" dirty="0">
                <a:solidFill>
                  <a:prstClr val="black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 @ t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442347" y="3522662"/>
            <a:ext cx="1003697" cy="249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>
                <a:solidFill>
                  <a:prstClr val="black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batch @ t+2</a:t>
            </a:r>
          </a:p>
        </p:txBody>
      </p:sp>
      <p:sp>
        <p:nvSpPr>
          <p:cNvPr id="7188" name="Rectangle 155"/>
          <p:cNvSpPr>
            <a:spLocks noChangeArrowheads="1"/>
          </p:cNvSpPr>
          <p:nvPr/>
        </p:nvSpPr>
        <p:spPr bwMode="auto">
          <a:xfrm>
            <a:off x="742950" y="3733800"/>
            <a:ext cx="1885950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/>
          <a:p>
            <a:pPr eaLnBrk="1" hangingPunct="1"/>
            <a:r>
              <a:rPr lang="en-US" sz="1800" b="0" smtClean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tweets DStream</a:t>
            </a:r>
          </a:p>
        </p:txBody>
      </p:sp>
      <p:sp>
        <p:nvSpPr>
          <p:cNvPr id="7189" name="Rectangle 155"/>
          <p:cNvSpPr>
            <a:spLocks noChangeArrowheads="1"/>
          </p:cNvSpPr>
          <p:nvPr/>
        </p:nvSpPr>
        <p:spPr bwMode="auto">
          <a:xfrm>
            <a:off x="742950" y="4533900"/>
            <a:ext cx="1885950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/>
          <a:p>
            <a:pPr eaLnBrk="1" hangingPunct="1"/>
            <a:r>
              <a:rPr lang="en-US" sz="1800" b="0" smtClean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hashTags DStream</a:t>
            </a:r>
          </a:p>
        </p:txBody>
      </p:sp>
      <p:sp>
        <p:nvSpPr>
          <p:cNvPr id="62" name="Rounded Rectangular Callout 61"/>
          <p:cNvSpPr/>
          <p:nvPr/>
        </p:nvSpPr>
        <p:spPr>
          <a:xfrm>
            <a:off x="6715125" y="5257800"/>
            <a:ext cx="1600200" cy="685800"/>
          </a:xfrm>
          <a:prstGeom prst="wedgeRoundRectCallout">
            <a:avLst>
              <a:gd name="adj1" fmla="val -59817"/>
              <a:gd name="adj2" fmla="val -22499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9202" rIns="0" bIns="19202" anchor="ctr"/>
          <a:lstStyle/>
          <a:p>
            <a:pPr algn="ctr" eaLnBrk="1" hangingPunct="1">
              <a:defRPr/>
            </a:pPr>
            <a:r>
              <a:rPr lang="en-US" sz="1700" b="0" dirty="0">
                <a:solidFill>
                  <a:srgbClr val="000000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every batch saved to HDFS</a:t>
            </a:r>
          </a:p>
        </p:txBody>
      </p:sp>
    </p:spTree>
    <p:extLst>
      <p:ext uri="{BB962C8B-B14F-4D97-AF65-F5344CB8AC3E}">
        <p14:creationId xmlns:p14="http://schemas.microsoft.com/office/powerpoint/2010/main" val="21243107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6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Gill Sans"/>
                <a:cs typeface="Gill Sans"/>
              </a:rPr>
              <a:t>Fault-tolerance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5" y="1485900"/>
            <a:ext cx="3990975" cy="4419600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latin typeface="Gill Sans"/>
                <a:cs typeface="Gill Sans"/>
              </a:rPr>
              <a:t>RDDs are remember the sequence of operations that created it from the original fault-tolerant input data</a:t>
            </a:r>
          </a:p>
          <a:p>
            <a:pPr>
              <a:defRPr/>
            </a:pPr>
            <a:endParaRPr lang="en-US" sz="2000" dirty="0">
              <a:latin typeface="Gill Sans"/>
              <a:cs typeface="Gill Sans"/>
            </a:endParaRPr>
          </a:p>
          <a:p>
            <a:pPr>
              <a:defRPr/>
            </a:pPr>
            <a:r>
              <a:rPr lang="en-US" sz="2000" dirty="0">
                <a:latin typeface="Gill Sans"/>
                <a:cs typeface="Gill Sans"/>
              </a:rPr>
              <a:t>Batches of input data are replicated in memory of multiple worker nodes, therefore fault-tolerant</a:t>
            </a:r>
          </a:p>
          <a:p>
            <a:pPr>
              <a:defRPr/>
            </a:pPr>
            <a:endParaRPr lang="en-US" sz="2000" dirty="0">
              <a:latin typeface="Gill Sans"/>
              <a:cs typeface="Gill Sans"/>
            </a:endParaRPr>
          </a:p>
          <a:p>
            <a:pPr>
              <a:defRPr/>
            </a:pPr>
            <a:r>
              <a:rPr lang="en-US" sz="2000" dirty="0">
                <a:latin typeface="Gill Sans"/>
                <a:cs typeface="Gill Sans"/>
              </a:rPr>
              <a:t>Data lost due to worker failure, can be recomputed from input data</a:t>
            </a:r>
          </a:p>
        </p:txBody>
      </p:sp>
      <p:sp>
        <p:nvSpPr>
          <p:cNvPr id="111" name="Rounded Rectangular Callout 110"/>
          <p:cNvSpPr/>
          <p:nvPr/>
        </p:nvSpPr>
        <p:spPr>
          <a:xfrm>
            <a:off x="7343775" y="1638300"/>
            <a:ext cx="1400175" cy="952500"/>
          </a:xfrm>
          <a:prstGeom prst="wedgeRoundRectCallout">
            <a:avLst>
              <a:gd name="adj1" fmla="val -64777"/>
              <a:gd name="adj2" fmla="val -18645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9202" rIns="0" bIns="19202" anchor="ctr"/>
          <a:lstStyle/>
          <a:p>
            <a:pPr algn="ctr" eaLnBrk="1" hangingPunct="1">
              <a:defRPr/>
            </a:pPr>
            <a:r>
              <a:rPr lang="en-US" sz="1700" b="0" dirty="0">
                <a:solidFill>
                  <a:srgbClr val="000000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input data replicated</a:t>
            </a:r>
          </a:p>
          <a:p>
            <a:pPr algn="ctr" eaLnBrk="1" hangingPunct="1">
              <a:defRPr/>
            </a:pPr>
            <a:r>
              <a:rPr lang="en-US" sz="1700" b="0" dirty="0">
                <a:solidFill>
                  <a:srgbClr val="000000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in memory</a:t>
            </a:r>
          </a:p>
        </p:txBody>
      </p:sp>
      <p:grpSp>
        <p:nvGrpSpPr>
          <p:cNvPr id="8196" name="Group 116"/>
          <p:cNvGrpSpPr>
            <a:grpSpLocks/>
          </p:cNvGrpSpPr>
          <p:nvPr/>
        </p:nvGrpSpPr>
        <p:grpSpPr bwMode="auto">
          <a:xfrm>
            <a:off x="5393531" y="2149475"/>
            <a:ext cx="1743075" cy="675482"/>
            <a:chOff x="7762239" y="5609988"/>
            <a:chExt cx="2889827" cy="840669"/>
          </a:xfrm>
        </p:grpSpPr>
        <p:pic>
          <p:nvPicPr>
            <p:cNvPr id="8238" name="Picture 117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239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9" name="Picture 118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49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0" name="Picture 119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28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1" name="Picture 120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061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7" name="Picture 12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103" y="4543425"/>
            <a:ext cx="55542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09" y="4543425"/>
            <a:ext cx="55542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083" y="4543425"/>
            <a:ext cx="55542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7" name="Picture 12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52" y="4543425"/>
            <a:ext cx="55542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131"/>
          <p:cNvSpPr txBox="1">
            <a:spLocks noChangeArrowheads="1"/>
          </p:cNvSpPr>
          <p:nvPr/>
        </p:nvSpPr>
        <p:spPr bwMode="auto">
          <a:xfrm>
            <a:off x="5915025" y="3013075"/>
            <a:ext cx="136088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0" rIns="38405" bIns="0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sz="1700" b="0" smtClean="0">
                <a:latin typeface="Gill Sans"/>
                <a:cs typeface="Gill Sans"/>
              </a:rPr>
              <a:t>flatMap</a:t>
            </a:r>
          </a:p>
        </p:txBody>
      </p:sp>
      <p:cxnSp>
        <p:nvCxnSpPr>
          <p:cNvPr id="133" name="Straight Arrow Connector 132"/>
          <p:cNvCxnSpPr/>
          <p:nvPr/>
        </p:nvCxnSpPr>
        <p:spPr bwMode="auto">
          <a:xfrm flipH="1">
            <a:off x="6229350" y="2041525"/>
            <a:ext cx="596" cy="1997075"/>
          </a:xfrm>
          <a:prstGeom prst="straightConnector1">
            <a:avLst/>
          </a:prstGeom>
          <a:solidFill>
            <a:srgbClr val="000000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8203" name="Group 14"/>
          <p:cNvGrpSpPr>
            <a:grpSpLocks/>
          </p:cNvGrpSpPr>
          <p:nvPr/>
        </p:nvGrpSpPr>
        <p:grpSpPr bwMode="auto">
          <a:xfrm>
            <a:off x="5486400" y="1524000"/>
            <a:ext cx="1485900" cy="419100"/>
            <a:chOff x="14325600" y="2971800"/>
            <a:chExt cx="3657600" cy="990600"/>
          </a:xfrm>
        </p:grpSpPr>
        <p:sp>
          <p:nvSpPr>
            <p:cNvPr id="124" name="Rectangle 123"/>
            <p:cNvSpPr/>
            <p:nvPr/>
          </p:nvSpPr>
          <p:spPr bwMode="auto">
            <a:xfrm>
              <a:off x="143256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 sz="5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147828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 sz="5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152400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 sz="5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156972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 sz="5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161544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 sz="5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166116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 sz="5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170688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 sz="5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175260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 sz="5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057900" y="5143500"/>
            <a:ext cx="571500" cy="419100"/>
            <a:chOff x="15697200" y="10210800"/>
            <a:chExt cx="1524000" cy="990600"/>
          </a:xfrm>
        </p:grpSpPr>
        <p:sp>
          <p:nvSpPr>
            <p:cNvPr id="141" name="Rectangle 140"/>
            <p:cNvSpPr/>
            <p:nvPr/>
          </p:nvSpPr>
          <p:spPr bwMode="auto">
            <a:xfrm>
              <a:off x="15697200" y="10210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 sz="5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16764000" y="10210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 sz="5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</p:grpSp>
      <p:grpSp>
        <p:nvGrpSpPr>
          <p:cNvPr id="143" name="Group 142"/>
          <p:cNvGrpSpPr>
            <a:grpSpLocks/>
          </p:cNvGrpSpPr>
          <p:nvPr/>
        </p:nvGrpSpPr>
        <p:grpSpPr bwMode="auto">
          <a:xfrm>
            <a:off x="5629275" y="1752600"/>
            <a:ext cx="1485900" cy="419100"/>
            <a:chOff x="14325600" y="2971800"/>
            <a:chExt cx="3657600" cy="990600"/>
          </a:xfrm>
        </p:grpSpPr>
        <p:sp>
          <p:nvSpPr>
            <p:cNvPr id="144" name="Rectangle 143"/>
            <p:cNvSpPr/>
            <p:nvPr/>
          </p:nvSpPr>
          <p:spPr bwMode="auto">
            <a:xfrm>
              <a:off x="143256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 sz="5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147828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 sz="5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152400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 sz="5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156972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 sz="5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161544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 sz="5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166116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 sz="5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170688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 sz="5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75260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 sz="5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</p:grpSp>
      <p:sp>
        <p:nvSpPr>
          <p:cNvPr id="158" name="Rectangle 157"/>
          <p:cNvSpPr/>
          <p:nvPr/>
        </p:nvSpPr>
        <p:spPr bwMode="auto">
          <a:xfrm>
            <a:off x="5486400" y="4076700"/>
            <a:ext cx="185738" cy="4191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/>
          <a:lstStyle/>
          <a:p>
            <a:pPr eaLnBrk="1" hangingPunct="1">
              <a:defRPr/>
            </a:pPr>
            <a:endParaRPr lang="en-US" sz="500" b="0">
              <a:solidFill>
                <a:srgbClr val="000000"/>
              </a:solidFill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5672137" y="4076700"/>
            <a:ext cx="185738" cy="4191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/>
          <a:lstStyle/>
          <a:p>
            <a:pPr eaLnBrk="1" hangingPunct="1">
              <a:defRPr/>
            </a:pPr>
            <a:endParaRPr lang="en-US" sz="500" b="0">
              <a:solidFill>
                <a:srgbClr val="000000"/>
              </a:solidFill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5857875" y="4076700"/>
            <a:ext cx="185738" cy="4191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/>
          <a:lstStyle/>
          <a:p>
            <a:pPr eaLnBrk="1" hangingPunct="1">
              <a:defRPr/>
            </a:pPr>
            <a:endParaRPr lang="en-US" sz="500" b="0">
              <a:solidFill>
                <a:srgbClr val="000000"/>
              </a:solidFill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6043612" y="4076700"/>
            <a:ext cx="185738" cy="4191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/>
          <a:lstStyle/>
          <a:p>
            <a:pPr eaLnBrk="1" hangingPunct="1">
              <a:defRPr/>
            </a:pPr>
            <a:endParaRPr lang="en-US" sz="500" b="0">
              <a:solidFill>
                <a:srgbClr val="000000"/>
              </a:solidFill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6229350" y="4076700"/>
            <a:ext cx="185738" cy="4191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/>
          <a:lstStyle/>
          <a:p>
            <a:pPr eaLnBrk="1" hangingPunct="1">
              <a:defRPr/>
            </a:pPr>
            <a:endParaRPr lang="en-US" sz="500" b="0">
              <a:solidFill>
                <a:srgbClr val="000000"/>
              </a:solidFill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6415087" y="4076700"/>
            <a:ext cx="185738" cy="4191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/>
          <a:lstStyle/>
          <a:p>
            <a:pPr eaLnBrk="1" hangingPunct="1">
              <a:defRPr/>
            </a:pPr>
            <a:endParaRPr lang="en-US" sz="500" b="0">
              <a:solidFill>
                <a:srgbClr val="000000"/>
              </a:solidFill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6600825" y="4076700"/>
            <a:ext cx="185738" cy="4191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/>
          <a:lstStyle/>
          <a:p>
            <a:pPr eaLnBrk="1" hangingPunct="1">
              <a:defRPr/>
            </a:pPr>
            <a:endParaRPr lang="en-US" sz="500" b="0">
              <a:solidFill>
                <a:srgbClr val="000000"/>
              </a:solidFill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6786562" y="4076700"/>
            <a:ext cx="185738" cy="4191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/>
          <a:lstStyle/>
          <a:p>
            <a:pPr eaLnBrk="1" hangingPunct="1">
              <a:defRPr/>
            </a:pPr>
            <a:endParaRPr lang="en-US" sz="500" b="0">
              <a:solidFill>
                <a:srgbClr val="000000"/>
              </a:solidFill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6067425" y="2171700"/>
            <a:ext cx="954881" cy="2371725"/>
            <a:chOff x="15723042" y="4343400"/>
            <a:chExt cx="2545908" cy="4744156"/>
          </a:xfrm>
        </p:grpSpPr>
        <p:cxnSp>
          <p:nvCxnSpPr>
            <p:cNvPr id="170" name="Straight Arrow Connector 169"/>
            <p:cNvCxnSpPr>
              <a:stCxn id="154" idx="2"/>
              <a:endCxn id="8198" idx="0"/>
            </p:cNvCxnSpPr>
            <p:nvPr/>
          </p:nvCxnSpPr>
          <p:spPr bwMode="auto">
            <a:xfrm flipH="1">
              <a:off x="15723042" y="4343400"/>
              <a:ext cx="2050694" cy="4744156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1" name="Straight Arrow Connector 170"/>
            <p:cNvCxnSpPr>
              <a:stCxn id="156" idx="2"/>
              <a:endCxn id="8199" idx="0"/>
            </p:cNvCxnSpPr>
            <p:nvPr/>
          </p:nvCxnSpPr>
          <p:spPr bwMode="auto">
            <a:xfrm flipH="1">
              <a:off x="16783308" y="4343400"/>
              <a:ext cx="1485642" cy="4744156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72" name="Rounded Rectangular Callout 171"/>
          <p:cNvSpPr/>
          <p:nvPr/>
        </p:nvSpPr>
        <p:spPr>
          <a:xfrm>
            <a:off x="7229475" y="4267200"/>
            <a:ext cx="1514475" cy="952500"/>
          </a:xfrm>
          <a:prstGeom prst="wedgeRoundRectCallout">
            <a:avLst>
              <a:gd name="adj1" fmla="val -64777"/>
              <a:gd name="adj2" fmla="val -18645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9202" rIns="0" bIns="19202" anchor="ctr"/>
          <a:lstStyle/>
          <a:p>
            <a:pPr algn="ctr" eaLnBrk="1" hangingPunct="1">
              <a:defRPr/>
            </a:pPr>
            <a:r>
              <a:rPr lang="en-US" sz="1700" b="0" dirty="0">
                <a:solidFill>
                  <a:srgbClr val="000000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lost partitions recomputed on other workers</a:t>
            </a:r>
          </a:p>
        </p:txBody>
      </p:sp>
      <p:sp>
        <p:nvSpPr>
          <p:cNvPr id="8216" name="Rectangle 155"/>
          <p:cNvSpPr>
            <a:spLocks noChangeArrowheads="1"/>
          </p:cNvSpPr>
          <p:nvPr/>
        </p:nvSpPr>
        <p:spPr bwMode="auto">
          <a:xfrm>
            <a:off x="4429125" y="1485900"/>
            <a:ext cx="1028700" cy="59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/>
          <a:p>
            <a:pPr algn="ctr" eaLnBrk="1" hangingPunct="1"/>
            <a:r>
              <a:rPr lang="en-US" sz="1800" b="0" smtClean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tweets</a:t>
            </a:r>
          </a:p>
          <a:p>
            <a:pPr algn="ctr" eaLnBrk="1" hangingPunct="1"/>
            <a:r>
              <a:rPr lang="en-US" sz="1800" b="0" smtClean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RDD</a:t>
            </a:r>
          </a:p>
        </p:txBody>
      </p:sp>
      <p:sp>
        <p:nvSpPr>
          <p:cNvPr id="8217" name="Rectangle 155"/>
          <p:cNvSpPr>
            <a:spLocks noChangeArrowheads="1"/>
          </p:cNvSpPr>
          <p:nvPr/>
        </p:nvSpPr>
        <p:spPr bwMode="auto">
          <a:xfrm>
            <a:off x="4457700" y="3886200"/>
            <a:ext cx="1028700" cy="59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/>
          <a:p>
            <a:pPr algn="ctr" eaLnBrk="1" hangingPunct="1"/>
            <a:r>
              <a:rPr lang="en-US" sz="1800" b="0" smtClean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hashTags</a:t>
            </a:r>
          </a:p>
          <a:p>
            <a:pPr algn="ctr" eaLnBrk="1" hangingPunct="1"/>
            <a:r>
              <a:rPr lang="en-US" sz="1800" b="0" smtClean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RDD</a:t>
            </a:r>
          </a:p>
        </p:txBody>
      </p:sp>
    </p:spTree>
    <p:extLst>
      <p:ext uri="{BB962C8B-B14F-4D97-AF65-F5344CB8AC3E}">
        <p14:creationId xmlns:p14="http://schemas.microsoft.com/office/powerpoint/2010/main" val="20224788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68" grpId="0" animBg="1"/>
      <p:bldP spid="169" grpId="0" animBg="1"/>
      <p:bldP spid="17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>
                <a:latin typeface="Gill Sans"/>
                <a:cs typeface="Gill Sans"/>
              </a:rPr>
              <a:t>Key concepts</a:t>
            </a:r>
            <a:endParaRPr lang="en-US" b="0" dirty="0">
              <a:latin typeface="Gill Sans"/>
              <a:cs typeface="Gill San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err="1">
                <a:latin typeface="Gill Sans"/>
                <a:cs typeface="Gill Sans"/>
              </a:rPr>
              <a:t>DStream</a:t>
            </a:r>
            <a:r>
              <a:rPr lang="en-US" sz="2000" dirty="0">
                <a:latin typeface="Gill Sans"/>
                <a:cs typeface="Gill Sans"/>
              </a:rPr>
              <a:t> – sequence of RDDs representing a stream of data</a:t>
            </a:r>
          </a:p>
          <a:p>
            <a:pPr lvl="1">
              <a:defRPr/>
            </a:pPr>
            <a:r>
              <a:rPr lang="en-US" dirty="0">
                <a:latin typeface="Gill Sans"/>
                <a:cs typeface="Gill Sans"/>
              </a:rPr>
              <a:t>Twitter, HDFS, Kafka, Flume, </a:t>
            </a:r>
            <a:r>
              <a:rPr lang="en-US" dirty="0" err="1">
                <a:latin typeface="Gill Sans"/>
                <a:cs typeface="Gill Sans"/>
              </a:rPr>
              <a:t>ZeroMQ</a:t>
            </a:r>
            <a:r>
              <a:rPr lang="en-US" dirty="0">
                <a:latin typeface="Gill Sans"/>
                <a:cs typeface="Gill Sans"/>
              </a:rPr>
              <a:t>, </a:t>
            </a:r>
            <a:r>
              <a:rPr lang="en-US" dirty="0" err="1">
                <a:latin typeface="Gill Sans"/>
                <a:cs typeface="Gill Sans"/>
              </a:rPr>
              <a:t>Akka</a:t>
            </a:r>
            <a:r>
              <a:rPr lang="en-US" dirty="0">
                <a:latin typeface="Gill Sans"/>
                <a:cs typeface="Gill Sans"/>
              </a:rPr>
              <a:t> Actor, TCP sockets</a:t>
            </a:r>
          </a:p>
          <a:p>
            <a:pPr lvl="1">
              <a:defRPr/>
            </a:pPr>
            <a:endParaRPr lang="en-US" sz="1300" dirty="0">
              <a:latin typeface="Gill Sans"/>
              <a:cs typeface="Gill Sans"/>
            </a:endParaRPr>
          </a:p>
          <a:p>
            <a:pPr>
              <a:defRPr/>
            </a:pPr>
            <a:r>
              <a:rPr lang="en-US" sz="2000" dirty="0">
                <a:latin typeface="Gill Sans"/>
                <a:cs typeface="Gill Sans"/>
              </a:rPr>
              <a:t>Transformations – modify data from on </a:t>
            </a:r>
            <a:r>
              <a:rPr lang="en-US" sz="2000" dirty="0" err="1">
                <a:latin typeface="Gill Sans"/>
                <a:cs typeface="Gill Sans"/>
              </a:rPr>
              <a:t>DStream</a:t>
            </a:r>
            <a:r>
              <a:rPr lang="en-US" sz="2000" dirty="0">
                <a:latin typeface="Gill Sans"/>
                <a:cs typeface="Gill Sans"/>
              </a:rPr>
              <a:t> to another</a:t>
            </a:r>
          </a:p>
          <a:p>
            <a:pPr lvl="1">
              <a:defRPr/>
            </a:pPr>
            <a:r>
              <a:rPr lang="en-US" dirty="0">
                <a:latin typeface="Gill Sans"/>
                <a:cs typeface="Gill Sans"/>
              </a:rPr>
              <a:t>Standard RDD operations – map, </a:t>
            </a:r>
            <a:r>
              <a:rPr lang="en-US" dirty="0" err="1">
                <a:latin typeface="Gill Sans"/>
                <a:cs typeface="Gill Sans"/>
              </a:rPr>
              <a:t>countByValue</a:t>
            </a:r>
            <a:r>
              <a:rPr lang="en-US" dirty="0">
                <a:latin typeface="Gill Sans"/>
                <a:cs typeface="Gill Sans"/>
              </a:rPr>
              <a:t>, reduce, join, …</a:t>
            </a:r>
          </a:p>
          <a:p>
            <a:pPr lvl="1">
              <a:defRPr/>
            </a:pPr>
            <a:r>
              <a:rPr lang="en-US" dirty="0" err="1">
                <a:latin typeface="Gill Sans"/>
                <a:cs typeface="Gill Sans"/>
              </a:rPr>
              <a:t>Stateful</a:t>
            </a:r>
            <a:r>
              <a:rPr lang="en-US" dirty="0">
                <a:latin typeface="Gill Sans"/>
                <a:cs typeface="Gill Sans"/>
              </a:rPr>
              <a:t> operations – window, </a:t>
            </a:r>
            <a:r>
              <a:rPr lang="en-US" dirty="0" err="1">
                <a:latin typeface="Gill Sans"/>
                <a:cs typeface="Gill Sans"/>
              </a:rPr>
              <a:t>countByValueAndWindow</a:t>
            </a:r>
            <a:r>
              <a:rPr lang="en-US" dirty="0">
                <a:latin typeface="Gill Sans"/>
                <a:cs typeface="Gill Sans"/>
              </a:rPr>
              <a:t>, …</a:t>
            </a:r>
          </a:p>
          <a:p>
            <a:pPr>
              <a:defRPr/>
            </a:pPr>
            <a:endParaRPr lang="en-US" sz="1300" dirty="0">
              <a:latin typeface="Gill Sans"/>
              <a:cs typeface="Gill Sans"/>
            </a:endParaRPr>
          </a:p>
          <a:p>
            <a:pPr>
              <a:defRPr/>
            </a:pPr>
            <a:r>
              <a:rPr lang="en-US" sz="2000" dirty="0">
                <a:latin typeface="Gill Sans"/>
                <a:cs typeface="Gill Sans"/>
              </a:rPr>
              <a:t>Output Operations – send data to external entity</a:t>
            </a:r>
          </a:p>
          <a:p>
            <a:pPr lvl="1">
              <a:defRPr/>
            </a:pPr>
            <a:r>
              <a:rPr lang="en-US" sz="2000" dirty="0" err="1">
                <a:latin typeface="Gill Sans"/>
                <a:cs typeface="Gill Sans"/>
              </a:rPr>
              <a:t>saveAsHadoopFiles</a:t>
            </a:r>
            <a:r>
              <a:rPr lang="en-US" sz="2000" dirty="0">
                <a:latin typeface="Gill Sans"/>
                <a:cs typeface="Gill Sans"/>
              </a:rPr>
              <a:t> – saves to HDFS</a:t>
            </a:r>
          </a:p>
          <a:p>
            <a:pPr lvl="1">
              <a:defRPr/>
            </a:pPr>
            <a:r>
              <a:rPr lang="en-US" sz="2000" dirty="0" err="1">
                <a:latin typeface="Gill Sans"/>
                <a:cs typeface="Gill Sans"/>
              </a:rPr>
              <a:t>foreach</a:t>
            </a:r>
            <a:r>
              <a:rPr lang="en-US" sz="2000" dirty="0">
                <a:latin typeface="Gill Sans"/>
                <a:cs typeface="Gill Sans"/>
              </a:rPr>
              <a:t> – do anything with each batch of results</a:t>
            </a:r>
          </a:p>
        </p:txBody>
      </p:sp>
    </p:spTree>
    <p:extLst>
      <p:ext uri="{BB962C8B-B14F-4D97-AF65-F5344CB8AC3E}">
        <p14:creationId xmlns:p14="http://schemas.microsoft.com/office/powerpoint/2010/main" val="5440142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>
                <a:latin typeface="Gill Sans"/>
                <a:cs typeface="Gill Sans"/>
              </a:rPr>
              <a:t>Example: Count the </a:t>
            </a:r>
            <a:r>
              <a:rPr lang="en-US" b="0" dirty="0" err="1" smtClean="0">
                <a:latin typeface="Gill Sans"/>
                <a:cs typeface="Gill Sans"/>
              </a:rPr>
              <a:t>hashtags</a:t>
            </a:r>
            <a:endParaRPr lang="en-US" b="0" dirty="0">
              <a:latin typeface="Gill Sans"/>
              <a:cs typeface="Gill San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2425" y="1485900"/>
            <a:ext cx="8396288" cy="1219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val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tweets =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ssc.twitterStream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(&lt;Twitter username&gt;, &lt;Twitter password&gt;)</a:t>
            </a:r>
          </a:p>
          <a:p>
            <a:pPr marL="0" indent="0">
              <a:buNone/>
              <a:defRPr/>
            </a:pP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val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hashTags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=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tweets.flatMap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(status =&gt;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getTags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(status))</a:t>
            </a:r>
          </a:p>
          <a:p>
            <a:pPr marL="0" indent="0">
              <a:buNone/>
              <a:defRPr/>
            </a:pPr>
            <a:r>
              <a:rPr lang="en-US" sz="1700" dirty="0" err="1">
                <a:latin typeface="Consolas"/>
                <a:cs typeface="Consolas"/>
              </a:rPr>
              <a:t>val</a:t>
            </a:r>
            <a:r>
              <a:rPr lang="en-US" sz="1700" dirty="0">
                <a:latin typeface="Consolas"/>
                <a:cs typeface="Consolas"/>
              </a:rPr>
              <a:t> </a:t>
            </a:r>
            <a:r>
              <a:rPr lang="en-US" sz="1700" dirty="0" err="1">
                <a:solidFill>
                  <a:schemeClr val="accent3"/>
                </a:solidFill>
                <a:latin typeface="Consolas"/>
                <a:cs typeface="Consolas"/>
              </a:rPr>
              <a:t>tagCounts</a:t>
            </a:r>
            <a:r>
              <a:rPr lang="en-US" sz="1700" dirty="0">
                <a:latin typeface="Consolas"/>
                <a:cs typeface="Consolas"/>
              </a:rPr>
              <a:t> = </a:t>
            </a:r>
            <a:r>
              <a:rPr lang="en-US" sz="1700" dirty="0" err="1">
                <a:solidFill>
                  <a:srgbClr val="B50B1B"/>
                </a:solidFill>
                <a:latin typeface="Consolas"/>
                <a:cs typeface="Consolas"/>
              </a:rPr>
              <a:t>hashTags</a:t>
            </a:r>
            <a:r>
              <a:rPr lang="en-US" sz="1700" dirty="0" err="1">
                <a:latin typeface="Consolas"/>
                <a:cs typeface="Consolas"/>
              </a:rPr>
              <a:t>.</a:t>
            </a:r>
            <a:r>
              <a:rPr lang="en-US" sz="1700" dirty="0" err="1">
                <a:solidFill>
                  <a:schemeClr val="accent1"/>
                </a:solidFill>
                <a:latin typeface="Consolas"/>
                <a:cs typeface="Consolas"/>
              </a:rPr>
              <a:t>countByValue</a:t>
            </a:r>
            <a:r>
              <a:rPr lang="en-US" sz="1700" dirty="0">
                <a:latin typeface="Consolas"/>
                <a:cs typeface="Consolas"/>
              </a:rPr>
              <a:t>()</a:t>
            </a:r>
          </a:p>
          <a:p>
            <a:pPr>
              <a:defRPr/>
            </a:pPr>
            <a:endParaRPr lang="en-US" dirty="0"/>
          </a:p>
        </p:txBody>
      </p:sp>
      <p:grpSp>
        <p:nvGrpSpPr>
          <p:cNvPr id="10243" name="Group 7"/>
          <p:cNvGrpSpPr>
            <a:grpSpLocks/>
          </p:cNvGrpSpPr>
          <p:nvPr/>
        </p:nvGrpSpPr>
        <p:grpSpPr bwMode="auto">
          <a:xfrm>
            <a:off x="2650927" y="3247232"/>
            <a:ext cx="834628" cy="296069"/>
            <a:chOff x="7918600" y="4832650"/>
            <a:chExt cx="2458447" cy="653855"/>
          </a:xfrm>
        </p:grpSpPr>
        <p:sp>
          <p:nvSpPr>
            <p:cNvPr id="6" name="Alternate Process 5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38100" cmpd="sng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500" b="0">
                <a:solidFill>
                  <a:prstClr val="black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7" name="Straight Connector 6"/>
            <p:cNvCxnSpPr>
              <a:stCxn id="6" idx="0"/>
              <a:endCxn id="6" idx="2"/>
            </p:cNvCxnSpPr>
            <p:nvPr/>
          </p:nvCxnSpPr>
          <p:spPr>
            <a:xfrm>
              <a:off x="9147823" y="4846674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548116" y="4857191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10244" name="Group 111"/>
          <p:cNvGrpSpPr>
            <a:grpSpLocks/>
          </p:cNvGrpSpPr>
          <p:nvPr/>
        </p:nvGrpSpPr>
        <p:grpSpPr bwMode="auto">
          <a:xfrm>
            <a:off x="4286846" y="3247232"/>
            <a:ext cx="834628" cy="296069"/>
            <a:chOff x="7918600" y="4832650"/>
            <a:chExt cx="2458447" cy="653855"/>
          </a:xfrm>
        </p:grpSpPr>
        <p:sp>
          <p:nvSpPr>
            <p:cNvPr id="19" name="Alternate Process 18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38100" cmpd="sng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500" b="0">
                <a:solidFill>
                  <a:prstClr val="black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20" name="Straight Connector 19"/>
            <p:cNvCxnSpPr>
              <a:stCxn id="19" idx="0"/>
              <a:endCxn id="19" idx="2"/>
            </p:cNvCxnSpPr>
            <p:nvPr/>
          </p:nvCxnSpPr>
          <p:spPr>
            <a:xfrm>
              <a:off x="9147823" y="4846674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548116" y="4857191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10245" name="Group 133"/>
          <p:cNvGrpSpPr>
            <a:grpSpLocks/>
          </p:cNvGrpSpPr>
          <p:nvPr/>
        </p:nvGrpSpPr>
        <p:grpSpPr bwMode="auto">
          <a:xfrm>
            <a:off x="5996583" y="3247232"/>
            <a:ext cx="834033" cy="296069"/>
            <a:chOff x="7918600" y="4832650"/>
            <a:chExt cx="2458447" cy="653855"/>
          </a:xfrm>
        </p:grpSpPr>
        <p:sp>
          <p:nvSpPr>
            <p:cNvPr id="31" name="Alternate Process 30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38100" cmpd="sng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500" b="0">
                <a:solidFill>
                  <a:prstClr val="black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32" name="Straight Connector 31"/>
            <p:cNvCxnSpPr>
              <a:stCxn id="31" idx="0"/>
              <a:endCxn id="31" idx="2"/>
            </p:cNvCxnSpPr>
            <p:nvPr/>
          </p:nvCxnSpPr>
          <p:spPr>
            <a:xfrm>
              <a:off x="9148701" y="4846674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9785687" y="4832650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548566" y="4857191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109" name="Group 108"/>
          <p:cNvGrpSpPr>
            <a:grpSpLocks/>
          </p:cNvGrpSpPr>
          <p:nvPr/>
        </p:nvGrpSpPr>
        <p:grpSpPr bwMode="auto">
          <a:xfrm>
            <a:off x="2657475" y="3538538"/>
            <a:ext cx="1429941" cy="2091532"/>
            <a:chOff x="6934200" y="7077075"/>
            <a:chExt cx="3813174" cy="4183062"/>
          </a:xfrm>
        </p:grpSpPr>
        <p:grpSp>
          <p:nvGrpSpPr>
            <p:cNvPr id="11" name="Group 23"/>
            <p:cNvGrpSpPr>
              <a:grpSpLocks/>
            </p:cNvGrpSpPr>
            <p:nvPr/>
          </p:nvGrpSpPr>
          <p:grpSpPr bwMode="auto">
            <a:xfrm>
              <a:off x="6945313" y="7866063"/>
              <a:ext cx="2224087" cy="592137"/>
              <a:chOff x="7918600" y="4832650"/>
              <a:chExt cx="2458447" cy="653855"/>
            </a:xfrm>
            <a:solidFill>
              <a:srgbClr val="FFFFFF"/>
            </a:solidFill>
          </p:grpSpPr>
          <p:sp>
            <p:nvSpPr>
              <p:cNvPr id="12" name="Alternate Process 11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ln w="38100" cmpd="sng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500" b="0">
                  <a:solidFill>
                    <a:prstClr val="black"/>
                  </a:solidFill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13" name="Straight Connector 12"/>
              <p:cNvCxnSpPr>
                <a:stCxn id="12" idx="0"/>
                <a:endCxn id="12" idx="2"/>
              </p:cNvCxnSpPr>
              <p:nvPr/>
            </p:nvCxnSpPr>
            <p:spPr>
              <a:xfrm>
                <a:off x="9148701" y="4846674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9785687" y="4832650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8548566" y="4857191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8016874" y="7127875"/>
              <a:ext cx="1990724" cy="369332"/>
            </a:xfrm>
            <a:prstGeom prst="rect">
              <a:avLst/>
            </a:prstGeom>
            <a:noFill/>
          </p:spPr>
          <p:txBody>
            <a:bodyPr wrap="square" tIns="0" bIns="0">
              <a:spAutoFit/>
            </a:bodyPr>
            <a:lstStyle/>
            <a:p>
              <a:pPr algn="ctr" eaLnBrk="1" hangingPunct="1">
                <a:defRPr/>
              </a:pPr>
              <a:r>
                <a:rPr lang="en-US" sz="1200" b="0" dirty="0" err="1">
                  <a:solidFill>
                    <a:prstClr val="black"/>
                  </a:solidFill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flatMap</a:t>
              </a:r>
              <a:endParaRPr lang="en-US" sz="1200" b="0" dirty="0">
                <a:solidFill>
                  <a:prstClr val="black"/>
                </a:solidFill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cxnSp>
          <p:nvCxnSpPr>
            <p:cNvPr id="17" name="Straight Arrow Connector 16"/>
            <p:cNvCxnSpPr>
              <a:stCxn id="6" idx="2"/>
              <a:endCxn id="12" idx="0"/>
            </p:cNvCxnSpPr>
            <p:nvPr/>
          </p:nvCxnSpPr>
          <p:spPr bwMode="auto">
            <a:xfrm>
              <a:off x="8029575" y="7077075"/>
              <a:ext cx="28575" cy="801688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2" name="TextBox 41"/>
            <p:cNvSpPr txBox="1"/>
            <p:nvPr/>
          </p:nvSpPr>
          <p:spPr>
            <a:xfrm>
              <a:off x="7788274" y="8531224"/>
              <a:ext cx="1631951" cy="369332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algn="ctr" eaLnBrk="1" hangingPunct="1">
                <a:defRPr/>
              </a:pPr>
              <a:r>
                <a:rPr lang="en-US" sz="1200" b="0" dirty="0">
                  <a:solidFill>
                    <a:prstClr val="black"/>
                  </a:solidFill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map</a:t>
              </a:r>
            </a:p>
          </p:txBody>
        </p:sp>
        <p:cxnSp>
          <p:nvCxnSpPr>
            <p:cNvPr id="43" name="Straight Arrow Connector 42"/>
            <p:cNvCxnSpPr>
              <a:stCxn id="12" idx="2"/>
              <a:endCxn id="49" idx="0"/>
            </p:cNvCxnSpPr>
            <p:nvPr/>
          </p:nvCxnSpPr>
          <p:spPr bwMode="auto">
            <a:xfrm flipH="1">
              <a:off x="8047038" y="8448675"/>
              <a:ext cx="11112" cy="784225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48" name="Group 23"/>
            <p:cNvGrpSpPr>
              <a:grpSpLocks/>
            </p:cNvGrpSpPr>
            <p:nvPr/>
          </p:nvGrpSpPr>
          <p:grpSpPr bwMode="auto">
            <a:xfrm>
              <a:off x="6934200" y="9220200"/>
              <a:ext cx="2224087" cy="592137"/>
              <a:chOff x="7918600" y="4832650"/>
              <a:chExt cx="2458447" cy="653855"/>
            </a:xfrm>
            <a:solidFill>
              <a:schemeClr val="bg1"/>
            </a:solidFill>
          </p:grpSpPr>
          <p:sp>
            <p:nvSpPr>
              <p:cNvPr id="49" name="Alternate Process 48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grpFill/>
              <a:ln w="38100" cmpd="sng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500" b="0">
                  <a:solidFill>
                    <a:prstClr val="black"/>
                  </a:solidFill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50" name="Straight Connector 49"/>
              <p:cNvCxnSpPr>
                <a:stCxn id="49" idx="0"/>
                <a:endCxn id="49" idx="2"/>
              </p:cNvCxnSpPr>
              <p:nvPr/>
            </p:nvCxnSpPr>
            <p:spPr>
              <a:xfrm>
                <a:off x="9148701" y="4846674"/>
                <a:ext cx="0" cy="629314"/>
              </a:xfrm>
              <a:prstGeom prst="line">
                <a:avLst/>
              </a:prstGeom>
              <a:grpFill/>
              <a:ln w="38100" cmpd="sng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9785687" y="4832650"/>
                <a:ext cx="0" cy="629314"/>
              </a:xfrm>
              <a:prstGeom prst="line">
                <a:avLst/>
              </a:prstGeom>
              <a:grpFill/>
              <a:ln w="38100" cmpd="sng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8548566" y="4857191"/>
                <a:ext cx="0" cy="629314"/>
              </a:xfrm>
              <a:prstGeom prst="line">
                <a:avLst/>
              </a:prstGeom>
              <a:grpFill/>
              <a:ln w="38100" cmpd="sng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0288" name="Group 23"/>
            <p:cNvGrpSpPr>
              <a:grpSpLocks/>
            </p:cNvGrpSpPr>
            <p:nvPr/>
          </p:nvGrpSpPr>
          <p:grpSpPr bwMode="auto">
            <a:xfrm>
              <a:off x="6934200" y="10668000"/>
              <a:ext cx="2224087" cy="592137"/>
              <a:chOff x="7918600" y="4832650"/>
              <a:chExt cx="2458447" cy="653855"/>
            </a:xfrm>
          </p:grpSpPr>
          <p:sp>
            <p:nvSpPr>
              <p:cNvPr id="64" name="Alternate Process 63"/>
              <p:cNvSpPr/>
              <p:nvPr/>
            </p:nvSpPr>
            <p:spPr>
              <a:xfrm>
                <a:off x="7918600" y="4846673"/>
                <a:ext cx="2458447" cy="629315"/>
              </a:xfrm>
              <a:prstGeom prst="flowChartAlternateProcess">
                <a:avLst/>
              </a:prstGeom>
              <a:ln w="3810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500" b="0">
                  <a:solidFill>
                    <a:prstClr val="black"/>
                  </a:solidFill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65" name="Straight Connector 64"/>
              <p:cNvCxnSpPr>
                <a:stCxn id="64" idx="0"/>
                <a:endCxn id="64" idx="2"/>
              </p:cNvCxnSpPr>
              <p:nvPr/>
            </p:nvCxnSpPr>
            <p:spPr>
              <a:xfrm>
                <a:off x="9148701" y="4846673"/>
                <a:ext cx="0" cy="629315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785686" y="4832649"/>
                <a:ext cx="0" cy="629315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8548566" y="4857190"/>
                <a:ext cx="0" cy="629315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78" name="Straight Arrow Connector 77"/>
            <p:cNvCxnSpPr>
              <a:stCxn id="49" idx="2"/>
              <a:endCxn id="64" idx="0"/>
            </p:cNvCxnSpPr>
            <p:nvPr/>
          </p:nvCxnSpPr>
          <p:spPr bwMode="auto">
            <a:xfrm>
              <a:off x="8047038" y="9802812"/>
              <a:ext cx="0" cy="877887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5" name="TextBox 94"/>
            <p:cNvSpPr txBox="1"/>
            <p:nvPr/>
          </p:nvSpPr>
          <p:spPr>
            <a:xfrm>
              <a:off x="8032749" y="9982200"/>
              <a:ext cx="2714625" cy="369332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algn="ctr" eaLnBrk="1" hangingPunct="1">
                <a:defRPr/>
              </a:pPr>
              <a:r>
                <a:rPr lang="en-US" sz="1200" b="0" dirty="0" err="1">
                  <a:solidFill>
                    <a:prstClr val="black"/>
                  </a:solidFill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reduceByKey</a:t>
              </a:r>
              <a:endParaRPr lang="en-US" sz="1200" b="0" dirty="0">
                <a:solidFill>
                  <a:prstClr val="black"/>
                </a:solidFill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</p:grpSp>
      <p:grpSp>
        <p:nvGrpSpPr>
          <p:cNvPr id="110" name="Group 109"/>
          <p:cNvGrpSpPr>
            <a:grpSpLocks/>
          </p:cNvGrpSpPr>
          <p:nvPr/>
        </p:nvGrpSpPr>
        <p:grpSpPr bwMode="auto">
          <a:xfrm>
            <a:off x="4290417" y="3538538"/>
            <a:ext cx="1428750" cy="2091532"/>
            <a:chOff x="11288712" y="7077075"/>
            <a:chExt cx="3810534" cy="4183062"/>
          </a:xfrm>
        </p:grpSpPr>
        <p:grpSp>
          <p:nvGrpSpPr>
            <p:cNvPr id="23" name="Group 126"/>
            <p:cNvGrpSpPr>
              <a:grpSpLocks/>
            </p:cNvGrpSpPr>
            <p:nvPr/>
          </p:nvGrpSpPr>
          <p:grpSpPr bwMode="auto">
            <a:xfrm>
              <a:off x="11299825" y="7866063"/>
              <a:ext cx="2224088" cy="592137"/>
              <a:chOff x="7918600" y="4832650"/>
              <a:chExt cx="2458447" cy="653855"/>
            </a:xfrm>
            <a:solidFill>
              <a:srgbClr val="FFFFFF"/>
            </a:solidFill>
          </p:grpSpPr>
          <p:sp>
            <p:nvSpPr>
              <p:cNvPr id="24" name="Alternate Process 23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ln w="38100" cmpd="sng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500" b="0">
                  <a:solidFill>
                    <a:prstClr val="black"/>
                  </a:solidFill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25" name="Straight Connector 24"/>
              <p:cNvCxnSpPr>
                <a:stCxn id="24" idx="0"/>
                <a:endCxn id="24" idx="2"/>
              </p:cNvCxnSpPr>
              <p:nvPr/>
            </p:nvCxnSpPr>
            <p:spPr>
              <a:xfrm>
                <a:off x="9148701" y="4846674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9785686" y="4832650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8548566" y="4857191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12371538" y="7127875"/>
              <a:ext cx="1903680" cy="369332"/>
            </a:xfrm>
            <a:prstGeom prst="rect">
              <a:avLst/>
            </a:prstGeom>
            <a:noFill/>
          </p:spPr>
          <p:txBody>
            <a:bodyPr wrap="square" tIns="0" bIns="0">
              <a:spAutoFit/>
            </a:bodyPr>
            <a:lstStyle/>
            <a:p>
              <a:pPr algn="ctr" eaLnBrk="1" hangingPunct="1">
                <a:defRPr/>
              </a:pPr>
              <a:r>
                <a:rPr lang="en-US" sz="1200" b="0" dirty="0" err="1">
                  <a:solidFill>
                    <a:prstClr val="black"/>
                  </a:solidFill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flatMap</a:t>
              </a:r>
              <a:endParaRPr lang="en-US" sz="1200" b="0" dirty="0">
                <a:solidFill>
                  <a:prstClr val="black"/>
                </a:solidFill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cxnSp>
          <p:nvCxnSpPr>
            <p:cNvPr id="29" name="Straight Arrow Connector 28"/>
            <p:cNvCxnSpPr>
              <a:stCxn id="19" idx="2"/>
              <a:endCxn id="24" idx="0"/>
            </p:cNvCxnSpPr>
            <p:nvPr/>
          </p:nvCxnSpPr>
          <p:spPr bwMode="auto">
            <a:xfrm>
              <a:off x="12392179" y="7077075"/>
              <a:ext cx="19053" cy="801688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4" name="TextBox 43"/>
            <p:cNvSpPr txBox="1"/>
            <p:nvPr/>
          </p:nvSpPr>
          <p:spPr>
            <a:xfrm>
              <a:off x="12142906" y="8531224"/>
              <a:ext cx="1630591" cy="369332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algn="ctr" eaLnBrk="1" hangingPunct="1">
                <a:defRPr/>
              </a:pPr>
              <a:r>
                <a:rPr lang="en-US" sz="1200" b="0" dirty="0">
                  <a:solidFill>
                    <a:prstClr val="black"/>
                  </a:solidFill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map</a:t>
              </a:r>
            </a:p>
          </p:txBody>
        </p:sp>
        <p:cxnSp>
          <p:nvCxnSpPr>
            <p:cNvPr id="45" name="Straight Arrow Connector 44"/>
            <p:cNvCxnSpPr>
              <a:stCxn id="24" idx="2"/>
              <a:endCxn id="54" idx="0"/>
            </p:cNvCxnSpPr>
            <p:nvPr/>
          </p:nvCxnSpPr>
          <p:spPr bwMode="auto">
            <a:xfrm flipH="1">
              <a:off x="12400118" y="8448675"/>
              <a:ext cx="11114" cy="784225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53" name="Group 126"/>
            <p:cNvGrpSpPr>
              <a:grpSpLocks/>
            </p:cNvGrpSpPr>
            <p:nvPr/>
          </p:nvGrpSpPr>
          <p:grpSpPr bwMode="auto">
            <a:xfrm>
              <a:off x="11288712" y="9220200"/>
              <a:ext cx="2224088" cy="592137"/>
              <a:chOff x="7918600" y="4832650"/>
              <a:chExt cx="2458447" cy="653855"/>
            </a:xfrm>
            <a:solidFill>
              <a:schemeClr val="bg1"/>
            </a:solidFill>
          </p:grpSpPr>
          <p:sp>
            <p:nvSpPr>
              <p:cNvPr id="54" name="Alternate Process 53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grpFill/>
              <a:ln w="38100" cmpd="sng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500" b="0">
                  <a:solidFill>
                    <a:prstClr val="black"/>
                  </a:solidFill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55" name="Straight Connector 54"/>
              <p:cNvCxnSpPr>
                <a:stCxn id="54" idx="0"/>
                <a:endCxn id="54" idx="2"/>
              </p:cNvCxnSpPr>
              <p:nvPr/>
            </p:nvCxnSpPr>
            <p:spPr>
              <a:xfrm>
                <a:off x="9148701" y="4846674"/>
                <a:ext cx="0" cy="629314"/>
              </a:xfrm>
              <a:prstGeom prst="line">
                <a:avLst/>
              </a:prstGeom>
              <a:grpFill/>
              <a:ln w="38100" cmpd="sng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9785686" y="4832650"/>
                <a:ext cx="0" cy="629314"/>
              </a:xfrm>
              <a:prstGeom prst="line">
                <a:avLst/>
              </a:prstGeom>
              <a:grpFill/>
              <a:ln w="38100" cmpd="sng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8548566" y="4857191"/>
                <a:ext cx="0" cy="629314"/>
              </a:xfrm>
              <a:prstGeom prst="line">
                <a:avLst/>
              </a:prstGeom>
              <a:grpFill/>
              <a:ln w="38100" cmpd="sng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0275" name="Group 126"/>
            <p:cNvGrpSpPr>
              <a:grpSpLocks/>
            </p:cNvGrpSpPr>
            <p:nvPr/>
          </p:nvGrpSpPr>
          <p:grpSpPr bwMode="auto">
            <a:xfrm>
              <a:off x="11288712" y="10668000"/>
              <a:ext cx="2224088" cy="592137"/>
              <a:chOff x="7918600" y="4832650"/>
              <a:chExt cx="2458447" cy="653855"/>
            </a:xfrm>
          </p:grpSpPr>
          <p:sp>
            <p:nvSpPr>
              <p:cNvPr id="69" name="Alternate Process 68"/>
              <p:cNvSpPr/>
              <p:nvPr/>
            </p:nvSpPr>
            <p:spPr>
              <a:xfrm>
                <a:off x="7918600" y="4846673"/>
                <a:ext cx="2458791" cy="629315"/>
              </a:xfrm>
              <a:prstGeom prst="flowChartAlternateProcess">
                <a:avLst/>
              </a:prstGeom>
              <a:ln w="3810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500" b="0">
                  <a:solidFill>
                    <a:prstClr val="black"/>
                  </a:solidFill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70" name="Straight Connector 69"/>
              <p:cNvCxnSpPr>
                <a:stCxn id="69" idx="0"/>
                <a:endCxn id="69" idx="2"/>
              </p:cNvCxnSpPr>
              <p:nvPr/>
            </p:nvCxnSpPr>
            <p:spPr>
              <a:xfrm>
                <a:off x="9148873" y="4846673"/>
                <a:ext cx="0" cy="629315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9785948" y="4832649"/>
                <a:ext cx="0" cy="629315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8548654" y="4857190"/>
                <a:ext cx="0" cy="629315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84" name="Straight Arrow Connector 83"/>
            <p:cNvCxnSpPr>
              <a:stCxn id="54" idx="2"/>
              <a:endCxn id="69" idx="0"/>
            </p:cNvCxnSpPr>
            <p:nvPr/>
          </p:nvCxnSpPr>
          <p:spPr bwMode="auto">
            <a:xfrm>
              <a:off x="12400118" y="9802812"/>
              <a:ext cx="0" cy="877887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6" name="TextBox 95"/>
            <p:cNvSpPr txBox="1"/>
            <p:nvPr/>
          </p:nvSpPr>
          <p:spPr>
            <a:xfrm>
              <a:off x="12387415" y="9982200"/>
              <a:ext cx="2711831" cy="369332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algn="ctr" eaLnBrk="1" hangingPunct="1">
                <a:defRPr/>
              </a:pPr>
              <a:r>
                <a:rPr lang="en-US" sz="1200" b="0" dirty="0" err="1">
                  <a:solidFill>
                    <a:prstClr val="black"/>
                  </a:solidFill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reduceByKey</a:t>
              </a:r>
              <a:endParaRPr lang="en-US" sz="1200" b="0" dirty="0">
                <a:solidFill>
                  <a:prstClr val="black"/>
                </a:solidFill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</p:grpSp>
      <p:grpSp>
        <p:nvGrpSpPr>
          <p:cNvPr id="111" name="Group 110"/>
          <p:cNvGrpSpPr>
            <a:grpSpLocks/>
          </p:cNvGrpSpPr>
          <p:nvPr/>
        </p:nvGrpSpPr>
        <p:grpSpPr bwMode="auto">
          <a:xfrm>
            <a:off x="5980404" y="3538538"/>
            <a:ext cx="1449095" cy="2091532"/>
            <a:chOff x="15795347" y="7077075"/>
            <a:chExt cx="3864253" cy="4183062"/>
          </a:xfrm>
        </p:grpSpPr>
        <p:sp>
          <p:nvSpPr>
            <p:cNvPr id="10" name="TextBox 9"/>
            <p:cNvSpPr txBox="1"/>
            <p:nvPr/>
          </p:nvSpPr>
          <p:spPr>
            <a:xfrm rot="16200000">
              <a:off x="15635287" y="8532535"/>
              <a:ext cx="771526" cy="4514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500" b="0" dirty="0">
                  <a:solidFill>
                    <a:prstClr val="black"/>
                  </a:solidFill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…</a:t>
              </a:r>
            </a:p>
          </p:txBody>
        </p:sp>
        <p:grpSp>
          <p:nvGrpSpPr>
            <p:cNvPr id="35" name="Group 148"/>
            <p:cNvGrpSpPr>
              <a:grpSpLocks/>
            </p:cNvGrpSpPr>
            <p:nvPr/>
          </p:nvGrpSpPr>
          <p:grpSpPr bwMode="auto">
            <a:xfrm>
              <a:off x="15857539" y="7866063"/>
              <a:ext cx="2224087" cy="592137"/>
              <a:chOff x="7918600" y="4832650"/>
              <a:chExt cx="2458447" cy="653855"/>
            </a:xfrm>
            <a:solidFill>
              <a:srgbClr val="FFFFFF"/>
            </a:solidFill>
          </p:grpSpPr>
          <p:sp>
            <p:nvSpPr>
              <p:cNvPr id="36" name="Alternate Process 35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ln w="38100" cmpd="sng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500" b="0">
                  <a:solidFill>
                    <a:prstClr val="black"/>
                  </a:solidFill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37" name="Straight Connector 36"/>
              <p:cNvCxnSpPr>
                <a:stCxn id="36" idx="0"/>
                <a:endCxn id="36" idx="2"/>
              </p:cNvCxnSpPr>
              <p:nvPr/>
            </p:nvCxnSpPr>
            <p:spPr>
              <a:xfrm>
                <a:off x="9148701" y="4846674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9785687" y="4832650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8548566" y="4857191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16929102" y="7127875"/>
              <a:ext cx="2019301" cy="369332"/>
            </a:xfrm>
            <a:prstGeom prst="rect">
              <a:avLst/>
            </a:prstGeom>
            <a:noFill/>
          </p:spPr>
          <p:txBody>
            <a:bodyPr wrap="square" tIns="0" bIns="0">
              <a:spAutoFit/>
            </a:bodyPr>
            <a:lstStyle/>
            <a:p>
              <a:pPr algn="ctr" eaLnBrk="1" hangingPunct="1">
                <a:defRPr/>
              </a:pPr>
              <a:r>
                <a:rPr lang="en-US" sz="1200" b="0" dirty="0" err="1">
                  <a:solidFill>
                    <a:prstClr val="black"/>
                  </a:solidFill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flatMap</a:t>
              </a:r>
              <a:endParaRPr lang="en-US" sz="1200" b="0" dirty="0">
                <a:solidFill>
                  <a:prstClr val="black"/>
                </a:solidFill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cxnSp>
          <p:nvCxnSpPr>
            <p:cNvPr id="41" name="Straight Arrow Connector 40"/>
            <p:cNvCxnSpPr>
              <a:stCxn id="31" idx="2"/>
              <a:endCxn id="36" idx="0"/>
            </p:cNvCxnSpPr>
            <p:nvPr/>
          </p:nvCxnSpPr>
          <p:spPr bwMode="auto">
            <a:xfrm>
              <a:off x="16949739" y="7077075"/>
              <a:ext cx="20637" cy="801688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6" name="TextBox 45"/>
            <p:cNvSpPr txBox="1"/>
            <p:nvPr/>
          </p:nvSpPr>
          <p:spPr>
            <a:xfrm>
              <a:off x="16700502" y="8531224"/>
              <a:ext cx="1631949" cy="369332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algn="ctr" eaLnBrk="1" hangingPunct="1">
                <a:defRPr/>
              </a:pPr>
              <a:r>
                <a:rPr lang="en-US" sz="1200" b="0" dirty="0">
                  <a:solidFill>
                    <a:prstClr val="black"/>
                  </a:solidFill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map</a:t>
              </a:r>
            </a:p>
          </p:txBody>
        </p:sp>
        <p:cxnSp>
          <p:nvCxnSpPr>
            <p:cNvPr id="47" name="Straight Arrow Connector 46"/>
            <p:cNvCxnSpPr>
              <a:stCxn id="36" idx="2"/>
              <a:endCxn id="59" idx="0"/>
            </p:cNvCxnSpPr>
            <p:nvPr/>
          </p:nvCxnSpPr>
          <p:spPr bwMode="auto">
            <a:xfrm flipH="1">
              <a:off x="16959264" y="8448675"/>
              <a:ext cx="11112" cy="784225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58" name="Group 148"/>
            <p:cNvGrpSpPr>
              <a:grpSpLocks/>
            </p:cNvGrpSpPr>
            <p:nvPr/>
          </p:nvGrpSpPr>
          <p:grpSpPr bwMode="auto">
            <a:xfrm>
              <a:off x="15846426" y="9220200"/>
              <a:ext cx="2224087" cy="592137"/>
              <a:chOff x="7918600" y="4832650"/>
              <a:chExt cx="2458447" cy="653855"/>
            </a:xfrm>
            <a:solidFill>
              <a:schemeClr val="bg1"/>
            </a:solidFill>
          </p:grpSpPr>
          <p:sp>
            <p:nvSpPr>
              <p:cNvPr id="59" name="Alternate Process 58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grpFill/>
              <a:ln w="38100" cmpd="sng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500" b="0">
                  <a:solidFill>
                    <a:prstClr val="black"/>
                  </a:solidFill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60" name="Straight Connector 59"/>
              <p:cNvCxnSpPr>
                <a:stCxn id="59" idx="0"/>
                <a:endCxn id="59" idx="2"/>
              </p:cNvCxnSpPr>
              <p:nvPr/>
            </p:nvCxnSpPr>
            <p:spPr>
              <a:xfrm>
                <a:off x="9148701" y="4846674"/>
                <a:ext cx="0" cy="629314"/>
              </a:xfrm>
              <a:prstGeom prst="line">
                <a:avLst/>
              </a:prstGeom>
              <a:grpFill/>
              <a:ln w="38100" cmpd="sng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9785687" y="4832650"/>
                <a:ext cx="0" cy="629314"/>
              </a:xfrm>
              <a:prstGeom prst="line">
                <a:avLst/>
              </a:prstGeom>
              <a:grpFill/>
              <a:ln w="38100" cmpd="sng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548566" y="4857191"/>
                <a:ext cx="0" cy="629314"/>
              </a:xfrm>
              <a:prstGeom prst="line">
                <a:avLst/>
              </a:prstGeom>
              <a:grpFill/>
              <a:ln w="38100" cmpd="sng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0262" name="Group 148"/>
            <p:cNvGrpSpPr>
              <a:grpSpLocks/>
            </p:cNvGrpSpPr>
            <p:nvPr/>
          </p:nvGrpSpPr>
          <p:grpSpPr bwMode="auto">
            <a:xfrm>
              <a:off x="15846426" y="10668000"/>
              <a:ext cx="2224087" cy="592137"/>
              <a:chOff x="7918600" y="4832650"/>
              <a:chExt cx="2458447" cy="653855"/>
            </a:xfrm>
          </p:grpSpPr>
          <p:sp>
            <p:nvSpPr>
              <p:cNvPr id="74" name="Alternate Process 73"/>
              <p:cNvSpPr/>
              <p:nvPr/>
            </p:nvSpPr>
            <p:spPr>
              <a:xfrm>
                <a:off x="7918600" y="4846673"/>
                <a:ext cx="2458447" cy="629315"/>
              </a:xfrm>
              <a:prstGeom prst="flowChartAlternateProcess">
                <a:avLst/>
              </a:prstGeom>
              <a:ln w="3810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500" b="0">
                  <a:solidFill>
                    <a:prstClr val="black"/>
                  </a:solidFill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75" name="Straight Connector 74"/>
              <p:cNvCxnSpPr>
                <a:stCxn id="74" idx="0"/>
                <a:endCxn id="74" idx="2"/>
              </p:cNvCxnSpPr>
              <p:nvPr/>
            </p:nvCxnSpPr>
            <p:spPr>
              <a:xfrm>
                <a:off x="9148701" y="4846673"/>
                <a:ext cx="0" cy="629315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9785686" y="4832649"/>
                <a:ext cx="0" cy="629315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8548566" y="4857190"/>
                <a:ext cx="0" cy="629315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92" name="Straight Arrow Connector 91"/>
            <p:cNvCxnSpPr>
              <a:stCxn id="59" idx="2"/>
              <a:endCxn id="74" idx="0"/>
            </p:cNvCxnSpPr>
            <p:nvPr/>
          </p:nvCxnSpPr>
          <p:spPr bwMode="auto">
            <a:xfrm>
              <a:off x="16959264" y="9802812"/>
              <a:ext cx="0" cy="877887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7" name="TextBox 96"/>
            <p:cNvSpPr txBox="1"/>
            <p:nvPr/>
          </p:nvSpPr>
          <p:spPr>
            <a:xfrm>
              <a:off x="16944976" y="9982200"/>
              <a:ext cx="2714624" cy="369332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algn="ctr" eaLnBrk="1" hangingPunct="1">
                <a:defRPr/>
              </a:pPr>
              <a:r>
                <a:rPr lang="en-US" sz="1200" b="0" dirty="0" err="1">
                  <a:solidFill>
                    <a:prstClr val="black"/>
                  </a:solidFill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reduceByKey</a:t>
              </a:r>
              <a:endParaRPr lang="en-US" sz="1200" b="0" dirty="0">
                <a:solidFill>
                  <a:prstClr val="black"/>
                </a:solidFill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</p:grpSp>
      <p:sp>
        <p:nvSpPr>
          <p:cNvPr id="100" name="Rectangle 99"/>
          <p:cNvSpPr/>
          <p:nvPr/>
        </p:nvSpPr>
        <p:spPr bwMode="auto">
          <a:xfrm>
            <a:off x="4200525" y="2933700"/>
            <a:ext cx="1003697" cy="249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kern="0" dirty="0">
                <a:solidFill>
                  <a:prstClr val="black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batch @ t+1</a:t>
            </a:r>
          </a:p>
        </p:txBody>
      </p:sp>
      <p:sp>
        <p:nvSpPr>
          <p:cNvPr id="101" name="Rectangle 100"/>
          <p:cNvSpPr/>
          <p:nvPr/>
        </p:nvSpPr>
        <p:spPr bwMode="auto">
          <a:xfrm>
            <a:off x="2571750" y="2939257"/>
            <a:ext cx="1003697" cy="249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kern="0" dirty="0">
                <a:solidFill>
                  <a:prstClr val="black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b</a:t>
            </a:r>
            <a:r>
              <a:rPr lang="en-US" sz="1400" b="0" kern="0" dirty="0" err="1">
                <a:solidFill>
                  <a:prstClr val="black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atch</a:t>
            </a:r>
            <a:r>
              <a:rPr lang="en-US" sz="1400" b="0" kern="0" dirty="0">
                <a:solidFill>
                  <a:prstClr val="black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 @ t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5915025" y="2939257"/>
            <a:ext cx="1003697" cy="249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kern="0" dirty="0">
                <a:solidFill>
                  <a:prstClr val="black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batch @ t+2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685800" y="3924300"/>
            <a:ext cx="97155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err="1">
                <a:solidFill>
                  <a:prstClr val="black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hashTags</a:t>
            </a:r>
            <a:endParaRPr lang="en-US" sz="1800" b="0" kern="0" dirty="0">
              <a:solidFill>
                <a:prstClr val="black"/>
              </a:solidFill>
              <a:latin typeface="Gill Sans"/>
              <a:ea typeface="ヒラギノ角ゴ ProN W3"/>
              <a:cs typeface="Gill Sans"/>
              <a:sym typeface="Gill Sans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85800" y="3200400"/>
            <a:ext cx="97155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prstClr val="black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tweets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685800" y="5067300"/>
            <a:ext cx="2143125" cy="609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err="1">
                <a:solidFill>
                  <a:prstClr val="black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tagCounts</a:t>
            </a:r>
            <a:endParaRPr lang="en-US" sz="1800" b="0" kern="0" dirty="0">
              <a:solidFill>
                <a:prstClr val="black"/>
              </a:solidFill>
              <a:latin typeface="Gill Sans"/>
              <a:ea typeface="ヒラギノ角ゴ ProN W3"/>
              <a:cs typeface="Gill Sans"/>
              <a:sym typeface="Gill Sans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kern="0" dirty="0">
                <a:solidFill>
                  <a:prstClr val="black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[(#cat, 10), (#dog, 25), ... ]</a:t>
            </a:r>
          </a:p>
        </p:txBody>
      </p:sp>
    </p:spTree>
    <p:extLst>
      <p:ext uri="{BB962C8B-B14F-4D97-AF65-F5344CB8AC3E}">
        <p14:creationId xmlns:p14="http://schemas.microsoft.com/office/powerpoint/2010/main" val="23016435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>
                <a:latin typeface="Gill Sans"/>
                <a:cs typeface="Gill Sans"/>
              </a:rPr>
              <a:t>Example: Count the </a:t>
            </a:r>
            <a:r>
              <a:rPr lang="en-US" b="0" dirty="0" err="1" smtClean="0">
                <a:latin typeface="Gill Sans"/>
                <a:cs typeface="Gill Sans"/>
              </a:rPr>
              <a:t>hashtags</a:t>
            </a:r>
            <a:r>
              <a:rPr lang="en-US" b="0" dirty="0" smtClean="0">
                <a:latin typeface="Gill Sans"/>
                <a:cs typeface="Gill Sans"/>
              </a:rPr>
              <a:t> over last 10 </a:t>
            </a:r>
            <a:r>
              <a:rPr lang="en-US" b="0" dirty="0" err="1" smtClean="0">
                <a:latin typeface="Gill Sans"/>
                <a:cs typeface="Gill Sans"/>
              </a:rPr>
              <a:t>mins</a:t>
            </a:r>
            <a:endParaRPr lang="en-US" b="0" dirty="0">
              <a:latin typeface="Gill Sans"/>
              <a:cs typeface="Gill San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2424" y="1485900"/>
            <a:ext cx="8791575" cy="1219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val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tweets =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ssc.twitterStream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(&lt;Twitter username&gt;, &lt;Twitter password&gt;)</a:t>
            </a:r>
          </a:p>
          <a:p>
            <a:pPr marL="0" indent="0">
              <a:buNone/>
              <a:defRPr/>
            </a:pP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val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hashTags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=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tweets.flatMap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(status =&gt;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getTags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(status))</a:t>
            </a:r>
          </a:p>
          <a:p>
            <a:pPr marL="0" indent="0">
              <a:buNone/>
              <a:defRPr/>
            </a:pPr>
            <a:r>
              <a:rPr lang="en-US" sz="1700" dirty="0" err="1">
                <a:latin typeface="Consolas"/>
                <a:cs typeface="Consolas"/>
              </a:rPr>
              <a:t>val</a:t>
            </a:r>
            <a:r>
              <a:rPr lang="en-US" sz="1700" dirty="0">
                <a:latin typeface="Consolas"/>
                <a:cs typeface="Consolas"/>
              </a:rPr>
              <a:t> </a:t>
            </a:r>
            <a:r>
              <a:rPr lang="en-US" sz="1700" dirty="0" err="1">
                <a:solidFill>
                  <a:schemeClr val="accent3"/>
                </a:solidFill>
                <a:latin typeface="Consolas"/>
                <a:cs typeface="Consolas"/>
              </a:rPr>
              <a:t>tagCounts</a:t>
            </a:r>
            <a:r>
              <a:rPr lang="en-US" sz="1700" dirty="0">
                <a:latin typeface="Consolas"/>
                <a:cs typeface="Consolas"/>
              </a:rPr>
              <a:t> = </a:t>
            </a:r>
            <a:r>
              <a:rPr lang="en-US" sz="1700" dirty="0" err="1">
                <a:solidFill>
                  <a:srgbClr val="B50B1B"/>
                </a:solidFill>
                <a:latin typeface="Consolas"/>
                <a:cs typeface="Consolas"/>
              </a:rPr>
              <a:t>hashTags</a:t>
            </a:r>
            <a:r>
              <a:rPr lang="en-US" sz="1700" dirty="0" err="1">
                <a:latin typeface="Consolas"/>
                <a:cs typeface="Consolas"/>
              </a:rPr>
              <a:t>.</a:t>
            </a:r>
            <a:r>
              <a:rPr lang="en-US" sz="1700" dirty="0" err="1">
                <a:solidFill>
                  <a:schemeClr val="accent1"/>
                </a:solidFill>
                <a:latin typeface="Consolas"/>
                <a:cs typeface="Consolas"/>
              </a:rPr>
              <a:t>window</a:t>
            </a:r>
            <a:r>
              <a:rPr lang="en-US" sz="1700" dirty="0">
                <a:latin typeface="Consolas"/>
                <a:cs typeface="Consolas"/>
              </a:rPr>
              <a:t>(Minutes(10), Seconds(1)).</a:t>
            </a:r>
            <a:r>
              <a:rPr lang="en-US" sz="1700" dirty="0" err="1">
                <a:solidFill>
                  <a:srgbClr val="1D86CD"/>
                </a:solidFill>
                <a:latin typeface="Consolas"/>
                <a:cs typeface="Consolas"/>
              </a:rPr>
              <a:t>countByValue</a:t>
            </a:r>
            <a:r>
              <a:rPr lang="en-US" sz="1700" dirty="0">
                <a:latin typeface="Consolas"/>
                <a:cs typeface="Consolas"/>
              </a:rPr>
              <a:t>()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3" name="Rounded Rectangular Callout 92"/>
          <p:cNvSpPr/>
          <p:nvPr/>
        </p:nvSpPr>
        <p:spPr>
          <a:xfrm>
            <a:off x="1905000" y="3048000"/>
            <a:ext cx="1857375" cy="800100"/>
          </a:xfrm>
          <a:prstGeom prst="wedgeRoundRectCallout">
            <a:avLst>
              <a:gd name="adj1" fmla="val 42244"/>
              <a:gd name="adj2" fmla="val -98803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9202" rIns="0" bIns="19202" anchor="ctr"/>
          <a:lstStyle/>
          <a:p>
            <a:pPr algn="ctr" eaLnBrk="1" hangingPunct="1"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sliding window operation</a:t>
            </a:r>
          </a:p>
        </p:txBody>
      </p:sp>
      <p:sp>
        <p:nvSpPr>
          <p:cNvPr id="94" name="Rounded Rectangular Callout 93"/>
          <p:cNvSpPr/>
          <p:nvPr/>
        </p:nvSpPr>
        <p:spPr>
          <a:xfrm>
            <a:off x="4076700" y="3048000"/>
            <a:ext cx="1514475" cy="800100"/>
          </a:xfrm>
          <a:prstGeom prst="wedgeRoundRectCallout">
            <a:avLst>
              <a:gd name="adj1" fmla="val -20554"/>
              <a:gd name="adj2" fmla="val -98803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9202" rIns="0" bIns="19202" anchor="ctr"/>
          <a:lstStyle/>
          <a:p>
            <a:pPr algn="ctr" eaLnBrk="1" hangingPunct="1"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window length</a:t>
            </a:r>
          </a:p>
        </p:txBody>
      </p:sp>
      <p:sp>
        <p:nvSpPr>
          <p:cNvPr id="98" name="Rounded Rectangular Callout 97"/>
          <p:cNvSpPr/>
          <p:nvPr/>
        </p:nvSpPr>
        <p:spPr>
          <a:xfrm>
            <a:off x="5762625" y="3048000"/>
            <a:ext cx="1514475" cy="800100"/>
          </a:xfrm>
          <a:prstGeom prst="wedgeRoundRectCallout">
            <a:avLst>
              <a:gd name="adj1" fmla="val -20554"/>
              <a:gd name="adj2" fmla="val -98803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9202" rIns="0" bIns="19202" anchor="ctr"/>
          <a:lstStyle/>
          <a:p>
            <a:pPr algn="ctr" eaLnBrk="1" hangingPunct="1"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sliding interval</a:t>
            </a:r>
          </a:p>
        </p:txBody>
      </p:sp>
    </p:spTree>
    <p:extLst>
      <p:ext uri="{BB962C8B-B14F-4D97-AF65-F5344CB8AC3E}">
        <p14:creationId xmlns:p14="http://schemas.microsoft.com/office/powerpoint/2010/main" val="41056046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>
            <a:grpSpLocks/>
          </p:cNvGrpSpPr>
          <p:nvPr/>
        </p:nvGrpSpPr>
        <p:grpSpPr bwMode="auto">
          <a:xfrm>
            <a:off x="771525" y="4724400"/>
            <a:ext cx="5073849" cy="412750"/>
            <a:chOff x="573422" y="6302594"/>
            <a:chExt cx="5073981" cy="413044"/>
          </a:xfrm>
        </p:grpSpPr>
        <p:sp>
          <p:nvSpPr>
            <p:cNvPr id="107" name="Alternate Process 106"/>
            <p:cNvSpPr/>
            <p:nvPr/>
          </p:nvSpPr>
          <p:spPr>
            <a:xfrm>
              <a:off x="5265202" y="6362962"/>
              <a:ext cx="382201" cy="352676"/>
            </a:xfrm>
            <a:prstGeom prst="flowChartAlternateProcess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 b="0">
                <a:solidFill>
                  <a:prstClr val="white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12320" name="TextBox 111"/>
            <p:cNvSpPr txBox="1">
              <a:spLocks noChangeArrowheads="1"/>
            </p:cNvSpPr>
            <p:nvPr/>
          </p:nvSpPr>
          <p:spPr bwMode="auto">
            <a:xfrm>
              <a:off x="573422" y="6302594"/>
              <a:ext cx="1136203" cy="36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800" b="0" smtClean="0">
                  <a:latin typeface="Gill Sans"/>
                  <a:cs typeface="Gill Sans"/>
                </a:rPr>
                <a:t>tagCounts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Gill Sans"/>
                <a:cs typeface="Gill Sans"/>
              </a:rPr>
              <a:t>Example: Count the </a:t>
            </a:r>
            <a:r>
              <a:rPr lang="en-US" b="0" dirty="0" err="1">
                <a:latin typeface="Gill Sans"/>
                <a:cs typeface="Gill Sans"/>
              </a:rPr>
              <a:t>hashtags</a:t>
            </a:r>
            <a:r>
              <a:rPr lang="en-US" b="0" dirty="0">
                <a:latin typeface="Gill Sans"/>
                <a:cs typeface="Gill Sans"/>
              </a:rPr>
              <a:t> over last 10 </a:t>
            </a:r>
            <a:r>
              <a:rPr lang="en-US" b="0" dirty="0" err="1">
                <a:latin typeface="Gill Sans"/>
                <a:cs typeface="Gill Sans"/>
              </a:rPr>
              <a:t>mins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55236" cy="8001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1700" dirty="0" err="1">
                <a:latin typeface="Consolas"/>
                <a:cs typeface="Consolas"/>
              </a:rPr>
              <a:t>val</a:t>
            </a:r>
            <a:r>
              <a:rPr lang="en-US" sz="1700" dirty="0">
                <a:latin typeface="Consolas"/>
                <a:cs typeface="Consolas"/>
              </a:rPr>
              <a:t> </a:t>
            </a:r>
            <a:r>
              <a:rPr lang="en-US" sz="1700" dirty="0" err="1">
                <a:solidFill>
                  <a:schemeClr val="accent3"/>
                </a:solidFill>
                <a:latin typeface="Consolas"/>
                <a:cs typeface="Consolas"/>
              </a:rPr>
              <a:t>tagCounts</a:t>
            </a:r>
            <a:r>
              <a:rPr lang="en-US" sz="1700" dirty="0">
                <a:solidFill>
                  <a:schemeClr val="accent3"/>
                </a:solidFill>
                <a:latin typeface="Consolas"/>
                <a:cs typeface="Consolas"/>
              </a:rPr>
              <a:t> </a:t>
            </a:r>
            <a:r>
              <a:rPr lang="en-US" sz="1700" dirty="0">
                <a:latin typeface="Consolas"/>
                <a:cs typeface="Consolas"/>
              </a:rPr>
              <a:t>= </a:t>
            </a:r>
            <a:r>
              <a:rPr lang="en-US" sz="1700" dirty="0" err="1">
                <a:solidFill>
                  <a:srgbClr val="C61B1B"/>
                </a:solidFill>
                <a:latin typeface="Consolas"/>
                <a:cs typeface="Consolas"/>
              </a:rPr>
              <a:t>hashTags</a:t>
            </a:r>
            <a:r>
              <a:rPr lang="en-US" sz="1700" dirty="0" err="1">
                <a:latin typeface="Consolas"/>
                <a:cs typeface="Consolas"/>
              </a:rPr>
              <a:t>.</a:t>
            </a:r>
            <a:r>
              <a:rPr lang="en-US" sz="1700" dirty="0" err="1">
                <a:solidFill>
                  <a:schemeClr val="accent1"/>
                </a:solidFill>
                <a:latin typeface="Consolas"/>
                <a:cs typeface="Consolas"/>
              </a:rPr>
              <a:t>window</a:t>
            </a:r>
            <a:r>
              <a:rPr lang="en-US" sz="1700" dirty="0">
                <a:latin typeface="Consolas"/>
                <a:cs typeface="Consolas"/>
              </a:rPr>
              <a:t>(Minutes(10), Seconds(1)).</a:t>
            </a:r>
            <a:r>
              <a:rPr lang="en-US" sz="1700" dirty="0" err="1">
                <a:solidFill>
                  <a:srgbClr val="1D86CD"/>
                </a:solidFill>
                <a:latin typeface="Consolas"/>
                <a:cs typeface="Consolas"/>
              </a:rPr>
              <a:t>countByValue</a:t>
            </a:r>
            <a:r>
              <a:rPr lang="en-US" sz="1700" dirty="0">
                <a:latin typeface="Consolas"/>
                <a:cs typeface="Consolas"/>
              </a:rPr>
              <a:t>()</a:t>
            </a:r>
          </a:p>
          <a:p>
            <a:pPr marL="0" indent="0">
              <a:buNone/>
              <a:defRPr/>
            </a:pPr>
            <a:endParaRPr lang="en-US" sz="2400" dirty="0"/>
          </a:p>
        </p:txBody>
      </p: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3400425" y="3390900"/>
            <a:ext cx="3380184" cy="1333500"/>
            <a:chOff x="3374629" y="3917867"/>
            <a:chExt cx="3380382" cy="623026"/>
          </a:xfrm>
        </p:grpSpPr>
        <p:cxnSp>
          <p:nvCxnSpPr>
            <p:cNvPr id="30" name="Straight Arrow Connector 29"/>
            <p:cNvCxnSpPr>
              <a:stCxn id="12" idx="2"/>
            </p:cNvCxnSpPr>
            <p:nvPr/>
          </p:nvCxnSpPr>
          <p:spPr>
            <a:xfrm>
              <a:off x="4501622" y="3917867"/>
              <a:ext cx="2253389" cy="623026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5" idx="2"/>
            </p:cNvCxnSpPr>
            <p:nvPr/>
          </p:nvCxnSpPr>
          <p:spPr>
            <a:xfrm>
              <a:off x="5628019" y="3917867"/>
              <a:ext cx="1126992" cy="623026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1" idx="2"/>
            </p:cNvCxnSpPr>
            <p:nvPr/>
          </p:nvCxnSpPr>
          <p:spPr>
            <a:xfrm>
              <a:off x="6755011" y="3918609"/>
              <a:ext cx="0" cy="622284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9" idx="2"/>
            </p:cNvCxnSpPr>
            <p:nvPr/>
          </p:nvCxnSpPr>
          <p:spPr>
            <a:xfrm>
              <a:off x="3374629" y="3917867"/>
              <a:ext cx="3380382" cy="623026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2247900" y="3398044"/>
            <a:ext cx="3409950" cy="1326356"/>
            <a:chOff x="2075999" y="4791864"/>
            <a:chExt cx="3410016" cy="761306"/>
          </a:xfrm>
        </p:grpSpPr>
        <p:cxnSp>
          <p:nvCxnSpPr>
            <p:cNvPr id="50" name="Straight Arrow Connector 49"/>
            <p:cNvCxnSpPr>
              <a:stCxn id="9" idx="2"/>
            </p:cNvCxnSpPr>
            <p:nvPr/>
          </p:nvCxnSpPr>
          <p:spPr>
            <a:xfrm>
              <a:off x="3202948" y="4791864"/>
              <a:ext cx="2254492" cy="739437"/>
            </a:xfrm>
            <a:prstGeom prst="straightConnector1">
              <a:avLst/>
            </a:prstGeom>
            <a:ln w="57150" cmpd="sng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12" idx="2"/>
            </p:cNvCxnSpPr>
            <p:nvPr/>
          </p:nvCxnSpPr>
          <p:spPr>
            <a:xfrm>
              <a:off x="4329301" y="4791864"/>
              <a:ext cx="1156714" cy="739437"/>
            </a:xfrm>
            <a:prstGeom prst="straightConnector1">
              <a:avLst/>
            </a:prstGeom>
            <a:ln w="57150" cmpd="sng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15" idx="2"/>
            </p:cNvCxnSpPr>
            <p:nvPr/>
          </p:nvCxnSpPr>
          <p:spPr>
            <a:xfrm>
              <a:off x="5456249" y="4791864"/>
              <a:ext cx="1191" cy="761306"/>
            </a:xfrm>
            <a:prstGeom prst="straightConnector1">
              <a:avLst/>
            </a:prstGeom>
            <a:ln w="57150" cmpd="sng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6" idx="2"/>
            </p:cNvCxnSpPr>
            <p:nvPr/>
          </p:nvCxnSpPr>
          <p:spPr>
            <a:xfrm>
              <a:off x="2075999" y="4791864"/>
              <a:ext cx="3393347" cy="761306"/>
            </a:xfrm>
            <a:prstGeom prst="straightConnector1">
              <a:avLst/>
            </a:prstGeom>
            <a:ln w="57150" cmpd="sng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>
            <a:grpSpLocks/>
          </p:cNvGrpSpPr>
          <p:nvPr/>
        </p:nvGrpSpPr>
        <p:grpSpPr bwMode="auto">
          <a:xfrm>
            <a:off x="742950" y="2476498"/>
            <a:ext cx="6271022" cy="921544"/>
            <a:chOff x="571115" y="3880890"/>
            <a:chExt cx="6270864" cy="921884"/>
          </a:xfrm>
        </p:grpSpPr>
        <p:sp>
          <p:nvSpPr>
            <p:cNvPr id="12300" name="TextBox 23"/>
            <p:cNvSpPr txBox="1">
              <a:spLocks noChangeArrowheads="1"/>
            </p:cNvSpPr>
            <p:nvPr/>
          </p:nvSpPr>
          <p:spPr bwMode="auto">
            <a:xfrm>
              <a:off x="571115" y="4422023"/>
              <a:ext cx="999204" cy="369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800" b="0" smtClean="0">
                  <a:latin typeface="Gill Sans"/>
                  <a:cs typeface="Gill Sans"/>
                </a:rPr>
                <a:t>hashTags</a:t>
              </a:r>
            </a:p>
          </p:txBody>
        </p:sp>
        <p:sp>
          <p:nvSpPr>
            <p:cNvPr id="6" name="Alternate Process 5"/>
            <p:cNvSpPr/>
            <p:nvPr/>
          </p:nvSpPr>
          <p:spPr>
            <a:xfrm>
              <a:off x="1884937" y="4449425"/>
              <a:ext cx="382181" cy="352555"/>
            </a:xfrm>
            <a:prstGeom prst="flowChartAlternateProcess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 b="0">
                <a:solidFill>
                  <a:prstClr val="white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12302" name="TextBox 7"/>
            <p:cNvSpPr txBox="1">
              <a:spLocks noChangeArrowheads="1"/>
            </p:cNvSpPr>
            <p:nvPr/>
          </p:nvSpPr>
          <p:spPr bwMode="auto">
            <a:xfrm>
              <a:off x="1817197" y="3880890"/>
              <a:ext cx="517606" cy="369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1800" b="0" smtClean="0">
                  <a:latin typeface="Gill Sans"/>
                  <a:cs typeface="Gill Sans"/>
                </a:rPr>
                <a:t>t-1</a:t>
              </a:r>
            </a:p>
          </p:txBody>
        </p:sp>
        <p:sp>
          <p:nvSpPr>
            <p:cNvPr id="9" name="Alternate Process 8"/>
            <p:cNvSpPr/>
            <p:nvPr/>
          </p:nvSpPr>
          <p:spPr>
            <a:xfrm>
              <a:off x="3011835" y="4449425"/>
              <a:ext cx="382181" cy="352555"/>
            </a:xfrm>
            <a:prstGeom prst="flowChartAlternateProcess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 b="0">
                <a:solidFill>
                  <a:prstClr val="white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12304" name="TextBox 10"/>
            <p:cNvSpPr txBox="1">
              <a:spLocks noChangeArrowheads="1"/>
            </p:cNvSpPr>
            <p:nvPr/>
          </p:nvSpPr>
          <p:spPr bwMode="auto">
            <a:xfrm>
              <a:off x="2943991" y="3888941"/>
              <a:ext cx="517606" cy="369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1800" b="0" smtClean="0">
                  <a:latin typeface="Gill Sans"/>
                  <a:cs typeface="Gill Sans"/>
                </a:rPr>
                <a:t>t</a:t>
              </a:r>
            </a:p>
          </p:txBody>
        </p:sp>
        <p:sp>
          <p:nvSpPr>
            <p:cNvPr id="12" name="Alternate Process 11"/>
            <p:cNvSpPr/>
            <p:nvPr/>
          </p:nvSpPr>
          <p:spPr>
            <a:xfrm>
              <a:off x="4138733" y="4449425"/>
              <a:ext cx="381586" cy="352555"/>
            </a:xfrm>
            <a:prstGeom prst="flowChartAlternateProcess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 b="0">
                <a:solidFill>
                  <a:prstClr val="white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12306" name="TextBox 13"/>
            <p:cNvSpPr txBox="1">
              <a:spLocks noChangeArrowheads="1"/>
            </p:cNvSpPr>
            <p:nvPr/>
          </p:nvSpPr>
          <p:spPr bwMode="auto">
            <a:xfrm>
              <a:off x="4070785" y="3888941"/>
              <a:ext cx="517606" cy="369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1800" b="0" smtClean="0">
                  <a:latin typeface="Gill Sans"/>
                  <a:cs typeface="Gill Sans"/>
                </a:rPr>
                <a:t>t+1</a:t>
              </a:r>
            </a:p>
          </p:txBody>
        </p:sp>
        <p:sp>
          <p:nvSpPr>
            <p:cNvPr id="15" name="Alternate Process 14"/>
            <p:cNvSpPr/>
            <p:nvPr/>
          </p:nvSpPr>
          <p:spPr>
            <a:xfrm>
              <a:off x="5265631" y="4449425"/>
              <a:ext cx="381586" cy="352555"/>
            </a:xfrm>
            <a:prstGeom prst="flowChartAlternateProcess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 b="0">
                <a:solidFill>
                  <a:prstClr val="white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12308" name="TextBox 16"/>
            <p:cNvSpPr txBox="1">
              <a:spLocks noChangeArrowheads="1"/>
            </p:cNvSpPr>
            <p:nvPr/>
          </p:nvSpPr>
          <p:spPr bwMode="auto">
            <a:xfrm>
              <a:off x="5197579" y="3880890"/>
              <a:ext cx="517606" cy="369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1800" b="0" smtClean="0">
                  <a:latin typeface="Gill Sans"/>
                  <a:cs typeface="Gill Sans"/>
                </a:rPr>
                <a:t>t+2</a:t>
              </a:r>
            </a:p>
          </p:txBody>
        </p:sp>
        <p:sp>
          <p:nvSpPr>
            <p:cNvPr id="21" name="Alternate Process 20"/>
            <p:cNvSpPr/>
            <p:nvPr/>
          </p:nvSpPr>
          <p:spPr>
            <a:xfrm>
              <a:off x="6391934" y="4450219"/>
              <a:ext cx="382181" cy="352555"/>
            </a:xfrm>
            <a:prstGeom prst="flowChartAlternateProcess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 b="0">
                <a:solidFill>
                  <a:prstClr val="white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12310" name="TextBox 22"/>
            <p:cNvSpPr txBox="1">
              <a:spLocks noChangeArrowheads="1"/>
            </p:cNvSpPr>
            <p:nvPr/>
          </p:nvSpPr>
          <p:spPr bwMode="auto">
            <a:xfrm>
              <a:off x="6324373" y="3880890"/>
              <a:ext cx="517606" cy="369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1800" b="0" smtClean="0">
                  <a:latin typeface="Gill Sans"/>
                  <a:cs typeface="Gill Sans"/>
                </a:rPr>
                <a:t>t+3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1825824" y="2893219"/>
            <a:ext cx="4269581" cy="673894"/>
          </a:xfrm>
          <a:prstGeom prst="roundRect">
            <a:avLst/>
          </a:prstGeom>
          <a:noFill/>
          <a:ln w="762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hangingPunct="1">
              <a:defRPr/>
            </a:pPr>
            <a:endParaRPr lang="en-US" sz="500" b="0">
              <a:solidFill>
                <a:prstClr val="white"/>
              </a:solidFill>
              <a:latin typeface="Gill Sans"/>
              <a:ea typeface="ヒラギノ角ゴ ProN W3"/>
              <a:cs typeface="Gill Sans"/>
              <a:sym typeface="Gill Sans" charset="0"/>
            </a:endParaRPr>
          </a:p>
        </p:txBody>
      </p:sp>
      <p:sp>
        <p:nvSpPr>
          <p:cNvPr id="116" name="Alternate Process 115"/>
          <p:cNvSpPr/>
          <p:nvPr/>
        </p:nvSpPr>
        <p:spPr>
          <a:xfrm>
            <a:off x="6572250" y="4791075"/>
            <a:ext cx="382191" cy="352425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eaLnBrk="1" hangingPunct="1">
              <a:defRPr/>
            </a:pPr>
            <a:endParaRPr lang="en-US" sz="1900" b="0">
              <a:solidFill>
                <a:prstClr val="white"/>
              </a:solidFill>
              <a:latin typeface="Gill Sans"/>
              <a:ea typeface="ヒラギノ角ゴ ProN W3"/>
              <a:cs typeface="Gill Sans"/>
              <a:sym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28875" y="3577432"/>
            <a:ext cx="1477433" cy="315778"/>
          </a:xfrm>
          <a:prstGeom prst="rect">
            <a:avLst/>
          </a:prstGeom>
          <a:noFill/>
        </p:spPr>
        <p:txBody>
          <a:bodyPr wrap="none" lIns="38405" tIns="19202" rIns="38405" bIns="19202">
            <a:spAutoFit/>
          </a:bodyPr>
          <a:lstStyle/>
          <a:p>
            <a:pPr eaLnBrk="1" hangingPunct="1">
              <a:defRPr/>
            </a:pPr>
            <a:r>
              <a:rPr lang="en-US" sz="1800" b="0" dirty="0">
                <a:solidFill>
                  <a:srgbClr val="B50B1B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sliding window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343275" y="4229100"/>
            <a:ext cx="1377458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800" b="0" smtClean="0">
                <a:latin typeface="Gill Sans"/>
                <a:cs typeface="Gill Sans"/>
              </a:rPr>
              <a:t>countByValue</a:t>
            </a:r>
          </a:p>
        </p:txBody>
      </p:sp>
      <p:sp>
        <p:nvSpPr>
          <p:cNvPr id="62" name="Rounded Rectangular Callout 61"/>
          <p:cNvSpPr/>
          <p:nvPr/>
        </p:nvSpPr>
        <p:spPr>
          <a:xfrm>
            <a:off x="7086600" y="4533900"/>
            <a:ext cx="1514475" cy="1371600"/>
          </a:xfrm>
          <a:prstGeom prst="wedgeRoundRectCallout">
            <a:avLst>
              <a:gd name="adj1" fmla="val -113242"/>
              <a:gd name="adj2" fmla="val 5326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9202" rIns="0" bIns="19202" anchor="ctr"/>
          <a:lstStyle/>
          <a:p>
            <a:pPr algn="ctr" eaLnBrk="1" hangingPunct="1"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count over all the data in the window</a:t>
            </a:r>
          </a:p>
        </p:txBody>
      </p:sp>
    </p:spTree>
    <p:extLst>
      <p:ext uri="{BB962C8B-B14F-4D97-AF65-F5344CB8AC3E}">
        <p14:creationId xmlns:p14="http://schemas.microsoft.com/office/powerpoint/2010/main" val="10441666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1243 -4.44444E-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116" grpId="0" animBg="1"/>
      <p:bldP spid="60" grpId="0"/>
      <p:bldP spid="60" grpId="1"/>
      <p:bldP spid="61" grpId="0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Task: keep track of set membership</a:t>
            </a:r>
          </a:p>
          <a:p>
            <a:pPr lvl="1"/>
            <a:r>
              <a:rPr lang="en-US" dirty="0" smtClean="0"/>
              <a:t>put(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US" dirty="0"/>
              <a:t>→ </a:t>
            </a:r>
            <a:r>
              <a:rPr lang="en-US" dirty="0" smtClean="0"/>
              <a:t>insert </a:t>
            </a:r>
            <a:r>
              <a:rPr lang="en-US" i="1" dirty="0" smtClean="0"/>
              <a:t>x</a:t>
            </a:r>
            <a:r>
              <a:rPr lang="en-US" dirty="0" smtClean="0"/>
              <a:t> into the set</a:t>
            </a:r>
          </a:p>
          <a:p>
            <a:pPr lvl="1"/>
            <a:r>
              <a:rPr lang="en-US" dirty="0" smtClean="0"/>
              <a:t>contains(</a:t>
            </a:r>
            <a:r>
              <a:rPr lang="en-US" i="1" dirty="0"/>
              <a:t>x</a:t>
            </a:r>
            <a:r>
              <a:rPr lang="en-US" dirty="0" smtClean="0"/>
              <a:t>) → yes if </a:t>
            </a:r>
            <a:r>
              <a:rPr lang="en-US" i="1" dirty="0" smtClean="0"/>
              <a:t>x</a:t>
            </a:r>
            <a:r>
              <a:rPr lang="en-US" dirty="0" smtClean="0"/>
              <a:t> is a member of the set</a:t>
            </a:r>
          </a:p>
          <a:p>
            <a:r>
              <a:rPr lang="en-US" dirty="0" smtClean="0"/>
              <a:t>Components</a:t>
            </a:r>
          </a:p>
          <a:p>
            <a:pPr lvl="1"/>
            <a:r>
              <a:rPr lang="en-US" i="1" dirty="0" smtClean="0"/>
              <a:t>m</a:t>
            </a:r>
            <a:r>
              <a:rPr lang="en-US" dirty="0" smtClean="0"/>
              <a:t>-bit bit vector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i="1" dirty="0" smtClean="0"/>
              <a:t>k</a:t>
            </a:r>
            <a:r>
              <a:rPr lang="en-US" dirty="0" smtClean="0"/>
              <a:t> hash functions: </a:t>
            </a:r>
            <a:r>
              <a:rPr lang="en-US" i="1" dirty="0" smtClean="0"/>
              <a:t>h</a:t>
            </a:r>
            <a:r>
              <a:rPr lang="en-US" i="1" baseline="-25000" dirty="0" smtClean="0"/>
              <a:t>1</a:t>
            </a:r>
            <a:r>
              <a:rPr lang="en-US" dirty="0" smtClean="0"/>
              <a:t> … </a:t>
            </a:r>
            <a:r>
              <a:rPr lang="en-US" i="1" dirty="0" smtClean="0"/>
              <a:t>h</a:t>
            </a:r>
            <a:r>
              <a:rPr lang="en-US" i="1" baseline="-25000" dirty="0" smtClean="0"/>
              <a:t>k</a:t>
            </a:r>
            <a:endParaRPr lang="en-US" i="1" baseline="-25000" dirty="0"/>
          </a:p>
          <a:p>
            <a:pPr lvl="1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371600" y="3505200"/>
            <a:ext cx="6324600" cy="457200"/>
            <a:chOff x="1371600" y="3505200"/>
            <a:chExt cx="6324600" cy="4572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07119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lternate Process 49"/>
          <p:cNvSpPr/>
          <p:nvPr/>
        </p:nvSpPr>
        <p:spPr bwMode="auto">
          <a:xfrm>
            <a:off x="6400800" y="5133182"/>
            <a:ext cx="381596" cy="353219"/>
          </a:xfrm>
          <a:prstGeom prst="flowChartAlternateProcess">
            <a:avLst/>
          </a:prstGeom>
          <a:solidFill>
            <a:schemeClr val="bg1"/>
          </a:solidFill>
          <a:ln w="12700" cmpd="sng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prstClr val="black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Gill Sans"/>
                <a:cs typeface="Gill Sans"/>
              </a:rPr>
              <a:t>Smart window-based </a:t>
            </a:r>
            <a:r>
              <a:rPr lang="en-US" b="0" dirty="0" err="1" smtClean="0">
                <a:latin typeface="Gill Sans"/>
                <a:cs typeface="Gill Sans"/>
              </a:rPr>
              <a:t>countByValue</a:t>
            </a:r>
            <a:endParaRPr lang="en-US" b="0" dirty="0"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55236" cy="6477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1700" dirty="0" err="1">
                <a:latin typeface="Consolas"/>
                <a:cs typeface="Consolas"/>
              </a:rPr>
              <a:t>val</a:t>
            </a:r>
            <a:r>
              <a:rPr lang="en-US" sz="1700" dirty="0">
                <a:latin typeface="Consolas"/>
                <a:cs typeface="Consolas"/>
              </a:rPr>
              <a:t> </a:t>
            </a:r>
            <a:r>
              <a:rPr lang="en-US" sz="1700" dirty="0" err="1">
                <a:solidFill>
                  <a:srgbClr val="B50B1B"/>
                </a:solidFill>
                <a:latin typeface="Consolas"/>
                <a:cs typeface="Consolas"/>
              </a:rPr>
              <a:t>tagCounts</a:t>
            </a:r>
            <a:r>
              <a:rPr lang="en-US" sz="1700" dirty="0">
                <a:latin typeface="Consolas"/>
                <a:cs typeface="Consolas"/>
              </a:rPr>
              <a:t> = </a:t>
            </a:r>
            <a:r>
              <a:rPr lang="en-US" sz="1700" dirty="0" err="1">
                <a:solidFill>
                  <a:srgbClr val="B50B1B"/>
                </a:solidFill>
                <a:latin typeface="Consolas"/>
                <a:cs typeface="Consolas"/>
              </a:rPr>
              <a:t>hashtags</a:t>
            </a:r>
            <a:r>
              <a:rPr lang="en-US" sz="1700" dirty="0" err="1">
                <a:latin typeface="Consolas"/>
                <a:cs typeface="Consolas"/>
              </a:rPr>
              <a:t>.</a:t>
            </a:r>
            <a:r>
              <a:rPr lang="en-US" sz="1700" dirty="0" err="1">
                <a:solidFill>
                  <a:srgbClr val="1D86CD"/>
                </a:solidFill>
                <a:latin typeface="Consolas"/>
                <a:cs typeface="Consolas"/>
              </a:rPr>
              <a:t>countByValueAndWindow</a:t>
            </a:r>
            <a:r>
              <a:rPr lang="en-US" sz="1700" dirty="0">
                <a:latin typeface="Consolas"/>
                <a:cs typeface="Consolas"/>
              </a:rPr>
              <a:t>(Minutes(10), Seconds(1))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endParaRPr lang="en-US" sz="2400" dirty="0"/>
          </a:p>
        </p:txBody>
      </p:sp>
      <p:grpSp>
        <p:nvGrpSpPr>
          <p:cNvPr id="116" name="Group 115"/>
          <p:cNvGrpSpPr>
            <a:grpSpLocks/>
          </p:cNvGrpSpPr>
          <p:nvPr/>
        </p:nvGrpSpPr>
        <p:grpSpPr bwMode="auto">
          <a:xfrm>
            <a:off x="571500" y="2324100"/>
            <a:ext cx="6271022" cy="1916113"/>
            <a:chOff x="571115" y="3578515"/>
            <a:chExt cx="6270864" cy="1916360"/>
          </a:xfrm>
        </p:grpSpPr>
        <p:sp>
          <p:nvSpPr>
            <p:cNvPr id="8" name="Alternate Process 7"/>
            <p:cNvSpPr/>
            <p:nvPr/>
          </p:nvSpPr>
          <p:spPr>
            <a:xfrm>
              <a:off x="5272775" y="5128909"/>
              <a:ext cx="382181" cy="353264"/>
            </a:xfrm>
            <a:prstGeom prst="flowChartAlternateProcess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 b="0">
                <a:solidFill>
                  <a:prstClr val="black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10" name="Alternate Process 9"/>
            <p:cNvSpPr/>
            <p:nvPr/>
          </p:nvSpPr>
          <p:spPr>
            <a:xfrm>
              <a:off x="4145877" y="5124940"/>
              <a:ext cx="382181" cy="352471"/>
            </a:xfrm>
            <a:prstGeom prst="flowChartAlternateProcess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 b="0">
                <a:solidFill>
                  <a:prstClr val="black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11" name="Alternate Process 10"/>
            <p:cNvSpPr/>
            <p:nvPr/>
          </p:nvSpPr>
          <p:spPr>
            <a:xfrm>
              <a:off x="3018978" y="5124940"/>
              <a:ext cx="382181" cy="352471"/>
            </a:xfrm>
            <a:prstGeom prst="flowChartAlternateProcess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 b="0">
                <a:solidFill>
                  <a:prstClr val="black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12" name="Alternate Process 11"/>
            <p:cNvSpPr/>
            <p:nvPr/>
          </p:nvSpPr>
          <p:spPr>
            <a:xfrm>
              <a:off x="1892080" y="5124940"/>
              <a:ext cx="382181" cy="352471"/>
            </a:xfrm>
            <a:prstGeom prst="flowChartAlternateProcess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 b="0">
                <a:solidFill>
                  <a:prstClr val="black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13344" name="TextBox 35"/>
            <p:cNvSpPr txBox="1">
              <a:spLocks noChangeArrowheads="1"/>
            </p:cNvSpPr>
            <p:nvPr/>
          </p:nvSpPr>
          <p:spPr bwMode="auto">
            <a:xfrm>
              <a:off x="571115" y="4119648"/>
              <a:ext cx="999204" cy="36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800" b="0" smtClean="0">
                  <a:latin typeface="Gill Sans"/>
                  <a:cs typeface="Gill Sans"/>
                </a:rPr>
                <a:t>hashTags</a:t>
              </a:r>
            </a:p>
          </p:txBody>
        </p:sp>
        <p:sp>
          <p:nvSpPr>
            <p:cNvPr id="37" name="Alternate Process 36"/>
            <p:cNvSpPr/>
            <p:nvPr/>
          </p:nvSpPr>
          <p:spPr>
            <a:xfrm>
              <a:off x="1884937" y="4146913"/>
              <a:ext cx="382181" cy="353265"/>
            </a:xfrm>
            <a:prstGeom prst="flowChartAlternateProcess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 b="0">
                <a:solidFill>
                  <a:prstClr val="white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13346" name="TextBox 37"/>
            <p:cNvSpPr txBox="1">
              <a:spLocks noChangeArrowheads="1"/>
            </p:cNvSpPr>
            <p:nvPr/>
          </p:nvSpPr>
          <p:spPr bwMode="auto">
            <a:xfrm>
              <a:off x="1817197" y="3578515"/>
              <a:ext cx="517606" cy="36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1800" b="0" smtClean="0">
                  <a:latin typeface="Gill Sans"/>
                  <a:cs typeface="Gill Sans"/>
                </a:rPr>
                <a:t>t-1</a:t>
              </a:r>
            </a:p>
          </p:txBody>
        </p:sp>
        <p:sp>
          <p:nvSpPr>
            <p:cNvPr id="39" name="Alternate Process 38"/>
            <p:cNvSpPr/>
            <p:nvPr/>
          </p:nvSpPr>
          <p:spPr>
            <a:xfrm>
              <a:off x="3011835" y="4146913"/>
              <a:ext cx="382181" cy="353265"/>
            </a:xfrm>
            <a:prstGeom prst="flowChartAlternateProcess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 b="0">
                <a:solidFill>
                  <a:prstClr val="white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13348" name="TextBox 39"/>
            <p:cNvSpPr txBox="1">
              <a:spLocks noChangeArrowheads="1"/>
            </p:cNvSpPr>
            <p:nvPr/>
          </p:nvSpPr>
          <p:spPr bwMode="auto">
            <a:xfrm>
              <a:off x="2943991" y="3586566"/>
              <a:ext cx="517606" cy="36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1800" b="0" smtClean="0">
                  <a:latin typeface="Gill Sans"/>
                  <a:cs typeface="Gill Sans"/>
                </a:rPr>
                <a:t>t</a:t>
              </a:r>
            </a:p>
          </p:txBody>
        </p:sp>
        <p:sp>
          <p:nvSpPr>
            <p:cNvPr id="41" name="Alternate Process 40"/>
            <p:cNvSpPr/>
            <p:nvPr/>
          </p:nvSpPr>
          <p:spPr>
            <a:xfrm>
              <a:off x="4138733" y="4146913"/>
              <a:ext cx="381586" cy="353265"/>
            </a:xfrm>
            <a:prstGeom prst="flowChartAlternateProcess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 b="0">
                <a:solidFill>
                  <a:prstClr val="white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13350" name="TextBox 41"/>
            <p:cNvSpPr txBox="1">
              <a:spLocks noChangeArrowheads="1"/>
            </p:cNvSpPr>
            <p:nvPr/>
          </p:nvSpPr>
          <p:spPr bwMode="auto">
            <a:xfrm>
              <a:off x="4070785" y="3586566"/>
              <a:ext cx="517606" cy="36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1800" b="0" smtClean="0">
                  <a:latin typeface="Gill Sans"/>
                  <a:cs typeface="Gill Sans"/>
                </a:rPr>
                <a:t>t+1</a:t>
              </a:r>
            </a:p>
          </p:txBody>
        </p:sp>
        <p:sp>
          <p:nvSpPr>
            <p:cNvPr id="43" name="Alternate Process 42"/>
            <p:cNvSpPr/>
            <p:nvPr/>
          </p:nvSpPr>
          <p:spPr>
            <a:xfrm>
              <a:off x="5265631" y="4146913"/>
              <a:ext cx="381586" cy="353265"/>
            </a:xfrm>
            <a:prstGeom prst="flowChartAlternateProcess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 b="0">
                <a:solidFill>
                  <a:prstClr val="white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13352" name="TextBox 43"/>
            <p:cNvSpPr txBox="1">
              <a:spLocks noChangeArrowheads="1"/>
            </p:cNvSpPr>
            <p:nvPr/>
          </p:nvSpPr>
          <p:spPr bwMode="auto">
            <a:xfrm>
              <a:off x="5197579" y="3578515"/>
              <a:ext cx="517606" cy="36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1800" b="0" smtClean="0">
                  <a:latin typeface="Gill Sans"/>
                  <a:cs typeface="Gill Sans"/>
                </a:rPr>
                <a:t>t+2</a:t>
              </a:r>
            </a:p>
          </p:txBody>
        </p:sp>
        <p:sp>
          <p:nvSpPr>
            <p:cNvPr id="47" name="Alternate Process 46"/>
            <p:cNvSpPr/>
            <p:nvPr/>
          </p:nvSpPr>
          <p:spPr>
            <a:xfrm>
              <a:off x="6391934" y="4147708"/>
              <a:ext cx="382181" cy="353264"/>
            </a:xfrm>
            <a:prstGeom prst="flowChartAlternateProcess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 b="0">
                <a:solidFill>
                  <a:prstClr val="white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13354" name="TextBox 47"/>
            <p:cNvSpPr txBox="1">
              <a:spLocks noChangeArrowheads="1"/>
            </p:cNvSpPr>
            <p:nvPr/>
          </p:nvSpPr>
          <p:spPr bwMode="auto">
            <a:xfrm>
              <a:off x="6324373" y="3578515"/>
              <a:ext cx="517606" cy="36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1800" b="0" smtClean="0">
                  <a:latin typeface="Gill Sans"/>
                  <a:cs typeface="Gill Sans"/>
                </a:rPr>
                <a:t>t+3</a:t>
              </a:r>
            </a:p>
          </p:txBody>
        </p:sp>
        <p:sp>
          <p:nvSpPr>
            <p:cNvPr id="51" name="Alternate Process 50"/>
            <p:cNvSpPr/>
            <p:nvPr/>
          </p:nvSpPr>
          <p:spPr>
            <a:xfrm>
              <a:off x="6391934" y="5142404"/>
              <a:ext cx="382181" cy="352471"/>
            </a:xfrm>
            <a:prstGeom prst="flowChartAlternateProcess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 b="0">
                <a:solidFill>
                  <a:prstClr val="black"/>
                </a:solidFill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58" name="Straight Arrow Connector 57"/>
            <p:cNvCxnSpPr>
              <a:stCxn id="47" idx="2"/>
              <a:endCxn id="51" idx="0"/>
            </p:cNvCxnSpPr>
            <p:nvPr/>
          </p:nvCxnSpPr>
          <p:spPr>
            <a:xfrm>
              <a:off x="6583025" y="4500972"/>
              <a:ext cx="0" cy="641433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43" idx="2"/>
              <a:endCxn id="8" idx="0"/>
            </p:cNvCxnSpPr>
            <p:nvPr/>
          </p:nvCxnSpPr>
          <p:spPr>
            <a:xfrm>
              <a:off x="5456126" y="4500178"/>
              <a:ext cx="7739" cy="628731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37" idx="2"/>
              <a:endCxn id="12" idx="0"/>
            </p:cNvCxnSpPr>
            <p:nvPr/>
          </p:nvCxnSpPr>
          <p:spPr>
            <a:xfrm>
              <a:off x="2076027" y="4500178"/>
              <a:ext cx="7144" cy="624762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39" idx="2"/>
              <a:endCxn id="11" idx="0"/>
            </p:cNvCxnSpPr>
            <p:nvPr/>
          </p:nvCxnSpPr>
          <p:spPr>
            <a:xfrm>
              <a:off x="3202925" y="4500178"/>
              <a:ext cx="7144" cy="624762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41" idx="2"/>
              <a:endCxn id="10" idx="0"/>
            </p:cNvCxnSpPr>
            <p:nvPr/>
          </p:nvCxnSpPr>
          <p:spPr>
            <a:xfrm>
              <a:off x="4329823" y="4500178"/>
              <a:ext cx="7144" cy="624762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>
            <a:grpSpLocks/>
          </p:cNvGrpSpPr>
          <p:nvPr/>
        </p:nvGrpSpPr>
        <p:grpSpPr bwMode="auto">
          <a:xfrm>
            <a:off x="1897262" y="3884613"/>
            <a:ext cx="5156001" cy="1761111"/>
            <a:chOff x="1897002" y="5125009"/>
            <a:chExt cx="5155755" cy="1761038"/>
          </a:xfrm>
        </p:grpSpPr>
        <p:cxnSp>
          <p:nvCxnSpPr>
            <p:cNvPr id="53" name="Straight Arrow Connector 52"/>
            <p:cNvCxnSpPr>
              <a:endCxn id="131" idx="1"/>
            </p:cNvCxnSpPr>
            <p:nvPr/>
          </p:nvCxnSpPr>
          <p:spPr>
            <a:xfrm>
              <a:off x="5659792" y="6534651"/>
              <a:ext cx="736962" cy="15874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30" idx="2"/>
              <a:endCxn id="131" idx="0"/>
            </p:cNvCxnSpPr>
            <p:nvPr/>
          </p:nvCxnSpPr>
          <p:spPr>
            <a:xfrm>
              <a:off x="6587840" y="5494881"/>
              <a:ext cx="0" cy="879439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26" name="TextBox 61"/>
            <p:cNvSpPr txBox="1">
              <a:spLocks noChangeArrowheads="1"/>
            </p:cNvSpPr>
            <p:nvPr/>
          </p:nvSpPr>
          <p:spPr bwMode="auto">
            <a:xfrm>
              <a:off x="6476549" y="5592784"/>
              <a:ext cx="576208" cy="56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3400" smtClean="0">
                  <a:solidFill>
                    <a:srgbClr val="0000FF"/>
                  </a:solidFill>
                  <a:latin typeface="Gill Sans"/>
                  <a:cs typeface="Gill Sans"/>
                </a:rPr>
                <a:t>+</a:t>
              </a:r>
            </a:p>
          </p:txBody>
        </p:sp>
        <p:sp>
          <p:nvSpPr>
            <p:cNvPr id="13327" name="TextBox 62"/>
            <p:cNvSpPr txBox="1">
              <a:spLocks noChangeArrowheads="1"/>
            </p:cNvSpPr>
            <p:nvPr/>
          </p:nvSpPr>
          <p:spPr bwMode="auto">
            <a:xfrm>
              <a:off x="5803812" y="6316684"/>
              <a:ext cx="269751" cy="56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400" smtClean="0">
                  <a:solidFill>
                    <a:srgbClr val="0000FF"/>
                  </a:solidFill>
                  <a:latin typeface="Gill Sans"/>
                  <a:cs typeface="Gill Sans"/>
                </a:rPr>
                <a:t>+</a:t>
              </a:r>
            </a:p>
          </p:txBody>
        </p:sp>
        <p:sp>
          <p:nvSpPr>
            <p:cNvPr id="13328" name="TextBox 63"/>
            <p:cNvSpPr txBox="1">
              <a:spLocks noChangeArrowheads="1"/>
            </p:cNvSpPr>
            <p:nvPr/>
          </p:nvSpPr>
          <p:spPr bwMode="auto">
            <a:xfrm>
              <a:off x="5732068" y="5722101"/>
              <a:ext cx="576208" cy="615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3400" smtClean="0">
                  <a:solidFill>
                    <a:srgbClr val="0000FF"/>
                  </a:solidFill>
                  <a:latin typeface="Gill Sans"/>
                  <a:cs typeface="Gill Sans"/>
                </a:rPr>
                <a:t>–</a:t>
              </a:r>
            </a:p>
          </p:txBody>
        </p:sp>
        <p:grpSp>
          <p:nvGrpSpPr>
            <p:cNvPr id="13329" name="Group 117"/>
            <p:cNvGrpSpPr>
              <a:grpSpLocks/>
            </p:cNvGrpSpPr>
            <p:nvPr/>
          </p:nvGrpSpPr>
          <p:grpSpPr bwMode="auto">
            <a:xfrm>
              <a:off x="1897002" y="5125009"/>
              <a:ext cx="4881924" cy="1601721"/>
              <a:chOff x="2044567" y="5761209"/>
              <a:chExt cx="4881924" cy="1601721"/>
            </a:xfrm>
          </p:grpSpPr>
          <p:sp>
            <p:nvSpPr>
              <p:cNvPr id="122" name="Alternate Process 121"/>
              <p:cNvSpPr/>
              <p:nvPr/>
            </p:nvSpPr>
            <p:spPr>
              <a:xfrm>
                <a:off x="3171440" y="5761209"/>
                <a:ext cx="382172" cy="352410"/>
              </a:xfrm>
              <a:prstGeom prst="flowChartAlternateProcess">
                <a:avLst/>
              </a:prstGeom>
              <a:solidFill>
                <a:schemeClr val="bg1"/>
              </a:solidFill>
              <a:ln w="12700" cmpd="sng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800" b="0">
                  <a:solidFill>
                    <a:prstClr val="black"/>
                  </a:solidFill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120" name="Alternate Process 119"/>
              <p:cNvSpPr/>
              <p:nvPr/>
            </p:nvSpPr>
            <p:spPr>
              <a:xfrm>
                <a:off x="5425185" y="5765178"/>
                <a:ext cx="381577" cy="353204"/>
              </a:xfrm>
              <a:prstGeom prst="flowChartAlternateProcess">
                <a:avLst/>
              </a:prstGeom>
              <a:solidFill>
                <a:schemeClr val="bg1"/>
              </a:solidFill>
              <a:ln w="12700" cmpd="sng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800" b="0">
                  <a:solidFill>
                    <a:prstClr val="black"/>
                  </a:solidFill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121" name="Alternate Process 120"/>
              <p:cNvSpPr/>
              <p:nvPr/>
            </p:nvSpPr>
            <p:spPr>
              <a:xfrm>
                <a:off x="4298312" y="5761209"/>
                <a:ext cx="382172" cy="352410"/>
              </a:xfrm>
              <a:prstGeom prst="flowChartAlternateProcess">
                <a:avLst/>
              </a:prstGeom>
              <a:solidFill>
                <a:schemeClr val="bg1"/>
              </a:solidFill>
              <a:ln w="12700" cmpd="sng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800" b="0">
                  <a:solidFill>
                    <a:prstClr val="black"/>
                  </a:solidFill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123" name="Alternate Process 122"/>
              <p:cNvSpPr/>
              <p:nvPr/>
            </p:nvSpPr>
            <p:spPr>
              <a:xfrm>
                <a:off x="2044567" y="5761209"/>
                <a:ext cx="382172" cy="352410"/>
              </a:xfrm>
              <a:prstGeom prst="flowChartAlternateProcess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800" b="0">
                  <a:solidFill>
                    <a:prstClr val="black"/>
                  </a:solidFill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126" name="Alternate Process 125"/>
              <p:cNvSpPr/>
              <p:nvPr/>
            </p:nvSpPr>
            <p:spPr>
              <a:xfrm>
                <a:off x="4298312" y="6994646"/>
                <a:ext cx="382172" cy="353204"/>
              </a:xfrm>
              <a:prstGeom prst="flowChartAlternateProcess">
                <a:avLst/>
              </a:prstGeom>
              <a:solidFill>
                <a:schemeClr val="bg1"/>
              </a:solidFill>
              <a:ln w="12700" cmpd="sng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800" b="0">
                  <a:solidFill>
                    <a:prstClr val="black"/>
                  </a:solidFill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127" name="Alternate Process 126"/>
              <p:cNvSpPr/>
              <p:nvPr/>
            </p:nvSpPr>
            <p:spPr>
              <a:xfrm>
                <a:off x="3171440" y="6994646"/>
                <a:ext cx="382172" cy="353204"/>
              </a:xfrm>
              <a:prstGeom prst="flowChartAlternateProcess">
                <a:avLst/>
              </a:prstGeom>
              <a:solidFill>
                <a:schemeClr val="bg1"/>
              </a:solidFill>
              <a:ln w="12700" cmpd="sng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800" b="0">
                  <a:solidFill>
                    <a:prstClr val="black"/>
                  </a:solidFill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128" name="Alternate Process 127"/>
              <p:cNvSpPr/>
              <p:nvPr/>
            </p:nvSpPr>
            <p:spPr>
              <a:xfrm>
                <a:off x="2044567" y="6994646"/>
                <a:ext cx="382172" cy="353204"/>
              </a:xfrm>
              <a:prstGeom prst="flowChartAlternateProcess">
                <a:avLst/>
              </a:prstGeom>
              <a:solidFill>
                <a:schemeClr val="bg1"/>
              </a:solidFill>
              <a:ln w="12700" cmpd="sng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800" b="0">
                  <a:solidFill>
                    <a:prstClr val="black"/>
                  </a:solidFill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130" name="Alternate Process 129"/>
              <p:cNvSpPr/>
              <p:nvPr/>
            </p:nvSpPr>
            <p:spPr>
              <a:xfrm>
                <a:off x="6544319" y="5778671"/>
                <a:ext cx="382172" cy="352410"/>
              </a:xfrm>
              <a:prstGeom prst="flowChartAlternateProcess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800" b="0">
                  <a:solidFill>
                    <a:prstClr val="black"/>
                  </a:solidFill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131" name="Alternate Process 130"/>
              <p:cNvSpPr/>
              <p:nvPr/>
            </p:nvSpPr>
            <p:spPr>
              <a:xfrm>
                <a:off x="6544319" y="7010520"/>
                <a:ext cx="382172" cy="352410"/>
              </a:xfrm>
              <a:prstGeom prst="flowChartAlternateProcess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800" b="0">
                  <a:solidFill>
                    <a:prstClr val="white"/>
                  </a:solidFill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</p:grpSp>
        <p:cxnSp>
          <p:nvCxnSpPr>
            <p:cNvPr id="55" name="Straight Arrow Connector 54"/>
            <p:cNvCxnSpPr>
              <a:stCxn id="123" idx="3"/>
            </p:cNvCxnSpPr>
            <p:nvPr/>
          </p:nvCxnSpPr>
          <p:spPr>
            <a:xfrm>
              <a:off x="2279174" y="5301214"/>
              <a:ext cx="4140200" cy="108263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2082403" y="3314700"/>
            <a:ext cx="1377458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800" b="0" smtClean="0">
                <a:latin typeface="Gill Sans"/>
                <a:cs typeface="Gill Sans"/>
              </a:rPr>
              <a:t>countByValue</a:t>
            </a:r>
          </a:p>
        </p:txBody>
      </p:sp>
      <p:sp>
        <p:nvSpPr>
          <p:cNvPr id="48" name="Rounded Rectangular Callout 47"/>
          <p:cNvSpPr/>
          <p:nvPr/>
        </p:nvSpPr>
        <p:spPr>
          <a:xfrm>
            <a:off x="7172325" y="3657600"/>
            <a:ext cx="1514475" cy="1371600"/>
          </a:xfrm>
          <a:prstGeom prst="wedgeRoundRectCallout">
            <a:avLst>
              <a:gd name="adj1" fmla="val -70614"/>
              <a:gd name="adj2" fmla="val 25902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9202" rIns="0" bIns="19202"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srgbClr val="000000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add</a:t>
            </a:r>
            <a:r>
              <a:rPr lang="en-US" sz="1800" b="0" dirty="0">
                <a:solidFill>
                  <a:srgbClr val="000000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 the counts from the new batch in the window</a:t>
            </a:r>
          </a:p>
        </p:txBody>
      </p:sp>
      <p:sp>
        <p:nvSpPr>
          <p:cNvPr id="49" name="Rounded Rectangular Callout 48"/>
          <p:cNvSpPr/>
          <p:nvPr/>
        </p:nvSpPr>
        <p:spPr>
          <a:xfrm>
            <a:off x="3571875" y="4457700"/>
            <a:ext cx="1285875" cy="1371600"/>
          </a:xfrm>
          <a:prstGeom prst="wedgeRoundRectCallout">
            <a:avLst>
              <a:gd name="adj1" fmla="val 69304"/>
              <a:gd name="adj2" fmla="val -18336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9202" rIns="0" bIns="19202"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srgbClr val="000000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subtract</a:t>
            </a:r>
            <a:r>
              <a:rPr lang="en-US" sz="1800" b="0" dirty="0">
                <a:solidFill>
                  <a:srgbClr val="000000"/>
                </a:solidFill>
                <a:latin typeface="Gill Sans"/>
                <a:ea typeface="ヒラギノ角ゴ ProN W3"/>
                <a:cs typeface="Gill Sans"/>
                <a:sym typeface="Gill Sans" charset="0"/>
              </a:rPr>
              <a:t> the counts from batch before the window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685925" y="3695700"/>
            <a:ext cx="4269581" cy="673894"/>
          </a:xfrm>
          <a:prstGeom prst="roundRect">
            <a:avLst/>
          </a:prstGeom>
          <a:noFill/>
          <a:ln w="762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hangingPunct="1">
              <a:defRPr/>
            </a:pPr>
            <a:endParaRPr lang="en-US" sz="500" b="0">
              <a:solidFill>
                <a:prstClr val="white"/>
              </a:solidFill>
              <a:latin typeface="Gill Sans"/>
              <a:ea typeface="ヒラギノ角ゴ ProN W3"/>
              <a:cs typeface="Gill Sans"/>
              <a:sym typeface="Gill Sans" charset="0"/>
            </a:endParaRPr>
          </a:p>
        </p:txBody>
      </p:sp>
      <p:sp>
        <p:nvSpPr>
          <p:cNvPr id="56" name="Alternate Process 55"/>
          <p:cNvSpPr/>
          <p:nvPr/>
        </p:nvSpPr>
        <p:spPr bwMode="auto">
          <a:xfrm>
            <a:off x="5278040" y="5118100"/>
            <a:ext cx="381596" cy="352425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eaLnBrk="1" hangingPunct="1">
              <a:defRPr/>
            </a:pPr>
            <a:endParaRPr lang="en-US" sz="1800" b="0">
              <a:solidFill>
                <a:prstClr val="white"/>
              </a:solidFill>
              <a:latin typeface="Gill Sans"/>
              <a:ea typeface="ヒラギノ角ゴ ProN W3"/>
              <a:cs typeface="Gill Sans"/>
              <a:sym typeface="Gill Sans" charset="0"/>
            </a:endParaRPr>
          </a:p>
        </p:txBody>
      </p:sp>
      <p:sp>
        <p:nvSpPr>
          <p:cNvPr id="57" name="TextBox 128"/>
          <p:cNvSpPr txBox="1">
            <a:spLocks noChangeArrowheads="1"/>
          </p:cNvSpPr>
          <p:nvPr/>
        </p:nvSpPr>
        <p:spPr bwMode="auto">
          <a:xfrm>
            <a:off x="583407" y="5061744"/>
            <a:ext cx="1029068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800" b="0" smtClean="0">
                <a:latin typeface="Gill Sans"/>
                <a:cs typeface="Gill Sans"/>
              </a:rPr>
              <a:t>tagCounts</a:t>
            </a:r>
          </a:p>
        </p:txBody>
      </p:sp>
    </p:spTree>
    <p:extLst>
      <p:ext uri="{BB962C8B-B14F-4D97-AF65-F5344CB8AC3E}">
        <p14:creationId xmlns:p14="http://schemas.microsoft.com/office/powerpoint/2010/main" val="37743464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1243 -4.44444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9" grpId="0"/>
      <p:bldP spid="48" grpId="0" animBg="1"/>
      <p:bldP spid="49" grpId="0" animBg="1"/>
      <p:bldP spid="52" grpId="0" animBg="1"/>
      <p:bldP spid="52" grpId="1" animBg="1"/>
      <p:bldP spid="56" grpId="0" animBg="1"/>
      <p:bldP spid="5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>
                <a:latin typeface="Gill Sans"/>
                <a:cs typeface="Gill Sans"/>
              </a:rPr>
              <a:t>Smart window-based </a:t>
            </a:r>
            <a:r>
              <a:rPr lang="en-US" b="0" i="1" dirty="0" smtClean="0">
                <a:latin typeface="Gill Sans"/>
                <a:cs typeface="Gill Sans"/>
              </a:rPr>
              <a:t>reduce</a:t>
            </a:r>
            <a:endParaRPr lang="en-US" b="0" i="1" dirty="0"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latin typeface="Gill Sans"/>
                <a:cs typeface="Gill Sans"/>
              </a:rPr>
              <a:t>Technique to incrementally compute count generalizes to many reduce operations</a:t>
            </a:r>
          </a:p>
          <a:p>
            <a:pPr lvl="1">
              <a:defRPr/>
            </a:pPr>
            <a:r>
              <a:rPr lang="en-US" dirty="0">
                <a:latin typeface="Gill Sans"/>
                <a:cs typeface="Gill Sans"/>
              </a:rPr>
              <a:t>Need a function to “inverse reduce” (“subtract” for counting)</a:t>
            </a:r>
          </a:p>
          <a:p>
            <a:pPr lvl="1">
              <a:defRPr/>
            </a:pPr>
            <a:endParaRPr lang="en-US" dirty="0">
              <a:latin typeface="Gill Sans"/>
              <a:cs typeface="Gill Sans"/>
            </a:endParaRPr>
          </a:p>
          <a:p>
            <a:pPr>
              <a:defRPr/>
            </a:pPr>
            <a:r>
              <a:rPr lang="en-US" sz="2000" dirty="0">
                <a:latin typeface="Gill Sans"/>
                <a:cs typeface="Gill Sans"/>
              </a:rPr>
              <a:t>Could have implemented counting as:</a:t>
            </a:r>
            <a:endParaRPr lang="en-US" sz="24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C61B1B"/>
                </a:solidFill>
                <a:latin typeface="Gill Sans"/>
                <a:cs typeface="Gill Sans"/>
              </a:rPr>
              <a:t>	</a:t>
            </a:r>
            <a:r>
              <a:rPr lang="en-US" dirty="0" err="1">
                <a:solidFill>
                  <a:srgbClr val="C61B1B"/>
                </a:solidFill>
                <a:latin typeface="Gill Sans"/>
                <a:cs typeface="Gill Sans"/>
              </a:rPr>
              <a:t>hashTags</a:t>
            </a: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.</a:t>
            </a:r>
            <a:r>
              <a:rPr lang="en-US" dirty="0" err="1">
                <a:solidFill>
                  <a:srgbClr val="0D8BE6"/>
                </a:solidFill>
                <a:latin typeface="Gill Sans"/>
                <a:cs typeface="Gill Sans"/>
              </a:rPr>
              <a:t>reduceByKeyAndWindow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(_ + _, _ - _, Minutes(1), …)</a:t>
            </a:r>
          </a:p>
          <a:p>
            <a:pPr marL="0" indent="0">
              <a:buNone/>
              <a:defRPr/>
            </a:pPr>
            <a:endParaRPr lang="en-US" dirty="0" smtClean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472361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29718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Integrating Batch and Online Processing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3083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0"/>
            <a:ext cx="91440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A domain-specific language (in </a:t>
            </a:r>
            <a:r>
              <a:rPr lang="en-US" sz="28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Scala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) designed</a:t>
            </a:r>
          </a:p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to integrate batch and online MapReduce computations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2" name="Picture 1" descr="summingbird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4" y="152400"/>
            <a:ext cx="3248526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921603"/>
            <a:ext cx="4648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Summingbird</a:t>
            </a:r>
            <a:endParaRPr lang="en-US" sz="4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770293"/>
            <a:ext cx="91440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Idea #1: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 Algebraic </a:t>
            </a:r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structures provide the 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basis for </a:t>
            </a:r>
            <a:b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seamless integration of batch </a:t>
            </a:r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and online 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processing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880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Probabilistic data structures as monoids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18160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Idea </a:t>
            </a: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#2: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 For many tasks, close enough is good enough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687034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19200"/>
            <a:ext cx="2286000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0" dirty="0" smtClean="0">
                <a:solidFill>
                  <a:schemeClr val="bg1"/>
                </a:solidFill>
                <a:latin typeface="Gill Sans"/>
                <a:cs typeface="Gill Sans"/>
              </a:rPr>
              <a:t>“map”</a:t>
            </a:r>
            <a:endParaRPr lang="en-US" sz="32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131873"/>
            <a:ext cx="7467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 err="1">
                <a:solidFill>
                  <a:schemeClr val="bg1"/>
                </a:solidFill>
                <a:latin typeface="Andale Mono"/>
                <a:cs typeface="Andale Mono"/>
              </a:rPr>
              <a:t>flatMap</a:t>
            </a:r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[T, U](</a:t>
            </a:r>
            <a:r>
              <a:rPr lang="en-US" sz="2000" b="0" dirty="0" err="1">
                <a:solidFill>
                  <a:schemeClr val="bg1"/>
                </a:solidFill>
                <a:latin typeface="Andale Mono"/>
                <a:cs typeface="Andale Mono"/>
              </a:rPr>
              <a:t>fn</a:t>
            </a:r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: T =&gt; List[U]): List[U]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2983468"/>
            <a:ext cx="7467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s-IS" sz="2000" b="0" dirty="0">
                <a:solidFill>
                  <a:schemeClr val="bg1"/>
                </a:solidFill>
                <a:latin typeface="Andale Mono"/>
                <a:cs typeface="Andale Mono"/>
              </a:rPr>
              <a:t>map[T, U](fn: T =&gt; U): List[U]</a:t>
            </a:r>
            <a:endParaRPr lang="en-US" sz="2000" b="0" dirty="0">
              <a:solidFill>
                <a:schemeClr val="bg1"/>
              </a:solidFill>
              <a:latin typeface="Andale Mono"/>
              <a:cs typeface="Andale Mo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745468"/>
            <a:ext cx="7467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filter[T](</a:t>
            </a:r>
            <a:r>
              <a:rPr lang="en-US" sz="2000" b="0" dirty="0" err="1">
                <a:solidFill>
                  <a:schemeClr val="bg1"/>
                </a:solidFill>
                <a:latin typeface="Andale Mono"/>
                <a:cs typeface="Andale Mono"/>
              </a:rPr>
              <a:t>fn</a:t>
            </a:r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: T =&gt; Boolean): List[T]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5421868"/>
            <a:ext cx="7467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 err="1" smtClean="0">
                <a:solidFill>
                  <a:schemeClr val="bg1"/>
                </a:solidFill>
                <a:latin typeface="Andale Mono"/>
                <a:cs typeface="Andale Mono"/>
              </a:rPr>
              <a:t>sumByKey</a:t>
            </a:r>
            <a:endParaRPr lang="en-US" sz="2000" b="0" dirty="0">
              <a:solidFill>
                <a:schemeClr val="bg1"/>
              </a:solidFill>
              <a:latin typeface="Andale Mono"/>
              <a:cs typeface="Andale Mon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28600"/>
            <a:ext cx="8686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0" dirty="0" smtClean="0">
                <a:solidFill>
                  <a:schemeClr val="bg1"/>
                </a:solidFill>
                <a:latin typeface="Gill Sans"/>
                <a:cs typeface="Gill Sans"/>
              </a:rPr>
              <a:t>Batch and Online MapReduce </a:t>
            </a:r>
            <a:endParaRPr lang="en-US" sz="36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520624"/>
            <a:ext cx="2286000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0" dirty="0" smtClean="0">
                <a:solidFill>
                  <a:schemeClr val="bg1"/>
                </a:solidFill>
                <a:latin typeface="Gill Sans"/>
                <a:cs typeface="Gill Sans"/>
              </a:rPr>
              <a:t>“reduce”</a:t>
            </a:r>
            <a:endParaRPr lang="en-US" sz="32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822336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706940"/>
            <a:ext cx="3886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 err="1" smtClean="0">
                <a:solidFill>
                  <a:srgbClr val="000090"/>
                </a:solidFill>
                <a:latin typeface="Gill Sans"/>
                <a:cs typeface="Gill Sans"/>
              </a:rPr>
              <a:t>Semigroup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</a:rPr>
              <a:t> = ( </a:t>
            </a:r>
            <a:r>
              <a:rPr lang="en-US" sz="28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M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</a:rPr>
              <a:t> , </a:t>
            </a:r>
            <a:r>
              <a:rPr lang="en-US" sz="28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)</a:t>
            </a:r>
            <a:endParaRPr lang="en-US" sz="2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2133600"/>
            <a:ext cx="6324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: </a:t>
            </a:r>
            <a:r>
              <a:rPr lang="en-US" sz="2800" b="0" i="1" dirty="0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M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×</a:t>
            </a:r>
            <a:r>
              <a:rPr lang="en-US" sz="28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800" b="0" i="1" dirty="0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M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→ </a:t>
            </a:r>
            <a:r>
              <a:rPr lang="en-US" sz="2800" b="0" i="1" dirty="0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M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, </a:t>
            </a:r>
            <a:r>
              <a:rPr lang="en-US" sz="2800" b="0" dirty="0" err="1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s.t.</a:t>
            </a:r>
            <a:r>
              <a:rPr lang="en-US" sz="28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, 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∀</a:t>
            </a:r>
            <a:r>
              <a:rPr lang="en-US" sz="2800" b="0" i="1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800" b="0" i="1" baseline="-2500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1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,</a:t>
            </a:r>
            <a:r>
              <a:rPr lang="en-US" sz="2800" b="0" i="1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m</a:t>
            </a:r>
            <a:r>
              <a:rPr lang="en-US" sz="2800" b="0" i="1" baseline="-2500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2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, </a:t>
            </a:r>
            <a:r>
              <a:rPr lang="en-US" sz="2800" b="0" i="1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8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3</a:t>
            </a:r>
            <a:r>
              <a:rPr lang="en-US" sz="2800" b="0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∋ </a:t>
            </a:r>
            <a:r>
              <a:rPr lang="en-US" sz="2800" b="0" i="1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endParaRPr lang="en-US" sz="2800" b="0" i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65093"/>
            <a:ext cx="91440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Idea #1: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</a:rPr>
              <a:t> Algebraic </a:t>
            </a:r>
            <a:r>
              <a:rPr lang="en-US" sz="2800" b="0" dirty="0">
                <a:solidFill>
                  <a:srgbClr val="000000"/>
                </a:solidFill>
                <a:latin typeface="Gill Sans"/>
                <a:cs typeface="Gill Sans"/>
              </a:rPr>
              <a:t>structures provide the 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</a:rPr>
              <a:t>basis for </a:t>
            </a:r>
            <a:b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</a:rPr>
              <a:t>seamless integration of batch </a:t>
            </a:r>
            <a:r>
              <a:rPr lang="en-US" sz="2800" b="0" dirty="0">
                <a:solidFill>
                  <a:srgbClr val="000000"/>
                </a:solidFill>
                <a:latin typeface="Gill Sans"/>
                <a:cs typeface="Gill Sans"/>
              </a:rPr>
              <a:t>and online 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</a:rPr>
              <a:t>processing</a:t>
            </a:r>
            <a:endParaRPr lang="en-US" sz="2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2600980"/>
            <a:ext cx="5715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(</a:t>
            </a:r>
            <a:r>
              <a:rPr lang="en-US" sz="2800" b="0" i="1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800" b="0" i="1" baseline="-2500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1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8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8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800" b="0" i="1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800" b="0" i="1" baseline="-2500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2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) </a:t>
            </a:r>
            <a:r>
              <a:rPr lang="en-US" sz="28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800" b="0" i="1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800" b="0" i="1" baseline="-2500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3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= </a:t>
            </a:r>
            <a:r>
              <a:rPr lang="en-US" sz="2800" b="0" i="1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800" b="0" i="1" baseline="-2500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1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8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(</a:t>
            </a:r>
            <a:r>
              <a:rPr lang="en-US" sz="2800" b="0" i="1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800" b="0" i="1" baseline="-2500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2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8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800" b="0" i="1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800" b="0" i="1" baseline="-2500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3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) </a:t>
            </a:r>
            <a:endParaRPr lang="en-US" sz="2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3307140"/>
            <a:ext cx="7467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 err="1" smtClean="0">
                <a:solidFill>
                  <a:srgbClr val="000090"/>
                </a:solidFill>
                <a:latin typeface="Gill Sans"/>
                <a:cs typeface="Gill Sans"/>
              </a:rPr>
              <a:t>Monoid</a:t>
            </a:r>
            <a:r>
              <a:rPr lang="en-US" sz="2800" b="0" dirty="0" smtClean="0">
                <a:solidFill>
                  <a:srgbClr val="000090"/>
                </a:solidFill>
                <a:latin typeface="Gill Sans"/>
                <a:cs typeface="Gill Sans"/>
              </a:rPr>
              <a:t> 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</a:rPr>
              <a:t>= </a:t>
            </a:r>
            <a:r>
              <a:rPr lang="en-US" sz="28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Semigroup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</a:rPr>
              <a:t> + identity</a:t>
            </a:r>
            <a:endParaRPr lang="en-US" sz="2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4450140"/>
            <a:ext cx="8229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rgbClr val="000090"/>
                </a:solidFill>
                <a:latin typeface="Gill Sans"/>
                <a:cs typeface="Gill Sans"/>
              </a:rPr>
              <a:t>Commutative </a:t>
            </a:r>
            <a:r>
              <a:rPr lang="en-US" sz="2800" b="0" dirty="0" err="1" smtClean="0">
                <a:solidFill>
                  <a:srgbClr val="000090"/>
                </a:solidFill>
                <a:latin typeface="Gill Sans"/>
                <a:cs typeface="Gill Sans"/>
              </a:rPr>
              <a:t>Monoid</a:t>
            </a:r>
            <a:r>
              <a:rPr lang="en-US" sz="2800" b="0" dirty="0" smtClean="0">
                <a:solidFill>
                  <a:srgbClr val="000090"/>
                </a:solidFill>
                <a:latin typeface="Gill Sans"/>
                <a:cs typeface="Gill Sans"/>
              </a:rPr>
              <a:t> 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</a:rPr>
              <a:t>= </a:t>
            </a:r>
            <a:r>
              <a:rPr lang="en-US" sz="28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Monoid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</a:rPr>
              <a:t> + </a:t>
            </a:r>
            <a:r>
              <a:rPr lang="en-US" sz="28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commutativity</a:t>
            </a:r>
            <a:endParaRPr lang="en-US" sz="2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3743980"/>
            <a:ext cx="6324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2800" b="0" i="1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ε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</a:t>
            </a:r>
            <a:r>
              <a:rPr lang="en-US" sz="2800" b="0" dirty="0" err="1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s.t.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, </a:t>
            </a:r>
            <a:r>
              <a:rPr lang="el-GR" sz="2800" b="0" i="1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ε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</a:t>
            </a:r>
            <a:r>
              <a:rPr lang="en-US" sz="28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</a:t>
            </a:r>
            <a:r>
              <a:rPr lang="en-US" sz="2800" b="0" i="1" dirty="0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m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= </a:t>
            </a:r>
            <a:r>
              <a:rPr lang="en-US" sz="2800" b="0" i="1" dirty="0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m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</a:t>
            </a:r>
            <a:r>
              <a:rPr lang="en-US" sz="2800" b="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l-GR" sz="2800" b="0" i="1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ε</a:t>
            </a:r>
            <a:r>
              <a:rPr lang="en-US" sz="2800" b="0" i="1" dirty="0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= m,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∀</a:t>
            </a:r>
            <a:r>
              <a:rPr lang="en-US" sz="2800" b="0" i="1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800" b="0" baseline="-2500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∋ </a:t>
            </a:r>
            <a:r>
              <a:rPr lang="en-US" sz="2800" b="0" i="1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endParaRPr lang="en-US" sz="2800" b="0" i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3000" y="4886980"/>
            <a:ext cx="6324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∀</a:t>
            </a:r>
            <a:r>
              <a:rPr lang="en-US" sz="2800" b="0" i="1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800" b="0" i="1" baseline="-2500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1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,</a:t>
            </a:r>
            <a:r>
              <a:rPr lang="en-US" sz="2800" b="0" i="1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m</a:t>
            </a:r>
            <a:r>
              <a:rPr lang="en-US" sz="2800" b="0" i="1" baseline="-2500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2</a:t>
            </a:r>
            <a:r>
              <a:rPr lang="en-US" sz="2800" b="0" baseline="-2500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∋ </a:t>
            </a:r>
            <a:r>
              <a:rPr lang="en-US" sz="2800" b="0" i="1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M, </a:t>
            </a:r>
            <a:r>
              <a:rPr lang="en-US" sz="28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8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1</a:t>
            </a:r>
            <a:r>
              <a:rPr lang="en-US" sz="28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8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8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8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8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2</a:t>
            </a:r>
            <a:r>
              <a:rPr lang="en-US" sz="28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= </a:t>
            </a:r>
            <a:r>
              <a:rPr lang="en-US" sz="28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8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2</a:t>
            </a:r>
            <a:r>
              <a:rPr lang="en-US" sz="28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8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8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800" b="0" i="1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800" b="0" i="1" baseline="-2500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1</a:t>
            </a:r>
            <a:endParaRPr lang="en-US" sz="2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17220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</a:rPr>
              <a:t>Simplest example:  integers with + (addition)</a:t>
            </a:r>
            <a:endParaRPr lang="en-US" sz="2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417890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4048780"/>
            <a:ext cx="533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( a </a:t>
            </a:r>
            <a:r>
              <a:rPr lang="en-US" sz="2800" b="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 b </a:t>
            </a:r>
            <a:r>
              <a:rPr lang="en-US" sz="2800" b="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 c </a:t>
            </a:r>
            <a:r>
              <a:rPr lang="en-US" sz="2800" b="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 d </a:t>
            </a:r>
            <a:r>
              <a:rPr lang="en-US" sz="2800" b="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 e </a:t>
            </a:r>
            <a:r>
              <a:rPr lang="en-US" sz="2800" b="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 f )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You can put the parentheses anywhere!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4048780"/>
            <a:ext cx="2667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Batch = Hadoop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4942820"/>
            <a:ext cx="2362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Mini-batches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4485620"/>
            <a:ext cx="2971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Online = Storm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686580"/>
            <a:ext cx="91440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Summingbird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 values must be at least </a:t>
            </a:r>
            <a:r>
              <a:rPr lang="en-US" sz="28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semigroups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/>
            </a:r>
            <a:b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(most are commutative monoids in practice)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4485620"/>
            <a:ext cx="533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((((( a </a:t>
            </a:r>
            <a:r>
              <a:rPr lang="en-US" sz="2800" b="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 b ) </a:t>
            </a:r>
            <a:r>
              <a:rPr lang="en-US" sz="2800" b="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 c ) </a:t>
            </a:r>
            <a:r>
              <a:rPr lang="en-US" sz="2800" b="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 d ) </a:t>
            </a:r>
            <a:r>
              <a:rPr lang="en-US" sz="2800" b="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 e ) </a:t>
            </a:r>
            <a:r>
              <a:rPr lang="en-US" sz="2800" b="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f 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)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4953000"/>
            <a:ext cx="533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(( </a:t>
            </a:r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a </a:t>
            </a:r>
            <a:r>
              <a:rPr lang="en-US" sz="2800" b="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b </a:t>
            </a:r>
            <a:r>
              <a:rPr lang="en-US" sz="2800" b="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c 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) </a:t>
            </a:r>
            <a:r>
              <a:rPr lang="en-US" sz="2800" b="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 ( d </a:t>
            </a:r>
            <a:r>
              <a:rPr lang="en-US" sz="2800" b="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e </a:t>
            </a:r>
            <a:r>
              <a:rPr lang="en-US" sz="2800" b="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f 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))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65093"/>
            <a:ext cx="91440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Idea #1: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 Algebraic </a:t>
            </a:r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structures provide the 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basis for </a:t>
            </a:r>
            <a:b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seamless integration of batch </a:t>
            </a:r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and online 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processing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97180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Power of associativity =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" name="TextBox 16"/>
          <p:cNvSpPr txBox="1"/>
          <p:nvPr/>
        </p:nvSpPr>
        <p:spPr>
          <a:xfrm rot="21195999">
            <a:off x="1302661" y="5729961"/>
            <a:ext cx="6788599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Results are exactly the same!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946421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6" grpId="0"/>
      <p:bldP spid="1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33400"/>
            <a:ext cx="5715000" cy="17543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def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wordCount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[P &lt;: Platform[P]]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(source: Producer[P, String],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store: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P#Store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[String, Long]) =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source.flatMap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{ sentence =&gt;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  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toWords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(sentence).map(_ -&gt; 1L)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 }.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sumByKey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(store)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893873"/>
            <a:ext cx="7391400" cy="17543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Scalding.run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{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wordCount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[Scalding](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Scalding.source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[Tweet]("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source_data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"),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Scalding.store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[String, Long]("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count_out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")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5029200"/>
            <a:ext cx="5715000" cy="17543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Storm.run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{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wordCount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[Storm](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 new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TweetSpout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(),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 new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MemcacheStore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[String, Long]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86380"/>
            <a:ext cx="6248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 err="1" smtClean="0">
                <a:solidFill>
                  <a:srgbClr val="000090"/>
                </a:solidFill>
                <a:latin typeface="Gill Sans"/>
                <a:cs typeface="Gill Sans"/>
              </a:rPr>
              <a:t>Summingbird</a:t>
            </a:r>
            <a:r>
              <a:rPr lang="en-US" sz="2800" b="0" dirty="0" smtClean="0">
                <a:solidFill>
                  <a:srgbClr val="000090"/>
                </a:solidFill>
                <a:latin typeface="Gill Sans"/>
                <a:cs typeface="Gill Sans"/>
              </a:rPr>
              <a:t> Word Count</a:t>
            </a:r>
            <a:endParaRPr lang="en-US" sz="2800" b="0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436673"/>
            <a:ext cx="6248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rgbClr val="000090"/>
                </a:solidFill>
                <a:latin typeface="Gill Sans"/>
                <a:cs typeface="Gill Sans"/>
              </a:rPr>
              <a:t>Run on Scalding (Cascading/Hadoop)</a:t>
            </a:r>
            <a:endParaRPr lang="en-US" sz="2800" b="0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570273"/>
            <a:ext cx="6248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rgbClr val="000090"/>
                </a:solidFill>
                <a:latin typeface="Gill Sans"/>
                <a:cs typeface="Gill Sans"/>
              </a:rPr>
              <a:t>Run on Storm</a:t>
            </a:r>
            <a:endParaRPr lang="en-US" sz="2800" b="0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361890"/>
            <a:ext cx="2667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where data comes from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685800"/>
            <a:ext cx="2514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where data goes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1219200"/>
            <a:ext cx="1066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“map”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1828800"/>
            <a:ext cx="1219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“reduce”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4876800" y="685800"/>
            <a:ext cx="1066800" cy="30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H="1">
            <a:off x="4953000" y="914400"/>
            <a:ext cx="1371600" cy="30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 flipH="1">
            <a:off x="5486400" y="1447800"/>
            <a:ext cx="1371600" cy="30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1"/>
          </p:cNvCxnSpPr>
          <p:nvPr/>
        </p:nvCxnSpPr>
        <p:spPr bwMode="auto">
          <a:xfrm flipH="1">
            <a:off x="3505200" y="2028855"/>
            <a:ext cx="3124200" cy="10474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48400" y="2876490"/>
            <a:ext cx="20574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read from HDFS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5791200" y="3200400"/>
            <a:ext cx="457200" cy="30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10400" y="4171890"/>
            <a:ext cx="1828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write to HDFS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 bwMode="auto">
          <a:xfrm flipH="1" flipV="1">
            <a:off x="6019800" y="4114801"/>
            <a:ext cx="990600" cy="25714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62400" y="5029200"/>
            <a:ext cx="2971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read from message queue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3505200" y="5353110"/>
            <a:ext cx="457200" cy="30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77000" y="6229289"/>
            <a:ext cx="2133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write to KV store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33" name="Straight Arrow Connector 32"/>
          <p:cNvCxnSpPr>
            <a:stCxn id="32" idx="1"/>
          </p:cNvCxnSpPr>
          <p:nvPr/>
        </p:nvCxnSpPr>
        <p:spPr bwMode="auto">
          <a:xfrm flipH="1" flipV="1">
            <a:off x="5486400" y="6172200"/>
            <a:ext cx="990600" cy="25714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1872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23" grpId="0"/>
      <p:bldP spid="25" grpId="0"/>
      <p:bldP spid="30" grpId="0"/>
      <p:bldP spid="3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371600" y="3838640"/>
            <a:ext cx="2743200" cy="2409760"/>
            <a:chOff x="1314450" y="476251"/>
            <a:chExt cx="2743200" cy="2409760"/>
          </a:xfrm>
        </p:grpSpPr>
        <p:cxnSp>
          <p:nvCxnSpPr>
            <p:cNvPr id="2" name="Straight Arrow Connector 20"/>
            <p:cNvCxnSpPr>
              <a:cxnSpLocks noChangeShapeType="1"/>
              <a:stCxn id="11" idx="2"/>
              <a:endCxn id="8" idx="0"/>
            </p:cNvCxnSpPr>
            <p:nvPr/>
          </p:nvCxnSpPr>
          <p:spPr bwMode="auto">
            <a:xfrm>
              <a:off x="1771650" y="781051"/>
              <a:ext cx="1761" cy="29210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" name="Straight Arrow Connector 22"/>
            <p:cNvCxnSpPr>
              <a:cxnSpLocks noChangeShapeType="1"/>
              <a:stCxn id="12" idx="2"/>
              <a:endCxn id="9" idx="0"/>
            </p:cNvCxnSpPr>
            <p:nvPr/>
          </p:nvCxnSpPr>
          <p:spPr bwMode="auto">
            <a:xfrm>
              <a:off x="2686050" y="781051"/>
              <a:ext cx="1761" cy="29210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" name="Straight Arrow Connector 28"/>
            <p:cNvCxnSpPr>
              <a:cxnSpLocks noChangeShapeType="1"/>
              <a:stCxn id="13" idx="2"/>
              <a:endCxn id="10" idx="0"/>
            </p:cNvCxnSpPr>
            <p:nvPr/>
          </p:nvCxnSpPr>
          <p:spPr bwMode="auto">
            <a:xfrm>
              <a:off x="3600450" y="781051"/>
              <a:ext cx="0" cy="29210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" name="Straight Arrow Connector 4"/>
            <p:cNvCxnSpPr>
              <a:cxnSpLocks noChangeShapeType="1"/>
              <a:stCxn id="8" idx="2"/>
            </p:cNvCxnSpPr>
            <p:nvPr/>
          </p:nvCxnSpPr>
          <p:spPr bwMode="auto">
            <a:xfrm>
              <a:off x="1773411" y="1377951"/>
              <a:ext cx="274900" cy="583342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Arrow Connector 5"/>
            <p:cNvCxnSpPr>
              <a:cxnSpLocks noChangeShapeType="1"/>
              <a:stCxn id="9" idx="2"/>
              <a:endCxn id="18" idx="0"/>
            </p:cNvCxnSpPr>
            <p:nvPr/>
          </p:nvCxnSpPr>
          <p:spPr bwMode="auto">
            <a:xfrm flipH="1">
              <a:off x="2232372" y="1377951"/>
              <a:ext cx="455439" cy="593911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Arrow Connector 6"/>
            <p:cNvCxnSpPr>
              <a:cxnSpLocks noChangeShapeType="1"/>
              <a:stCxn id="10" idx="2"/>
            </p:cNvCxnSpPr>
            <p:nvPr/>
          </p:nvCxnSpPr>
          <p:spPr bwMode="auto">
            <a:xfrm flipH="1">
              <a:off x="3345574" y="1377951"/>
              <a:ext cx="254876" cy="583342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ounded Rectangle 7"/>
            <p:cNvSpPr/>
            <p:nvPr/>
          </p:nvSpPr>
          <p:spPr bwMode="auto">
            <a:xfrm>
              <a:off x="1392411" y="1073151"/>
              <a:ext cx="762000" cy="304800"/>
            </a:xfrm>
            <a:prstGeom prst="round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Map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2306811" y="1073151"/>
              <a:ext cx="762000" cy="304800"/>
            </a:xfrm>
            <a:prstGeom prst="round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Map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3219450" y="1073151"/>
              <a:ext cx="762000" cy="304800"/>
            </a:xfrm>
            <a:prstGeom prst="round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Map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314450" y="476251"/>
              <a:ext cx="914400" cy="30480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Input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228850" y="476251"/>
              <a:ext cx="914400" cy="30480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Input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143250" y="476251"/>
              <a:ext cx="914400" cy="30480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Input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endParaRPr>
            </a:p>
          </p:txBody>
        </p:sp>
        <p:cxnSp>
          <p:nvCxnSpPr>
            <p:cNvPr id="14" name="Straight Arrow Connector 13"/>
            <p:cNvCxnSpPr>
              <a:cxnSpLocks noChangeShapeType="1"/>
              <a:stCxn id="8" idx="2"/>
            </p:cNvCxnSpPr>
            <p:nvPr/>
          </p:nvCxnSpPr>
          <p:spPr bwMode="auto">
            <a:xfrm>
              <a:off x="1773411" y="1377951"/>
              <a:ext cx="1162501" cy="583342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Arrow Connector 14"/>
            <p:cNvCxnSpPr>
              <a:cxnSpLocks noChangeShapeType="1"/>
              <a:stCxn id="9" idx="2"/>
              <a:endCxn id="19" idx="0"/>
            </p:cNvCxnSpPr>
            <p:nvPr/>
          </p:nvCxnSpPr>
          <p:spPr bwMode="auto">
            <a:xfrm>
              <a:off x="2687811" y="1377951"/>
              <a:ext cx="458961" cy="593911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20"/>
            <p:cNvCxnSpPr>
              <a:cxnSpLocks noChangeShapeType="1"/>
              <a:stCxn id="18" idx="2"/>
              <a:endCxn id="20" idx="0"/>
            </p:cNvCxnSpPr>
            <p:nvPr/>
          </p:nvCxnSpPr>
          <p:spPr bwMode="auto">
            <a:xfrm flipH="1">
              <a:off x="2230611" y="2276662"/>
              <a:ext cx="1761" cy="30454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Arrow Connector 22"/>
            <p:cNvCxnSpPr>
              <a:cxnSpLocks noChangeShapeType="1"/>
              <a:stCxn id="19" idx="2"/>
              <a:endCxn id="21" idx="0"/>
            </p:cNvCxnSpPr>
            <p:nvPr/>
          </p:nvCxnSpPr>
          <p:spPr bwMode="auto">
            <a:xfrm flipH="1">
              <a:off x="3145011" y="2276662"/>
              <a:ext cx="1761" cy="30454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Rounded Rectangle 17"/>
            <p:cNvSpPr/>
            <p:nvPr/>
          </p:nvSpPr>
          <p:spPr bwMode="auto">
            <a:xfrm>
              <a:off x="1851372" y="1971862"/>
              <a:ext cx="762000" cy="304800"/>
            </a:xfrm>
            <a:prstGeom prst="round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Reduce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2765772" y="1971862"/>
              <a:ext cx="762000" cy="304800"/>
            </a:xfrm>
            <a:prstGeom prst="round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Reduce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773411" y="2581211"/>
              <a:ext cx="914400" cy="30480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Output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687811" y="2581211"/>
              <a:ext cx="914400" cy="30480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Output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endParaRPr>
            </a:p>
          </p:txBody>
        </p:sp>
        <p:cxnSp>
          <p:nvCxnSpPr>
            <p:cNvPr id="22" name="Straight Arrow Connector 21"/>
            <p:cNvCxnSpPr>
              <a:cxnSpLocks noChangeShapeType="1"/>
              <a:stCxn id="10" idx="2"/>
            </p:cNvCxnSpPr>
            <p:nvPr/>
          </p:nvCxnSpPr>
          <p:spPr bwMode="auto">
            <a:xfrm flipH="1">
              <a:off x="2430662" y="1377951"/>
              <a:ext cx="1169788" cy="583342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" name="Group 46"/>
          <p:cNvGrpSpPr/>
          <p:nvPr/>
        </p:nvGrpSpPr>
        <p:grpSpPr>
          <a:xfrm>
            <a:off x="5144919" y="3839181"/>
            <a:ext cx="2551281" cy="2396606"/>
            <a:chOff x="5222943" y="476792"/>
            <a:chExt cx="2551281" cy="2396606"/>
          </a:xfrm>
        </p:grpSpPr>
        <p:cxnSp>
          <p:nvCxnSpPr>
            <p:cNvPr id="24" name="Straight Arrow Connector 20"/>
            <p:cNvCxnSpPr>
              <a:cxnSpLocks noChangeShapeType="1"/>
              <a:stCxn id="30" idx="2"/>
              <a:endCxn id="38" idx="7"/>
            </p:cNvCxnSpPr>
            <p:nvPr/>
          </p:nvCxnSpPr>
          <p:spPr bwMode="auto">
            <a:xfrm flipH="1">
              <a:off x="5492127" y="781592"/>
              <a:ext cx="801140" cy="36698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22"/>
            <p:cNvCxnSpPr>
              <a:cxnSpLocks noChangeShapeType="1"/>
              <a:stCxn id="30" idx="2"/>
            </p:cNvCxnSpPr>
            <p:nvPr/>
          </p:nvCxnSpPr>
          <p:spPr bwMode="auto">
            <a:xfrm>
              <a:off x="6293267" y="781592"/>
              <a:ext cx="1761" cy="29210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Arrow Connector 28"/>
            <p:cNvCxnSpPr>
              <a:cxnSpLocks noChangeShapeType="1"/>
              <a:stCxn id="30" idx="2"/>
              <a:endCxn id="39" idx="1"/>
            </p:cNvCxnSpPr>
            <p:nvPr/>
          </p:nvCxnSpPr>
          <p:spPr bwMode="auto">
            <a:xfrm>
              <a:off x="6293267" y="781592"/>
              <a:ext cx="802900" cy="338285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Arrow Connector 26"/>
            <p:cNvCxnSpPr>
              <a:cxnSpLocks noChangeShapeType="1"/>
              <a:stCxn id="38" idx="4"/>
              <a:endCxn id="41" idx="1"/>
            </p:cNvCxnSpPr>
            <p:nvPr/>
          </p:nvCxnSpPr>
          <p:spPr bwMode="auto">
            <a:xfrm>
              <a:off x="5380628" y="1417756"/>
              <a:ext cx="343939" cy="589722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Arrow Connector 27"/>
            <p:cNvCxnSpPr>
              <a:cxnSpLocks noChangeShapeType="1"/>
              <a:stCxn id="36" idx="3"/>
            </p:cNvCxnSpPr>
            <p:nvPr/>
          </p:nvCxnSpPr>
          <p:spPr bwMode="auto">
            <a:xfrm flipH="1">
              <a:off x="5839590" y="1342876"/>
              <a:ext cx="343938" cy="629527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Arrow Connector 28"/>
            <p:cNvCxnSpPr>
              <a:cxnSpLocks noChangeShapeType="1"/>
              <a:stCxn id="39" idx="4"/>
              <a:endCxn id="40" idx="7"/>
            </p:cNvCxnSpPr>
            <p:nvPr/>
          </p:nvCxnSpPr>
          <p:spPr bwMode="auto">
            <a:xfrm flipH="1">
              <a:off x="6861966" y="1389061"/>
              <a:ext cx="345701" cy="640363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Rectangle 29"/>
            <p:cNvSpPr/>
            <p:nvPr/>
          </p:nvSpPr>
          <p:spPr bwMode="auto">
            <a:xfrm>
              <a:off x="5836067" y="476792"/>
              <a:ext cx="914400" cy="30480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Spout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endParaRPr>
            </a:p>
          </p:txBody>
        </p:sp>
        <p:cxnSp>
          <p:nvCxnSpPr>
            <p:cNvPr id="31" name="Straight Arrow Connector 30"/>
            <p:cNvCxnSpPr>
              <a:cxnSpLocks noChangeShapeType="1"/>
              <a:stCxn id="38" idx="5"/>
              <a:endCxn id="40" idx="1"/>
            </p:cNvCxnSpPr>
            <p:nvPr/>
          </p:nvCxnSpPr>
          <p:spPr bwMode="auto">
            <a:xfrm>
              <a:off x="5492127" y="1371571"/>
              <a:ext cx="1146840" cy="657853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Arrow Connector 31"/>
            <p:cNvCxnSpPr>
              <a:cxnSpLocks noChangeShapeType="1"/>
              <a:stCxn id="36" idx="5"/>
              <a:endCxn id="40" idx="0"/>
            </p:cNvCxnSpPr>
            <p:nvPr/>
          </p:nvCxnSpPr>
          <p:spPr bwMode="auto">
            <a:xfrm>
              <a:off x="6406527" y="1342876"/>
              <a:ext cx="343940" cy="640363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Arrow Connector 20"/>
            <p:cNvCxnSpPr>
              <a:cxnSpLocks noChangeShapeType="1"/>
              <a:stCxn id="41" idx="4"/>
            </p:cNvCxnSpPr>
            <p:nvPr/>
          </p:nvCxnSpPr>
          <p:spPr bwMode="auto">
            <a:xfrm>
              <a:off x="5836067" y="2276662"/>
              <a:ext cx="1762" cy="30509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Arrow Connector 22"/>
            <p:cNvCxnSpPr>
              <a:cxnSpLocks noChangeShapeType="1"/>
              <a:stCxn id="40" idx="4"/>
            </p:cNvCxnSpPr>
            <p:nvPr/>
          </p:nvCxnSpPr>
          <p:spPr bwMode="auto">
            <a:xfrm>
              <a:off x="6750467" y="2298608"/>
              <a:ext cx="1762" cy="283144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Arrow Connector 34"/>
            <p:cNvCxnSpPr>
              <a:cxnSpLocks noChangeShapeType="1"/>
              <a:stCxn id="39" idx="3"/>
              <a:endCxn id="41" idx="7"/>
            </p:cNvCxnSpPr>
            <p:nvPr/>
          </p:nvCxnSpPr>
          <p:spPr bwMode="auto">
            <a:xfrm flipH="1">
              <a:off x="5947566" y="1342876"/>
              <a:ext cx="1148601" cy="664602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Oval 35"/>
            <p:cNvSpPr/>
            <p:nvPr/>
          </p:nvSpPr>
          <p:spPr>
            <a:xfrm>
              <a:off x="6137343" y="1073692"/>
              <a:ext cx="315369" cy="31536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92127" y="1107607"/>
              <a:ext cx="4498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  <a:latin typeface="Arial"/>
                  <a:cs typeface="Arial"/>
                </a:rPr>
                <a:t>Bolt</a:t>
              </a:r>
              <a:endParaRPr lang="en-US" sz="1200" b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222943" y="1102387"/>
              <a:ext cx="315369" cy="31536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>
                <a:solidFill>
                  <a:schemeClr val="bg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7049982" y="1073692"/>
              <a:ext cx="315369" cy="31536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>
                <a:solidFill>
                  <a:schemeClr val="bg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592782" y="1983239"/>
              <a:ext cx="315369" cy="31536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>
                <a:solidFill>
                  <a:schemeClr val="bg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5678382" y="1961293"/>
              <a:ext cx="315369" cy="31536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5615023" y="2568598"/>
              <a:ext cx="1434959" cy="30480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memcached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24431" y="1107607"/>
              <a:ext cx="4498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  <a:latin typeface="Arial"/>
                  <a:cs typeface="Arial"/>
                </a:rPr>
                <a:t>Bolt</a:t>
              </a:r>
              <a:endParaRPr lang="en-US" sz="1200" b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24386" y="1110010"/>
              <a:ext cx="4498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  <a:latin typeface="Arial"/>
                  <a:cs typeface="Arial"/>
                </a:rPr>
                <a:t>Bolt</a:t>
              </a:r>
              <a:endParaRPr lang="en-US" sz="1200" b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47283" y="1997611"/>
              <a:ext cx="4498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  <a:latin typeface="Arial"/>
                  <a:cs typeface="Arial"/>
                </a:rPr>
                <a:t>Bolt</a:t>
              </a:r>
              <a:endParaRPr lang="en-US" sz="1200" b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47238" y="2000014"/>
              <a:ext cx="4498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  <a:latin typeface="Arial"/>
                  <a:cs typeface="Arial"/>
                </a:rPr>
                <a:t>Bolt</a:t>
              </a:r>
              <a:endParaRPr lang="en-US" sz="1200" b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48" name="Picture 47" descr="summingbird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4" y="381000"/>
            <a:ext cx="3248526" cy="2057400"/>
          </a:xfrm>
          <a:prstGeom prst="rect">
            <a:avLst/>
          </a:prstGeom>
        </p:spPr>
      </p:pic>
      <p:sp>
        <p:nvSpPr>
          <p:cNvPr id="49" name="Right Arrow 48"/>
          <p:cNvSpPr/>
          <p:nvPr/>
        </p:nvSpPr>
        <p:spPr bwMode="auto">
          <a:xfrm rot="7101217">
            <a:off x="3143222" y="2716893"/>
            <a:ext cx="914400" cy="762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ight Arrow 49"/>
          <p:cNvSpPr/>
          <p:nvPr/>
        </p:nvSpPr>
        <p:spPr bwMode="auto">
          <a:xfrm rot="14498783" flipH="1">
            <a:off x="5048223" y="2716893"/>
            <a:ext cx="914400" cy="762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667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640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rgbClr val="000000"/>
                </a:solidFill>
                <a:latin typeface="Gill Sans"/>
                <a:cs typeface="Gill Sans"/>
              </a:rPr>
              <a:t>“Boring” monoids</a:t>
            </a:r>
            <a:endParaRPr lang="en-US" sz="36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4858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</a:rPr>
              <a:t>addition, multiplication, max, min</a:t>
            </a:r>
            <a:endParaRPr lang="en-US" sz="2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</a:rPr>
              <a:t>moments (mean, variance, etc.)</a:t>
            </a:r>
            <a:endParaRPr lang="en-US" sz="2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6298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</a:rPr>
              <a:t>sets</a:t>
            </a:r>
            <a:endParaRPr lang="en-US" sz="2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7738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hashmaps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</a:rPr>
              <a:t> with </a:t>
            </a:r>
            <a:r>
              <a:rPr lang="en-US" sz="28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monoid</a:t>
            </a:r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</a:rPr>
              <a:t> values</a:t>
            </a:r>
            <a:endParaRPr lang="en-US" sz="2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 rot="21269050">
            <a:off x="0" y="539270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rgbClr val="FF0000"/>
                </a:solidFill>
                <a:latin typeface="Gill Sans"/>
                <a:cs typeface="Gill Sans"/>
              </a:rPr>
              <a:t>More interesting monoids?</a:t>
            </a:r>
            <a:endParaRPr lang="en-US" sz="36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82018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</a:rPr>
              <a:t>tuples of monoids</a:t>
            </a:r>
            <a:endParaRPr lang="en-US" sz="2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855779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Filters: put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71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05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38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05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38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572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38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172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705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239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put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11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752600" y="2133600"/>
            <a:ext cx="3810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>
            <a:off x="1752600" y="2133600"/>
            <a:ext cx="19050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>
            <a:off x="1752600" y="2133600"/>
            <a:ext cx="51054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2590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1498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Idea </a:t>
            </a: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#2: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 For many tasks, close enough is good enough!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792069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chemeClr val="bg1"/>
                </a:solidFill>
                <a:latin typeface="Gill Sans"/>
                <a:cs typeface="Gill Sans"/>
              </a:rPr>
              <a:t>“Interesting” monoids</a:t>
            </a:r>
            <a:endParaRPr lang="en-US" sz="36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44858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Bloom filters (set membership)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90578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HyperLogLog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 counters (cardinality estimation)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36298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Count-min sketches (event counts)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03938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1. Variations on hashing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49658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2. Bounded error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57200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Gill Sans"/>
                <a:cs typeface="Gill Sans"/>
              </a:rPr>
              <a:t>Common features</a:t>
            </a:r>
            <a:endParaRPr lang="en-US" sz="28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04459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8" grpId="0"/>
      <p:bldP spid="19" grpId="0"/>
      <p:bldP spid="2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chemeClr val="bg1"/>
                </a:solidFill>
                <a:latin typeface="Gill Sans"/>
                <a:cs typeface="Gill Sans"/>
              </a:rPr>
              <a:t>Cheat sheet</a:t>
            </a:r>
            <a:endParaRPr lang="en-US" sz="36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667000"/>
            <a:ext cx="2667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Set membership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286780"/>
            <a:ext cx="2667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Set cardinality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896380"/>
            <a:ext cx="2667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Frequency count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2667000"/>
            <a:ext cx="1219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set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3276600"/>
            <a:ext cx="1219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set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3896380"/>
            <a:ext cx="1676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hashmap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1" y="2667000"/>
            <a:ext cx="2590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Bloom filter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1" y="3276600"/>
            <a:ext cx="3124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hyperloglog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 counter 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3896380"/>
            <a:ext cx="3505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count-min sketches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2057400"/>
            <a:ext cx="1219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Exact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2057400"/>
            <a:ext cx="2590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Approximate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669169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2273"/>
            <a:ext cx="7924800" cy="17543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def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wordCount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[P &lt;: Platform[P]]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(source: Producer[P, Query],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store: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P#Store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[Long, </a:t>
            </a:r>
            <a:r>
              <a:rPr lang="en-US" sz="1800" b="0" dirty="0">
                <a:solidFill>
                  <a:srgbClr val="FF0000"/>
                </a:solidFill>
                <a:latin typeface="Andale Mono"/>
                <a:cs typeface="Andale Mono"/>
              </a:rPr>
              <a:t>Map[String, Long]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]) =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source.flatMap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{ query =&gt;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   (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query.getHour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, Map(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query.getQuery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-&gt; 1L))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 }.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sumByKey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(store)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102893"/>
            <a:ext cx="83058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def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wordCount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[P &lt;: Platform[P]]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(source: Producer[P, Query],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store: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P#Store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[Long, </a:t>
            </a:r>
            <a:r>
              <a:rPr lang="en-US" sz="1800" b="0" dirty="0" err="1">
                <a:solidFill>
                  <a:srgbClr val="FF0000"/>
                </a:solidFill>
                <a:latin typeface="Andale Mono"/>
                <a:cs typeface="Andale Mono"/>
              </a:rPr>
              <a:t>SketchMap</a:t>
            </a:r>
            <a:r>
              <a:rPr lang="en-US" sz="1800" b="0" dirty="0">
                <a:solidFill>
                  <a:srgbClr val="FF0000"/>
                </a:solidFill>
                <a:latin typeface="Andale Mono"/>
                <a:cs typeface="Andale Mono"/>
              </a:rPr>
              <a:t>[String, Long]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])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(implicit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countMonoid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: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SketchMapMonoid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[String, Long]) =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source.flatMap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{ query =&gt;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   (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query.getHour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,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   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countMonoid.create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((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query.getQuery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, 1L)))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 }.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sumByKey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(store)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924580"/>
            <a:ext cx="6248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rgbClr val="000090"/>
                </a:solidFill>
                <a:latin typeface="Gill Sans"/>
                <a:cs typeface="Gill Sans"/>
              </a:rPr>
              <a:t>Exact with </a:t>
            </a:r>
            <a:r>
              <a:rPr lang="en-US" sz="2800" b="0" dirty="0" err="1" smtClean="0">
                <a:solidFill>
                  <a:srgbClr val="000090"/>
                </a:solidFill>
                <a:latin typeface="Gill Sans"/>
                <a:cs typeface="Gill Sans"/>
              </a:rPr>
              <a:t>hashmaps</a:t>
            </a:r>
            <a:endParaRPr lang="en-US" sz="2800" b="0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Task: count queries by hour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505200"/>
            <a:ext cx="6248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rgbClr val="000090"/>
                </a:solidFill>
                <a:latin typeface="Gill Sans"/>
                <a:cs typeface="Gill Sans"/>
              </a:rPr>
              <a:t>Approximate with CMS</a:t>
            </a:r>
            <a:endParaRPr lang="en-US" sz="2800" b="0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353364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72869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Hybrid Online/Batch Processing</a:t>
            </a:r>
            <a:endParaRPr lang="en-US" sz="36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1079131" y="3392523"/>
            <a:ext cx="5264774" cy="0"/>
          </a:xfrm>
          <a:prstGeom prst="straightConnector1">
            <a:avLst/>
          </a:prstGeom>
          <a:noFill/>
          <a:ln w="25400">
            <a:solidFill>
              <a:schemeClr val="bg1"/>
            </a:solidFill>
            <a:prstDash val="dash"/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/>
          <p:cNvSpPr/>
          <p:nvPr/>
        </p:nvSpPr>
        <p:spPr bwMode="auto">
          <a:xfrm>
            <a:off x="5126592" y="2189611"/>
            <a:ext cx="1426607" cy="52290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online results</a:t>
            </a:r>
            <a:r>
              <a:rPr lang="en-US" sz="1200" b="0" kern="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sz="1200" b="0" kern="0" dirty="0" smtClean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/>
            </a:r>
            <a:br>
              <a:rPr lang="en-US" sz="1200" b="0" kern="0" dirty="0" smtClean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</a:br>
            <a:r>
              <a:rPr lang="en-US" sz="1200" b="0" kern="0" dirty="0" smtClean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key-value store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154580" y="4092736"/>
            <a:ext cx="1398620" cy="52290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batch results</a:t>
            </a:r>
            <a:r>
              <a:rPr lang="en-US" sz="1200" b="0" kern="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sz="1200" b="0" kern="0" dirty="0" smtClean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/>
            </a:r>
            <a:br>
              <a:rPr lang="en-US" sz="1200" b="0" kern="0" dirty="0" smtClean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</a:br>
            <a:r>
              <a:rPr lang="en-US" sz="1200" b="0" kern="0" dirty="0" smtClean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key-value store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826442" y="2845399"/>
            <a:ext cx="655370" cy="1124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152268" y="3034988"/>
            <a:ext cx="1445229" cy="71506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Summingbird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0" dirty="0" smtClean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program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573839" y="2201457"/>
            <a:ext cx="979899" cy="4992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Message</a:t>
            </a:r>
            <a:br>
              <a:rPr lang="en-US" sz="1200" kern="0" dirty="0" smtClean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</a:br>
            <a:r>
              <a:rPr lang="en-US" sz="1200" kern="0" dirty="0" smtClean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Queue</a:t>
            </a:r>
            <a:endParaRPr kumimoji="0" lang="en-US" sz="1200" b="0" i="0" u="none" strike="noStrike" kern="0" cap="none" spc="0" normalizeH="0" baseline="-25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197194" y="4092737"/>
            <a:ext cx="1400303" cy="51026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Hadoop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job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114425" y="2201457"/>
            <a:ext cx="1445229" cy="499213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Storm topology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cxnSp>
        <p:nvCxnSpPr>
          <p:cNvPr id="17" name="Straight Arrow Connector 16"/>
          <p:cNvCxnSpPr>
            <a:cxnSpLocks noChangeShapeType="1"/>
            <a:stCxn id="13" idx="1"/>
            <a:endCxn id="10" idx="3"/>
          </p:cNvCxnSpPr>
          <p:nvPr/>
        </p:nvCxnSpPr>
        <p:spPr bwMode="auto">
          <a:xfrm flipH="1">
            <a:off x="2553738" y="2451064"/>
            <a:ext cx="560687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0" name="Group 49"/>
          <p:cNvGrpSpPr/>
          <p:nvPr/>
        </p:nvGrpSpPr>
        <p:grpSpPr>
          <a:xfrm>
            <a:off x="3989166" y="4694304"/>
            <a:ext cx="628588" cy="1488242"/>
            <a:chOff x="3989166" y="4422506"/>
            <a:chExt cx="628588" cy="1488242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989166" y="5529381"/>
              <a:ext cx="628588" cy="38136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chemeClr val="bg1"/>
                  </a:solidFill>
                  <a:latin typeface="Arial"/>
                  <a:ea typeface="ＭＳ Ｐゴシック"/>
                  <a:cs typeface="Arial"/>
                </a:rPr>
                <a:t>store</a:t>
              </a:r>
              <a:r>
                <a:rPr lang="en-US" sz="1200" kern="0" baseline="-25000" dirty="0" smtClean="0">
                  <a:solidFill>
                    <a:schemeClr val="bg1"/>
                  </a:solidFill>
                  <a:latin typeface="Arial"/>
                  <a:ea typeface="ＭＳ Ｐゴシック"/>
                  <a:cs typeface="Arial"/>
                </a:rPr>
                <a:t>1</a:t>
              </a:r>
              <a:endParaRPr kumimoji="0" lang="en-US" sz="1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endParaRPr>
            </a:p>
          </p:txBody>
        </p:sp>
        <p:cxnSp>
          <p:nvCxnSpPr>
            <p:cNvPr id="18" name="Straight Arrow Connector 17"/>
            <p:cNvCxnSpPr>
              <a:cxnSpLocks noChangeShapeType="1"/>
              <a:endCxn id="11" idx="0"/>
            </p:cNvCxnSpPr>
            <p:nvPr/>
          </p:nvCxnSpPr>
          <p:spPr bwMode="auto">
            <a:xfrm>
              <a:off x="4278801" y="4422506"/>
              <a:ext cx="24659" cy="1106875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" name="Group 47"/>
          <p:cNvGrpSpPr/>
          <p:nvPr/>
        </p:nvGrpSpPr>
        <p:grpSpPr>
          <a:xfrm>
            <a:off x="2053184" y="4742588"/>
            <a:ext cx="1393245" cy="1439315"/>
            <a:chOff x="2053184" y="4470790"/>
            <a:chExt cx="1393245" cy="1439315"/>
          </a:xfrm>
        </p:grpSpPr>
        <p:cxnSp>
          <p:nvCxnSpPr>
            <p:cNvPr id="15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2332612" y="4470790"/>
              <a:ext cx="1113817" cy="1056814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Rectangle 20"/>
            <p:cNvSpPr/>
            <p:nvPr/>
          </p:nvSpPr>
          <p:spPr bwMode="auto">
            <a:xfrm>
              <a:off x="2053184" y="5528738"/>
              <a:ext cx="768621" cy="38136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chemeClr val="bg1"/>
                  </a:solidFill>
                  <a:latin typeface="Arial"/>
                  <a:ea typeface="ＭＳ Ｐゴシック"/>
                  <a:cs typeface="Arial"/>
                </a:rPr>
                <a:t>source</a:t>
              </a:r>
              <a:r>
                <a:rPr lang="en-US" sz="1200" kern="0" baseline="-25000" dirty="0">
                  <a:solidFill>
                    <a:schemeClr val="bg1"/>
                  </a:solidFill>
                  <a:latin typeface="Arial"/>
                  <a:ea typeface="ＭＳ Ｐゴシック"/>
                  <a:cs typeface="Arial"/>
                </a:rPr>
                <a:t>2</a:t>
              </a:r>
              <a:endParaRPr kumimoji="0" lang="en-US" sz="1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850644" y="4742588"/>
            <a:ext cx="768621" cy="1439315"/>
            <a:chOff x="2850644" y="4470790"/>
            <a:chExt cx="768621" cy="1439315"/>
          </a:xfrm>
        </p:grpSpPr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 flipV="1">
              <a:off x="3195711" y="4470790"/>
              <a:ext cx="361904" cy="1071412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Rectangle 21"/>
            <p:cNvSpPr/>
            <p:nvPr/>
          </p:nvSpPr>
          <p:spPr bwMode="auto">
            <a:xfrm>
              <a:off x="2850644" y="5528738"/>
              <a:ext cx="768621" cy="38136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chemeClr val="bg1"/>
                  </a:solidFill>
                  <a:latin typeface="Arial"/>
                  <a:ea typeface="ＭＳ Ｐゴシック"/>
                  <a:cs typeface="Arial"/>
                </a:rPr>
                <a:t>source</a:t>
              </a:r>
              <a:r>
                <a:rPr lang="en-US" sz="1200" kern="0" baseline="-25000" dirty="0">
                  <a:solidFill>
                    <a:schemeClr val="bg1"/>
                  </a:solidFill>
                  <a:latin typeface="Arial"/>
                  <a:ea typeface="ＭＳ Ｐゴシック"/>
                  <a:cs typeface="Arial"/>
                </a:rPr>
                <a:t>3</a:t>
              </a:r>
              <a:endParaRPr kumimoji="0" lang="en-US" sz="1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557615" y="5796680"/>
            <a:ext cx="38985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n-US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445137" y="4694304"/>
            <a:ext cx="829416" cy="1488734"/>
            <a:chOff x="4445137" y="4422506"/>
            <a:chExt cx="829416" cy="1488734"/>
          </a:xfrm>
        </p:grpSpPr>
        <p:cxnSp>
          <p:nvCxnSpPr>
            <p:cNvPr id="19" name="Straight Arrow Connector 18"/>
            <p:cNvCxnSpPr>
              <a:cxnSpLocks noChangeShapeType="1"/>
              <a:endCxn id="24" idx="0"/>
            </p:cNvCxnSpPr>
            <p:nvPr/>
          </p:nvCxnSpPr>
          <p:spPr bwMode="auto">
            <a:xfrm>
              <a:off x="4445137" y="4422506"/>
              <a:ext cx="515122" cy="1107367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Rectangle 23"/>
            <p:cNvSpPr/>
            <p:nvPr/>
          </p:nvSpPr>
          <p:spPr bwMode="auto">
            <a:xfrm>
              <a:off x="4645965" y="5529873"/>
              <a:ext cx="628588" cy="38136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chemeClr val="bg1"/>
                  </a:solidFill>
                  <a:latin typeface="Arial"/>
                  <a:ea typeface="ＭＳ Ｐゴシック"/>
                  <a:cs typeface="Arial"/>
                </a:rPr>
                <a:t>store</a:t>
              </a:r>
              <a:r>
                <a:rPr lang="en-US" sz="1200" kern="0" baseline="-25000" dirty="0">
                  <a:solidFill>
                    <a:schemeClr val="bg1"/>
                  </a:solidFill>
                  <a:latin typeface="Arial"/>
                  <a:ea typeface="ＭＳ Ｐゴシック"/>
                  <a:cs typeface="Arial"/>
                </a:rPr>
                <a:t>2</a:t>
              </a:r>
              <a:endParaRPr kumimoji="0" lang="en-US" sz="1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617754" y="4694304"/>
            <a:ext cx="1313374" cy="1488734"/>
            <a:chOff x="4617754" y="4422506"/>
            <a:chExt cx="1313374" cy="1488734"/>
          </a:xfrm>
        </p:grpSpPr>
        <p:cxnSp>
          <p:nvCxnSpPr>
            <p:cNvPr id="20" name="Straight Arrow Connector 19"/>
            <p:cNvCxnSpPr>
              <a:cxnSpLocks noChangeShapeType="1"/>
              <a:endCxn id="25" idx="0"/>
            </p:cNvCxnSpPr>
            <p:nvPr/>
          </p:nvCxnSpPr>
          <p:spPr bwMode="auto">
            <a:xfrm>
              <a:off x="4617754" y="4422506"/>
              <a:ext cx="999080" cy="1107367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Rectangle 24"/>
            <p:cNvSpPr/>
            <p:nvPr/>
          </p:nvSpPr>
          <p:spPr bwMode="auto">
            <a:xfrm>
              <a:off x="5302540" y="5529873"/>
              <a:ext cx="628588" cy="38136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chemeClr val="bg1"/>
                  </a:solidFill>
                  <a:latin typeface="Arial"/>
                  <a:ea typeface="ＭＳ Ｐゴシック"/>
                  <a:cs typeface="Arial"/>
                </a:rPr>
                <a:t>store</a:t>
              </a:r>
              <a:r>
                <a:rPr lang="en-US" sz="1200" kern="0" baseline="-25000" dirty="0">
                  <a:solidFill>
                    <a:schemeClr val="bg1"/>
                  </a:solidFill>
                  <a:latin typeface="Arial"/>
                  <a:ea typeface="ＭＳ Ｐゴシック"/>
                  <a:cs typeface="Arial"/>
                </a:rPr>
                <a:t>3</a:t>
              </a:r>
              <a:endParaRPr kumimoji="0" lang="en-US" sz="1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881808" y="5796680"/>
            <a:ext cx="38985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n-US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259903" y="4742588"/>
            <a:ext cx="2072921" cy="1439315"/>
            <a:chOff x="1259903" y="4470790"/>
            <a:chExt cx="2072921" cy="1439315"/>
          </a:xfrm>
        </p:grpSpPr>
        <p:sp>
          <p:nvSpPr>
            <p:cNvPr id="9" name="Rectangle 8"/>
            <p:cNvSpPr/>
            <p:nvPr/>
          </p:nvSpPr>
          <p:spPr bwMode="auto">
            <a:xfrm>
              <a:off x="1259903" y="5528738"/>
              <a:ext cx="768621" cy="38136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chemeClr val="bg1"/>
                  </a:solidFill>
                  <a:latin typeface="Arial"/>
                  <a:ea typeface="ＭＳ Ｐゴシック"/>
                  <a:cs typeface="Arial"/>
                </a:rPr>
                <a:t>source</a:t>
              </a:r>
              <a:r>
                <a:rPr lang="en-US" sz="1200" kern="0" baseline="-25000" dirty="0" smtClean="0">
                  <a:solidFill>
                    <a:schemeClr val="bg1"/>
                  </a:solidFill>
                  <a:latin typeface="Arial"/>
                  <a:ea typeface="ＭＳ Ｐゴシック"/>
                  <a:cs typeface="Arial"/>
                </a:rPr>
                <a:t>1</a:t>
              </a:r>
              <a:endParaRPr kumimoji="0" lang="en-US" sz="1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endParaRPr>
            </a:p>
          </p:txBody>
        </p:sp>
        <p:cxnSp>
          <p:nvCxnSpPr>
            <p:cNvPr id="14" name="Straight Arrow Connector 13"/>
            <p:cNvCxnSpPr>
              <a:cxnSpLocks noChangeShapeType="1"/>
              <a:stCxn id="9" idx="0"/>
            </p:cNvCxnSpPr>
            <p:nvPr/>
          </p:nvCxnSpPr>
          <p:spPr bwMode="auto">
            <a:xfrm flipV="1">
              <a:off x="1644214" y="4470790"/>
              <a:ext cx="1688610" cy="1057948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Box 26"/>
            <p:cNvSpPr txBox="1"/>
            <p:nvPr/>
          </p:nvSpPr>
          <p:spPr>
            <a:xfrm>
              <a:off x="1346438" y="5210896"/>
              <a:ext cx="50972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Arial"/>
                  <a:cs typeface="Arial"/>
                </a:rPr>
                <a:t>read</a:t>
              </a:r>
              <a:endParaRPr lang="en-US" sz="12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832811" y="5482694"/>
            <a:ext cx="54383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write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2338" y="4693767"/>
            <a:ext cx="63784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ingest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066800" y="5106257"/>
            <a:ext cx="5264775" cy="1294543"/>
            <a:chOff x="1066800" y="4834459"/>
            <a:chExt cx="5264775" cy="1294543"/>
          </a:xfrm>
        </p:grpSpPr>
        <p:sp>
          <p:nvSpPr>
            <p:cNvPr id="30" name="Rectangle 29"/>
            <p:cNvSpPr/>
            <p:nvPr/>
          </p:nvSpPr>
          <p:spPr>
            <a:xfrm>
              <a:off x="1066800" y="4834459"/>
              <a:ext cx="5264775" cy="1294543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77566" y="4834460"/>
              <a:ext cx="74321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"/>
                  <a:cs typeface="Arial"/>
                </a:rPr>
                <a:t>HDFS</a:t>
              </a:r>
              <a:endParaRPr lang="en-US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 flipV="1">
            <a:off x="4408147" y="4694304"/>
            <a:ext cx="1246053" cy="106408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flipV="1">
            <a:off x="5014550" y="4694304"/>
            <a:ext cx="762193" cy="106539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flipV="1">
            <a:off x="5654200" y="4695614"/>
            <a:ext cx="276928" cy="106408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Down Arrow 34"/>
          <p:cNvSpPr/>
          <p:nvPr/>
        </p:nvSpPr>
        <p:spPr>
          <a:xfrm>
            <a:off x="3696121" y="3787043"/>
            <a:ext cx="357523" cy="394540"/>
          </a:xfrm>
          <a:prstGeom prst="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Down Arrow 35"/>
          <p:cNvSpPr/>
          <p:nvPr/>
        </p:nvSpPr>
        <p:spPr>
          <a:xfrm flipV="1">
            <a:off x="3674522" y="2615790"/>
            <a:ext cx="357523" cy="394540"/>
          </a:xfrm>
          <a:prstGeom prst="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7" name="Straight Arrow Connector 36"/>
          <p:cNvCxnSpPr>
            <a:cxnSpLocks noChangeShapeType="1"/>
            <a:stCxn id="13" idx="3"/>
            <a:endCxn id="5" idx="1"/>
          </p:cNvCxnSpPr>
          <p:nvPr/>
        </p:nvCxnSpPr>
        <p:spPr bwMode="auto">
          <a:xfrm>
            <a:off x="4559654" y="2451064"/>
            <a:ext cx="566938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2597097" y="2176798"/>
            <a:ext cx="50972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read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87142" y="2176798"/>
            <a:ext cx="54383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write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>
            <a:off x="6629400" y="2615790"/>
            <a:ext cx="791990" cy="554816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</p:cNvCxnSpPr>
          <p:nvPr/>
        </p:nvCxnSpPr>
        <p:spPr bwMode="auto">
          <a:xfrm flipV="1">
            <a:off x="6657387" y="3602121"/>
            <a:ext cx="764003" cy="579462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6732272" y="3969447"/>
            <a:ext cx="60372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query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32272" y="2500977"/>
            <a:ext cx="60372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query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16536" y="3078537"/>
            <a:ext cx="63776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online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16536" y="3423736"/>
            <a:ext cx="59508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batch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 rot="16200000">
            <a:off x="7041337" y="3218890"/>
            <a:ext cx="1130610" cy="370504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client library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115318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Example: count historical clicks and clicks in real time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653661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  <p:bldP spid="23" grpId="0"/>
      <p:bldP spid="26" grpId="0"/>
      <p:bldP spid="28" grpId="0"/>
      <p:bldP spid="29" grpId="0"/>
      <p:bldP spid="35" grpId="0" animBg="1"/>
      <p:bldP spid="36" grpId="0" animBg="1"/>
      <p:bldP spid="38" grpId="0"/>
      <p:bldP spid="39" grpId="0"/>
      <p:bldP spid="42" grpId="0"/>
      <p:bldP spid="43" grpId="0"/>
      <p:bldP spid="44" grpId="0"/>
      <p:bldP spid="45" grpId="0"/>
      <p:bldP spid="46" grpId="0" animBg="1"/>
      <p:bldP spid="5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(Japanese rock garden)</a:t>
            </a:r>
            <a:endParaRPr lang="en-US" sz="1000" b="0" dirty="0">
              <a:solidFill>
                <a:srgbClr val="FFFFFF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2476500"/>
            <a:ext cx="91440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7200" b="0" dirty="0" smtClean="0">
                <a:solidFill>
                  <a:schemeClr val="tx1"/>
                </a:solidFill>
              </a:rPr>
              <a:t>Questions?</a:t>
            </a:r>
            <a:endParaRPr lang="en-US" sz="7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0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Filters: put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71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05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38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05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38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572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38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172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705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239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put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515032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Filters: contains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71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05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38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05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38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572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38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172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705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239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1447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contains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11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752600" y="2133600"/>
            <a:ext cx="3810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>
            <a:off x="1752600" y="2133600"/>
            <a:ext cx="19050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>
            <a:off x="1752600" y="2133600"/>
            <a:ext cx="51054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8179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Filters: contains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71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05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38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05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38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572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38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172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705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239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1447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contains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11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752600" y="2133600"/>
            <a:ext cx="3810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>
            <a:off x="1752600" y="2133600"/>
            <a:ext cx="19050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>
            <a:off x="1752600" y="2133600"/>
            <a:ext cx="51054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181600" y="3124200"/>
            <a:ext cx="3581400" cy="1295400"/>
            <a:chOff x="5562600" y="3200400"/>
            <a:chExt cx="3581400" cy="1295400"/>
          </a:xfrm>
        </p:grpSpPr>
        <p:sp>
          <p:nvSpPr>
            <p:cNvPr id="31" name="TextBox 30"/>
            <p:cNvSpPr txBox="1"/>
            <p:nvPr/>
          </p:nvSpPr>
          <p:spPr>
            <a:xfrm>
              <a:off x="5562600" y="3617268"/>
              <a:ext cx="358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AND                      = YES       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3" name="Double Brace 2"/>
            <p:cNvSpPr/>
            <p:nvPr/>
          </p:nvSpPr>
          <p:spPr bwMode="auto">
            <a:xfrm>
              <a:off x="6400800" y="3200400"/>
              <a:ext cx="1676400" cy="1295400"/>
            </a:xfrm>
            <a:prstGeom prst="bracePair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29400" y="32004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1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x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29400" y="35769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2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x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29400" y="39579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3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x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67141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 light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Title &amp; Bullets ligh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57656</TotalTime>
  <Words>3526</Words>
  <Application>Microsoft Macintosh PowerPoint</Application>
  <PresentationFormat>On-screen Show (4:3)</PresentationFormat>
  <Paragraphs>1204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Default Design</vt:lpstr>
      <vt:lpstr>Title &amp; Bullets light</vt:lpstr>
      <vt:lpstr>PowerPoint Presentation</vt:lpstr>
      <vt:lpstr>PowerPoint Presentation</vt:lpstr>
      <vt:lpstr>Hashing for Three Common Tasks</vt:lpstr>
      <vt:lpstr>HyperLogLog Counter</vt:lpstr>
      <vt:lpstr>Bloom Filters</vt:lpstr>
      <vt:lpstr>Bloom Filters: put</vt:lpstr>
      <vt:lpstr>Bloom Filters: put</vt:lpstr>
      <vt:lpstr>Bloom Filters: contains</vt:lpstr>
      <vt:lpstr>Bloom Filters: contains</vt:lpstr>
      <vt:lpstr>Bloom Filters: contains</vt:lpstr>
      <vt:lpstr>Bloom Filters: contains</vt:lpstr>
      <vt:lpstr>Bloom Filters</vt:lpstr>
      <vt:lpstr>Count-Min Sketches</vt:lpstr>
      <vt:lpstr>Count-Min Sketches: put</vt:lpstr>
      <vt:lpstr>Count-Min Sketches: put</vt:lpstr>
      <vt:lpstr>Count-Min Sketches: put</vt:lpstr>
      <vt:lpstr>Count-Min Sketches: put</vt:lpstr>
      <vt:lpstr>Count-Min Sketches: put</vt:lpstr>
      <vt:lpstr>Count-Min Sketches: put</vt:lpstr>
      <vt:lpstr>Count-Min Sketches: get</vt:lpstr>
      <vt:lpstr>Count-Min Sketches: get</vt:lpstr>
      <vt:lpstr>Count-Min Sketches: get</vt:lpstr>
      <vt:lpstr>Count-Min Sketches: get</vt:lpstr>
      <vt:lpstr>Count-Min Sketches</vt:lpstr>
      <vt:lpstr>Three Common Tasks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Storm</vt:lpstr>
      <vt:lpstr>Storm Topologies</vt:lpstr>
      <vt:lpstr>Streams, Spouts, and Bolts</vt:lpstr>
      <vt:lpstr>Stream Groupings</vt:lpstr>
      <vt:lpstr>From Storm to Heron</vt:lpstr>
      <vt:lpstr>PowerPoint Presentation</vt:lpstr>
      <vt:lpstr>PowerPoint Presentation</vt:lpstr>
      <vt:lpstr>Discretized Stream Processing </vt:lpstr>
      <vt:lpstr>Discretized Stream Processing </vt:lpstr>
      <vt:lpstr>Example: Get hashtags from Twitter </vt:lpstr>
      <vt:lpstr>Example: Get hashtags from Twitter </vt:lpstr>
      <vt:lpstr>Example: Get hashtags from Twitter  </vt:lpstr>
      <vt:lpstr>Fault-tolerance</vt:lpstr>
      <vt:lpstr>Key concepts</vt:lpstr>
      <vt:lpstr>Example: Count the hashtags</vt:lpstr>
      <vt:lpstr>Example: Count the hashtags over last 10 mins</vt:lpstr>
      <vt:lpstr>Example: Count the hashtags over last 10 mins</vt:lpstr>
      <vt:lpstr>Smart window-based countByValue</vt:lpstr>
      <vt:lpstr>Smart window-based reduce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Jimmy Lin</cp:lastModifiedBy>
  <cp:revision>12037</cp:revision>
  <dcterms:created xsi:type="dcterms:W3CDTF">2012-08-31T06:36:49Z</dcterms:created>
  <dcterms:modified xsi:type="dcterms:W3CDTF">2016-03-31T01:00:40Z</dcterms:modified>
  <cp:category/>
</cp:coreProperties>
</file>