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781" r:id="rId2"/>
    <p:sldId id="779" r:id="rId3"/>
    <p:sldId id="773" r:id="rId4"/>
    <p:sldId id="774" r:id="rId5"/>
    <p:sldId id="775" r:id="rId6"/>
    <p:sldId id="733" r:id="rId7"/>
    <p:sldId id="734" r:id="rId8"/>
    <p:sldId id="735" r:id="rId9"/>
    <p:sldId id="736" r:id="rId10"/>
    <p:sldId id="683" r:id="rId11"/>
    <p:sldId id="748" r:id="rId12"/>
    <p:sldId id="705" r:id="rId13"/>
    <p:sldId id="708" r:id="rId14"/>
    <p:sldId id="709" r:id="rId15"/>
    <p:sldId id="758" r:id="rId16"/>
    <p:sldId id="711" r:id="rId17"/>
    <p:sldId id="738" r:id="rId18"/>
    <p:sldId id="697" r:id="rId19"/>
    <p:sldId id="690" r:id="rId20"/>
    <p:sldId id="622" r:id="rId21"/>
    <p:sldId id="778" r:id="rId22"/>
    <p:sldId id="777" r:id="rId23"/>
    <p:sldId id="716" r:id="rId24"/>
    <p:sldId id="674" r:id="rId25"/>
    <p:sldId id="675" r:id="rId26"/>
    <p:sldId id="658" r:id="rId27"/>
    <p:sldId id="718" r:id="rId28"/>
    <p:sldId id="717" r:id="rId29"/>
    <p:sldId id="770" r:id="rId30"/>
    <p:sldId id="720" r:id="rId31"/>
    <p:sldId id="741" r:id="rId32"/>
    <p:sldId id="706" r:id="rId33"/>
    <p:sldId id="713" r:id="rId34"/>
    <p:sldId id="712" r:id="rId35"/>
    <p:sldId id="714" r:id="rId36"/>
    <p:sldId id="721" r:id="rId37"/>
    <p:sldId id="723" r:id="rId38"/>
    <p:sldId id="707" r:id="rId39"/>
    <p:sldId id="724" r:id="rId40"/>
    <p:sldId id="725" r:id="rId41"/>
    <p:sldId id="759" r:id="rId42"/>
    <p:sldId id="760" r:id="rId43"/>
    <p:sldId id="761" r:id="rId44"/>
    <p:sldId id="762" r:id="rId45"/>
    <p:sldId id="763" r:id="rId46"/>
    <p:sldId id="764" r:id="rId47"/>
    <p:sldId id="765" r:id="rId48"/>
    <p:sldId id="731" r:id="rId49"/>
    <p:sldId id="742" r:id="rId50"/>
    <p:sldId id="744" r:id="rId51"/>
    <p:sldId id="743" r:id="rId52"/>
    <p:sldId id="461" r:id="rId5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9" autoAdjust="0"/>
    <p:restoredTop sz="75202" autoAdjust="0"/>
  </p:normalViewPr>
  <p:slideViewPr>
    <p:cSldViewPr>
      <p:cViewPr varScale="1">
        <p:scale>
          <a:sx n="81" d="100"/>
          <a:sy n="81" d="100"/>
        </p:scale>
        <p:origin x="-15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92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63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600" dirty="0" smtClean="0">
                <a:latin typeface="Gill Sans"/>
                <a:cs typeface="Gill Sans"/>
              </a:rPr>
              <a:t>Big Data Infrastructure</a:t>
            </a:r>
            <a:endParaRPr lang="en-US" sz="3600" dirty="0">
              <a:latin typeface="Gill Sans"/>
              <a:cs typeface="Gill Sans"/>
            </a:endParaRP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800" b="0" dirty="0">
                <a:latin typeface="Gill Sans"/>
                <a:cs typeface="Gill Sans"/>
              </a:rPr>
              <a:t>Week </a:t>
            </a:r>
            <a:r>
              <a:rPr lang="en-US" sz="2800" b="0" dirty="0" smtClean="0">
                <a:latin typeface="Gill Sans"/>
                <a:cs typeface="Gill Sans"/>
              </a:rPr>
              <a:t>11: Analyzing Graphs, </a:t>
            </a:r>
            <a:r>
              <a:rPr lang="en-US" sz="2800" b="0" dirty="0" err="1" smtClean="0">
                <a:latin typeface="Gill Sans"/>
                <a:cs typeface="Gill Sans"/>
              </a:rPr>
              <a:t>Redux</a:t>
            </a:r>
            <a:r>
              <a:rPr lang="en-US" sz="2800" b="0" dirty="0" smtClean="0">
                <a:latin typeface="Gill Sans"/>
                <a:cs typeface="Gill Sans"/>
              </a:rPr>
              <a:t> (2/2)</a:t>
            </a:r>
            <a:endParaRPr lang="en-US" sz="2800" b="0" dirty="0"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latin typeface="Gill Sans"/>
                <a:cs typeface="Gill Sans"/>
              </a:rPr>
            </a:br>
            <a:r>
              <a:rPr lang="en-US" sz="1200" b="0" dirty="0"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latin typeface="Gill Sans"/>
                <a:cs typeface="Gill Sans"/>
              </a:rPr>
              <a:t>CS 489/698 Big Data Infrastructure (Winter 2016)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 smtClean="0"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 smtClean="0">
                <a:latin typeface="Gill Sans"/>
                <a:cs typeface="Gill Sans"/>
              </a:rPr>
              <a:t>University of Waterloo</a:t>
            </a:r>
            <a:endParaRPr lang="en-US" sz="2000" b="0" dirty="0"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latin typeface="Gill Sans"/>
                <a:cs typeface="Gill Sans"/>
              </a:rPr>
              <a:t>March 24, </a:t>
            </a:r>
            <a:r>
              <a:rPr lang="en-US" sz="2400" b="0" dirty="0">
                <a:latin typeface="Gill Sans"/>
                <a:cs typeface="Gill Sans"/>
              </a:rPr>
              <a:t>2016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 smtClean="0">
                <a:latin typeface="Gill Sans"/>
                <a:cs typeface="Gill Sans"/>
              </a:rPr>
              <a:t>These slides are available at http</a:t>
            </a:r>
            <a:r>
              <a:rPr lang="en-US" sz="1800" b="0" dirty="0">
                <a:latin typeface="Gill Sans"/>
                <a:cs typeface="Gill Sans"/>
              </a:rPr>
              <a:t>://</a:t>
            </a:r>
            <a:r>
              <a:rPr lang="en-US" sz="1800" b="0" dirty="0" err="1">
                <a:latin typeface="Gill Sans"/>
                <a:cs typeface="Gill Sans"/>
              </a:rPr>
              <a:t>lintool.github.io</a:t>
            </a:r>
            <a:r>
              <a:rPr lang="en-US" sz="1800" b="0" dirty="0">
                <a:latin typeface="Gill Sans"/>
                <a:cs typeface="Gill Sans"/>
              </a:rPr>
              <a:t>/bigdata-2016w</a:t>
            </a:r>
            <a:r>
              <a:rPr lang="en-US" sz="1800" b="0" dirty="0" smtClean="0">
                <a:latin typeface="Gill Sans"/>
                <a:cs typeface="Gill San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886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52400"/>
            <a:ext cx="9144000" cy="37702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>
                <a:solidFill>
                  <a:srgbClr val="FFFFFF"/>
                </a:solidFill>
                <a:latin typeface="Gill Sans"/>
                <a:cs typeface="Gill Sans"/>
              </a:rPr>
              <a:t>WTF</a:t>
            </a:r>
            <a:endParaRPr lang="en-US" sz="239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2004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FFFFFF"/>
                </a:solidFill>
                <a:latin typeface="Gill Sans"/>
                <a:cs typeface="Gill Sans"/>
              </a:rPr>
              <a:t>(who to follow)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004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FFFFFF"/>
                </a:solidFill>
                <a:latin typeface="Gill Sans"/>
                <a:cs typeface="Gill Sans"/>
              </a:rPr>
              <a:t>(whom to follow)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4343400"/>
            <a:ext cx="3295650" cy="1581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343400"/>
            <a:ext cx="3276600" cy="1574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0080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Launched summer 2010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172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rdwe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549">
            <a:off x="1493085" y="1005102"/>
            <a:ext cx="6232531" cy="46670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2464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3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~20 billion edges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FFFFFF"/>
                </a:solidFill>
                <a:latin typeface="Gill Sans"/>
                <a:cs typeface="Gill Sans"/>
              </a:rPr>
              <a:t>(Second half of 2012)</a:t>
            </a:r>
            <a:endParaRPr lang="en-US" sz="1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620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#numbers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Myers, Sharma, Gupta,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Lin.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Information Network or Social Network?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The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Structure of the Twitter Follow Graph. WWW 2014.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574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~175 million active users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814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42% edges bidirectional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195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Avg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 shortest path length: 4.05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576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40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% as many </a:t>
            </a:r>
            <a:r>
              <a:rPr lang="en-US" sz="2400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unfollows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 as follows daily 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WTF responsible for ~1/8 of the edges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273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432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A talk in three episodes…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31403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0" dirty="0" smtClean="0">
                <a:solidFill>
                  <a:srgbClr val="FFFFFF"/>
                </a:solidFill>
                <a:latin typeface="Star Jedi"/>
                <a:cs typeface="Star Jedi"/>
              </a:rPr>
              <a:t>Prologue</a:t>
            </a:r>
            <a:endParaRPr lang="en-US" sz="4800" b="0" dirty="0">
              <a:solidFill>
                <a:srgbClr val="FFFFFF"/>
              </a:solidFill>
              <a:latin typeface="Star Jedi"/>
              <a:cs typeface="Star Jedi"/>
            </a:endParaRPr>
          </a:p>
        </p:txBody>
      </p:sp>
    </p:spTree>
    <p:extLst>
      <p:ext uri="{BB962C8B-B14F-4D97-AF65-F5344CB8AC3E}">
        <p14:creationId xmlns:p14="http://schemas.microsoft.com/office/powerpoint/2010/main" val="13648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06914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FF"/>
                </a:solidFill>
                <a:latin typeface="Gill Sans"/>
                <a:cs typeface="Gill Sans"/>
              </a:rPr>
              <a:t>flockDB</a:t>
            </a:r>
            <a:endParaRPr lang="en-US" sz="40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963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FFFFFF"/>
                </a:solidFill>
                <a:latin typeface="Gill Sans"/>
                <a:cs typeface="Gill Sans"/>
              </a:rPr>
              <a:t>(graph database)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Simple graph operations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8629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Set intersection operations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3347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92151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Not appropriate for graph algorithms!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383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54688"/>
            <a:ext cx="4680198" cy="506511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 rot="1700661">
            <a:off x="1527603" y="1846041"/>
            <a:ext cx="1384540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1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1551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Gill Sans"/>
                <a:cs typeface="Gill Sans"/>
              </a:rPr>
              <a:t>MapReduce</a:t>
            </a:r>
            <a:r>
              <a:rPr lang="en-US" sz="2800" dirty="0" smtClean="0">
                <a:latin typeface="Gill Sans"/>
                <a:cs typeface="Gill Sans"/>
              </a:rPr>
              <a:t> sucks for graph algorithms…</a:t>
            </a:r>
            <a:endParaRPr lang="en-US" sz="2800" b="0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687359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Java verbosity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Long task startup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Stragglers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05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Needless graph shuffling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86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Frequent </a:t>
            </a:r>
            <a:r>
              <a:rPr lang="en-US" sz="2400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checkpointing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769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Use </a:t>
            </a:r>
            <a:r>
              <a:rPr lang="en-US" sz="2800" dirty="0" err="1" smtClean="0">
                <a:solidFill>
                  <a:srgbClr val="FFFFFF"/>
                </a:solidFill>
                <a:latin typeface="Gill Sans"/>
                <a:cs typeface="Gill Sans"/>
              </a:rPr>
              <a:t>Hadoop</a:t>
            </a:r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!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518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What about?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560017"/>
            <a:ext cx="4724400" cy="41549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0" dirty="0" err="1">
                <a:latin typeface="Gill Sans"/>
                <a:cs typeface="Gill Sans"/>
              </a:rPr>
              <a:t>HaLoop</a:t>
            </a:r>
            <a:r>
              <a:rPr lang="en-US" sz="2400" b="0" dirty="0">
                <a:latin typeface="Gill Sans"/>
                <a:cs typeface="Gill Sans"/>
              </a:rPr>
              <a:t> </a:t>
            </a:r>
            <a:r>
              <a:rPr lang="en-US" sz="1400" b="0" dirty="0">
                <a:latin typeface="Gill Sans"/>
                <a:cs typeface="Gill Sans"/>
              </a:rPr>
              <a:t>(VLDB 2010)</a:t>
            </a:r>
            <a:endParaRPr lang="en-US" sz="2400" b="0" dirty="0">
              <a:latin typeface="Gill Sans"/>
              <a:cs typeface="Gill Sans"/>
            </a:endParaRPr>
          </a:p>
          <a:p>
            <a:pPr marL="0" indent="0">
              <a:buNone/>
            </a:pPr>
            <a:r>
              <a:rPr lang="en-US" sz="2400" b="0" dirty="0">
                <a:latin typeface="Gill Sans"/>
                <a:cs typeface="Gill Sans"/>
              </a:rPr>
              <a:t>Twister </a:t>
            </a:r>
            <a:r>
              <a:rPr lang="en-US" sz="1400" b="0" dirty="0">
                <a:latin typeface="Gill Sans"/>
                <a:cs typeface="Gill Sans"/>
              </a:rPr>
              <a:t>(MapReduce Workshop 2010)</a:t>
            </a:r>
          </a:p>
          <a:p>
            <a:pPr marL="0" indent="0">
              <a:buNone/>
            </a:pPr>
            <a:r>
              <a:rPr lang="en-US" sz="2400" b="0" dirty="0" err="1" smtClean="0">
                <a:latin typeface="Gill Sans"/>
                <a:cs typeface="Gill Sans"/>
              </a:rPr>
              <a:t>Pregel</a:t>
            </a:r>
            <a:r>
              <a:rPr lang="en-US" sz="2400" b="0" dirty="0" smtClean="0">
                <a:latin typeface="Gill Sans"/>
                <a:cs typeface="Gill Sans"/>
              </a:rPr>
              <a:t>/</a:t>
            </a:r>
            <a:r>
              <a:rPr lang="en-US" sz="2400" b="0" dirty="0" err="1" smtClean="0">
                <a:latin typeface="Gill Sans"/>
                <a:cs typeface="Gill Sans"/>
              </a:rPr>
              <a:t>Giraph</a:t>
            </a:r>
            <a:r>
              <a:rPr lang="en-US" sz="2400" b="0" dirty="0" smtClean="0">
                <a:latin typeface="Gill Sans"/>
                <a:cs typeface="Gill Sans"/>
              </a:rPr>
              <a:t> </a:t>
            </a:r>
            <a:r>
              <a:rPr lang="en-US" sz="1400" b="0" dirty="0">
                <a:latin typeface="Gill Sans"/>
                <a:cs typeface="Gill Sans"/>
              </a:rPr>
              <a:t>(SIGMOD 2010)</a:t>
            </a:r>
          </a:p>
          <a:p>
            <a:pPr marL="0" indent="0">
              <a:buNone/>
            </a:pPr>
            <a:r>
              <a:rPr lang="en-US" sz="2400" b="0" dirty="0" err="1">
                <a:latin typeface="Gill Sans"/>
                <a:cs typeface="Gill Sans"/>
              </a:rPr>
              <a:t>Graphlab</a:t>
            </a:r>
            <a:r>
              <a:rPr lang="en-US" sz="2400" b="0" dirty="0">
                <a:latin typeface="Gill Sans"/>
                <a:cs typeface="Gill Sans"/>
              </a:rPr>
              <a:t> </a:t>
            </a:r>
            <a:r>
              <a:rPr lang="en-US" sz="1400" b="0" dirty="0">
                <a:latin typeface="Gill Sans"/>
                <a:cs typeface="Gill Sans"/>
              </a:rPr>
              <a:t>(UAI 2010)</a:t>
            </a:r>
          </a:p>
          <a:p>
            <a:pPr marL="0" indent="0">
              <a:buNone/>
            </a:pPr>
            <a:r>
              <a:rPr lang="en-US" sz="2400" b="0" dirty="0" err="1">
                <a:latin typeface="Gill Sans"/>
                <a:cs typeface="Gill Sans"/>
              </a:rPr>
              <a:t>PrIter</a:t>
            </a:r>
            <a:r>
              <a:rPr lang="en-US" sz="2400" b="0" dirty="0">
                <a:latin typeface="Gill Sans"/>
                <a:cs typeface="Gill Sans"/>
              </a:rPr>
              <a:t> </a:t>
            </a:r>
            <a:r>
              <a:rPr lang="en-US" sz="1400" b="0" dirty="0">
                <a:latin typeface="Gill Sans"/>
                <a:cs typeface="Gill Sans"/>
              </a:rPr>
              <a:t>(</a:t>
            </a:r>
            <a:r>
              <a:rPr lang="en-US" sz="1400" b="0" dirty="0" err="1">
                <a:latin typeface="Gill Sans"/>
                <a:cs typeface="Gill Sans"/>
              </a:rPr>
              <a:t>SoCC</a:t>
            </a:r>
            <a:r>
              <a:rPr lang="en-US" sz="1400" b="0" dirty="0">
                <a:latin typeface="Gill Sans"/>
                <a:cs typeface="Gill Sans"/>
              </a:rPr>
              <a:t> 2011)</a:t>
            </a:r>
          </a:p>
          <a:p>
            <a:pPr marL="0" indent="0">
              <a:buNone/>
            </a:pPr>
            <a:r>
              <a:rPr lang="en-US" sz="2400" b="0" dirty="0" err="1">
                <a:latin typeface="Gill Sans"/>
                <a:cs typeface="Gill Sans"/>
              </a:rPr>
              <a:t>Datalog</a:t>
            </a:r>
            <a:r>
              <a:rPr lang="en-US" sz="2400" b="0" dirty="0">
                <a:latin typeface="Gill Sans"/>
                <a:cs typeface="Gill Sans"/>
              </a:rPr>
              <a:t> on </a:t>
            </a:r>
            <a:r>
              <a:rPr lang="en-US" sz="2400" b="0" dirty="0" err="1">
                <a:latin typeface="Gill Sans"/>
                <a:cs typeface="Gill Sans"/>
              </a:rPr>
              <a:t>Hyracks</a:t>
            </a:r>
            <a:r>
              <a:rPr lang="en-US" sz="2400" b="0" dirty="0">
                <a:latin typeface="Gill Sans"/>
                <a:cs typeface="Gill Sans"/>
              </a:rPr>
              <a:t> </a:t>
            </a:r>
            <a:r>
              <a:rPr lang="en-US" sz="1400" b="0" dirty="0">
                <a:latin typeface="Gill Sans"/>
                <a:cs typeface="Gill Sans"/>
              </a:rPr>
              <a:t>(Tech report, 2012)</a:t>
            </a:r>
          </a:p>
          <a:p>
            <a:pPr marL="0" indent="0">
              <a:buNone/>
            </a:pPr>
            <a:r>
              <a:rPr lang="en-US" sz="2400" b="0" dirty="0">
                <a:latin typeface="Gill Sans"/>
                <a:cs typeface="Gill Sans"/>
              </a:rPr>
              <a:t>Spark/</a:t>
            </a:r>
            <a:r>
              <a:rPr lang="en-US" sz="2400" b="0" dirty="0" err="1">
                <a:latin typeface="Gill Sans"/>
                <a:cs typeface="Gill Sans"/>
              </a:rPr>
              <a:t>GraphX</a:t>
            </a:r>
            <a:r>
              <a:rPr lang="en-US" sz="2400" b="0" dirty="0">
                <a:latin typeface="Gill Sans"/>
                <a:cs typeface="Gill Sans"/>
              </a:rPr>
              <a:t> </a:t>
            </a:r>
            <a:r>
              <a:rPr lang="en-US" sz="1400" b="0" dirty="0">
                <a:latin typeface="Gill Sans"/>
                <a:cs typeface="Gill Sans"/>
              </a:rPr>
              <a:t>(NSDI 2012, </a:t>
            </a:r>
            <a:r>
              <a:rPr lang="en-US" sz="1400" b="0" dirty="0" err="1">
                <a:latin typeface="Gill Sans"/>
                <a:cs typeface="Gill Sans"/>
              </a:rPr>
              <a:t>arXiv</a:t>
            </a:r>
            <a:r>
              <a:rPr lang="en-US" sz="1400" b="0" dirty="0">
                <a:latin typeface="Gill Sans"/>
                <a:cs typeface="Gill Sans"/>
              </a:rPr>
              <a:t> 2014)</a:t>
            </a:r>
          </a:p>
          <a:p>
            <a:pPr marL="0" indent="0">
              <a:buNone/>
            </a:pPr>
            <a:r>
              <a:rPr lang="en-US" sz="2400" b="0" dirty="0" err="1">
                <a:latin typeface="Gill Sans"/>
                <a:cs typeface="Gill Sans"/>
              </a:rPr>
              <a:t>PowerGraph</a:t>
            </a:r>
            <a:r>
              <a:rPr lang="en-US" sz="2400" b="0" dirty="0">
                <a:latin typeface="Gill Sans"/>
                <a:cs typeface="Gill Sans"/>
              </a:rPr>
              <a:t> </a:t>
            </a:r>
            <a:r>
              <a:rPr lang="en-US" sz="1400" b="0" dirty="0">
                <a:latin typeface="Gill Sans"/>
                <a:cs typeface="Gill Sans"/>
              </a:rPr>
              <a:t>(OSDI 2012</a:t>
            </a:r>
            <a:r>
              <a:rPr lang="en-US" sz="1400" b="0" dirty="0" smtClean="0">
                <a:latin typeface="Gill Sans"/>
                <a:cs typeface="Gill Sans"/>
              </a:rPr>
              <a:t>)</a:t>
            </a:r>
          </a:p>
          <a:p>
            <a:pPr marL="0" indent="0">
              <a:buNone/>
            </a:pPr>
            <a:r>
              <a:rPr lang="en-US" sz="2400" b="0" dirty="0" smtClean="0">
                <a:latin typeface="Gill Sans"/>
                <a:cs typeface="Gill Sans"/>
              </a:rPr>
              <a:t>GRACE </a:t>
            </a:r>
            <a:r>
              <a:rPr lang="en-US" sz="1400" b="0" dirty="0" smtClean="0">
                <a:latin typeface="Gill Sans"/>
                <a:cs typeface="Gill Sans"/>
              </a:rPr>
              <a:t>(CIDR 2013)</a:t>
            </a:r>
          </a:p>
          <a:p>
            <a:pPr marL="0" indent="0">
              <a:buNone/>
            </a:pPr>
            <a:r>
              <a:rPr lang="en-US" sz="2400" b="0" dirty="0" err="1" smtClean="0">
                <a:latin typeface="Gill Sans"/>
                <a:cs typeface="Gill Sans"/>
              </a:rPr>
              <a:t>Mizan</a:t>
            </a:r>
            <a:r>
              <a:rPr lang="en-US" sz="2400" b="0" dirty="0" smtClean="0">
                <a:latin typeface="Gill Sans"/>
                <a:cs typeface="Gill Sans"/>
              </a:rPr>
              <a:t> </a:t>
            </a:r>
            <a:r>
              <a:rPr lang="en-US" sz="1400" b="0" dirty="0" smtClean="0">
                <a:latin typeface="Gill Sans"/>
                <a:cs typeface="Gill Sans"/>
              </a:rPr>
              <a:t>(</a:t>
            </a:r>
            <a:r>
              <a:rPr lang="en-US" sz="1400" b="0" dirty="0" err="1" smtClean="0">
                <a:latin typeface="Gill Sans"/>
                <a:cs typeface="Gill Sans"/>
              </a:rPr>
              <a:t>EuroSys</a:t>
            </a:r>
            <a:r>
              <a:rPr lang="en-US" sz="1400" b="0" dirty="0" smtClean="0">
                <a:latin typeface="Gill Sans"/>
                <a:cs typeface="Gill Sans"/>
              </a:rPr>
              <a:t> 2013)</a:t>
            </a:r>
          </a:p>
          <a:p>
            <a:pPr marL="0" indent="0">
              <a:buNone/>
            </a:pPr>
            <a:r>
              <a:rPr lang="en-US" sz="2400" b="0" dirty="0" smtClean="0">
                <a:latin typeface="Gill Sans"/>
                <a:cs typeface="Gill Sans"/>
              </a:rPr>
              <a:t>…</a:t>
            </a:r>
            <a:endParaRPr lang="en-US" sz="24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417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new-hop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5156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5602069"/>
            <a:ext cx="3200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err="1" smtClean="0">
                <a:solidFill>
                  <a:srgbClr val="FFFFFF"/>
                </a:solidFill>
                <a:latin typeface="Star Jedi"/>
                <a:cs typeface="Star Jedi"/>
              </a:rPr>
              <a:t>Cassovary</a:t>
            </a:r>
            <a:endParaRPr lang="en-US" sz="3600" b="0" dirty="0">
              <a:solidFill>
                <a:srgbClr val="FFFFFF"/>
              </a:solidFill>
              <a:latin typeface="Star Jedi"/>
              <a:cs typeface="Star Jedi"/>
            </a:endParaRPr>
          </a:p>
        </p:txBody>
      </p:sp>
      <p:pic>
        <p:nvPicPr>
          <p:cNvPr id="6" name="Picture 5" descr="strikethrou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126">
            <a:off x="3593544" y="5239476"/>
            <a:ext cx="2519743" cy="991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00800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smtClean="0">
                <a:solidFill>
                  <a:srgbClr val="FFFFFF"/>
                </a:solidFill>
                <a:latin typeface="Star Jedi"/>
                <a:cs typeface="Star Jedi"/>
              </a:rPr>
              <a:t>Circa 2010</a:t>
            </a:r>
            <a:endParaRPr lang="en-US" sz="1800" b="0" dirty="0">
              <a:solidFill>
                <a:srgbClr val="FFFFFF"/>
              </a:solidFill>
              <a:latin typeface="Star Jedi"/>
              <a:cs typeface="Star Jedi"/>
            </a:endParaRPr>
          </a:p>
        </p:txBody>
      </p:sp>
    </p:spTree>
    <p:extLst>
      <p:ext uri="{BB962C8B-B14F-4D97-AF65-F5344CB8AC3E}">
        <p14:creationId xmlns:p14="http://schemas.microsoft.com/office/powerpoint/2010/main" val="382583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192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Let’s build our own system!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4338935"/>
            <a:ext cx="426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Keep entire graph in memory…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4338935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on a single machine!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Gill Sans"/>
                <a:cs typeface="Gill Sans"/>
              </a:rPr>
              <a:t>MapReduce</a:t>
            </a:r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 sucks for graph algorithms…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8862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Key design decision: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86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08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Theme for Today: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08531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How things work in the real world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317796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(forget everything I told you…)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10011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80px-Pistachios_in_she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0303768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(Pistachio)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114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Right choice at the time!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098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Why?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691824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Because we can!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043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Graph partitioning is hard… so don’t do it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Simple architecture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838200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Gill Sans"/>
                <a:cs typeface="Gill Sans"/>
              </a:rPr>
              <a:t>Nuts!</a:t>
            </a:r>
            <a:endParaRPr lang="en-US" sz="4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antas.b747.roofs.arp.750p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54451"/>
            <a:ext cx="9673401" cy="691245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(Heathrow)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50292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ill Sans"/>
                <a:cs typeface="Gill Sans"/>
              </a:rPr>
              <a:t>The runway argument</a:t>
            </a:r>
            <a:endParaRPr lang="en-US" sz="32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284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59448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Suppose: 10×10</a:t>
            </a:r>
            <a:r>
              <a:rPr lang="en-US" sz="3200" b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9</a:t>
            </a:r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 edges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432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(</a:t>
            </a:r>
            <a:r>
              <a:rPr lang="en-US" sz="3200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src</a:t>
            </a:r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sz="3200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dest</a:t>
            </a:r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) pairs: ~80 GB 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206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12 × 16 GB DIMMS = 192 GB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778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12 × 32 GB DIMMS = 384 GB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814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18 × 8 GB DIMMS = 144 GB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386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FFFFFF"/>
                </a:solidFill>
                <a:latin typeface="Gill Sans"/>
                <a:cs typeface="Gill Sans"/>
              </a:rPr>
              <a:t>18 × 16 GB DIMMS = 288 GB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539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ssowary_head_front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(Cassowary)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Cassovary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2578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In-memory graph engine</a:t>
            </a:r>
          </a:p>
          <a:p>
            <a:pPr marL="457129" lvl="1" indent="0">
              <a:buNone/>
            </a:pPr>
            <a:r>
              <a:rPr lang="en-US" dirty="0" smtClean="0"/>
              <a:t>Implemented in </a:t>
            </a:r>
            <a:r>
              <a:rPr lang="en-US" dirty="0" err="1" smtClean="0"/>
              <a:t>Scala</a:t>
            </a:r>
            <a:endParaRPr lang="en-US" dirty="0" smtClean="0"/>
          </a:p>
          <a:p>
            <a:pPr marL="457129" lvl="1" indent="0">
              <a:buNone/>
            </a:pPr>
            <a:r>
              <a:rPr lang="en-US" dirty="0" smtClean="0"/>
              <a:t>Compact </a:t>
            </a:r>
            <a:r>
              <a:rPr lang="en-US" dirty="0"/>
              <a:t>in-</a:t>
            </a:r>
            <a:r>
              <a:rPr lang="en-US" dirty="0" smtClean="0"/>
              <a:t>memory representations</a:t>
            </a:r>
          </a:p>
          <a:p>
            <a:pPr marL="457129" lvl="1" indent="0">
              <a:buNone/>
            </a:pPr>
            <a:r>
              <a:rPr lang="en-US" dirty="0" smtClean="0"/>
              <a:t>But no compression</a:t>
            </a:r>
            <a:endParaRPr lang="en-US" dirty="0"/>
          </a:p>
          <a:p>
            <a:pPr marL="457129" lvl="1" indent="0">
              <a:buNone/>
            </a:pPr>
            <a:r>
              <a:rPr lang="en-US" dirty="0" smtClean="0"/>
              <a:t>Avoid JVM object overhead!</a:t>
            </a:r>
          </a:p>
          <a:p>
            <a:pPr marL="457129" lvl="1" indent="0">
              <a:buNone/>
            </a:pPr>
            <a:r>
              <a:rPr lang="en-US" dirty="0" smtClean="0"/>
              <a:t>Open-source</a:t>
            </a:r>
          </a:p>
        </p:txBody>
      </p:sp>
    </p:spTree>
    <p:extLst>
      <p:ext uri="{BB962C8B-B14F-4D97-AF65-F5344CB8AC3E}">
        <p14:creationId xmlns:p14="http://schemas.microsoft.com/office/powerpoint/2010/main" val="23678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“Semi-streaming” algorithm</a:t>
            </a:r>
          </a:p>
          <a:p>
            <a:pPr marL="457129" lvl="1" indent="0">
              <a:buNone/>
            </a:pPr>
            <a:r>
              <a:rPr lang="en-US" dirty="0" smtClean="0"/>
              <a:t>Keep vertex state in memory, stream over edges</a:t>
            </a:r>
          </a:p>
          <a:p>
            <a:pPr marL="457129" lvl="1" indent="0">
              <a:buNone/>
            </a:pPr>
            <a:r>
              <a:rPr lang="en-US" dirty="0" smtClean="0"/>
              <a:t>Each pass = one PageRank iteration</a:t>
            </a:r>
          </a:p>
          <a:p>
            <a:pPr marL="457129" lvl="1" indent="0">
              <a:buNone/>
            </a:pPr>
            <a:r>
              <a:rPr lang="en-US" dirty="0" smtClean="0"/>
              <a:t>Bottlenecked by memory bandwidth</a:t>
            </a:r>
          </a:p>
          <a:p>
            <a:pPr marL="0" indent="0">
              <a:buNone/>
            </a:pPr>
            <a:r>
              <a:rPr lang="en-US" dirty="0" smtClean="0"/>
              <a:t>Convergence?</a:t>
            </a:r>
          </a:p>
          <a:p>
            <a:pPr marL="457129" lvl="1" indent="0">
              <a:buNone/>
            </a:pPr>
            <a:r>
              <a:rPr lang="en-US" dirty="0" smtClean="0"/>
              <a:t>Don’t run from scratch… use previous values</a:t>
            </a:r>
          </a:p>
          <a:p>
            <a:pPr marL="457129" lvl="1" indent="0">
              <a:buNone/>
            </a:pPr>
            <a:r>
              <a:rPr lang="en-US" dirty="0" smtClean="0"/>
              <a:t>A few passes are sufficient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611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Ordered set of important neighbors for a user</a:t>
            </a:r>
          </a:p>
          <a:p>
            <a:pPr marL="457129" lvl="1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Result of egocentric random walk</a:t>
            </a:r>
          </a:p>
          <a:p>
            <a:pPr marL="457129" lvl="1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Computed online based on various input parameters</a:t>
            </a: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129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One of the features used in search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447800" y="2667000"/>
            <a:ext cx="3810000" cy="2895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“Circle of Trust”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971800" y="39624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67200" y="3048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>
            <a:stCxn id="4" idx="7"/>
            <a:endCxn id="9" idx="3"/>
          </p:cNvCxnSpPr>
          <p:nvPr/>
        </p:nvCxnSpPr>
        <p:spPr bwMode="auto">
          <a:xfrm rot="5400000" flipH="1" flipV="1">
            <a:off x="3422463" y="3117663"/>
            <a:ext cx="698874" cy="1079874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 bwMode="auto">
          <a:xfrm>
            <a:off x="5638800" y="28956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819400" y="28956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752600" y="37338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00200" y="25146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209800" y="46482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733800" y="4953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572000" y="43434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400800" y="36576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cxnSp>
        <p:nvCxnSpPr>
          <p:cNvPr id="19" name="Straight Arrow Connector 18"/>
          <p:cNvCxnSpPr>
            <a:stCxn id="17" idx="2"/>
            <a:endCxn id="4" idx="6"/>
          </p:cNvCxnSpPr>
          <p:nvPr/>
        </p:nvCxnSpPr>
        <p:spPr bwMode="auto">
          <a:xfrm rot="10800000">
            <a:off x="3276600" y="4114800"/>
            <a:ext cx="1295400" cy="38100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6"/>
            <a:endCxn id="8" idx="2"/>
          </p:cNvCxnSpPr>
          <p:nvPr/>
        </p:nvCxnSpPr>
        <p:spPr bwMode="auto">
          <a:xfrm flipV="1">
            <a:off x="4572000" y="3048000"/>
            <a:ext cx="1066800" cy="152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4"/>
            <a:endCxn id="17" idx="0"/>
          </p:cNvCxnSpPr>
          <p:nvPr/>
        </p:nvCxnSpPr>
        <p:spPr bwMode="auto">
          <a:xfrm rot="16200000" flipH="1">
            <a:off x="4076700" y="3695700"/>
            <a:ext cx="990600" cy="30480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2"/>
            <a:endCxn id="14" idx="5"/>
          </p:cNvCxnSpPr>
          <p:nvPr/>
        </p:nvCxnSpPr>
        <p:spPr bwMode="auto">
          <a:xfrm rot="10800000">
            <a:off x="2469964" y="4908364"/>
            <a:ext cx="1263837" cy="197037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5"/>
            <a:endCxn id="18" idx="1"/>
          </p:cNvCxnSpPr>
          <p:nvPr/>
        </p:nvCxnSpPr>
        <p:spPr bwMode="auto">
          <a:xfrm rot="16200000" flipH="1">
            <a:off x="5898963" y="3155763"/>
            <a:ext cx="546474" cy="546474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" idx="5"/>
            <a:endCxn id="16" idx="1"/>
          </p:cNvCxnSpPr>
          <p:nvPr/>
        </p:nvCxnSpPr>
        <p:spPr bwMode="auto">
          <a:xfrm rot="16200000" flipH="1">
            <a:off x="3117663" y="4336863"/>
            <a:ext cx="775074" cy="546474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4" idx="3"/>
            <a:endCxn id="14" idx="7"/>
          </p:cNvCxnSpPr>
          <p:nvPr/>
        </p:nvCxnSpPr>
        <p:spPr bwMode="auto">
          <a:xfrm rot="5400000">
            <a:off x="2508063" y="4184463"/>
            <a:ext cx="470274" cy="546474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" idx="2"/>
            <a:endCxn id="12" idx="6"/>
          </p:cNvCxnSpPr>
          <p:nvPr/>
        </p:nvCxnSpPr>
        <p:spPr bwMode="auto">
          <a:xfrm rot="10800000">
            <a:off x="2057400" y="3886200"/>
            <a:ext cx="914400" cy="22860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0"/>
            <a:endCxn id="11" idx="4"/>
          </p:cNvCxnSpPr>
          <p:nvPr/>
        </p:nvCxnSpPr>
        <p:spPr bwMode="auto">
          <a:xfrm rot="16200000" flipV="1">
            <a:off x="2667000" y="3505200"/>
            <a:ext cx="762000" cy="152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2" idx="0"/>
            <a:endCxn id="13" idx="4"/>
          </p:cNvCxnSpPr>
          <p:nvPr/>
        </p:nvCxnSpPr>
        <p:spPr bwMode="auto">
          <a:xfrm rot="16200000" flipV="1">
            <a:off x="1371600" y="3200400"/>
            <a:ext cx="914400" cy="15240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572000" y="4933890"/>
            <a:ext cx="2362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“circle of trust”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7314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066800" y="1447800"/>
            <a:ext cx="3581400" cy="4724400"/>
            <a:chOff x="1066800" y="1447800"/>
            <a:chExt cx="3581400" cy="47244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066800" y="1981200"/>
              <a:ext cx="1447800" cy="3581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1524000" y="2362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200400" y="1447800"/>
              <a:ext cx="1447800" cy="4724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657600" y="2362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657600" y="3124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524000" y="3124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657600" y="3886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524000" y="3886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524000" y="4648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657600" y="4648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657600" y="5410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657600" y="1600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Straight Arrow Connector 16"/>
            <p:cNvCxnSpPr>
              <a:stCxn id="4" idx="6"/>
              <a:endCxn id="15" idx="2"/>
            </p:cNvCxnSpPr>
            <p:nvPr/>
          </p:nvCxnSpPr>
          <p:spPr bwMode="auto">
            <a:xfrm flipV="1">
              <a:off x="2057400" y="1866900"/>
              <a:ext cx="1600200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" idx="6"/>
              <a:endCxn id="7" idx="2"/>
            </p:cNvCxnSpPr>
            <p:nvPr/>
          </p:nvCxnSpPr>
          <p:spPr bwMode="auto">
            <a:xfrm>
              <a:off x="2057400" y="2628900"/>
              <a:ext cx="1600200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4" idx="6"/>
              <a:endCxn id="12" idx="1"/>
            </p:cNvCxnSpPr>
            <p:nvPr/>
          </p:nvCxnSpPr>
          <p:spPr bwMode="auto">
            <a:xfrm>
              <a:off x="2057400" y="2628900"/>
              <a:ext cx="1678315" cy="20974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6"/>
              <a:endCxn id="6" idx="2"/>
            </p:cNvCxnSpPr>
            <p:nvPr/>
          </p:nvCxnSpPr>
          <p:spPr bwMode="auto">
            <a:xfrm flipV="1">
              <a:off x="2057400" y="2628900"/>
              <a:ext cx="1600200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8" idx="6"/>
              <a:endCxn id="9" idx="2"/>
            </p:cNvCxnSpPr>
            <p:nvPr/>
          </p:nvCxnSpPr>
          <p:spPr bwMode="auto">
            <a:xfrm>
              <a:off x="2057400" y="3390900"/>
              <a:ext cx="1600200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0" idx="6"/>
              <a:endCxn id="6" idx="3"/>
            </p:cNvCxnSpPr>
            <p:nvPr/>
          </p:nvCxnSpPr>
          <p:spPr bwMode="auto">
            <a:xfrm flipV="1">
              <a:off x="2057400" y="2817485"/>
              <a:ext cx="1678315" cy="13354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10" idx="6"/>
              <a:endCxn id="12" idx="2"/>
            </p:cNvCxnSpPr>
            <p:nvPr/>
          </p:nvCxnSpPr>
          <p:spPr bwMode="auto">
            <a:xfrm>
              <a:off x="2057400" y="4152900"/>
              <a:ext cx="1600200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11" idx="6"/>
              <a:endCxn id="13" idx="2"/>
            </p:cNvCxnSpPr>
            <p:nvPr/>
          </p:nvCxnSpPr>
          <p:spPr bwMode="auto">
            <a:xfrm>
              <a:off x="2057400" y="4914900"/>
              <a:ext cx="1600200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11" idx="6"/>
              <a:endCxn id="7" idx="3"/>
            </p:cNvCxnSpPr>
            <p:nvPr/>
          </p:nvCxnSpPr>
          <p:spPr bwMode="auto">
            <a:xfrm flipV="1">
              <a:off x="2057400" y="3579485"/>
              <a:ext cx="1678315" cy="13354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SALSA for Recommendations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1581090"/>
            <a:ext cx="1143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“hubs”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24200" y="1047690"/>
            <a:ext cx="1600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“authorities”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400" y="5638800"/>
            <a:ext cx="1600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CoT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of </a:t>
            </a:r>
            <a:r>
              <a:rPr lang="en-US" sz="2000" b="0" i="1" dirty="0" err="1" smtClean="0">
                <a:solidFill>
                  <a:srgbClr val="FFFFFF"/>
                </a:solidFill>
                <a:latin typeface="Gill Sans"/>
                <a:cs typeface="Gill Sans"/>
              </a:rPr>
              <a:t>u</a:t>
            </a:r>
            <a:endParaRPr lang="en-US" sz="20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3200" y="6248400"/>
            <a:ext cx="2362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users LHS follow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57800" y="1447800"/>
            <a:ext cx="3124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ill Sans"/>
                <a:cs typeface="Gill Sans"/>
              </a:rPr>
              <a:t>hubs scores:</a:t>
            </a:r>
            <a:br>
              <a:rPr lang="en-US" sz="200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similarity scores to </a:t>
            </a:r>
            <a:r>
              <a:rPr lang="en-US" sz="2000" b="0" i="1" dirty="0" err="1" smtClean="0">
                <a:solidFill>
                  <a:srgbClr val="FFFFFF"/>
                </a:solidFill>
                <a:latin typeface="Gill Sans"/>
                <a:cs typeface="Gill Sans"/>
              </a:rPr>
              <a:t>u</a:t>
            </a:r>
            <a:endParaRPr lang="en-US" sz="20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7800" y="2568714"/>
            <a:ext cx="3581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ill Sans"/>
                <a:cs typeface="Gill Sans"/>
              </a:rPr>
              <a:t>authority scores: 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recommendation scores for </a:t>
            </a:r>
            <a:r>
              <a:rPr lang="en-US" sz="2000" b="0" i="1" dirty="0" err="1" smtClean="0">
                <a:solidFill>
                  <a:srgbClr val="FFFFFF"/>
                </a:solidFill>
                <a:latin typeface="Gill Sans"/>
                <a:cs typeface="Gill Sans"/>
              </a:rPr>
              <a:t>u</a:t>
            </a:r>
            <a:endParaRPr lang="en-US" sz="20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26" grpId="0"/>
      <p:bldP spid="28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763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00800"/>
            <a:ext cx="9144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Goel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Lin, Sharma, Wang, and </a:t>
            </a:r>
            <a:r>
              <a:rPr lang="en-US" b="0" dirty="0" err="1" smtClean="0">
                <a:solidFill>
                  <a:schemeClr val="bg1"/>
                </a:solidFill>
                <a:latin typeface="Gill Sans"/>
                <a:cs typeface="Gill Sans"/>
              </a:rPr>
              <a:t>Zadeh</a:t>
            </a: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. WTF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: The Who to Follow Service at </a:t>
            </a: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Twitter. WWW 2013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39759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04800" y="2800290"/>
            <a:ext cx="2590800" cy="1847910"/>
            <a:chOff x="304800" y="2800290"/>
            <a:chExt cx="2590800" cy="184791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4800" y="3200400"/>
              <a:ext cx="2590800" cy="14478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8" name="Can 7"/>
            <p:cNvSpPr/>
            <p:nvPr/>
          </p:nvSpPr>
          <p:spPr bwMode="auto">
            <a:xfrm>
              <a:off x="6096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9" name="Can 8"/>
            <p:cNvSpPr/>
            <p:nvPr/>
          </p:nvSpPr>
          <p:spPr bwMode="auto">
            <a:xfrm>
              <a:off x="12954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Can 9"/>
            <p:cNvSpPr/>
            <p:nvPr/>
          </p:nvSpPr>
          <p:spPr bwMode="auto">
            <a:xfrm>
              <a:off x="19812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6096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Can 11"/>
            <p:cNvSpPr/>
            <p:nvPr/>
          </p:nvSpPr>
          <p:spPr bwMode="auto">
            <a:xfrm>
              <a:off x="12954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19812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2800290"/>
              <a:ext cx="2590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err="1" smtClean="0">
                  <a:solidFill>
                    <a:srgbClr val="FFFFFF"/>
                  </a:solidFill>
                  <a:latin typeface="Gill Sans"/>
                  <a:cs typeface="Gill Sans"/>
                </a:rPr>
                <a:t>FlockDB</a:t>
              </a:r>
              <a:endParaRPr lang="en-US" sz="2000" b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2343090"/>
            <a:ext cx="2514600" cy="1390710"/>
            <a:chOff x="6096000" y="2343090"/>
            <a:chExt cx="2514600" cy="139071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096000" y="2743200"/>
              <a:ext cx="2057400" cy="9906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" name="Can 4"/>
            <p:cNvSpPr/>
            <p:nvPr/>
          </p:nvSpPr>
          <p:spPr bwMode="auto">
            <a:xfrm>
              <a:off x="68580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6" name="Can 5"/>
            <p:cNvSpPr/>
            <p:nvPr/>
          </p:nvSpPr>
          <p:spPr bwMode="auto">
            <a:xfrm>
              <a:off x="62484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an 6"/>
            <p:cNvSpPr/>
            <p:nvPr/>
          </p:nvSpPr>
          <p:spPr bwMode="auto">
            <a:xfrm>
              <a:off x="74676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39000" y="2343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FFFFFF"/>
                  </a:solidFill>
                  <a:latin typeface="Gill Sans"/>
                  <a:cs typeface="Gill Sans"/>
                </a:rPr>
                <a:t>WTF DB</a:t>
              </a:r>
              <a:endParaRPr lang="en-US" sz="2000" b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26596" y="4114800"/>
            <a:ext cx="5203004" cy="2286000"/>
            <a:chOff x="3026596" y="4114800"/>
            <a:chExt cx="5203004" cy="2286000"/>
          </a:xfrm>
        </p:grpSpPr>
        <p:sp>
          <p:nvSpPr>
            <p:cNvPr id="3" name="Rounded Rectangle 2"/>
            <p:cNvSpPr/>
            <p:nvPr/>
          </p:nvSpPr>
          <p:spPr bwMode="auto">
            <a:xfrm rot="5400000">
              <a:off x="5562600" y="3733800"/>
              <a:ext cx="762000" cy="4572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/>
                </a:rPr>
                <a:t>HDFS</a:t>
              </a:r>
            </a:p>
          </p:txBody>
        </p:sp>
        <p:sp>
          <p:nvSpPr>
            <p:cNvPr id="27" name="Bent Arrow 26"/>
            <p:cNvSpPr/>
            <p:nvPr/>
          </p:nvSpPr>
          <p:spPr bwMode="auto">
            <a:xfrm rot="5400000">
              <a:off x="3075398" y="4065998"/>
              <a:ext cx="1447800" cy="1545404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Right Arrow 37"/>
          <p:cNvSpPr/>
          <p:nvPr/>
        </p:nvSpPr>
        <p:spPr bwMode="auto">
          <a:xfrm rot="16200000">
            <a:off x="6286500" y="4381500"/>
            <a:ext cx="1752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 rot="5400000">
            <a:off x="6743700" y="3695700"/>
            <a:ext cx="7620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err="1" smtClean="0">
                <a:solidFill>
                  <a:srgbClr val="000000"/>
                </a:solidFill>
                <a:latin typeface="Gill Sans"/>
              </a:rPr>
              <a:t>Cassovary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 rot="5400000">
            <a:off x="5715000" y="-990600"/>
            <a:ext cx="457200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bg1"/>
                </a:solidFill>
                <a:latin typeface="Gill Sans"/>
              </a:rPr>
              <a:t>Blender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24600" y="1219200"/>
            <a:ext cx="1600200" cy="1524794"/>
            <a:chOff x="6324600" y="1219200"/>
            <a:chExt cx="1600200" cy="1524794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6819900" y="24384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 bwMode="auto">
            <a:xfrm rot="5400000">
              <a:off x="68961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 smtClean="0">
                  <a:solidFill>
                    <a:srgbClr val="000000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896100" y="14470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09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8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04800" y="2800290"/>
            <a:ext cx="2590800" cy="1847910"/>
            <a:chOff x="304800" y="2800290"/>
            <a:chExt cx="2590800" cy="184791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4800" y="3200400"/>
              <a:ext cx="2590800" cy="14478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8" name="Can 7"/>
            <p:cNvSpPr/>
            <p:nvPr/>
          </p:nvSpPr>
          <p:spPr bwMode="auto">
            <a:xfrm>
              <a:off x="6096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9" name="Can 8"/>
            <p:cNvSpPr/>
            <p:nvPr/>
          </p:nvSpPr>
          <p:spPr bwMode="auto">
            <a:xfrm>
              <a:off x="12954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Can 9"/>
            <p:cNvSpPr/>
            <p:nvPr/>
          </p:nvSpPr>
          <p:spPr bwMode="auto">
            <a:xfrm>
              <a:off x="19812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6096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Can 11"/>
            <p:cNvSpPr/>
            <p:nvPr/>
          </p:nvSpPr>
          <p:spPr bwMode="auto">
            <a:xfrm>
              <a:off x="12954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19812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2800290"/>
              <a:ext cx="2590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err="1" smtClean="0">
                  <a:solidFill>
                    <a:srgbClr val="FFFFFF"/>
                  </a:solidFill>
                  <a:latin typeface="Gill Sans"/>
                  <a:cs typeface="Gill Sans"/>
                </a:rPr>
                <a:t>FlockDB</a:t>
              </a:r>
              <a:endParaRPr lang="en-US" sz="2000" b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2343090"/>
            <a:ext cx="2514600" cy="1390710"/>
            <a:chOff x="6096000" y="2343090"/>
            <a:chExt cx="2514600" cy="139071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096000" y="2743200"/>
              <a:ext cx="2057400" cy="9906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" name="Can 4"/>
            <p:cNvSpPr/>
            <p:nvPr/>
          </p:nvSpPr>
          <p:spPr bwMode="auto">
            <a:xfrm>
              <a:off x="68580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6" name="Can 5"/>
            <p:cNvSpPr/>
            <p:nvPr/>
          </p:nvSpPr>
          <p:spPr bwMode="auto">
            <a:xfrm>
              <a:off x="62484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an 6"/>
            <p:cNvSpPr/>
            <p:nvPr/>
          </p:nvSpPr>
          <p:spPr bwMode="auto">
            <a:xfrm>
              <a:off x="74676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39000" y="2343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FFFFFF"/>
                  </a:solidFill>
                  <a:latin typeface="Gill Sans"/>
                  <a:cs typeface="Gill Sans"/>
                </a:rPr>
                <a:t>WTF DB</a:t>
              </a:r>
              <a:endParaRPr lang="en-US" sz="2000" b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26596" y="4114800"/>
            <a:ext cx="5203004" cy="2286000"/>
            <a:chOff x="3026596" y="4114800"/>
            <a:chExt cx="5203004" cy="2286000"/>
          </a:xfrm>
        </p:grpSpPr>
        <p:sp>
          <p:nvSpPr>
            <p:cNvPr id="3" name="Rounded Rectangle 2"/>
            <p:cNvSpPr/>
            <p:nvPr/>
          </p:nvSpPr>
          <p:spPr bwMode="auto">
            <a:xfrm rot="5400000">
              <a:off x="5562600" y="3733800"/>
              <a:ext cx="762000" cy="4572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/>
                </a:rPr>
                <a:t>HDFS</a:t>
              </a:r>
            </a:p>
          </p:txBody>
        </p:sp>
        <p:sp>
          <p:nvSpPr>
            <p:cNvPr id="27" name="Bent Arrow 26"/>
            <p:cNvSpPr/>
            <p:nvPr/>
          </p:nvSpPr>
          <p:spPr bwMode="auto">
            <a:xfrm rot="5400000">
              <a:off x="3075398" y="4065998"/>
              <a:ext cx="1447800" cy="1545404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Right Arrow 37"/>
          <p:cNvSpPr/>
          <p:nvPr/>
        </p:nvSpPr>
        <p:spPr bwMode="auto">
          <a:xfrm rot="16200000">
            <a:off x="6286500" y="4381500"/>
            <a:ext cx="1752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 rot="5400000">
            <a:off x="6743700" y="3695700"/>
            <a:ext cx="7620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err="1" smtClean="0">
                <a:solidFill>
                  <a:srgbClr val="000000"/>
                </a:solidFill>
                <a:latin typeface="Gill Sans"/>
              </a:rPr>
              <a:t>Cassovary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 rot="5400000">
            <a:off x="5715000" y="-990600"/>
            <a:ext cx="457200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bg1"/>
                </a:solidFill>
                <a:latin typeface="Gill Sans"/>
              </a:rPr>
              <a:t>Blender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24600" y="1219200"/>
            <a:ext cx="1600200" cy="1524794"/>
            <a:chOff x="6324600" y="1219200"/>
            <a:chExt cx="1600200" cy="1524794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6819900" y="24384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 bwMode="auto">
            <a:xfrm rot="5400000">
              <a:off x="68961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 smtClean="0">
                  <a:solidFill>
                    <a:srgbClr val="000000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896100" y="14470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28600" y="1295400"/>
            <a:ext cx="55626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FFFF00"/>
                </a:solidFill>
                <a:latin typeface="Gill Sans"/>
                <a:cs typeface="Gill Sans"/>
              </a:rPr>
              <a:t>What about new users?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400" y="1853624"/>
            <a:ext cx="4114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FFFF00"/>
                </a:solidFill>
                <a:latin typeface="Gill Sans"/>
                <a:cs typeface="Gill Sans"/>
              </a:rPr>
              <a:t>Cold start problem: </a:t>
            </a:r>
            <a:r>
              <a:rPr lang="en-US" sz="2400" b="0" dirty="0" smtClean="0">
                <a:solidFill>
                  <a:srgbClr val="FFFF00"/>
                </a:solidFill>
                <a:latin typeface="Gill Sans"/>
                <a:cs typeface="Gill Sans"/>
              </a:rPr>
              <a:t>they need </a:t>
            </a:r>
            <a:r>
              <a:rPr lang="en-US" sz="2400" b="0" dirty="0">
                <a:solidFill>
                  <a:srgbClr val="FFFF00"/>
                </a:solidFill>
                <a:latin typeface="Gill Sans"/>
                <a:cs typeface="Gill Sans"/>
              </a:rPr>
              <a:t>recommendations the most!</a:t>
            </a:r>
          </a:p>
        </p:txBody>
      </p:sp>
    </p:spTree>
    <p:extLst>
      <p:ext uri="{BB962C8B-B14F-4D97-AF65-F5344CB8AC3E}">
        <p14:creationId xmlns:p14="http://schemas.microsoft.com/office/powerpoint/2010/main" val="3149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From the Ivory Tower…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800"/>
            <a:ext cx="1066800" cy="1066800"/>
          </a:xfrm>
          <a:prstGeom prst="rect">
            <a:avLst/>
          </a:prstGeom>
        </p:spPr>
      </p:pic>
      <p:pic>
        <p:nvPicPr>
          <p:cNvPr id="9" name="Picture 8" descr="321px-MI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473506" cy="762000"/>
          </a:xfrm>
          <a:prstGeom prst="rect">
            <a:avLst/>
          </a:prstGeom>
        </p:spPr>
      </p:pic>
      <p:pic>
        <p:nvPicPr>
          <p:cNvPr id="2" name="Picture 1" descr="800px-Hadoop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1000"/>
            <a:ext cx="3276600" cy="8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04800" y="2800290"/>
            <a:ext cx="2590800" cy="1847910"/>
            <a:chOff x="304800" y="2800290"/>
            <a:chExt cx="2590800" cy="184791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4800" y="3200400"/>
              <a:ext cx="2590800" cy="14478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8" name="Can 7"/>
            <p:cNvSpPr/>
            <p:nvPr/>
          </p:nvSpPr>
          <p:spPr bwMode="auto">
            <a:xfrm>
              <a:off x="6096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9" name="Can 8"/>
            <p:cNvSpPr/>
            <p:nvPr/>
          </p:nvSpPr>
          <p:spPr bwMode="auto">
            <a:xfrm>
              <a:off x="12954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Can 9"/>
            <p:cNvSpPr/>
            <p:nvPr/>
          </p:nvSpPr>
          <p:spPr bwMode="auto">
            <a:xfrm>
              <a:off x="19812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6096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Can 11"/>
            <p:cNvSpPr/>
            <p:nvPr/>
          </p:nvSpPr>
          <p:spPr bwMode="auto">
            <a:xfrm>
              <a:off x="12954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19812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2800290"/>
              <a:ext cx="2590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err="1" smtClean="0">
                  <a:solidFill>
                    <a:srgbClr val="FFFFFF"/>
                  </a:solidFill>
                  <a:latin typeface="Gill Sans"/>
                  <a:cs typeface="Gill Sans"/>
                </a:rPr>
                <a:t>FlockDB</a:t>
              </a:r>
              <a:endParaRPr lang="en-US" sz="2000" b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2343090"/>
            <a:ext cx="2514600" cy="1390710"/>
            <a:chOff x="6096000" y="2343090"/>
            <a:chExt cx="2514600" cy="139071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096000" y="2743200"/>
              <a:ext cx="2057400" cy="9906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" name="Can 4"/>
            <p:cNvSpPr/>
            <p:nvPr/>
          </p:nvSpPr>
          <p:spPr bwMode="auto">
            <a:xfrm>
              <a:off x="68580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6" name="Can 5"/>
            <p:cNvSpPr/>
            <p:nvPr/>
          </p:nvSpPr>
          <p:spPr bwMode="auto">
            <a:xfrm>
              <a:off x="62484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an 6"/>
            <p:cNvSpPr/>
            <p:nvPr/>
          </p:nvSpPr>
          <p:spPr bwMode="auto">
            <a:xfrm>
              <a:off x="74676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39000" y="2343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FFFFFF"/>
                  </a:solidFill>
                  <a:latin typeface="Gill Sans"/>
                  <a:cs typeface="Gill Sans"/>
                </a:rPr>
                <a:t>WTF DB</a:t>
              </a:r>
              <a:endParaRPr lang="en-US" sz="2000" b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26596" y="4114800"/>
            <a:ext cx="5203004" cy="2286000"/>
            <a:chOff x="3026596" y="4114800"/>
            <a:chExt cx="5203004" cy="2286000"/>
          </a:xfrm>
        </p:grpSpPr>
        <p:sp>
          <p:nvSpPr>
            <p:cNvPr id="3" name="Rounded Rectangle 2"/>
            <p:cNvSpPr/>
            <p:nvPr/>
          </p:nvSpPr>
          <p:spPr bwMode="auto">
            <a:xfrm rot="5400000">
              <a:off x="5562600" y="3733800"/>
              <a:ext cx="762000" cy="4572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/>
                </a:rPr>
                <a:t>HDFS</a:t>
              </a:r>
            </a:p>
          </p:txBody>
        </p:sp>
        <p:sp>
          <p:nvSpPr>
            <p:cNvPr id="27" name="Bent Arrow 26"/>
            <p:cNvSpPr/>
            <p:nvPr/>
          </p:nvSpPr>
          <p:spPr bwMode="auto">
            <a:xfrm rot="5400000">
              <a:off x="3075398" y="4065998"/>
              <a:ext cx="1447800" cy="1545404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Right Arrow 37"/>
          <p:cNvSpPr/>
          <p:nvPr/>
        </p:nvSpPr>
        <p:spPr bwMode="auto">
          <a:xfrm rot="16200000">
            <a:off x="6286500" y="4381500"/>
            <a:ext cx="1752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 rot="5400000">
            <a:off x="6743700" y="3695700"/>
            <a:ext cx="7620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err="1" smtClean="0">
                <a:solidFill>
                  <a:srgbClr val="000000"/>
                </a:solidFill>
                <a:latin typeface="Gill Sans"/>
              </a:rPr>
              <a:t>Cassovary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 rot="5400000">
            <a:off x="5715000" y="-990600"/>
            <a:ext cx="457200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bg1"/>
                </a:solidFill>
                <a:latin typeface="Gill Sans"/>
              </a:rPr>
              <a:t>Blender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24600" y="1219200"/>
            <a:ext cx="1600200" cy="1524794"/>
            <a:chOff x="6324600" y="1219200"/>
            <a:chExt cx="1600200" cy="1524794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6819900" y="24384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 bwMode="auto">
            <a:xfrm rot="5400000">
              <a:off x="68961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 smtClean="0">
                  <a:solidFill>
                    <a:srgbClr val="000000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896100" y="14470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895600" y="1219994"/>
            <a:ext cx="3276600" cy="3352006"/>
            <a:chOff x="2895600" y="1219994"/>
            <a:chExt cx="3276600" cy="335200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rot="16200000" flipV="1">
              <a:off x="5372100" y="3771900"/>
              <a:ext cx="914400" cy="6858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ounded Rectangle 36"/>
            <p:cNvSpPr/>
            <p:nvPr/>
          </p:nvSpPr>
          <p:spPr bwMode="auto">
            <a:xfrm rot="5400000">
              <a:off x="45339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 smtClean="0">
                  <a:solidFill>
                    <a:schemeClr val="bg1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endParaRPr>
            </a:p>
          </p:txBody>
        </p:sp>
        <p:cxnSp>
          <p:nvCxnSpPr>
            <p:cNvPr id="39" name="Straight Arrow Connector 38"/>
            <p:cNvCxnSpPr>
              <a:endCxn id="40" idx="2"/>
            </p:cNvCxnSpPr>
            <p:nvPr/>
          </p:nvCxnSpPr>
          <p:spPr bwMode="auto">
            <a:xfrm flipV="1">
              <a:off x="2895600" y="3276600"/>
              <a:ext cx="762000" cy="3048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 bwMode="auto">
            <a:xfrm rot="5400000">
              <a:off x="4381500" y="2171700"/>
              <a:ext cx="762000" cy="2209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 smtClean="0">
                  <a:solidFill>
                    <a:schemeClr val="bg1"/>
                  </a:solidFill>
                  <a:latin typeface="Gill Sans"/>
                </a:rPr>
                <a:t>Real-time</a:t>
              </a:r>
              <a:br>
                <a:rPr lang="en-US" sz="2000" b="0" dirty="0" smtClean="0">
                  <a:solidFill>
                    <a:schemeClr val="bg1"/>
                  </a:solidFill>
                  <a:latin typeface="Gill Sans"/>
                </a:rPr>
              </a:br>
              <a:r>
                <a:rPr lang="en-US" sz="2000" b="0" dirty="0" smtClean="0">
                  <a:solidFill>
                    <a:schemeClr val="bg1"/>
                  </a:solidFill>
                  <a:latin typeface="Gill Sans"/>
                </a:rPr>
                <a:t>Recommendations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4381500" y="2514600"/>
              <a:ext cx="762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 bwMode="auto">
            <a:xfrm rot="5400000" flipH="1" flipV="1">
              <a:off x="4533900" y="1447800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09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3360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solidFill>
                  <a:srgbClr val="FFFFFF"/>
                </a:solidFill>
                <a:latin typeface="Gill Sans"/>
                <a:cs typeface="Gill Sans"/>
              </a:rPr>
              <a:t>Spring 2010: no WTF</a:t>
            </a:r>
            <a:endParaRPr lang="en-US" sz="4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4100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solidFill>
                  <a:srgbClr val="FFFFFF"/>
                </a:solidFill>
                <a:latin typeface="Gill Sans"/>
                <a:cs typeface="Gill Sans"/>
              </a:rPr>
              <a:t>Summer 2010: WTF launched</a:t>
            </a:r>
            <a:endParaRPr lang="en-US" sz="4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432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seriously, WTF?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527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_wars_v___empire_strikes_back___movie_poster_2_by_nei1b-d5w3mt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52" y="0"/>
            <a:ext cx="4847341" cy="6854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4495800"/>
            <a:ext cx="3200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err="1" smtClean="0">
                <a:solidFill>
                  <a:srgbClr val="FFFFFF"/>
                </a:solidFill>
                <a:latin typeface="Star Jedi"/>
                <a:cs typeface="Star Jedi"/>
              </a:rPr>
              <a:t>Hadoop</a:t>
            </a:r>
            <a:endParaRPr lang="en-US" sz="3600" b="0" dirty="0">
              <a:solidFill>
                <a:srgbClr val="FFFFFF"/>
              </a:solidFill>
              <a:latin typeface="Star Jedi"/>
              <a:cs typeface="Star Jedi"/>
            </a:endParaRPr>
          </a:p>
        </p:txBody>
      </p:sp>
      <p:pic>
        <p:nvPicPr>
          <p:cNvPr id="5" name="Picture 4" descr="strikethrou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126">
            <a:off x="3593544" y="4970122"/>
            <a:ext cx="2519743" cy="991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6400800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smtClean="0">
                <a:solidFill>
                  <a:srgbClr val="FFFFFF"/>
                </a:solidFill>
                <a:latin typeface="Star Jedi"/>
                <a:cs typeface="Star Jedi"/>
              </a:rPr>
              <a:t>Circa 2012</a:t>
            </a:r>
            <a:endParaRPr lang="en-US" sz="1800" b="0" dirty="0">
              <a:solidFill>
                <a:srgbClr val="FFFFFF"/>
              </a:solidFill>
              <a:latin typeface="Star Jedi"/>
              <a:cs typeface="Star Jedi"/>
            </a:endParaRPr>
          </a:p>
        </p:txBody>
      </p:sp>
    </p:spTree>
    <p:extLst>
      <p:ext uri="{BB962C8B-B14F-4D97-AF65-F5344CB8AC3E}">
        <p14:creationId xmlns:p14="http://schemas.microsoft.com/office/powerpoint/2010/main" val="3509756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80px-Pistachios_in_she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0303768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(Pistachio)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22366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We migrated from </a:t>
            </a:r>
            <a:r>
              <a:rPr lang="en-US" sz="2800" dirty="0" err="1" smtClean="0">
                <a:solidFill>
                  <a:srgbClr val="FFFFFF"/>
                </a:solidFill>
                <a:latin typeface="Gill Sans"/>
                <a:cs typeface="Gill Sans"/>
              </a:rPr>
              <a:t>Cassovary</a:t>
            </a:r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 back to </a:t>
            </a:r>
            <a:r>
              <a:rPr lang="en-US" sz="2800" dirty="0" err="1" smtClean="0">
                <a:solidFill>
                  <a:srgbClr val="FFFFFF"/>
                </a:solidFill>
                <a:latin typeface="Gill Sans"/>
                <a:cs typeface="Gill Sans"/>
              </a:rPr>
              <a:t>Hadoop</a:t>
            </a:r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!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144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Another “interesting” design choice: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47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Cassovary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 was a stopgap!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47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Gill Sans"/>
                <a:cs typeface="Gill Sans"/>
              </a:rPr>
              <a:t>Whaaaaa</a:t>
            </a:r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?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922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Right </a:t>
            </a:r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choice</a:t>
            </a:r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 at the time!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52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Richer graph structure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733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Simplified production infrastructure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14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Scaling and fault-tolerance “for free”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442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Gill Sans"/>
                <a:cs typeface="Gill Sans"/>
              </a:rPr>
              <a:t>Hadoop</a:t>
            </a:r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 provides: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609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47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Wait, didn’t you say </a:t>
            </a:r>
            <a:r>
              <a:rPr lang="en-US" sz="3200" dirty="0" err="1" smtClean="0">
                <a:solidFill>
                  <a:srgbClr val="FFFFFF"/>
                </a:solidFill>
                <a:latin typeface="Gill Sans"/>
                <a:cs typeface="Gill Sans"/>
              </a:rPr>
              <a:t>MapReduce</a:t>
            </a:r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 sucks?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What exactly is the issue?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043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Random walks on egocentric 2-hop neighborhood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Naïve approach: self-joins to materialize, then run algorithm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719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The shuffle is what kills you!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6905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47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Graph algorithms in </a:t>
            </a:r>
            <a:r>
              <a:rPr lang="en-US" sz="3200" dirty="0" err="1" smtClean="0">
                <a:solidFill>
                  <a:srgbClr val="FFFFFF"/>
                </a:solidFill>
                <a:latin typeface="Gill Sans"/>
                <a:cs typeface="Gill Sans"/>
              </a:rPr>
              <a:t>MapReduce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52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Key insights:</a:t>
            </a:r>
            <a:endParaRPr lang="en-US" sz="24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733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Batch and “stich together” partial random walks*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14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Clever sampling to avoid full materialization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Tackle the shuffling problem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* </a:t>
            </a:r>
            <a:r>
              <a:rPr lang="en-US" b="0" dirty="0" err="1" smtClean="0">
                <a:solidFill>
                  <a:srgbClr val="FFFFFF"/>
                </a:solidFill>
                <a:latin typeface="Gill Sans"/>
                <a:cs typeface="Gill Sans"/>
              </a:rPr>
              <a:t>Sarma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et al. Estimating PageRank on Graph Streams. PODS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200</a:t>
            </a:r>
          </a:p>
          <a:p>
            <a:pPr algn="ctr"/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Bahmani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 et al. Fast Personalized PageRank on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MapReduce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. SIGMOD 2011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  <a:endParaRPr lang="en-US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21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1219200" y="3200400"/>
            <a:ext cx="16002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Candidate Generation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219200" y="5257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Candidates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038600" y="5181600"/>
            <a:ext cx="16764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Classification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895600" y="53340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/>
              <a:cs typeface="Gill San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62000" y="1600200"/>
            <a:ext cx="6248400" cy="609600"/>
            <a:chOff x="762000" y="1143000"/>
            <a:chExt cx="6248400" cy="6096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62000" y="1143000"/>
              <a:ext cx="16002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Follow graph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438400" y="1143000"/>
              <a:ext cx="16002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err="1" smtClean="0">
                  <a:solidFill>
                    <a:srgbClr val="000000"/>
                  </a:solidFill>
                  <a:latin typeface="Gill Sans"/>
                  <a:cs typeface="Gill Sans"/>
                </a:rPr>
                <a:t>Retweet</a:t>
              </a:r>
              <a:r>
                <a:rPr lang="en-US" sz="140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 graph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114800" y="1143000"/>
              <a:ext cx="16002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Favorite graph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05400" y="1219200"/>
              <a:ext cx="1905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Gill Sans"/>
                  <a:cs typeface="Gill Sans"/>
                </a:rPr>
                <a:t>…</a:t>
              </a:r>
              <a:endParaRPr lang="en-US" sz="240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20" name="Right Arrow 19"/>
          <p:cNvSpPr/>
          <p:nvPr/>
        </p:nvSpPr>
        <p:spPr bwMode="auto">
          <a:xfrm>
            <a:off x="5791200" y="53340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934200" y="5257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Final Results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038600" y="32766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Trained Model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5400000">
            <a:off x="1524000" y="44196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/>
              <a:cs typeface="Gill Sans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600200" y="2286000"/>
            <a:ext cx="152400" cy="8382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H="1">
            <a:off x="2133600" y="2286000"/>
            <a:ext cx="914400" cy="8382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H="1">
            <a:off x="2667000" y="2286000"/>
            <a:ext cx="1752600" cy="8382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2209800" y="2286000"/>
            <a:ext cx="1905000" cy="8382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 bwMode="auto">
          <a:xfrm rot="5400000">
            <a:off x="4343400" y="43434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/>
              <a:cs typeface="Gill Sans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3429000" y="2286000"/>
            <a:ext cx="1143000" cy="8382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 flipH="1">
            <a:off x="4876800" y="2286000"/>
            <a:ext cx="152400" cy="8382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3911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Throw in ML while we’re at it…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400800"/>
            <a:ext cx="9144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Gill Sans"/>
                <a:cs typeface="Gill Sans"/>
              </a:rPr>
              <a:t>Lin and </a:t>
            </a:r>
            <a:r>
              <a:rPr lang="en-US" b="0" dirty="0" err="1">
                <a:latin typeface="Gill Sans"/>
                <a:cs typeface="Gill Sans"/>
              </a:rPr>
              <a:t>Kolcz</a:t>
            </a:r>
            <a:r>
              <a:rPr lang="en-US" b="0" dirty="0">
                <a:latin typeface="Gill Sans"/>
                <a:cs typeface="Gill Sans"/>
              </a:rPr>
              <a:t>. Large-Scale Machine Learning at Twitter. SIGMOD 2012.</a:t>
            </a:r>
          </a:p>
        </p:txBody>
      </p:sp>
    </p:spTree>
    <p:extLst>
      <p:ext uri="{BB962C8B-B14F-4D97-AF65-F5344CB8AC3E}">
        <p14:creationId xmlns:p14="http://schemas.microsoft.com/office/powerpoint/2010/main" val="25472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_wars_vi___return_of_the_jedi___movie_poster_by_nei1b-d5t3b8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"/>
            <a:ext cx="4844560" cy="6850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5638800"/>
            <a:ext cx="6858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smtClean="0">
                <a:solidFill>
                  <a:srgbClr val="FFFFFF"/>
                </a:solidFill>
                <a:latin typeface="Star Jedi"/>
                <a:cs typeface="Star Jedi"/>
              </a:rPr>
              <a:t>Custom Architectures</a:t>
            </a:r>
            <a:endParaRPr lang="en-US" sz="3600" b="0" dirty="0">
              <a:solidFill>
                <a:srgbClr val="FFFFFF"/>
              </a:solidFill>
              <a:latin typeface="Star Jedi"/>
              <a:cs typeface="Star Jedi"/>
            </a:endParaRPr>
          </a:p>
        </p:txBody>
      </p:sp>
      <p:pic>
        <p:nvPicPr>
          <p:cNvPr id="5" name="Picture 4" descr="strikethrou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126">
            <a:off x="3593544" y="5163276"/>
            <a:ext cx="2519743" cy="991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6400800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smtClean="0">
                <a:solidFill>
                  <a:srgbClr val="FFFFFF"/>
                </a:solidFill>
                <a:latin typeface="Star Jedi"/>
                <a:cs typeface="Star Jedi"/>
              </a:rPr>
              <a:t>Circa 2013</a:t>
            </a:r>
            <a:endParaRPr lang="en-US" sz="1800" b="0" dirty="0">
              <a:solidFill>
                <a:srgbClr val="FFFFFF"/>
              </a:solidFill>
              <a:latin typeface="Star Jedi"/>
              <a:cs typeface="Star Jedi"/>
            </a:endParaRPr>
          </a:p>
        </p:txBody>
      </p:sp>
    </p:spTree>
    <p:extLst>
      <p:ext uri="{BB962C8B-B14F-4D97-AF65-F5344CB8AC3E}">
        <p14:creationId xmlns:p14="http://schemas.microsoft.com/office/powerpoint/2010/main" val="68097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_bus_and_telephone_box_on_Haymarket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045" y="1"/>
            <a:ext cx="10281645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/>
              <a:t>Source: Wikipedia (Motion Blur)</a:t>
            </a:r>
            <a:endParaRPr lang="en-US" sz="1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435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Isn’t the point of Twitter real-time?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9739">
            <a:off x="1186203" y="912557"/>
            <a:ext cx="4611010" cy="1957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So why is WTF still dominated by batch processing?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0617875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(Factory)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56007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Gill Sans"/>
                <a:ea typeface="+mj-ea"/>
                <a:cs typeface="Gill Sans"/>
              </a:rPr>
              <a:t>… to building </a:t>
            </a:r>
            <a:r>
              <a:rPr lang="en-US" sz="3200" kern="0" dirty="0" err="1" smtClean="0">
                <a:latin typeface="Gill Sans"/>
                <a:ea typeface="+mj-ea"/>
                <a:cs typeface="Gill Sans"/>
              </a:rPr>
              <a:t>sh</a:t>
            </a:r>
            <a:r>
              <a:rPr lang="en-US" sz="3200" kern="0" dirty="0" smtClean="0">
                <a:latin typeface="Gill Sans"/>
                <a:ea typeface="+mj-ea"/>
                <a:cs typeface="Gill Sans"/>
              </a:rPr>
              <a:t>*t that works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1143000" cy="9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828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From batch to real-time recommendations:</a:t>
            </a:r>
            <a:endParaRPr lang="en-US" sz="24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209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Recommendations based on recent activity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590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“Trending in your network”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43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Given this new edge, which user to make recommendations to?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881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Inverts the WTF problem:</a:t>
            </a:r>
            <a:endParaRPr lang="en-US" sz="24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62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For this user, what recommendations to generate?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65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07419" y="3262389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3200400" y="2148692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224804" y="2148692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07419" y="117911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3547693" y="2495985"/>
            <a:ext cx="719312" cy="825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4554712" y="2495985"/>
            <a:ext cx="729678" cy="825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3547693" y="1526403"/>
            <a:ext cx="719312" cy="681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4554712" y="1526403"/>
            <a:ext cx="729678" cy="6818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197441" y="2171639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4400881" y="2578518"/>
            <a:ext cx="9978" cy="6838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4400881" y="1585989"/>
            <a:ext cx="9978" cy="585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389786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Why does this work?</a:t>
            </a:r>
            <a:endParaRPr lang="en-US" sz="24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502241" y="1714439"/>
            <a:ext cx="0" cy="147175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4283333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A follows B’s because they’re interesting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65986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B’s following C’s because “something’s happening”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5040868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FFFFFF"/>
                </a:solidFill>
                <a:latin typeface="Gill Sans"/>
                <a:cs typeface="Gill Sans"/>
              </a:rPr>
              <a:t>(generalizes to any activity)</a:t>
            </a:r>
            <a:endParaRPr lang="en-US" sz="1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Gupta,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Satuluri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Grewal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Gurumurthy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Zhabiuk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Li, and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Lin. Real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-Time Twitter Recommendation: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Online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Motif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Detection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in Large Dynamic Graphs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. VLDB 2014</a:t>
            </a:r>
            <a:endParaRPr lang="en-US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34041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8" grpId="0" animBg="1"/>
      <p:bldP spid="26" grpId="0"/>
      <p:bldP spid="34" grpId="0"/>
      <p:bldP spid="35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81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Scale of the Problem</a:t>
            </a:r>
            <a:endParaRPr lang="en-US" sz="24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O(10</a:t>
            </a:r>
            <a:r>
              <a:rPr lang="en-US" sz="2400" b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8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) vertices</a:t>
            </a:r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, O(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10</a:t>
            </a:r>
            <a:r>
              <a:rPr lang="en-US" sz="2400" b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10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) edges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43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Designed for O(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10</a:t>
            </a:r>
            <a:r>
              <a:rPr lang="en-US" sz="2400" b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4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) events per second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48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Materialize everyone’s two-hop neighborhood, intersect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86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Naïve solutions:</a:t>
            </a:r>
            <a:endParaRPr lang="en-US" sz="24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967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Poll each vertex periodically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00"/>
                </a:solidFill>
                <a:latin typeface="Gill Sans"/>
                <a:cs typeface="Gill Sans"/>
              </a:rPr>
              <a:t>Idea #2: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 Partition graph to eliminate non-local intersections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91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"/>
                <a:cs typeface="Gill Sans"/>
              </a:rPr>
              <a:t>Production solution:</a:t>
            </a:r>
            <a:endParaRPr lang="en-US" sz="24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00"/>
                </a:solidFill>
                <a:latin typeface="Gill Sans"/>
                <a:cs typeface="Gill Sans"/>
              </a:rPr>
              <a:t>Idea #1: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 Convert problem into adjacency list intersection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Gupta,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Satuluri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Grewal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Gurumurthy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Zhabiuk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Li, and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Lin. Real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-Time Twitter Recommendation: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Online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Motif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Detection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in Large Dynamic Graphs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. VLDB 2014</a:t>
            </a:r>
            <a:endParaRPr lang="en-US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692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6" grpId="0"/>
      <p:bldP spid="7" grpId="0"/>
      <p:bldP spid="8" grpId="0"/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31019" y="4953000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07921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019" y="228600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1718893" y="3932117"/>
            <a:ext cx="871712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2878312" y="3932117"/>
            <a:ext cx="889195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1718893" y="2633293"/>
            <a:ext cx="871712" cy="1011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2878312" y="2633293"/>
            <a:ext cx="889195" cy="10111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1041" y="360777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2724481" y="4014650"/>
            <a:ext cx="9978" cy="93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2724481" y="2692879"/>
            <a:ext cx="9978" cy="914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334000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making the recommendations to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1828800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recommending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166" y="3124200"/>
            <a:ext cx="177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“influencers”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391400" y="309832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82000" y="3098321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>
            <a:stCxn id="29" idx="6"/>
            <a:endCxn id="30" idx="2"/>
          </p:cNvCxnSpPr>
          <p:nvPr/>
        </p:nvCxnSpPr>
        <p:spPr>
          <a:xfrm>
            <a:off x="7798279" y="3301761"/>
            <a:ext cx="583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391400" y="3579963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382000" y="3579963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8" name="Straight Arrow Connector 37"/>
          <p:cNvCxnSpPr>
            <a:stCxn id="33" idx="6"/>
            <a:endCxn id="36" idx="2"/>
          </p:cNvCxnSpPr>
          <p:nvPr/>
        </p:nvCxnSpPr>
        <p:spPr>
          <a:xfrm>
            <a:off x="7798279" y="3783403"/>
            <a:ext cx="583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391400" y="408892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382000" y="4088921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41" name="Straight Arrow Connector 40"/>
          <p:cNvCxnSpPr>
            <a:stCxn id="39" idx="6"/>
            <a:endCxn id="40" idx="2"/>
          </p:cNvCxnSpPr>
          <p:nvPr/>
        </p:nvCxnSpPr>
        <p:spPr>
          <a:xfrm>
            <a:off x="7798279" y="4292361"/>
            <a:ext cx="583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 bwMode="auto">
          <a:xfrm>
            <a:off x="7848600" y="2133600"/>
            <a:ext cx="415183" cy="838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304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Single Node Solution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76600" y="493389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“static” structure: </a:t>
            </a:r>
            <a:b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stores inverted adjacency lists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76600" y="569589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query B, return all A’s that link to it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76600" y="137160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“dynamic” structure: </a:t>
            </a:r>
            <a:b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stores inverted adjacency lists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6600" y="21336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query C, return all B’s that link to it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8590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9" grpId="0" animBg="1"/>
      <p:bldP spid="30" grpId="0" animBg="1"/>
      <p:bldP spid="33" grpId="0" animBg="1"/>
      <p:bldP spid="36" grpId="0" animBg="1"/>
      <p:bldP spid="39" grpId="0" animBg="1"/>
      <p:bldP spid="40" grpId="0" animBg="1"/>
      <p:bldP spid="8" grpId="0" animBg="1"/>
      <p:bldP spid="43" grpId="0"/>
      <p:bldP spid="44" grpId="0"/>
      <p:bldP spid="45" grpId="0"/>
      <p:bldP spid="4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31019" y="4953000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07921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019" y="228600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1718893" y="3932117"/>
            <a:ext cx="871712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2878312" y="3932117"/>
            <a:ext cx="889195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1718893" y="2633293"/>
            <a:ext cx="871712" cy="1011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2878312" y="2633293"/>
            <a:ext cx="889195" cy="1011117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1041" y="360777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2724481" y="4014650"/>
            <a:ext cx="9978" cy="93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2724481" y="2692879"/>
            <a:ext cx="9978" cy="914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334000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making the recommendations to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1828800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recommending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166" y="3124200"/>
            <a:ext cx="177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“influencers”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6600" y="493389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“static” structure: </a:t>
            </a:r>
            <a:b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stores inverted adjacency lists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569589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query B, return all A’s that link to it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137160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“dynamic” structure: </a:t>
            </a:r>
            <a:b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stores inverted adjacency lists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21336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query C, return all B’s that link to it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304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Algorithm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0600" y="32766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2. Query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for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lang="en-US" sz="2000" b="0" i="1" baseline="-25000" dirty="0" smtClean="0">
                <a:solidFill>
                  <a:srgbClr val="FFFFFF"/>
                </a:solidFill>
                <a:latin typeface="Gill Sans"/>
                <a:cs typeface="Gill Sans"/>
              </a:rPr>
              <a:t>2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, get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 smtClean="0">
                <a:solidFill>
                  <a:srgbClr val="FFFFFF"/>
                </a:solidFill>
                <a:latin typeface="Gill Sans"/>
                <a:cs typeface="Gill Sans"/>
              </a:rPr>
              <a:t>1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 smtClean="0">
                <a:solidFill>
                  <a:srgbClr val="FFFFFF"/>
                </a:solidFill>
                <a:latin typeface="Gill Sans"/>
                <a:cs typeface="Gill Sans"/>
              </a:rPr>
              <a:t>2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 smtClean="0">
                <a:solidFill>
                  <a:srgbClr val="FFFFFF"/>
                </a:solidFill>
                <a:latin typeface="Gill Sans"/>
                <a:cs typeface="Gill Sans"/>
              </a:rPr>
              <a:t>3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0600" y="3724245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3. For each </a:t>
            </a:r>
            <a:r>
              <a:rPr lang="en-US" sz="2000" b="0" i="1" dirty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rgbClr val="FFFFFF"/>
                </a:solidFill>
                <a:latin typeface="Gill Sans"/>
                <a:cs typeface="Gill Sans"/>
              </a:rPr>
              <a:t>1</a:t>
            </a:r>
            <a:r>
              <a:rPr lang="en-US" sz="2000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rgbClr val="FFFFFF"/>
                </a:solidFill>
                <a:latin typeface="Gill Sans"/>
                <a:cs typeface="Gill Sans"/>
              </a:rPr>
              <a:t>2</a:t>
            </a:r>
            <a:r>
              <a:rPr lang="en-US" sz="2000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 smtClean="0">
                <a:solidFill>
                  <a:srgbClr val="FFFFFF"/>
                </a:solidFill>
                <a:latin typeface="Gill Sans"/>
                <a:cs typeface="Gill Sans"/>
              </a:rPr>
              <a:t>3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, query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endParaRPr lang="en-US" sz="20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00600" y="417189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4. Intersect lists to compute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’s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00600" y="28194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1. Receive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 smtClean="0">
                <a:solidFill>
                  <a:srgbClr val="FFFFFF"/>
                </a:solidFill>
                <a:latin typeface="Gill Sans"/>
                <a:cs typeface="Gill Sans"/>
              </a:rPr>
              <a:t>3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to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 C</a:t>
            </a:r>
            <a:r>
              <a:rPr lang="en-US" sz="2000" b="0" i="1" baseline="-25000" dirty="0" smtClean="0">
                <a:solidFill>
                  <a:srgbClr val="FFFFFF"/>
                </a:solidFill>
                <a:latin typeface="Gill Sans"/>
                <a:cs typeface="Gill Sans"/>
              </a:rPr>
              <a:t>2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32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00"/>
                </a:solidFill>
                <a:latin typeface="Gill Sans"/>
                <a:cs typeface="Gill Sans"/>
              </a:rPr>
              <a:t>Idea #1:</a:t>
            </a:r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 Convert problem into adjacency list intersection</a:t>
            </a:r>
          </a:p>
        </p:txBody>
      </p:sp>
    </p:spTree>
    <p:extLst>
      <p:ext uri="{BB962C8B-B14F-4D97-AF65-F5344CB8AC3E}">
        <p14:creationId xmlns:p14="http://schemas.microsoft.com/office/powerpoint/2010/main" val="697167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1" grpId="0"/>
      <p:bldP spid="34" grpId="0"/>
      <p:bldP spid="35" grpId="0"/>
      <p:bldP spid="37" grpId="0"/>
      <p:bldP spid="4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1219200" y="3886200"/>
            <a:ext cx="30480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2438400"/>
            <a:ext cx="30480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531019" y="4953000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07921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019" y="228600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1718893" y="3932117"/>
            <a:ext cx="871712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2878312" y="3932117"/>
            <a:ext cx="889195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1718893" y="2633293"/>
            <a:ext cx="871712" cy="1011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2878312" y="2633293"/>
            <a:ext cx="889195" cy="10111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1041" y="360777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2724481" y="4014650"/>
            <a:ext cx="9978" cy="93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2724481" y="2692879"/>
            <a:ext cx="9978" cy="914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334000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making the recommendations to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1828800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recommending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166" y="3124200"/>
            <a:ext cx="177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“influencers”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304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Distributed Solution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29000" y="1981200"/>
            <a:ext cx="3124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Replicate on every node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29000" y="5181600"/>
            <a:ext cx="1752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Partition by </a:t>
            </a:r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A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4572000" y="3882776"/>
            <a:ext cx="30480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883819" y="4949576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600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724400" y="3581400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5" name="Oval 54"/>
          <p:cNvSpPr/>
          <p:nvPr/>
        </p:nvSpPr>
        <p:spPr>
          <a:xfrm>
            <a:off x="7060721" y="3581400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6" name="Straight Arrow Connector 55"/>
          <p:cNvCxnSpPr>
            <a:stCxn id="53" idx="1"/>
            <a:endCxn id="54" idx="5"/>
          </p:cNvCxnSpPr>
          <p:nvPr/>
        </p:nvCxnSpPr>
        <p:spPr>
          <a:xfrm flipH="1" flipV="1">
            <a:off x="5071693" y="3928693"/>
            <a:ext cx="871712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3" idx="7"/>
            <a:endCxn id="55" idx="3"/>
          </p:cNvCxnSpPr>
          <p:nvPr/>
        </p:nvCxnSpPr>
        <p:spPr>
          <a:xfrm flipV="1">
            <a:off x="6231112" y="3928693"/>
            <a:ext cx="889195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873841" y="3604347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9" name="Straight Arrow Connector 58"/>
          <p:cNvCxnSpPr>
            <a:stCxn id="53" idx="0"/>
            <a:endCxn id="58" idx="4"/>
          </p:cNvCxnSpPr>
          <p:nvPr/>
        </p:nvCxnSpPr>
        <p:spPr>
          <a:xfrm flipH="1" flipV="1">
            <a:off x="6077281" y="4011226"/>
            <a:ext cx="9978" cy="93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7543800" y="149812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534400" y="1498121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2" name="Straight Arrow Connector 61"/>
          <p:cNvCxnSpPr>
            <a:stCxn id="60" idx="6"/>
            <a:endCxn id="61" idx="2"/>
          </p:cNvCxnSpPr>
          <p:nvPr/>
        </p:nvCxnSpPr>
        <p:spPr>
          <a:xfrm>
            <a:off x="7950679" y="1701561"/>
            <a:ext cx="5837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Down Arrow 68"/>
          <p:cNvSpPr/>
          <p:nvPr/>
        </p:nvSpPr>
        <p:spPr bwMode="auto">
          <a:xfrm>
            <a:off x="8001000" y="533400"/>
            <a:ext cx="415183" cy="838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48200" y="2362200"/>
            <a:ext cx="4267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1. Fan out new edge to every node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8200" y="26670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2. Run algorithm on each partition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648200" y="29718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3. Gather results from each partition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32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00"/>
                </a:solidFill>
                <a:latin typeface="Gill Sans"/>
                <a:cs typeface="Gill Sans"/>
              </a:rPr>
              <a:t>Idea #2: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 Partition graph to eliminate non-local intersections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69119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1" grpId="0" animBg="1"/>
      <p:bldP spid="3" grpId="0" animBg="1"/>
      <p:bldP spid="35" grpId="0"/>
      <p:bldP spid="37" grpId="0"/>
      <p:bldP spid="52" grpId="0" animBg="1"/>
      <p:bldP spid="53" grpId="0" animBg="1"/>
      <p:bldP spid="54" grpId="0" animBg="1"/>
      <p:bldP spid="54" grpId="1" animBg="1"/>
      <p:bldP spid="55" grpId="0" animBg="1"/>
      <p:bldP spid="58" grpId="0" animBg="1"/>
      <p:bldP spid="60" grpId="0" animBg="1"/>
      <p:bldP spid="61" grpId="0" animBg="1"/>
      <p:bldP spid="69" grpId="0" animBg="1"/>
      <p:bldP spid="70" grpId="0"/>
      <p:bldP spid="71" grpId="0"/>
      <p:bldP spid="72" grpId="0"/>
      <p:bldP spid="7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31019" y="4953000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07921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019" y="228600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1718893" y="3932117"/>
            <a:ext cx="871712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2878312" y="3932117"/>
            <a:ext cx="889195" cy="108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1718893" y="2633293"/>
            <a:ext cx="871712" cy="1011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2878312" y="2633293"/>
            <a:ext cx="889195" cy="10111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1041" y="360777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2724481" y="4014650"/>
            <a:ext cx="9978" cy="93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2724481" y="2692879"/>
            <a:ext cx="9978" cy="914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334000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making the recommendations to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1828800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Who we’re recommending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166" y="3124200"/>
            <a:ext cx="177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  <a:latin typeface="Gill Sans"/>
                <a:cs typeface="Gill Sans"/>
              </a:rPr>
              <a:t>“influencers”</a:t>
            </a:r>
            <a:endParaRPr lang="en-US" sz="2000" b="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304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Notes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76600" y="493389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S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“static” structure: </a:t>
            </a:r>
            <a:b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stores inverted adjacency lists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76600" y="137160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 smtClean="0">
                <a:solidFill>
                  <a:srgbClr val="FFFFFF"/>
                </a:solidFill>
                <a:latin typeface="Gill Sans"/>
                <a:cs typeface="Gill Sans"/>
              </a:rPr>
              <a:t>D</a:t>
            </a: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 “dynamic” structure: </a:t>
            </a:r>
            <a:b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000" b="0" dirty="0" smtClean="0">
                <a:solidFill>
                  <a:srgbClr val="FFFFFF"/>
                </a:solidFill>
                <a:latin typeface="Gill Sans"/>
                <a:cs typeface="Gill Sans"/>
              </a:rPr>
              <a:t>stores inverted adjacency lists</a:t>
            </a:r>
            <a:endParaRPr lang="en-US" sz="20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4" name="TextBox 33"/>
          <p:cNvSpPr txBox="1"/>
          <p:nvPr/>
        </p:nvSpPr>
        <p:spPr>
          <a:xfrm rot="1029095">
            <a:off x="5170203" y="4378871"/>
            <a:ext cx="1371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Gill Sans"/>
                <a:cs typeface="Gill Sans"/>
              </a:rPr>
              <a:t>Why?</a:t>
            </a:r>
            <a:endParaRPr lang="en-US" sz="3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35" name="TextBox 34"/>
          <p:cNvSpPr txBox="1"/>
          <p:nvPr/>
        </p:nvSpPr>
        <p:spPr>
          <a:xfrm rot="20953405">
            <a:off x="4752765" y="2086815"/>
            <a:ext cx="36358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Gill Sans"/>
                <a:cs typeface="Gill Sans"/>
              </a:rPr>
              <a:t>Memory pressure?</a:t>
            </a:r>
            <a:endParaRPr lang="en-US" sz="3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026782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0" y="304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Production Status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730514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Launched September 2013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129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Push recommendations to Twitter mobile users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51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Billions of raw candidates, millions of push notifications daily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092714"/>
            <a:ext cx="9144000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00"/>
                </a:solidFill>
                <a:latin typeface="Gill Sans"/>
                <a:cs typeface="Gill Sans"/>
              </a:rPr>
              <a:t>Performance</a:t>
            </a:r>
          </a:p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End-to-end latency (from edge creation to delivery): </a:t>
            </a:r>
            <a:b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median 7s, p99 15s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Gupta,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Satuluri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Grewal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Gurumurthy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rgbClr val="FFFFFF"/>
                </a:solidFill>
                <a:latin typeface="Gill Sans"/>
                <a:cs typeface="Gill Sans"/>
              </a:rPr>
              <a:t>Zhabiuk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, Li, and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Lin. Real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-Time Twitter Recommendation: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Online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Motif 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Detection </a:t>
            </a:r>
            <a:r>
              <a:rPr lang="en-US" b="0" dirty="0">
                <a:solidFill>
                  <a:srgbClr val="FFFFFF"/>
                </a:solidFill>
                <a:latin typeface="Gill Sans"/>
                <a:cs typeface="Gill Sans"/>
              </a:rPr>
              <a:t>in Large Dynamic Graphs</a:t>
            </a:r>
            <a:r>
              <a:rPr lang="en-US" b="0" dirty="0" smtClean="0">
                <a:solidFill>
                  <a:srgbClr val="FFFFFF"/>
                </a:solidFill>
                <a:latin typeface="Gill Sans"/>
                <a:cs typeface="Gill Sans"/>
              </a:rPr>
              <a:t>. VLDB 2014</a:t>
            </a:r>
            <a:endParaRPr lang="en-US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44427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rroristsWin-ROTJH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35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434191-einstein-tongue_custom-36fb0ce35776dc2d92eda90880022bf48a67e192-s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6096000" cy="6841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FFFFFF"/>
                </a:solidFill>
                <a:latin typeface="Gill Sans"/>
                <a:cs typeface="Gill Sans"/>
              </a:rPr>
              <a:t>Make </a:t>
            </a:r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things as simple as possible</a:t>
            </a:r>
            <a:r>
              <a:rPr lang="en-US" sz="2800" b="0" dirty="0" smtClean="0">
                <a:solidFill>
                  <a:srgbClr val="FFFFFF"/>
                </a:solidFill>
                <a:latin typeface="Gill Sans"/>
                <a:cs typeface="Gill Sans"/>
              </a:rPr>
              <a:t>, but </a:t>
            </a:r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not simpler.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436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With lots of data, algorithms don’t really matter that much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Takeaway lesson #01: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2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Why a complex architecture when a simple one suffices?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22939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… and back.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066800" cy="1066800"/>
          </a:xfrm>
          <a:prstGeom prst="rect">
            <a:avLst/>
          </a:prstGeom>
        </p:spPr>
      </p:pic>
      <p:pic>
        <p:nvPicPr>
          <p:cNvPr id="2" name="Picture 1" descr="UniversityOfWaterloo_logo_horiz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"/>
            <a:ext cx="418104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40710770_11d9233ce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173"/>
            <a:ext cx="10363200" cy="6912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578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atin typeface="Gill Sans"/>
                <a:cs typeface="Gill Sans"/>
              </a:rPr>
              <a:t>Constraints aren’t always technical.</a:t>
            </a:r>
            <a:endParaRPr lang="en-US" sz="2800" b="0" dirty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8768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ill Sans"/>
                <a:cs typeface="Gill Sans"/>
              </a:rPr>
              <a:t>Takeaway lesson #10:</a:t>
            </a:r>
            <a:endParaRPr lang="en-US" sz="2800" dirty="0">
              <a:latin typeface="Gill Sans"/>
              <a:cs typeface="Gill San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411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pl-PL" sz="1000" b="0" dirty="0" err="1"/>
              <a:t>https</a:t>
            </a:r>
            <a:r>
              <a:rPr lang="pl-PL" sz="1000" b="0" dirty="0"/>
              <a:t>://</a:t>
            </a:r>
            <a:r>
              <a:rPr lang="pl-PL" sz="1000" b="0" dirty="0" err="1"/>
              <a:t>www.flickr.com</a:t>
            </a:r>
            <a:r>
              <a:rPr lang="pl-PL" sz="1000" b="0" dirty="0"/>
              <a:t>/</a:t>
            </a:r>
            <a:r>
              <a:rPr lang="pl-PL" sz="1000" b="0" dirty="0" err="1"/>
              <a:t>photos</a:t>
            </a:r>
            <a:r>
              <a:rPr lang="pl-PL" sz="1000" b="0" dirty="0"/>
              <a:t>/43677780@N07/6240710770/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656161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pes_vario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46973" cy="685800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(Plumbing)</a:t>
            </a:r>
            <a:endParaRPr lang="en-US" sz="1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775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atin typeface="Gill Sans"/>
                <a:cs typeface="Gill Sans"/>
              </a:rPr>
              <a:t>Plumbing matters. A lot.</a:t>
            </a:r>
            <a:endParaRPr lang="en-US" sz="2800" b="0" dirty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0676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ill Sans"/>
                <a:cs typeface="Gill Sans"/>
              </a:rPr>
              <a:t>Takeaway lesson #11:</a:t>
            </a:r>
            <a:endParaRPr lang="en-US" sz="28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8684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e_Zwitscher-Maschine_(Twittering_Machine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43200"/>
            <a:ext cx="9144000" cy="12422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228600"/>
            <a:ext cx="2960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dirty="0" smtClean="0">
                <a:solidFill>
                  <a:schemeClr val="bg1"/>
                </a:solidFill>
                <a:latin typeface="Gill Sans"/>
                <a:cs typeface="Gill Sans"/>
              </a:rPr>
              <a:t>Questions?</a:t>
            </a:r>
            <a:endParaRPr lang="en-US" sz="4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Twittering Machine.</a:t>
            </a:r>
            <a:r>
              <a:rPr lang="en-US" sz="1000" b="0" dirty="0" smtClean="0">
                <a:solidFill>
                  <a:srgbClr val="000000"/>
                </a:solidFill>
              </a:rPr>
              <a:t> Paul Klee (1922) watercolor and ink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143000"/>
            <a:ext cx="3429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</a:rPr>
              <a:t>“In theory, there is no difference between theory and practice. But, in practice, there is.”</a:t>
            </a:r>
          </a:p>
          <a:p>
            <a:r>
              <a:rPr lang="en-US" sz="600" b="0" dirty="0" smtClean="0">
                <a:solidFill>
                  <a:schemeClr val="bg1"/>
                </a:solidFill>
                <a:latin typeface="Gill Sans"/>
              </a:rPr>
              <a:t/>
            </a:r>
            <a:br>
              <a:rPr lang="en-US" sz="600" b="0" dirty="0" smtClean="0">
                <a:solidFill>
                  <a:schemeClr val="bg1"/>
                </a:solidFill>
                <a:latin typeface="Gill Sans"/>
              </a:rPr>
            </a:br>
            <a:r>
              <a:rPr lang="en-US" sz="1800" b="0" dirty="0" smtClean="0">
                <a:solidFill>
                  <a:schemeClr val="bg1"/>
                </a:solidFill>
                <a:latin typeface="Gill Sans"/>
              </a:rPr>
              <a:t>        - Jan L.A. van de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</a:rPr>
              <a:t>Snepscheut</a:t>
            </a:r>
            <a:endParaRPr lang="en-US" sz="1800" b="0" dirty="0">
              <a:solidFill>
                <a:schemeClr val="bg1"/>
              </a:solidFill>
              <a:latin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40623"/>
            <a:ext cx="4680198" cy="5065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5253335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Gill Sans"/>
                <a:cs typeface="Gill Sans"/>
              </a:rPr>
              <a:t>data science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4953000"/>
            <a:ext cx="2286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Gill Sans"/>
                <a:cs typeface="Gill Sans"/>
              </a:rPr>
              <a:t>data products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5715000"/>
            <a:ext cx="7162800" cy="1015663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I worked on…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"/>
                <a:cs typeface="Gill Sans"/>
              </a:rPr>
              <a:t>– analytics infrastructure to support data science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– data </a:t>
            </a:r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products to surface relevant content to </a:t>
            </a:r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users</a:t>
            </a:r>
            <a:endParaRPr lang="en-US" sz="2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85291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4205"/>
          </a:xfrm>
          <a:prstGeom prst="rect">
            <a:avLst/>
          </a:prstGeom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533400" y="3810000"/>
            <a:ext cx="2590800" cy="160020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5410200" y="36576"/>
            <a:ext cx="2362200" cy="36576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486400" y="533400"/>
            <a:ext cx="3048000" cy="1295400"/>
          </a:xfrm>
          <a:prstGeom prst="roundRect">
            <a:avLst>
              <a:gd name="adj" fmla="val 10785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486400" y="1905000"/>
            <a:ext cx="3048000" cy="2971800"/>
          </a:xfrm>
          <a:prstGeom prst="roundRect">
            <a:avLst>
              <a:gd name="adj" fmla="val 6411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0400" y="5029200"/>
            <a:ext cx="59436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Gupta et al. WTF: The Who to Follow Service at Twitter. WWW </a:t>
            </a: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2013</a:t>
            </a:r>
          </a:p>
          <a:p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Lin and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Kolcz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. Large-Scale Machine Learning at Twitter. SIGMOD </a:t>
            </a: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2012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0"/>
            <a:ext cx="29718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Busch et al.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Earlybird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: Real-Time Search at Twitter. ICDE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838200"/>
            <a:ext cx="52578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Mishne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 et al. Fast Data in the Era of Big Data: Twitter's Real-Time Related Query Suggestion Architecture. SIGMOD 2013.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1929824"/>
            <a:ext cx="45212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Leibert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 et al. </a:t>
            </a: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 Automatic 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Management of </a:t>
            </a:r>
            <a:r>
              <a:rPr lang="en-US" b="0" dirty="0" smtClean="0">
                <a:solidFill>
                  <a:srgbClr val="000000"/>
                </a:solidFill>
                <a:latin typeface="Gill Sans"/>
                <a:cs typeface="Gill Sans"/>
              </a:rPr>
              <a:t>Partitioned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, Replicated Search Services.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SoCC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 2011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715000"/>
            <a:ext cx="7162800" cy="1015663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I worked on…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– analytics infrastructure to support data science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– data </a:t>
            </a:r>
            <a:r>
              <a:rPr lang="en-US" sz="2000" dirty="0">
                <a:solidFill>
                  <a:srgbClr val="FF0000"/>
                </a:solidFill>
                <a:latin typeface="Gill Sans"/>
                <a:cs typeface="Gill Sans"/>
              </a:rPr>
              <a:t>products to surface relevant content to </a:t>
            </a: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users</a:t>
            </a:r>
            <a:endParaRPr lang="en-US" sz="20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34638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91316758_4bb2ba9c14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35" y="0"/>
            <a:ext cx="10283635" cy="6899274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6611938"/>
            <a:ext cx="4876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https://</a:t>
            </a:r>
            <a:r>
              <a:rPr lang="en-US" sz="1000" b="0" dirty="0" err="1"/>
              <a:t>www.flickr.com</a:t>
            </a:r>
            <a:r>
              <a:rPr lang="en-US" sz="1000" b="0" dirty="0"/>
              <a:t>/photos/</a:t>
            </a:r>
            <a:r>
              <a:rPr lang="en-US" sz="1000" b="0" dirty="0" err="1"/>
              <a:t>bongtongol</a:t>
            </a:r>
            <a:r>
              <a:rPr lang="en-US" sz="1000" b="0" dirty="0"/>
              <a:t>/3491316758/</a:t>
            </a:r>
            <a:endParaRPr lang="en-US" sz="1000" b="0" dirty="0" smtClean="0"/>
          </a:p>
        </p:txBody>
      </p:sp>
    </p:spTree>
    <p:extLst>
      <p:ext uri="{BB962C8B-B14F-4D97-AF65-F5344CB8AC3E}">
        <p14:creationId xmlns:p14="http://schemas.microsoft.com/office/powerpoint/2010/main" val="1739343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7320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circa ~</a:t>
            </a:r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2010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90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~150 people total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71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~60 Hadoop nodes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52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~6 people use analytics stack daily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04353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c</a:t>
            </a:r>
            <a:r>
              <a:rPr lang="en-US" sz="2800" dirty="0" smtClean="0">
                <a:solidFill>
                  <a:srgbClr val="FFFFFF"/>
                </a:solidFill>
                <a:latin typeface="Gill Sans"/>
                <a:cs typeface="Gill Sans"/>
              </a:rPr>
              <a:t>irca ~2012</a:t>
            </a:r>
            <a:endParaRPr lang="en-US" sz="28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49627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~</a:t>
            </a:r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1400 people total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7727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10s of Ks of Hadoop nodes, multiple DCs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2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10s of PBs total Hadoop DW capacity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43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~100 TB ingest daily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024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dozens of teams use Hadoop daily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05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Gill Sans"/>
                <a:cs typeface="Gill Sans"/>
              </a:rPr>
              <a:t>10s of Ks of Hadoop jobs daily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16497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53337</TotalTime>
  <Words>1679</Words>
  <Application>Microsoft Macintosh PowerPoint</Application>
  <PresentationFormat>On-screen Show (4:3)</PresentationFormat>
  <Paragraphs>326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Cassovary</vt:lpstr>
      <vt:lpstr>PageRank</vt:lpstr>
      <vt:lpstr>“Circle of Trust”</vt:lpstr>
      <vt:lpstr>SALSA for 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Jimmy Lin</cp:lastModifiedBy>
  <cp:revision>8644</cp:revision>
  <dcterms:created xsi:type="dcterms:W3CDTF">2012-08-31T06:36:49Z</dcterms:created>
  <dcterms:modified xsi:type="dcterms:W3CDTF">2016-03-24T01:52:14Z</dcterms:modified>
  <cp:category/>
</cp:coreProperties>
</file>