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548" r:id="rId2"/>
    <p:sldId id="1601" r:id="rId3"/>
    <p:sldId id="1603" r:id="rId4"/>
    <p:sldId id="1600" r:id="rId5"/>
    <p:sldId id="1461" r:id="rId6"/>
    <p:sldId id="1562" r:id="rId7"/>
    <p:sldId id="1592" r:id="rId8"/>
    <p:sldId id="1593" r:id="rId9"/>
    <p:sldId id="1594" r:id="rId10"/>
    <p:sldId id="1595" r:id="rId11"/>
    <p:sldId id="1596" r:id="rId12"/>
    <p:sldId id="1597" r:id="rId13"/>
    <p:sldId id="1598" r:id="rId14"/>
    <p:sldId id="1599" r:id="rId15"/>
    <p:sldId id="1564" r:id="rId16"/>
    <p:sldId id="1565" r:id="rId17"/>
    <p:sldId id="1566" r:id="rId18"/>
    <p:sldId id="1604" r:id="rId19"/>
    <p:sldId id="1568" r:id="rId20"/>
    <p:sldId id="1609" r:id="rId21"/>
    <p:sldId id="1602" r:id="rId22"/>
    <p:sldId id="1570" r:id="rId23"/>
    <p:sldId id="1571" r:id="rId24"/>
    <p:sldId id="1572" r:id="rId25"/>
    <p:sldId id="1573" r:id="rId26"/>
    <p:sldId id="1574" r:id="rId27"/>
    <p:sldId id="1575" r:id="rId28"/>
    <p:sldId id="1576" r:id="rId29"/>
    <p:sldId id="1577" r:id="rId30"/>
    <p:sldId id="1606" r:id="rId31"/>
    <p:sldId id="1580" r:id="rId32"/>
    <p:sldId id="1581" r:id="rId33"/>
    <p:sldId id="1582" r:id="rId34"/>
    <p:sldId id="1583" r:id="rId35"/>
    <p:sldId id="1584" r:id="rId36"/>
    <p:sldId id="1585" r:id="rId37"/>
    <p:sldId id="1586" r:id="rId38"/>
    <p:sldId id="1587" r:id="rId39"/>
    <p:sldId id="1588" r:id="rId40"/>
    <p:sldId id="1589" r:id="rId41"/>
    <p:sldId id="1611" r:id="rId42"/>
    <p:sldId id="1610" r:id="rId43"/>
    <p:sldId id="1612" r:id="rId44"/>
    <p:sldId id="1613" r:id="rId45"/>
    <p:sldId id="1614" r:id="rId46"/>
    <p:sldId id="1615" r:id="rId47"/>
    <p:sldId id="1617" r:id="rId48"/>
    <p:sldId id="1608" r:id="rId49"/>
    <p:sldId id="1591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171" d="100"/>
          <a:sy n="171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smtClean="0">
                <a:solidFill>
                  <a:schemeClr val="bg2"/>
                </a:solidFill>
                <a:latin typeface="Gill Sans"/>
                <a:cs typeface="Gill Sans"/>
              </a:rPr>
              <a:t>10: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Mutable State (2/2)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17,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66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(Tortoise)</a:t>
            </a:r>
            <a:endParaRPr lang="en-US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05824"/>
            <a:ext cx="4678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latin typeface="Gill Sans"/>
                <a:cs typeface="Gill Sans"/>
              </a:rPr>
              <a:t>#2: Pay for ACID!</a:t>
            </a:r>
            <a:endParaRPr lang="en-US" sz="32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10509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#3: Cost!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</a:t>
            </a:r>
            <a:r>
              <a:rPr lang="en-US" sz="1000" b="0" dirty="0" err="1" smtClean="0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</p:spTree>
    <p:extLst>
      <p:ext uri="{BB962C8B-B14F-4D97-AF65-F5344CB8AC3E}">
        <p14:creationId xmlns:p14="http://schemas.microsoft.com/office/powerpoint/2010/main" val="4079091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RDBMSes</a:t>
            </a:r>
            <a:r>
              <a:rPr lang="en-US" dirty="0" smtClean="0"/>
              <a:t>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model with schemas</a:t>
            </a:r>
          </a:p>
          <a:p>
            <a:r>
              <a:rPr lang="en-US" dirty="0" smtClean="0"/>
              <a:t>Powerful, flexible query language</a:t>
            </a:r>
          </a:p>
          <a:p>
            <a:r>
              <a:rPr lang="en-US" dirty="0" smtClean="0"/>
              <a:t>Transactional semantics: ACID</a:t>
            </a:r>
          </a:p>
          <a:p>
            <a:r>
              <a:rPr lang="en-US" dirty="0" smtClean="0"/>
              <a:t>Rich ecosystem, lots of tool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981200"/>
            <a:ext cx="360045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 smtClean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</p:spTree>
    <p:extLst>
      <p:ext uri="{BB962C8B-B14F-4D97-AF65-F5344CB8AC3E}">
        <p14:creationId xmlns:p14="http://schemas.microsoft.com/office/powerpoint/2010/main" val="1011731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i="1" dirty="0" smtClean="0"/>
              <a:t>a la carte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I’m willing to give up consistency for scalability?</a:t>
            </a:r>
          </a:p>
          <a:p>
            <a:r>
              <a:rPr lang="en-US" dirty="0" smtClean="0"/>
              <a:t>What if I’m willing to give up the relational model for something more flexible?</a:t>
            </a:r>
          </a:p>
          <a:p>
            <a:r>
              <a:rPr lang="en-US" dirty="0" smtClean="0"/>
              <a:t>What if I just want a cheaper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40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1066800"/>
            <a:ext cx="75438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2774" y="5867400"/>
            <a:ext cx="39451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Motivating application?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01296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 smtClean="0"/>
              <a:t>RDBMSes</a:t>
            </a:r>
            <a:r>
              <a:rPr lang="en-US" dirty="0" smtClean="0"/>
              <a:t>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on a single machine: (relatively) easy!</a:t>
            </a:r>
          </a:p>
          <a:p>
            <a:r>
              <a:rPr lang="en-US" dirty="0" smtClean="0"/>
              <a:t>Partition tables to keep transactions on a single machine</a:t>
            </a:r>
          </a:p>
          <a:p>
            <a:pPr lvl="1"/>
            <a:r>
              <a:rPr lang="en-US" dirty="0" smtClean="0"/>
              <a:t>Example: partition by user</a:t>
            </a:r>
          </a:p>
          <a:p>
            <a:r>
              <a:rPr lang="en-US" dirty="0" smtClean="0"/>
              <a:t>What about transactions that require multiple machine?</a:t>
            </a:r>
          </a:p>
          <a:p>
            <a:pPr lvl="1"/>
            <a:r>
              <a:rPr lang="en-US" dirty="0" smtClean="0"/>
              <a:t>Example: transactions involving multiple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5843" y="6096000"/>
            <a:ext cx="4930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Solution: Two-Phase Commit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55714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28631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06711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Sketch</a:t>
            </a:r>
            <a:endParaRPr lang="en-US" dirty="0"/>
          </a:p>
        </p:txBody>
      </p: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84791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007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29540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6193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8385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0577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20980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1527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3719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4114800" y="45911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1981200" y="3276600"/>
            <a:ext cx="2286000" cy="838200"/>
          </a:xfrm>
          <a:prstGeom prst="wedgeEllipseCallout">
            <a:avLst>
              <a:gd name="adj1" fmla="val -62933"/>
              <a:gd name="adj2" fmla="val -1283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DONE!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5052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28631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06711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Sketch</a:t>
            </a:r>
            <a:endParaRPr lang="en-US" dirty="0"/>
          </a:p>
        </p:txBody>
      </p: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84791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007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29540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6193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8385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0577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NO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20980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ABORT!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3608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28631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06711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Sketch</a:t>
            </a:r>
            <a:endParaRPr lang="en-US" dirty="0"/>
          </a:p>
        </p:txBody>
      </p: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84791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007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  <a:endParaRPr lang="en-US" sz="2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29540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6193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8385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05771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20980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1527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37191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</p:spTree>
    <p:extLst>
      <p:ext uri="{BB962C8B-B14F-4D97-AF65-F5344CB8AC3E}">
        <p14:creationId xmlns:p14="http://schemas.microsoft.com/office/powerpoint/2010/main" val="4001404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2PC: 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Persistent storage and write-ahead log at every node</a:t>
            </a:r>
          </a:p>
          <a:p>
            <a:pPr lvl="1"/>
            <a:r>
              <a:rPr lang="en-US" dirty="0" smtClean="0"/>
              <a:t>WAL is never permanently lost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It’s blocking and slow</a:t>
            </a:r>
          </a:p>
          <a:p>
            <a:pPr lvl="1"/>
            <a:r>
              <a:rPr lang="en-US" dirty="0" smtClean="0"/>
              <a:t>What if the coordinator dies?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816024"/>
            <a:ext cx="34852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Beyond 2PC: </a:t>
            </a:r>
            <a:r>
              <a:rPr lang="en-US" sz="32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Paxos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229290"/>
            <a:ext cx="400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(details beyond scope of this course)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67345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keep track of </a:t>
            </a:r>
            <a:r>
              <a:rPr lang="en-US" i="1" dirty="0" smtClean="0"/>
              <a:t>mutable</a:t>
            </a:r>
            <a:r>
              <a:rPr lang="en-US" dirty="0" smtClean="0"/>
              <a:t> state in a </a:t>
            </a:r>
            <a:r>
              <a:rPr lang="en-US" i="1" dirty="0" smtClean="0"/>
              <a:t>scalable</a:t>
            </a:r>
            <a:r>
              <a:rPr lang="en-US" dirty="0" smtClean="0"/>
              <a:t> manner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State organized in terms of many “records”</a:t>
            </a:r>
          </a:p>
          <a:p>
            <a:pPr lvl="1"/>
            <a:r>
              <a:rPr lang="en-US" dirty="0" smtClean="0"/>
              <a:t>State unlikely to fit on single machine, must be distributed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805" y="6400800"/>
            <a:ext cx="8650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(note: much of this material belongs in a distributed systems or databases course)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39295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89502">
            <a:off x="97780" y="348799"/>
            <a:ext cx="313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</a:rPr>
              <a:t>Remember this?</a:t>
            </a:r>
            <a:endParaRPr 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Pages from week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486400" cy="4114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76019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“Unit of Consistency”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record:</a:t>
            </a:r>
          </a:p>
          <a:p>
            <a:pPr lvl="1"/>
            <a:r>
              <a:rPr lang="en-US" dirty="0" smtClean="0"/>
              <a:t>Relatively straightforward</a:t>
            </a:r>
          </a:p>
          <a:p>
            <a:pPr lvl="1"/>
            <a:r>
              <a:rPr lang="en-US" dirty="0" smtClean="0"/>
              <a:t>Complex application logic to handle multi-record transactions</a:t>
            </a:r>
          </a:p>
          <a:p>
            <a:r>
              <a:rPr lang="en-US" dirty="0" smtClean="0"/>
              <a:t>Arbitrary transactions:</a:t>
            </a:r>
          </a:p>
          <a:p>
            <a:pPr lvl="1"/>
            <a:r>
              <a:rPr lang="en-US" dirty="0" smtClean="0"/>
              <a:t>Requires 2PC</a:t>
            </a:r>
          </a:p>
          <a:p>
            <a:r>
              <a:rPr lang="en-US" dirty="0" smtClean="0"/>
              <a:t>Middle ground: entity groups</a:t>
            </a:r>
          </a:p>
          <a:p>
            <a:pPr lvl="1"/>
            <a:r>
              <a:rPr lang="en-US" dirty="0" smtClean="0"/>
              <a:t>Groups of entities that share affinity</a:t>
            </a:r>
          </a:p>
          <a:p>
            <a:pPr lvl="1"/>
            <a:r>
              <a:rPr lang="en-US" dirty="0" smtClean="0"/>
              <a:t>Co-locate entity groups</a:t>
            </a:r>
          </a:p>
          <a:p>
            <a:pPr lvl="1"/>
            <a:r>
              <a:rPr lang="en-US" dirty="0" smtClean="0"/>
              <a:t>Provide transaction support within entity groups</a:t>
            </a:r>
          </a:p>
          <a:p>
            <a:pPr lvl="1"/>
            <a:r>
              <a:rPr lang="en-US" dirty="0" smtClean="0"/>
              <a:t>Example: user + user’s photos + user’s posts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246455">
            <a:off x="2770969" y="5270389"/>
            <a:ext cx="621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Where have we learned this trick before?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9198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2362200"/>
            <a:ext cx="83820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11233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263" y="2387024"/>
            <a:ext cx="221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Consistency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“Theorem”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9263" y="2996624"/>
            <a:ext cx="1954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Availability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57200"/>
            <a:ext cx="170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(Brewer, 2000)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263" y="3606224"/>
            <a:ext cx="3307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Partition tolerance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5063" y="4368224"/>
            <a:ext cx="2144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… pick two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6935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Tradeoffs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= consistency + availability</a:t>
            </a:r>
          </a:p>
          <a:p>
            <a:pPr lvl="1"/>
            <a:r>
              <a:rPr lang="en-US" dirty="0" smtClean="0"/>
              <a:t>E.g., parallel databases that use 2PC</a:t>
            </a:r>
          </a:p>
          <a:p>
            <a:r>
              <a:rPr lang="en-US" dirty="0" smtClean="0"/>
              <a:t>AP = availability + tolerance to partitions</a:t>
            </a:r>
          </a:p>
          <a:p>
            <a:pPr lvl="1"/>
            <a:r>
              <a:rPr lang="en-US" dirty="0" smtClean="0"/>
              <a:t>E.g., DNS, web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94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helpful?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 not really even a “theorem” because vague definitions</a:t>
            </a:r>
          </a:p>
          <a:p>
            <a:pPr lvl="1"/>
            <a:r>
              <a:rPr lang="en-US" dirty="0" smtClean="0"/>
              <a:t>More precise formulation came a few years later</a:t>
            </a:r>
            <a:endParaRPr lang="en-US" dirty="0"/>
          </a:p>
        </p:txBody>
      </p:sp>
      <p:pic>
        <p:nvPicPr>
          <p:cNvPr id="5" name="Picture 4" descr="aba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40000" cy="37719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3886200" y="2590800"/>
            <a:ext cx="2743200" cy="1524000"/>
          </a:xfrm>
          <a:prstGeom prst="wedgeEllipseCallout">
            <a:avLst>
              <a:gd name="adj1" fmla="val 50678"/>
              <a:gd name="adj2" fmla="val 614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Wait a sec, that doesn’t sound right!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Abadi</a:t>
            </a:r>
            <a:r>
              <a:rPr lang="en-US" sz="1000" b="0" dirty="0">
                <a:solidFill>
                  <a:schemeClr val="bg1"/>
                </a:solidFill>
              </a:rPr>
              <a:t> (2012) Consistency Tradeoffs in Modern Distributed Database System Design. IEEE Computer, 45(2):37-42</a:t>
            </a:r>
          </a:p>
        </p:txBody>
      </p:sp>
    </p:spTree>
    <p:extLst>
      <p:ext uri="{BB962C8B-B14F-4D97-AF65-F5344CB8AC3E}">
        <p14:creationId xmlns:p14="http://schemas.microsoft.com/office/powerpoint/2010/main" val="1256847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Abadi</a:t>
            </a:r>
            <a:r>
              <a:rPr lang="en-US" dirty="0" smtClean="0"/>
              <a:t>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 makes no sense!</a:t>
            </a:r>
          </a:p>
          <a:p>
            <a:r>
              <a:rPr lang="en-US" dirty="0" smtClean="0"/>
              <a:t>CAP says, in the presence of P, choose A or C</a:t>
            </a:r>
          </a:p>
          <a:p>
            <a:pPr lvl="1"/>
            <a:r>
              <a:rPr lang="en-US" dirty="0" smtClean="0"/>
              <a:t>But you’d want to make this tradeoff even when there is no P</a:t>
            </a:r>
          </a:p>
          <a:p>
            <a:r>
              <a:rPr lang="en-US" dirty="0" smtClean="0"/>
              <a:t>Fundamental tradeoff is between consistency and latency</a:t>
            </a:r>
          </a:p>
          <a:p>
            <a:pPr lvl="1"/>
            <a:r>
              <a:rPr lang="en-US" dirty="0" smtClean="0"/>
              <a:t>Not available = (very) long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02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sent to all replicas at the same time</a:t>
            </a:r>
          </a:p>
          <a:p>
            <a:pPr lvl="1"/>
            <a:r>
              <a:rPr lang="en-US" dirty="0" smtClean="0"/>
              <a:t>To guarantee consistency you need something like </a:t>
            </a:r>
            <a:r>
              <a:rPr lang="en-US" dirty="0" err="1" smtClean="0"/>
              <a:t>Paxos</a:t>
            </a:r>
            <a:endParaRPr lang="en-US" dirty="0"/>
          </a:p>
          <a:p>
            <a:r>
              <a:rPr lang="en-US" dirty="0" smtClean="0"/>
              <a:t>Update sent to a master</a:t>
            </a:r>
          </a:p>
          <a:p>
            <a:pPr lvl="1"/>
            <a:r>
              <a:rPr lang="en-US" dirty="0" smtClean="0"/>
              <a:t>Replication is synchronous</a:t>
            </a:r>
          </a:p>
          <a:p>
            <a:pPr lvl="1"/>
            <a:r>
              <a:rPr lang="en-US" dirty="0" smtClean="0"/>
              <a:t>Replication is asynchronous</a:t>
            </a:r>
          </a:p>
          <a:p>
            <a:pPr lvl="1"/>
            <a:r>
              <a:rPr lang="en-US" dirty="0" smtClean="0"/>
              <a:t>Combination of both</a:t>
            </a:r>
          </a:p>
          <a:p>
            <a:r>
              <a:rPr lang="en-US" dirty="0" smtClean="0"/>
              <a:t>Update sent to an arbitrary replica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562600"/>
            <a:ext cx="6606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All these possibilities involve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331" y="6044624"/>
            <a:ext cx="3904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“eventual consistency”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8088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over,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PACELC (“pass-elk”)</a:t>
            </a:r>
          </a:p>
          <a:p>
            <a:r>
              <a:rPr lang="en-US" dirty="0" smtClean="0"/>
              <a:t>PAC</a:t>
            </a:r>
          </a:p>
          <a:p>
            <a:pPr lvl="1"/>
            <a:r>
              <a:rPr lang="en-US" dirty="0" smtClean="0"/>
              <a:t>If there’s a partition, do we choose A or C?</a:t>
            </a:r>
          </a:p>
          <a:p>
            <a:r>
              <a:rPr lang="en-US" dirty="0" smtClean="0"/>
              <a:t>ELC</a:t>
            </a:r>
          </a:p>
          <a:p>
            <a:pPr lvl="1"/>
            <a:r>
              <a:rPr lang="en-US" dirty="0" smtClean="0"/>
              <a:t>Otherwise, do we choose latency or consistency?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32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1278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</p:spTree>
    <p:extLst>
      <p:ext uri="{BB962C8B-B14F-4D97-AF65-F5344CB8AC3E}">
        <p14:creationId xmlns:p14="http://schemas.microsoft.com/office/powerpoint/2010/main" val="2389104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shouldn’t be created or destroyed:</a:t>
            </a:r>
          </a:p>
          <a:p>
            <a:pPr lvl="1"/>
            <a:r>
              <a:rPr lang="en-US" dirty="0" smtClean="0"/>
              <a:t>Alice transfers $100 to Bob and $50 to Carol</a:t>
            </a:r>
          </a:p>
          <a:p>
            <a:pPr lvl="1"/>
            <a:r>
              <a:rPr lang="en-US" dirty="0" smtClean="0"/>
              <a:t>The total amount of money after the transfer should be the same</a:t>
            </a:r>
          </a:p>
          <a:p>
            <a:r>
              <a:rPr lang="en-US" dirty="0" smtClean="0"/>
              <a:t>Phantom shopping cart:</a:t>
            </a:r>
          </a:p>
          <a:p>
            <a:pPr lvl="1"/>
            <a:r>
              <a:rPr lang="en-US" dirty="0" smtClean="0"/>
              <a:t>Bob removes an item from his shopping cart…</a:t>
            </a:r>
          </a:p>
          <a:p>
            <a:pPr lvl="1"/>
            <a:r>
              <a:rPr lang="en-US" dirty="0" smtClean="0"/>
              <a:t>Item still remains in the shopping cart</a:t>
            </a:r>
          </a:p>
          <a:p>
            <a:pPr lvl="1"/>
            <a:r>
              <a:rPr lang="en-US" dirty="0" smtClean="0"/>
              <a:t>Bob refreshes the page a couple of times… item finally gone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52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http://www.larsgeorge.com/2009/10/hbase-architecture-101-storage.html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534400" cy="4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867400"/>
            <a:ext cx="3214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This is really hard!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03605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Now imagine multiple datacenters…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21584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Gill Sans"/>
                <a:cs typeface="Gill Sans"/>
              </a:rPr>
              <a:t>What’s different?</a:t>
            </a:r>
            <a:endParaRPr lang="en-US" sz="32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338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3657600"/>
            <a:ext cx="75438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1078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Architecture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3581400" y="2438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1676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613" y="4318337"/>
            <a:ext cx="2642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Read path: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Look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13" y="4318337"/>
            <a:ext cx="259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Write path: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Write in MySQL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Remove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13" y="5461337"/>
            <a:ext cx="2642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Subsequent read: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5602069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26824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Architecture: Multi-DC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4114800"/>
            <a:ext cx="8686800" cy="22860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User updates first </a:t>
            </a:r>
            <a:r>
              <a:rPr lang="en-US" sz="2000" dirty="0"/>
              <a:t>name from </a:t>
            </a:r>
            <a:r>
              <a:rPr lang="en-US" sz="2000" dirty="0" smtClean="0"/>
              <a:t>“Jason” </a:t>
            </a:r>
            <a:r>
              <a:rPr lang="en-US" sz="2000" dirty="0"/>
              <a:t>to </a:t>
            </a:r>
            <a:r>
              <a:rPr lang="en-US" sz="2000" dirty="0" smtClean="0"/>
              <a:t>“Monkey”.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Write “Monkey” </a:t>
            </a:r>
            <a:r>
              <a:rPr lang="en-US" sz="2000" dirty="0"/>
              <a:t>in </a:t>
            </a:r>
            <a:r>
              <a:rPr lang="en-US" sz="2000" dirty="0" smtClean="0"/>
              <a:t>master DB in CA, delete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entry in CA and VA.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Someone </a:t>
            </a:r>
            <a:r>
              <a:rPr lang="en-US" sz="2000" dirty="0"/>
              <a:t>goes to </a:t>
            </a:r>
            <a:r>
              <a:rPr lang="en-US" sz="2000" dirty="0" smtClean="0"/>
              <a:t>profile </a:t>
            </a:r>
            <a:r>
              <a:rPr lang="en-US" sz="2000" dirty="0"/>
              <a:t>in </a:t>
            </a:r>
            <a:r>
              <a:rPr lang="en-US" sz="2000" dirty="0" smtClean="0"/>
              <a:t>Virginia, read VA slave DB, get “Jason”.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Update VA </a:t>
            </a:r>
            <a:r>
              <a:rPr lang="en-US" sz="2000" dirty="0" err="1"/>
              <a:t>memcache</a:t>
            </a:r>
            <a:r>
              <a:rPr lang="en-US" sz="2000" dirty="0"/>
              <a:t> with </a:t>
            </a:r>
            <a:r>
              <a:rPr lang="en-US" sz="2000" dirty="0" smtClean="0"/>
              <a:t>first </a:t>
            </a:r>
            <a:r>
              <a:rPr lang="en-US" sz="2000" dirty="0"/>
              <a:t>name as </a:t>
            </a:r>
            <a:r>
              <a:rPr lang="en-US" sz="2000" dirty="0" smtClean="0"/>
              <a:t>“Jason”.</a:t>
            </a:r>
            <a:endParaRPr lang="en-US" sz="20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/>
              <a:t>Replication </a:t>
            </a:r>
            <a:r>
              <a:rPr lang="en-US" sz="2000" dirty="0"/>
              <a:t>catches </a:t>
            </a:r>
            <a:r>
              <a:rPr lang="en-US" sz="2000" dirty="0" smtClean="0"/>
              <a:t>up. “Jason” stuck in </a:t>
            </a:r>
            <a:r>
              <a:rPr lang="en-US" sz="2000" dirty="0" err="1" smtClean="0"/>
              <a:t>memcached</a:t>
            </a:r>
            <a:r>
              <a:rPr lang="en-US" sz="2000" dirty="0" smtClean="0"/>
              <a:t> until another write!</a:t>
            </a: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12192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356" y="348013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59436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36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48013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81400" y="23622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8194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Replication lag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3842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3" grpId="0" animBg="1"/>
      <p:bldP spid="14" grpId="0"/>
      <p:bldP spid="3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Architecture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181290"/>
            <a:ext cx="312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= stream of SQL statements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710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Solution: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Piggyback on replication stream, tweak 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992469"/>
            <a:ext cx="7449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REPLACE INTO profile (`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`) VALUES ('</a:t>
            </a: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Monkey’)</a:t>
            </a:r>
            <a:b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0" dirty="0" smtClean="0">
                <a:solidFill>
                  <a:srgbClr val="000000"/>
                </a:solidFill>
                <a:latin typeface="Andale Mono"/>
                <a:cs typeface="Andale Mono"/>
              </a:rPr>
              <a:t>WHERE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user_id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`='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 MEMCACHE_DIRTY 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jsobel:first_name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</a:t>
            </a:r>
            <a:endParaRPr lang="en-US" b="0" dirty="0" smtClean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12192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2192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356" y="348013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5943600" y="2057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943600" y="1295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348013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3581400" y="23622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2819400"/>
            <a:ext cx="133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07185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2362200"/>
            <a:ext cx="83820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68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Yahoo’s PNUTS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Yahoo’s globally distributed/replicated key-value store</a:t>
            </a:r>
          </a:p>
          <a:p>
            <a:r>
              <a:rPr lang="en-US" dirty="0" smtClean="0"/>
              <a:t>Provides </a:t>
            </a:r>
            <a:r>
              <a:rPr lang="en-US" i="1" dirty="0" smtClean="0"/>
              <a:t>per-record</a:t>
            </a:r>
            <a:r>
              <a:rPr lang="en-US" dirty="0" smtClean="0"/>
              <a:t> timeline consistency</a:t>
            </a:r>
          </a:p>
          <a:p>
            <a:pPr lvl="1"/>
            <a:r>
              <a:rPr lang="en-US" dirty="0" smtClean="0"/>
              <a:t>Guarantees that all replicas provide all updates in same order</a:t>
            </a:r>
          </a:p>
          <a:p>
            <a:r>
              <a:rPr lang="en-US" dirty="0" smtClean="0"/>
              <a:t>Different classes of reads:</a:t>
            </a:r>
          </a:p>
          <a:p>
            <a:pPr lvl="1"/>
            <a:r>
              <a:rPr lang="en-US" dirty="0" smtClean="0"/>
              <a:t>Read-any: may time travel!</a:t>
            </a:r>
          </a:p>
          <a:p>
            <a:pPr lvl="1"/>
            <a:r>
              <a:rPr lang="en-US" dirty="0" smtClean="0"/>
              <a:t>Read-critical(required version): monotonic reads</a:t>
            </a:r>
          </a:p>
          <a:p>
            <a:pPr lvl="1"/>
            <a:r>
              <a:rPr lang="en-US" dirty="0" smtClean="0"/>
              <a:t>Read-latest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53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PNUTS: Implementation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record has a single master</a:t>
            </a:r>
          </a:p>
          <a:p>
            <a:pPr lvl="1"/>
            <a:r>
              <a:rPr lang="en-US" dirty="0" smtClean="0"/>
              <a:t>Asynchronous replication across datacenters</a:t>
            </a:r>
          </a:p>
          <a:p>
            <a:pPr lvl="1"/>
            <a:r>
              <a:rPr lang="en-US" dirty="0" smtClean="0"/>
              <a:t>Allow for synchronous replicate within datacenters</a:t>
            </a:r>
          </a:p>
          <a:p>
            <a:pPr lvl="1"/>
            <a:r>
              <a:rPr lang="en-US" dirty="0" smtClean="0"/>
              <a:t>All updates routed to master first, updates applied, then propagated</a:t>
            </a:r>
          </a:p>
          <a:p>
            <a:pPr lvl="1"/>
            <a:r>
              <a:rPr lang="en-US" dirty="0" smtClean="0"/>
              <a:t>Protocols for recognizing master failure and load balancing</a:t>
            </a:r>
          </a:p>
          <a:p>
            <a:r>
              <a:rPr lang="en-US" dirty="0" smtClean="0"/>
              <a:t>Tradeoffs:</a:t>
            </a:r>
          </a:p>
          <a:p>
            <a:pPr lvl="1"/>
            <a:r>
              <a:rPr lang="en-US" dirty="0" smtClean="0"/>
              <a:t>Different types of reads have different latencies</a:t>
            </a:r>
          </a:p>
          <a:p>
            <a:pPr lvl="1"/>
            <a:r>
              <a:rPr lang="en-US" dirty="0" smtClean="0"/>
              <a:t>Availability compromised when master fails and partition failure in protocol for transferring of mastership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1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you don’t want seeing your pictures:</a:t>
            </a:r>
          </a:p>
          <a:p>
            <a:pPr lvl="1"/>
            <a:r>
              <a:rPr lang="en-US" dirty="0" smtClean="0"/>
              <a:t>Alice removes mom from list of people who can view photos</a:t>
            </a:r>
          </a:p>
          <a:p>
            <a:pPr lvl="1"/>
            <a:r>
              <a:rPr lang="en-US" dirty="0" smtClean="0"/>
              <a:t>Alice posts embarrassing pictures from Spring Break</a:t>
            </a:r>
          </a:p>
          <a:p>
            <a:pPr lvl="1"/>
            <a:r>
              <a:rPr lang="en-US" dirty="0" smtClean="0"/>
              <a:t>Can mom see Alice’s photo?</a:t>
            </a:r>
          </a:p>
          <a:p>
            <a:r>
              <a:rPr lang="en-US" dirty="0" smtClean="0"/>
              <a:t>Why am I still getting messages?</a:t>
            </a:r>
          </a:p>
          <a:p>
            <a:pPr lvl="1"/>
            <a:r>
              <a:rPr lang="en-US" dirty="0" smtClean="0"/>
              <a:t>Bob unsubscribes from mailing list</a:t>
            </a:r>
          </a:p>
          <a:p>
            <a:pPr lvl="1"/>
            <a:r>
              <a:rPr lang="en-US" dirty="0" smtClean="0"/>
              <a:t>Message sent to mailing list right after</a:t>
            </a:r>
          </a:p>
          <a:p>
            <a:pPr lvl="1"/>
            <a:r>
              <a:rPr lang="en-US" dirty="0" smtClean="0"/>
              <a:t>Does Bob receive the message?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68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2440" y="2133600"/>
            <a:ext cx="383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Have our cake and eat it too?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1066800"/>
            <a:ext cx="8382000" cy="2590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39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(Cake)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7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Megastore</a:t>
            </a:r>
            <a:endParaRPr lang="en-US" dirty="0"/>
          </a:p>
        </p:txBody>
      </p:sp>
      <p:pic>
        <p:nvPicPr>
          <p:cNvPr id="4" name="Picture 3" descr="Megast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620000" cy="5029802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Baker et al., CIDR 2011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77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Full ACID translations across multiple datacenters, across continents!</a:t>
            </a:r>
          </a:p>
          <a:p>
            <a:pPr lvl="1"/>
            <a:r>
              <a:rPr lang="en-US" dirty="0" smtClean="0"/>
              <a:t>External consistency (</a:t>
            </a:r>
            <a:r>
              <a:rPr lang="en-US" dirty="0"/>
              <a:t>= </a:t>
            </a:r>
            <a:r>
              <a:rPr lang="en-US" dirty="0" err="1" smtClean="0"/>
              <a:t>linearizability</a:t>
            </a:r>
            <a:r>
              <a:rPr lang="en-US" dirty="0"/>
              <a:t>)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system preserves </a:t>
            </a:r>
            <a:r>
              <a:rPr lang="en-US" i="1" dirty="0" smtClean="0"/>
              <a:t>happens-before</a:t>
            </a:r>
            <a:r>
              <a:rPr lang="en-US" dirty="0" smtClean="0"/>
              <a:t> relationship among transactions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/>
              <a:t>Given write transactions A and B, if A </a:t>
            </a:r>
            <a:r>
              <a:rPr lang="en-US" i="1" dirty="0"/>
              <a:t>happens-before </a:t>
            </a:r>
            <a:r>
              <a:rPr lang="en-US" dirty="0"/>
              <a:t>B, then</a:t>
            </a:r>
            <a:br>
              <a:rPr lang="en-US" dirty="0"/>
            </a:br>
            <a:r>
              <a:rPr lang="en-US" dirty="0"/>
              <a:t>timestamp(A) &lt; timestamp(B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Llyod</a:t>
            </a:r>
            <a:r>
              <a:rPr lang="en-US" sz="1000" b="0" dirty="0" smtClean="0">
                <a:solidFill>
                  <a:srgbClr val="000000"/>
                </a:solidFill>
              </a:rPr>
              <a:t>, 2012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75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nne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Llyod</a:t>
            </a:r>
            <a:r>
              <a:rPr lang="en-US" sz="1000" b="0" dirty="0" smtClean="0">
                <a:solidFill>
                  <a:srgbClr val="000000"/>
                </a:solidFill>
              </a:rPr>
              <a:t>, 2012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79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nn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Llyod</a:t>
            </a:r>
            <a:r>
              <a:rPr lang="en-US" sz="1000" b="0" dirty="0" smtClean="0">
                <a:solidFill>
                  <a:srgbClr val="000000"/>
                </a:solidFill>
              </a:rPr>
              <a:t>, 2012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8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nner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Llyod</a:t>
            </a:r>
            <a:r>
              <a:rPr lang="en-US" sz="1000" b="0" dirty="0" smtClean="0">
                <a:solidFill>
                  <a:srgbClr val="000000"/>
                </a:solidFill>
              </a:rPr>
              <a:t>, 2012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00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anu-reeves-who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295400"/>
            <a:ext cx="4848225" cy="360997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126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The Matrix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What’s the catch?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07811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1278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</p:spTree>
    <p:extLst>
      <p:ext uri="{BB962C8B-B14F-4D97-AF65-F5344CB8AC3E}">
        <p14:creationId xmlns:p14="http://schemas.microsoft.com/office/powerpoint/2010/main" val="689015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(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scalability</a:t>
            </a:r>
          </a:p>
          <a:p>
            <a:pPr lvl="1"/>
            <a:r>
              <a:rPr lang="en-US" dirty="0" smtClean="0"/>
              <a:t>For latency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For robustness (availability)</a:t>
            </a:r>
          </a:p>
          <a:p>
            <a:pPr lvl="1"/>
            <a:r>
              <a:rPr lang="en-US" dirty="0" smtClean="0"/>
              <a:t>For throughput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For latency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63449">
            <a:off x="3057669" y="1480721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496" y="3043535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 rot="351062">
            <a:off x="2550176" y="3950232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9288" y="5791200"/>
            <a:ext cx="2985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How to address?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650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_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272" y="0"/>
            <a:ext cx="116640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618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Relational Databases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6985" y="5638800"/>
            <a:ext cx="3040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… to the rescue!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</a:t>
            </a:r>
            <a:r>
              <a:rPr lang="en-US" sz="1000" b="0" dirty="0" err="1" smtClean="0"/>
              <a:t>images.wikia.com</a:t>
            </a:r>
            <a:r>
              <a:rPr lang="en-US" sz="1000" b="0" dirty="0"/>
              <a:t>/batman/images/b/b1/</a:t>
            </a:r>
            <a:r>
              <a:rPr lang="en-US" sz="1000" b="0" dirty="0" err="1"/>
              <a:t>Bat_Signal.jpg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85491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RDBMSes</a:t>
            </a:r>
            <a:r>
              <a:rPr lang="en-US" dirty="0" smtClean="0"/>
              <a:t>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model with schemas</a:t>
            </a:r>
          </a:p>
          <a:p>
            <a:r>
              <a:rPr lang="en-US" dirty="0" smtClean="0"/>
              <a:t>Powerful, flexible query language</a:t>
            </a:r>
          </a:p>
          <a:p>
            <a:r>
              <a:rPr lang="en-US" dirty="0" smtClean="0"/>
              <a:t>Transactional semantics: ACID</a:t>
            </a:r>
          </a:p>
          <a:p>
            <a:r>
              <a:rPr lang="en-US" dirty="0" smtClean="0"/>
              <a:t>Rich ecosystem, lots of tool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07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088" y="3225224"/>
            <a:ext cx="4800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</p:spTree>
    <p:extLst>
      <p:ext uri="{BB962C8B-B14F-4D97-AF65-F5344CB8AC3E}">
        <p14:creationId xmlns:p14="http://schemas.microsoft.com/office/powerpoint/2010/main" val="2424504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5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320135"/>
            <a:ext cx="587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Note: Flexible design doesn’t mean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no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design!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47563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56651</TotalTime>
  <Words>1622</Words>
  <Application>Microsoft Macintosh PowerPoint</Application>
  <PresentationFormat>On-screen Show (4:3)</PresentationFormat>
  <Paragraphs>328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The Fundamental Problem</vt:lpstr>
      <vt:lpstr>Motivating Scenarios</vt:lpstr>
      <vt:lpstr>Motivating Scenarios</vt:lpstr>
      <vt:lpstr>Three Core Ideas</vt:lpstr>
      <vt:lpstr>PowerPoint Presentation</vt:lpstr>
      <vt:lpstr>What do RDBMSes provide?</vt:lpstr>
      <vt:lpstr>PowerPoint Presentation</vt:lpstr>
      <vt:lpstr>PowerPoint Presentation</vt:lpstr>
      <vt:lpstr>PowerPoint Presentation</vt:lpstr>
      <vt:lpstr>PowerPoint Presentation</vt:lpstr>
      <vt:lpstr>What do RDBMSes provide?</vt:lpstr>
      <vt:lpstr>Features a la carte?</vt:lpstr>
      <vt:lpstr>Three Core Ideas</vt:lpstr>
      <vt:lpstr>How do RDBMSes do it?</vt:lpstr>
      <vt:lpstr>2PC: Sketch</vt:lpstr>
      <vt:lpstr>2PC: Sketch</vt:lpstr>
      <vt:lpstr>2PC: Sketch</vt:lpstr>
      <vt:lpstr>2PC: Assumptions and Limitations</vt:lpstr>
      <vt:lpstr>PowerPoint Presentation</vt:lpstr>
      <vt:lpstr>“Unit of Consistency”</vt:lpstr>
      <vt:lpstr>Three Core Ideas</vt:lpstr>
      <vt:lpstr>CAP “Theorem”</vt:lpstr>
      <vt:lpstr>CAP Tradeoffs</vt:lpstr>
      <vt:lpstr>Is this helpful?</vt:lpstr>
      <vt:lpstr>Abadi Says…</vt:lpstr>
      <vt:lpstr>Replication possibilities</vt:lpstr>
      <vt:lpstr>Move over, CAP</vt:lpstr>
      <vt:lpstr>PowerPoint Presentation</vt:lpstr>
      <vt:lpstr>HBase</vt:lpstr>
      <vt:lpstr>Three Core Ideas</vt:lpstr>
      <vt:lpstr>PowerPoint Presentation</vt:lpstr>
      <vt:lpstr>Three Core Ideas</vt:lpstr>
      <vt:lpstr>Facebook Architecture</vt:lpstr>
      <vt:lpstr>Facebook Architecture: Multi-DC</vt:lpstr>
      <vt:lpstr>Facebook Architecture</vt:lpstr>
      <vt:lpstr>Three Core Ideas</vt:lpstr>
      <vt:lpstr>Yahoo’s PNUTS</vt:lpstr>
      <vt:lpstr>PNUTS: Implementation Principles</vt:lpstr>
      <vt:lpstr>Three Core Ideas</vt:lpstr>
      <vt:lpstr>PowerPoint Presentation</vt:lpstr>
      <vt:lpstr>Google’s Megastore</vt:lpstr>
      <vt:lpstr>Google’s Spanner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11938</cp:revision>
  <dcterms:created xsi:type="dcterms:W3CDTF">2012-08-31T06:36:49Z</dcterms:created>
  <dcterms:modified xsi:type="dcterms:W3CDTF">2016-03-22T00:02:55Z</dcterms:modified>
  <cp:category/>
</cp:coreProperties>
</file>