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1548" r:id="rId2"/>
    <p:sldId id="1549" r:id="rId3"/>
    <p:sldId id="1460" r:id="rId4"/>
    <p:sldId id="1550" r:id="rId5"/>
    <p:sldId id="1461" r:id="rId6"/>
    <p:sldId id="1553" r:id="rId7"/>
    <p:sldId id="1465" r:id="rId8"/>
    <p:sldId id="1521" r:id="rId9"/>
    <p:sldId id="1468" r:id="rId10"/>
    <p:sldId id="1552" r:id="rId11"/>
    <p:sldId id="1510" r:id="rId12"/>
    <p:sldId id="1509" r:id="rId13"/>
    <p:sldId id="1471" r:id="rId14"/>
    <p:sldId id="1463" r:id="rId15"/>
    <p:sldId id="1488" r:id="rId16"/>
    <p:sldId id="1476" r:id="rId17"/>
    <p:sldId id="1522" r:id="rId18"/>
    <p:sldId id="1523" r:id="rId19"/>
    <p:sldId id="1478" r:id="rId20"/>
    <p:sldId id="1479" r:id="rId21"/>
    <p:sldId id="1480" r:id="rId22"/>
    <p:sldId id="1481" r:id="rId23"/>
    <p:sldId id="1482" r:id="rId24"/>
    <p:sldId id="1477" r:id="rId25"/>
    <p:sldId id="1483" r:id="rId26"/>
    <p:sldId id="1484" r:id="rId27"/>
    <p:sldId id="1485" r:id="rId28"/>
    <p:sldId id="1486" r:id="rId29"/>
    <p:sldId id="1487" r:id="rId30"/>
    <p:sldId id="1489" r:id="rId31"/>
    <p:sldId id="1512" r:id="rId32"/>
    <p:sldId id="1554" r:id="rId33"/>
    <p:sldId id="1491" r:id="rId34"/>
    <p:sldId id="1492" r:id="rId35"/>
    <p:sldId id="1555" r:id="rId36"/>
    <p:sldId id="1560" r:id="rId37"/>
    <p:sldId id="1493" r:id="rId38"/>
    <p:sldId id="1494" r:id="rId39"/>
    <p:sldId id="1495" r:id="rId40"/>
    <p:sldId id="1496" r:id="rId41"/>
    <p:sldId id="1559" r:id="rId42"/>
    <p:sldId id="1556" r:id="rId43"/>
    <p:sldId id="1497" r:id="rId44"/>
    <p:sldId id="1498" r:id="rId45"/>
    <p:sldId id="1499" r:id="rId46"/>
    <p:sldId id="1500" r:id="rId47"/>
    <p:sldId id="1501" r:id="rId48"/>
    <p:sldId id="1557" r:id="rId49"/>
    <p:sldId id="1502" r:id="rId50"/>
    <p:sldId id="1503" r:id="rId51"/>
    <p:sldId id="1506" r:id="rId52"/>
    <p:sldId id="1561" r:id="rId53"/>
    <p:sldId id="1558" r:id="rId5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9" autoAdjust="0"/>
    <p:restoredTop sz="75202" autoAdjust="0"/>
  </p:normalViewPr>
  <p:slideViewPr>
    <p:cSldViewPr>
      <p:cViewPr varScale="1">
        <p:scale>
          <a:sx n="171" d="100"/>
          <a:sy n="171" d="100"/>
        </p:scale>
        <p:origin x="-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iversityOfWaterloo_logo_horiz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64" y="0"/>
            <a:ext cx="4393936" cy="1761759"/>
          </a:xfrm>
          <a:prstGeom prst="rect">
            <a:avLst/>
          </a:prstGeom>
        </p:spPr>
      </p:pic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600" dirty="0" smtClean="0">
                <a:solidFill>
                  <a:schemeClr val="bg2"/>
                </a:solidFill>
                <a:latin typeface="Gill Sans"/>
                <a:cs typeface="Gill Sans"/>
              </a:rPr>
              <a:t>Big Data Infrastructure</a:t>
            </a:r>
            <a:endParaRPr lang="en-US" sz="36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800" b="0">
                <a:solidFill>
                  <a:schemeClr val="bg2"/>
                </a:solidFill>
                <a:latin typeface="Gill Sans"/>
                <a:cs typeface="Gill Sans"/>
              </a:rPr>
              <a:t>Week </a:t>
            </a:r>
            <a:r>
              <a:rPr lang="en-US" sz="2800" b="0" smtClean="0">
                <a:solidFill>
                  <a:schemeClr val="bg2"/>
                </a:solidFill>
                <a:latin typeface="Gill Sans"/>
                <a:cs typeface="Gill Sans"/>
              </a:rPr>
              <a:t>10: </a:t>
            </a:r>
            <a:r>
              <a:rPr lang="en-US" sz="2800" b="0" dirty="0" smtClean="0">
                <a:solidFill>
                  <a:schemeClr val="bg2"/>
                </a:solidFill>
                <a:latin typeface="Gill Sans"/>
                <a:cs typeface="Gill Sans"/>
              </a:rPr>
              <a:t>Mutable State (1/2)</a:t>
            </a:r>
            <a:endParaRPr lang="en-US" sz="2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489/698 Big Data Infrastructure (Winter 2016)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March 15,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2016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These slides are available at http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/bigdata-2016w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966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587945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  "token": 945842,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  "</a:t>
            </a:r>
            <a:r>
              <a:rPr lang="en-US" sz="2000" b="0" dirty="0" err="1">
                <a:solidFill>
                  <a:schemeClr val="bg1"/>
                </a:solidFill>
                <a:latin typeface="Andale Mono"/>
                <a:cs typeface="Andale Mono"/>
              </a:rPr>
              <a:t>feature_enabled</a:t>
            </a:r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": "</a:t>
            </a:r>
            <a:r>
              <a:rPr lang="en-US" sz="2000" b="0" dirty="0" err="1">
                <a:solidFill>
                  <a:schemeClr val="bg1"/>
                </a:solidFill>
                <a:latin typeface="Andale Mono"/>
                <a:cs typeface="Andale Mono"/>
              </a:rPr>
              <a:t>super_special</a:t>
            </a:r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",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  "</a:t>
            </a:r>
            <a:r>
              <a:rPr lang="en-US" sz="2000" b="0" dirty="0" err="1">
                <a:solidFill>
                  <a:schemeClr val="bg1"/>
                </a:solidFill>
                <a:latin typeface="Andale Mono"/>
                <a:cs typeface="Andale Mono"/>
              </a:rPr>
              <a:t>userid</a:t>
            </a:r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": 229922,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  "page": "null",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  "info": { "email": "</a:t>
            </a:r>
            <a:r>
              <a:rPr lang="en-US" sz="2000" b="0" dirty="0" err="1">
                <a:solidFill>
                  <a:schemeClr val="bg1"/>
                </a:solidFill>
                <a:latin typeface="Andale Mono"/>
                <a:cs typeface="Andale Mono"/>
              </a:rPr>
              <a:t>my@place.com</a:t>
            </a:r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" }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43400" y="2209800"/>
            <a:ext cx="4724400" cy="461665"/>
            <a:chOff x="4343400" y="2209800"/>
            <a:chExt cx="472440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5982550" y="2209800"/>
              <a:ext cx="30852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Is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this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really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an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integer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?</a:t>
              </a:r>
              <a:endParaRPr lang="en-US" sz="2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9" name="Straight Arrow Connector 8"/>
            <p:cNvCxnSpPr>
              <a:stCxn id="5" idx="1"/>
            </p:cNvCxnSpPr>
            <p:nvPr/>
          </p:nvCxnSpPr>
          <p:spPr bwMode="auto">
            <a:xfrm flipH="1" flipV="1">
              <a:off x="4343400" y="2286000"/>
              <a:ext cx="1639150" cy="154633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661305" y="2664768"/>
            <a:ext cx="2282295" cy="1530697"/>
            <a:chOff x="3661305" y="2664768"/>
            <a:chExt cx="2282295" cy="1530697"/>
          </a:xfrm>
        </p:grpSpPr>
        <p:sp>
          <p:nvSpPr>
            <p:cNvPr id="6" name="TextBox 5"/>
            <p:cNvSpPr txBox="1"/>
            <p:nvPr/>
          </p:nvSpPr>
          <p:spPr>
            <a:xfrm>
              <a:off x="3661305" y="3733800"/>
              <a:ext cx="22822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Is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this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really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null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?</a:t>
              </a:r>
              <a:endParaRPr lang="en-US" sz="2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3923450" y="2664768"/>
              <a:ext cx="800950" cy="114523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191000" y="381000"/>
            <a:ext cx="3715831" cy="1371600"/>
            <a:chOff x="4191000" y="381000"/>
            <a:chExt cx="3715831" cy="1371600"/>
          </a:xfrm>
        </p:grpSpPr>
        <p:sp>
          <p:nvSpPr>
            <p:cNvPr id="7" name="TextBox 6"/>
            <p:cNvSpPr txBox="1"/>
            <p:nvPr/>
          </p:nvSpPr>
          <p:spPr>
            <a:xfrm>
              <a:off x="4191000" y="381000"/>
              <a:ext cx="37158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This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should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really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be a list…</a:t>
              </a:r>
              <a:endParaRPr lang="en-US" sz="2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>
              <a:off x="4837850" y="838200"/>
              <a:ext cx="496150" cy="9144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0" y="58160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Flexible design doesn’t mean no design!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6425" y="3045768"/>
            <a:ext cx="3312175" cy="1911697"/>
            <a:chOff x="726425" y="3045768"/>
            <a:chExt cx="3312175" cy="1911697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V="1">
              <a:off x="1981200" y="3045768"/>
              <a:ext cx="1485050" cy="152623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26425" y="4495800"/>
              <a:ext cx="33121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What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keys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?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What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values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?</a:t>
              </a:r>
              <a:endParaRPr lang="en-US" sz="2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200" y="609600"/>
            <a:ext cx="3651661" cy="1676400"/>
            <a:chOff x="152400" y="609600"/>
            <a:chExt cx="3651661" cy="16764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1143000" y="1066800"/>
              <a:ext cx="723050" cy="12192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2400" y="609600"/>
              <a:ext cx="36516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Remember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the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camelSnake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!</a:t>
              </a:r>
              <a:endParaRPr lang="en-US" sz="2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52826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JSON</a:t>
            </a:r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to the Rescue!</a:t>
            </a:r>
            <a:endParaRPr lang="en-US" sz="3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837532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rtoise_hea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7187" y="0"/>
            <a:ext cx="10291188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/>
              <a:t>Source: Wikipedia (Tortoise)</a:t>
            </a:r>
            <a:endParaRPr lang="en-US" sz="10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405824"/>
            <a:ext cx="46786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0" dirty="0" smtClean="0">
                <a:latin typeface="Gill Sans"/>
                <a:cs typeface="Gill Sans"/>
              </a:rPr>
              <a:t>#2: Pay for ACID!</a:t>
            </a:r>
            <a:endParaRPr lang="en-US" sz="3200" b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787473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ggyb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228600"/>
            <a:ext cx="17151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latin typeface="Gill Sans"/>
                <a:cs typeface="Gill Sans"/>
              </a:rPr>
              <a:t>#3: Cost!</a:t>
            </a:r>
            <a:endParaRPr lang="en-US" sz="3200" b="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/>
              <a:t>Source: </a:t>
            </a:r>
            <a:r>
              <a:rPr lang="en-US" sz="1000" b="0" dirty="0" err="1" smtClean="0"/>
              <a:t>www.flickr.com</a:t>
            </a:r>
            <a:r>
              <a:rPr lang="en-US" sz="1000" b="0" dirty="0"/>
              <a:t>/photos/</a:t>
            </a:r>
            <a:r>
              <a:rPr lang="en-US" sz="1000" b="0" dirty="0" err="1"/>
              <a:t>gnusinn</a:t>
            </a:r>
            <a:r>
              <a:rPr lang="en-US" sz="1000" b="0" dirty="0"/>
              <a:t>/3080378658/</a:t>
            </a:r>
          </a:p>
        </p:txBody>
      </p:sp>
    </p:spTree>
    <p:extLst>
      <p:ext uri="{BB962C8B-B14F-4D97-AF65-F5344CB8AC3E}">
        <p14:creationId xmlns:p14="http://schemas.microsoft.com/office/powerpoint/2010/main" val="1739485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</a:t>
            </a:r>
            <a:r>
              <a:rPr lang="en-US" dirty="0" err="1" smtClean="0"/>
              <a:t>RDBMSes</a:t>
            </a:r>
            <a:r>
              <a:rPr lang="en-US" dirty="0" smtClean="0"/>
              <a:t> provide?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Relational model with schemas</a:t>
            </a:r>
          </a:p>
          <a:p>
            <a:r>
              <a:rPr lang="en-US" dirty="0" smtClean="0"/>
              <a:t>Powerful, flexible query language</a:t>
            </a:r>
          </a:p>
          <a:p>
            <a:r>
              <a:rPr lang="en-US" dirty="0" smtClean="0"/>
              <a:t>Transactional semantics: ACID</a:t>
            </a:r>
          </a:p>
          <a:p>
            <a:r>
              <a:rPr lang="en-US" dirty="0" smtClean="0"/>
              <a:t>Rich ecosystem, lots of tool support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fix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1981200"/>
            <a:ext cx="360045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638800"/>
            <a:ext cx="46907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What if we want </a:t>
            </a:r>
            <a:r>
              <a:rPr lang="en-US" sz="3200" b="0" i="1" dirty="0" smtClean="0">
                <a:solidFill>
                  <a:srgbClr val="FF0000"/>
                </a:solidFill>
                <a:latin typeface="Gill Sans"/>
                <a:cs typeface="Gill Sans"/>
              </a:rPr>
              <a:t>a la carte</a:t>
            </a:r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?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Source: </a:t>
            </a:r>
            <a:r>
              <a:rPr lang="en-US" sz="1000" b="0" dirty="0" err="1" smtClean="0">
                <a:solidFill>
                  <a:schemeClr val="bg1"/>
                </a:solidFill>
              </a:rPr>
              <a:t>www.flickr.com</a:t>
            </a:r>
            <a:r>
              <a:rPr lang="en-US" sz="1000" b="0" dirty="0">
                <a:solidFill>
                  <a:schemeClr val="bg1"/>
                </a:solidFill>
              </a:rPr>
              <a:t>/photos/</a:t>
            </a:r>
            <a:r>
              <a:rPr lang="en-US" sz="1000" b="0" dirty="0" err="1">
                <a:solidFill>
                  <a:schemeClr val="bg1"/>
                </a:solidFill>
              </a:rPr>
              <a:t>vidiot</a:t>
            </a:r>
            <a:r>
              <a:rPr lang="en-US" sz="1000" b="0" dirty="0">
                <a:solidFill>
                  <a:schemeClr val="bg1"/>
                </a:solidFill>
              </a:rPr>
              <a:t>/18556565/</a:t>
            </a:r>
          </a:p>
        </p:txBody>
      </p:sp>
    </p:spTree>
    <p:extLst>
      <p:ext uri="{BB962C8B-B14F-4D97-AF65-F5344CB8AC3E}">
        <p14:creationId xmlns:p14="http://schemas.microsoft.com/office/powerpoint/2010/main" val="23884217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</a:t>
            </a:r>
            <a:r>
              <a:rPr lang="en-US" i="1" dirty="0" smtClean="0"/>
              <a:t>a la carte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I’m willing to give up consistency for scalability?</a:t>
            </a:r>
          </a:p>
          <a:p>
            <a:r>
              <a:rPr lang="en-US" dirty="0" smtClean="0"/>
              <a:t>What if I’m willing to give up the relational model for something more flexible?</a:t>
            </a:r>
          </a:p>
          <a:p>
            <a:r>
              <a:rPr lang="en-US" dirty="0" smtClean="0"/>
              <a:t>What if I just want a cheaper solution?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0377" y="5816024"/>
            <a:ext cx="30001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Enter… </a:t>
            </a:r>
            <a:r>
              <a:rPr lang="en-US" sz="3200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NoSQL</a:t>
            </a:r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!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10849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sql-cv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400"/>
            <a:ext cx="4840941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Source: </a:t>
            </a:r>
            <a:r>
              <a:rPr lang="en-US" sz="1000" b="0" dirty="0" err="1" smtClean="0">
                <a:solidFill>
                  <a:schemeClr val="bg1"/>
                </a:solidFill>
              </a:rPr>
              <a:t>geekandpoke.typepad.com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  <a:r>
              <a:rPr lang="en-US" sz="1000" b="0" dirty="0" err="1">
                <a:solidFill>
                  <a:schemeClr val="bg1"/>
                </a:solidFill>
              </a:rPr>
              <a:t>geekandpoke</a:t>
            </a:r>
            <a:r>
              <a:rPr lang="en-US" sz="1000" b="0" dirty="0">
                <a:solidFill>
                  <a:schemeClr val="bg1"/>
                </a:solidFill>
              </a:rPr>
              <a:t>/2011/01/</a:t>
            </a:r>
            <a:r>
              <a:rPr lang="en-US" sz="1000" b="0" dirty="0" err="1">
                <a:solidFill>
                  <a:schemeClr val="bg1"/>
                </a:solidFill>
              </a:rPr>
              <a:t>nosql.html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947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Horizontally scale “simple operations”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Replicate/distribute data over many servers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Simple call interface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Weaker concurrency model than ACID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Efficient use of distributed indexes and RAM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Flexible schemas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Cattell</a:t>
            </a:r>
            <a:r>
              <a:rPr lang="en-US" sz="1000" b="0" dirty="0">
                <a:solidFill>
                  <a:schemeClr val="bg1"/>
                </a:solidFill>
              </a:rPr>
              <a:t> (2010). Scalable SQL and </a:t>
            </a:r>
            <a:r>
              <a:rPr lang="en-US" sz="1000" b="0" dirty="0" err="1">
                <a:solidFill>
                  <a:schemeClr val="bg1"/>
                </a:solidFill>
              </a:rPr>
              <a:t>NoSQL</a:t>
            </a:r>
            <a:r>
              <a:rPr lang="en-US" sz="1000" b="0" dirty="0">
                <a:solidFill>
                  <a:schemeClr val="bg1"/>
                </a:solidFill>
              </a:rPr>
              <a:t> Data Stores. </a:t>
            </a:r>
            <a:r>
              <a:rPr lang="en-US" sz="1000" b="0" i="1" dirty="0">
                <a:solidFill>
                  <a:schemeClr val="bg1"/>
                </a:solidFill>
              </a:rPr>
              <a:t>SIGMOD Record</a:t>
            </a:r>
            <a:r>
              <a:rPr lang="en-US" sz="1000" b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304800"/>
            <a:ext cx="33193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Gill Sans"/>
                <a:cs typeface="Gill Sans"/>
              </a:rPr>
              <a:t>(Not only SQL)</a:t>
            </a:r>
            <a:endParaRPr lang="en-US" sz="3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 rot="21259842">
            <a:off x="2262783" y="5171200"/>
            <a:ext cx="6253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But, don’t blindly follow the hype…</a:t>
            </a:r>
          </a:p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Often, (</a:t>
            </a:r>
            <a:r>
              <a:rPr lang="en-US" sz="2400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sharded</a:t>
            </a: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) MySQL is what you really need!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1551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(Major) Types of </a:t>
            </a:r>
            <a:r>
              <a:rPr lang="en-US" dirty="0" err="1" smtClean="0"/>
              <a:t>NoSQL</a:t>
            </a:r>
            <a:r>
              <a:rPr lang="en-US" dirty="0" smtClean="0"/>
              <a:t>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Key-value stores</a:t>
            </a:r>
          </a:p>
          <a:p>
            <a:r>
              <a:rPr lang="en-US" dirty="0" smtClean="0"/>
              <a:t>Column-oriented databases</a:t>
            </a:r>
          </a:p>
          <a:p>
            <a:r>
              <a:rPr lang="en-US" dirty="0" smtClean="0"/>
              <a:t>Document stores</a:t>
            </a:r>
          </a:p>
          <a:p>
            <a:r>
              <a:rPr lang="en-US" dirty="0" smtClean="0"/>
              <a:t>Graph 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14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ychain_LED_flash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332" y="0"/>
            <a:ext cx="9891332" cy="6858248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(Keychain)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Key-Value Stores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32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Key-Value Stores: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Stores associations between keys and values</a:t>
            </a:r>
          </a:p>
          <a:p>
            <a:r>
              <a:rPr lang="en-US" dirty="0" smtClean="0"/>
              <a:t>Keys are usually primitives</a:t>
            </a:r>
          </a:p>
          <a:p>
            <a:pPr lvl="1"/>
            <a:r>
              <a:rPr lang="en-US" dirty="0" smtClean="0"/>
              <a:t>For example, </a:t>
            </a:r>
            <a:r>
              <a:rPr lang="en-US" dirty="0" err="1" smtClean="0"/>
              <a:t>ints</a:t>
            </a:r>
            <a:r>
              <a:rPr lang="en-US" dirty="0" smtClean="0"/>
              <a:t>, strings, raw bytes, etc.</a:t>
            </a:r>
          </a:p>
          <a:p>
            <a:r>
              <a:rPr lang="en-US" dirty="0" smtClean="0"/>
              <a:t>Values can be primitive or complex: usually opaque to store</a:t>
            </a:r>
          </a:p>
          <a:p>
            <a:pPr lvl="1"/>
            <a:r>
              <a:rPr lang="en-US" dirty="0" smtClean="0"/>
              <a:t>Primitives: </a:t>
            </a:r>
            <a:r>
              <a:rPr lang="en-US" dirty="0" err="1" smtClean="0"/>
              <a:t>ints</a:t>
            </a:r>
            <a:r>
              <a:rPr lang="en-US" dirty="0" smtClean="0"/>
              <a:t>, strings, etc.</a:t>
            </a:r>
          </a:p>
          <a:p>
            <a:pPr lvl="1"/>
            <a:r>
              <a:rPr lang="en-US" dirty="0" smtClean="0"/>
              <a:t>Complex: JSON, HTML fragments,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309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Structure of the Course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0" y="4453726"/>
            <a:ext cx="4572000" cy="110887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  <a:t>“Core” framework features </a:t>
            </a:r>
            <a:b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</a:br>
            <a: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  <a:t>and algorithm design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cs typeface="Helvetica Neue"/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8127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Text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79548" y="2606854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Graphs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39463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Relational 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50131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Data Mining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1143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Key-Value Stores: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simple API:</a:t>
            </a:r>
          </a:p>
          <a:p>
            <a:pPr lvl="1"/>
            <a:r>
              <a:rPr lang="en-US" dirty="0" smtClean="0"/>
              <a:t>Get – fetch value associated with key</a:t>
            </a:r>
          </a:p>
          <a:p>
            <a:pPr lvl="1"/>
            <a:r>
              <a:rPr lang="en-US" dirty="0" smtClean="0"/>
              <a:t>Put – set value associated with key</a:t>
            </a:r>
          </a:p>
          <a:p>
            <a:r>
              <a:rPr lang="en-US" dirty="0" smtClean="0"/>
              <a:t>Optional operations:</a:t>
            </a:r>
          </a:p>
          <a:p>
            <a:pPr lvl="1"/>
            <a:r>
              <a:rPr lang="en-US" dirty="0" smtClean="0"/>
              <a:t>Multi-get</a:t>
            </a:r>
          </a:p>
          <a:p>
            <a:pPr lvl="1"/>
            <a:r>
              <a:rPr lang="en-US" dirty="0" smtClean="0"/>
              <a:t>Multi-put</a:t>
            </a:r>
          </a:p>
          <a:p>
            <a:pPr lvl="1"/>
            <a:r>
              <a:rPr lang="en-US" dirty="0" smtClean="0"/>
              <a:t>Range queries</a:t>
            </a:r>
          </a:p>
          <a:p>
            <a:r>
              <a:rPr lang="en-US" dirty="0" smtClean="0"/>
              <a:t>Consistency model:</a:t>
            </a:r>
          </a:p>
          <a:p>
            <a:pPr lvl="1"/>
            <a:r>
              <a:rPr lang="en-US" dirty="0" smtClean="0"/>
              <a:t>Atomic puts (usually)</a:t>
            </a:r>
          </a:p>
          <a:p>
            <a:pPr lvl="1"/>
            <a:r>
              <a:rPr lang="en-US" dirty="0" smtClean="0"/>
              <a:t>Cross-key operations: who knows?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4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Key-Value Stores: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Non-persistent:</a:t>
            </a:r>
          </a:p>
          <a:p>
            <a:pPr lvl="1"/>
            <a:r>
              <a:rPr lang="en-US" dirty="0" smtClean="0"/>
              <a:t>Just a big in-memory hash table</a:t>
            </a:r>
          </a:p>
          <a:p>
            <a:r>
              <a:rPr lang="en-US" dirty="0" smtClean="0"/>
              <a:t>Persistent</a:t>
            </a:r>
          </a:p>
          <a:p>
            <a:pPr lvl="1"/>
            <a:r>
              <a:rPr lang="en-US" dirty="0" smtClean="0"/>
              <a:t>Wrapper around a traditional RDBMS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096000"/>
            <a:ext cx="75035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What if data doesn’t fit on a single machine?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571418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Solution: Partition!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 the key space across multiple machines</a:t>
            </a:r>
          </a:p>
          <a:p>
            <a:pPr lvl="1"/>
            <a:r>
              <a:rPr lang="en-US" dirty="0" smtClean="0"/>
              <a:t>Let’s say, hash partitioning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n</a:t>
            </a:r>
            <a:r>
              <a:rPr lang="en-US" dirty="0" smtClean="0"/>
              <a:t> machines, store key </a:t>
            </a:r>
            <a:r>
              <a:rPr lang="en-US" i="1" dirty="0" smtClean="0"/>
              <a:t>k</a:t>
            </a:r>
            <a:r>
              <a:rPr lang="en-US" dirty="0" smtClean="0"/>
              <a:t> at machine </a:t>
            </a:r>
            <a:r>
              <a:rPr lang="en-US" i="1" dirty="0" smtClean="0"/>
              <a:t>h(k) </a:t>
            </a:r>
            <a:r>
              <a:rPr lang="en-US" dirty="0" smtClean="0"/>
              <a:t>mod</a:t>
            </a:r>
            <a:r>
              <a:rPr lang="en-US" i="1" dirty="0" smtClean="0"/>
              <a:t> n</a:t>
            </a:r>
            <a:endParaRPr lang="en-US" dirty="0" smtClean="0"/>
          </a:p>
          <a:p>
            <a:r>
              <a:rPr lang="en-US" dirty="0" smtClean="0"/>
              <a:t>Okay… But:</a:t>
            </a:r>
          </a:p>
          <a:p>
            <a:pPr marL="749300" lvl="1" indent="-293688">
              <a:buFont typeface="+mj-lt"/>
              <a:buAutoNum type="arabicPeriod"/>
            </a:pPr>
            <a:r>
              <a:rPr lang="en-US" dirty="0" smtClean="0"/>
              <a:t>How do we know which physical machine to contact?</a:t>
            </a:r>
          </a:p>
          <a:p>
            <a:pPr marL="749300" lvl="1" indent="-293688">
              <a:buFont typeface="+mj-lt"/>
              <a:buAutoNum type="arabicPeriod"/>
            </a:pPr>
            <a:r>
              <a:rPr lang="en-US" dirty="0" smtClean="0"/>
              <a:t>How do we add a new machine to the cluster?</a:t>
            </a:r>
          </a:p>
          <a:p>
            <a:pPr marL="749300" lvl="1" indent="-293688">
              <a:buFont typeface="+mj-lt"/>
              <a:buAutoNum type="arabicPeriod"/>
            </a:pPr>
            <a:r>
              <a:rPr lang="en-US" dirty="0" smtClean="0"/>
              <a:t>What happens if a machine fails?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6019800"/>
            <a:ext cx="40853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See the problems here?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20235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Hash the keys</a:t>
            </a:r>
          </a:p>
          <a:p>
            <a:r>
              <a:rPr lang="en-US" dirty="0" smtClean="0"/>
              <a:t>Hash the machines also!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5257800"/>
            <a:ext cx="41262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Distributed hash tables!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638800"/>
            <a:ext cx="488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Gill Sans"/>
                <a:cs typeface="Gill Sans"/>
              </a:rPr>
              <a:t>(following combines ideas from several sources…)</a:t>
            </a:r>
            <a:endParaRPr lang="en-US" sz="1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796420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ircular Arrow 11"/>
          <p:cNvSpPr/>
          <p:nvPr/>
        </p:nvSpPr>
        <p:spPr bwMode="auto">
          <a:xfrm rot="18897182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8950412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ircular Arrow 13"/>
          <p:cNvSpPr/>
          <p:nvPr/>
        </p:nvSpPr>
        <p:spPr bwMode="auto">
          <a:xfrm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07927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ircular Arrow 14"/>
          <p:cNvSpPr/>
          <p:nvPr/>
        </p:nvSpPr>
        <p:spPr bwMode="auto">
          <a:xfrm rot="270000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42951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Circular Arrow 15"/>
          <p:cNvSpPr/>
          <p:nvPr/>
        </p:nvSpPr>
        <p:spPr bwMode="auto">
          <a:xfrm rot="591304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087758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Circular Arrow 16"/>
          <p:cNvSpPr/>
          <p:nvPr/>
        </p:nvSpPr>
        <p:spPr bwMode="auto">
          <a:xfrm rot="8574096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451922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Circular Arrow 17"/>
          <p:cNvSpPr/>
          <p:nvPr/>
        </p:nvSpPr>
        <p:spPr bwMode="auto">
          <a:xfrm rot="12275308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014958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Circular Arrow 18"/>
          <p:cNvSpPr/>
          <p:nvPr/>
        </p:nvSpPr>
        <p:spPr bwMode="auto">
          <a:xfrm rot="15672211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8907359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 smtClean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968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 smtClean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632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Routing: Which machine holds the key?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34" name="Curved Connector 33"/>
          <p:cNvCxnSpPr>
            <a:stCxn id="5" idx="3"/>
            <a:endCxn id="6" idx="3"/>
          </p:cNvCxnSpPr>
          <p:nvPr/>
        </p:nvCxnSpPr>
        <p:spPr bwMode="auto">
          <a:xfrm>
            <a:off x="6794500" y="1997369"/>
            <a:ext cx="533400" cy="1720262"/>
          </a:xfrm>
          <a:prstGeom prst="curvedConnector3">
            <a:avLst>
              <a:gd name="adj1" fmla="val 214286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5" idx="0"/>
            <a:endCxn id="4" idx="0"/>
          </p:cNvCxnSpPr>
          <p:nvPr/>
        </p:nvCxnSpPr>
        <p:spPr bwMode="auto">
          <a:xfrm rot="16200000" flipV="1">
            <a:off x="5280025" y="206375"/>
            <a:ext cx="533400" cy="1949450"/>
          </a:xfrm>
          <a:prstGeom prst="curvedConnector3">
            <a:avLst>
              <a:gd name="adj1" fmla="val 150000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15000" y="304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Each machine holds pointers to predecessor and successor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90800" y="30259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Send request to any node, gets routed to correct one in O(n) hops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60921" y="3810000"/>
            <a:ext cx="32874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Can we do better?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51653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 smtClean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632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Routing: Which machine holds the key?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34" name="Curved Connector 33"/>
          <p:cNvCxnSpPr>
            <a:stCxn id="5" idx="3"/>
            <a:endCxn id="6" idx="3"/>
          </p:cNvCxnSpPr>
          <p:nvPr/>
        </p:nvCxnSpPr>
        <p:spPr bwMode="auto">
          <a:xfrm>
            <a:off x="6794500" y="1997369"/>
            <a:ext cx="533400" cy="1720262"/>
          </a:xfrm>
          <a:prstGeom prst="curvedConnector3">
            <a:avLst>
              <a:gd name="adj1" fmla="val 214286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5" idx="0"/>
            <a:endCxn id="4" idx="0"/>
          </p:cNvCxnSpPr>
          <p:nvPr/>
        </p:nvCxnSpPr>
        <p:spPr bwMode="auto">
          <a:xfrm rot="16200000" flipV="1">
            <a:off x="5280025" y="206375"/>
            <a:ext cx="533400" cy="1949450"/>
          </a:xfrm>
          <a:prstGeom prst="curvedConnector3">
            <a:avLst>
              <a:gd name="adj1" fmla="val 150000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15000" y="304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Each machine holds pointers to predecessor and successor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90800" y="30259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Send request to any node, gets routed to correct one in O(log n) hops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62800" y="104769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+ “finger table”</a:t>
            </a:r>
            <a:b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(+2, +4, +8, …)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36" name="Curved Connector 35"/>
          <p:cNvCxnSpPr>
            <a:stCxn id="5" idx="3"/>
            <a:endCxn id="7" idx="3"/>
          </p:cNvCxnSpPr>
          <p:nvPr/>
        </p:nvCxnSpPr>
        <p:spPr bwMode="auto">
          <a:xfrm flipH="1">
            <a:off x="6489700" y="1997369"/>
            <a:ext cx="304800" cy="3429000"/>
          </a:xfrm>
          <a:prstGeom prst="curvedConnector3">
            <a:avLst>
              <a:gd name="adj1" fmla="val -591667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5" idx="3"/>
            <a:endCxn id="9" idx="3"/>
          </p:cNvCxnSpPr>
          <p:nvPr/>
        </p:nvCxnSpPr>
        <p:spPr bwMode="auto">
          <a:xfrm flipH="1">
            <a:off x="2679700" y="1997369"/>
            <a:ext cx="4114800" cy="2743200"/>
          </a:xfrm>
          <a:prstGeom prst="curvedConnector3">
            <a:avLst>
              <a:gd name="adj1" fmla="val -40741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207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 smtClean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632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Routing: Which machine holds the key?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3600" y="152400"/>
            <a:ext cx="2914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Simpler Solution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086600" y="762000"/>
            <a:ext cx="16764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Service</a:t>
            </a:r>
            <a:b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Registry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700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 smtClean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00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New machine joins: What happens?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38" name="Picture 3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2254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Up Arrow 1"/>
          <p:cNvSpPr/>
          <p:nvPr/>
        </p:nvSpPr>
        <p:spPr bwMode="auto">
          <a:xfrm rot="9838990">
            <a:off x="4786411" y="4128249"/>
            <a:ext cx="533400" cy="1076864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Circular Arrow 39"/>
          <p:cNvSpPr/>
          <p:nvPr/>
        </p:nvSpPr>
        <p:spPr bwMode="auto">
          <a:xfrm rot="591304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087758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Circular Arrow 40"/>
          <p:cNvSpPr/>
          <p:nvPr/>
        </p:nvSpPr>
        <p:spPr bwMode="auto">
          <a:xfrm rot="5913040">
            <a:off x="1825179" y="605979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20147284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Circular Arrow 41"/>
          <p:cNvSpPr/>
          <p:nvPr/>
        </p:nvSpPr>
        <p:spPr bwMode="auto">
          <a:xfrm rot="3996088">
            <a:off x="1825179" y="605979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20790077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90800" y="30259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How do we rebuild the predecessor, successor, finger tables?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943600" y="0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err="1">
                <a:solidFill>
                  <a:schemeClr val="bg1"/>
                </a:solidFill>
              </a:rPr>
              <a:t>Stoica</a:t>
            </a:r>
            <a:r>
              <a:rPr lang="en-US" sz="1000" b="0" dirty="0">
                <a:solidFill>
                  <a:schemeClr val="bg1"/>
                </a:solidFill>
              </a:rPr>
              <a:t> et al. (2001). Chord: A Scalable Peer-to-peer Lookup Service for Internet Applications. </a:t>
            </a:r>
            <a:r>
              <a:rPr lang="en-US" sz="1000" b="0" i="1" dirty="0">
                <a:solidFill>
                  <a:schemeClr val="bg1"/>
                </a:solidFill>
              </a:rPr>
              <a:t>SIGCOMM.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943600" y="438090"/>
            <a:ext cx="3200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Cf. Gossip </a:t>
            </a:r>
            <a:r>
              <a:rPr lang="en-US" sz="1000" b="0" dirty="0" err="1" smtClean="0">
                <a:solidFill>
                  <a:schemeClr val="bg1"/>
                </a:solidFill>
              </a:rPr>
              <a:t>Protoccols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884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0" grpId="1" animBg="1"/>
      <p:bldP spid="41" grpId="0" animBg="1"/>
      <p:bldP spid="42" grpId="0" animBg="1"/>
      <p:bldP spid="44" grpId="0"/>
      <p:bldP spid="47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 smtClean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50974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Machine fails: What happens?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38" name="Picture 3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2254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509815" y="76200"/>
            <a:ext cx="35579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Solution: Replication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5" name="Circular Arrow 34"/>
          <p:cNvSpPr/>
          <p:nvPr/>
        </p:nvSpPr>
        <p:spPr bwMode="auto">
          <a:xfrm rot="18897182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8950412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Circular Arrow 35"/>
          <p:cNvSpPr/>
          <p:nvPr/>
        </p:nvSpPr>
        <p:spPr bwMode="auto">
          <a:xfrm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07927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ircular Arrow 36"/>
          <p:cNvSpPr/>
          <p:nvPr/>
        </p:nvSpPr>
        <p:spPr bwMode="auto">
          <a:xfrm rot="270000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42951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Up Arrow 38"/>
          <p:cNvSpPr/>
          <p:nvPr/>
        </p:nvSpPr>
        <p:spPr bwMode="auto">
          <a:xfrm rot="5400000">
            <a:off x="5900468" y="3004868"/>
            <a:ext cx="533400" cy="1076864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609600"/>
            <a:ext cx="227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N = 3, replicate +1, –1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29400" y="5257800"/>
            <a:ext cx="1736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Covered!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34200" y="1447800"/>
            <a:ext cx="1736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Covered!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597545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37" grpId="0" animBg="1"/>
      <p:bldP spid="39" grpId="0" animBg="1"/>
      <p:bldP spid="43" grpId="0"/>
      <p:bldP spid="46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Fundamental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keep track of </a:t>
            </a:r>
            <a:r>
              <a:rPr lang="en-US" i="1" dirty="0" smtClean="0"/>
              <a:t>mutable</a:t>
            </a:r>
            <a:r>
              <a:rPr lang="en-US" dirty="0" smtClean="0"/>
              <a:t> state in a </a:t>
            </a:r>
            <a:r>
              <a:rPr lang="en-US" i="1" dirty="0" smtClean="0"/>
              <a:t>scalable</a:t>
            </a:r>
            <a:r>
              <a:rPr lang="en-US" dirty="0" smtClean="0"/>
              <a:t> manner</a:t>
            </a:r>
          </a:p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State organized in terms of many “records”</a:t>
            </a:r>
          </a:p>
          <a:p>
            <a:pPr lvl="1"/>
            <a:r>
              <a:rPr lang="en-US" dirty="0" smtClean="0"/>
              <a:t>State unlikely to fit on single machine, must be distributed</a:t>
            </a:r>
          </a:p>
          <a:p>
            <a:r>
              <a:rPr lang="en-US" dirty="0" smtClean="0"/>
              <a:t>MapReduce won’t do!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805" y="6400800"/>
            <a:ext cx="8650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(note: much of this material belongs in a distributed systems or databases course)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380762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Refinement: Virtual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directly hash servers</a:t>
            </a:r>
          </a:p>
          <a:p>
            <a:r>
              <a:rPr lang="en-US" dirty="0" smtClean="0"/>
              <a:t>Create a large number of virtual nodes, map to physical servers</a:t>
            </a:r>
          </a:p>
          <a:p>
            <a:pPr lvl="1"/>
            <a:r>
              <a:rPr lang="en-US" dirty="0" smtClean="0"/>
              <a:t>Better load redistribution in event of machine failure</a:t>
            </a:r>
          </a:p>
          <a:p>
            <a:pPr lvl="1"/>
            <a:r>
              <a:rPr lang="en-US" dirty="0" smtClean="0"/>
              <a:t>When new server joins, evenly shed load from other servers</a:t>
            </a:r>
          </a:p>
        </p:txBody>
      </p:sp>
    </p:spTree>
    <p:extLst>
      <p:ext uri="{BB962C8B-B14F-4D97-AF65-F5344CB8AC3E}">
        <p14:creationId xmlns:p14="http://schemas.microsoft.com/office/powerpoint/2010/main" val="738039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Annex_Esstisch_Maßtisch_aus_Massivholz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93433" cy="6858000"/>
          </a:xfrm>
          <a:prstGeom prst="rect">
            <a:avLst/>
          </a:prstGeom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6629400"/>
            <a:ext cx="16466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Wikipedia (Table)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457200"/>
            <a:ext cx="19072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endParaRPr lang="en-US" sz="32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947525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r>
              <a:rPr lang="en-US" dirty="0" smtClean="0"/>
              <a:t>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Gmail</a:t>
            </a:r>
          </a:p>
          <a:p>
            <a:r>
              <a:rPr lang="en-US" dirty="0" smtClean="0"/>
              <a:t>Google’s web crawl</a:t>
            </a:r>
          </a:p>
          <a:p>
            <a:r>
              <a:rPr lang="en-US" dirty="0" smtClean="0"/>
              <a:t>Google Earth</a:t>
            </a:r>
          </a:p>
          <a:p>
            <a:r>
              <a:rPr lang="en-US" dirty="0" smtClean="0"/>
              <a:t>Google Analytics</a:t>
            </a:r>
          </a:p>
          <a:p>
            <a:r>
              <a:rPr lang="en-US" dirty="0"/>
              <a:t>Data source and data sink for MapReduce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892224"/>
            <a:ext cx="7567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HBase</a:t>
            </a:r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is the open-source implementation…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774349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table in </a:t>
            </a:r>
            <a:r>
              <a:rPr lang="en-US" dirty="0" err="1" smtClean="0"/>
              <a:t>Bigtable</a:t>
            </a:r>
            <a:r>
              <a:rPr lang="en-US" dirty="0" smtClean="0"/>
              <a:t> is a sparse, distributed, persistent multidimensional sorted map</a:t>
            </a:r>
          </a:p>
          <a:p>
            <a:r>
              <a:rPr lang="en-US" dirty="0" smtClean="0"/>
              <a:t>Map indexed by a row key, column key, and a timestamp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row:string</a:t>
            </a:r>
            <a:r>
              <a:rPr lang="en-US" dirty="0" smtClean="0"/>
              <a:t>, </a:t>
            </a:r>
            <a:r>
              <a:rPr lang="en-US" dirty="0" err="1" smtClean="0"/>
              <a:t>column:string</a:t>
            </a:r>
            <a:r>
              <a:rPr lang="en-US" dirty="0" smtClean="0"/>
              <a:t>, time:int64)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uninterpreted</a:t>
            </a:r>
            <a:r>
              <a:rPr lang="en-US" dirty="0" smtClean="0"/>
              <a:t> byte array</a:t>
            </a:r>
          </a:p>
          <a:p>
            <a:r>
              <a:rPr lang="en-US" dirty="0" smtClean="0"/>
              <a:t>Supports lookups, inserts, deletes</a:t>
            </a:r>
          </a:p>
          <a:p>
            <a:pPr lvl="1"/>
            <a:r>
              <a:rPr lang="en-US" dirty="0" smtClean="0"/>
              <a:t>Single row transactions only</a:t>
            </a:r>
            <a:endParaRPr lang="en-US" dirty="0"/>
          </a:p>
        </p:txBody>
      </p:sp>
      <p:pic>
        <p:nvPicPr>
          <p:cNvPr id="4" name="Picture 3" descr="Bigtable_DataMod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191000"/>
            <a:ext cx="7543800" cy="1637831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Image Source: Chang et al., OSDI 2006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55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Rows and 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Rows maintained in sorted lexicographic order</a:t>
            </a:r>
          </a:p>
          <a:p>
            <a:pPr lvl="1"/>
            <a:r>
              <a:rPr lang="en-US" dirty="0" smtClean="0"/>
              <a:t>Applications can exploit this property for efficient row scans</a:t>
            </a:r>
          </a:p>
          <a:p>
            <a:pPr lvl="1"/>
            <a:r>
              <a:rPr lang="en-US" dirty="0" smtClean="0"/>
              <a:t>Row ranges dynamically partitioned into tablets</a:t>
            </a:r>
          </a:p>
          <a:p>
            <a:r>
              <a:rPr lang="en-US" dirty="0" smtClean="0"/>
              <a:t>Columns grouped into column families</a:t>
            </a:r>
          </a:p>
          <a:p>
            <a:pPr lvl="1"/>
            <a:r>
              <a:rPr lang="en-US" dirty="0" smtClean="0"/>
              <a:t>Column key = </a:t>
            </a:r>
            <a:r>
              <a:rPr lang="en-US" i="1" dirty="0" err="1" smtClean="0"/>
              <a:t>family:qualifier</a:t>
            </a:r>
            <a:endParaRPr lang="en-US" i="1" dirty="0" smtClean="0"/>
          </a:p>
          <a:p>
            <a:pPr lvl="1"/>
            <a:r>
              <a:rPr lang="en-US" dirty="0" smtClean="0"/>
              <a:t>Column families provide locality hints</a:t>
            </a:r>
          </a:p>
          <a:p>
            <a:pPr lvl="1"/>
            <a:r>
              <a:rPr lang="en-US" dirty="0" smtClean="0"/>
              <a:t>Unbounded number of columns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044624"/>
            <a:ext cx="74338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At the end of the day, it’s all key-value pairs!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15496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638800" y="1600200"/>
            <a:ext cx="2362200" cy="449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1600200"/>
            <a:ext cx="4724400" cy="449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Key-Values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9328" y="1676400"/>
            <a:ext cx="46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row, column family, column qualifier, timestamp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1" y="1676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value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398589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5247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In Memory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5247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On Disk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67287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Mutability Easy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67287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Mutability Hard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8869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Small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8869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Big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2192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Okay, so how do we build it?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056983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r>
              <a:rPr lang="en-US" dirty="0" smtClean="0"/>
              <a:t> Building Blocks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GFS</a:t>
            </a:r>
          </a:p>
          <a:p>
            <a:r>
              <a:rPr lang="en-US" dirty="0" smtClean="0"/>
              <a:t>Chubby</a:t>
            </a:r>
          </a:p>
          <a:p>
            <a:r>
              <a:rPr lang="en-US" dirty="0" err="1" smtClean="0"/>
              <a:t>SSTable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21788">
            <a:off x="1423027" y="943746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HDFS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 rot="21246216">
            <a:off x="1903188" y="1527864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Zookeeper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 rot="21096275">
            <a:off x="1878139" y="2192145"/>
            <a:ext cx="835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HFile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 rot="21432184">
            <a:off x="511454" y="-12221"/>
            <a:ext cx="15325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Gill Sans"/>
                <a:cs typeface="Gill Sans"/>
              </a:rPr>
              <a:t>HBase</a:t>
            </a:r>
            <a:endParaRPr lang="en-US" sz="3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105684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SSTable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building block of </a:t>
            </a:r>
            <a:r>
              <a:rPr lang="en-US" dirty="0" err="1" smtClean="0"/>
              <a:t>Bigtable</a:t>
            </a:r>
            <a:endParaRPr lang="en-US" dirty="0" smtClean="0"/>
          </a:p>
          <a:p>
            <a:r>
              <a:rPr lang="en-US" dirty="0" smtClean="0"/>
              <a:t>Persistent, ordered immutable map from keys to values</a:t>
            </a:r>
          </a:p>
          <a:p>
            <a:pPr lvl="1"/>
            <a:r>
              <a:rPr lang="en-US" dirty="0" smtClean="0"/>
              <a:t>Stored in GFS</a:t>
            </a:r>
          </a:p>
          <a:p>
            <a:r>
              <a:rPr lang="en-US" dirty="0" smtClean="0"/>
              <a:t>Sequence of blocks on disk plus an index for block lookup</a:t>
            </a:r>
          </a:p>
          <a:p>
            <a:pPr lvl="1"/>
            <a:r>
              <a:rPr lang="en-US" dirty="0" smtClean="0"/>
              <a:t>Can be completely mapped into memory</a:t>
            </a:r>
          </a:p>
          <a:p>
            <a:r>
              <a:rPr lang="en-US" dirty="0" smtClean="0"/>
              <a:t>Supported operations:</a:t>
            </a:r>
          </a:p>
          <a:p>
            <a:pPr lvl="1"/>
            <a:r>
              <a:rPr lang="en-US" dirty="0" smtClean="0"/>
              <a:t>Look up value associated with key</a:t>
            </a:r>
          </a:p>
          <a:p>
            <a:pPr lvl="1"/>
            <a:r>
              <a:rPr lang="en-US" dirty="0" smtClean="0"/>
              <a:t>Iterate key/value pairs within a key range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232025" y="5029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222625" y="5029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213225" y="5029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5203825" y="5867400"/>
            <a:ext cx="7620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203825" y="59436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Index</a:t>
            </a: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2155825" y="4953000"/>
            <a:ext cx="4038600" cy="144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2232025" y="5105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3222625" y="5105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4213225" y="5105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5187950" y="498951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Source: Graphic from slides by Erik Paulson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1432184">
            <a:off x="1918494" y="259943"/>
            <a:ext cx="12989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Gill Sans"/>
                <a:cs typeface="Gill Sans"/>
              </a:rPr>
              <a:t>HFile</a:t>
            </a:r>
            <a:endParaRPr lang="en-US" sz="3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6192" y="2057400"/>
            <a:ext cx="3596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We get replication for free!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1350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Dynamically partitioned range of rows</a:t>
            </a:r>
          </a:p>
          <a:p>
            <a:r>
              <a:rPr lang="en-US" dirty="0" smtClean="0"/>
              <a:t>Built from multiple </a:t>
            </a:r>
            <a:r>
              <a:rPr lang="en-US" dirty="0" err="1" smtClean="0"/>
              <a:t>SSTables</a:t>
            </a:r>
            <a:endParaRPr lang="en-US" dirty="0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57200" y="4648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1447800" y="4648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2438400" y="4648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3429000" y="5486400"/>
            <a:ext cx="7620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429000" y="55626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Index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381000" y="4572000"/>
            <a:ext cx="4038600" cy="144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457200" y="4724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447800" y="4724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438400" y="4724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3413125" y="460851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4800600" y="4648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5791200" y="4648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6781800" y="4648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7772400" y="5486400"/>
            <a:ext cx="7620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7772400" y="55626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Index</a:t>
            </a: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4724400" y="4572000"/>
            <a:ext cx="4038600" cy="144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4800600" y="4724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5791200" y="4724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6781800" y="4724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7756525" y="460851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28600" y="4038600"/>
            <a:ext cx="8763000" cy="213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441325" y="40751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Tablet</a:t>
            </a: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1508125" y="399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1524000" y="4038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Start:aardvark</a:t>
            </a:r>
          </a:p>
        </p:txBody>
      </p: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3505200" y="4038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End:apple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Source: Graphic from slides by Erik Paulson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21432184">
            <a:off x="1705586" y="209623"/>
            <a:ext cx="16109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Gill Sans"/>
                <a:cs typeface="Gill Sans"/>
              </a:rPr>
              <a:t>Region</a:t>
            </a:r>
            <a:endParaRPr lang="en-US" sz="3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94922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OLTP/OLAP 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2438400"/>
            <a:ext cx="20574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OLTP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943600" y="2438400"/>
            <a:ext cx="20574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OLAP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 bwMode="auto">
          <a:xfrm>
            <a:off x="3429000" y="3467100"/>
            <a:ext cx="2514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6601" y="2667000"/>
            <a:ext cx="28193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Gill Sans"/>
                <a:cs typeface="Gill Sans"/>
              </a:rPr>
              <a:t>ETL</a:t>
            </a:r>
            <a:r>
              <a:rPr lang="en-US" sz="1400" dirty="0" smtClean="0">
                <a:solidFill>
                  <a:schemeClr val="bg2"/>
                </a:solidFill>
                <a:latin typeface="Gill Sans"/>
                <a:cs typeface="Gill Sans"/>
              </a:rPr>
              <a:t/>
            </a:r>
            <a:br>
              <a:rPr lang="en-US" sz="1400" dirty="0" smtClean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1400" b="0" dirty="0" smtClean="0">
                <a:solidFill>
                  <a:schemeClr val="bg2"/>
                </a:solidFill>
                <a:latin typeface="Gill Sans"/>
                <a:cs typeface="Gill Sans"/>
              </a:rPr>
              <a:t>(Extract, Transform, and Load)</a:t>
            </a:r>
            <a:endParaRPr lang="en-US" sz="14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276711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tablets make up the table</a:t>
            </a:r>
          </a:p>
          <a:p>
            <a:r>
              <a:rPr lang="en-US" dirty="0" err="1" smtClean="0"/>
              <a:t>SSTables</a:t>
            </a:r>
            <a:r>
              <a:rPr lang="en-US" dirty="0" smtClean="0"/>
              <a:t> can be shared</a:t>
            </a:r>
          </a:p>
          <a:p>
            <a:endParaRPr lang="en-US" dirty="0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981200" y="4306887"/>
            <a:ext cx="990600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981200" y="4611687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3048000" y="4306887"/>
            <a:ext cx="990600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048000" y="4611687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419600" y="4306887"/>
            <a:ext cx="990600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4419600" y="4611687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5486400" y="4306887"/>
            <a:ext cx="990600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5486400" y="4611687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1828800" y="3011487"/>
            <a:ext cx="25146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1889125" y="2971800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Tablet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1812925" y="3352800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aardvark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3657600" y="3316287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apple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4724400" y="3011487"/>
            <a:ext cx="25146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4784725" y="2971800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Tablet</a:t>
            </a: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4708525" y="3352800"/>
            <a:ext cx="150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apple_two_E</a:t>
            </a: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6553200" y="3316287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boat</a:t>
            </a:r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 flipH="1">
            <a:off x="2286000" y="3697287"/>
            <a:ext cx="76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3124200" y="3697287"/>
            <a:ext cx="3048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Line 22"/>
          <p:cNvSpPr>
            <a:spLocks noChangeShapeType="1"/>
          </p:cNvSpPr>
          <p:nvPr/>
        </p:nvSpPr>
        <p:spPr bwMode="auto">
          <a:xfrm>
            <a:off x="3581400" y="3697287"/>
            <a:ext cx="11430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 flipH="1">
            <a:off x="5029200" y="3697287"/>
            <a:ext cx="5334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Line 24"/>
          <p:cNvSpPr>
            <a:spLocks noChangeShapeType="1"/>
          </p:cNvSpPr>
          <p:nvPr/>
        </p:nvSpPr>
        <p:spPr bwMode="auto">
          <a:xfrm flipH="1">
            <a:off x="6019800" y="3697287"/>
            <a:ext cx="3810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Source: Graphic from slides by Erik Paulson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599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48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How do I get mutability?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05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Easy, keep everything in memory!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62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What happens when I run out of memory?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27551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Serving</a:t>
            </a:r>
            <a:endParaRPr lang="en-US" dirty="0"/>
          </a:p>
        </p:txBody>
      </p:sp>
      <p:pic>
        <p:nvPicPr>
          <p:cNvPr id="4" name="Picture 3" descr="Bigtable_TabletServ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062" y="1371600"/>
            <a:ext cx="7043738" cy="4143375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Image Source: Chang et al., OSDI 2006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4619" y="5791200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“Log Structured Merge Trees”</a:t>
            </a:r>
            <a:endParaRPr lang="en-US" sz="2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 rot="21432184">
            <a:off x="2450152" y="1260439"/>
            <a:ext cx="1703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MemStore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79368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library</a:t>
            </a:r>
          </a:p>
          <a:p>
            <a:r>
              <a:rPr lang="en-US" dirty="0" smtClean="0"/>
              <a:t>Single master server</a:t>
            </a:r>
          </a:p>
          <a:p>
            <a:r>
              <a:rPr lang="en-US" dirty="0" smtClean="0"/>
              <a:t>Tablet servers</a:t>
            </a:r>
          </a:p>
        </p:txBody>
      </p:sp>
      <p:sp>
        <p:nvSpPr>
          <p:cNvPr id="4" name="TextBox 3"/>
          <p:cNvSpPr txBox="1"/>
          <p:nvPr/>
        </p:nvSpPr>
        <p:spPr>
          <a:xfrm rot="365866">
            <a:off x="3123977" y="1376937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HMaster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 rot="21359481">
            <a:off x="2577192" y="2157693"/>
            <a:ext cx="1976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RegionServers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83938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r>
              <a:rPr lang="en-US" dirty="0" smtClean="0"/>
              <a:t>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Assigns tablets to tablet servers</a:t>
            </a:r>
          </a:p>
          <a:p>
            <a:r>
              <a:rPr lang="en-US" dirty="0" smtClean="0"/>
              <a:t>Detects addition and expiration of tablet servers</a:t>
            </a:r>
          </a:p>
          <a:p>
            <a:r>
              <a:rPr lang="en-US" dirty="0" smtClean="0"/>
              <a:t>Balances tablet server load</a:t>
            </a:r>
          </a:p>
          <a:p>
            <a:r>
              <a:rPr lang="en-US" dirty="0" smtClean="0"/>
              <a:t>Handles garbage collection</a:t>
            </a:r>
          </a:p>
          <a:p>
            <a:r>
              <a:rPr lang="en-US" dirty="0" smtClean="0"/>
              <a:t>Handles schema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66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r>
              <a:rPr lang="en-US" dirty="0" smtClean="0"/>
              <a:t> Tablet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tablet server manages a set of tablets</a:t>
            </a:r>
          </a:p>
          <a:p>
            <a:pPr lvl="1"/>
            <a:r>
              <a:rPr lang="en-US" dirty="0" smtClean="0"/>
              <a:t>Typically between ten to a thousand tablets</a:t>
            </a:r>
          </a:p>
          <a:p>
            <a:pPr lvl="1"/>
            <a:r>
              <a:rPr lang="en-US" dirty="0" smtClean="0"/>
              <a:t>Each 100-200 MB by default</a:t>
            </a:r>
          </a:p>
          <a:p>
            <a:r>
              <a:rPr lang="en-US" dirty="0" smtClean="0"/>
              <a:t>Handles read and write requests to the tablets</a:t>
            </a:r>
          </a:p>
          <a:p>
            <a:r>
              <a:rPr lang="en-US" dirty="0" smtClean="0"/>
              <a:t>Splits tablets that have grown too large</a:t>
            </a:r>
          </a:p>
        </p:txBody>
      </p:sp>
    </p:spTree>
    <p:extLst>
      <p:ext uri="{BB962C8B-B14F-4D97-AF65-F5344CB8AC3E}">
        <p14:creationId xmlns:p14="http://schemas.microsoft.com/office/powerpoint/2010/main" val="2421325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Location</a:t>
            </a:r>
            <a:endParaRPr lang="en-US" dirty="0"/>
          </a:p>
        </p:txBody>
      </p:sp>
      <p:pic>
        <p:nvPicPr>
          <p:cNvPr id="4" name="Picture 3" descr="Bigtable_TabletLoc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7948613" cy="4397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096000"/>
            <a:ext cx="482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</a:rPr>
              <a:t>Upon discovery, clients cache tablet locations</a:t>
            </a:r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Image Source: Chang et al., OSDI 2006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044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 keeps track of:</a:t>
            </a:r>
          </a:p>
          <a:p>
            <a:pPr lvl="1"/>
            <a:r>
              <a:rPr lang="en-US" dirty="0" smtClean="0"/>
              <a:t>Set of live tablet servers</a:t>
            </a:r>
          </a:p>
          <a:p>
            <a:pPr lvl="1"/>
            <a:r>
              <a:rPr lang="en-US" dirty="0" smtClean="0"/>
              <a:t>Assignment of tablets to tablet servers</a:t>
            </a:r>
          </a:p>
          <a:p>
            <a:pPr lvl="1"/>
            <a:r>
              <a:rPr lang="en-US" dirty="0" smtClean="0"/>
              <a:t>Unassigned tablets</a:t>
            </a:r>
          </a:p>
          <a:p>
            <a:r>
              <a:rPr lang="en-US" dirty="0" smtClean="0"/>
              <a:t>Each tablet is assigned to one tablet server at a time</a:t>
            </a:r>
          </a:p>
          <a:p>
            <a:pPr lvl="1"/>
            <a:r>
              <a:rPr lang="en-US" dirty="0" smtClean="0"/>
              <a:t>Tablet server maintains an exclusive lock on a file in Chubby</a:t>
            </a:r>
          </a:p>
          <a:p>
            <a:pPr lvl="1"/>
            <a:r>
              <a:rPr lang="en-US" dirty="0" smtClean="0"/>
              <a:t>Master monitors tablet servers and handles assignment</a:t>
            </a:r>
          </a:p>
          <a:p>
            <a:r>
              <a:rPr lang="en-US" dirty="0" smtClean="0"/>
              <a:t>Changes to tablet structure</a:t>
            </a:r>
          </a:p>
          <a:p>
            <a:pPr lvl="1"/>
            <a:r>
              <a:rPr lang="en-US" dirty="0" smtClean="0"/>
              <a:t>Table creation/deletion (master initiated)</a:t>
            </a:r>
          </a:p>
          <a:p>
            <a:pPr lvl="1"/>
            <a:r>
              <a:rPr lang="en-US" dirty="0" smtClean="0"/>
              <a:t>Tablet merging (master initiated)</a:t>
            </a:r>
          </a:p>
          <a:p>
            <a:pPr lvl="1"/>
            <a:r>
              <a:rPr lang="en-US" dirty="0" smtClean="0"/>
              <a:t>Tablet splitting (tablet server initiated)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920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tablets make up the table</a:t>
            </a:r>
          </a:p>
          <a:p>
            <a:r>
              <a:rPr lang="en-US" dirty="0" err="1" smtClean="0"/>
              <a:t>SSTables</a:t>
            </a:r>
            <a:r>
              <a:rPr lang="en-US" dirty="0" smtClean="0"/>
              <a:t> can be shared</a:t>
            </a:r>
          </a:p>
          <a:p>
            <a:endParaRPr lang="en-US" dirty="0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981200" y="4306887"/>
            <a:ext cx="990600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981200" y="4611687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3048000" y="4306887"/>
            <a:ext cx="990600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048000" y="4611687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419600" y="4306887"/>
            <a:ext cx="990600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4419600" y="4611687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5486400" y="4306887"/>
            <a:ext cx="990600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5486400" y="4611687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1828800" y="3011487"/>
            <a:ext cx="25146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1889125" y="2971800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Tablet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1812925" y="3352800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aardvark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3657600" y="3316287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apple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4724400" y="3011487"/>
            <a:ext cx="25146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4784725" y="2971800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Tablet</a:t>
            </a: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4708525" y="3352800"/>
            <a:ext cx="150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apple_two_E</a:t>
            </a: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6553200" y="3316287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boat</a:t>
            </a:r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 flipH="1">
            <a:off x="2286000" y="3697287"/>
            <a:ext cx="76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3124200" y="3697287"/>
            <a:ext cx="3048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Line 22"/>
          <p:cNvSpPr>
            <a:spLocks noChangeShapeType="1"/>
          </p:cNvSpPr>
          <p:nvPr/>
        </p:nvSpPr>
        <p:spPr bwMode="auto">
          <a:xfrm>
            <a:off x="3581400" y="3697287"/>
            <a:ext cx="11430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 flipH="1">
            <a:off x="5029200" y="3697287"/>
            <a:ext cx="5334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Line 24"/>
          <p:cNvSpPr>
            <a:spLocks noChangeShapeType="1"/>
          </p:cNvSpPr>
          <p:nvPr/>
        </p:nvSpPr>
        <p:spPr bwMode="auto">
          <a:xfrm flipH="1">
            <a:off x="6019800" y="3697287"/>
            <a:ext cx="3810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Source: Graphic from slides by Erik Paulson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56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Serving</a:t>
            </a:r>
            <a:endParaRPr lang="en-US" dirty="0"/>
          </a:p>
        </p:txBody>
      </p:sp>
      <p:pic>
        <p:nvPicPr>
          <p:cNvPr id="4" name="Picture 3" descr="Bigtable_TabletServ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062" y="1371600"/>
            <a:ext cx="7043738" cy="4143375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Image Source: Chang et al., OSDI 2006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4619" y="5791200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“Log Structured Merge Trees”</a:t>
            </a:r>
            <a:endParaRPr lang="en-US" sz="2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756717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(</a:t>
            </a:r>
            <a:r>
              <a:rPr lang="en-US" dirty="0" err="1" smtClean="0"/>
              <a:t>sharding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scalability</a:t>
            </a:r>
          </a:p>
          <a:p>
            <a:pPr lvl="1"/>
            <a:r>
              <a:rPr lang="en-US" dirty="0" smtClean="0"/>
              <a:t>For latency</a:t>
            </a:r>
          </a:p>
          <a:p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For robustness (availability)</a:t>
            </a:r>
          </a:p>
          <a:p>
            <a:pPr lvl="1"/>
            <a:r>
              <a:rPr lang="en-US" dirty="0" smtClean="0"/>
              <a:t>For throughput</a:t>
            </a:r>
          </a:p>
          <a:p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For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0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Minor compaction</a:t>
            </a:r>
          </a:p>
          <a:p>
            <a:pPr lvl="1"/>
            <a:r>
              <a:rPr lang="en-US" dirty="0" smtClean="0"/>
              <a:t>Converts the </a:t>
            </a:r>
            <a:r>
              <a:rPr lang="en-US" dirty="0" err="1" smtClean="0"/>
              <a:t>memtable</a:t>
            </a:r>
            <a:r>
              <a:rPr lang="en-US" dirty="0" smtClean="0"/>
              <a:t> into an </a:t>
            </a:r>
            <a:r>
              <a:rPr lang="en-US" dirty="0" err="1" smtClean="0"/>
              <a:t>SSTable</a:t>
            </a:r>
            <a:endParaRPr lang="en-US" dirty="0" smtClean="0"/>
          </a:p>
          <a:p>
            <a:pPr lvl="1"/>
            <a:r>
              <a:rPr lang="en-US" dirty="0" smtClean="0"/>
              <a:t>Reduces memory usage and log traffic on restart</a:t>
            </a:r>
          </a:p>
          <a:p>
            <a:r>
              <a:rPr lang="en-US" dirty="0" smtClean="0"/>
              <a:t>Merging compaction</a:t>
            </a:r>
          </a:p>
          <a:p>
            <a:pPr lvl="1"/>
            <a:r>
              <a:rPr lang="en-US" dirty="0" smtClean="0"/>
              <a:t>Reads the contents of a few </a:t>
            </a:r>
            <a:r>
              <a:rPr lang="en-US" dirty="0" err="1" smtClean="0"/>
              <a:t>SSTables</a:t>
            </a:r>
            <a:r>
              <a:rPr lang="en-US" dirty="0" smtClean="0"/>
              <a:t> and the </a:t>
            </a:r>
            <a:r>
              <a:rPr lang="en-US" dirty="0" err="1" smtClean="0"/>
              <a:t>memtable</a:t>
            </a:r>
            <a:r>
              <a:rPr lang="en-US" dirty="0" smtClean="0"/>
              <a:t>, and writes out a new </a:t>
            </a:r>
            <a:r>
              <a:rPr lang="en-US" dirty="0" err="1" smtClean="0"/>
              <a:t>SSTable</a:t>
            </a:r>
            <a:endParaRPr lang="en-US" dirty="0" smtClean="0"/>
          </a:p>
          <a:p>
            <a:pPr lvl="1"/>
            <a:r>
              <a:rPr lang="en-US" dirty="0" smtClean="0"/>
              <a:t>Reduces number of </a:t>
            </a:r>
            <a:r>
              <a:rPr lang="en-US" dirty="0" err="1" smtClean="0"/>
              <a:t>SSTables</a:t>
            </a:r>
            <a:endParaRPr lang="en-US" dirty="0" smtClean="0"/>
          </a:p>
          <a:p>
            <a:r>
              <a:rPr lang="en-US" dirty="0" smtClean="0"/>
              <a:t>Major compaction</a:t>
            </a:r>
          </a:p>
          <a:p>
            <a:pPr lvl="1"/>
            <a:r>
              <a:rPr lang="en-US" dirty="0" smtClean="0"/>
              <a:t>Merging compaction that results in only one </a:t>
            </a:r>
            <a:r>
              <a:rPr lang="en-US" dirty="0" err="1" smtClean="0"/>
              <a:t>SSTable</a:t>
            </a:r>
            <a:endParaRPr lang="en-US" dirty="0" smtClean="0"/>
          </a:p>
          <a:p>
            <a:pPr lvl="1"/>
            <a:r>
              <a:rPr lang="en-US" dirty="0" smtClean="0"/>
              <a:t>No deletion records, only live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28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5715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Image Source: http://www.larsgeorge.com/2009/10/hbase-architecture-101-storage.html</a:t>
            </a:r>
            <a:endParaRPr lang="en-US" sz="1000" b="0" dirty="0">
              <a:solidFill>
                <a:schemeClr val="bg2"/>
              </a:solidFill>
            </a:endParaRPr>
          </a:p>
        </p:txBody>
      </p:sp>
      <p:pic>
        <p:nvPicPr>
          <p:cNvPr id="5" name="Picture 4" descr="hbase-fi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8534400" cy="43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17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und_layer_c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660"/>
            <a:ext cx="9144000" cy="7100957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(Cake)</a:t>
            </a:r>
            <a:endParaRPr lang="en-US" sz="10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38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4765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7200" b="0" dirty="0" smtClean="0">
                <a:solidFill>
                  <a:schemeClr val="tx1"/>
                </a:solidFill>
              </a:rPr>
              <a:t>Questions?</a:t>
            </a:r>
            <a:endParaRPr lang="en-US" sz="7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OLTP/OLAP 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2438400"/>
            <a:ext cx="20574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OLTP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943600" y="2438400"/>
            <a:ext cx="20574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OLAP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 bwMode="auto">
          <a:xfrm>
            <a:off x="3429000" y="3467100"/>
            <a:ext cx="2514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6601" y="2667000"/>
            <a:ext cx="28193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Gill Sans"/>
                <a:cs typeface="Gill Sans"/>
              </a:rPr>
              <a:t>ETL</a:t>
            </a:r>
            <a:r>
              <a:rPr lang="en-US" sz="1400" dirty="0" smtClean="0">
                <a:solidFill>
                  <a:schemeClr val="bg2"/>
                </a:solidFill>
                <a:latin typeface="Gill Sans"/>
                <a:cs typeface="Gill Sans"/>
              </a:rPr>
              <a:t/>
            </a:r>
            <a:br>
              <a:rPr lang="en-US" sz="1400" dirty="0" smtClean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1400" b="0" dirty="0" smtClean="0">
                <a:solidFill>
                  <a:schemeClr val="bg2"/>
                </a:solidFill>
                <a:latin typeface="Gill Sans"/>
                <a:cs typeface="Gill Sans"/>
              </a:rPr>
              <a:t>(Extract, Transform, and Load)</a:t>
            </a:r>
            <a:endParaRPr lang="en-US" sz="14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255854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</a:t>
            </a:r>
            <a:r>
              <a:rPr lang="en-US" dirty="0" err="1" smtClean="0"/>
              <a:t>RDBMSes</a:t>
            </a:r>
            <a:r>
              <a:rPr lang="en-US" dirty="0" smtClean="0"/>
              <a:t> provide?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Relational model with schemas</a:t>
            </a:r>
          </a:p>
          <a:p>
            <a:r>
              <a:rPr lang="en-US" dirty="0" smtClean="0"/>
              <a:t>Powerful, flexible query language</a:t>
            </a:r>
          </a:p>
          <a:p>
            <a:r>
              <a:rPr lang="en-US" dirty="0" smtClean="0"/>
              <a:t>Transactional semantics: ACID</a:t>
            </a:r>
          </a:p>
          <a:p>
            <a:r>
              <a:rPr lang="en-US" dirty="0" smtClean="0"/>
              <a:t>Rich ecosystem, lots of tool support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665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in-poi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445" y="1"/>
            <a:ext cx="1090464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7088" y="3225224"/>
            <a:ext cx="48001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Gill Sans"/>
                <a:cs typeface="Gill Sans"/>
              </a:rPr>
              <a:t>RDBMSes</a:t>
            </a:r>
            <a:r>
              <a:rPr lang="en-US" sz="3200" dirty="0" smtClean="0">
                <a:solidFill>
                  <a:srgbClr val="FF0000"/>
                </a:solidFill>
                <a:latin typeface="Gill Sans"/>
                <a:cs typeface="Gill Sans"/>
              </a:rPr>
              <a:t>: Pain Points</a:t>
            </a:r>
            <a:endParaRPr lang="en-US" sz="3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Source: </a:t>
            </a:r>
            <a:r>
              <a:rPr lang="en-US" sz="1000" b="0" dirty="0" err="1" smtClean="0">
                <a:solidFill>
                  <a:schemeClr val="bg1"/>
                </a:solidFill>
              </a:rPr>
              <a:t>www.flickr.com</a:t>
            </a:r>
            <a:r>
              <a:rPr lang="en-US" sz="1000" b="0" dirty="0">
                <a:solidFill>
                  <a:schemeClr val="bg1"/>
                </a:solidFill>
              </a:rPr>
              <a:t>/photos/</a:t>
            </a:r>
            <a:r>
              <a:rPr lang="en-US" sz="1000" b="0" dirty="0" err="1">
                <a:solidFill>
                  <a:schemeClr val="bg1"/>
                </a:solidFill>
              </a:rPr>
              <a:t>spencerdahl</a:t>
            </a:r>
            <a:r>
              <a:rPr lang="en-US" sz="1000" b="0" dirty="0">
                <a:solidFill>
                  <a:schemeClr val="bg1"/>
                </a:solidFill>
              </a:rPr>
              <a:t>/6075142688/</a:t>
            </a:r>
          </a:p>
        </p:txBody>
      </p:sp>
    </p:spTree>
    <p:extLst>
      <p:ext uri="{BB962C8B-B14F-4D97-AF65-F5344CB8AC3E}">
        <p14:creationId xmlns:p14="http://schemas.microsoft.com/office/powerpoint/2010/main" val="18425102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nookDatabaseSchema1.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599"/>
            <a:ext cx="6513255" cy="5257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70956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#1: Must design up front, painful to evolve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6320135"/>
            <a:ext cx="587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Note: Flexible design doesn’t mean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no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design!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843230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56264</TotalTime>
  <Words>1724</Words>
  <Application>Microsoft Macintosh PowerPoint</Application>
  <PresentationFormat>On-screen Show (4:3)</PresentationFormat>
  <Paragraphs>336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Default Design</vt:lpstr>
      <vt:lpstr>PowerPoint Presentation</vt:lpstr>
      <vt:lpstr>PowerPoint Presentation</vt:lpstr>
      <vt:lpstr>The Fundamental Problem</vt:lpstr>
      <vt:lpstr>OLTP/OLAP Architecture</vt:lpstr>
      <vt:lpstr>Three Core Ideas</vt:lpstr>
      <vt:lpstr>OLTP/OLAP Architecture</vt:lpstr>
      <vt:lpstr>What do RDBMSes provide?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RDBMSes provide?</vt:lpstr>
      <vt:lpstr>Features a la carte?</vt:lpstr>
      <vt:lpstr>PowerPoint Presentation</vt:lpstr>
      <vt:lpstr>NoSQL</vt:lpstr>
      <vt:lpstr>(Major) Types of NoSQL databases</vt:lpstr>
      <vt:lpstr>Key-Value Stores</vt:lpstr>
      <vt:lpstr>Key-Value Stores: Data Model</vt:lpstr>
      <vt:lpstr>Key-Value Stores: Operations</vt:lpstr>
      <vt:lpstr>Key-Value Stores: Implementation</vt:lpstr>
      <vt:lpstr>Simple Solution: Partition!</vt:lpstr>
      <vt:lpstr>Clever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Another Refinement: Virtual Nodes</vt:lpstr>
      <vt:lpstr>PowerPoint Presentation</vt:lpstr>
      <vt:lpstr>Bigtable Applications</vt:lpstr>
      <vt:lpstr>Data Model</vt:lpstr>
      <vt:lpstr>Rows and Columns</vt:lpstr>
      <vt:lpstr>Key-Values</vt:lpstr>
      <vt:lpstr>PowerPoint Presentation</vt:lpstr>
      <vt:lpstr>Bigtable Building Blocks</vt:lpstr>
      <vt:lpstr>SSTable</vt:lpstr>
      <vt:lpstr>Tablet</vt:lpstr>
      <vt:lpstr>Table</vt:lpstr>
      <vt:lpstr>PowerPoint Presentation</vt:lpstr>
      <vt:lpstr>Tablet Serving</vt:lpstr>
      <vt:lpstr>Architecture</vt:lpstr>
      <vt:lpstr>Bigtable Master</vt:lpstr>
      <vt:lpstr>Bigtable Tablet Servers</vt:lpstr>
      <vt:lpstr>Tablet Location</vt:lpstr>
      <vt:lpstr>Tablet Assignment</vt:lpstr>
      <vt:lpstr>Table</vt:lpstr>
      <vt:lpstr>Tablet Serving</vt:lpstr>
      <vt:lpstr>Compactions</vt:lpstr>
      <vt:lpstr>HBase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11826</cp:revision>
  <dcterms:created xsi:type="dcterms:W3CDTF">2012-08-31T06:36:49Z</dcterms:created>
  <dcterms:modified xsi:type="dcterms:W3CDTF">2016-03-22T00:02:40Z</dcterms:modified>
  <cp:category/>
</cp:coreProperties>
</file>