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133" r:id="rId2"/>
    <p:sldId id="1134" r:id="rId3"/>
    <p:sldId id="1158" r:id="rId4"/>
    <p:sldId id="1159" r:id="rId5"/>
    <p:sldId id="1160" r:id="rId6"/>
    <p:sldId id="1161" r:id="rId7"/>
    <p:sldId id="1105" r:id="rId8"/>
    <p:sldId id="1106" r:id="rId9"/>
    <p:sldId id="1107" r:id="rId10"/>
    <p:sldId id="1108" r:id="rId11"/>
    <p:sldId id="1109" r:id="rId12"/>
    <p:sldId id="1162" r:id="rId13"/>
    <p:sldId id="1111" r:id="rId14"/>
    <p:sldId id="1112" r:id="rId15"/>
    <p:sldId id="1114" r:id="rId16"/>
    <p:sldId id="1113" r:id="rId17"/>
    <p:sldId id="1115" r:id="rId18"/>
    <p:sldId id="1116" r:id="rId19"/>
    <p:sldId id="1117" r:id="rId20"/>
    <p:sldId id="1118" r:id="rId21"/>
    <p:sldId id="1119" r:id="rId22"/>
    <p:sldId id="1120" r:id="rId23"/>
    <p:sldId id="1132" r:id="rId24"/>
    <p:sldId id="1121" r:id="rId25"/>
    <p:sldId id="1127" r:id="rId26"/>
    <p:sldId id="1131" r:id="rId27"/>
    <p:sldId id="1130" r:id="rId28"/>
    <p:sldId id="1135" r:id="rId29"/>
    <p:sldId id="1123" r:id="rId30"/>
    <p:sldId id="1129" r:id="rId31"/>
    <p:sldId id="1124" r:id="rId32"/>
    <p:sldId id="1137" r:id="rId33"/>
    <p:sldId id="1138" r:id="rId34"/>
    <p:sldId id="1139" r:id="rId35"/>
    <p:sldId id="1140" r:id="rId36"/>
    <p:sldId id="1141" r:id="rId37"/>
    <p:sldId id="1125" r:id="rId38"/>
    <p:sldId id="1126" r:id="rId39"/>
    <p:sldId id="1142" r:id="rId40"/>
    <p:sldId id="1143" r:id="rId41"/>
    <p:sldId id="1144" r:id="rId42"/>
    <p:sldId id="1145" r:id="rId43"/>
    <p:sldId id="1146" r:id="rId44"/>
    <p:sldId id="1147" r:id="rId45"/>
    <p:sldId id="1148" r:id="rId46"/>
    <p:sldId id="1149" r:id="rId47"/>
    <p:sldId id="1150" r:id="rId48"/>
    <p:sldId id="1151" r:id="rId49"/>
    <p:sldId id="1152" r:id="rId50"/>
    <p:sldId id="1163" r:id="rId51"/>
    <p:sldId id="1154" r:id="rId52"/>
    <p:sldId id="1155" r:id="rId53"/>
    <p:sldId id="1156" r:id="rId54"/>
    <p:sldId id="1157" r:id="rId55"/>
    <p:sldId id="1164" r:id="rId56"/>
    <p:sldId id="835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 varScale="1">
        <p:scale>
          <a:sx n="93" d="100"/>
          <a:sy n="93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1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9: Data Mining (3/4)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8,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576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Distance: Cosine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endParaRPr lang="en-US" dirty="0"/>
          </a:p>
          <a:p>
            <a:r>
              <a:rPr lang="en-US" dirty="0" smtClean="0"/>
              <a:t>Idea: measure distance between the vectors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Thus: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0" y="1219200"/>
            <a:ext cx="210312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1546860"/>
            <a:ext cx="2034540" cy="281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743200"/>
            <a:ext cx="153162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86200"/>
            <a:ext cx="3924300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823460"/>
            <a:ext cx="261366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2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Distance: Hamming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two bit vectors</a:t>
            </a:r>
          </a:p>
          <a:p>
            <a:r>
              <a:rPr lang="en-US" dirty="0" smtClean="0"/>
              <a:t>Hamming distance: number of elements which differ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13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3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13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Representations: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Unigrams (i.e., words)</a:t>
            </a:r>
          </a:p>
          <a:p>
            <a:r>
              <a:rPr lang="en-US" dirty="0" smtClean="0"/>
              <a:t>Shingles = </a:t>
            </a:r>
            <a:r>
              <a:rPr lang="en-US" i="1" dirty="0" smtClean="0"/>
              <a:t>n</a:t>
            </a:r>
            <a:r>
              <a:rPr lang="en-US" dirty="0" smtClean="0"/>
              <a:t>-grams</a:t>
            </a:r>
          </a:p>
          <a:p>
            <a:pPr lvl="1"/>
            <a:r>
              <a:rPr lang="en-US" dirty="0" smtClean="0"/>
              <a:t>At the word level</a:t>
            </a:r>
          </a:p>
          <a:p>
            <a:pPr lvl="1"/>
            <a:r>
              <a:rPr lang="en-US" dirty="0" smtClean="0"/>
              <a:t>At the character level</a:t>
            </a:r>
          </a:p>
          <a:p>
            <a:r>
              <a:rPr lang="en-US" dirty="0" smtClean="0"/>
              <a:t>Feature weights</a:t>
            </a:r>
          </a:p>
          <a:p>
            <a:pPr lvl="1"/>
            <a:r>
              <a:rPr lang="en-US" dirty="0" err="1" smtClean="0"/>
              <a:t>boolean</a:t>
            </a:r>
            <a:endParaRPr lang="en-US" dirty="0" smtClean="0"/>
          </a:p>
          <a:p>
            <a:pPr lvl="1"/>
            <a:r>
              <a:rPr lang="en-US" dirty="0" err="1" smtClean="0"/>
              <a:t>tf.idf</a:t>
            </a:r>
            <a:endParaRPr lang="en-US" dirty="0" smtClean="0"/>
          </a:p>
          <a:p>
            <a:pPr lvl="1"/>
            <a:r>
              <a:rPr lang="en-US" dirty="0" smtClean="0"/>
              <a:t>BM25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3253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Representations: Beyond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recommender systems:</a:t>
            </a:r>
          </a:p>
          <a:p>
            <a:pPr lvl="1"/>
            <a:r>
              <a:rPr lang="en-US" dirty="0" smtClean="0"/>
              <a:t>Items as features for users</a:t>
            </a:r>
          </a:p>
          <a:p>
            <a:pPr lvl="1"/>
            <a:r>
              <a:rPr lang="en-US" dirty="0" smtClean="0"/>
              <a:t>Users as features for items</a:t>
            </a:r>
          </a:p>
          <a:p>
            <a:r>
              <a:rPr lang="en-US" dirty="0" smtClean="0"/>
              <a:t>For graphs:</a:t>
            </a:r>
          </a:p>
          <a:p>
            <a:pPr lvl="1"/>
            <a:r>
              <a:rPr lang="en-US" dirty="0" smtClean="0"/>
              <a:t>Adjacency lists as features for vertices</a:t>
            </a:r>
          </a:p>
          <a:p>
            <a:r>
              <a:rPr lang="en-US" dirty="0" smtClean="0"/>
              <a:t>With log data:</a:t>
            </a:r>
          </a:p>
          <a:p>
            <a:pPr lvl="1"/>
            <a:r>
              <a:rPr lang="en-US" dirty="0" smtClean="0"/>
              <a:t>Behaviors (clicks) as features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1376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ck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59" y="0"/>
            <a:ext cx="1025195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Minhash</a:t>
            </a: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3581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FFFFFF"/>
                </a:solidFill>
              </a:rPr>
              <a:t>Source: </a:t>
            </a:r>
            <a:r>
              <a:rPr lang="en-US" sz="1000" b="0" dirty="0" err="1" smtClean="0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rheinitz</a:t>
            </a:r>
            <a:r>
              <a:rPr lang="en-US" sz="1000" b="0" dirty="0">
                <a:solidFill>
                  <a:srgbClr val="FFFFFF"/>
                </a:solidFill>
              </a:rPr>
              <a:t>/6158837748/</a:t>
            </a:r>
          </a:p>
        </p:txBody>
      </p:sp>
    </p:spTree>
    <p:extLst>
      <p:ext uri="{BB962C8B-B14F-4D97-AF65-F5344CB8AC3E}">
        <p14:creationId xmlns:p14="http://schemas.microsoft.com/office/powerpoint/2010/main" val="1576561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Near-Duplicate Detection of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source of the problem?</a:t>
            </a:r>
          </a:p>
          <a:p>
            <a:pPr lvl="1"/>
            <a:r>
              <a:rPr lang="en-US" dirty="0" smtClean="0"/>
              <a:t>Mirror pages (legit)</a:t>
            </a:r>
          </a:p>
          <a:p>
            <a:pPr lvl="1"/>
            <a:r>
              <a:rPr lang="en-US" dirty="0" smtClean="0"/>
              <a:t>Spam farms (non-legit)</a:t>
            </a:r>
          </a:p>
          <a:p>
            <a:pPr lvl="1"/>
            <a:r>
              <a:rPr lang="en-US" dirty="0" smtClean="0"/>
              <a:t>Additional complications (e.g., </a:t>
            </a:r>
            <a:r>
              <a:rPr lang="en-US" dirty="0" err="1" smtClean="0"/>
              <a:t>nav</a:t>
            </a:r>
            <a:r>
              <a:rPr lang="en-US" dirty="0" smtClean="0"/>
              <a:t> bars)</a:t>
            </a:r>
          </a:p>
          <a:p>
            <a:r>
              <a:rPr lang="en-US" dirty="0" smtClean="0"/>
              <a:t>Naïve algorithm:</a:t>
            </a:r>
          </a:p>
          <a:p>
            <a:pPr lvl="1"/>
            <a:r>
              <a:rPr lang="en-US" dirty="0" smtClean="0"/>
              <a:t>Compute cryptographic hash for webpage (e.g., MD5)</a:t>
            </a:r>
          </a:p>
          <a:p>
            <a:pPr lvl="1"/>
            <a:r>
              <a:rPr lang="en-US" dirty="0" smtClean="0"/>
              <a:t>Insert hash values into a big hash table</a:t>
            </a:r>
          </a:p>
          <a:p>
            <a:pPr lvl="1"/>
            <a:r>
              <a:rPr lang="en-US" dirty="0" smtClean="0"/>
              <a:t>Compute hash for new webpage: collision implies duplicate </a:t>
            </a:r>
          </a:p>
          <a:p>
            <a:r>
              <a:rPr lang="en-US" dirty="0" smtClean="0"/>
              <a:t>What</a:t>
            </a:r>
            <a:r>
              <a:rPr lang="fr-FR" dirty="0" smtClean="0"/>
              <a:t>’</a:t>
            </a:r>
            <a:r>
              <a:rPr lang="en-US" dirty="0" smtClean="0"/>
              <a:t>s the issue?</a:t>
            </a:r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/>
              <a:t>Hash function needs to be tolerant of minor differences</a:t>
            </a:r>
          </a:p>
          <a:p>
            <a:pPr lvl="1"/>
            <a:r>
              <a:rPr lang="en-US" dirty="0" smtClean="0"/>
              <a:t>High similarity implies higher probability of hash collision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9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approach: 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comparisons: Can we do better?</a:t>
            </a:r>
          </a:p>
          <a:p>
            <a:r>
              <a:rPr lang="en-US" dirty="0" smtClean="0"/>
              <a:t>Seminal </a:t>
            </a:r>
            <a:r>
              <a:rPr lang="en-US" dirty="0" smtClean="0"/>
              <a:t>algorithm for near-duplicate detection of webpages</a:t>
            </a:r>
          </a:p>
          <a:p>
            <a:pPr lvl="1"/>
            <a:r>
              <a:rPr lang="en-US" dirty="0" smtClean="0"/>
              <a:t>Used by AltaVista</a:t>
            </a:r>
          </a:p>
          <a:p>
            <a:pPr lvl="1"/>
            <a:r>
              <a:rPr lang="en-US" dirty="0" smtClean="0"/>
              <a:t>For details see </a:t>
            </a:r>
            <a:r>
              <a:rPr lang="en-US" dirty="0" err="1"/>
              <a:t>Broder</a:t>
            </a:r>
            <a:r>
              <a:rPr lang="en-US" dirty="0"/>
              <a:t> et al. </a:t>
            </a:r>
            <a:r>
              <a:rPr lang="en-US" dirty="0" smtClean="0"/>
              <a:t>(1997)</a:t>
            </a:r>
          </a:p>
          <a:p>
            <a:r>
              <a:rPr lang="en-US" dirty="0" smtClean="0"/>
              <a:t>Setup:</a:t>
            </a:r>
          </a:p>
          <a:p>
            <a:pPr lvl="1"/>
            <a:r>
              <a:rPr lang="en-US" dirty="0"/>
              <a:t>Documents (HTML pages) represented by shingles (</a:t>
            </a:r>
            <a:r>
              <a:rPr lang="en-US" i="1" dirty="0"/>
              <a:t>n</a:t>
            </a:r>
            <a:r>
              <a:rPr lang="en-US" dirty="0"/>
              <a:t>-grams)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 similarity: dups are pairs with high similarity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29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Sets:</a:t>
            </a:r>
          </a:p>
          <a:p>
            <a:pPr lvl="1"/>
            <a:r>
              <a:rPr lang="en-US" dirty="0" smtClean="0"/>
              <a:t>A = {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i="1" baseline="-25000" dirty="0" smtClean="0"/>
              <a:t>3</a:t>
            </a:r>
            <a:r>
              <a:rPr lang="en-US" dirty="0" smtClean="0"/>
              <a:t>,</a:t>
            </a:r>
            <a:r>
              <a:rPr lang="en-US" i="1" dirty="0" smtClean="0"/>
              <a:t> e</a:t>
            </a:r>
            <a:r>
              <a:rPr lang="en-US" i="1" baseline="-25000" dirty="0" smtClean="0"/>
              <a:t>7</a:t>
            </a:r>
            <a:r>
              <a:rPr lang="en-US" dirty="0" smtClean="0"/>
              <a:t>}</a:t>
            </a:r>
            <a:endParaRPr lang="en-US" i="1" baseline="-25000" dirty="0" smtClean="0"/>
          </a:p>
          <a:p>
            <a:pPr lvl="1"/>
            <a:r>
              <a:rPr lang="en-US" dirty="0" smtClean="0"/>
              <a:t>B </a:t>
            </a:r>
            <a:r>
              <a:rPr lang="en-US" dirty="0"/>
              <a:t>= {</a:t>
            </a:r>
            <a:r>
              <a:rPr lang="en-US" i="1" dirty="0" smtClean="0"/>
              <a:t>e</a:t>
            </a:r>
            <a:r>
              <a:rPr lang="en-US" i="1" baseline="-25000" dirty="0" smtClean="0"/>
              <a:t>3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i="1" baseline="-25000" dirty="0" smtClean="0"/>
              <a:t>5</a:t>
            </a:r>
            <a:r>
              <a:rPr lang="en-US" dirty="0" smtClean="0"/>
              <a:t>,</a:t>
            </a:r>
            <a:r>
              <a:rPr lang="en-US" i="1" dirty="0" smtClean="0"/>
              <a:t> e</a:t>
            </a:r>
            <a:r>
              <a:rPr lang="en-US" i="1" baseline="-25000" dirty="0" smtClean="0"/>
              <a:t>7</a:t>
            </a:r>
            <a:r>
              <a:rPr lang="en-US" dirty="0" smtClean="0"/>
              <a:t>}</a:t>
            </a:r>
            <a:endParaRPr lang="en-US" i="1" baseline="-25000" dirty="0"/>
          </a:p>
          <a:p>
            <a:r>
              <a:rPr lang="en-US" dirty="0" smtClean="0"/>
              <a:t>Can </a:t>
            </a:r>
            <a:r>
              <a:rPr lang="en-US" dirty="0"/>
              <a:t>be equivalently expressed as </a:t>
            </a:r>
            <a:r>
              <a:rPr lang="en-US" dirty="0" smtClean="0"/>
              <a:t>matrices: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330680"/>
              </p:ext>
            </p:extLst>
          </p:nvPr>
        </p:nvGraphicFramePr>
        <p:xfrm>
          <a:off x="1828800" y="312420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746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Preliminaries: </a:t>
            </a:r>
            <a:r>
              <a:rPr lang="en-US" dirty="0" err="1" smtClean="0"/>
              <a:t>Jaccard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0716" y="2743200"/>
            <a:ext cx="455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00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= # rows where both elements are 0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019" y="2362200"/>
            <a:ext cx="57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Let: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0716" y="3105090"/>
            <a:ext cx="455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11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= # rows where both elements are 1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0716" y="3486090"/>
            <a:ext cx="341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01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= # rows where A=0, B=1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0716" y="3867090"/>
            <a:ext cx="341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10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= # rows where A=1, B=0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55134"/>
              </p:ext>
            </p:extLst>
          </p:nvPr>
        </p:nvGraphicFramePr>
        <p:xfrm>
          <a:off x="762000" y="16306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257800"/>
            <a:ext cx="460248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00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045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minhash</a:t>
            </a:r>
            <a:endParaRPr lang="en-US" dirty="0" smtClean="0"/>
          </a:p>
          <a:p>
            <a:pPr lvl="1"/>
            <a:r>
              <a:rPr lang="en-US" dirty="0" smtClean="0"/>
              <a:t>Start with the matrix representation of the set</a:t>
            </a:r>
          </a:p>
          <a:p>
            <a:pPr lvl="1"/>
            <a:r>
              <a:rPr lang="en-US" dirty="0" smtClean="0"/>
              <a:t>Randomly permute the rows of the matrix</a:t>
            </a:r>
          </a:p>
          <a:p>
            <a:pPr lvl="1"/>
            <a:r>
              <a:rPr lang="en-US" dirty="0" err="1" smtClean="0"/>
              <a:t>minhash</a:t>
            </a:r>
            <a:r>
              <a:rPr lang="en-US" dirty="0" smtClean="0"/>
              <a:t> is the first row with a “one”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66376"/>
              </p:ext>
            </p:extLst>
          </p:nvPr>
        </p:nvGraphicFramePr>
        <p:xfrm>
          <a:off x="1066800" y="32308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25399"/>
              </p:ext>
            </p:extLst>
          </p:nvPr>
        </p:nvGraphicFramePr>
        <p:xfrm>
          <a:off x="4953000" y="32308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83681" y="2743200"/>
            <a:ext cx="1159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25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h(A) = </a:t>
            </a:r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endParaRPr lang="en-US" sz="2000" b="0" i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743200"/>
            <a:ext cx="113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25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h(B) = </a:t>
            </a:r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endParaRPr lang="en-US" sz="2000" b="0" i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722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Minhash</a:t>
            </a:r>
            <a:r>
              <a:rPr lang="en-US" dirty="0" smtClean="0"/>
              <a:t> and </a:t>
            </a:r>
            <a:r>
              <a:rPr lang="en-US" dirty="0" err="1" smtClean="0"/>
              <a:t>Jaccard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86088"/>
              </p:ext>
            </p:extLst>
          </p:nvPr>
        </p:nvGraphicFramePr>
        <p:xfrm>
          <a:off x="2286000" y="12496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4881880"/>
            <a:ext cx="4175760" cy="3759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45904"/>
              </p:ext>
            </p:extLst>
          </p:nvPr>
        </p:nvGraphicFramePr>
        <p:xfrm>
          <a:off x="5867400" y="1249680"/>
          <a:ext cx="609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5410200"/>
            <a:ext cx="21717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410200"/>
            <a:ext cx="21717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239651">
            <a:off x="4494560" y="6182446"/>
            <a:ext cx="119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 smtClean="0">
                <a:solidFill>
                  <a:srgbClr val="FF0000"/>
                </a:solidFill>
                <a:latin typeface="Gill Sans"/>
              </a:rPr>
              <a:t>Woah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5475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Permute or Not to Permute?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Permutations are expensive</a:t>
            </a:r>
          </a:p>
          <a:p>
            <a:r>
              <a:rPr lang="en-US" dirty="0" smtClean="0"/>
              <a:t>Interpret the hash value as the permutation</a:t>
            </a:r>
          </a:p>
          <a:p>
            <a:r>
              <a:rPr lang="en-US" dirty="0" smtClean="0"/>
              <a:t>Only need to keep track of the minimum hash value</a:t>
            </a:r>
          </a:p>
          <a:p>
            <a:pPr lvl="1"/>
            <a:r>
              <a:rPr lang="en-US" dirty="0" smtClean="0"/>
              <a:t>Can keep track of multiple </a:t>
            </a:r>
            <a:r>
              <a:rPr lang="en-US" dirty="0" err="1" smtClean="0"/>
              <a:t>minhash</a:t>
            </a:r>
            <a:r>
              <a:rPr lang="en-US" dirty="0" smtClean="0"/>
              <a:t> values at once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74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Similar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discover all pairs with similarity greater than </a:t>
            </a:r>
            <a:r>
              <a:rPr lang="en-US" i="1" dirty="0" smtClean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Naïve approach: </a:t>
            </a:r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r>
              <a:rPr lang="en-US" dirty="0" smtClean="0"/>
              <a:t> comparisons: Can we do better?</a:t>
            </a:r>
          </a:p>
          <a:p>
            <a:r>
              <a:rPr lang="en-US" dirty="0" smtClean="0"/>
              <a:t>Tradeoffs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False positives: discovered pairs that have similarity less than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False negatives: pairs with similarity greater than </a:t>
            </a:r>
            <a:r>
              <a:rPr lang="en-US" i="1" dirty="0" smtClean="0"/>
              <a:t>s</a:t>
            </a:r>
            <a:r>
              <a:rPr lang="en-US" dirty="0" smtClean="0"/>
              <a:t> not discovered</a:t>
            </a:r>
          </a:p>
        </p:txBody>
      </p:sp>
      <p:sp>
        <p:nvSpPr>
          <p:cNvPr id="4" name="TextBox 3"/>
          <p:cNvSpPr txBox="1"/>
          <p:nvPr/>
        </p:nvSpPr>
        <p:spPr>
          <a:xfrm rot="21239651">
            <a:off x="2504211" y="3591917"/>
            <a:ext cx="55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The errors (and costs) are asymmetric!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2760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Similar Pairs (LSH)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know:</a:t>
            </a:r>
          </a:p>
          <a:p>
            <a:r>
              <a:rPr lang="en-US" dirty="0" smtClean="0"/>
              <a:t>Task: discover all pairs with similarity greater than </a:t>
            </a:r>
            <a:r>
              <a:rPr lang="en-US" i="1" dirty="0" smtClean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For each object, compute its </a:t>
            </a:r>
            <a:r>
              <a:rPr lang="en-US" dirty="0" err="1" smtClean="0"/>
              <a:t>minhash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Group objects by their hash values</a:t>
            </a:r>
          </a:p>
          <a:p>
            <a:pPr lvl="1"/>
            <a:r>
              <a:rPr lang="en-US" dirty="0" smtClean="0"/>
              <a:t>Output all pairs within each group</a:t>
            </a:r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If J(A,B) = </a:t>
            </a:r>
            <a:r>
              <a:rPr lang="en-US" i="1" dirty="0" smtClean="0"/>
              <a:t>s</a:t>
            </a:r>
            <a:r>
              <a:rPr lang="en-US" dirty="0" smtClean="0"/>
              <a:t>, then probability we detect it is </a:t>
            </a:r>
            <a:r>
              <a:rPr lang="en-US" i="1" dirty="0" smtClean="0"/>
              <a:t>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19200"/>
            <a:ext cx="313182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7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2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239651">
            <a:off x="3217868" y="3145962"/>
            <a:ext cx="243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issue?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03802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Minhash</a:t>
            </a:r>
            <a:r>
              <a:rPr lang="en-US" dirty="0" smtClean="0"/>
              <a:t>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discover all pairs with similarity 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</a:p>
          <a:p>
            <a:r>
              <a:rPr lang="en-US" dirty="0" smtClean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each object, compute 2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values and concatenate together into a signature</a:t>
            </a:r>
            <a:endParaRPr lang="en-US" dirty="0"/>
          </a:p>
          <a:p>
            <a:pPr lvl="1"/>
            <a:r>
              <a:rPr lang="en-US" dirty="0"/>
              <a:t>Group objects by their </a:t>
            </a:r>
            <a:r>
              <a:rPr lang="en-US" dirty="0" smtClean="0"/>
              <a:t>signatures</a:t>
            </a:r>
            <a:endParaRPr lang="en-US" dirty="0"/>
          </a:p>
          <a:p>
            <a:pPr lvl="1"/>
            <a:r>
              <a:rPr lang="en-US" dirty="0"/>
              <a:t>Output all pairs within each group</a:t>
            </a:r>
          </a:p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If J(A,B) = </a:t>
            </a:r>
            <a:r>
              <a:rPr lang="en-US" i="1" dirty="0"/>
              <a:t>s</a:t>
            </a:r>
            <a:r>
              <a:rPr lang="en-US" dirty="0"/>
              <a:t>, then probability we detect it is </a:t>
            </a:r>
            <a:r>
              <a:rPr lang="en-US" i="1" dirty="0" smtClean="0"/>
              <a:t>s</a:t>
            </a:r>
            <a:r>
              <a:rPr lang="en-US" i="1" baseline="30000" dirty="0" smtClean="0"/>
              <a:t>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26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Minhash</a:t>
            </a:r>
            <a:r>
              <a:rPr lang="en-US" dirty="0" smtClean="0"/>
              <a:t>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discover all pairs with similarity 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</a:p>
          <a:p>
            <a:r>
              <a:rPr lang="en-US" dirty="0" smtClean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each object, compute </a:t>
            </a:r>
            <a:r>
              <a:rPr lang="en-US" dirty="0" smtClean="0"/>
              <a:t>3 </a:t>
            </a:r>
            <a:r>
              <a:rPr lang="en-US" dirty="0" err="1" smtClean="0"/>
              <a:t>minhash</a:t>
            </a:r>
            <a:r>
              <a:rPr lang="en-US" dirty="0" smtClean="0"/>
              <a:t> values and concatenate together into a signature</a:t>
            </a:r>
            <a:endParaRPr lang="en-US" dirty="0"/>
          </a:p>
          <a:p>
            <a:pPr lvl="1"/>
            <a:r>
              <a:rPr lang="en-US" dirty="0"/>
              <a:t>Group objects by their </a:t>
            </a:r>
            <a:r>
              <a:rPr lang="en-US" dirty="0" smtClean="0"/>
              <a:t>signatures</a:t>
            </a:r>
            <a:endParaRPr lang="en-US" dirty="0"/>
          </a:p>
          <a:p>
            <a:pPr lvl="1"/>
            <a:r>
              <a:rPr lang="en-US" dirty="0"/>
              <a:t>Output all pairs within each group</a:t>
            </a:r>
          </a:p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If J(A,B) = </a:t>
            </a:r>
            <a:r>
              <a:rPr lang="en-US" i="1" dirty="0"/>
              <a:t>s</a:t>
            </a:r>
            <a:r>
              <a:rPr lang="en-US" dirty="0"/>
              <a:t>, then probability we detect it is </a:t>
            </a:r>
            <a:r>
              <a:rPr lang="en-US" i="1" dirty="0" smtClean="0"/>
              <a:t>s</a:t>
            </a:r>
            <a:r>
              <a:rPr lang="en-US" i="1" baseline="30000" dirty="0" smtClean="0"/>
              <a:t>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83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discover all pairs with similarity 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</a:p>
          <a:p>
            <a:r>
              <a:rPr lang="en-US" dirty="0" smtClean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each object, compute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values and concatenate together into a signature</a:t>
            </a:r>
            <a:endParaRPr lang="en-US" dirty="0"/>
          </a:p>
          <a:p>
            <a:pPr lvl="1"/>
            <a:r>
              <a:rPr lang="en-US" dirty="0"/>
              <a:t>Group objects by their </a:t>
            </a:r>
            <a:r>
              <a:rPr lang="en-US" dirty="0" smtClean="0"/>
              <a:t>signatures</a:t>
            </a:r>
            <a:endParaRPr lang="en-US" dirty="0"/>
          </a:p>
          <a:p>
            <a:pPr lvl="1"/>
            <a:r>
              <a:rPr lang="en-US" dirty="0"/>
              <a:t>Output all pairs within each group</a:t>
            </a:r>
          </a:p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If J(A,B) = </a:t>
            </a:r>
            <a:r>
              <a:rPr lang="en-US" i="1" dirty="0"/>
              <a:t>s</a:t>
            </a:r>
            <a:r>
              <a:rPr lang="en-US" dirty="0"/>
              <a:t>, then probability we detect it is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k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807946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similar items with respect to some distance metric</a:t>
            </a:r>
          </a:p>
          <a:p>
            <a:r>
              <a:rPr lang="en-US" dirty="0" smtClean="0"/>
              <a:t>Two variants of the problem:</a:t>
            </a:r>
          </a:p>
          <a:p>
            <a:pPr lvl="1"/>
            <a:r>
              <a:rPr lang="en-US" dirty="0" smtClean="0"/>
              <a:t>Offline: </a:t>
            </a:r>
            <a:r>
              <a:rPr lang="en-US" dirty="0"/>
              <a:t>e</a:t>
            </a:r>
            <a:r>
              <a:rPr lang="en-US" dirty="0" smtClean="0"/>
              <a:t>xtract all similar pairs of objects from a large collection</a:t>
            </a:r>
          </a:p>
          <a:p>
            <a:pPr lvl="1"/>
            <a:r>
              <a:rPr lang="en-US" dirty="0" smtClean="0"/>
              <a:t>Online: is this object similar to something I’ve seen before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418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has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 rot="21239651">
            <a:off x="2619484" y="3071443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issue now?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k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05737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 </a:t>
            </a:r>
            <a:r>
              <a:rPr lang="en-US" dirty="0" smtClean="0"/>
              <a:t>different</a:t>
            </a:r>
            <a:r>
              <a:rPr lang="en-US" i="1" dirty="0" smtClean="0"/>
              <a:t> 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discover all pairs with similarity 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</a:p>
          <a:p>
            <a:r>
              <a:rPr lang="en-US" dirty="0" smtClean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each object, compute </a:t>
            </a:r>
            <a:r>
              <a:rPr lang="en-US" i="1" dirty="0" smtClean="0"/>
              <a:t>n</a:t>
            </a:r>
            <a:r>
              <a:rPr lang="en-US" dirty="0" smtClean="0"/>
              <a:t> sets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For each set, concatenate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values together</a:t>
            </a:r>
            <a:endParaRPr lang="en-US" dirty="0"/>
          </a:p>
          <a:p>
            <a:pPr lvl="1"/>
            <a:r>
              <a:rPr lang="en-US" dirty="0" smtClean="0"/>
              <a:t>Within each set:</a:t>
            </a:r>
          </a:p>
          <a:p>
            <a:pPr lvl="2"/>
            <a:r>
              <a:rPr lang="en-US" dirty="0" smtClean="0"/>
              <a:t>Group </a:t>
            </a:r>
            <a:r>
              <a:rPr lang="en-US" dirty="0"/>
              <a:t>objects by their </a:t>
            </a:r>
            <a:r>
              <a:rPr lang="en-US" dirty="0" smtClean="0"/>
              <a:t>signatures</a:t>
            </a:r>
            <a:endParaRPr lang="en-US" dirty="0"/>
          </a:p>
          <a:p>
            <a:pPr lvl="2"/>
            <a:r>
              <a:rPr lang="en-US" dirty="0"/>
              <a:t>Output all pairs within each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De-dup pairs</a:t>
            </a:r>
            <a:endParaRPr lang="en-US" dirty="0"/>
          </a:p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If J(A,B) = </a:t>
            </a:r>
            <a:r>
              <a:rPr lang="en-US" i="1" dirty="0" smtClean="0"/>
              <a:t>s</a:t>
            </a:r>
            <a:r>
              <a:rPr lang="en-US" dirty="0" smtClean="0"/>
              <a:t>, P(none of the </a:t>
            </a:r>
            <a:r>
              <a:rPr lang="en-US" i="1" dirty="0" smtClean="0"/>
              <a:t>n</a:t>
            </a:r>
            <a:r>
              <a:rPr lang="en-US" dirty="0" smtClean="0"/>
              <a:t> collide) = (1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k</a:t>
            </a:r>
            <a:r>
              <a:rPr lang="en-US" baseline="30000" dirty="0" smtClean="0"/>
              <a:t> 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endParaRPr lang="en-US" i="1" baseline="30000" dirty="0"/>
          </a:p>
          <a:p>
            <a:pPr lvl="1"/>
            <a:r>
              <a:rPr lang="en-US" dirty="0"/>
              <a:t>If J(A,B) = </a:t>
            </a:r>
            <a:r>
              <a:rPr lang="en-US" i="1" dirty="0"/>
              <a:t>s</a:t>
            </a:r>
            <a:r>
              <a:rPr lang="en-US" dirty="0"/>
              <a:t>, then probability we detect it is </a:t>
            </a:r>
            <a:r>
              <a:rPr lang="en-US" dirty="0" smtClean="0"/>
              <a:t>1 – (</a:t>
            </a:r>
            <a:r>
              <a:rPr lang="en-US" dirty="0"/>
              <a:t>1 – </a:t>
            </a:r>
            <a:r>
              <a:rPr lang="en-US" i="1" dirty="0" err="1"/>
              <a:t>s</a:t>
            </a:r>
            <a:r>
              <a:rPr lang="en-US" i="1" baseline="30000" dirty="0" err="1"/>
              <a:t>k</a:t>
            </a:r>
            <a:r>
              <a:rPr lang="en-US" baseline="30000" dirty="0"/>
              <a:t> </a:t>
            </a:r>
            <a:r>
              <a:rPr lang="en-US" dirty="0"/>
              <a:t>)</a:t>
            </a:r>
            <a:r>
              <a:rPr lang="en-US" i="1" baseline="30000" dirty="0" smtClean="0"/>
              <a:t>n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3053464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has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k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33125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2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6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49671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hash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4250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different sets of 6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6899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 </a:t>
            </a:r>
            <a:r>
              <a:rPr lang="en-US" dirty="0" smtClean="0"/>
              <a:t>different</a:t>
            </a:r>
            <a:r>
              <a:rPr lang="en-US" i="1" dirty="0" smtClean="0"/>
              <a:t> 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J(A,B) = </a:t>
            </a:r>
            <a:r>
              <a:rPr lang="en-US" dirty="0" smtClean="0"/>
              <a:t>0.8, 10 sets of 6 </a:t>
            </a:r>
            <a:r>
              <a:rPr lang="en-US" dirty="0" err="1" smtClean="0"/>
              <a:t>minhash</a:t>
            </a:r>
            <a:r>
              <a:rPr lang="en-US" dirty="0" smtClean="0"/>
              <a:t> signatures</a:t>
            </a:r>
          </a:p>
          <a:p>
            <a:pPr lvl="1"/>
            <a:r>
              <a:rPr lang="en-US" dirty="0" smtClean="0"/>
              <a:t>P(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signatures match) = (0.8)</a:t>
            </a:r>
            <a:r>
              <a:rPr lang="en-US" baseline="30000" dirty="0" smtClean="0"/>
              <a:t>6</a:t>
            </a:r>
            <a:r>
              <a:rPr lang="en-US" dirty="0" smtClean="0"/>
              <a:t> = 0.262</a:t>
            </a:r>
          </a:p>
          <a:p>
            <a:pPr lvl="1"/>
            <a:r>
              <a:rPr lang="en-US" dirty="0" smtClean="0"/>
              <a:t>P(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signature doesn’t match in any of the 10 sets) =</a:t>
            </a:r>
            <a:br>
              <a:rPr lang="en-US" dirty="0" smtClean="0"/>
            </a:br>
            <a:r>
              <a:rPr lang="en-US" dirty="0" smtClean="0"/>
              <a:t>(1 – </a:t>
            </a:r>
            <a:r>
              <a:rPr lang="en-US" dirty="0"/>
              <a:t>(0.8)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0.0478</a:t>
            </a:r>
          </a:p>
          <a:p>
            <a:pPr lvl="1"/>
            <a:r>
              <a:rPr lang="en-US" dirty="0" smtClean="0"/>
              <a:t>Thus, we should find 1 – (</a:t>
            </a:r>
            <a:r>
              <a:rPr lang="en-US" dirty="0"/>
              <a:t>1 – </a:t>
            </a:r>
            <a:r>
              <a:rPr lang="en-US" dirty="0"/>
              <a:t>(0.8)</a:t>
            </a:r>
            <a:r>
              <a:rPr lang="en-US" baseline="30000" dirty="0"/>
              <a:t>6</a:t>
            </a:r>
            <a:r>
              <a:rPr lang="en-US" dirty="0" smtClean="0"/>
              <a:t>)</a:t>
            </a:r>
            <a:r>
              <a:rPr lang="en-US" baseline="30000" dirty="0"/>
              <a:t>10</a:t>
            </a:r>
            <a:r>
              <a:rPr lang="en-US" dirty="0"/>
              <a:t> = </a:t>
            </a:r>
            <a:r>
              <a:rPr lang="en-US" dirty="0" smtClean="0"/>
              <a:t>0.952 of all similar pairs</a:t>
            </a:r>
          </a:p>
          <a:p>
            <a:r>
              <a:rPr lang="en-US" dirty="0"/>
              <a:t>Example: J(A,B) = </a:t>
            </a:r>
            <a:r>
              <a:rPr lang="en-US" dirty="0" smtClean="0"/>
              <a:t>0.4, </a:t>
            </a:r>
            <a:r>
              <a:rPr lang="en-US" dirty="0"/>
              <a:t>10 sets of 6 </a:t>
            </a:r>
            <a:r>
              <a:rPr lang="en-US" dirty="0" err="1"/>
              <a:t>minhash</a:t>
            </a:r>
            <a:r>
              <a:rPr lang="en-US" dirty="0"/>
              <a:t> signatures</a:t>
            </a:r>
          </a:p>
          <a:p>
            <a:pPr lvl="1"/>
            <a:r>
              <a:rPr lang="en-US" dirty="0"/>
              <a:t>P(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minhash</a:t>
            </a:r>
            <a:r>
              <a:rPr lang="en-US" dirty="0"/>
              <a:t> signatures match) = (</a:t>
            </a:r>
            <a:r>
              <a:rPr lang="en-US" dirty="0" smtClean="0"/>
              <a:t>0.4)</a:t>
            </a:r>
            <a:r>
              <a:rPr lang="en-US" baseline="30000" dirty="0"/>
              <a:t>6</a:t>
            </a:r>
            <a:r>
              <a:rPr lang="en-US" dirty="0"/>
              <a:t> = </a:t>
            </a:r>
            <a:r>
              <a:rPr lang="en-US" dirty="0" smtClean="0"/>
              <a:t>0.0041</a:t>
            </a:r>
            <a:endParaRPr lang="en-US" dirty="0" smtClean="0"/>
          </a:p>
          <a:p>
            <a:pPr lvl="1"/>
            <a:r>
              <a:rPr lang="en-US" dirty="0" smtClean="0"/>
              <a:t>P(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signature doesn’t match in any of the 10 sets) =</a:t>
            </a:r>
            <a:br>
              <a:rPr lang="en-US" dirty="0" smtClean="0"/>
            </a:br>
            <a:r>
              <a:rPr lang="en-US" dirty="0" smtClean="0"/>
              <a:t>(1 </a:t>
            </a:r>
            <a:r>
              <a:rPr lang="en-US" dirty="0"/>
              <a:t>– (0.4)</a:t>
            </a:r>
            <a:r>
              <a:rPr lang="en-US" baseline="30000" dirty="0"/>
              <a:t>6</a:t>
            </a:r>
            <a:r>
              <a:rPr lang="en-US" dirty="0" smtClean="0"/>
              <a:t>)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0.9598</a:t>
            </a:r>
            <a:endParaRPr lang="en-US" dirty="0" smtClean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we should find 1 – (1 – 0.262144)</a:t>
            </a:r>
            <a:r>
              <a:rPr lang="en-US" baseline="30000" dirty="0"/>
              <a:t>10</a:t>
            </a:r>
            <a:r>
              <a:rPr lang="en-US" dirty="0"/>
              <a:t> = </a:t>
            </a:r>
            <a:r>
              <a:rPr lang="en-US" dirty="0" smtClean="0"/>
              <a:t>0.040 </a:t>
            </a:r>
            <a:r>
              <a:rPr lang="en-US" dirty="0"/>
              <a:t>of all similar pairs</a:t>
            </a:r>
            <a:endParaRPr lang="en-US" i="1" baseline="30000" dirty="0"/>
          </a:p>
          <a:p>
            <a:pPr lvl="1"/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511694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 </a:t>
            </a:r>
            <a:r>
              <a:rPr lang="en-US" dirty="0" smtClean="0"/>
              <a:t>different</a:t>
            </a:r>
            <a:r>
              <a:rPr lang="en-US" i="1" dirty="0" smtClean="0"/>
              <a:t> k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Signatures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46899"/>
              </p:ext>
            </p:extLst>
          </p:nvPr>
        </p:nvGraphicFramePr>
        <p:xfrm>
          <a:off x="1524000" y="1828800"/>
          <a:ext cx="6096000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latin typeface="Gill Sans"/>
                          <a:cs typeface="Gill Sans"/>
                        </a:rPr>
                        <a:t>s</a:t>
                      </a:r>
                      <a:endParaRPr lang="en-US" sz="2400" b="0" i="1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Gill Sans"/>
                          <a:cs typeface="Gill Sans"/>
                        </a:rPr>
                        <a:t>1 – (1 – s</a:t>
                      </a:r>
                      <a:r>
                        <a:rPr lang="en-US" sz="2400" b="0" baseline="30000" dirty="0" smtClean="0">
                          <a:latin typeface="Gill Sans"/>
                          <a:cs typeface="Gill Sans"/>
                        </a:rPr>
                        <a:t>6</a:t>
                      </a:r>
                      <a:r>
                        <a:rPr lang="en-US" sz="2400" b="0" dirty="0" smtClean="0">
                          <a:latin typeface="Gill Sans"/>
                          <a:cs typeface="Gill Sans"/>
                        </a:rPr>
                        <a:t>)</a:t>
                      </a:r>
                      <a:r>
                        <a:rPr lang="en-US" sz="2400" b="0" baseline="30000" dirty="0" smtClean="0">
                          <a:latin typeface="Gill Sans"/>
                          <a:cs typeface="Gill Sans"/>
                        </a:rPr>
                        <a:t>10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0.2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0.0006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0.3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0.0073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0.4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0.040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0.5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0.146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0.6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0.380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0.7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0.714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0.8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0.952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0.9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0.999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21239651">
            <a:off x="5044060" y="589084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issue?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51763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implementation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Generate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minhash</a:t>
            </a:r>
            <a:r>
              <a:rPr lang="en-US" dirty="0" smtClean="0"/>
              <a:t> values</a:t>
            </a:r>
            <a:r>
              <a:rPr lang="en-US" dirty="0" smtClean="0"/>
              <a:t>, </a:t>
            </a:r>
            <a:r>
              <a:rPr lang="en-US" dirty="0" smtClean="0"/>
              <a:t>select </a:t>
            </a:r>
            <a:r>
              <a:rPr lang="en-US" i="1" dirty="0" smtClean="0"/>
              <a:t>k</a:t>
            </a:r>
            <a:r>
              <a:rPr lang="en-US" dirty="0" smtClean="0"/>
              <a:t> of them </a:t>
            </a:r>
            <a:r>
              <a:rPr lang="en-US" i="1" dirty="0" smtClean="0"/>
              <a:t>n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Reduces amount of hash computations needed</a:t>
            </a:r>
          </a:p>
          <a:p>
            <a:r>
              <a:rPr lang="en-US" dirty="0" smtClean="0"/>
              <a:t>Determining “authoritative” version is non-trivial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53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MapReduce/Spark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over objects: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err="1"/>
              <a:t>minhash</a:t>
            </a:r>
            <a:r>
              <a:rPr lang="en-US" dirty="0"/>
              <a:t> values</a:t>
            </a:r>
            <a:r>
              <a:rPr lang="en-US" dirty="0" smtClean="0"/>
              <a:t>, </a:t>
            </a:r>
            <a:r>
              <a:rPr lang="en-US" dirty="0"/>
              <a:t>select </a:t>
            </a:r>
            <a:r>
              <a:rPr lang="en-US" i="1" dirty="0"/>
              <a:t>k</a:t>
            </a:r>
            <a:r>
              <a:rPr lang="en-US" dirty="0"/>
              <a:t> of them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Each draw yields a </a:t>
            </a:r>
            <a:r>
              <a:rPr lang="en-US" dirty="0" smtClean="0"/>
              <a:t>signature, emit:</a:t>
            </a:r>
            <a:br>
              <a:rPr lang="en-US" dirty="0" smtClean="0"/>
            </a:br>
            <a:r>
              <a:rPr lang="en-US" dirty="0" smtClean="0"/>
              <a:t>key = (</a:t>
            </a:r>
            <a:r>
              <a:rPr lang="en-US" i="1" dirty="0" smtClean="0"/>
              <a:t>p</a:t>
            </a:r>
            <a:r>
              <a:rPr lang="en-US" dirty="0" smtClean="0"/>
              <a:t>, signature</a:t>
            </a:r>
            <a:r>
              <a:rPr lang="en-US" dirty="0" smtClean="0"/>
              <a:t>), </a:t>
            </a:r>
            <a:r>
              <a:rPr lang="en-US" dirty="0"/>
              <a:t>where </a:t>
            </a:r>
            <a:r>
              <a:rPr lang="en-US" i="1" dirty="0"/>
              <a:t>p</a:t>
            </a:r>
            <a:r>
              <a:rPr lang="en-US" dirty="0"/>
              <a:t> = [ 1 … </a:t>
            </a:r>
            <a:r>
              <a:rPr lang="en-US" i="1" dirty="0" smtClean="0"/>
              <a:t>n</a:t>
            </a:r>
            <a:r>
              <a:rPr lang="en-US" dirty="0" smtClean="0"/>
              <a:t> ]</a:t>
            </a:r>
            <a:br>
              <a:rPr lang="en-US" dirty="0" smtClean="0"/>
            </a:br>
            <a:r>
              <a:rPr lang="en-US" dirty="0" smtClean="0"/>
              <a:t>value = object </a:t>
            </a:r>
            <a:r>
              <a:rPr lang="en-US" dirty="0" smtClean="0"/>
              <a:t>id</a:t>
            </a:r>
          </a:p>
          <a:p>
            <a:r>
              <a:rPr lang="en-US" dirty="0" smtClean="0"/>
              <a:t>Shuffle/sort:</a:t>
            </a:r>
          </a:p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Receive all object ids with same 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signature), </a:t>
            </a:r>
            <a:r>
              <a:rPr lang="en-US" dirty="0" smtClean="0"/>
              <a:t>emit clusters</a:t>
            </a:r>
          </a:p>
          <a:p>
            <a:r>
              <a:rPr lang="en-US" dirty="0" smtClean="0"/>
              <a:t>Second pass to de-dup and group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(Optional) Third pass to eliminate false positives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4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Extraction vs. Online 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formulation of the problem:</a:t>
            </a:r>
          </a:p>
          <a:p>
            <a:pPr lvl="1"/>
            <a:r>
              <a:rPr lang="en-US" dirty="0" smtClean="0"/>
              <a:t>Discover </a:t>
            </a:r>
            <a:r>
              <a:rPr lang="en-US" dirty="0"/>
              <a:t>all pairs with similarity 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Useful for post-hoc batch processing of web crawl</a:t>
            </a:r>
          </a:p>
          <a:p>
            <a:r>
              <a:rPr lang="en-US" dirty="0" smtClean="0"/>
              <a:t>Online formulation of the problem:</a:t>
            </a:r>
          </a:p>
          <a:p>
            <a:pPr lvl="1"/>
            <a:r>
              <a:rPr lang="en-US" dirty="0" smtClean="0"/>
              <a:t>Given new webpage, is it similar to one I’ve seen before?</a:t>
            </a:r>
          </a:p>
          <a:p>
            <a:pPr lvl="1"/>
            <a:r>
              <a:rPr lang="en-US" dirty="0" smtClean="0"/>
              <a:t>Useful for incremental web crawl processing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2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communities have tackled similar problems:</a:t>
            </a:r>
          </a:p>
          <a:p>
            <a:pPr lvl="1"/>
            <a:r>
              <a:rPr lang="en-US" dirty="0" smtClean="0"/>
              <a:t>Theoretical computer science</a:t>
            </a:r>
          </a:p>
          <a:p>
            <a:pPr lvl="1"/>
            <a:r>
              <a:rPr lang="en-US" dirty="0" smtClean="0"/>
              <a:t>Information retrieval</a:t>
            </a:r>
          </a:p>
          <a:p>
            <a:pPr lvl="1"/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Slightly different terminology</a:t>
            </a:r>
          </a:p>
          <a:p>
            <a:pPr lvl="1"/>
            <a:r>
              <a:rPr lang="en-US" dirty="0" smtClean="0"/>
              <a:t>Results not easy to compare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43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Similarity 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Preparing the existing collection:</a:t>
            </a:r>
          </a:p>
          <a:p>
            <a:pPr lvl="1"/>
            <a:r>
              <a:rPr lang="en-US" dirty="0"/>
              <a:t>For each object, compute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sets of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minhash</a:t>
            </a:r>
            <a:r>
              <a:rPr lang="en-US" dirty="0"/>
              <a:t>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For each set, concatenate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minhash</a:t>
            </a:r>
            <a:r>
              <a:rPr lang="en-US" dirty="0"/>
              <a:t> values together</a:t>
            </a:r>
          </a:p>
          <a:p>
            <a:pPr lvl="1"/>
            <a:r>
              <a:rPr lang="en-US" dirty="0" smtClean="0"/>
              <a:t>Keep each signature in hash table (in memory)</a:t>
            </a:r>
          </a:p>
          <a:p>
            <a:pPr lvl="1"/>
            <a:r>
              <a:rPr lang="en-US" dirty="0" smtClean="0"/>
              <a:t>Note: can parallelize across multiple machines</a:t>
            </a:r>
          </a:p>
          <a:p>
            <a:r>
              <a:rPr lang="en-US" dirty="0" smtClean="0"/>
              <a:t>Querying and updating:</a:t>
            </a:r>
          </a:p>
          <a:p>
            <a:pPr lvl="1"/>
            <a:r>
              <a:rPr lang="en-US" dirty="0" smtClean="0"/>
              <a:t>For new webpage, compute signatures and check for collisions</a:t>
            </a:r>
          </a:p>
          <a:p>
            <a:pPr lvl="1"/>
            <a:r>
              <a:rPr lang="en-US" dirty="0" smtClean="0"/>
              <a:t>Collisions imply duplicate (determine which version to keep)</a:t>
            </a:r>
          </a:p>
          <a:p>
            <a:pPr lvl="1"/>
            <a:r>
              <a:rPr lang="en-US" dirty="0" smtClean="0"/>
              <a:t>Update hash tables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30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-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38600"/>
            <a:ext cx="5181600" cy="1028700"/>
          </a:xfrm>
        </p:spPr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3581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FFFFFF"/>
                </a:solidFill>
              </a:rPr>
              <a:t>Source</a:t>
            </a:r>
            <a:r>
              <a:rPr lang="en-US" sz="1000" b="0" dirty="0">
                <a:solidFill>
                  <a:srgbClr val="FFFFFF"/>
                </a:solidFill>
              </a:rPr>
              <a:t>: </a:t>
            </a:r>
            <a:r>
              <a:rPr lang="en-US" sz="1000" b="0" dirty="0" err="1" smtClean="0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roj</a:t>
            </a:r>
            <a:r>
              <a:rPr lang="en-US" sz="1000" b="0" dirty="0">
                <a:solidFill>
                  <a:srgbClr val="FFFFFF"/>
                </a:solidFill>
              </a:rPr>
              <a:t>/4179478228/</a:t>
            </a:r>
          </a:p>
        </p:txBody>
      </p:sp>
    </p:spTree>
    <p:extLst>
      <p:ext uri="{BB962C8B-B14F-4D97-AF65-F5344CB8AC3E}">
        <p14:creationId xmlns:p14="http://schemas.microsoft.com/office/powerpoint/2010/main" val="2943098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Minhash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Minhash</a:t>
            </a:r>
            <a:r>
              <a:rPr lang="en-US" dirty="0" smtClean="0"/>
              <a:t> is great for near-duplicate detection</a:t>
            </a:r>
          </a:p>
          <a:p>
            <a:pPr lvl="1"/>
            <a:r>
              <a:rPr lang="en-US" dirty="0" smtClean="0"/>
              <a:t>Set high threshold for </a:t>
            </a:r>
            <a:r>
              <a:rPr lang="en-US" dirty="0" err="1" smtClean="0"/>
              <a:t>Jaccard</a:t>
            </a:r>
            <a:r>
              <a:rPr lang="en-US" dirty="0" smtClean="0"/>
              <a:t> similarity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 similarity only</a:t>
            </a:r>
          </a:p>
          <a:p>
            <a:pPr lvl="1"/>
            <a:r>
              <a:rPr lang="en-US" dirty="0" smtClean="0"/>
              <a:t>Set-based representation, no way to assign weights to features</a:t>
            </a:r>
          </a:p>
          <a:p>
            <a:r>
              <a:rPr lang="en-US" dirty="0" smtClean="0"/>
              <a:t>Random projections:</a:t>
            </a:r>
          </a:p>
          <a:p>
            <a:pPr lvl="1"/>
            <a:r>
              <a:rPr lang="en-US" dirty="0" smtClean="0"/>
              <a:t>Works with arbitrary vectors using cosine similarity</a:t>
            </a:r>
          </a:p>
          <a:p>
            <a:pPr lvl="1"/>
            <a:r>
              <a:rPr lang="en-US" dirty="0" smtClean="0"/>
              <a:t>Same basic idea, but details differ</a:t>
            </a:r>
          </a:p>
          <a:p>
            <a:pPr lvl="1"/>
            <a:r>
              <a:rPr lang="en-US" dirty="0" smtClean="0"/>
              <a:t>Slower but more accurate: no free lunch!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31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a random vector </a:t>
            </a:r>
            <a:r>
              <a:rPr lang="en-US" i="1" dirty="0" smtClean="0"/>
              <a:t>r</a:t>
            </a:r>
            <a:r>
              <a:rPr lang="en-US" dirty="0" smtClean="0"/>
              <a:t> of unit length</a:t>
            </a:r>
          </a:p>
          <a:p>
            <a:pPr lvl="1"/>
            <a:r>
              <a:rPr lang="en-US" dirty="0" smtClean="0"/>
              <a:t>Draw from </a:t>
            </a:r>
            <a:r>
              <a:rPr lang="en-US" dirty="0" err="1" smtClean="0"/>
              <a:t>univariate</a:t>
            </a:r>
            <a:r>
              <a:rPr lang="en-US" dirty="0" smtClean="0"/>
              <a:t> Gaussian for each component</a:t>
            </a:r>
          </a:p>
          <a:p>
            <a:pPr lvl="1"/>
            <a:r>
              <a:rPr lang="en-US" dirty="0" smtClean="0"/>
              <a:t>Normalize length</a:t>
            </a:r>
          </a:p>
          <a:p>
            <a:r>
              <a:rPr lang="en-US" dirty="0" smtClean="0"/>
              <a:t>Define: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Physical intuition?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71800"/>
            <a:ext cx="29489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19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 Hash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shown that: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Proof </a:t>
            </a:r>
            <a:r>
              <a:rPr lang="en-US" dirty="0" smtClean="0"/>
              <a:t>in (</a:t>
            </a:r>
            <a:r>
              <a:rPr lang="en-US" dirty="0" err="1" smtClean="0"/>
              <a:t>Goemans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Williamson, 1995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Thus:</a:t>
            </a:r>
          </a:p>
          <a:p>
            <a:endParaRPr lang="en-US" dirty="0"/>
          </a:p>
          <a:p>
            <a:r>
              <a:rPr lang="en-US" dirty="0" smtClean="0"/>
              <a:t>Physical intuition?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99260"/>
            <a:ext cx="3634740" cy="586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52800"/>
            <a:ext cx="511302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15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i="1" dirty="0" smtClean="0"/>
              <a:t>D</a:t>
            </a:r>
            <a:r>
              <a:rPr lang="en-US" dirty="0" smtClean="0"/>
              <a:t> random vectors:</a:t>
            </a:r>
          </a:p>
          <a:p>
            <a:endParaRPr lang="en-US" dirty="0" smtClean="0"/>
          </a:p>
          <a:p>
            <a:r>
              <a:rPr lang="en-US" dirty="0" smtClean="0"/>
              <a:t>Convert each object into a </a:t>
            </a:r>
            <a:r>
              <a:rPr lang="en-US" i="1" dirty="0" smtClean="0"/>
              <a:t>D</a:t>
            </a:r>
            <a:r>
              <a:rPr lang="en-US" dirty="0" smtClean="0"/>
              <a:t> bit signature</a:t>
            </a:r>
          </a:p>
          <a:p>
            <a:endParaRPr lang="en-US" dirty="0"/>
          </a:p>
          <a:p>
            <a:pPr lvl="1"/>
            <a:r>
              <a:rPr lang="en-US" dirty="0" smtClean="0"/>
              <a:t>Since: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can derive: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Thus: similarity boils down to comparison of hamming distances between signatures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1752600"/>
            <a:ext cx="1813560" cy="28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2743200"/>
            <a:ext cx="4465320" cy="281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756660"/>
            <a:ext cx="5113020" cy="28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724400"/>
            <a:ext cx="48158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8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One-RP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discover all pairs with </a:t>
            </a:r>
            <a:r>
              <a:rPr lang="en-US" dirty="0" smtClean="0"/>
              <a:t>cosine similarity </a:t>
            </a:r>
            <a:r>
              <a:rPr lang="en-US" dirty="0"/>
              <a:t>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</a:p>
          <a:p>
            <a:r>
              <a:rPr lang="en-US" dirty="0" smtClean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smtClean="0"/>
              <a:t>D</a:t>
            </a:r>
            <a:r>
              <a:rPr lang="en-US" dirty="0" smtClean="0"/>
              <a:t>-bit RP signature for every object</a:t>
            </a:r>
          </a:p>
          <a:p>
            <a:pPr lvl="1"/>
            <a:r>
              <a:rPr lang="en-US" dirty="0" smtClean="0"/>
              <a:t>Take first bit, bucket objects into two sets</a:t>
            </a:r>
          </a:p>
          <a:p>
            <a:pPr lvl="1"/>
            <a:r>
              <a:rPr lang="en-US" dirty="0" smtClean="0"/>
              <a:t>Perform brute force pairwise (hamming distance) comparison in each bucket, retain those below hamming distance threshold</a:t>
            </a:r>
            <a:endParaRPr lang="en-US" dirty="0"/>
          </a:p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Probability we will </a:t>
            </a:r>
            <a:r>
              <a:rPr lang="en-US" dirty="0" smtClean="0"/>
              <a:t>discover </a:t>
            </a:r>
            <a:r>
              <a:rPr lang="en-US" dirty="0"/>
              <a:t>all </a:t>
            </a:r>
            <a:r>
              <a:rPr lang="en-US" dirty="0" smtClean="0"/>
              <a:t>pairs: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Efficiency: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524500"/>
            <a:ext cx="278892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95800"/>
            <a:ext cx="14859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4038600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5205" y="6519446"/>
            <a:ext cx="649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* Note, this is actually a simplification: see </a:t>
            </a:r>
            <a:r>
              <a:rPr lang="en-US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Ture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 et al. (SIGIR 2011) for details.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00988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Two-RP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discover all pairs with </a:t>
            </a:r>
            <a:r>
              <a:rPr lang="en-US" dirty="0" smtClean="0"/>
              <a:t>cosine similarity </a:t>
            </a:r>
            <a:r>
              <a:rPr lang="en-US" dirty="0"/>
              <a:t>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</a:p>
          <a:p>
            <a:r>
              <a:rPr lang="en-US" dirty="0" smtClean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smtClean="0"/>
              <a:t>D</a:t>
            </a:r>
            <a:r>
              <a:rPr lang="en-US" dirty="0" smtClean="0"/>
              <a:t>-bit RP signature for every object</a:t>
            </a:r>
          </a:p>
          <a:p>
            <a:pPr lvl="1"/>
            <a:r>
              <a:rPr lang="en-US" dirty="0" smtClean="0"/>
              <a:t>Take first two bits, bucket objects into four sets</a:t>
            </a:r>
          </a:p>
          <a:p>
            <a:pPr lvl="1"/>
            <a:r>
              <a:rPr lang="en-US" dirty="0"/>
              <a:t>Perform brute force pairwise (hamming distance) comparison in each bucket, retain those below hamming distance threshold</a:t>
            </a:r>
          </a:p>
          <a:p>
            <a:r>
              <a:rPr lang="en-US" dirty="0" smtClean="0"/>
              <a:t>Analysis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Probability we will </a:t>
            </a:r>
            <a:r>
              <a:rPr lang="en-US" dirty="0" smtClean="0"/>
              <a:t>discover </a:t>
            </a:r>
            <a:r>
              <a:rPr lang="en-US" dirty="0"/>
              <a:t>all </a:t>
            </a:r>
            <a:r>
              <a:rPr lang="en-US" dirty="0" smtClean="0"/>
              <a:t>pairs: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Efficiency: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562600"/>
            <a:ext cx="278892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50080"/>
            <a:ext cx="1859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2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-RP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discover all pairs with </a:t>
            </a:r>
            <a:r>
              <a:rPr lang="en-US" dirty="0" smtClean="0"/>
              <a:t>cosine similarity </a:t>
            </a:r>
            <a:r>
              <a:rPr lang="en-US" dirty="0"/>
              <a:t>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</a:p>
          <a:p>
            <a:r>
              <a:rPr lang="en-US" dirty="0" smtClean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smtClean="0"/>
              <a:t>D</a:t>
            </a:r>
            <a:r>
              <a:rPr lang="en-US" dirty="0" smtClean="0"/>
              <a:t>-bit RP signature for every object</a:t>
            </a:r>
          </a:p>
          <a:p>
            <a:pPr lvl="1"/>
            <a:r>
              <a:rPr lang="en-US" dirty="0" smtClean="0"/>
              <a:t>Take first </a:t>
            </a:r>
            <a:r>
              <a:rPr lang="en-US" i="1" dirty="0" smtClean="0"/>
              <a:t>k</a:t>
            </a:r>
            <a:r>
              <a:rPr lang="en-US" dirty="0" smtClean="0"/>
              <a:t> bits, bucket objects into 2</a:t>
            </a:r>
            <a:r>
              <a:rPr lang="en-US" i="1" baseline="30000" dirty="0" smtClean="0"/>
              <a:t>k</a:t>
            </a:r>
            <a:r>
              <a:rPr lang="en-US" dirty="0" smtClean="0"/>
              <a:t> sets</a:t>
            </a:r>
          </a:p>
          <a:p>
            <a:pPr lvl="1"/>
            <a:r>
              <a:rPr lang="en-US" dirty="0"/>
              <a:t>Perform brute force pairwise (hamming distance) comparison in each bucket, retain those below hamming distance threshold</a:t>
            </a:r>
          </a:p>
          <a:p>
            <a:r>
              <a:rPr lang="en-US" dirty="0" smtClean="0"/>
              <a:t>Analysis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Probability we will </a:t>
            </a:r>
            <a:r>
              <a:rPr lang="en-US" dirty="0" smtClean="0"/>
              <a:t>discover </a:t>
            </a:r>
            <a:r>
              <a:rPr lang="en-US" dirty="0"/>
              <a:t>all </a:t>
            </a:r>
            <a:r>
              <a:rPr lang="en-US" dirty="0" smtClean="0"/>
              <a:t>pairs: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Efficiency: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442460"/>
            <a:ext cx="1874520" cy="739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486400"/>
            <a:ext cx="294132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74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Sets of </a:t>
            </a:r>
            <a:r>
              <a:rPr lang="en-US" i="1" dirty="0" smtClean="0"/>
              <a:t>k</a:t>
            </a:r>
            <a:r>
              <a:rPr lang="en-US" dirty="0" smtClean="0"/>
              <a:t>-RP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discover all pairs with </a:t>
            </a:r>
            <a:r>
              <a:rPr lang="en-US" dirty="0" smtClean="0"/>
              <a:t>cosine similarity </a:t>
            </a:r>
            <a:r>
              <a:rPr lang="en-US" dirty="0"/>
              <a:t>greater than </a:t>
            </a:r>
            <a:r>
              <a:rPr lang="en-US" i="1" dirty="0">
                <a:latin typeface="ＭＳ ゴシック"/>
                <a:ea typeface="ＭＳ ゴシック"/>
                <a:cs typeface="ＭＳ ゴシック"/>
              </a:rPr>
              <a:t>s</a:t>
            </a:r>
            <a:r>
              <a:rPr lang="en-US" dirty="0"/>
              <a:t> </a:t>
            </a:r>
          </a:p>
          <a:p>
            <a:r>
              <a:rPr lang="en-US" dirty="0" smtClean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smtClean="0"/>
              <a:t>D</a:t>
            </a:r>
            <a:r>
              <a:rPr lang="en-US" dirty="0" smtClean="0"/>
              <a:t>-bit RP signature for every object</a:t>
            </a:r>
          </a:p>
          <a:p>
            <a:pPr lvl="1"/>
            <a:r>
              <a:rPr lang="en-US" dirty="0" smtClean="0"/>
              <a:t>Choose </a:t>
            </a:r>
            <a:r>
              <a:rPr lang="en-US" i="1" dirty="0" smtClean="0"/>
              <a:t>m</a:t>
            </a:r>
            <a:r>
              <a:rPr lang="en-US" dirty="0" smtClean="0"/>
              <a:t> sets of </a:t>
            </a:r>
            <a:r>
              <a:rPr lang="en-US" i="1" dirty="0" smtClean="0"/>
              <a:t>k</a:t>
            </a:r>
            <a:r>
              <a:rPr lang="en-US" dirty="0" smtClean="0"/>
              <a:t> bits</a:t>
            </a:r>
          </a:p>
          <a:p>
            <a:pPr lvl="1"/>
            <a:r>
              <a:rPr lang="en-US" dirty="0" smtClean="0"/>
              <a:t>For each set, use </a:t>
            </a:r>
            <a:r>
              <a:rPr lang="en-US" i="1" dirty="0" smtClean="0"/>
              <a:t>k</a:t>
            </a:r>
            <a:r>
              <a:rPr lang="en-US" dirty="0" smtClean="0"/>
              <a:t> selected bits to partition </a:t>
            </a:r>
            <a:r>
              <a:rPr lang="en-US" dirty="0"/>
              <a:t>objects into 2</a:t>
            </a:r>
            <a:r>
              <a:rPr lang="en-US" i="1" baseline="30000" dirty="0"/>
              <a:t>k</a:t>
            </a:r>
            <a:r>
              <a:rPr lang="en-US" dirty="0"/>
              <a:t> sets</a:t>
            </a:r>
            <a:endParaRPr lang="en-US" dirty="0" smtClean="0"/>
          </a:p>
          <a:p>
            <a:pPr lvl="1"/>
            <a:r>
              <a:rPr lang="en-US" dirty="0" smtClean="0"/>
              <a:t>Perform </a:t>
            </a:r>
            <a:r>
              <a:rPr lang="en-US" dirty="0"/>
              <a:t>brute force pairwise (hamming distance) comparison in each </a:t>
            </a:r>
            <a:r>
              <a:rPr lang="en-US" dirty="0" smtClean="0"/>
              <a:t>bucket (of each set), </a:t>
            </a:r>
            <a:r>
              <a:rPr lang="en-US" dirty="0"/>
              <a:t>retain those below hamming distance threshold</a:t>
            </a:r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/>
              <a:t>Probability we will </a:t>
            </a:r>
            <a:r>
              <a:rPr lang="en-US" dirty="0" smtClean="0"/>
              <a:t>discover </a:t>
            </a:r>
            <a:r>
              <a:rPr lang="en-US" dirty="0"/>
              <a:t>all pairs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Efficiency: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869180"/>
            <a:ext cx="3383280" cy="84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715000"/>
            <a:ext cx="337566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2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distance metric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, Euclidean, cosine, etc.</a:t>
            </a:r>
          </a:p>
          <a:p>
            <a:r>
              <a:rPr lang="en-US" dirty="0" smtClean="0"/>
              <a:t>Compute representation</a:t>
            </a:r>
          </a:p>
          <a:p>
            <a:pPr lvl="1"/>
            <a:r>
              <a:rPr lang="en-US" dirty="0" smtClean="0"/>
              <a:t>Shingling, </a:t>
            </a:r>
            <a:r>
              <a:rPr lang="en-US" dirty="0" err="1" smtClean="0"/>
              <a:t>tf.idf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“Project”</a:t>
            </a:r>
          </a:p>
          <a:p>
            <a:pPr lvl="1"/>
            <a:r>
              <a:rPr lang="en-US" dirty="0" err="1" smtClean="0"/>
              <a:t>Minhash</a:t>
            </a:r>
            <a:r>
              <a:rPr lang="en-US" dirty="0" smtClean="0"/>
              <a:t>, random projections, etc.</a:t>
            </a:r>
          </a:p>
          <a:p>
            <a:r>
              <a:rPr lang="en-US" dirty="0" smtClean="0"/>
              <a:t>Extract</a:t>
            </a:r>
          </a:p>
          <a:p>
            <a:pPr lvl="1"/>
            <a:r>
              <a:rPr lang="en-US" dirty="0" smtClean="0"/>
              <a:t>Bucketing, sliding windows,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25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MapReduce/Spark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over objects:</a:t>
            </a:r>
          </a:p>
          <a:p>
            <a:pPr lvl="1"/>
            <a:r>
              <a:rPr lang="en-US" dirty="0"/>
              <a:t>Compute </a:t>
            </a:r>
            <a:r>
              <a:rPr lang="en-US" i="1" dirty="0"/>
              <a:t>D</a:t>
            </a:r>
            <a:r>
              <a:rPr lang="en-US" dirty="0"/>
              <a:t>-bit RP signature for every object</a:t>
            </a:r>
          </a:p>
          <a:p>
            <a:pPr lvl="1"/>
            <a:r>
              <a:rPr lang="en-US" dirty="0"/>
              <a:t>Choose </a:t>
            </a:r>
            <a:r>
              <a:rPr lang="en-US" i="1" dirty="0"/>
              <a:t>m</a:t>
            </a:r>
            <a:r>
              <a:rPr lang="en-US" dirty="0"/>
              <a:t> sets of </a:t>
            </a:r>
            <a:r>
              <a:rPr lang="en-US" i="1" dirty="0"/>
              <a:t>k</a:t>
            </a:r>
            <a:r>
              <a:rPr lang="en-US" dirty="0"/>
              <a:t> bits and use to </a:t>
            </a:r>
            <a:r>
              <a:rPr lang="en-US" dirty="0" smtClean="0"/>
              <a:t>bucket; for each, emit:</a:t>
            </a:r>
            <a:br>
              <a:rPr lang="en-US" dirty="0" smtClean="0"/>
            </a:br>
            <a:r>
              <a:rPr lang="en-US" dirty="0" smtClean="0"/>
              <a:t>key =</a:t>
            </a:r>
            <a:r>
              <a:rPr lang="en-US" dirty="0" smtClean="0"/>
              <a:t> (</a:t>
            </a:r>
            <a:r>
              <a:rPr lang="en-US" i="1" dirty="0"/>
              <a:t>p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bits), </a:t>
            </a:r>
            <a:r>
              <a:rPr lang="en-US" dirty="0" smtClean="0"/>
              <a:t>where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= [ 1 … </a:t>
            </a:r>
            <a:r>
              <a:rPr lang="en-US" i="1" dirty="0"/>
              <a:t>m</a:t>
            </a:r>
            <a:r>
              <a:rPr lang="en-US" dirty="0"/>
              <a:t> ]</a:t>
            </a:r>
            <a:br>
              <a:rPr lang="en-US" dirty="0"/>
            </a:br>
            <a:r>
              <a:rPr lang="en-US" dirty="0"/>
              <a:t>value </a:t>
            </a:r>
            <a:r>
              <a:rPr lang="en-US" dirty="0" smtClean="0"/>
              <a:t>= (object id, rest of signature bits)</a:t>
            </a:r>
            <a:endParaRPr lang="en-US" dirty="0" smtClean="0"/>
          </a:p>
          <a:p>
            <a:r>
              <a:rPr lang="en-US" dirty="0" smtClean="0"/>
              <a:t>Shuffle/sort:</a:t>
            </a:r>
          </a:p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Receive 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/>
              <a:t>k</a:t>
            </a:r>
            <a:r>
              <a:rPr lang="en-US" dirty="0"/>
              <a:t> bits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 </a:t>
            </a:r>
            <a:r>
              <a:rPr lang="en-US" dirty="0"/>
              <a:t>brute force pairwise (hamming distance) comparison </a:t>
            </a:r>
            <a:r>
              <a:rPr lang="en-US" dirty="0" smtClean="0"/>
              <a:t>for each key, </a:t>
            </a:r>
            <a:r>
              <a:rPr lang="en-US" dirty="0"/>
              <a:t>retain those below hamming distance threshold</a:t>
            </a:r>
          </a:p>
          <a:p>
            <a:r>
              <a:rPr lang="en-US" dirty="0" smtClean="0"/>
              <a:t>Second </a:t>
            </a:r>
            <a:r>
              <a:rPr lang="en-US" dirty="0" smtClean="0"/>
              <a:t>pass to de-dup and group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(Optional) Third pass to eliminate false positives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83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Preprocessing: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/>
              <a:t>D</a:t>
            </a:r>
            <a:r>
              <a:rPr lang="en-US" dirty="0"/>
              <a:t>-bit RP signature for every object</a:t>
            </a:r>
          </a:p>
          <a:p>
            <a:pPr lvl="1"/>
            <a:r>
              <a:rPr lang="en-US" dirty="0"/>
              <a:t>Choose </a:t>
            </a:r>
            <a:r>
              <a:rPr lang="en-US" i="1" dirty="0"/>
              <a:t>m</a:t>
            </a:r>
            <a:r>
              <a:rPr lang="en-US" dirty="0"/>
              <a:t> sets of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bits and use to bucket</a:t>
            </a:r>
          </a:p>
          <a:p>
            <a:pPr lvl="1"/>
            <a:r>
              <a:rPr lang="en-US" dirty="0" smtClean="0"/>
              <a:t>Store signatures in memory (across multiple machines)</a:t>
            </a:r>
          </a:p>
          <a:p>
            <a:r>
              <a:rPr lang="en-US" dirty="0" smtClean="0"/>
              <a:t>Querying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smtClean="0"/>
              <a:t>D</a:t>
            </a:r>
            <a:r>
              <a:rPr lang="en-US" dirty="0" smtClean="0"/>
              <a:t>-bit signature of query object, choose </a:t>
            </a:r>
            <a:r>
              <a:rPr lang="en-US" i="1" dirty="0"/>
              <a:t>m</a:t>
            </a:r>
            <a:r>
              <a:rPr lang="en-US" dirty="0"/>
              <a:t> sets of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bits in same way</a:t>
            </a:r>
          </a:p>
          <a:p>
            <a:pPr lvl="1"/>
            <a:r>
              <a:rPr lang="en-US" dirty="0" smtClean="0"/>
              <a:t>Perform brute-force scan of correct bucket (in parallel)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53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Issues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Emphasis on recall, not precision</a:t>
            </a:r>
          </a:p>
          <a:p>
            <a:r>
              <a:rPr lang="en-US" dirty="0" smtClean="0"/>
              <a:t>Two sources of error:</a:t>
            </a:r>
          </a:p>
          <a:p>
            <a:pPr lvl="1"/>
            <a:r>
              <a:rPr lang="en-US" dirty="0" smtClean="0"/>
              <a:t>From LSH</a:t>
            </a:r>
          </a:p>
          <a:p>
            <a:pPr lvl="1"/>
            <a:r>
              <a:rPr lang="en-US" dirty="0" smtClean="0"/>
              <a:t>From using hamming distance as proxy for cosine similarity</a:t>
            </a:r>
          </a:p>
          <a:p>
            <a:r>
              <a:rPr lang="en-US" dirty="0"/>
              <a:t>Load </a:t>
            </a:r>
            <a:r>
              <a:rPr lang="en-US" dirty="0" smtClean="0"/>
              <a:t>imbalance</a:t>
            </a:r>
            <a:endParaRPr lang="en-US" dirty="0"/>
          </a:p>
          <a:p>
            <a:r>
              <a:rPr lang="en-US" dirty="0" smtClean="0"/>
              <a:t>Parameter tuning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29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“Sliding Window”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</a:t>
            </a:r>
            <a:r>
              <a:rPr lang="en-US" i="1" dirty="0"/>
              <a:t>D</a:t>
            </a:r>
            <a:r>
              <a:rPr lang="en-US" dirty="0"/>
              <a:t>-bit RP signature for every object</a:t>
            </a:r>
          </a:p>
          <a:p>
            <a:r>
              <a:rPr lang="en-US" dirty="0" smtClean="0"/>
              <a:t>For each object, permute bit signature </a:t>
            </a:r>
            <a:r>
              <a:rPr lang="en-US" i="1" dirty="0" smtClean="0"/>
              <a:t>m</a:t>
            </a:r>
            <a:r>
              <a:rPr lang="en-US" dirty="0" smtClean="0"/>
              <a:t> times</a:t>
            </a:r>
            <a:endParaRPr lang="en-US" dirty="0"/>
          </a:p>
          <a:p>
            <a:r>
              <a:rPr lang="en-US" dirty="0" smtClean="0"/>
              <a:t>For each permutation, sort bit signatures</a:t>
            </a:r>
          </a:p>
          <a:p>
            <a:pPr lvl="1"/>
            <a:r>
              <a:rPr lang="en-US" dirty="0" smtClean="0"/>
              <a:t>Apply sliding window of width </a:t>
            </a:r>
            <a:r>
              <a:rPr lang="en-US" i="1" dirty="0" smtClean="0"/>
              <a:t>B</a:t>
            </a:r>
            <a:r>
              <a:rPr lang="en-US" dirty="0" smtClean="0"/>
              <a:t> over sorted</a:t>
            </a:r>
          </a:p>
          <a:p>
            <a:pPr lvl="1"/>
            <a:r>
              <a:rPr lang="en-US" dirty="0" smtClean="0"/>
              <a:t>Compute hamming distances of bit signatures within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90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Mapper:</a:t>
            </a:r>
          </a:p>
          <a:p>
            <a:pPr lvl="1"/>
            <a:r>
              <a:rPr lang="en-US" dirty="0" smtClean="0"/>
              <a:t>Process each individual object in parallel</a:t>
            </a:r>
          </a:p>
          <a:p>
            <a:pPr lvl="1"/>
            <a:r>
              <a:rPr lang="en-US" dirty="0" smtClean="0"/>
              <a:t>Load in random vectors as side data</a:t>
            </a:r>
          </a:p>
          <a:p>
            <a:pPr lvl="1"/>
            <a:r>
              <a:rPr lang="en-US" dirty="0" smtClean="0"/>
              <a:t>Compute bit signature</a:t>
            </a:r>
          </a:p>
          <a:p>
            <a:pPr lvl="1"/>
            <a:r>
              <a:rPr lang="en-US" dirty="0" smtClean="0"/>
              <a:t>Permute </a:t>
            </a:r>
            <a:r>
              <a:rPr lang="en-US" i="1" dirty="0" smtClean="0"/>
              <a:t>m</a:t>
            </a:r>
            <a:r>
              <a:rPr lang="en-US" dirty="0" smtClean="0"/>
              <a:t> times, for each emit: </a:t>
            </a:r>
            <a:br>
              <a:rPr lang="en-US" dirty="0" smtClean="0"/>
            </a:br>
            <a:r>
              <a:rPr lang="en-US" dirty="0" smtClean="0"/>
              <a:t>key = 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dirty="0" smtClean="0"/>
              <a:t>signature), where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/>
              <a:t>= [ 1 … </a:t>
            </a:r>
            <a:r>
              <a:rPr lang="en-US" i="1" dirty="0" smtClean="0"/>
              <a:t>m</a:t>
            </a:r>
            <a:r>
              <a:rPr lang="en-US" dirty="0" smtClean="0"/>
              <a:t> ]</a:t>
            </a:r>
            <a:br>
              <a:rPr lang="en-US" dirty="0" smtClean="0"/>
            </a:br>
            <a:r>
              <a:rPr lang="en-US" dirty="0" smtClean="0"/>
              <a:t>value = object id</a:t>
            </a:r>
          </a:p>
          <a:p>
            <a:r>
              <a:rPr lang="en-US" dirty="0" smtClean="0"/>
              <a:t>Reduce</a:t>
            </a:r>
          </a:p>
          <a:p>
            <a:pPr lvl="1"/>
            <a:r>
              <a:rPr lang="en-US" dirty="0" smtClean="0"/>
              <a:t>Keep FIFO queue of </a:t>
            </a:r>
            <a:r>
              <a:rPr lang="en-US" i="1" dirty="0" smtClean="0"/>
              <a:t>B</a:t>
            </a:r>
            <a:r>
              <a:rPr lang="en-US" dirty="0" smtClean="0"/>
              <a:t> bit signatures</a:t>
            </a:r>
          </a:p>
          <a:p>
            <a:pPr lvl="1"/>
            <a:r>
              <a:rPr lang="en-US" dirty="0" smtClean="0"/>
              <a:t>For each newly-encountered bit signature, compute hamming distance </a:t>
            </a:r>
            <a:r>
              <a:rPr lang="en-US" dirty="0" err="1" smtClean="0"/>
              <a:t>wrt</a:t>
            </a:r>
            <a:r>
              <a:rPr lang="en-US" dirty="0" smtClean="0"/>
              <a:t> all bit signatures in queue</a:t>
            </a:r>
          </a:p>
          <a:p>
            <a:pPr lvl="1"/>
            <a:r>
              <a:rPr lang="en-US" dirty="0" smtClean="0"/>
              <a:t>Add new bit signature to end of queue, displacing oldest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55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to Finding Similar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distance metric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, Euclidean, cosine, etc.</a:t>
            </a:r>
          </a:p>
          <a:p>
            <a:r>
              <a:rPr lang="en-US" dirty="0" smtClean="0"/>
              <a:t>Compute representation</a:t>
            </a:r>
          </a:p>
          <a:p>
            <a:pPr lvl="1"/>
            <a:r>
              <a:rPr lang="en-US" dirty="0" smtClean="0"/>
              <a:t>Shingling, </a:t>
            </a:r>
            <a:r>
              <a:rPr lang="en-US" dirty="0" err="1" smtClean="0"/>
              <a:t>tf.idf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“Project”</a:t>
            </a:r>
          </a:p>
          <a:p>
            <a:pPr lvl="1"/>
            <a:r>
              <a:rPr lang="en-US" dirty="0" err="1" smtClean="0"/>
              <a:t>Minhash</a:t>
            </a:r>
            <a:r>
              <a:rPr lang="en-US" dirty="0" smtClean="0"/>
              <a:t>, random projections, etc.</a:t>
            </a:r>
          </a:p>
          <a:p>
            <a:r>
              <a:rPr lang="en-US" dirty="0" smtClean="0"/>
              <a:t>Extract</a:t>
            </a:r>
          </a:p>
          <a:p>
            <a:pPr lvl="1"/>
            <a:r>
              <a:rPr lang="en-US" dirty="0" smtClean="0"/>
              <a:t>Bucketing, sliding windows,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74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tan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</a:t>
            </a: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1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FFFFFF"/>
                </a:solidFill>
              </a:rPr>
              <a:t>Source</a:t>
            </a:r>
            <a:r>
              <a:rPr lang="en-US" sz="1000" b="0" dirty="0">
                <a:solidFill>
                  <a:srgbClr val="FFFFFF"/>
                </a:solidFill>
              </a:rPr>
              <a:t>: </a:t>
            </a:r>
            <a:r>
              <a:rPr lang="en-US" sz="1000" b="0" dirty="0" err="1" smtClean="0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thiagoalmeida</a:t>
            </a:r>
            <a:r>
              <a:rPr lang="en-US" sz="1000" b="0" dirty="0">
                <a:solidFill>
                  <a:srgbClr val="FFFFFF"/>
                </a:solidFill>
              </a:rPr>
              <a:t>/250190676/</a:t>
            </a:r>
          </a:p>
        </p:txBody>
      </p:sp>
    </p:spTree>
    <p:extLst>
      <p:ext uri="{BB962C8B-B14F-4D97-AF65-F5344CB8AC3E}">
        <p14:creationId xmlns:p14="http://schemas.microsoft.com/office/powerpoint/2010/main" val="2375207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Non-negativity: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Identity: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Symmetry: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Triangle Inequality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81480"/>
            <a:ext cx="168656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30500"/>
            <a:ext cx="3637280" cy="37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810000"/>
            <a:ext cx="2509520" cy="37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40300"/>
            <a:ext cx="3931920" cy="3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03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Distance: </a:t>
            </a:r>
            <a:r>
              <a:rPr lang="en-US" dirty="0" err="1" smtClean="0"/>
              <a:t>Jaccard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two sets A, B</a:t>
            </a:r>
          </a:p>
          <a:p>
            <a:r>
              <a:rPr lang="en-US" dirty="0" err="1" smtClean="0"/>
              <a:t>Jaccard</a:t>
            </a:r>
            <a:r>
              <a:rPr lang="en-US" dirty="0" smtClean="0"/>
              <a:t> similarity: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179320" cy="65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262128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8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Distance: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endParaRPr lang="en-US" dirty="0"/>
          </a:p>
          <a:p>
            <a:r>
              <a:rPr lang="en-US" dirty="0" smtClean="0"/>
              <a:t>Euclidean distance (L</a:t>
            </a:r>
            <a:r>
              <a:rPr lang="en-US" baseline="-25000" dirty="0" smtClean="0"/>
              <a:t>2</a:t>
            </a:r>
            <a:r>
              <a:rPr lang="en-US" dirty="0" smtClean="0"/>
              <a:t>-norm)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Manhattan </a:t>
            </a:r>
            <a:r>
              <a:rPr lang="en-US" dirty="0"/>
              <a:t>distance (</a:t>
            </a:r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-</a:t>
            </a:r>
            <a:r>
              <a:rPr lang="en-US" dirty="0"/>
              <a:t>norm)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L</a:t>
            </a:r>
            <a:r>
              <a:rPr lang="en-US" baseline="-25000" dirty="0" err="1" smtClean="0"/>
              <a:t>r</a:t>
            </a:r>
            <a:r>
              <a:rPr lang="en-US" dirty="0" smtClean="0"/>
              <a:t>-norm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0" y="1219200"/>
            <a:ext cx="210312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1546860"/>
            <a:ext cx="2034540" cy="281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0" y="2743200"/>
            <a:ext cx="30099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" y="4343400"/>
            <a:ext cx="250698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60" y="5562600"/>
            <a:ext cx="329184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66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52989</TotalTime>
  <Words>2243</Words>
  <Application>Microsoft Macintosh PowerPoint</Application>
  <PresentationFormat>On-screen Show (4:3)</PresentationFormat>
  <Paragraphs>544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PowerPoint Presentation</vt:lpstr>
      <vt:lpstr>PowerPoint Presentation</vt:lpstr>
      <vt:lpstr>What’s the Problem?</vt:lpstr>
      <vt:lpstr>Literature Note</vt:lpstr>
      <vt:lpstr>Four Steps</vt:lpstr>
      <vt:lpstr>Distances</vt:lpstr>
      <vt:lpstr>Distance Metrics</vt:lpstr>
      <vt:lpstr>Distance: Jaccard</vt:lpstr>
      <vt:lpstr>Distance: Norms</vt:lpstr>
      <vt:lpstr>Distance: Cosine</vt:lpstr>
      <vt:lpstr>Distance: Hamming</vt:lpstr>
      <vt:lpstr>Representations</vt:lpstr>
      <vt:lpstr>Representations: Text</vt:lpstr>
      <vt:lpstr>Representations: Beyond Text</vt:lpstr>
      <vt:lpstr>Minhash</vt:lpstr>
      <vt:lpstr>Near-Duplicate Detection of Webpages</vt:lpstr>
      <vt:lpstr>Minhash</vt:lpstr>
      <vt:lpstr>Preliminaries: Representation</vt:lpstr>
      <vt:lpstr>Preliminaries: Jaccard</vt:lpstr>
      <vt:lpstr>Minhash</vt:lpstr>
      <vt:lpstr>Minhash and Jaccard</vt:lpstr>
      <vt:lpstr>To Permute or Not to Permute?</vt:lpstr>
      <vt:lpstr>Extracting Similar Pairs</vt:lpstr>
      <vt:lpstr>Extracting Similar Pairs (LSH)</vt:lpstr>
      <vt:lpstr>PowerPoint Presentation</vt:lpstr>
      <vt:lpstr>PowerPoint Presentation</vt:lpstr>
      <vt:lpstr>2 Minhash Signatures</vt:lpstr>
      <vt:lpstr>3 Minhash Signatures</vt:lpstr>
      <vt:lpstr>k Minhash Signatures</vt:lpstr>
      <vt:lpstr>PowerPoint Presentation</vt:lpstr>
      <vt:lpstr>n different k Minhash Signatures</vt:lpstr>
      <vt:lpstr>PowerPoint Presentation</vt:lpstr>
      <vt:lpstr>PowerPoint Presentation</vt:lpstr>
      <vt:lpstr>PowerPoint Presentation</vt:lpstr>
      <vt:lpstr>n different k Minhash Signatures</vt:lpstr>
      <vt:lpstr>n different k Minhash Signatures</vt:lpstr>
      <vt:lpstr>Practical Notes</vt:lpstr>
      <vt:lpstr>MapReduce/Spark Implementation</vt:lpstr>
      <vt:lpstr>Offline Extraction vs. Online Querying</vt:lpstr>
      <vt:lpstr>Online Similarity Querying</vt:lpstr>
      <vt:lpstr>Random Projections</vt:lpstr>
      <vt:lpstr>Limitations of Minhash</vt:lpstr>
      <vt:lpstr>Random Projection Hashing</vt:lpstr>
      <vt:lpstr>RP Hash Collisions</vt:lpstr>
      <vt:lpstr>Random Projection Signature</vt:lpstr>
      <vt:lpstr>One-RP Signature</vt:lpstr>
      <vt:lpstr>Two-RP Signature</vt:lpstr>
      <vt:lpstr>k-RP Signature</vt:lpstr>
      <vt:lpstr>m Sets of k-RP Signature</vt:lpstr>
      <vt:lpstr>MapReduce/Spark Implementation</vt:lpstr>
      <vt:lpstr>Online Querying</vt:lpstr>
      <vt:lpstr>Additional Issues to Consider</vt:lpstr>
      <vt:lpstr>“Sliding Window” Algorithm</vt:lpstr>
      <vt:lpstr>MapReduce Implementation</vt:lpstr>
      <vt:lpstr>Four Steps to Finding Similar Items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10398</cp:revision>
  <dcterms:created xsi:type="dcterms:W3CDTF">2012-08-31T06:36:49Z</dcterms:created>
  <dcterms:modified xsi:type="dcterms:W3CDTF">2016-03-08T01:45:40Z</dcterms:modified>
  <cp:category/>
</cp:coreProperties>
</file>