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442" r:id="rId2"/>
    <p:sldId id="1478" r:id="rId3"/>
    <p:sldId id="1485" r:id="rId4"/>
    <p:sldId id="1493" r:id="rId5"/>
    <p:sldId id="1523" r:id="rId6"/>
    <p:sldId id="1495" r:id="rId7"/>
    <p:sldId id="1496" r:id="rId8"/>
    <p:sldId id="1497" r:id="rId9"/>
    <p:sldId id="1498" r:id="rId10"/>
    <p:sldId id="1499" r:id="rId11"/>
    <p:sldId id="1500" r:id="rId12"/>
    <p:sldId id="1501" r:id="rId13"/>
    <p:sldId id="1502" r:id="rId14"/>
    <p:sldId id="1526" r:id="rId15"/>
    <p:sldId id="1527" r:id="rId16"/>
    <p:sldId id="1503" r:id="rId17"/>
    <p:sldId id="1559" r:id="rId18"/>
    <p:sldId id="1560" r:id="rId19"/>
    <p:sldId id="1561" r:id="rId20"/>
    <p:sldId id="1562" r:id="rId21"/>
    <p:sldId id="1563" r:id="rId22"/>
    <p:sldId id="1564" r:id="rId23"/>
    <p:sldId id="1529" r:id="rId24"/>
    <p:sldId id="1537" r:id="rId25"/>
    <p:sldId id="1530" r:id="rId26"/>
    <p:sldId id="1531" r:id="rId27"/>
    <p:sldId id="1532" r:id="rId28"/>
    <p:sldId id="1533" r:id="rId29"/>
    <p:sldId id="1534" r:id="rId30"/>
    <p:sldId id="1535" r:id="rId31"/>
    <p:sldId id="1536" r:id="rId32"/>
    <p:sldId id="1539" r:id="rId33"/>
    <p:sldId id="1543" r:id="rId34"/>
    <p:sldId id="1565" r:id="rId35"/>
    <p:sldId id="1557" r:id="rId36"/>
    <p:sldId id="1545" r:id="rId37"/>
    <p:sldId id="1546" r:id="rId38"/>
    <p:sldId id="1547" r:id="rId39"/>
    <p:sldId id="1548" r:id="rId40"/>
    <p:sldId id="1549" r:id="rId41"/>
    <p:sldId id="1550" r:id="rId42"/>
    <p:sldId id="1558" r:id="rId43"/>
    <p:sldId id="1552" r:id="rId44"/>
    <p:sldId id="1553" r:id="rId45"/>
    <p:sldId id="1554" r:id="rId46"/>
    <p:sldId id="1555" r:id="rId47"/>
    <p:sldId id="1556" r:id="rId48"/>
    <p:sldId id="1471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 varScale="1">
        <p:scale>
          <a:sx n="80" d="100"/>
          <a:sy n="80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8: Data Mining (2/4)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3,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242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h_In_Charlo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1258" y="-711470"/>
            <a:ext cx="11350658" cy="756947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(Orchestra)</a:t>
            </a:r>
            <a:endParaRPr lang="en-US" sz="10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multiple models, combine results from different models to make prediction</a:t>
            </a:r>
          </a:p>
          <a:p>
            <a:r>
              <a:rPr lang="en-US" dirty="0"/>
              <a:t>Why does it work?</a:t>
            </a:r>
          </a:p>
          <a:p>
            <a:pPr lvl="1"/>
            <a:r>
              <a:rPr lang="en-US" dirty="0"/>
              <a:t>If errors uncorrelated, multiple classifiers being wrong is less likely</a:t>
            </a:r>
          </a:p>
          <a:p>
            <a:pPr lvl="1"/>
            <a:r>
              <a:rPr lang="en-US" dirty="0"/>
              <a:t>Reduces the variance component of </a:t>
            </a:r>
            <a:r>
              <a:rPr lang="en-US" dirty="0" smtClean="0"/>
              <a:t>error</a:t>
            </a:r>
          </a:p>
          <a:p>
            <a:r>
              <a:rPr lang="en-US" dirty="0" smtClean="0"/>
              <a:t>A variety of different techniques:</a:t>
            </a:r>
          </a:p>
          <a:p>
            <a:pPr lvl="1"/>
            <a:r>
              <a:rPr lang="en-US" dirty="0" smtClean="0"/>
              <a:t>Majority voting</a:t>
            </a:r>
          </a:p>
          <a:p>
            <a:pPr lvl="1"/>
            <a:r>
              <a:rPr lang="en-US" dirty="0" smtClean="0"/>
              <a:t>Simple weighted voting: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Model averaging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40" y="4495800"/>
            <a:ext cx="307086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implementation:</a:t>
            </a:r>
          </a:p>
          <a:p>
            <a:pPr lvl="1"/>
            <a:r>
              <a:rPr lang="en-US" dirty="0" smtClean="0"/>
              <a:t>Train classifiers on different input partitions of the data</a:t>
            </a:r>
          </a:p>
          <a:p>
            <a:pPr lvl="1"/>
            <a:r>
              <a:rPr lang="en-US" dirty="0" smtClean="0"/>
              <a:t>Embarrassingly parallel!</a:t>
            </a:r>
          </a:p>
          <a:p>
            <a:r>
              <a:rPr lang="en-US" dirty="0" smtClean="0"/>
              <a:t>Contrast with other ensemble techniques, e.g., boosting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65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6002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8006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008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6002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098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4102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19431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35433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5400000">
            <a:off x="51435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67437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11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5400000">
            <a:off x="19431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35433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51435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006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6743700" y="3009900"/>
            <a:ext cx="6096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00800" y="22860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training data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6002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0" y="35814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200400" y="50292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800600" y="502920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810000" y="55626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10200" y="55626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  <p:cxnSp>
        <p:nvCxnSpPr>
          <p:cNvPr id="26" name="Straight Arrow Connector 25"/>
          <p:cNvCxnSpPr>
            <a:stCxn id="4" idx="2"/>
            <a:endCxn id="22" idx="0"/>
          </p:cNvCxnSpPr>
          <p:nvPr/>
        </p:nvCxnSpPr>
        <p:spPr bwMode="auto">
          <a:xfrm>
            <a:off x="22479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23" idx="0"/>
          </p:cNvCxnSpPr>
          <p:nvPr/>
        </p:nvCxnSpPr>
        <p:spPr bwMode="auto">
          <a:xfrm>
            <a:off x="5448300" y="4267200"/>
            <a:ext cx="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22" idx="0"/>
          </p:cNvCxnSpPr>
          <p:nvPr/>
        </p:nvCxnSpPr>
        <p:spPr bwMode="auto">
          <a:xfrm>
            <a:off x="3848100" y="4267200"/>
            <a:ext cx="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22" idx="0"/>
          </p:cNvCxnSpPr>
          <p:nvPr/>
        </p:nvCxnSpPr>
        <p:spPr bwMode="auto">
          <a:xfrm flipH="1">
            <a:off x="38481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22" idx="0"/>
          </p:cNvCxnSpPr>
          <p:nvPr/>
        </p:nvCxnSpPr>
        <p:spPr bwMode="auto">
          <a:xfrm flipH="1">
            <a:off x="3848100" y="4267200"/>
            <a:ext cx="32004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23" idx="0"/>
          </p:cNvCxnSpPr>
          <p:nvPr/>
        </p:nvCxnSpPr>
        <p:spPr bwMode="auto">
          <a:xfrm flipH="1">
            <a:off x="54483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2"/>
            <a:endCxn id="23" idx="0"/>
          </p:cNvCxnSpPr>
          <p:nvPr/>
        </p:nvCxnSpPr>
        <p:spPr bwMode="auto">
          <a:xfrm>
            <a:off x="3848100" y="4267200"/>
            <a:ext cx="16002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23" idx="0"/>
          </p:cNvCxnSpPr>
          <p:nvPr/>
        </p:nvCxnSpPr>
        <p:spPr bwMode="auto">
          <a:xfrm>
            <a:off x="2247900" y="4267200"/>
            <a:ext cx="3200400" cy="762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090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Spark?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95400"/>
            <a:ext cx="5124450" cy="40957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29000" y="2541657"/>
            <a:ext cx="2514600" cy="3325743"/>
            <a:chOff x="6596038" y="1932057"/>
            <a:chExt cx="2514600" cy="3325743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596038" y="3124200"/>
              <a:ext cx="25146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mapPartitions</a:t>
              </a:r>
              <a: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  <a:t/>
              </a:r>
              <a:br>
                <a:rPr lang="en-US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f: (Iterator[T]) </a:t>
              </a: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/>
              </a:r>
              <a:b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</a:br>
              <a:r>
                <a:rPr lang="en-US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⇒ 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Iterator[U]</a:t>
              </a: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319938" y="19320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RDD[T]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3" name="Straight Arrow Connector 32"/>
            <p:cNvCxnSpPr>
              <a:stCxn id="32" idx="2"/>
              <a:endCxn id="30" idx="0"/>
            </p:cNvCxnSpPr>
            <p:nvPr/>
          </p:nvCxnSpPr>
          <p:spPr bwMode="auto">
            <a:xfrm>
              <a:off x="7853338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7319938" y="4903857"/>
              <a:ext cx="10668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 smtClean="0">
                  <a:solidFill>
                    <a:srgbClr val="000000"/>
                  </a:solidFill>
                  <a:latin typeface="Andale Mono"/>
                  <a:cs typeface="Andale Mono"/>
                </a:rPr>
                <a:t>RDD[U]</a:t>
              </a:r>
              <a:endParaRPr lang="en-US" sz="1700" b="0" dirty="0">
                <a:solidFill>
                  <a:srgbClr val="000000"/>
                </a:solidFill>
                <a:latin typeface="Andale Mono"/>
                <a:cs typeface="Andale Mono"/>
              </a:endParaRPr>
            </a:p>
          </p:txBody>
        </p:sp>
        <p:cxnSp>
          <p:nvCxnSpPr>
            <p:cNvPr id="36" name="Straight Arrow Connector 35"/>
            <p:cNvCxnSpPr>
              <a:stCxn id="30" idx="2"/>
              <a:endCxn id="34" idx="0"/>
            </p:cNvCxnSpPr>
            <p:nvPr/>
          </p:nvCxnSpPr>
          <p:spPr bwMode="auto">
            <a:xfrm>
              <a:off x="7853338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 bwMode="auto">
          <a:xfrm>
            <a:off x="5562600" y="4572000"/>
            <a:ext cx="9144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learner</a:t>
            </a:r>
          </a:p>
        </p:txBody>
      </p:sp>
    </p:spTree>
    <p:extLst>
      <p:ext uri="{BB962C8B-B14F-4D97-AF65-F5344CB8AC3E}">
        <p14:creationId xmlns:p14="http://schemas.microsoft.com/office/powerpoint/2010/main" val="1937549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Implementation: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possible implementations:</a:t>
            </a:r>
          </a:p>
          <a:p>
            <a:pPr lvl="1"/>
            <a:r>
              <a:rPr lang="en-US" dirty="0" smtClean="0"/>
              <a:t>Write model out as “side data”</a:t>
            </a:r>
          </a:p>
          <a:p>
            <a:pPr lvl="1"/>
            <a:r>
              <a:rPr lang="en-US" dirty="0" smtClean="0"/>
              <a:t>Emit model as intermediate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80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219200" y="3200400"/>
            <a:ext cx="16002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Candidate Generation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19200" y="5257800"/>
            <a:ext cx="1600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Candidates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038600" y="5181600"/>
            <a:ext cx="16764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Classification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2895600" y="5334000"/>
            <a:ext cx="1066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62000" y="1600200"/>
            <a:ext cx="6248400" cy="609600"/>
            <a:chOff x="762000" y="1143000"/>
            <a:chExt cx="6248400" cy="609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62000" y="1143000"/>
              <a:ext cx="16002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Follow graph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438400" y="1143000"/>
              <a:ext cx="16002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 smtClean="0">
                  <a:solidFill>
                    <a:srgbClr val="000000"/>
                  </a:solidFill>
                  <a:latin typeface="Gill Sans"/>
                  <a:cs typeface="Gill Sans"/>
                </a:rPr>
                <a:t>Retweet</a:t>
              </a:r>
              <a:r>
                <a:rPr lang="en-US" sz="14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 graph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14800" y="1143000"/>
              <a:ext cx="16002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Other log data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5400" y="1219200"/>
              <a:ext cx="1905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…</a:t>
              </a:r>
              <a:endParaRPr lang="en-US" sz="240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0" name="Right Arrow 19"/>
          <p:cNvSpPr/>
          <p:nvPr/>
        </p:nvSpPr>
        <p:spPr bwMode="auto">
          <a:xfrm>
            <a:off x="5791200" y="5334000"/>
            <a:ext cx="1066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934200" y="5257800"/>
            <a:ext cx="1600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Final Results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38600" y="3276600"/>
            <a:ext cx="1600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Trained Model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1524000" y="4419600"/>
            <a:ext cx="1066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600200" y="2286000"/>
            <a:ext cx="152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H="1">
            <a:off x="2133600" y="2286000"/>
            <a:ext cx="914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flipH="1">
            <a:off x="2667000" y="2286000"/>
            <a:ext cx="17526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2209800" y="2286000"/>
            <a:ext cx="19050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 bwMode="auto">
          <a:xfrm rot="5400000">
            <a:off x="4343400" y="4343400"/>
            <a:ext cx="10668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429000" y="2286000"/>
            <a:ext cx="11430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H="1">
            <a:off x="4876800" y="2286000"/>
            <a:ext cx="152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391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Case Study: Link Recommendation</a:t>
            </a:r>
            <a:endParaRPr lang="en-US" sz="2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400800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Lin and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Kolcz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. Large-Scale Machine Learning at Twitter. SIGMOD 2012.</a:t>
            </a:r>
          </a:p>
        </p:txBody>
      </p:sp>
    </p:spTree>
    <p:extLst>
      <p:ext uri="{BB962C8B-B14F-4D97-AF65-F5344CB8AC3E}">
        <p14:creationId xmlns:p14="http://schemas.microsoft.com/office/powerpoint/2010/main" val="36369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400800" y="3048000"/>
            <a:ext cx="1981200" cy="1066800"/>
            <a:chOff x="6400800" y="3124200"/>
            <a:chExt cx="1981200" cy="1066800"/>
          </a:xfrm>
        </p:grpSpPr>
        <p:cxnSp>
          <p:nvCxnSpPr>
            <p:cNvPr id="81" name="Straight Arrow Connector 80"/>
            <p:cNvCxnSpPr/>
            <p:nvPr/>
          </p:nvCxnSpPr>
          <p:spPr>
            <a:xfrm flipH="1">
              <a:off x="6858000" y="31242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ounded Rectangle 82"/>
            <p:cNvSpPr/>
            <p:nvPr/>
          </p:nvSpPr>
          <p:spPr>
            <a:xfrm>
              <a:off x="64008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>
              <a:off x="7924800" y="31242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74676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6200" y="1676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Classifier </a:t>
            </a:r>
            <a:br>
              <a:rPr lang="en-US" sz="28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Training</a:t>
            </a:r>
            <a:endParaRPr lang="en-US" sz="2800" dirty="0">
              <a:solidFill>
                <a:schemeClr val="bg1"/>
              </a:solidFill>
              <a:latin typeface="Gill Sans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6200" y="51816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Making</a:t>
            </a:r>
            <a:br>
              <a:rPr lang="en-US" sz="28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Predictions</a:t>
            </a:r>
            <a:endParaRPr lang="en-US" sz="2800" dirty="0">
              <a:solidFill>
                <a:schemeClr val="bg1"/>
              </a:solidFill>
              <a:latin typeface="Gill Sans"/>
              <a:cs typeface="Arial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0" y="4800600"/>
            <a:ext cx="91440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751863" y="6260068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Just like any other parallel Pig dataflow</a:t>
            </a:r>
            <a:endParaRPr lang="en-US" sz="1800" b="0" dirty="0">
              <a:solidFill>
                <a:schemeClr val="bg1"/>
              </a:solidFill>
              <a:latin typeface="Gill Sans"/>
              <a:cs typeface="Arial" pitchFamily="34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4037538" y="3048000"/>
            <a:ext cx="2210862" cy="1066800"/>
            <a:chOff x="4037538" y="3048000"/>
            <a:chExt cx="2210862" cy="1066800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4038600" y="3048000"/>
              <a:ext cx="1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4037538" y="305966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Franklin Gothic Book"/>
                </a:rPr>
                <a:t>label, feature vector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Franklin Gothic Book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590800" y="4964668"/>
            <a:ext cx="3429000" cy="1283732"/>
            <a:chOff x="2590800" y="4964668"/>
            <a:chExt cx="3429000" cy="1283732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4419600" y="51054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2590800" y="5410200"/>
              <a:ext cx="91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model</a:t>
              </a:r>
              <a:endParaRPr lang="en-US" sz="160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10000" y="5410200"/>
              <a:ext cx="12192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UDF</a:t>
              </a:r>
              <a:endParaRPr lang="en-US" sz="160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cxnSp>
          <p:nvCxnSpPr>
            <p:cNvPr id="87" name="Straight Arrow Connector 86"/>
            <p:cNvCxnSpPr>
              <a:stCxn id="63" idx="3"/>
              <a:endCxn id="69" idx="1"/>
            </p:cNvCxnSpPr>
            <p:nvPr/>
          </p:nvCxnSpPr>
          <p:spPr>
            <a:xfrm>
              <a:off x="3505200" y="5638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4424491" y="4964668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Franklin Gothic Book"/>
                </a:rPr>
                <a:t>feature vector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Franklin Gothic Book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453859" y="5879068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Franklin Gothic Book"/>
                </a:rPr>
                <a:t>prediction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Franklin Gothic Book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415091" y="4953000"/>
            <a:ext cx="3424109" cy="1295400"/>
            <a:chOff x="5415091" y="4953000"/>
            <a:chExt cx="3424109" cy="1295400"/>
          </a:xfrm>
        </p:grpSpPr>
        <p:cxnSp>
          <p:nvCxnSpPr>
            <p:cNvPr id="110" name="Straight Arrow Connector 109"/>
            <p:cNvCxnSpPr/>
            <p:nvPr/>
          </p:nvCxnSpPr>
          <p:spPr>
            <a:xfrm>
              <a:off x="7243891" y="51054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5415091" y="5410200"/>
              <a:ext cx="91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model</a:t>
              </a:r>
              <a:endParaRPr lang="en-US" sz="160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34291" y="5410200"/>
              <a:ext cx="1219200" cy="457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UDF</a:t>
              </a:r>
              <a:endParaRPr lang="en-US" sz="160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cxnSp>
          <p:nvCxnSpPr>
            <p:cNvPr id="113" name="Straight Arrow Connector 112"/>
            <p:cNvCxnSpPr>
              <a:stCxn id="111" idx="3"/>
              <a:endCxn id="112" idx="1"/>
            </p:cNvCxnSpPr>
            <p:nvPr/>
          </p:nvCxnSpPr>
          <p:spPr>
            <a:xfrm>
              <a:off x="6329491" y="56388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7243891" y="4953000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Franklin Gothic Book"/>
                </a:rPr>
                <a:t>feature vector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Franklin Gothic Book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73259" y="5867400"/>
              <a:ext cx="1184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Franklin Gothic Book"/>
                </a:rPr>
                <a:t>prediction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Franklin Gothic Book"/>
              </a:endParaRP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35814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  <a:endParaRPr lang="en-US" sz="1600" dirty="0">
              <a:solidFill>
                <a:schemeClr val="bg1"/>
              </a:solidFill>
              <a:latin typeface="Gill Sans"/>
              <a:cs typeface="Arial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2057400" y="152400"/>
            <a:ext cx="3276600" cy="2895600"/>
            <a:chOff x="2057400" y="152400"/>
            <a:chExt cx="3276600" cy="2895600"/>
          </a:xfrm>
        </p:grpSpPr>
        <p:sp>
          <p:nvSpPr>
            <p:cNvPr id="2" name="Rectangle 1"/>
            <p:cNvSpPr/>
            <p:nvPr/>
          </p:nvSpPr>
          <p:spPr>
            <a:xfrm>
              <a:off x="27432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34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2" idx="2"/>
            </p:cNvCxnSpPr>
            <p:nvPr/>
          </p:nvCxnSpPr>
          <p:spPr>
            <a:xfrm>
              <a:off x="2971800" y="1600200"/>
              <a:ext cx="7620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2"/>
            </p:cNvCxnSpPr>
            <p:nvPr/>
          </p:nvCxnSpPr>
          <p:spPr>
            <a:xfrm>
              <a:off x="3505200" y="1600200"/>
              <a:ext cx="381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</p:cNvCxnSpPr>
            <p:nvPr/>
          </p:nvCxnSpPr>
          <p:spPr>
            <a:xfrm>
              <a:off x="4038600" y="16002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2"/>
            </p:cNvCxnSpPr>
            <p:nvPr/>
          </p:nvCxnSpPr>
          <p:spPr>
            <a:xfrm flipH="1">
              <a:off x="4191000" y="1600200"/>
              <a:ext cx="381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</p:cNvCxnSpPr>
            <p:nvPr/>
          </p:nvCxnSpPr>
          <p:spPr>
            <a:xfrm flipH="1">
              <a:off x="4343400" y="1600200"/>
              <a:ext cx="7620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718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5052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0386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5720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1054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880226" y="152400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previous Pig dataflow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057400" y="1143000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map</a:t>
              </a:r>
              <a:endParaRPr lang="en-US" sz="200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819400" y="259080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reduce</a:t>
              </a:r>
              <a:endParaRPr lang="en-US" sz="200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100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096000" y="152400"/>
            <a:ext cx="2590800" cy="2895600"/>
            <a:chOff x="6096000" y="152400"/>
            <a:chExt cx="2590800" cy="2895600"/>
          </a:xfrm>
        </p:grpSpPr>
        <p:sp>
          <p:nvSpPr>
            <p:cNvPr id="56" name="Rectangle 55"/>
            <p:cNvSpPr/>
            <p:nvPr/>
          </p:nvSpPr>
          <p:spPr>
            <a:xfrm>
              <a:off x="60960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294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628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962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29600" y="11430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324600" y="1600200"/>
              <a:ext cx="2133600" cy="1066800"/>
              <a:chOff x="6324600" y="1600200"/>
              <a:chExt cx="2133600" cy="1066800"/>
            </a:xfrm>
          </p:grpSpPr>
          <p:cxnSp>
            <p:nvCxnSpPr>
              <p:cNvPr id="64" name="Straight Arrow Connector 63"/>
              <p:cNvCxnSpPr>
                <a:stCxn id="56" idx="2"/>
              </p:cNvCxnSpPr>
              <p:nvPr/>
            </p:nvCxnSpPr>
            <p:spPr>
              <a:xfrm>
                <a:off x="6324600" y="16002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58" idx="2"/>
              </p:cNvCxnSpPr>
              <p:nvPr/>
            </p:nvCxnSpPr>
            <p:spPr>
              <a:xfrm>
                <a:off x="6858000" y="1600200"/>
                <a:ext cx="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9" idx="2"/>
              </p:cNvCxnSpPr>
              <p:nvPr/>
            </p:nvCxnSpPr>
            <p:spPr>
              <a:xfrm flipH="1">
                <a:off x="7010400" y="16002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60" idx="2"/>
              </p:cNvCxnSpPr>
              <p:nvPr/>
            </p:nvCxnSpPr>
            <p:spPr>
              <a:xfrm flipH="1">
                <a:off x="7162800" y="1600200"/>
                <a:ext cx="762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61" idx="2"/>
              </p:cNvCxnSpPr>
              <p:nvPr/>
            </p:nvCxnSpPr>
            <p:spPr>
              <a:xfrm flipH="1">
                <a:off x="7162800" y="1600200"/>
                <a:ext cx="12954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Arrow Connector 74"/>
            <p:cNvCxnSpPr/>
            <p:nvPr/>
          </p:nvCxnSpPr>
          <p:spPr>
            <a:xfrm>
              <a:off x="63246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8580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3914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248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8458200" y="533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6233026" y="152400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previous Pig dataflow</a:t>
              </a:r>
              <a:endParaRPr lang="en-US" sz="1800" b="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6294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696200" y="2590800"/>
              <a:ext cx="4572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 flipH="1">
              <a:off x="6324600" y="1600200"/>
              <a:ext cx="2133600" cy="1066800"/>
              <a:chOff x="6324600" y="1676400"/>
              <a:chExt cx="2133600" cy="1066800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6324600" y="16764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6858000" y="1676400"/>
                <a:ext cx="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flipH="1">
                <a:off x="7010400" y="1676400"/>
                <a:ext cx="381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H="1">
                <a:off x="7162800" y="1676400"/>
                <a:ext cx="7620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flipH="1">
                <a:off x="7162800" y="1676400"/>
                <a:ext cx="12954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Rounded Rectangle 129"/>
          <p:cNvSpPr/>
          <p:nvPr/>
        </p:nvSpPr>
        <p:spPr>
          <a:xfrm>
            <a:off x="64008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  <a:endParaRPr lang="en-US" sz="1600" dirty="0">
              <a:solidFill>
                <a:schemeClr val="bg1"/>
              </a:solidFill>
              <a:latin typeface="Gill Sans"/>
              <a:cs typeface="Arial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467600" y="4114800"/>
            <a:ext cx="914400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model</a:t>
            </a:r>
            <a:endParaRPr lang="en-US" sz="1600" dirty="0">
              <a:solidFill>
                <a:schemeClr val="bg1"/>
              </a:solidFill>
              <a:latin typeface="Gill Sans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828800" y="3276600"/>
            <a:ext cx="2667000" cy="707886"/>
            <a:chOff x="1828800" y="3352800"/>
            <a:chExt cx="2667000" cy="707886"/>
          </a:xfrm>
        </p:grpSpPr>
        <p:sp>
          <p:nvSpPr>
            <p:cNvPr id="48" name="Rounded Rectangle 47"/>
            <p:cNvSpPr/>
            <p:nvPr/>
          </p:nvSpPr>
          <p:spPr>
            <a:xfrm>
              <a:off x="3581400" y="3451086"/>
              <a:ext cx="914400" cy="4572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28800" y="335280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Pig storage function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666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  <p:bldP spid="107" grpId="0"/>
      <p:bldP spid="98" grpId="0" animBg="1"/>
      <p:bldP spid="130" grpId="0" animBg="1"/>
      <p:bldP spid="1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723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training = load ‘training.txt’ using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SVMLightStorage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()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	as (target: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int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, features: map[]);</a:t>
            </a:r>
          </a:p>
          <a:p>
            <a:endParaRPr lang="en-US" sz="2000" b="0" dirty="0" smtClean="0">
              <a:solidFill>
                <a:schemeClr val="bg1"/>
              </a:solidFill>
              <a:latin typeface="Gill Sans"/>
              <a:cs typeface="Arial" pitchFamily="34" charset="0"/>
            </a:endParaRP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store training into ‘model/’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	using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FeaturesLRClassifierBuilder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();</a:t>
            </a:r>
            <a:endParaRPr lang="en-US" sz="2000" b="0" dirty="0">
              <a:solidFill>
                <a:schemeClr val="bg1"/>
              </a:solidFill>
              <a:latin typeface="Gill Sans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567535"/>
            <a:ext cx="29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Franklin Gothic Book"/>
              </a:rPr>
              <a:t>Want an ensemble?</a:t>
            </a:r>
            <a:endParaRPr lang="en-US" sz="2400" b="0" dirty="0">
              <a:solidFill>
                <a:schemeClr val="bg1"/>
              </a:solidFill>
              <a:latin typeface="Gill Sans"/>
              <a:cs typeface="Franklin Gothic Book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47800" y="2133600"/>
            <a:ext cx="6019800" cy="4267200"/>
            <a:chOff x="1447800" y="2133600"/>
            <a:chExt cx="6019800" cy="4267200"/>
          </a:xfrm>
        </p:grpSpPr>
        <p:sp>
          <p:nvSpPr>
            <p:cNvPr id="3" name="Rectangle 2"/>
            <p:cNvSpPr/>
            <p:nvPr/>
          </p:nvSpPr>
          <p:spPr bwMode="auto">
            <a:xfrm>
              <a:off x="1447800" y="5105400"/>
              <a:ext cx="6019800" cy="1295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5232737"/>
              <a:ext cx="579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training = </a:t>
              </a:r>
              <a:r>
                <a:rPr lang="en-US" sz="2000" b="0" dirty="0" err="1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foreach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 training generate</a:t>
              </a:r>
            </a:p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	label, features, RANDOM() as random;</a:t>
              </a:r>
            </a:p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training = order training by random parallel 5;</a:t>
              </a:r>
            </a:p>
          </p:txBody>
        </p:sp>
        <p:cxnSp>
          <p:nvCxnSpPr>
            <p:cNvPr id="7" name="Elbow Connector 6"/>
            <p:cNvCxnSpPr>
              <a:stCxn id="3" idx="3"/>
              <a:endCxn id="8" idx="6"/>
            </p:cNvCxnSpPr>
            <p:nvPr/>
          </p:nvCxnSpPr>
          <p:spPr bwMode="auto">
            <a:xfrm flipH="1" flipV="1">
              <a:off x="4419600" y="2133600"/>
              <a:ext cx="3048000" cy="3619500"/>
            </a:xfrm>
            <a:prstGeom prst="bentConnector3">
              <a:avLst>
                <a:gd name="adj1" fmla="val -75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 bwMode="auto">
          <a:xfrm>
            <a:off x="42672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95400" y="2895600"/>
            <a:ext cx="5638800" cy="1371600"/>
            <a:chOff x="1295400" y="2895600"/>
            <a:chExt cx="5638800" cy="13716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295400" y="3352800"/>
              <a:ext cx="5638800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3429000"/>
              <a:ext cx="53062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Franklin Gothic Book"/>
                </a:rPr>
                <a:t>Logistic regression + SGD (L2 regularization)</a:t>
              </a:r>
            </a:p>
            <a:p>
              <a:r>
                <a:rPr lang="en-US" sz="2000" b="0" dirty="0" err="1" smtClean="0">
                  <a:solidFill>
                    <a:schemeClr val="bg1"/>
                  </a:solidFill>
                  <a:latin typeface="Gill Sans"/>
                  <a:cs typeface="Franklin Gothic Book"/>
                </a:rPr>
                <a:t>Pegasos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Franklin Gothic Book"/>
                </a:rPr>
                <a:t> variant (fully SGD or sub-gradient) 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Franklin Gothic Book"/>
              </a:endParaRP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 bwMode="auto">
            <a:xfrm flipV="1">
              <a:off x="4114800" y="2895600"/>
              <a:ext cx="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485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1000" y="2743200"/>
            <a:ext cx="8458200" cy="1676400"/>
            <a:chOff x="381000" y="2743200"/>
            <a:chExt cx="8458200" cy="1676400"/>
          </a:xfrm>
        </p:grpSpPr>
        <p:sp>
          <p:nvSpPr>
            <p:cNvPr id="59" name="Content Placeholder 23"/>
            <p:cNvSpPr txBox="1">
              <a:spLocks/>
            </p:cNvSpPr>
            <p:nvPr/>
          </p:nvSpPr>
          <p:spPr bwMode="auto">
            <a:xfrm>
              <a:off x="381000" y="2743200"/>
              <a:ext cx="8458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5" tIns="45713" rIns="91425" bIns="45713" numCol="1" anchor="t" anchorCtr="0" compatLnSpc="1">
              <a:prstTxWarp prst="textNoShape">
                <a:avLst/>
              </a:prstTxWarp>
            </a:bodyPr>
            <a:lstStyle>
              <a:lvl1pPr marL="342848" indent="-342848" algn="l" rtl="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rgbClr val="5675A9"/>
                </a:buClr>
                <a:buSzPct val="75000"/>
                <a:buFont typeface="Wingdings" charset="2"/>
                <a:buChar char="¢"/>
                <a:defRPr sz="2400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742836" indent="-285707" algn="l" rtl="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rgbClr val="5675A9"/>
                </a:buClr>
                <a:buSzPct val="75000"/>
                <a:buFont typeface="Wingdings" charset="2"/>
                <a:buChar char="l"/>
                <a:defRPr sz="2000" baseline="0">
                  <a:solidFill>
                    <a:schemeClr val="bg1"/>
                  </a:solidFill>
                  <a:latin typeface="Gill Sans"/>
                  <a:cs typeface="Gill Sans"/>
                </a:defRPr>
              </a:lvl2pPr>
              <a:lvl3pPr marL="114282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800" baseline="0">
                  <a:solidFill>
                    <a:schemeClr val="bg1"/>
                  </a:solidFill>
                  <a:latin typeface="Gill Sans"/>
                  <a:cs typeface="Gill Sans"/>
                </a:defRPr>
              </a:lvl3pPr>
              <a:lvl4pPr marL="159995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4pPr>
              <a:lvl5pPr marL="2057085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5pPr>
              <a:lvl6pPr marL="251421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2971344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42847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3885603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r>
                <a:rPr lang="en-US" b="0" dirty="0"/>
                <a:t>Induce</a:t>
              </a:r>
            </a:p>
            <a:p>
              <a:pPr lvl="1"/>
              <a:r>
                <a:rPr lang="en-US" b="0" dirty="0"/>
                <a:t>Such that loss is minimized</a:t>
              </a:r>
            </a:p>
            <a:p>
              <a:endParaRPr lang="en-US" b="0" dirty="0" smtClean="0"/>
            </a:p>
            <a:p>
              <a:endParaRPr lang="en-US" b="0" dirty="0" smtClean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2895600"/>
              <a:ext cx="1264920" cy="2590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700" y="3657600"/>
              <a:ext cx="1943100" cy="7620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1000" y="1066800"/>
            <a:ext cx="8458200" cy="1219200"/>
            <a:chOff x="381000" y="1066800"/>
            <a:chExt cx="8458200" cy="1219200"/>
          </a:xfrm>
        </p:grpSpPr>
        <p:sp>
          <p:nvSpPr>
            <p:cNvPr id="58" name="Content Placeholder 23"/>
            <p:cNvSpPr txBox="1">
              <a:spLocks/>
            </p:cNvSpPr>
            <p:nvPr/>
          </p:nvSpPr>
          <p:spPr bwMode="auto">
            <a:xfrm>
              <a:off x="381000" y="1066800"/>
              <a:ext cx="8458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5" tIns="45713" rIns="91425" bIns="45713" numCol="1" anchor="t" anchorCtr="0" compatLnSpc="1">
              <a:prstTxWarp prst="textNoShape">
                <a:avLst/>
              </a:prstTxWarp>
            </a:bodyPr>
            <a:lstStyle>
              <a:lvl1pPr marL="342848" indent="-342848" algn="l" rtl="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rgbClr val="5675A9"/>
                </a:buClr>
                <a:buSzPct val="75000"/>
                <a:buFont typeface="Wingdings" charset="2"/>
                <a:buChar char="¢"/>
                <a:defRPr sz="2400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742836" indent="-285707" algn="l" rtl="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rgbClr val="5675A9"/>
                </a:buClr>
                <a:buSzPct val="75000"/>
                <a:buFont typeface="Wingdings" charset="2"/>
                <a:buChar char="l"/>
                <a:defRPr sz="2000" baseline="0">
                  <a:solidFill>
                    <a:schemeClr val="bg1"/>
                  </a:solidFill>
                  <a:latin typeface="Gill Sans"/>
                  <a:cs typeface="Gill Sans"/>
                </a:defRPr>
              </a:lvl2pPr>
              <a:lvl3pPr marL="114282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800" baseline="0">
                  <a:solidFill>
                    <a:schemeClr val="bg1"/>
                  </a:solidFill>
                  <a:latin typeface="Gill Sans"/>
                  <a:cs typeface="Gill Sans"/>
                </a:defRPr>
              </a:lvl3pPr>
              <a:lvl4pPr marL="159995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4pPr>
              <a:lvl5pPr marL="2057085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5pPr>
              <a:lvl6pPr marL="251421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2971344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42847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3885603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r>
                <a:rPr lang="en-US" b="0" dirty="0" smtClean="0"/>
                <a:t>Given</a:t>
              </a:r>
            </a:p>
            <a:p>
              <a:endParaRPr lang="en-US" b="0" dirty="0" smtClean="0"/>
            </a:p>
            <a:p>
              <a:endParaRPr lang="en-US" b="0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1219200"/>
              <a:ext cx="1790700" cy="28194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81000" y="4724400"/>
            <a:ext cx="8458200" cy="1295400"/>
            <a:chOff x="381000" y="4724400"/>
            <a:chExt cx="8458200" cy="1295400"/>
          </a:xfrm>
        </p:grpSpPr>
        <p:sp>
          <p:nvSpPr>
            <p:cNvPr id="60" name="Content Placeholder 23"/>
            <p:cNvSpPr txBox="1">
              <a:spLocks/>
            </p:cNvSpPr>
            <p:nvPr/>
          </p:nvSpPr>
          <p:spPr bwMode="auto">
            <a:xfrm>
              <a:off x="381000" y="4724400"/>
              <a:ext cx="8458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5" tIns="45713" rIns="91425" bIns="45713" numCol="1" anchor="t" anchorCtr="0" compatLnSpc="1">
              <a:prstTxWarp prst="textNoShape">
                <a:avLst/>
              </a:prstTxWarp>
            </a:bodyPr>
            <a:lstStyle>
              <a:lvl1pPr marL="342848" indent="-342848" algn="l" rtl="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rgbClr val="5675A9"/>
                </a:buClr>
                <a:buSzPct val="75000"/>
                <a:buFont typeface="Wingdings" charset="2"/>
                <a:buChar char="¢"/>
                <a:defRPr sz="2400" baseline="0">
                  <a:solidFill>
                    <a:schemeClr val="bg1"/>
                  </a:solidFill>
                  <a:latin typeface="Gill Sans"/>
                  <a:ea typeface="+mn-ea"/>
                  <a:cs typeface="Gill Sans"/>
                </a:defRPr>
              </a:lvl1pPr>
              <a:lvl2pPr marL="742836" indent="-285707" algn="l" rtl="0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rgbClr val="5675A9"/>
                </a:buClr>
                <a:buSzPct val="75000"/>
                <a:buFont typeface="Wingdings" charset="2"/>
                <a:buChar char="l"/>
                <a:defRPr sz="2000" baseline="0">
                  <a:solidFill>
                    <a:schemeClr val="bg1"/>
                  </a:solidFill>
                  <a:latin typeface="Gill Sans"/>
                  <a:cs typeface="Gill Sans"/>
                </a:defRPr>
              </a:lvl2pPr>
              <a:lvl3pPr marL="114282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800" baseline="0">
                  <a:solidFill>
                    <a:schemeClr val="bg1"/>
                  </a:solidFill>
                  <a:latin typeface="Gill Sans"/>
                  <a:cs typeface="Gill Sans"/>
                </a:defRPr>
              </a:lvl3pPr>
              <a:lvl4pPr marL="1599954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4pPr>
              <a:lvl5pPr marL="2057085" indent="-228564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675A9"/>
                </a:buClr>
                <a:buChar char="•"/>
                <a:defRPr sz="1600" baseline="0">
                  <a:solidFill>
                    <a:schemeClr val="bg1"/>
                  </a:solidFill>
                  <a:latin typeface="Gill Sans"/>
                  <a:cs typeface="Gill Sans"/>
                </a:defRPr>
              </a:lvl5pPr>
              <a:lvl6pPr marL="251421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2971344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428475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3885603" indent="-228564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r>
                <a:rPr lang="en-US" b="0" dirty="0"/>
                <a:t>Typically, consider functions of a parametric form</a:t>
              </a:r>
              <a:r>
                <a:rPr lang="en-US" b="0" dirty="0" smtClean="0"/>
                <a:t>:</a:t>
              </a:r>
            </a:p>
            <a:p>
              <a:endParaRPr lang="en-US" b="0" dirty="0" smtClean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5257800"/>
              <a:ext cx="3169920" cy="762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927860"/>
            <a:ext cx="2689860" cy="281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308860"/>
            <a:ext cx="1127760" cy="281940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Task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1524000"/>
            <a:ext cx="4359289" cy="400110"/>
            <a:chOff x="4267200" y="3124200"/>
            <a:chExt cx="4359289" cy="400110"/>
          </a:xfrm>
        </p:grpSpPr>
        <p:sp>
          <p:nvSpPr>
            <p:cNvPr id="29" name="TextBox 28"/>
            <p:cNvSpPr txBox="1"/>
            <p:nvPr/>
          </p:nvSpPr>
          <p:spPr>
            <a:xfrm>
              <a:off x="5867400" y="3124200"/>
              <a:ext cx="2759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(sparse) feature vector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4267200" y="31242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4267200" y="3352800"/>
              <a:ext cx="160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3124200" y="819090"/>
            <a:ext cx="1871084" cy="457200"/>
            <a:chOff x="4267200" y="3124200"/>
            <a:chExt cx="1871084" cy="457200"/>
          </a:xfrm>
        </p:grpSpPr>
        <p:sp>
          <p:nvSpPr>
            <p:cNvPr id="42" name="TextBox 41"/>
            <p:cNvSpPr txBox="1"/>
            <p:nvPr/>
          </p:nvSpPr>
          <p:spPr>
            <a:xfrm>
              <a:off x="5410200" y="3124200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label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H="1">
              <a:off x="4267200" y="33528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4267200" y="3352800"/>
              <a:ext cx="1143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133600" y="4191000"/>
            <a:ext cx="3438536" cy="533400"/>
            <a:chOff x="4267200" y="3124200"/>
            <a:chExt cx="3438536" cy="533400"/>
          </a:xfrm>
        </p:grpSpPr>
        <p:sp>
          <p:nvSpPr>
            <p:cNvPr id="50" name="TextBox 49"/>
            <p:cNvSpPr txBox="1"/>
            <p:nvPr/>
          </p:nvSpPr>
          <p:spPr>
            <a:xfrm>
              <a:off x="6096000" y="3257490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loss function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4267200" y="3124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4267200" y="3429000"/>
              <a:ext cx="1752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3936953" y="5772090"/>
            <a:ext cx="2844847" cy="476310"/>
            <a:chOff x="5105400" y="5029200"/>
            <a:chExt cx="2844847" cy="476310"/>
          </a:xfrm>
        </p:grpSpPr>
        <p:sp>
          <p:nvSpPr>
            <p:cNvPr id="54" name="TextBox 53"/>
            <p:cNvSpPr txBox="1"/>
            <p:nvPr/>
          </p:nvSpPr>
          <p:spPr>
            <a:xfrm>
              <a:off x="5867400" y="5105400"/>
              <a:ext cx="208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model parameters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V="1">
              <a:off x="5105400" y="5029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10800000">
              <a:off x="5105401" y="53340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971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95400"/>
            <a:ext cx="723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define Classify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ClassifyWithLR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(‘model/’);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data = load ‘test.txt’ using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SVMLightStorage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()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	as (target: double, features: map[]);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data =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foreach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 data generate target,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Arial" pitchFamily="34" charset="0"/>
              </a:rPr>
              <a:t>	Classify(features) as prediction;</a:t>
            </a:r>
            <a:endParaRPr lang="en-US" sz="2000" b="0" dirty="0">
              <a:solidFill>
                <a:schemeClr val="bg1"/>
              </a:solidFill>
              <a:latin typeface="Gill Sans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Predictions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567535"/>
            <a:ext cx="29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Franklin Gothic Book"/>
              </a:rPr>
              <a:t>Want an ensemble?</a:t>
            </a:r>
            <a:endParaRPr lang="en-US" sz="2400" b="0" dirty="0">
              <a:solidFill>
                <a:schemeClr val="bg1"/>
              </a:solidFill>
              <a:latin typeface="Gill Sans"/>
              <a:cs typeface="Franklin Gothic Book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1524000"/>
            <a:ext cx="6019800" cy="4648200"/>
            <a:chOff x="1447800" y="1524000"/>
            <a:chExt cx="6019800" cy="4648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447800" y="5105400"/>
              <a:ext cx="6019800" cy="1066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Elbow Connector 5"/>
            <p:cNvCxnSpPr>
              <a:stCxn id="4" idx="3"/>
              <a:endCxn id="7" idx="6"/>
            </p:cNvCxnSpPr>
            <p:nvPr/>
          </p:nvCxnSpPr>
          <p:spPr bwMode="auto">
            <a:xfrm flipH="1" flipV="1">
              <a:off x="5486400" y="1524000"/>
              <a:ext cx="1981200" cy="4114800"/>
            </a:xfrm>
            <a:prstGeom prst="bentConnector3">
              <a:avLst>
                <a:gd name="adj1" fmla="val -11538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0200" y="5257800"/>
              <a:ext cx="579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define Classify </a:t>
              </a:r>
              <a:r>
                <a:rPr lang="en-US" sz="2000" b="0" dirty="0" err="1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ClassifyWithEnsemble</a:t>
              </a:r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(‘model/’,</a:t>
              </a:r>
            </a:p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Arial" pitchFamily="34" charset="0"/>
                </a:rPr>
                <a:t>‘classifier.LR’, ‘vote’);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89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 Case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Binary polarity classification: {positive, negative} sentiment</a:t>
            </a:r>
          </a:p>
          <a:p>
            <a:pPr lvl="1"/>
            <a:r>
              <a:rPr lang="en-US" dirty="0" smtClean="0"/>
              <a:t>Independently interesting task</a:t>
            </a:r>
          </a:p>
          <a:p>
            <a:pPr lvl="1"/>
            <a:r>
              <a:rPr lang="en-US" dirty="0" smtClean="0"/>
              <a:t>Illustrates end-to-end flow</a:t>
            </a:r>
          </a:p>
          <a:p>
            <a:pPr lvl="1"/>
            <a:r>
              <a:rPr lang="en-US" dirty="0" smtClean="0"/>
              <a:t>Use the “emoticon trick” to gather data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Test: 500k positive/500k negative tweets from 9/1/2011</a:t>
            </a:r>
          </a:p>
          <a:p>
            <a:pPr lvl="1"/>
            <a:r>
              <a:rPr lang="en-US" dirty="0" smtClean="0"/>
              <a:t>Training: {1m, 10m, 100m} instances from before (50/50 split)</a:t>
            </a:r>
          </a:p>
          <a:p>
            <a:r>
              <a:rPr lang="en-US" dirty="0" smtClean="0"/>
              <a:t>Features: Sliding window byte-4grams</a:t>
            </a:r>
          </a:p>
          <a:p>
            <a:r>
              <a:rPr lang="en-US" dirty="0" smtClean="0"/>
              <a:t>Models:</a:t>
            </a:r>
          </a:p>
          <a:p>
            <a:pPr lvl="1"/>
            <a:r>
              <a:rPr lang="en-US" dirty="0" smtClean="0"/>
              <a:t>Logistic regression with SGD (L2 regularization)</a:t>
            </a:r>
          </a:p>
          <a:p>
            <a:pPr lvl="1"/>
            <a:r>
              <a:rPr lang="en-US" dirty="0" smtClean="0"/>
              <a:t>Ensembles of various sizes (simple weighted voting)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95299"/>
            <a:ext cx="3362603" cy="400101"/>
          </a:xfrm>
          <a:prstGeom prst="rect">
            <a:avLst/>
          </a:prstGeom>
          <a:noFill/>
          <a:ln>
            <a:noFill/>
          </a:ln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Lin and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Kolcz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, SIGMOD 2012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52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timent_result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8128000" cy="4876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66800" y="2362200"/>
            <a:ext cx="1386016" cy="1371600"/>
            <a:chOff x="1066800" y="2362200"/>
            <a:chExt cx="1386016" cy="13716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1295400" y="2743200"/>
              <a:ext cx="990600" cy="9906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6800" y="2362200"/>
              <a:ext cx="1386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800000"/>
                  </a:solidFill>
                  <a:latin typeface="Gill Sans"/>
                  <a:cs typeface="Franklin Gothic Book"/>
                </a:rPr>
                <a:t>“for free”</a:t>
              </a:r>
              <a:endParaRPr lang="en-US" sz="2400" b="0" dirty="0">
                <a:solidFill>
                  <a:srgbClr val="800000"/>
                </a:solidFill>
                <a:latin typeface="Gill Sans"/>
                <a:cs typeface="Franklin Gothic Boo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4600" y="990600"/>
            <a:ext cx="4132530" cy="2209800"/>
            <a:chOff x="2514600" y="990600"/>
            <a:chExt cx="4132530" cy="2209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14600" y="1752600"/>
              <a:ext cx="1524000" cy="14478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71800" y="990600"/>
              <a:ext cx="36753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800000"/>
                  </a:solidFill>
                  <a:latin typeface="Gill Sans"/>
                  <a:cs typeface="Franklin Gothic Book"/>
                </a:rPr>
                <a:t>Ensembles with 10m examples</a:t>
              </a:r>
              <a:br>
                <a:rPr lang="en-US" sz="2000" b="0" dirty="0" smtClean="0">
                  <a:solidFill>
                    <a:srgbClr val="800000"/>
                  </a:solidFill>
                  <a:latin typeface="Gill Sans"/>
                  <a:cs typeface="Franklin Gothic Book"/>
                </a:rPr>
              </a:br>
              <a:r>
                <a:rPr lang="en-US" sz="2000" b="0" dirty="0" smtClean="0">
                  <a:solidFill>
                    <a:srgbClr val="800000"/>
                  </a:solidFill>
                  <a:latin typeface="Gill Sans"/>
                  <a:cs typeface="Franklin Gothic Book"/>
                </a:rPr>
                <a:t>better than 100m single classifier!</a:t>
              </a:r>
              <a:endParaRPr lang="en-US" sz="2000" b="0" dirty="0">
                <a:solidFill>
                  <a:srgbClr val="800000"/>
                </a:solidFill>
                <a:latin typeface="Gill Sans"/>
                <a:cs typeface="Franklin Gothic Book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590490"/>
            <a:ext cx="2743200" cy="1238310"/>
            <a:chOff x="6096000" y="590490"/>
            <a:chExt cx="2743200" cy="123831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096000" y="1295400"/>
              <a:ext cx="1447800" cy="533400"/>
            </a:xfrm>
            <a:prstGeom prst="straightConnector1">
              <a:avLst/>
            </a:prstGeom>
            <a:ln w="50800">
              <a:solidFill>
                <a:srgbClr val="8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01251" y="590490"/>
              <a:ext cx="2537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800000"/>
                  </a:solidFill>
                  <a:latin typeface="Gill Sans"/>
                  <a:cs typeface="Franklin Gothic Book"/>
                </a:rPr>
                <a:t>Diminishing returns…</a:t>
              </a:r>
              <a:endParaRPr lang="en-US" sz="2000" b="0" dirty="0">
                <a:solidFill>
                  <a:srgbClr val="800000"/>
                </a:solidFill>
                <a:latin typeface="Gill Sans"/>
                <a:cs typeface="Franklin Gothic Book"/>
              </a:endParaRPr>
            </a:p>
          </p:txBody>
        </p:sp>
      </p:grpSp>
      <p:sp>
        <p:nvSpPr>
          <p:cNvPr id="20" name="Right Brace 19"/>
          <p:cNvSpPr/>
          <p:nvPr/>
        </p:nvSpPr>
        <p:spPr bwMode="auto">
          <a:xfrm rot="5400000">
            <a:off x="1800255" y="5362545"/>
            <a:ext cx="209490" cy="12192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605778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single classifier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314855" y="4371945"/>
            <a:ext cx="209490" cy="32004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6057780"/>
            <a:ext cx="1786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10m ensembles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ight Brace 23"/>
          <p:cNvSpPr/>
          <p:nvPr/>
        </p:nvSpPr>
        <p:spPr bwMode="auto">
          <a:xfrm rot="5400000">
            <a:off x="7324755" y="4867245"/>
            <a:ext cx="209490" cy="2209800"/>
          </a:xfrm>
          <a:prstGeom prst="rightBrace">
            <a:avLst>
              <a:gd name="adj1" fmla="val 1216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6057780"/>
            <a:ext cx="1914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100m ensembles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579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68823"/>
            <a:ext cx="4467069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867709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647700" y="3532603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756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66825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286000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1752600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124200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8754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6388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9041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8688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2376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098610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867709"/>
            <a:ext cx="0" cy="5837891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615805">
            <a:off x="4340992" y="50343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2484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867709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82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3295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  <a:endParaRPr lang="en-US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60663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45" grpId="0" animBg="1"/>
      <p:bldP spid="46" grpId="0" animBg="1"/>
      <p:bldP spid="10" grpId="0"/>
      <p:bldP spid="24" grpId="0"/>
      <p:bldP spid="4" grpId="0" animBg="1"/>
      <p:bldP spid="38" grpId="0"/>
      <p:bldP spid="39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ML in Academia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interesting dataset (comes with the problem)</a:t>
            </a:r>
          </a:p>
          <a:p>
            <a:r>
              <a:rPr lang="en-US" dirty="0" smtClean="0"/>
              <a:t>Run baseline model</a:t>
            </a:r>
          </a:p>
          <a:p>
            <a:pPr lvl="1"/>
            <a:r>
              <a:rPr lang="en-US" dirty="0" smtClean="0"/>
              <a:t>Train/test</a:t>
            </a:r>
          </a:p>
          <a:p>
            <a:r>
              <a:rPr lang="en-US" dirty="0" smtClean="0"/>
              <a:t>Build better model</a:t>
            </a:r>
          </a:p>
          <a:p>
            <a:pPr lvl="1"/>
            <a:r>
              <a:rPr lang="en-US" dirty="0" smtClean="0"/>
              <a:t>Train/test</a:t>
            </a:r>
          </a:p>
          <a:p>
            <a:r>
              <a:rPr lang="en-US" dirty="0" smtClean="0"/>
              <a:t>Does new model beat baseline?</a:t>
            </a:r>
          </a:p>
          <a:p>
            <a:pPr lvl="1"/>
            <a:r>
              <a:rPr lang="en-US" dirty="0" smtClean="0"/>
              <a:t>Yes: publish a paper!</a:t>
            </a:r>
          </a:p>
          <a:p>
            <a:pPr lvl="1"/>
            <a:r>
              <a:rPr lang="en-US" dirty="0" smtClean="0"/>
              <a:t>No: try again!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23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Three Commandants of Machine Learning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29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Thou shalt not mix training and testing data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2969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Thou shalt not mix training and testing data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743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Thou shalt not mix training and testing data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537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1676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52600" y="2438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52600" y="3200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52600" y="3962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752600" y="50292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95715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Training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177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Test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 rot="21419447">
            <a:off x="390011" y="5985380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 happens if you need more?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Cross-Validation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221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Cross-Validation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51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Cross-Validation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69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Cross-Validation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136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35269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solidFill>
                  <a:srgbClr val="000000"/>
                </a:solidFill>
                <a:latin typeface="Gill Sans"/>
                <a:cs typeface="Franklin Gothic Book"/>
              </a:rPr>
              <a:t>Gradient Descent</a:t>
            </a:r>
            <a:endParaRPr lang="en-US" sz="36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5257800"/>
            <a:ext cx="6019800" cy="1143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0" dir="5400000" algn="ctr" rotWithShape="0">
              <a:schemeClr val="tx1"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(Hills)</a:t>
            </a:r>
            <a:endParaRPr lang="en-US" sz="10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486400"/>
            <a:ext cx="49834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Cross-Validation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45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Training/Testing Splits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105400" y="1752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514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276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4038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48006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</a:rPr>
              <a:t>Cross-Validation</a:t>
            </a:r>
            <a:endParaRPr lang="en-US" sz="28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086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ML in Academia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interesting dataset (comes with the problem)</a:t>
            </a:r>
          </a:p>
          <a:p>
            <a:r>
              <a:rPr lang="en-US" dirty="0" smtClean="0"/>
              <a:t>Run baseline model</a:t>
            </a:r>
          </a:p>
          <a:p>
            <a:pPr lvl="1"/>
            <a:r>
              <a:rPr lang="en-US" dirty="0" smtClean="0"/>
              <a:t>Train/test</a:t>
            </a:r>
          </a:p>
          <a:p>
            <a:r>
              <a:rPr lang="en-US" dirty="0" smtClean="0"/>
              <a:t>Build better model</a:t>
            </a:r>
          </a:p>
          <a:p>
            <a:pPr lvl="1"/>
            <a:r>
              <a:rPr lang="en-US" dirty="0" smtClean="0"/>
              <a:t>Train/test</a:t>
            </a:r>
          </a:p>
          <a:p>
            <a:r>
              <a:rPr lang="en-US" dirty="0" smtClean="0"/>
              <a:t>Does new model beat baseline?</a:t>
            </a:r>
          </a:p>
          <a:p>
            <a:pPr lvl="1"/>
            <a:r>
              <a:rPr lang="en-US" dirty="0" smtClean="0"/>
              <a:t>Yes: publish a paper!</a:t>
            </a:r>
          </a:p>
          <a:p>
            <a:pPr lvl="1"/>
            <a:r>
              <a:rPr lang="en-US" dirty="0" smtClean="0"/>
              <a:t>No: try again!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99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d091606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8000"/>
            <a:ext cx="762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92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02 at 3.2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171700"/>
            <a:ext cx="7670800" cy="3467100"/>
          </a:xfrm>
          <a:prstGeom prst="rect">
            <a:avLst/>
          </a:prstGeom>
        </p:spPr>
      </p:pic>
      <p:pic>
        <p:nvPicPr>
          <p:cNvPr id="3" name="Picture 2" descr="Screen Shot 2016-03-02 at 3.22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85800"/>
            <a:ext cx="1981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7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Fantasy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066800"/>
            <a:ext cx="3886200" cy="51054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Develop cool ML technique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#Profit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82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Reality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0668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tx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What’s the task?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Where’s the data?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What’s in this dataset?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What’s all the f#$!* crap?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Clean the data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“Do” machine learning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Fail, iterate…</a:t>
            </a:r>
          </a:p>
        </p:txBody>
      </p:sp>
    </p:spTree>
    <p:extLst>
      <p:ext uri="{BB962C8B-B14F-4D97-AF65-F5344CB8AC3E}">
        <p14:creationId xmlns:p14="http://schemas.microsoft.com/office/powerpoint/2010/main" val="623099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JITSU_(AND_RIFLES)_in_an_agricultural_scho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679" y="0"/>
            <a:ext cx="103516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59140"/>
            <a:ext cx="5791200" cy="1477327"/>
          </a:xfrm>
          <a:prstGeom prst="rect">
            <a:avLst/>
          </a:prstGeom>
          <a:solidFill>
            <a:schemeClr val="tx1">
              <a:alpha val="5000"/>
            </a:schemeClr>
          </a:solidFill>
          <a:effectLst>
            <a:glow rad="101600">
              <a:schemeClr val="tx1">
                <a:alpha val="75000"/>
              </a:schemeClr>
            </a:glow>
            <a:softEdge rad="152400"/>
          </a:effectLst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It’s 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impossible to overstress this: 80% of the work in any data project is in cleaning the data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. – DJ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Patil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 “Data Jujitsu”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(Jujitsu)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6637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ta-janitor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752">
            <a:off x="2695151" y="1993123"/>
            <a:ext cx="5918200" cy="4304145"/>
          </a:xfrm>
          <a:prstGeom prst="rect">
            <a:avLst/>
          </a:prstGeom>
        </p:spPr>
      </p:pic>
      <p:pic>
        <p:nvPicPr>
          <p:cNvPr id="2" name="Picture 1" descr="data-janitor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835">
            <a:off x="285745" y="860844"/>
            <a:ext cx="8540186" cy="14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04 at 5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655">
            <a:off x="1056988" y="2045713"/>
            <a:ext cx="7391400" cy="276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Gill Sans"/>
                <a:cs typeface="Gill Sans"/>
              </a:rPr>
              <a:t>On finding things…</a:t>
            </a:r>
            <a:endParaRPr lang="en-US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3243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068" y="1962090"/>
            <a:ext cx="156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CamelCase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068" y="2538368"/>
            <a:ext cx="2339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smallCamelCase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068" y="3114646"/>
            <a:ext cx="1723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snake_case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068" y="3690924"/>
            <a:ext cx="187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camel_Snake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068" y="4267200"/>
            <a:ext cx="218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>
                <a:solidFill>
                  <a:srgbClr val="000000"/>
                </a:solidFill>
                <a:latin typeface="Andale Mono"/>
                <a:cs typeface="Andale Mono"/>
              </a:rPr>
              <a:t>d</a:t>
            </a:r>
            <a:r>
              <a:rPr lang="pl-PL" sz="2000" b="0" dirty="0" smtClean="0">
                <a:solidFill>
                  <a:srgbClr val="000000"/>
                </a:solidFill>
                <a:latin typeface="Andale Mono"/>
                <a:cs typeface="Andale Mono"/>
              </a:rPr>
              <a:t>under__</a:t>
            </a:r>
            <a:r>
              <a:rPr lang="pl-PL" sz="20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snake</a:t>
            </a:r>
            <a:endParaRPr lang="en-US" sz="2000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7" name="TextBox 6"/>
          <p:cNvSpPr txBox="1"/>
          <p:nvPr/>
        </p:nvSpPr>
        <p:spPr>
          <a:xfrm rot="20918088">
            <a:off x="3131917" y="990600"/>
            <a:ext cx="64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FF0000"/>
                </a:solidFill>
                <a:latin typeface="Andale Mono"/>
                <a:cs typeface="Andale Mono"/>
              </a:rPr>
              <a:t>uid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8" name="TextBox 7"/>
          <p:cNvSpPr txBox="1"/>
          <p:nvPr/>
        </p:nvSpPr>
        <p:spPr>
          <a:xfrm rot="875534">
            <a:off x="3970117" y="11430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9" name="TextBox 8"/>
          <p:cNvSpPr txBox="1"/>
          <p:nvPr/>
        </p:nvSpPr>
        <p:spPr>
          <a:xfrm rot="21222082">
            <a:off x="2903317" y="16002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8717" y="1828800"/>
            <a:ext cx="110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FF0000"/>
                </a:solidFill>
                <a:latin typeface="Andale Mono"/>
                <a:cs typeface="Andale Mono"/>
              </a:rPr>
              <a:t>userid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517" y="2438400"/>
            <a:ext cx="126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>
                <a:solidFill>
                  <a:srgbClr val="FF0000"/>
                </a:solidFill>
                <a:latin typeface="Andale Mono"/>
                <a:cs typeface="Andale Mono"/>
              </a:rPr>
              <a:t>u</a:t>
            </a:r>
            <a:r>
              <a:rPr lang="pl-PL" sz="2000" b="0" dirty="0" err="1" smtClean="0">
                <a:solidFill>
                  <a:srgbClr val="FF0000"/>
                </a:solidFill>
                <a:latin typeface="Andale Mono"/>
                <a:cs typeface="Andale Mono"/>
              </a:rPr>
              <a:t>ser_id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sp>
        <p:nvSpPr>
          <p:cNvPr id="12" name="TextBox 11"/>
          <p:cNvSpPr txBox="1"/>
          <p:nvPr/>
        </p:nvSpPr>
        <p:spPr>
          <a:xfrm rot="618895">
            <a:off x="4960717" y="2385732"/>
            <a:ext cx="126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 err="1" smtClean="0">
                <a:solidFill>
                  <a:srgbClr val="FF0000"/>
                </a:solidFill>
                <a:latin typeface="Andale Mono"/>
                <a:cs typeface="Andale Mono"/>
              </a:rPr>
              <a:t>user_Id</a:t>
            </a:r>
            <a:endParaRPr lang="en-US" sz="2000" b="0" dirty="0">
              <a:solidFill>
                <a:srgbClr val="FF0000"/>
              </a:solidFill>
              <a:latin typeface="Andale Mono"/>
              <a:cs typeface="Andale Mono"/>
            </a:endParaRPr>
          </a:p>
        </p:txBody>
      </p:sp>
      <p:pic>
        <p:nvPicPr>
          <p:cNvPr id="13" name="Picture 12" descr="dunder__sna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667423" y="2966412"/>
            <a:ext cx="4913080" cy="32346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28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Gill Sans"/>
                <a:cs typeface="Gill Sans"/>
              </a:rPr>
              <a:t>On finding things…</a:t>
            </a:r>
            <a:endParaRPr lang="en-US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6439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20" name="Elbow Connector 19"/>
          <p:cNvCxnSpPr>
            <a:stCxn id="3" idx="2"/>
            <a:endCxn id="7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7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2"/>
            <a:endCxn id="7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7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8000" y="2571690"/>
            <a:ext cx="4419600" cy="628710"/>
            <a:chOff x="3048000" y="2057400"/>
            <a:chExt cx="4419600" cy="628710"/>
          </a:xfrm>
        </p:grpSpPr>
        <p:sp>
          <p:nvSpPr>
            <p:cNvPr id="32" name="TextBox 31"/>
            <p:cNvSpPr txBox="1"/>
            <p:nvPr/>
          </p:nvSpPr>
          <p:spPr>
            <a:xfrm>
              <a:off x="4376516" y="2286000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single reducer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ight Brace 34"/>
            <p:cNvSpPr/>
            <p:nvPr/>
          </p:nvSpPr>
          <p:spPr bwMode="auto">
            <a:xfrm rot="5400000">
              <a:off x="5143500" y="-38100"/>
              <a:ext cx="228600" cy="44196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24400" y="2114490"/>
            <a:ext cx="2667000" cy="533400"/>
            <a:chOff x="4724400" y="1600200"/>
            <a:chExt cx="2667000" cy="533400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5953155" y="371445"/>
              <a:ext cx="209490" cy="26670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1733490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mappers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6172200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iterate until convergence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47690"/>
            <a:ext cx="622935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0" grpId="0" animBg="1"/>
      <p:bldP spid="31" grpId="0"/>
      <p:bldP spid="37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468" y="1447800"/>
            <a:ext cx="78803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^(\\w+\\s+\\d+\\s+\\d+:\\d+:\\d+)\\s+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([^@]+?)@(\\S+)\\s+(\\S+):\\s+(\\S+)\\s+(\\S+)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\\s+((?:\\S+?,\\s+)*(?:\\S+?))\\s+(\\S+)\\s+(\\S+)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\\s+\\[([^\\]]+)\\]\\s+\"(\\w+)\\s+([^\"\\\\]*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(?:\\\\.[^\"\\\\]*)*)\\s+(\\S+)\"\\s+(\\S+)\\s+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(\\S+)\\s+\"([^\"\\\\]*(?:\\\\.[^\"\\\\]*)*)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\"\\s+\"([^\"\\\\]*(?:\\\\.[^\"\\\\]*)*)\"\\s*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(\\d*-[\\d-]*)?\\s*(\\d+)?\\s*(\\d*\\.[\\d\\.]*)?</a:t>
            </a:r>
          </a:p>
          <a:p>
            <a:r>
              <a:rPr lang="pl-PL" sz="2000" b="0" dirty="0">
                <a:solidFill>
                  <a:schemeClr val="bg1"/>
                </a:solidFill>
                <a:latin typeface="Andale Mono"/>
                <a:cs typeface="Andale Mono"/>
              </a:rPr>
              <a:t>(\\s+[-\\w]+)?.*$</a:t>
            </a:r>
          </a:p>
          <a:p>
            <a:endParaRPr lang="en-US" sz="2000" b="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4268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An actual Java regular expression used to parse log 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message 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at Twitter circa 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2010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On feature extraction…</a:t>
            </a:r>
            <a:endParaRPr lang="en-US" sz="3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068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  <a:cs typeface="Franklin Gothic Book"/>
              </a:rPr>
              <a:t>Friction is cumulative!</a:t>
            </a:r>
            <a:endParaRPr lang="en-US" sz="2800" b="0" dirty="0">
              <a:solidFill>
                <a:srgbClr val="FF0000"/>
              </a:solidFill>
              <a:latin typeface="Gill Sans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87318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pes_various.jpg"/>
          <p:cNvPicPr>
            <a:picLocks noChangeAspect="1"/>
          </p:cNvPicPr>
          <p:nvPr/>
        </p:nvPicPr>
        <p:blipFill rotWithShape="1">
          <a:blip r:embed="rId2"/>
          <a:srcRect t="-33333" b="33333"/>
          <a:stretch/>
        </p:blipFill>
        <p:spPr>
          <a:xfrm>
            <a:off x="-1" y="-4876800"/>
            <a:ext cx="102469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612249"/>
            <a:ext cx="3276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Frontend </a:t>
            </a:r>
            <a:r>
              <a:rPr lang="en-US" sz="2400" dirty="0">
                <a:solidFill>
                  <a:srgbClr val="000000"/>
                </a:solidFill>
                <a:latin typeface="Gill Sans"/>
                <a:cs typeface="Gill Sans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ngineer</a:t>
            </a:r>
            <a:endParaRPr lang="en-US" sz="2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97714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Develops new feature,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adds logging code to capture clicks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616714"/>
            <a:ext cx="2819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Data Scientist</a:t>
            </a:r>
            <a:endParaRPr lang="en-US" sz="2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997714"/>
            <a:ext cx="3505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Analyze user behavior, extract insights to improve feature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724400" y="23622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Okay, let’s get going… where’s the click data?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724400" y="28956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Well, that’s 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kinda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 non-intuitive, but okay…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24400" y="3962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Oh, BTW, where’s the timestamp of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click?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28600" y="25908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It’s over here…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8600" y="3200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Well, it wouldn’t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fit,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so we had to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shoehorn…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28600" y="41910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Hang on, I don’t remember…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28600" y="47244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Uh, bad news. Looks like we forgot to log it…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724400" y="5029200"/>
            <a:ext cx="41910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[grumble, grumble, grumble]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3429000"/>
            <a:ext cx="3657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"/>
                <a:cs typeface="Gill Sans"/>
              </a:rPr>
              <a:t>…</a:t>
            </a:r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1219200"/>
            <a:ext cx="8864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</a:rPr>
              <a:t>Data Plumbing…            Gone Wrong!</a:t>
            </a:r>
            <a:endParaRPr lang="en-US" sz="3600" dirty="0">
              <a:latin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1947446"/>
            <a:ext cx="6553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[scene: consumer internet company in the Bay Area…]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6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066800"/>
            <a:ext cx="3886200" cy="51054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Develop cool ML technique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#Profit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0668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tx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tx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tx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What’s the task?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Where’s the data?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What’s in this dataset?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What’s all the f#$!* crap?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Clean the data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Extract features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“Do” machine learning</a:t>
            </a:r>
          </a:p>
          <a:p>
            <a:pPr marL="0" indent="0">
              <a:buFont typeface="Wingdings" charset="2"/>
              <a:buNone/>
            </a:pPr>
            <a:r>
              <a:rPr lang="en-US" b="0" dirty="0" smtClean="0">
                <a:solidFill>
                  <a:srgbClr val="000000"/>
                </a:solidFill>
              </a:rPr>
              <a:t>Fail, iterate…</a:t>
            </a:r>
          </a:p>
        </p:txBody>
      </p:sp>
      <p:sp>
        <p:nvSpPr>
          <p:cNvPr id="7" name="TextBox 6"/>
          <p:cNvSpPr txBox="1"/>
          <p:nvPr/>
        </p:nvSpPr>
        <p:spPr>
          <a:xfrm rot="21248866">
            <a:off x="4477266" y="564346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  <a:cs typeface="Franklin Gothic Book"/>
              </a:rPr>
              <a:t>Finally works!</a:t>
            </a:r>
            <a:endParaRPr lang="en-US" sz="2800" b="0" dirty="0">
              <a:solidFill>
                <a:srgbClr val="FF0000"/>
              </a:solidFill>
              <a:latin typeface="Gill Sans"/>
              <a:cs typeface="Franklin Gothic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Fantasy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48200" y="75079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2218158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(Hills)</a:t>
            </a:r>
            <a:endParaRPr lang="en-US" sz="1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Gill Sans"/>
                <a:cs typeface="Franklin Gothic Book"/>
              </a:rPr>
              <a:t>Congratulations, you’re halfway there…</a:t>
            </a:r>
            <a:endParaRPr lang="en-US" sz="3600" b="0" dirty="0">
              <a:solidFill>
                <a:schemeClr val="bg1"/>
              </a:solidFill>
              <a:latin typeface="Gill Sans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740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Does it actually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Franklin Gothic Book"/>
              </a:rPr>
              <a:t>Congratulations, you’re halfway there…</a:t>
            </a:r>
            <a:endParaRPr lang="en-US" sz="36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Is it fast enough?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73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Franklin Gothic Book"/>
              </a:rPr>
              <a:t>Good, you’re two thirds there…</a:t>
            </a:r>
            <a:endParaRPr lang="en-US" sz="36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38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A/B testing</a:t>
            </a:r>
          </a:p>
        </p:txBody>
      </p:sp>
    </p:spTree>
    <p:extLst>
      <p:ext uri="{BB962C8B-B14F-4D97-AF65-F5344CB8AC3E}">
        <p14:creationId xmlns:p14="http://schemas.microsoft.com/office/powerpoint/2010/main" val="38695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acortes_Refinery_3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36878"/>
            <a:ext cx="9296400" cy="689780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(Oil refinery)</a:t>
            </a:r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err="1" smtClean="0">
                <a:solidFill>
                  <a:srgbClr val="000000"/>
                </a:solidFill>
                <a:latin typeface="Gill Sans"/>
                <a:cs typeface="Franklin Gothic Book"/>
              </a:rPr>
              <a:t>Productionize</a:t>
            </a:r>
            <a:endParaRPr lang="en-US" sz="36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46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What are your jobs’ dependencies?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err="1" smtClean="0">
                <a:solidFill>
                  <a:srgbClr val="000000"/>
                </a:solidFill>
                <a:latin typeface="Gill Sans"/>
                <a:cs typeface="Franklin Gothic Book"/>
              </a:rPr>
              <a:t>Productionize</a:t>
            </a:r>
            <a:endParaRPr lang="en-US" sz="36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How/when are your jobs scheduled?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3502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Infrastructure is critical here!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72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Are there enough resources?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29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How do you know if it’s working?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86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  <a:latin typeface="Gill Sans"/>
                <a:cs typeface="Gill Sans"/>
              </a:rPr>
              <a:t>Who do you call if it stops working?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62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(plumbing)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278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pes_vari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46973" cy="6858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(Plumbing)</a:t>
            </a:r>
            <a:endParaRPr lang="en-US" sz="1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775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Plumbing matters!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0676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"/>
                <a:cs typeface="Gill Sans"/>
              </a:rPr>
              <a:t>Takeaway lesson:</a:t>
            </a:r>
            <a:endParaRPr lang="en-US" sz="28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877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Implementation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1120676"/>
            <a:ext cx="7543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points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spark.textFile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(...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).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map(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parsePoint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).persist(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w = // random initial vector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&lt;- 1 to ITERATIONS) {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 smtClean="0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gradient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points.map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{ p =&gt;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 (1/(1+exp(-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*(w dot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)))-1)*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}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.reduce((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a,b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=&gt;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a+b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w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-= gradient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41" name="Elbow Connector 40"/>
          <p:cNvCxnSpPr>
            <a:stCxn id="28" idx="2"/>
            <a:endCxn id="40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9" idx="2"/>
            <a:endCxn id="40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3" idx="2"/>
            <a:endCxn id="40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  <a:endCxn id="40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urved Right Arrow 44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 rot="21239651">
            <a:off x="5730788" y="259658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difference?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85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9" grpId="0" animBg="1"/>
      <p:bldP spid="40" grpId="0" animBg="1"/>
      <p:bldP spid="45" grpId="0" animBg="1"/>
      <p:bldP spid="46" grpId="0"/>
      <p:bldP spid="47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535269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latin typeface="Gill Sans"/>
                <a:cs typeface="Franklin Gothic Book"/>
              </a:rPr>
              <a:t>Gradient Descent</a:t>
            </a:r>
            <a:endParaRPr lang="en-US" sz="3600" b="0" dirty="0">
              <a:latin typeface="Gill Sans"/>
              <a:cs typeface="Franklin Gothic Book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(Hills)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716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clone_WWW_inte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535269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1" dirty="0" smtClean="0">
                <a:latin typeface="Gill Sans"/>
                <a:cs typeface="Franklin Gothic Book"/>
              </a:rPr>
              <a:t>Stochastic</a:t>
            </a:r>
            <a:r>
              <a:rPr lang="en-US" sz="3600" b="0" dirty="0" smtClean="0">
                <a:latin typeface="Gill Sans"/>
                <a:cs typeface="Franklin Gothic Book"/>
              </a:rPr>
              <a:t> Gradient Descent</a:t>
            </a:r>
            <a:endParaRPr lang="en-US" sz="3600" b="0" dirty="0">
              <a:latin typeface="Gill Sans"/>
              <a:cs typeface="Franklin Gothic Book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(Water Slide)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8003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219200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Gradient Descent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504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Stochastic Gradient Descent (SGD)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272557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“batch” learning: update model after considering all training instances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88126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“online” learning: update model after considering </a:t>
            </a:r>
            <a:r>
              <a:rPr lang="en-US" sz="2000" b="0" i="1" dirty="0" smtClean="0">
                <a:solidFill>
                  <a:srgbClr val="FF0000"/>
                </a:solidFill>
                <a:latin typeface="Gill Sans"/>
                <a:cs typeface="Gill Sans"/>
              </a:rPr>
              <a:t>each</a:t>
            </a: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 (randomly-selected) training instance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068" y="563880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 practice… just as good!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22935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267200"/>
            <a:ext cx="5124450" cy="40957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vs. Online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6015335"/>
            <a:ext cx="664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Opportunity to interleaving prediction and learning!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01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of the instances important!</a:t>
            </a:r>
          </a:p>
          <a:p>
            <a:r>
              <a:rPr lang="en-US" dirty="0" smtClean="0"/>
              <a:t>Most common implementation:</a:t>
            </a:r>
          </a:p>
          <a:p>
            <a:pPr lvl="1"/>
            <a:r>
              <a:rPr lang="en-US" dirty="0" smtClean="0"/>
              <a:t>Randomly shuffle training instances</a:t>
            </a:r>
          </a:p>
          <a:p>
            <a:pPr lvl="1"/>
            <a:r>
              <a:rPr lang="en-US" dirty="0" smtClean="0"/>
              <a:t>Stream instances through learner</a:t>
            </a:r>
          </a:p>
          <a:p>
            <a:r>
              <a:rPr lang="en-US" dirty="0" smtClean="0"/>
              <a:t>Single vs. multi-pass approaches</a:t>
            </a:r>
          </a:p>
          <a:p>
            <a:r>
              <a:rPr lang="en-US" dirty="0" smtClean="0"/>
              <a:t>“Mini-batching” as a middle ground between batch and stochastic gradient descent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4655" y="5486400"/>
            <a:ext cx="4687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We’ve solved the iteration problem!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655" y="5953780"/>
            <a:ext cx="524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about the single reducer problem?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01056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55651</TotalTime>
  <Words>1756</Words>
  <Application>Microsoft Macintosh PowerPoint</Application>
  <PresentationFormat>On-screen Show (4:3)</PresentationFormat>
  <Paragraphs>330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PowerPoint Presentation</vt:lpstr>
      <vt:lpstr>The Task</vt:lpstr>
      <vt:lpstr>PowerPoint Presentation</vt:lpstr>
      <vt:lpstr>MapReduce Implementation</vt:lpstr>
      <vt:lpstr>Spark Implementation</vt:lpstr>
      <vt:lpstr>PowerPoint Presentation</vt:lpstr>
      <vt:lpstr>PowerPoint Presentation</vt:lpstr>
      <vt:lpstr>Batch vs. Online</vt:lpstr>
      <vt:lpstr>Practical Notes</vt:lpstr>
      <vt:lpstr>Ensembles</vt:lpstr>
      <vt:lpstr>Ensemble Learning</vt:lpstr>
      <vt:lpstr>Practical Notes</vt:lpstr>
      <vt:lpstr>MapReduce Implementation</vt:lpstr>
      <vt:lpstr>MapReduce Implementation</vt:lpstr>
      <vt:lpstr>What about Spark?</vt:lpstr>
      <vt:lpstr>MapReduce Implementation: Details</vt:lpstr>
      <vt:lpstr>PowerPoint Presentation</vt:lpstr>
      <vt:lpstr>PowerPoint Presentation</vt:lpstr>
      <vt:lpstr>Classifier Training</vt:lpstr>
      <vt:lpstr>Making Predictions</vt:lpstr>
      <vt:lpstr>Sentiment Analysis Case Study</vt:lpstr>
      <vt:lpstr>PowerPoint Presentation</vt:lpstr>
      <vt:lpstr>PowerPoint Presentation</vt:lpstr>
      <vt:lpstr>Applied ML in Academia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Applied ML in Academia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11610</cp:revision>
  <dcterms:created xsi:type="dcterms:W3CDTF">2012-08-31T06:36:49Z</dcterms:created>
  <dcterms:modified xsi:type="dcterms:W3CDTF">2016-03-03T17:35:39Z</dcterms:modified>
  <cp:category/>
</cp:coreProperties>
</file>