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1442" r:id="rId2"/>
    <p:sldId id="1472" r:id="rId3"/>
    <p:sldId id="1508" r:id="rId4"/>
    <p:sldId id="1473" r:id="rId5"/>
    <p:sldId id="1510" r:id="rId6"/>
    <p:sldId id="1507" r:id="rId7"/>
    <p:sldId id="1511" r:id="rId8"/>
    <p:sldId id="1542" r:id="rId9"/>
    <p:sldId id="1520" r:id="rId10"/>
    <p:sldId id="1521" r:id="rId11"/>
    <p:sldId id="1477" r:id="rId12"/>
    <p:sldId id="1522" r:id="rId13"/>
    <p:sldId id="1478" r:id="rId14"/>
    <p:sldId id="1479" r:id="rId15"/>
    <p:sldId id="1480" r:id="rId16"/>
    <p:sldId id="1481" r:id="rId17"/>
    <p:sldId id="1482" r:id="rId18"/>
    <p:sldId id="1483" r:id="rId19"/>
    <p:sldId id="1484" r:id="rId20"/>
    <p:sldId id="1485" r:id="rId21"/>
    <p:sldId id="1486" r:id="rId22"/>
    <p:sldId id="1487" r:id="rId23"/>
    <p:sldId id="1488" r:id="rId24"/>
    <p:sldId id="1489" r:id="rId25"/>
    <p:sldId id="1490" r:id="rId26"/>
    <p:sldId id="1491" r:id="rId27"/>
    <p:sldId id="1492" r:id="rId28"/>
    <p:sldId id="1493" r:id="rId29"/>
    <p:sldId id="1494" r:id="rId30"/>
    <p:sldId id="1523" r:id="rId31"/>
    <p:sldId id="1471" r:id="rId32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2780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199908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03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99"/>
    <a:srgbClr val="CCFF99"/>
    <a:srgbClr val="CC99FF"/>
    <a:srgbClr val="000066"/>
    <a:srgbClr val="996600"/>
    <a:srgbClr val="4D6997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09" autoAdjust="0"/>
    <p:restoredTop sz="75202" autoAdjust="0"/>
  </p:normalViewPr>
  <p:slideViewPr>
    <p:cSldViewPr>
      <p:cViewPr varScale="1">
        <p:scale>
          <a:sx n="88" d="100"/>
          <a:sy n="88" d="100"/>
        </p:scale>
        <p:origin x="-6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82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1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1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098A0DF-783C-49D9-9260-6806A799F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71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1"/>
            <a:ext cx="58531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A0D86A14-AC1F-4C9A-8DDE-CE6B11F31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59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1" y="1371600"/>
            <a:ext cx="6477000" cy="1752600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1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895600"/>
            <a:ext cx="9144000" cy="1028700"/>
          </a:xfrm>
        </p:spPr>
        <p:txBody>
          <a:bodyPr/>
          <a:lstStyle>
            <a:lvl1pPr algn="ctr">
              <a:defRPr sz="40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14300"/>
            <a:ext cx="86868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66800"/>
            <a:ext cx="845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6" r:id="rId4"/>
    <p:sldLayoutId id="2147483653" r:id="rId5"/>
    <p:sldLayoutId id="2147483654" r:id="rId6"/>
    <p:sldLayoutId id="2147483657" r:id="rId7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chemeClr val="bg1"/>
          </a:solidFill>
          <a:latin typeface="Gill Sans"/>
          <a:ea typeface="+mj-ea"/>
          <a:cs typeface="Gill San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9pPr>
    </p:titleStyle>
    <p:bodyStyle>
      <a:lvl1pPr marL="342848" indent="-342848" algn="l" rtl="0" eaLnBrk="0" fontAlgn="base" hangingPunct="0">
        <a:spcBef>
          <a:spcPct val="25000"/>
        </a:spcBef>
        <a:spcAft>
          <a:spcPct val="25000"/>
        </a:spcAft>
        <a:buClr>
          <a:srgbClr val="5675A9"/>
        </a:buClr>
        <a:buSzPct val="75000"/>
        <a:buFont typeface="Wingdings" charset="2"/>
        <a:buChar char="¢"/>
        <a:defRPr sz="2400" baseline="0">
          <a:solidFill>
            <a:schemeClr val="bg1"/>
          </a:solidFill>
          <a:latin typeface="Gill Sans"/>
          <a:ea typeface="+mn-ea"/>
          <a:cs typeface="Gill Sans"/>
        </a:defRPr>
      </a:lvl1pPr>
      <a:lvl2pPr marL="742836" indent="-285707" algn="l" rtl="0" eaLnBrk="0" fontAlgn="base" hangingPunct="0">
        <a:spcBef>
          <a:spcPct val="10000"/>
        </a:spcBef>
        <a:spcAft>
          <a:spcPct val="10000"/>
        </a:spcAft>
        <a:buClr>
          <a:srgbClr val="5675A9"/>
        </a:buClr>
        <a:buSzPct val="75000"/>
        <a:buFont typeface="Wingdings" charset="2"/>
        <a:buChar char="l"/>
        <a:defRPr sz="2000" baseline="0">
          <a:solidFill>
            <a:schemeClr val="bg1"/>
          </a:solidFill>
          <a:latin typeface="Gill Sans"/>
          <a:cs typeface="Gill Sans"/>
        </a:defRPr>
      </a:lvl2pPr>
      <a:lvl3pPr marL="114282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800" baseline="0">
          <a:solidFill>
            <a:schemeClr val="bg1"/>
          </a:solidFill>
          <a:latin typeface="Gill Sans"/>
          <a:cs typeface="Gill Sans"/>
        </a:defRPr>
      </a:lvl3pPr>
      <a:lvl4pPr marL="159995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4pPr>
      <a:lvl5pPr marL="2057085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5pPr>
      <a:lvl6pPr marL="251421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6pPr>
      <a:lvl7pPr marL="2971344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7pPr>
      <a:lvl8pPr marL="342847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8pPr>
      <a:lvl9pPr marL="3885603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7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6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Relationship Id="rId3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5" Type="http://schemas.openxmlformats.org/officeDocument/2006/relationships/image" Target="../media/image27.e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eg"/><Relationship Id="rId3" Type="http://schemas.openxmlformats.org/officeDocument/2006/relationships/image" Target="../media/image24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33.emf"/><Relationship Id="rId6" Type="http://schemas.openxmlformats.org/officeDocument/2006/relationships/image" Target="../media/image34.emf"/><Relationship Id="rId7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16.emf"/><Relationship Id="rId5" Type="http://schemas.openxmlformats.org/officeDocument/2006/relationships/image" Target="../media/image41.emf"/><Relationship Id="rId6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4" Type="http://schemas.openxmlformats.org/officeDocument/2006/relationships/image" Target="../media/image44.emf"/><Relationship Id="rId5" Type="http://schemas.openxmlformats.org/officeDocument/2006/relationships/image" Target="../media/image45.emf"/><Relationship Id="rId6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6.wmf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UniversityOfWaterloo_logo_horiz_rg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064" y="0"/>
            <a:ext cx="4393936" cy="1761759"/>
          </a:xfrm>
          <a:prstGeom prst="rect">
            <a:avLst/>
          </a:prstGeom>
        </p:spPr>
      </p:pic>
      <p:sp>
        <p:nvSpPr>
          <p:cNvPr id="8194" name="Rectangle 14"/>
          <p:cNvSpPr>
            <a:spLocks noChangeArrowheads="1"/>
          </p:cNvSpPr>
          <p:nvPr/>
        </p:nvSpPr>
        <p:spPr bwMode="auto">
          <a:xfrm>
            <a:off x="76200" y="1371599"/>
            <a:ext cx="8991600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3600" dirty="0" smtClean="0">
                <a:solidFill>
                  <a:schemeClr val="bg2"/>
                </a:solidFill>
                <a:latin typeface="Gill Sans"/>
                <a:cs typeface="Gill Sans"/>
              </a:rPr>
              <a:t>Big Data Infrastructure</a:t>
            </a:r>
            <a:endParaRPr lang="en-US" sz="360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pic>
        <p:nvPicPr>
          <p:cNvPr id="9" name="Picture 13" descr="creative-comm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6358582"/>
            <a:ext cx="11176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76200" y="2971800"/>
            <a:ext cx="899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800" b="0" dirty="0">
                <a:solidFill>
                  <a:schemeClr val="bg2"/>
                </a:solidFill>
                <a:latin typeface="Gill Sans"/>
                <a:cs typeface="Gill Sans"/>
              </a:rPr>
              <a:t>Week </a:t>
            </a:r>
            <a:r>
              <a:rPr lang="en-US" sz="2800" b="0" dirty="0" smtClean="0">
                <a:solidFill>
                  <a:schemeClr val="bg2"/>
                </a:solidFill>
                <a:latin typeface="Gill Sans"/>
                <a:cs typeface="Gill Sans"/>
              </a:rPr>
              <a:t>8: Data Mining (1/4)</a:t>
            </a:r>
            <a:endParaRPr lang="en-US" sz="2800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371600" y="6324600"/>
            <a:ext cx="69037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This work is licensed under a Creative Commons Attribution-Noncommercial-Share Alike 3.0 United States</a:t>
            </a:r>
            <a:b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See http://creativecommons.org/licenses/by-nc-sa/3.0/us/ for details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0" y="2057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CS 489/698 Big Data Infrastructure (Winter 2016)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76200" y="4572000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 smtClean="0">
                <a:solidFill>
                  <a:schemeClr val="bg2"/>
                </a:solidFill>
                <a:latin typeface="Gill Sans"/>
                <a:cs typeface="Gill Sans"/>
              </a:rPr>
              <a:t>Jimmy Lin</a:t>
            </a:r>
          </a:p>
          <a:p>
            <a:pPr algn="ctr" eaLnBrk="1" hangingPunct="1"/>
            <a:r>
              <a:rPr lang="en-US" sz="2000" b="0" dirty="0" smtClean="0">
                <a:solidFill>
                  <a:schemeClr val="bg2"/>
                </a:solidFill>
                <a:latin typeface="Gill Sans"/>
                <a:cs typeface="Gill Sans"/>
              </a:rPr>
              <a:t>David R. Cheriton School of Computer Science</a:t>
            </a:r>
          </a:p>
          <a:p>
            <a:pPr algn="ctr" eaLnBrk="1" hangingPunct="1"/>
            <a:r>
              <a:rPr lang="en-US" sz="2000" b="0" dirty="0" smtClean="0">
                <a:solidFill>
                  <a:schemeClr val="bg2"/>
                </a:solidFill>
                <a:latin typeface="Gill Sans"/>
                <a:cs typeface="Gill Sans"/>
              </a:rPr>
              <a:t>University of Waterloo</a:t>
            </a:r>
            <a:endParaRPr lang="en-US" sz="2000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76200" y="3352801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 smtClean="0">
                <a:solidFill>
                  <a:schemeClr val="bg2"/>
                </a:solidFill>
                <a:latin typeface="Gill Sans"/>
                <a:cs typeface="Gill Sans"/>
              </a:rPr>
              <a:t>March 1, </a:t>
            </a:r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2016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371600" y="5943600"/>
            <a:ext cx="63273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dirty="0" smtClean="0">
                <a:solidFill>
                  <a:schemeClr val="bg1"/>
                </a:solidFill>
                <a:latin typeface="Gill Sans"/>
                <a:cs typeface="Gill Sans"/>
              </a:rPr>
              <a:t>These slides are available at http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://</a:t>
            </a:r>
            <a:r>
              <a:rPr lang="en-US" sz="1800" b="0" dirty="0" err="1">
                <a:solidFill>
                  <a:schemeClr val="bg1"/>
                </a:solidFill>
                <a:latin typeface="Gill Sans"/>
                <a:cs typeface="Gill Sans"/>
              </a:rPr>
              <a:t>lintool.github.io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/bigdata-2016w</a:t>
            </a:r>
            <a:r>
              <a:rPr lang="en-US" sz="1800" b="0" dirty="0" smtClean="0">
                <a:solidFill>
                  <a:schemeClr val="bg1"/>
                </a:solidFill>
                <a:latin typeface="Gill Sans"/>
                <a:cs typeface="Gill Sans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42429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data like more data!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1506538"/>
            <a:ext cx="5181600" cy="5199062"/>
            <a:chOff x="864" y="1257"/>
            <a:chExt cx="3264" cy="3275"/>
          </a:xfrm>
        </p:grpSpPr>
        <p:pic>
          <p:nvPicPr>
            <p:cNvPr id="12298" name="Picture 4" descr="BankoBrillDataGraph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00" y="1257"/>
              <a:ext cx="2928" cy="274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sp>
          <p:nvSpPr>
            <p:cNvPr id="12299" name="Text Box 6"/>
            <p:cNvSpPr txBox="1">
              <a:spLocks noChangeArrowheads="1"/>
            </p:cNvSpPr>
            <p:nvPr/>
          </p:nvSpPr>
          <p:spPr bwMode="auto">
            <a:xfrm>
              <a:off x="864" y="4377"/>
              <a:ext cx="111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0" dirty="0">
                  <a:solidFill>
                    <a:schemeClr val="bg1"/>
                  </a:solidFill>
                </a:rPr>
                <a:t>(</a:t>
              </a:r>
              <a:r>
                <a:rPr lang="en-US" sz="1000" b="0" dirty="0" err="1">
                  <a:solidFill>
                    <a:schemeClr val="bg1"/>
                  </a:solidFill>
                </a:rPr>
                <a:t>Banko</a:t>
              </a:r>
              <a:r>
                <a:rPr lang="en-US" sz="1000" b="0" dirty="0">
                  <a:solidFill>
                    <a:schemeClr val="bg1"/>
                  </a:solidFill>
                </a:rPr>
                <a:t> and Brill, ACL 2001)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0" y="1905000"/>
            <a:ext cx="8705850" cy="4953000"/>
            <a:chOff x="0" y="1508"/>
            <a:chExt cx="5484" cy="3120"/>
          </a:xfrm>
        </p:grpSpPr>
        <p:pic>
          <p:nvPicPr>
            <p:cNvPr id="12296" name="Picture 5" descr="MT-LM-siz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60" y="1508"/>
              <a:ext cx="3324" cy="233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sp>
          <p:nvSpPr>
            <p:cNvPr id="12297" name="Text Box 7"/>
            <p:cNvSpPr txBox="1">
              <a:spLocks noChangeArrowheads="1"/>
            </p:cNvSpPr>
            <p:nvPr/>
          </p:nvSpPr>
          <p:spPr bwMode="auto">
            <a:xfrm>
              <a:off x="0" y="4473"/>
              <a:ext cx="112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0" dirty="0">
                  <a:solidFill>
                    <a:schemeClr val="bg1"/>
                  </a:solidFill>
                </a:rPr>
                <a:t>(</a:t>
              </a:r>
              <a:r>
                <a:rPr lang="en-US" sz="1000" b="0" dirty="0" err="1">
                  <a:solidFill>
                    <a:schemeClr val="bg1"/>
                  </a:solidFill>
                </a:rPr>
                <a:t>Brants</a:t>
              </a:r>
              <a:r>
                <a:rPr lang="en-US" sz="1000" b="0" dirty="0">
                  <a:solidFill>
                    <a:schemeClr val="bg1"/>
                  </a:solidFill>
                </a:rPr>
                <a:t> et al., EMNLP 2007)</a:t>
              </a:r>
              <a:endParaRPr lang="en-US" sz="1800" b="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57200" y="838200"/>
            <a:ext cx="2626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s/knowledge/data/g;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flipV="1">
            <a:off x="914400" y="2514600"/>
            <a:ext cx="3962400" cy="3276600"/>
          </a:xfrm>
          <a:prstGeom prst="straightConnector1">
            <a:avLst/>
          </a:prstGeom>
          <a:noFill/>
          <a:ln w="114300">
            <a:solidFill>
              <a:srgbClr val="FF0000"/>
            </a:solidFill>
            <a:round/>
            <a:headEnd/>
            <a:tailEnd type="arrow" w="lg" len="lg"/>
          </a:ln>
        </p:spPr>
      </p:cxn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 flipV="1">
            <a:off x="5029200" y="1524000"/>
            <a:ext cx="3276600" cy="914400"/>
          </a:xfrm>
          <a:prstGeom prst="straightConnector1">
            <a:avLst/>
          </a:prstGeom>
          <a:noFill/>
          <a:ln w="114300">
            <a:solidFill>
              <a:srgbClr val="FF0000"/>
            </a:solidFill>
            <a:round/>
            <a:headEnd/>
            <a:tailEnd type="arrow" w="lg" len="lg"/>
          </a:ln>
        </p:spPr>
      </p:cxnSp>
    </p:spTree>
    <p:extLst>
      <p:ext uri="{BB962C8B-B14F-4D97-AF65-F5344CB8AC3E}">
        <p14:creationId xmlns:p14="http://schemas.microsoft.com/office/powerpoint/2010/main" val="353497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Limits of Supervised Classification?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is this a big data problem?</a:t>
            </a:r>
          </a:p>
          <a:p>
            <a:pPr lvl="1"/>
            <a:r>
              <a:rPr lang="en-US" dirty="0" smtClean="0"/>
              <a:t>Isn’t gathering labels a serious bottleneck?</a:t>
            </a:r>
          </a:p>
          <a:p>
            <a:r>
              <a:rPr lang="en-US" dirty="0" smtClean="0"/>
              <a:t>Solution: crowdsourcing</a:t>
            </a:r>
          </a:p>
          <a:p>
            <a:r>
              <a:rPr lang="en-US" dirty="0" smtClean="0"/>
              <a:t>Solution: bootstrapping, semi-</a:t>
            </a:r>
            <a:r>
              <a:rPr lang="en-US" smtClean="0"/>
              <a:t>supervised techniques</a:t>
            </a:r>
            <a:endParaRPr lang="en-US" dirty="0" smtClean="0"/>
          </a:p>
          <a:p>
            <a:r>
              <a:rPr lang="en-US" dirty="0" smtClean="0"/>
              <a:t>Solution: user behavior logs</a:t>
            </a:r>
          </a:p>
          <a:p>
            <a:pPr lvl="1"/>
            <a:r>
              <a:rPr lang="en-US" dirty="0"/>
              <a:t>Learning to rank</a:t>
            </a:r>
          </a:p>
          <a:p>
            <a:pPr lvl="1"/>
            <a:r>
              <a:rPr lang="en-US" dirty="0" smtClean="0"/>
              <a:t>Computational advertising</a:t>
            </a:r>
          </a:p>
          <a:p>
            <a:pPr lvl="1"/>
            <a:r>
              <a:rPr lang="en-US" dirty="0" smtClean="0"/>
              <a:t>Link recommendation</a:t>
            </a:r>
          </a:p>
          <a:p>
            <a:r>
              <a:rPr lang="en-US" dirty="0" smtClean="0"/>
              <a:t>The virtuous cycle of data-driven products</a:t>
            </a:r>
          </a:p>
        </p:txBody>
      </p:sp>
    </p:spTree>
    <p:extLst>
      <p:ext uri="{BB962C8B-B14F-4D97-AF65-F5344CB8AC3E}">
        <p14:creationId xmlns:p14="http://schemas.microsoft.com/office/powerpoint/2010/main" val="5382012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Supervised Binary Classification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Restrict output label to be </a:t>
            </a:r>
            <a:r>
              <a:rPr lang="en-US" i="1" dirty="0" smtClean="0"/>
              <a:t>binary</a:t>
            </a:r>
          </a:p>
          <a:p>
            <a:pPr lvl="1"/>
            <a:r>
              <a:rPr lang="en-US" dirty="0" smtClean="0"/>
              <a:t>Yes/No</a:t>
            </a:r>
          </a:p>
          <a:p>
            <a:pPr lvl="1"/>
            <a:r>
              <a:rPr lang="en-US" dirty="0" smtClean="0"/>
              <a:t>1/0</a:t>
            </a:r>
          </a:p>
          <a:p>
            <a:r>
              <a:rPr lang="en-US" dirty="0" smtClean="0"/>
              <a:t>Binary classifiers form a primitive building block for multi-class problems</a:t>
            </a:r>
          </a:p>
          <a:p>
            <a:pPr lvl="1"/>
            <a:r>
              <a:rPr lang="en-US" dirty="0" smtClean="0"/>
              <a:t>One vs. rest classifier ensembles</a:t>
            </a:r>
          </a:p>
          <a:p>
            <a:pPr lvl="1"/>
            <a:r>
              <a:rPr lang="en-US" dirty="0" smtClean="0"/>
              <a:t>Classifier cascades</a:t>
            </a:r>
          </a:p>
        </p:txBody>
      </p:sp>
    </p:spTree>
    <p:extLst>
      <p:ext uri="{BB962C8B-B14F-4D97-AF65-F5344CB8AC3E}">
        <p14:creationId xmlns:p14="http://schemas.microsoft.com/office/powerpoint/2010/main" val="240538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381000" y="2743200"/>
            <a:ext cx="8458200" cy="1676400"/>
            <a:chOff x="381000" y="2743200"/>
            <a:chExt cx="8458200" cy="1676400"/>
          </a:xfrm>
        </p:grpSpPr>
        <p:sp>
          <p:nvSpPr>
            <p:cNvPr id="59" name="Content Placeholder 23"/>
            <p:cNvSpPr txBox="1">
              <a:spLocks/>
            </p:cNvSpPr>
            <p:nvPr/>
          </p:nvSpPr>
          <p:spPr bwMode="auto">
            <a:xfrm>
              <a:off x="381000" y="2743200"/>
              <a:ext cx="84582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25" tIns="45713" rIns="91425" bIns="45713" numCol="1" anchor="t" anchorCtr="0" compatLnSpc="1">
              <a:prstTxWarp prst="textNoShape">
                <a:avLst/>
              </a:prstTxWarp>
            </a:bodyPr>
            <a:lstStyle>
              <a:lvl1pPr marL="342848" indent="-342848" algn="l" rtl="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rgbClr val="5675A9"/>
                </a:buClr>
                <a:buSzPct val="75000"/>
                <a:buFont typeface="Wingdings" charset="2"/>
                <a:buChar char="¢"/>
                <a:defRPr sz="2400" baseline="0">
                  <a:solidFill>
                    <a:schemeClr val="bg1"/>
                  </a:solidFill>
                  <a:latin typeface="Gill Sans"/>
                  <a:ea typeface="+mn-ea"/>
                  <a:cs typeface="Gill Sans"/>
                </a:defRPr>
              </a:lvl1pPr>
              <a:lvl2pPr marL="742836" indent="-285707" algn="l" rtl="0" eaLnBrk="0" fontAlgn="base" hangingPunct="0">
                <a:spcBef>
                  <a:spcPct val="10000"/>
                </a:spcBef>
                <a:spcAft>
                  <a:spcPct val="10000"/>
                </a:spcAft>
                <a:buClr>
                  <a:srgbClr val="5675A9"/>
                </a:buClr>
                <a:buSzPct val="75000"/>
                <a:buFont typeface="Wingdings" charset="2"/>
                <a:buChar char="l"/>
                <a:defRPr sz="2000" baseline="0">
                  <a:solidFill>
                    <a:schemeClr val="bg1"/>
                  </a:solidFill>
                  <a:latin typeface="Gill Sans"/>
                  <a:cs typeface="Gill Sans"/>
                </a:defRPr>
              </a:lvl2pPr>
              <a:lvl3pPr marL="1142824" indent="-228564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675A9"/>
                </a:buClr>
                <a:buChar char="•"/>
                <a:defRPr sz="1800" baseline="0">
                  <a:solidFill>
                    <a:schemeClr val="bg1"/>
                  </a:solidFill>
                  <a:latin typeface="Gill Sans"/>
                  <a:cs typeface="Gill Sans"/>
                </a:defRPr>
              </a:lvl3pPr>
              <a:lvl4pPr marL="1599954" indent="-228564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675A9"/>
                </a:buClr>
                <a:buChar char="•"/>
                <a:defRPr sz="1600" baseline="0">
                  <a:solidFill>
                    <a:schemeClr val="bg1"/>
                  </a:solidFill>
                  <a:latin typeface="Gill Sans"/>
                  <a:cs typeface="Gill Sans"/>
                </a:defRPr>
              </a:lvl4pPr>
              <a:lvl5pPr marL="2057085" indent="-228564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675A9"/>
                </a:buClr>
                <a:buChar char="•"/>
                <a:defRPr sz="1600" baseline="0">
                  <a:solidFill>
                    <a:schemeClr val="bg1"/>
                  </a:solidFill>
                  <a:latin typeface="Gill Sans"/>
                  <a:cs typeface="Gill Sans"/>
                </a:defRPr>
              </a:lvl5pPr>
              <a:lvl6pPr marL="2514215" indent="-228564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2"/>
                  </a:solidFill>
                  <a:latin typeface="+mn-lt"/>
                </a:defRPr>
              </a:lvl6pPr>
              <a:lvl7pPr marL="2971344" indent="-228564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2"/>
                  </a:solidFill>
                  <a:latin typeface="+mn-lt"/>
                </a:defRPr>
              </a:lvl7pPr>
              <a:lvl8pPr marL="3428475" indent="-228564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2"/>
                  </a:solidFill>
                  <a:latin typeface="+mn-lt"/>
                </a:defRPr>
              </a:lvl8pPr>
              <a:lvl9pPr marL="3885603" indent="-228564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2"/>
                  </a:solidFill>
                  <a:latin typeface="+mn-lt"/>
                </a:defRPr>
              </a:lvl9pPr>
            </a:lstStyle>
            <a:p>
              <a:r>
                <a:rPr lang="en-US" b="0" dirty="0"/>
                <a:t>Induce</a:t>
              </a:r>
            </a:p>
            <a:p>
              <a:pPr lvl="1"/>
              <a:r>
                <a:rPr lang="en-US" b="0" dirty="0"/>
                <a:t>Such that loss is minimized</a:t>
              </a:r>
            </a:p>
            <a:p>
              <a:endParaRPr lang="en-US" b="0" dirty="0" smtClean="0"/>
            </a:p>
            <a:p>
              <a:endParaRPr lang="en-US" b="0" dirty="0" smtClean="0"/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52600" y="2895600"/>
              <a:ext cx="1264920" cy="259080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09700" y="3657600"/>
              <a:ext cx="1943100" cy="762000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381000" y="1066800"/>
            <a:ext cx="8458200" cy="1219200"/>
            <a:chOff x="381000" y="1066800"/>
            <a:chExt cx="8458200" cy="1219200"/>
          </a:xfrm>
        </p:grpSpPr>
        <p:sp>
          <p:nvSpPr>
            <p:cNvPr id="58" name="Content Placeholder 23"/>
            <p:cNvSpPr txBox="1">
              <a:spLocks/>
            </p:cNvSpPr>
            <p:nvPr/>
          </p:nvSpPr>
          <p:spPr bwMode="auto">
            <a:xfrm>
              <a:off x="381000" y="1066800"/>
              <a:ext cx="84582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25" tIns="45713" rIns="91425" bIns="45713" numCol="1" anchor="t" anchorCtr="0" compatLnSpc="1">
              <a:prstTxWarp prst="textNoShape">
                <a:avLst/>
              </a:prstTxWarp>
            </a:bodyPr>
            <a:lstStyle>
              <a:lvl1pPr marL="342848" indent="-342848" algn="l" rtl="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rgbClr val="5675A9"/>
                </a:buClr>
                <a:buSzPct val="75000"/>
                <a:buFont typeface="Wingdings" charset="2"/>
                <a:buChar char="¢"/>
                <a:defRPr sz="2400" baseline="0">
                  <a:solidFill>
                    <a:schemeClr val="bg1"/>
                  </a:solidFill>
                  <a:latin typeface="Gill Sans"/>
                  <a:ea typeface="+mn-ea"/>
                  <a:cs typeface="Gill Sans"/>
                </a:defRPr>
              </a:lvl1pPr>
              <a:lvl2pPr marL="742836" indent="-285707" algn="l" rtl="0" eaLnBrk="0" fontAlgn="base" hangingPunct="0">
                <a:spcBef>
                  <a:spcPct val="10000"/>
                </a:spcBef>
                <a:spcAft>
                  <a:spcPct val="10000"/>
                </a:spcAft>
                <a:buClr>
                  <a:srgbClr val="5675A9"/>
                </a:buClr>
                <a:buSzPct val="75000"/>
                <a:buFont typeface="Wingdings" charset="2"/>
                <a:buChar char="l"/>
                <a:defRPr sz="2000" baseline="0">
                  <a:solidFill>
                    <a:schemeClr val="bg1"/>
                  </a:solidFill>
                  <a:latin typeface="Gill Sans"/>
                  <a:cs typeface="Gill Sans"/>
                </a:defRPr>
              </a:lvl2pPr>
              <a:lvl3pPr marL="1142824" indent="-228564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675A9"/>
                </a:buClr>
                <a:buChar char="•"/>
                <a:defRPr sz="1800" baseline="0">
                  <a:solidFill>
                    <a:schemeClr val="bg1"/>
                  </a:solidFill>
                  <a:latin typeface="Gill Sans"/>
                  <a:cs typeface="Gill Sans"/>
                </a:defRPr>
              </a:lvl3pPr>
              <a:lvl4pPr marL="1599954" indent="-228564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675A9"/>
                </a:buClr>
                <a:buChar char="•"/>
                <a:defRPr sz="1600" baseline="0">
                  <a:solidFill>
                    <a:schemeClr val="bg1"/>
                  </a:solidFill>
                  <a:latin typeface="Gill Sans"/>
                  <a:cs typeface="Gill Sans"/>
                </a:defRPr>
              </a:lvl4pPr>
              <a:lvl5pPr marL="2057085" indent="-228564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675A9"/>
                </a:buClr>
                <a:buChar char="•"/>
                <a:defRPr sz="1600" baseline="0">
                  <a:solidFill>
                    <a:schemeClr val="bg1"/>
                  </a:solidFill>
                  <a:latin typeface="Gill Sans"/>
                  <a:cs typeface="Gill Sans"/>
                </a:defRPr>
              </a:lvl5pPr>
              <a:lvl6pPr marL="2514215" indent="-228564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2"/>
                  </a:solidFill>
                  <a:latin typeface="+mn-lt"/>
                </a:defRPr>
              </a:lvl6pPr>
              <a:lvl7pPr marL="2971344" indent="-228564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2"/>
                  </a:solidFill>
                  <a:latin typeface="+mn-lt"/>
                </a:defRPr>
              </a:lvl7pPr>
              <a:lvl8pPr marL="3428475" indent="-228564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2"/>
                  </a:solidFill>
                  <a:latin typeface="+mn-lt"/>
                </a:defRPr>
              </a:lvl8pPr>
              <a:lvl9pPr marL="3885603" indent="-228564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2"/>
                  </a:solidFill>
                  <a:latin typeface="+mn-lt"/>
                </a:defRPr>
              </a:lvl9pPr>
            </a:lstStyle>
            <a:p>
              <a:r>
                <a:rPr lang="en-US" b="0" dirty="0" smtClean="0"/>
                <a:t>Given</a:t>
              </a:r>
            </a:p>
            <a:p>
              <a:endParaRPr lang="en-US" b="0" dirty="0" smtClean="0"/>
            </a:p>
            <a:p>
              <a:endParaRPr lang="en-US" b="0" dirty="0" smtClean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28800" y="1219200"/>
              <a:ext cx="1790700" cy="281940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381000" y="4724400"/>
            <a:ext cx="8458200" cy="1295400"/>
            <a:chOff x="381000" y="4724400"/>
            <a:chExt cx="8458200" cy="1295400"/>
          </a:xfrm>
        </p:grpSpPr>
        <p:sp>
          <p:nvSpPr>
            <p:cNvPr id="60" name="Content Placeholder 23"/>
            <p:cNvSpPr txBox="1">
              <a:spLocks/>
            </p:cNvSpPr>
            <p:nvPr/>
          </p:nvSpPr>
          <p:spPr bwMode="auto">
            <a:xfrm>
              <a:off x="381000" y="4724400"/>
              <a:ext cx="84582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25" tIns="45713" rIns="91425" bIns="45713" numCol="1" anchor="t" anchorCtr="0" compatLnSpc="1">
              <a:prstTxWarp prst="textNoShape">
                <a:avLst/>
              </a:prstTxWarp>
            </a:bodyPr>
            <a:lstStyle>
              <a:lvl1pPr marL="342848" indent="-342848" algn="l" rtl="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rgbClr val="5675A9"/>
                </a:buClr>
                <a:buSzPct val="75000"/>
                <a:buFont typeface="Wingdings" charset="2"/>
                <a:buChar char="¢"/>
                <a:defRPr sz="2400" baseline="0">
                  <a:solidFill>
                    <a:schemeClr val="bg1"/>
                  </a:solidFill>
                  <a:latin typeface="Gill Sans"/>
                  <a:ea typeface="+mn-ea"/>
                  <a:cs typeface="Gill Sans"/>
                </a:defRPr>
              </a:lvl1pPr>
              <a:lvl2pPr marL="742836" indent="-285707" algn="l" rtl="0" eaLnBrk="0" fontAlgn="base" hangingPunct="0">
                <a:spcBef>
                  <a:spcPct val="10000"/>
                </a:spcBef>
                <a:spcAft>
                  <a:spcPct val="10000"/>
                </a:spcAft>
                <a:buClr>
                  <a:srgbClr val="5675A9"/>
                </a:buClr>
                <a:buSzPct val="75000"/>
                <a:buFont typeface="Wingdings" charset="2"/>
                <a:buChar char="l"/>
                <a:defRPr sz="2000" baseline="0">
                  <a:solidFill>
                    <a:schemeClr val="bg1"/>
                  </a:solidFill>
                  <a:latin typeface="Gill Sans"/>
                  <a:cs typeface="Gill Sans"/>
                </a:defRPr>
              </a:lvl2pPr>
              <a:lvl3pPr marL="1142824" indent="-228564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675A9"/>
                </a:buClr>
                <a:buChar char="•"/>
                <a:defRPr sz="1800" baseline="0">
                  <a:solidFill>
                    <a:schemeClr val="bg1"/>
                  </a:solidFill>
                  <a:latin typeface="Gill Sans"/>
                  <a:cs typeface="Gill Sans"/>
                </a:defRPr>
              </a:lvl3pPr>
              <a:lvl4pPr marL="1599954" indent="-228564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675A9"/>
                </a:buClr>
                <a:buChar char="•"/>
                <a:defRPr sz="1600" baseline="0">
                  <a:solidFill>
                    <a:schemeClr val="bg1"/>
                  </a:solidFill>
                  <a:latin typeface="Gill Sans"/>
                  <a:cs typeface="Gill Sans"/>
                </a:defRPr>
              </a:lvl4pPr>
              <a:lvl5pPr marL="2057085" indent="-228564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675A9"/>
                </a:buClr>
                <a:buChar char="•"/>
                <a:defRPr sz="1600" baseline="0">
                  <a:solidFill>
                    <a:schemeClr val="bg1"/>
                  </a:solidFill>
                  <a:latin typeface="Gill Sans"/>
                  <a:cs typeface="Gill Sans"/>
                </a:defRPr>
              </a:lvl5pPr>
              <a:lvl6pPr marL="2514215" indent="-228564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2"/>
                  </a:solidFill>
                  <a:latin typeface="+mn-lt"/>
                </a:defRPr>
              </a:lvl6pPr>
              <a:lvl7pPr marL="2971344" indent="-228564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2"/>
                  </a:solidFill>
                  <a:latin typeface="+mn-lt"/>
                </a:defRPr>
              </a:lvl7pPr>
              <a:lvl8pPr marL="3428475" indent="-228564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2"/>
                  </a:solidFill>
                  <a:latin typeface="+mn-lt"/>
                </a:defRPr>
              </a:lvl8pPr>
              <a:lvl9pPr marL="3885603" indent="-228564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2"/>
                  </a:solidFill>
                  <a:latin typeface="+mn-lt"/>
                </a:defRPr>
              </a:lvl9pPr>
            </a:lstStyle>
            <a:p>
              <a:r>
                <a:rPr lang="en-US" b="0" dirty="0"/>
                <a:t>Typically, consider functions of a parametric form</a:t>
              </a:r>
              <a:r>
                <a:rPr lang="en-US" b="0" dirty="0" smtClean="0"/>
                <a:t>:</a:t>
              </a:r>
            </a:p>
            <a:p>
              <a:endParaRPr lang="en-US" b="0" dirty="0" smtClean="0"/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1600" y="5257800"/>
              <a:ext cx="3169920" cy="762000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200" y="1927860"/>
            <a:ext cx="2689860" cy="2819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5400" y="2308860"/>
            <a:ext cx="1127760" cy="281940"/>
          </a:xfrm>
          <a:prstGeom prst="rect">
            <a:avLst/>
          </a:prstGeom>
        </p:spPr>
      </p:pic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Task</a:t>
            </a: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2743200" y="1524000"/>
            <a:ext cx="4359289" cy="400110"/>
            <a:chOff x="4267200" y="3124200"/>
            <a:chExt cx="4359289" cy="400110"/>
          </a:xfrm>
        </p:grpSpPr>
        <p:sp>
          <p:nvSpPr>
            <p:cNvPr id="29" name="TextBox 28"/>
            <p:cNvSpPr txBox="1"/>
            <p:nvPr/>
          </p:nvSpPr>
          <p:spPr>
            <a:xfrm>
              <a:off x="5867400" y="3124200"/>
              <a:ext cx="27590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rgbClr val="C00000"/>
                  </a:solidFill>
                  <a:latin typeface="Gill Sans"/>
                </a:rPr>
                <a:t>(sparse) feature vector</a:t>
              </a:r>
              <a:endParaRPr lang="en-US" sz="2000" b="0" dirty="0">
                <a:solidFill>
                  <a:srgbClr val="C00000"/>
                </a:solidFill>
                <a:latin typeface="Gill Sans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 bwMode="auto">
            <a:xfrm flipV="1">
              <a:off x="4267200" y="3124200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3" name="Straight Arrow Connector 32"/>
            <p:cNvCxnSpPr/>
            <p:nvPr/>
          </p:nvCxnSpPr>
          <p:spPr bwMode="auto">
            <a:xfrm flipH="1">
              <a:off x="4267200" y="3352800"/>
              <a:ext cx="16002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41" name="Group 40"/>
          <p:cNvGrpSpPr/>
          <p:nvPr/>
        </p:nvGrpSpPr>
        <p:grpSpPr>
          <a:xfrm>
            <a:off x="3124200" y="819090"/>
            <a:ext cx="1871084" cy="457200"/>
            <a:chOff x="4267200" y="3124200"/>
            <a:chExt cx="1871084" cy="457200"/>
          </a:xfrm>
        </p:grpSpPr>
        <p:sp>
          <p:nvSpPr>
            <p:cNvPr id="42" name="TextBox 41"/>
            <p:cNvSpPr txBox="1"/>
            <p:nvPr/>
          </p:nvSpPr>
          <p:spPr>
            <a:xfrm>
              <a:off x="5410200" y="3124200"/>
              <a:ext cx="7280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rgbClr val="C00000"/>
                  </a:solidFill>
                  <a:latin typeface="Gill Sans"/>
                </a:rPr>
                <a:t>label</a:t>
              </a:r>
              <a:endParaRPr lang="en-US" sz="2000" b="0" dirty="0">
                <a:solidFill>
                  <a:srgbClr val="C00000"/>
                </a:solidFill>
                <a:latin typeface="Gill Sans"/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 bwMode="auto">
            <a:xfrm flipH="1">
              <a:off x="4267200" y="3352800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4" name="Straight Arrow Connector 43"/>
            <p:cNvCxnSpPr/>
            <p:nvPr/>
          </p:nvCxnSpPr>
          <p:spPr bwMode="auto">
            <a:xfrm flipH="1">
              <a:off x="4267200" y="3352800"/>
              <a:ext cx="1143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49" name="Group 48"/>
          <p:cNvGrpSpPr/>
          <p:nvPr/>
        </p:nvGrpSpPr>
        <p:grpSpPr>
          <a:xfrm>
            <a:off x="2133600" y="4191000"/>
            <a:ext cx="3438536" cy="533400"/>
            <a:chOff x="4267200" y="3124200"/>
            <a:chExt cx="3438536" cy="533400"/>
          </a:xfrm>
        </p:grpSpPr>
        <p:sp>
          <p:nvSpPr>
            <p:cNvPr id="50" name="TextBox 49"/>
            <p:cNvSpPr txBox="1"/>
            <p:nvPr/>
          </p:nvSpPr>
          <p:spPr>
            <a:xfrm>
              <a:off x="6096000" y="3257490"/>
              <a:ext cx="16097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rgbClr val="C00000"/>
                  </a:solidFill>
                  <a:latin typeface="Gill Sans"/>
                </a:rPr>
                <a:t>loss function</a:t>
              </a:r>
              <a:endParaRPr lang="en-US" sz="2000" b="0" dirty="0">
                <a:solidFill>
                  <a:srgbClr val="C00000"/>
                </a:solidFill>
                <a:latin typeface="Gill Sans"/>
              </a:endParaRPr>
            </a:p>
          </p:txBody>
        </p:sp>
        <p:cxnSp>
          <p:nvCxnSpPr>
            <p:cNvPr id="51" name="Straight Arrow Connector 50"/>
            <p:cNvCxnSpPr/>
            <p:nvPr/>
          </p:nvCxnSpPr>
          <p:spPr bwMode="auto">
            <a:xfrm flipV="1">
              <a:off x="4267200" y="3124200"/>
              <a:ext cx="0" cy="3048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2" name="Straight Arrow Connector 51"/>
            <p:cNvCxnSpPr/>
            <p:nvPr/>
          </p:nvCxnSpPr>
          <p:spPr bwMode="auto">
            <a:xfrm flipH="1">
              <a:off x="4267200" y="3429000"/>
              <a:ext cx="17526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53" name="Group 52"/>
          <p:cNvGrpSpPr/>
          <p:nvPr/>
        </p:nvGrpSpPr>
        <p:grpSpPr>
          <a:xfrm>
            <a:off x="3936953" y="5772090"/>
            <a:ext cx="2844847" cy="476310"/>
            <a:chOff x="5105400" y="5029200"/>
            <a:chExt cx="2844847" cy="476310"/>
          </a:xfrm>
        </p:grpSpPr>
        <p:sp>
          <p:nvSpPr>
            <p:cNvPr id="54" name="TextBox 53"/>
            <p:cNvSpPr txBox="1"/>
            <p:nvPr/>
          </p:nvSpPr>
          <p:spPr>
            <a:xfrm>
              <a:off x="5867400" y="5105400"/>
              <a:ext cx="20828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rgbClr val="C00000"/>
                  </a:solidFill>
                  <a:latin typeface="Gill Sans"/>
                </a:rPr>
                <a:t>model parameters</a:t>
              </a:r>
              <a:endParaRPr lang="en-US" sz="2000" b="0" dirty="0">
                <a:solidFill>
                  <a:srgbClr val="C00000"/>
                </a:solidFill>
                <a:latin typeface="Gill Sans"/>
              </a:endParaRPr>
            </a:p>
          </p:txBody>
        </p:sp>
        <p:cxnSp>
          <p:nvCxnSpPr>
            <p:cNvPr id="55" name="Straight Arrow Connector 54"/>
            <p:cNvCxnSpPr/>
            <p:nvPr/>
          </p:nvCxnSpPr>
          <p:spPr bwMode="auto">
            <a:xfrm flipV="1">
              <a:off x="5105400" y="5029200"/>
              <a:ext cx="0" cy="3048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6" name="Straight Arrow Connector 55"/>
            <p:cNvCxnSpPr/>
            <p:nvPr/>
          </p:nvCxnSpPr>
          <p:spPr bwMode="auto">
            <a:xfrm rot="10800000">
              <a:off x="5105401" y="5334000"/>
              <a:ext cx="7620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99714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743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Key insight: machine learning as an optimization problem!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124200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(closed form solutions generally not possible)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52419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Descent: Preliminaries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Rewrite: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Compute gradient:</a:t>
            </a:r>
          </a:p>
          <a:p>
            <a:pPr lvl="1"/>
            <a:r>
              <a:rPr lang="en-US" dirty="0" smtClean="0"/>
              <a:t>“Points” to fastest increasing “direction”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So, at any point: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3352800"/>
            <a:ext cx="4229100" cy="6629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4747260"/>
            <a:ext cx="1882140" cy="2819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5181600"/>
            <a:ext cx="1417320" cy="2819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43200" y="417189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*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24800" y="64008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* caveats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295400" y="1524000"/>
            <a:ext cx="6096000" cy="762000"/>
            <a:chOff x="1295400" y="1524000"/>
            <a:chExt cx="6096000" cy="762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58840" y="1710690"/>
              <a:ext cx="1432560" cy="388620"/>
            </a:xfrm>
            <a:prstGeom prst="rect">
              <a:avLst/>
            </a:prstGeom>
          </p:spPr>
        </p:pic>
        <p:sp>
          <p:nvSpPr>
            <p:cNvPr id="6" name="Right Arrow 5"/>
            <p:cNvSpPr/>
            <p:nvPr/>
          </p:nvSpPr>
          <p:spPr bwMode="auto">
            <a:xfrm>
              <a:off x="4800600" y="1714500"/>
              <a:ext cx="838200" cy="38100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95400" y="1524000"/>
              <a:ext cx="3154680" cy="76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410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Descent: Iterative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at an arbitrary point, iteratively update:</a:t>
            </a:r>
          </a:p>
          <a:p>
            <a:endParaRPr lang="en-US" dirty="0"/>
          </a:p>
          <a:p>
            <a:r>
              <a:rPr lang="en-US" dirty="0" smtClean="0"/>
              <a:t>We have:</a:t>
            </a:r>
          </a:p>
          <a:p>
            <a:endParaRPr lang="en-US" dirty="0"/>
          </a:p>
          <a:p>
            <a:r>
              <a:rPr lang="en-US" dirty="0" smtClean="0"/>
              <a:t>Lots of details:</a:t>
            </a:r>
          </a:p>
          <a:p>
            <a:pPr lvl="1"/>
            <a:r>
              <a:rPr lang="en-US" dirty="0" smtClean="0"/>
              <a:t>Figuring out the step size</a:t>
            </a:r>
          </a:p>
          <a:p>
            <a:pPr lvl="1"/>
            <a:r>
              <a:rPr lang="en-US" dirty="0" smtClean="0"/>
              <a:t>Getting stuck in local minima</a:t>
            </a:r>
          </a:p>
          <a:p>
            <a:pPr lvl="1"/>
            <a:r>
              <a:rPr lang="en-US" dirty="0" smtClean="0"/>
              <a:t>Convergence rate</a:t>
            </a:r>
          </a:p>
          <a:p>
            <a:pPr lvl="1"/>
            <a:r>
              <a:rPr lang="en-US" dirty="0" smtClean="0"/>
              <a:t>…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676400"/>
            <a:ext cx="3261360" cy="3276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720340"/>
            <a:ext cx="3550920" cy="32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9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05740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latin typeface="Gill Sans"/>
                <a:cs typeface="Franklin Gothic Book"/>
              </a:rPr>
              <a:t>Gradient Descent</a:t>
            </a:r>
            <a:endParaRPr lang="en-US" sz="3200" dirty="0">
              <a:solidFill>
                <a:srgbClr val="000000"/>
              </a:solidFill>
              <a:latin typeface="Gill Sans"/>
              <a:cs typeface="Franklin Gothic Boo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831068"/>
            <a:ext cx="922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>
                <a:solidFill>
                  <a:srgbClr val="000000"/>
                </a:solidFill>
                <a:latin typeface="Gill Sans"/>
                <a:cs typeface="Franklin Gothic Book"/>
              </a:rPr>
              <a:t>Repeat until convergence:</a:t>
            </a:r>
            <a:endParaRPr lang="en-US" sz="1800" b="0" dirty="0">
              <a:solidFill>
                <a:srgbClr val="000000"/>
              </a:solidFill>
              <a:latin typeface="Gill Sans"/>
              <a:cs typeface="Franklin Gothic Book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50" y="3276600"/>
            <a:ext cx="622935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03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 rot="5400000" flipH="1" flipV="1">
            <a:off x="2514600" y="2667000"/>
            <a:ext cx="1143000" cy="990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2514600" y="3154680"/>
            <a:ext cx="457200" cy="586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Intuition behind the math…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 bwMode="auto">
          <a:xfrm>
            <a:off x="4572000" y="2590800"/>
            <a:ext cx="609600" cy="381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43200" y="5105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>
                <a:solidFill>
                  <a:srgbClr val="FF0000"/>
                </a:solidFill>
                <a:latin typeface="Gill Sans"/>
                <a:cs typeface="Franklin Gothic Book"/>
              </a:rPr>
              <a:t>Old weights</a:t>
            </a:r>
            <a:endParaRPr lang="en-US" sz="1800" b="0" dirty="0">
              <a:solidFill>
                <a:srgbClr val="FF0000"/>
              </a:solidFill>
              <a:latin typeface="Gill Sans"/>
              <a:cs typeface="Franklin Gothic Book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00600" y="5421868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>
                <a:solidFill>
                  <a:srgbClr val="FF0000"/>
                </a:solidFill>
                <a:latin typeface="Gill Sans"/>
                <a:cs typeface="Franklin Gothic Book"/>
              </a:rPr>
              <a:t>Update based on gradient</a:t>
            </a:r>
            <a:endParaRPr lang="en-US" sz="1800" b="0" dirty="0">
              <a:solidFill>
                <a:srgbClr val="FF0000"/>
              </a:solidFill>
              <a:latin typeface="Gill Sans"/>
              <a:cs typeface="Franklin Gothic Book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71600" y="5105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>
                <a:solidFill>
                  <a:srgbClr val="FF0000"/>
                </a:solidFill>
                <a:latin typeface="Gill Sans"/>
                <a:cs typeface="Franklin Gothic Book"/>
              </a:rPr>
              <a:t>New weights</a:t>
            </a:r>
            <a:endParaRPr lang="en-US" sz="1800" b="0" dirty="0">
              <a:solidFill>
                <a:srgbClr val="FF0000"/>
              </a:solidFill>
              <a:latin typeface="Gill Sans"/>
              <a:cs typeface="Franklin Gothic Book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048000" y="3124200"/>
            <a:ext cx="76200" cy="76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362200" y="2895600"/>
            <a:ext cx="1066800" cy="914400"/>
            <a:chOff x="2362200" y="2895600"/>
            <a:chExt cx="1066800" cy="914400"/>
          </a:xfrm>
        </p:grpSpPr>
        <p:sp>
          <p:nvSpPr>
            <p:cNvPr id="19" name="Oval 18"/>
            <p:cNvSpPr/>
            <p:nvPr/>
          </p:nvSpPr>
          <p:spPr bwMode="auto">
            <a:xfrm>
              <a:off x="2819400" y="3352800"/>
              <a:ext cx="76200" cy="762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 flipV="1">
              <a:off x="2362200" y="2895600"/>
              <a:ext cx="1066800" cy="9144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419600"/>
            <a:ext cx="6229350" cy="9525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728133" y="1282701"/>
            <a:ext cx="3729567" cy="2456744"/>
            <a:chOff x="728133" y="1282701"/>
            <a:chExt cx="3729567" cy="2456744"/>
          </a:xfrm>
        </p:grpSpPr>
        <p:sp>
          <p:nvSpPr>
            <p:cNvPr id="3" name="Freeform 2"/>
            <p:cNvSpPr/>
            <p:nvPr/>
          </p:nvSpPr>
          <p:spPr bwMode="auto">
            <a:xfrm>
              <a:off x="728133" y="1540933"/>
              <a:ext cx="3022600" cy="2198512"/>
            </a:xfrm>
            <a:custGeom>
              <a:avLst/>
              <a:gdLst>
                <a:gd name="connsiteX0" fmla="*/ 0 w 3022600"/>
                <a:gd name="connsiteY0" fmla="*/ 389467 h 2198512"/>
                <a:gd name="connsiteX1" fmla="*/ 592667 w 3022600"/>
                <a:gd name="connsiteY1" fmla="*/ 1778000 h 2198512"/>
                <a:gd name="connsiteX2" fmla="*/ 1236134 w 3022600"/>
                <a:gd name="connsiteY2" fmla="*/ 2150534 h 2198512"/>
                <a:gd name="connsiteX3" fmla="*/ 1761067 w 3022600"/>
                <a:gd name="connsiteY3" fmla="*/ 2065867 h 2198512"/>
                <a:gd name="connsiteX4" fmla="*/ 2226734 w 3022600"/>
                <a:gd name="connsiteY4" fmla="*/ 1761067 h 2198512"/>
                <a:gd name="connsiteX5" fmla="*/ 2607734 w 3022600"/>
                <a:gd name="connsiteY5" fmla="*/ 1219200 h 2198512"/>
                <a:gd name="connsiteX6" fmla="*/ 3022600 w 3022600"/>
                <a:gd name="connsiteY6" fmla="*/ 0 h 2198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22600" h="2198512">
                  <a:moveTo>
                    <a:pt x="0" y="389467"/>
                  </a:moveTo>
                  <a:cubicBezTo>
                    <a:pt x="193322" y="936978"/>
                    <a:pt x="386645" y="1484489"/>
                    <a:pt x="592667" y="1778000"/>
                  </a:cubicBezTo>
                  <a:cubicBezTo>
                    <a:pt x="798689" y="2071511"/>
                    <a:pt x="1041401" y="2102556"/>
                    <a:pt x="1236134" y="2150534"/>
                  </a:cubicBezTo>
                  <a:cubicBezTo>
                    <a:pt x="1430867" y="2198512"/>
                    <a:pt x="1595967" y="2130778"/>
                    <a:pt x="1761067" y="2065867"/>
                  </a:cubicBezTo>
                  <a:cubicBezTo>
                    <a:pt x="1926167" y="2000956"/>
                    <a:pt x="2085623" y="1902178"/>
                    <a:pt x="2226734" y="1761067"/>
                  </a:cubicBezTo>
                  <a:cubicBezTo>
                    <a:pt x="2367845" y="1619956"/>
                    <a:pt x="2475090" y="1512711"/>
                    <a:pt x="2607734" y="1219200"/>
                  </a:cubicBezTo>
                  <a:cubicBezTo>
                    <a:pt x="2740378" y="925689"/>
                    <a:pt x="2925233" y="273755"/>
                    <a:pt x="3022600" y="0"/>
                  </a:cubicBezTo>
                </a:path>
              </a:pathLst>
            </a:cu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86200" y="1282701"/>
              <a:ext cx="571500" cy="352425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2661444"/>
            <a:ext cx="409575" cy="257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2362200"/>
            <a:ext cx="5619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63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7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dient_ascent_contou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1295400"/>
            <a:ext cx="4171950" cy="4149090"/>
          </a:xfrm>
          <a:prstGeom prst="rect">
            <a:avLst/>
          </a:prstGeom>
        </p:spPr>
      </p:pic>
      <p:pic>
        <p:nvPicPr>
          <p:cNvPr id="4" name="Picture 3" descr="Gradient_ascent_surfac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0" y="1388745"/>
            <a:ext cx="48260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3216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0" y="53340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Structure of the Course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86000" y="4453726"/>
            <a:ext cx="4572000" cy="1108874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dirty="0" smtClean="0">
                <a:solidFill>
                  <a:sysClr val="windowText" lastClr="000000"/>
                </a:solidFill>
                <a:latin typeface="Helvetica Neue"/>
                <a:cs typeface="Helvetica Neue"/>
              </a:rPr>
              <a:t>“Core” framework features </a:t>
            </a:r>
            <a:br>
              <a:rPr lang="en-US" sz="2400" b="0" kern="0" dirty="0" smtClean="0">
                <a:solidFill>
                  <a:sysClr val="windowText" lastClr="000000"/>
                </a:solidFill>
                <a:latin typeface="Helvetica Neue"/>
                <a:cs typeface="Helvetica Neue"/>
              </a:rPr>
            </a:br>
            <a:r>
              <a:rPr lang="en-US" sz="2400" b="0" kern="0" dirty="0" smtClean="0">
                <a:solidFill>
                  <a:sysClr val="windowText" lastClr="000000"/>
                </a:solidFill>
                <a:latin typeface="Helvetica Neue"/>
                <a:cs typeface="Helvetica Neue"/>
              </a:rPr>
              <a:t>and algorithm design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/>
              <a:cs typeface="Helvetica Neue"/>
            </a:endParaRPr>
          </a:p>
        </p:txBody>
      </p:sp>
      <p:sp>
        <p:nvSpPr>
          <p:cNvPr id="10" name="Rounded Rectangle 9"/>
          <p:cNvSpPr/>
          <p:nvPr/>
        </p:nvSpPr>
        <p:spPr>
          <a:xfrm rot="16200000">
            <a:off x="1812748" y="2606853"/>
            <a:ext cx="2241906" cy="990600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Analyzing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 Text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/>
              <a:ea typeface="+mn-ea"/>
              <a:cs typeface="Helvetica Neue"/>
            </a:endParaRPr>
          </a:p>
        </p:txBody>
      </p:sp>
      <p:sp>
        <p:nvSpPr>
          <p:cNvPr id="13" name="Rounded Rectangle 12"/>
          <p:cNvSpPr/>
          <p:nvPr/>
        </p:nvSpPr>
        <p:spPr>
          <a:xfrm rot="16200000">
            <a:off x="2879548" y="2606854"/>
            <a:ext cx="2241906" cy="990600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Analyzing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 Graphs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/>
              <a:ea typeface="+mn-ea"/>
              <a:cs typeface="Helvetica Neue"/>
            </a:endParaRPr>
          </a:p>
        </p:txBody>
      </p:sp>
      <p:sp>
        <p:nvSpPr>
          <p:cNvPr id="14" name="Rounded Rectangle 13"/>
          <p:cNvSpPr/>
          <p:nvPr/>
        </p:nvSpPr>
        <p:spPr>
          <a:xfrm rot="16200000">
            <a:off x="3946348" y="2606853"/>
            <a:ext cx="2241906" cy="990600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Analyzing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 Relational Data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/>
              <a:ea typeface="+mn-ea"/>
              <a:cs typeface="Helvetica Neue"/>
            </a:endParaRPr>
          </a:p>
        </p:txBody>
      </p:sp>
      <p:sp>
        <p:nvSpPr>
          <p:cNvPr id="15" name="Rounded Rectangle 14"/>
          <p:cNvSpPr/>
          <p:nvPr/>
        </p:nvSpPr>
        <p:spPr>
          <a:xfrm rot="16200000">
            <a:off x="5013148" y="2606853"/>
            <a:ext cx="2241906" cy="990600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Data Mining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/>
              <a:ea typeface="+mn-ea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73262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ouds_over_hil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84088" y="-76200"/>
            <a:ext cx="10490088" cy="69763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4535269"/>
            <a:ext cx="3531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0" dirty="0" smtClean="0">
                <a:solidFill>
                  <a:srgbClr val="000000"/>
                </a:solidFill>
                <a:latin typeface="Gill Sans"/>
                <a:cs typeface="Franklin Gothic Book"/>
              </a:rPr>
              <a:t>Gradient Descent</a:t>
            </a:r>
            <a:endParaRPr lang="en-US" sz="3600" b="0" dirty="0">
              <a:solidFill>
                <a:srgbClr val="000000"/>
              </a:solidFill>
              <a:latin typeface="Gill Sans"/>
              <a:cs typeface="Franklin Gothic Book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819400" y="5257800"/>
            <a:ext cx="6019800" cy="1143000"/>
          </a:xfrm>
          <a:prstGeom prst="rect">
            <a:avLst/>
          </a:prstGeom>
          <a:solidFill>
            <a:schemeClr val="tx1"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0" dir="5400000" algn="ctr" rotWithShape="0">
              <a:schemeClr val="tx1">
                <a:alpha val="43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0" y="6611938"/>
            <a:ext cx="2667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/>
              <a:t>Source:</a:t>
            </a:r>
            <a:r>
              <a:rPr lang="en-US" sz="1000" b="0" dirty="0" smtClean="0"/>
              <a:t> Wikipedia (Hills)</a:t>
            </a:r>
            <a:endParaRPr lang="en-US" sz="1000" b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5486400"/>
            <a:ext cx="498348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04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Lots More Details…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Gradient descent is a “first order” optimization technique</a:t>
            </a:r>
          </a:p>
          <a:p>
            <a:pPr lvl="1"/>
            <a:r>
              <a:rPr lang="en-US" dirty="0" smtClean="0"/>
              <a:t>Often, slow convergence</a:t>
            </a:r>
          </a:p>
          <a:p>
            <a:pPr lvl="1"/>
            <a:r>
              <a:rPr lang="en-US" dirty="0" smtClean="0"/>
              <a:t>Conjugate techniques accelerate convergence</a:t>
            </a:r>
          </a:p>
          <a:p>
            <a:r>
              <a:rPr lang="en-US" dirty="0" smtClean="0"/>
              <a:t>Newton and quasi-Newton methods:</a:t>
            </a:r>
          </a:p>
          <a:p>
            <a:pPr lvl="1"/>
            <a:r>
              <a:rPr lang="en-US" dirty="0" smtClean="0"/>
              <a:t>Intuition: Taylor expansion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Requires the Hessian (square matrix of second order partial derivatives): impractical to fully compute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322320"/>
            <a:ext cx="5151120" cy="56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3208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00px-Framing_hamm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534923"/>
            <a:ext cx="10058400" cy="7392924"/>
          </a:xfrm>
          <a:prstGeom prst="rect">
            <a:avLst/>
          </a:prstGeom>
        </p:spPr>
      </p:pic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0" y="6611938"/>
            <a:ext cx="2667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/>
              <a:t>Source:</a:t>
            </a:r>
            <a:r>
              <a:rPr lang="en-US" sz="1000" b="0" dirty="0" smtClean="0"/>
              <a:t> Wikipedia (Hammer)</a:t>
            </a:r>
            <a:endParaRPr lang="en-US" sz="10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Regression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6523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Regression: Preliminaries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Let’s define: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Interpretation: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219200"/>
            <a:ext cx="1790700" cy="2819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140" y="1699260"/>
            <a:ext cx="2689860" cy="2819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7340" y="2080260"/>
            <a:ext cx="1127760" cy="2819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4823460"/>
            <a:ext cx="2948940" cy="6629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000" y="5737860"/>
            <a:ext cx="3413760" cy="6629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" y="3048000"/>
            <a:ext cx="2895600" cy="112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6004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 to the Logistic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some algebra: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The logistic function: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630680"/>
            <a:ext cx="2773680" cy="12649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680460"/>
            <a:ext cx="1630680" cy="586740"/>
          </a:xfrm>
          <a:prstGeom prst="rect">
            <a:avLst/>
          </a:prstGeom>
        </p:spPr>
      </p:pic>
      <p:pic>
        <p:nvPicPr>
          <p:cNvPr id="7" name="Picture 6" descr="logistic_function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535680"/>
            <a:ext cx="5410200" cy="324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5414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an LR Classifier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Maximize</a:t>
            </a:r>
            <a:r>
              <a:rPr lang="en-US" dirty="0" smtClean="0"/>
              <a:t> the conditional likelihood: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Define the objective in terms of conditional log likelihood:</a:t>
            </a:r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We know                     so: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Substituting: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607820"/>
            <a:ext cx="2712720" cy="7543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120" y="2895600"/>
            <a:ext cx="3002280" cy="7543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3810000"/>
            <a:ext cx="1127760" cy="2819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5334000"/>
            <a:ext cx="7498080" cy="7543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7300" y="4267200"/>
            <a:ext cx="5753100" cy="32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3826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LR Classifier Update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the derivative: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General form for update rule: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Final update rule: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920" y="1524000"/>
            <a:ext cx="7498080" cy="7543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" y="2438400"/>
            <a:ext cx="4732020" cy="76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3886200"/>
            <a:ext cx="3634740" cy="3276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0660" y="4495800"/>
            <a:ext cx="4472940" cy="6629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600" y="5791200"/>
            <a:ext cx="6324600" cy="7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6048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Lots more details…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Regularization</a:t>
            </a:r>
          </a:p>
          <a:p>
            <a:r>
              <a:rPr lang="en-US" dirty="0" smtClean="0"/>
              <a:t>Different loss functions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14800" y="57912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  <a:latin typeface="Gill Sans"/>
              </a:rPr>
              <a:t>Want more details? </a:t>
            </a:r>
            <a:br>
              <a:rPr lang="en-US" sz="2400" b="0" dirty="0" smtClean="0">
                <a:solidFill>
                  <a:srgbClr val="FF0000"/>
                </a:solidFill>
                <a:latin typeface="Gill Sans"/>
              </a:rPr>
            </a:br>
            <a:r>
              <a:rPr lang="en-US" sz="2400" b="0" dirty="0" smtClean="0">
                <a:solidFill>
                  <a:srgbClr val="FF0000"/>
                </a:solidFill>
                <a:latin typeface="Gill Sans"/>
              </a:rPr>
              <a:t>Take a real machine-learning course!</a:t>
            </a:r>
            <a:endParaRPr lang="en-US" sz="2400" b="0" dirty="0">
              <a:solidFill>
                <a:srgbClr val="FF0000"/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9106368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2362200" y="3905310"/>
            <a:ext cx="12954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</a:rPr>
              <a:t>mapper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3962400" y="3905310"/>
            <a:ext cx="12954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</a:rPr>
              <a:t>mapper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5486400" y="3905310"/>
            <a:ext cx="12954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</a:rPr>
              <a:t>mapper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7010400" y="3905310"/>
            <a:ext cx="12954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</a:rPr>
              <a:t>mapper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4724400" y="5657910"/>
            <a:ext cx="12954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</a:rPr>
              <a:t>reducer</a:t>
            </a:r>
          </a:p>
        </p:txBody>
      </p:sp>
      <p:cxnSp>
        <p:nvCxnSpPr>
          <p:cNvPr id="20" name="Elbow Connector 19"/>
          <p:cNvCxnSpPr>
            <a:stCxn id="3" idx="2"/>
            <a:endCxn id="7" idx="0"/>
          </p:cNvCxnSpPr>
          <p:nvPr/>
        </p:nvCxnSpPr>
        <p:spPr bwMode="auto">
          <a:xfrm rot="16200000" flipH="1">
            <a:off x="3657600" y="3943410"/>
            <a:ext cx="1066800" cy="236220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4" idx="2"/>
            <a:endCxn id="7" idx="0"/>
          </p:cNvCxnSpPr>
          <p:nvPr/>
        </p:nvCxnSpPr>
        <p:spPr bwMode="auto">
          <a:xfrm rot="16200000" flipH="1">
            <a:off x="4457700" y="4743510"/>
            <a:ext cx="1066800" cy="76200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5" idx="2"/>
            <a:endCxn id="7" idx="0"/>
          </p:cNvCxnSpPr>
          <p:nvPr/>
        </p:nvCxnSpPr>
        <p:spPr bwMode="auto">
          <a:xfrm rot="5400000">
            <a:off x="5219700" y="4743510"/>
            <a:ext cx="1066800" cy="76200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6" idx="2"/>
            <a:endCxn id="7" idx="0"/>
          </p:cNvCxnSpPr>
          <p:nvPr/>
        </p:nvCxnSpPr>
        <p:spPr bwMode="auto">
          <a:xfrm rot="5400000">
            <a:off x="5981700" y="3981510"/>
            <a:ext cx="1066800" cy="228600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Curved Right Arrow 29"/>
          <p:cNvSpPr/>
          <p:nvPr/>
        </p:nvSpPr>
        <p:spPr bwMode="auto">
          <a:xfrm flipV="1">
            <a:off x="609600" y="3905310"/>
            <a:ext cx="1447800" cy="2286000"/>
          </a:xfrm>
          <a:prstGeom prst="curved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86200" y="3429000"/>
            <a:ext cx="2991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compute partial gradient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048000" y="2571690"/>
            <a:ext cx="4419600" cy="628710"/>
            <a:chOff x="3048000" y="2057400"/>
            <a:chExt cx="4419600" cy="628710"/>
          </a:xfrm>
        </p:grpSpPr>
        <p:sp>
          <p:nvSpPr>
            <p:cNvPr id="32" name="TextBox 31"/>
            <p:cNvSpPr txBox="1"/>
            <p:nvPr/>
          </p:nvSpPr>
          <p:spPr>
            <a:xfrm>
              <a:off x="4376516" y="2286000"/>
              <a:ext cx="17956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chemeClr val="bg1"/>
                  </a:solidFill>
                  <a:latin typeface="Gill Sans"/>
                  <a:cs typeface="Gill Sans"/>
                </a:rPr>
                <a:t>single reducer</a:t>
              </a:r>
              <a:endParaRPr lang="en-US" sz="20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35" name="Right Brace 34"/>
            <p:cNvSpPr/>
            <p:nvPr/>
          </p:nvSpPr>
          <p:spPr bwMode="auto">
            <a:xfrm rot="5400000">
              <a:off x="5143500" y="-38100"/>
              <a:ext cx="228600" cy="4419600"/>
            </a:xfrm>
            <a:prstGeom prst="rightBrace">
              <a:avLst>
                <a:gd name="adj1" fmla="val 121666"/>
                <a:gd name="adj2" fmla="val 50000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724400" y="2114490"/>
            <a:ext cx="2667000" cy="533400"/>
            <a:chOff x="4724400" y="1600200"/>
            <a:chExt cx="2667000" cy="533400"/>
          </a:xfrm>
        </p:grpSpPr>
        <p:sp>
          <p:nvSpPr>
            <p:cNvPr id="34" name="Right Brace 33"/>
            <p:cNvSpPr/>
            <p:nvPr/>
          </p:nvSpPr>
          <p:spPr bwMode="auto">
            <a:xfrm rot="5400000">
              <a:off x="5953155" y="371445"/>
              <a:ext cx="209490" cy="2667000"/>
            </a:xfrm>
            <a:prstGeom prst="rightBrace">
              <a:avLst>
                <a:gd name="adj1" fmla="val 121666"/>
                <a:gd name="adj2" fmla="val 50000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486400" y="1733490"/>
              <a:ext cx="11817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chemeClr val="bg1"/>
                  </a:solidFill>
                  <a:latin typeface="Gill Sans"/>
                  <a:cs typeface="Gill Sans"/>
                </a:rPr>
                <a:t>mappers</a:t>
              </a:r>
              <a:endParaRPr lang="en-US" sz="20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4495800" y="6381690"/>
            <a:ext cx="1808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update model 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1000" y="6172200"/>
            <a:ext cx="2977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iterate until convergence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047690"/>
            <a:ext cx="6229350" cy="952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MapReduce 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57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30" grpId="0" animBg="1"/>
      <p:bldP spid="31" grpId="0"/>
      <p:bldP spid="37" grpId="0"/>
      <p:bldP spid="3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Shortcomings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Hadoop is bad at iterative algorithms</a:t>
            </a:r>
          </a:p>
          <a:p>
            <a:pPr lvl="1"/>
            <a:r>
              <a:rPr lang="en-US" dirty="0" smtClean="0"/>
              <a:t>High job startup costs</a:t>
            </a:r>
          </a:p>
          <a:p>
            <a:pPr lvl="1"/>
            <a:r>
              <a:rPr lang="en-US" dirty="0" smtClean="0"/>
              <a:t>Awkward to retain state across iterations</a:t>
            </a:r>
          </a:p>
          <a:p>
            <a:r>
              <a:rPr lang="en-US" dirty="0" smtClean="0"/>
              <a:t>High sensitivity to skew</a:t>
            </a:r>
          </a:p>
          <a:p>
            <a:pPr lvl="1"/>
            <a:r>
              <a:rPr lang="en-US" dirty="0" smtClean="0"/>
              <a:t>Iteration speed bounded by slowest task</a:t>
            </a:r>
          </a:p>
          <a:p>
            <a:r>
              <a:rPr lang="en-US" dirty="0" smtClean="0"/>
              <a:t>Potentially poor cluster utilization</a:t>
            </a:r>
          </a:p>
          <a:p>
            <a:pPr lvl="1"/>
            <a:r>
              <a:rPr lang="en-US" dirty="0" smtClean="0"/>
              <a:t>Must shuffle all data to a single reducer</a:t>
            </a:r>
          </a:p>
          <a:p>
            <a:r>
              <a:rPr lang="en-US" dirty="0" smtClean="0"/>
              <a:t>Some possible tradeoffs</a:t>
            </a:r>
          </a:p>
          <a:p>
            <a:pPr lvl="1"/>
            <a:r>
              <a:rPr lang="en-US" dirty="0" smtClean="0"/>
              <a:t>Number of iterations vs. complexity of computation per iteration</a:t>
            </a:r>
          </a:p>
          <a:p>
            <a:pPr lvl="1"/>
            <a:r>
              <a:rPr lang="en-US" dirty="0" smtClean="0"/>
              <a:t>E.g., L-BFGS: faster convergence, but more to compute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74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0" y="53340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Supervised Machine Learning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20574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bg1"/>
                </a:solidFill>
                <a:latin typeface="Gill Sans"/>
              </a:rPr>
              <a:t>The generic problem of function induction given sample instances of input and output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95400" y="3340893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</a:rPr>
              <a:t>Classification: output draws from finite discrete 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</a:rPr>
              <a:t>labels</a:t>
            </a:r>
            <a:endParaRPr lang="en-US" sz="2000" b="0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5400" y="3790890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  <a:latin typeface="Gill Sans"/>
              </a:rPr>
              <a:t>Regression</a:t>
            </a:r>
            <a:r>
              <a:rPr lang="en-US" sz="2000" b="0" dirty="0">
                <a:solidFill>
                  <a:schemeClr val="bg1"/>
                </a:solidFill>
                <a:latin typeface="Gill Sans"/>
              </a:rPr>
              <a:t>: output is a continuous value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38600" y="57912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  <a:latin typeface="Gill Sans"/>
              </a:rPr>
              <a:t>This is not meant to be an exhaustive treatment of machine learning!</a:t>
            </a:r>
            <a:endParaRPr lang="en-US" sz="2400" b="0" dirty="0">
              <a:solidFill>
                <a:srgbClr val="FF0000"/>
              </a:solidFill>
              <a:latin typeface="Gill Sans"/>
            </a:endParaRPr>
          </a:p>
        </p:txBody>
      </p:sp>
      <p:sp>
        <p:nvSpPr>
          <p:cNvPr id="17" name="TextBox 16"/>
          <p:cNvSpPr txBox="1"/>
          <p:nvPr/>
        </p:nvSpPr>
        <p:spPr>
          <a:xfrm rot="21400211">
            <a:off x="755281" y="3024550"/>
            <a:ext cx="1829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  <a:latin typeface="Gill Sans"/>
              </a:rPr>
              <a:t>Focus today</a:t>
            </a:r>
            <a:endParaRPr lang="en-US" sz="2400" b="0" dirty="0">
              <a:solidFill>
                <a:srgbClr val="FF0000"/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09599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Spark Implementation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62000" y="1120676"/>
            <a:ext cx="7543800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val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points = 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spark.textFile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(...</a:t>
            </a:r>
            <a:r>
              <a:rPr lang="en-US" b="0" dirty="0" smtClean="0">
                <a:solidFill>
                  <a:schemeClr val="bg1"/>
                </a:solidFill>
                <a:latin typeface="Andale Mono"/>
                <a:cs typeface="Andale Mono"/>
              </a:rPr>
              <a:t>).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map(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parsePoint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).persist(</a:t>
            </a:r>
            <a:r>
              <a:rPr lang="en-US" b="0" dirty="0" smtClean="0">
                <a:solidFill>
                  <a:schemeClr val="bg1"/>
                </a:solidFill>
                <a:latin typeface="Andale Mono"/>
                <a:cs typeface="Andale Mono"/>
              </a:rPr>
              <a:t>)</a:t>
            </a:r>
          </a:p>
          <a:p>
            <a:endParaRPr lang="en-US" b="0" dirty="0">
              <a:solidFill>
                <a:schemeClr val="bg1"/>
              </a:solidFill>
              <a:latin typeface="Andale Mono"/>
              <a:cs typeface="Andale Mono"/>
            </a:endParaRPr>
          </a:p>
          <a:p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var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w = // random initial vector</a:t>
            </a:r>
          </a:p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for (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i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&lt;- 1 to ITERATIONS) {</a:t>
            </a:r>
          </a:p>
          <a:p>
            <a:r>
              <a:rPr lang="en-US" b="0" dirty="0" smtClean="0">
                <a:solidFill>
                  <a:schemeClr val="bg1"/>
                </a:solidFill>
                <a:latin typeface="Andale Mono"/>
                <a:cs typeface="Andale Mono"/>
              </a:rPr>
              <a:t>  </a:t>
            </a:r>
            <a:r>
              <a:rPr lang="en-US" b="0" dirty="0" err="1" smtClean="0">
                <a:solidFill>
                  <a:schemeClr val="bg1"/>
                </a:solidFill>
                <a:latin typeface="Andale Mono"/>
                <a:cs typeface="Andale Mono"/>
              </a:rPr>
              <a:t>val</a:t>
            </a:r>
            <a:r>
              <a:rPr lang="en-US" b="0" dirty="0" smtClean="0">
                <a:solidFill>
                  <a:schemeClr val="bg1"/>
                </a:solidFill>
                <a:latin typeface="Andale Mono"/>
                <a:cs typeface="Andale Mono"/>
              </a:rPr>
              <a:t> 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gradient = 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points.map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{ p =&gt;</a:t>
            </a:r>
          </a:p>
          <a:p>
            <a:r>
              <a:rPr lang="en-US" b="0" dirty="0" smtClean="0">
                <a:solidFill>
                  <a:schemeClr val="bg1"/>
                </a:solidFill>
                <a:latin typeface="Andale Mono"/>
                <a:cs typeface="Andale Mono"/>
              </a:rPr>
              <a:t>    </a:t>
            </a:r>
            <a:r>
              <a:rPr lang="en-US" b="0" dirty="0" err="1" smtClean="0">
                <a:solidFill>
                  <a:schemeClr val="bg1"/>
                </a:solidFill>
                <a:latin typeface="Andale Mono"/>
                <a:cs typeface="Andale Mono"/>
              </a:rPr>
              <a:t>p.x</a:t>
            </a:r>
            <a:r>
              <a:rPr lang="en-US" b="0" dirty="0" smtClean="0">
                <a:solidFill>
                  <a:schemeClr val="bg1"/>
                </a:solidFill>
                <a:latin typeface="Andale Mono"/>
                <a:cs typeface="Andale Mono"/>
              </a:rPr>
              <a:t> 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* (1/(1+exp(-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p.y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*(w dot 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p.x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)))-1)*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p.y</a:t>
            </a:r>
            <a:endParaRPr lang="en-US" b="0" dirty="0">
              <a:solidFill>
                <a:schemeClr val="bg1"/>
              </a:solidFill>
              <a:latin typeface="Andale Mono"/>
              <a:cs typeface="Andale Mono"/>
            </a:endParaRPr>
          </a:p>
          <a:p>
            <a:r>
              <a:rPr lang="en-US" b="0" dirty="0" smtClean="0">
                <a:solidFill>
                  <a:schemeClr val="bg1"/>
                </a:solidFill>
                <a:latin typeface="Andale Mono"/>
                <a:cs typeface="Andale Mono"/>
              </a:rPr>
              <a:t>  }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.reduce((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a,b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) =&gt; 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a+b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)</a:t>
            </a:r>
          </a:p>
          <a:p>
            <a:r>
              <a:rPr lang="en-US" b="0" dirty="0" smtClean="0">
                <a:solidFill>
                  <a:schemeClr val="bg1"/>
                </a:solidFill>
                <a:latin typeface="Andale Mono"/>
                <a:cs typeface="Andale Mono"/>
              </a:rPr>
              <a:t>  w 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-= gradient</a:t>
            </a:r>
          </a:p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}</a:t>
            </a:r>
          </a:p>
        </p:txBody>
      </p:sp>
      <p:sp>
        <p:nvSpPr>
          <p:cNvPr id="28" name="Rounded Rectangle 27"/>
          <p:cNvSpPr/>
          <p:nvPr/>
        </p:nvSpPr>
        <p:spPr bwMode="auto">
          <a:xfrm>
            <a:off x="2362200" y="3905310"/>
            <a:ext cx="12954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</a:rPr>
              <a:t>mapper</a:t>
            </a:r>
          </a:p>
        </p:txBody>
      </p:sp>
      <p:sp>
        <p:nvSpPr>
          <p:cNvPr id="29" name="Rounded Rectangle 28"/>
          <p:cNvSpPr/>
          <p:nvPr/>
        </p:nvSpPr>
        <p:spPr bwMode="auto">
          <a:xfrm>
            <a:off x="3962400" y="3905310"/>
            <a:ext cx="12954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</a:rPr>
              <a:t>mapper</a:t>
            </a:r>
          </a:p>
        </p:txBody>
      </p:sp>
      <p:sp>
        <p:nvSpPr>
          <p:cNvPr id="33" name="Rounded Rectangle 32"/>
          <p:cNvSpPr/>
          <p:nvPr/>
        </p:nvSpPr>
        <p:spPr bwMode="auto">
          <a:xfrm>
            <a:off x="5486400" y="3905310"/>
            <a:ext cx="12954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</a:rPr>
              <a:t>mapper</a:t>
            </a:r>
          </a:p>
        </p:txBody>
      </p:sp>
      <p:sp>
        <p:nvSpPr>
          <p:cNvPr id="39" name="Rounded Rectangle 38"/>
          <p:cNvSpPr/>
          <p:nvPr/>
        </p:nvSpPr>
        <p:spPr bwMode="auto">
          <a:xfrm>
            <a:off x="7010400" y="3905310"/>
            <a:ext cx="12954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</a:rPr>
              <a:t>mapper</a:t>
            </a:r>
          </a:p>
        </p:txBody>
      </p:sp>
      <p:sp>
        <p:nvSpPr>
          <p:cNvPr id="40" name="Rounded Rectangle 39"/>
          <p:cNvSpPr/>
          <p:nvPr/>
        </p:nvSpPr>
        <p:spPr bwMode="auto">
          <a:xfrm>
            <a:off x="4724400" y="5657910"/>
            <a:ext cx="12954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</a:rPr>
              <a:t>reducer</a:t>
            </a:r>
          </a:p>
        </p:txBody>
      </p:sp>
      <p:cxnSp>
        <p:nvCxnSpPr>
          <p:cNvPr id="41" name="Elbow Connector 40"/>
          <p:cNvCxnSpPr>
            <a:stCxn id="28" idx="2"/>
            <a:endCxn id="40" idx="0"/>
          </p:cNvCxnSpPr>
          <p:nvPr/>
        </p:nvCxnSpPr>
        <p:spPr bwMode="auto">
          <a:xfrm rot="16200000" flipH="1">
            <a:off x="3657600" y="3943410"/>
            <a:ext cx="1066800" cy="236220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29" idx="2"/>
            <a:endCxn id="40" idx="0"/>
          </p:cNvCxnSpPr>
          <p:nvPr/>
        </p:nvCxnSpPr>
        <p:spPr bwMode="auto">
          <a:xfrm rot="16200000" flipH="1">
            <a:off x="4457700" y="4743510"/>
            <a:ext cx="1066800" cy="76200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33" idx="2"/>
            <a:endCxn id="40" idx="0"/>
          </p:cNvCxnSpPr>
          <p:nvPr/>
        </p:nvCxnSpPr>
        <p:spPr bwMode="auto">
          <a:xfrm rot="5400000">
            <a:off x="5219700" y="4743510"/>
            <a:ext cx="1066800" cy="76200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39" idx="2"/>
            <a:endCxn id="40" idx="0"/>
          </p:cNvCxnSpPr>
          <p:nvPr/>
        </p:nvCxnSpPr>
        <p:spPr bwMode="auto">
          <a:xfrm rot="5400000">
            <a:off x="5981700" y="3981510"/>
            <a:ext cx="1066800" cy="228600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Curved Right Arrow 44"/>
          <p:cNvSpPr/>
          <p:nvPr/>
        </p:nvSpPr>
        <p:spPr bwMode="auto">
          <a:xfrm flipV="1">
            <a:off x="609600" y="3905310"/>
            <a:ext cx="1447800" cy="2286000"/>
          </a:xfrm>
          <a:prstGeom prst="curved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886200" y="3429000"/>
            <a:ext cx="2991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compute partial gradient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495800" y="6381690"/>
            <a:ext cx="1808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update model 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9" name="TextBox 48"/>
          <p:cNvSpPr txBox="1"/>
          <p:nvPr/>
        </p:nvSpPr>
        <p:spPr>
          <a:xfrm rot="21239651">
            <a:off x="5730788" y="2596589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  <a:latin typeface="Gill Sans"/>
              </a:rPr>
              <a:t>What’s the difference?</a:t>
            </a:r>
            <a:endParaRPr lang="en-US" sz="2400" b="0" dirty="0">
              <a:solidFill>
                <a:srgbClr val="FF0000"/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19854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3" grpId="0" animBg="1"/>
      <p:bldP spid="39" grpId="0" animBg="1"/>
      <p:bldP spid="40" grpId="0" animBg="1"/>
      <p:bldP spid="45" grpId="0" animBg="1"/>
      <p:bldP spid="46" grpId="0"/>
      <p:bldP spid="47" grpId="0"/>
      <p:bldP spid="4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itennoj_honbo_garden06s3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50688" y="0"/>
            <a:ext cx="10245376" cy="6857999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FFFFFF"/>
                </a:solidFill>
              </a:rPr>
              <a:t>Source: </a:t>
            </a:r>
            <a:r>
              <a:rPr lang="en-US" sz="1000" b="0" dirty="0" smtClean="0">
                <a:solidFill>
                  <a:srgbClr val="FFFFFF"/>
                </a:solidFill>
              </a:rPr>
              <a:t>Wikipedia (Japanese rock garden)</a:t>
            </a:r>
            <a:endParaRPr lang="en-US" sz="1000" b="0" dirty="0">
              <a:solidFill>
                <a:srgbClr val="FFFFFF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0" y="2476500"/>
            <a:ext cx="9144000" cy="10287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chemeClr val="bg1"/>
                </a:solidFill>
                <a:latin typeface="Gill Sans"/>
                <a:ea typeface="+mj-ea"/>
                <a:cs typeface="Gill San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45713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6pPr>
            <a:lvl7pPr marL="91425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7pPr>
            <a:lvl8pPr marL="137139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8pPr>
            <a:lvl9pPr marL="182851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en-US" sz="7200" b="0" dirty="0" smtClean="0">
                <a:solidFill>
                  <a:schemeClr val="tx1"/>
                </a:solidFill>
              </a:rPr>
              <a:t>Questions?</a:t>
            </a:r>
            <a:endParaRPr lang="en-US" sz="7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25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tal_movable_typ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0643" y="1"/>
            <a:ext cx="10324643" cy="6858000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6611938"/>
            <a:ext cx="2667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</a:t>
            </a:r>
            <a:r>
              <a:rPr lang="en-US" sz="1000" b="0" dirty="0" smtClean="0">
                <a:solidFill>
                  <a:schemeClr val="bg1"/>
                </a:solidFill>
              </a:rPr>
              <a:t> </a:t>
            </a:r>
            <a:r>
              <a:rPr lang="en-US" sz="1000" b="0" dirty="0" smtClean="0"/>
              <a:t>Wikipedia (Sorting)</a:t>
            </a:r>
            <a:endParaRPr lang="en-US" sz="1000" b="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Classification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97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0" y="53340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Applications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16764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solidFill>
                  <a:schemeClr val="bg1"/>
                </a:solidFill>
                <a:latin typeface="Gill Sans"/>
              </a:rPr>
              <a:t>Spam detection</a:t>
            </a:r>
            <a:endParaRPr lang="en-US" sz="2400" b="0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2132962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solidFill>
                  <a:schemeClr val="bg1"/>
                </a:solidFill>
                <a:latin typeface="Gill Sans"/>
              </a:rPr>
              <a:t>Sentiment analysis</a:t>
            </a:r>
            <a:endParaRPr lang="en-US" sz="2400" b="0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2589524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solidFill>
                  <a:schemeClr val="bg1"/>
                </a:solidFill>
                <a:latin typeface="Gill Sans"/>
              </a:rPr>
              <a:t>Content (e.g., genre) classification</a:t>
            </a:r>
            <a:endParaRPr lang="en-US" sz="2400" b="0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3046086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solidFill>
                  <a:schemeClr val="bg1"/>
                </a:solidFill>
                <a:latin typeface="Gill Sans"/>
              </a:rPr>
              <a:t>Link prediction</a:t>
            </a:r>
            <a:endParaRPr lang="en-US" sz="2400" b="0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3502648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solidFill>
                  <a:schemeClr val="bg1"/>
                </a:solidFill>
                <a:latin typeface="Gill Sans"/>
              </a:rPr>
              <a:t>Document ranking</a:t>
            </a:r>
            <a:endParaRPr lang="en-US" sz="2400" b="0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395921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solidFill>
                  <a:schemeClr val="bg1"/>
                </a:solidFill>
                <a:latin typeface="Gill Sans"/>
              </a:rPr>
              <a:t>Object recognition</a:t>
            </a:r>
            <a:endParaRPr lang="en-US" sz="2400" b="0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4872335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solidFill>
                  <a:schemeClr val="bg1"/>
                </a:solidFill>
                <a:latin typeface="Gill Sans"/>
              </a:rPr>
              <a:t>And much much more!</a:t>
            </a:r>
            <a:endParaRPr lang="en-US" sz="2400" b="0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4415772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solidFill>
                  <a:schemeClr val="bg1"/>
                </a:solidFill>
                <a:latin typeface="Gill Sans"/>
              </a:rPr>
              <a:t>Fraud detection</a:t>
            </a:r>
            <a:endParaRPr lang="en-US" sz="2400" b="0" dirty="0">
              <a:solidFill>
                <a:schemeClr val="bg1"/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13337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chine-m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768823"/>
            <a:ext cx="4467069" cy="274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33800" y="867709"/>
            <a:ext cx="1219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training</a:t>
            </a:r>
            <a:endParaRPr lang="en-US" sz="24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2" name="Right Arrow 11"/>
          <p:cNvSpPr/>
          <p:nvPr/>
        </p:nvSpPr>
        <p:spPr bwMode="auto">
          <a:xfrm rot="5400000">
            <a:off x="647700" y="3532603"/>
            <a:ext cx="838200" cy="609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8" name="Picture 6" descr="BS01060_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1009724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BS01060_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90800"/>
            <a:ext cx="1009724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9" descr="j0232759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475691"/>
            <a:ext cx="1120775" cy="154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spam-can-m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971800"/>
            <a:ext cx="1143000" cy="1143000"/>
          </a:xfrm>
          <a:prstGeom prst="rect">
            <a:avLst/>
          </a:prstGeom>
        </p:spPr>
      </p:pic>
      <p:pic>
        <p:nvPicPr>
          <p:cNvPr id="13" name="Picture 12" descr="ham-cartoo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266825"/>
            <a:ext cx="1143000" cy="866775"/>
          </a:xfrm>
          <a:prstGeom prst="rect">
            <a:avLst/>
          </a:prstGeom>
        </p:spPr>
      </p:pic>
      <p:pic>
        <p:nvPicPr>
          <p:cNvPr id="27" name="Picture 26" descr="spam-can-m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828800"/>
            <a:ext cx="1143000" cy="114300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 bwMode="auto">
          <a:xfrm>
            <a:off x="1676400" y="2286000"/>
            <a:ext cx="114300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 bwMode="auto">
          <a:xfrm flipV="1">
            <a:off x="1066800" y="1752600"/>
            <a:ext cx="762000" cy="6858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" name="Picture 6" descr="BS01060_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1009724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Straight Connector 39"/>
          <p:cNvCxnSpPr/>
          <p:nvPr/>
        </p:nvCxnSpPr>
        <p:spPr bwMode="auto">
          <a:xfrm>
            <a:off x="2209800" y="3124200"/>
            <a:ext cx="304800" cy="1524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3" name="Picture 6" descr="BS01060_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676" y="1875491"/>
            <a:ext cx="1009724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 descr="spam-can-m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638800"/>
            <a:ext cx="1143000" cy="1143000"/>
          </a:xfrm>
          <a:prstGeom prst="rect">
            <a:avLst/>
          </a:prstGeom>
        </p:spPr>
      </p:pic>
      <p:sp>
        <p:nvSpPr>
          <p:cNvPr id="45" name="Right Arrow 44"/>
          <p:cNvSpPr/>
          <p:nvPr/>
        </p:nvSpPr>
        <p:spPr bwMode="auto">
          <a:xfrm rot="8100000">
            <a:off x="6743700" y="2904191"/>
            <a:ext cx="838200" cy="609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ight Arrow 45"/>
          <p:cNvSpPr/>
          <p:nvPr/>
        </p:nvSpPr>
        <p:spPr bwMode="auto">
          <a:xfrm rot="13500000" flipH="1">
            <a:off x="6874575" y="4868816"/>
            <a:ext cx="838200" cy="609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8800" y="4237691"/>
            <a:ext cx="1447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Model</a:t>
            </a:r>
            <a:endParaRPr lang="en-US" sz="24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4" name="TextBox 23"/>
          <p:cNvSpPr txBox="1"/>
          <p:nvPr/>
        </p:nvSpPr>
        <p:spPr>
          <a:xfrm rot="20563945">
            <a:off x="199576" y="1098610"/>
            <a:ext cx="1752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training data</a:t>
            </a:r>
            <a:endParaRPr lang="en-US" sz="24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5029200" y="867709"/>
            <a:ext cx="0" cy="5837891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Right Arrow 3"/>
          <p:cNvSpPr/>
          <p:nvPr/>
        </p:nvSpPr>
        <p:spPr bwMode="auto">
          <a:xfrm rot="19615805">
            <a:off x="4340992" y="5034346"/>
            <a:ext cx="1493747" cy="56316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14400" y="6248400"/>
            <a:ext cx="3962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Machine Learning Algorithm</a:t>
            </a:r>
            <a:endParaRPr lang="en-US" sz="24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05400" y="867709"/>
            <a:ext cx="2971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testing/deployment</a:t>
            </a:r>
            <a:endParaRPr lang="en-US" sz="24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pic>
        <p:nvPicPr>
          <p:cNvPr id="26" name="Picture 25" descr="ham-cartoo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4648200"/>
            <a:ext cx="1143000" cy="86677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382000" y="532953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Gill Sans"/>
                <a:cs typeface="Gill Sans"/>
              </a:rPr>
              <a:t>?</a:t>
            </a:r>
            <a:endParaRPr lang="en-US" sz="32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7620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0" i="1" dirty="0" smtClean="0">
                <a:solidFill>
                  <a:srgbClr val="000000"/>
                </a:solidFill>
                <a:latin typeface="Gill Sans"/>
                <a:cs typeface="Gill Sans"/>
              </a:rPr>
              <a:t>Supervised</a:t>
            </a:r>
            <a:r>
              <a:rPr lang="en-US" sz="3600" b="0" dirty="0" smtClean="0">
                <a:solidFill>
                  <a:srgbClr val="000000"/>
                </a:solidFill>
                <a:latin typeface="Gill Sans"/>
                <a:cs typeface="Gill Sans"/>
              </a:rPr>
              <a:t> Machine Learning</a:t>
            </a:r>
            <a:endParaRPr lang="en-US" sz="36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3434040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45" grpId="0" animBg="1"/>
      <p:bldP spid="46" grpId="0" animBg="1"/>
      <p:bldP spid="10" grpId="0"/>
      <p:bldP spid="24" grpId="0"/>
      <p:bldP spid="4" grpId="0" animBg="1"/>
      <p:bldP spid="38" grpId="0"/>
      <p:bldP spid="39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14400" y="451991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solidFill>
                  <a:schemeClr val="bg1"/>
                </a:solidFill>
                <a:latin typeface="Gill Sans"/>
              </a:rPr>
              <a:t>Objects are represented in terms of features:</a:t>
            </a:r>
            <a:endParaRPr lang="en-US" sz="2400" b="0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0" y="497711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  <a:latin typeface="Gill Sans"/>
              </a:rPr>
              <a:t>“Dense” features: sender IP, timestamp, # of recipients, length of message, etc.</a:t>
            </a:r>
            <a:endParaRPr lang="en-US" sz="2000" b="0" dirty="0">
              <a:solidFill>
                <a:schemeClr val="bg1"/>
              </a:solidFill>
              <a:latin typeface="Gill San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4800" y="1524000"/>
            <a:ext cx="3657600" cy="2847975"/>
            <a:chOff x="304800" y="1266825"/>
            <a:chExt cx="3657600" cy="2847975"/>
          </a:xfrm>
        </p:grpSpPr>
        <p:pic>
          <p:nvPicPr>
            <p:cNvPr id="11" name="Picture 6" descr="BS01060_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1676400"/>
              <a:ext cx="1009724" cy="99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BS01060_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2590800"/>
              <a:ext cx="1009724" cy="99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 descr="ham-carto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0" y="1266825"/>
              <a:ext cx="1143000" cy="866775"/>
            </a:xfrm>
            <a:prstGeom prst="rect">
              <a:avLst/>
            </a:prstGeom>
          </p:spPr>
        </p:pic>
        <p:pic>
          <p:nvPicPr>
            <p:cNvPr id="17" name="Picture 16" descr="spam-can-md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1828800"/>
              <a:ext cx="1143000" cy="1143000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 bwMode="auto">
            <a:xfrm>
              <a:off x="1676400" y="2286000"/>
              <a:ext cx="1143000" cy="2286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auto">
            <a:xfrm flipV="1">
              <a:off x="1066800" y="1752600"/>
              <a:ext cx="762000" cy="6858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21" name="Picture 6" descr="BS01060_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209800"/>
              <a:ext cx="1009724" cy="99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2" name="Straight Connector 21"/>
            <p:cNvCxnSpPr/>
            <p:nvPr/>
          </p:nvCxnSpPr>
          <p:spPr bwMode="auto">
            <a:xfrm>
              <a:off x="2209800" y="3124200"/>
              <a:ext cx="304800" cy="1524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24" name="Picture 23" descr="spam-can-md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2971800"/>
              <a:ext cx="1143000" cy="1143000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1295400" y="5743575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  <a:latin typeface="Gill Sans"/>
              </a:rPr>
              <a:t>“Sparse” features: contains the term “</a:t>
            </a:r>
            <a:r>
              <a:rPr lang="en-US" sz="2000" b="0" dirty="0" err="1">
                <a:solidFill>
                  <a:schemeClr val="bg1"/>
                </a:solidFill>
                <a:latin typeface="Gill Sans"/>
              </a:rPr>
              <a:t>v</a:t>
            </a:r>
            <a:r>
              <a:rPr lang="en-US" sz="2000" b="0" dirty="0" err="1" smtClean="0">
                <a:solidFill>
                  <a:schemeClr val="bg1"/>
                </a:solidFill>
                <a:latin typeface="Gill Sans"/>
              </a:rPr>
              <a:t>iagra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</a:rPr>
              <a:t>” in message, contains “URGENT” in subject, etc. </a:t>
            </a:r>
            <a:endParaRPr lang="en-US" sz="2000" b="0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27" name="TextBox 26"/>
          <p:cNvSpPr txBox="1"/>
          <p:nvPr/>
        </p:nvSpPr>
        <p:spPr>
          <a:xfrm rot="21419447">
            <a:off x="4428611" y="2508755"/>
            <a:ext cx="4506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  <a:latin typeface="Gill Sans"/>
              </a:rPr>
              <a:t>Who comes up with the features?</a:t>
            </a:r>
            <a:endParaRPr lang="en-US" sz="2400" b="0" dirty="0">
              <a:solidFill>
                <a:srgbClr val="FF0000"/>
              </a:solidFill>
              <a:latin typeface="Gill Sans"/>
            </a:endParaRPr>
          </a:p>
        </p:txBody>
      </p:sp>
      <p:sp>
        <p:nvSpPr>
          <p:cNvPr id="28" name="TextBox 27"/>
          <p:cNvSpPr txBox="1"/>
          <p:nvPr/>
        </p:nvSpPr>
        <p:spPr>
          <a:xfrm rot="21419447">
            <a:off x="4457693" y="2889755"/>
            <a:ext cx="4506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  <a:latin typeface="Gill Sans"/>
              </a:rPr>
              <a:t>How?</a:t>
            </a:r>
            <a:endParaRPr lang="en-US" sz="2400" b="0" dirty="0">
              <a:solidFill>
                <a:srgbClr val="FF0000"/>
              </a:solidFill>
              <a:latin typeface="Gill Sans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0" y="53340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Feature Representations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31029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25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0" y="53340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Applications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16764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solidFill>
                  <a:schemeClr val="bg1"/>
                </a:solidFill>
                <a:latin typeface="Gill Sans"/>
              </a:rPr>
              <a:t>Spam detection</a:t>
            </a:r>
            <a:endParaRPr lang="en-US" sz="2400" b="0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2132962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solidFill>
                  <a:schemeClr val="bg1"/>
                </a:solidFill>
                <a:latin typeface="Gill Sans"/>
              </a:rPr>
              <a:t>Sentiment analysis</a:t>
            </a:r>
            <a:endParaRPr lang="en-US" sz="2400" b="0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2589524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solidFill>
                  <a:schemeClr val="bg1"/>
                </a:solidFill>
                <a:latin typeface="Gill Sans"/>
              </a:rPr>
              <a:t>Content (e.g., genre) classification</a:t>
            </a:r>
            <a:endParaRPr lang="en-US" sz="2400" b="0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3046086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solidFill>
                  <a:schemeClr val="bg1"/>
                </a:solidFill>
                <a:latin typeface="Gill Sans"/>
              </a:rPr>
              <a:t>Link prediction</a:t>
            </a:r>
            <a:endParaRPr lang="en-US" sz="2400" b="0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3502648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solidFill>
                  <a:schemeClr val="bg1"/>
                </a:solidFill>
                <a:latin typeface="Gill Sans"/>
              </a:rPr>
              <a:t>Document ranking</a:t>
            </a:r>
            <a:endParaRPr lang="en-US" sz="2400" b="0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395921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solidFill>
                  <a:schemeClr val="bg1"/>
                </a:solidFill>
                <a:latin typeface="Gill Sans"/>
              </a:rPr>
              <a:t>Object recognition</a:t>
            </a:r>
            <a:endParaRPr lang="en-US" sz="2400" b="0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4872335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solidFill>
                  <a:schemeClr val="bg1"/>
                </a:solidFill>
                <a:latin typeface="Gill Sans"/>
              </a:rPr>
              <a:t>And much much more!</a:t>
            </a:r>
            <a:endParaRPr lang="en-US" sz="2400" b="0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4415772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solidFill>
                  <a:schemeClr val="bg1"/>
                </a:solidFill>
                <a:latin typeface="Gill Sans"/>
              </a:rPr>
              <a:t>Fraud detection</a:t>
            </a:r>
            <a:endParaRPr lang="en-US" sz="2400" b="0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16" name="TextBox 15"/>
          <p:cNvSpPr txBox="1"/>
          <p:nvPr/>
        </p:nvSpPr>
        <p:spPr>
          <a:xfrm rot="21419447">
            <a:off x="4743598" y="5432991"/>
            <a:ext cx="3793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rgbClr val="FF0000"/>
                </a:solidFill>
                <a:latin typeface="Gill Sans"/>
              </a:rPr>
              <a:t>Features are highly application-specific!</a:t>
            </a:r>
            <a:endParaRPr lang="en-US" sz="2400" b="0" dirty="0">
              <a:solidFill>
                <a:srgbClr val="FF0000"/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98517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0" y="53340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Components of a ML Solution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05740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 smtClean="0">
                <a:solidFill>
                  <a:schemeClr val="bg1"/>
                </a:solidFill>
                <a:latin typeface="Gill Sans"/>
              </a:rPr>
              <a:t>Data</a:t>
            </a:r>
            <a:endParaRPr lang="en-US" sz="3200" b="0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548275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 smtClean="0">
                <a:solidFill>
                  <a:schemeClr val="bg1"/>
                </a:solidFill>
                <a:latin typeface="Gill Sans"/>
              </a:rPr>
              <a:t>Features</a:t>
            </a:r>
            <a:endParaRPr lang="en-US" sz="3200" b="0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03915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 smtClean="0">
                <a:solidFill>
                  <a:schemeClr val="bg1"/>
                </a:solidFill>
                <a:latin typeface="Gill Sans"/>
              </a:rPr>
              <a:t>Model</a:t>
            </a:r>
            <a:endParaRPr lang="en-US" sz="3200" b="0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530024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 smtClean="0">
                <a:solidFill>
                  <a:schemeClr val="bg1"/>
                </a:solidFill>
                <a:latin typeface="Gill Sans"/>
              </a:rPr>
              <a:t>Optimization</a:t>
            </a:r>
            <a:endParaRPr lang="en-US" sz="3200" b="0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 rot="21215804">
            <a:off x="4129918" y="5355084"/>
            <a:ext cx="450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solidFill>
                  <a:srgbClr val="FF0000"/>
                </a:solidFill>
                <a:latin typeface="Gill Sans"/>
              </a:rPr>
              <a:t>What “matters” the most?</a:t>
            </a:r>
            <a:endParaRPr lang="en-US" sz="2800" b="0" dirty="0">
              <a:solidFill>
                <a:srgbClr val="FF0000"/>
              </a:solidFill>
              <a:latin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 rot="356844">
            <a:off x="5510091" y="2508224"/>
            <a:ext cx="28873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  <a:latin typeface="Gill Sans"/>
              </a:rPr>
              <a:t>logistic regression, naïve Bayes, SVM, random forests, </a:t>
            </a:r>
            <a:r>
              <a:rPr lang="en-US" sz="2000" b="0" dirty="0" err="1" smtClean="0">
                <a:solidFill>
                  <a:schemeClr val="bg1"/>
                </a:solidFill>
                <a:latin typeface="Gill Sans"/>
              </a:rPr>
              <a:t>perceptrons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</a:rPr>
              <a:t>, neural network, etc.</a:t>
            </a:r>
            <a:endParaRPr lang="en-US" sz="2000" b="0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10" name="TextBox 9"/>
          <p:cNvSpPr txBox="1"/>
          <p:nvPr/>
        </p:nvSpPr>
        <p:spPr>
          <a:xfrm rot="21264038">
            <a:off x="339694" y="3141856"/>
            <a:ext cx="3520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1"/>
                </a:solidFill>
                <a:latin typeface="Gill Sans"/>
              </a:rPr>
              <a:t>gradient descent, stochastic gradient descent, L-BFGS, etc.</a:t>
            </a:r>
            <a:endParaRPr lang="en-US" sz="2000" b="0" dirty="0">
              <a:solidFill>
                <a:schemeClr val="bg1"/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1866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6" grpId="0"/>
      <p:bldP spid="7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Default Design">
  <a:themeElements>
    <a:clrScheme name="My Theme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99"/>
      </a:accent1>
      <a:accent2>
        <a:srgbClr val="9999FF"/>
      </a:accent2>
      <a:accent3>
        <a:srgbClr val="CCFF99"/>
      </a:accent3>
      <a:accent4>
        <a:srgbClr val="FF99CC"/>
      </a:accent4>
      <a:accent5>
        <a:srgbClr val="99CCFF"/>
      </a:accent5>
      <a:accent6>
        <a:srgbClr val="FFCC99"/>
      </a:accent6>
      <a:hlink>
        <a:srgbClr val="FFFF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55358</TotalTime>
  <Words>917</Words>
  <Application>Microsoft Macintosh PowerPoint</Application>
  <PresentationFormat>On-screen Show (4:3)</PresentationFormat>
  <Paragraphs>220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Default Design</vt:lpstr>
      <vt:lpstr>PowerPoint Presentation</vt:lpstr>
      <vt:lpstr>PowerPoint Presentation</vt:lpstr>
      <vt:lpstr>PowerPoint Presentation</vt:lpstr>
      <vt:lpstr>Classification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 data like more data!</vt:lpstr>
      <vt:lpstr>Limits of Supervised Classification?</vt:lpstr>
      <vt:lpstr>Supervised Binary Classification</vt:lpstr>
      <vt:lpstr>The Task</vt:lpstr>
      <vt:lpstr>PowerPoint Presentation</vt:lpstr>
      <vt:lpstr>Gradient Descent: Preliminaries</vt:lpstr>
      <vt:lpstr>Gradient Descent: Iterative Update</vt:lpstr>
      <vt:lpstr>PowerPoint Presentation</vt:lpstr>
      <vt:lpstr>Intuition behind the math…</vt:lpstr>
      <vt:lpstr>PowerPoint Presentation</vt:lpstr>
      <vt:lpstr>PowerPoint Presentation</vt:lpstr>
      <vt:lpstr>Lots More Details…</vt:lpstr>
      <vt:lpstr>Logistic Regression</vt:lpstr>
      <vt:lpstr>Logistic Regression: Preliminaries</vt:lpstr>
      <vt:lpstr>Relation to the Logistic Function</vt:lpstr>
      <vt:lpstr>Training an LR Classifier</vt:lpstr>
      <vt:lpstr>LR Classifier Update Rule</vt:lpstr>
      <vt:lpstr>Lots more details…</vt:lpstr>
      <vt:lpstr>MapReduce Implementation</vt:lpstr>
      <vt:lpstr>Shortcomings</vt:lpstr>
      <vt:lpstr>Spark Implementation</vt:lpstr>
      <vt:lpstr>PowerPoint Presentation</vt:lpstr>
    </vt:vector>
  </TitlesOfParts>
  <Manager/>
  <Company>University of Waterloo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 Infrastructure</dc:title>
  <dc:subject/>
  <dc:creator>Jimmy Lin</dc:creator>
  <cp:keywords/>
  <dc:description/>
  <cp:lastModifiedBy>Jimmy Lin</cp:lastModifiedBy>
  <cp:revision>11556</cp:revision>
  <dcterms:created xsi:type="dcterms:W3CDTF">2012-08-31T06:36:49Z</dcterms:created>
  <dcterms:modified xsi:type="dcterms:W3CDTF">2016-03-01T20:19:50Z</dcterms:modified>
  <cp:category/>
</cp:coreProperties>
</file>