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501" r:id="rId2"/>
    <p:sldId id="1442" r:id="rId3"/>
    <p:sldId id="1443" r:id="rId4"/>
    <p:sldId id="1444" r:id="rId5"/>
    <p:sldId id="1445" r:id="rId6"/>
    <p:sldId id="1446" r:id="rId7"/>
    <p:sldId id="1502" r:id="rId8"/>
    <p:sldId id="1503" r:id="rId9"/>
    <p:sldId id="1505" r:id="rId10"/>
    <p:sldId id="1504" r:id="rId11"/>
    <p:sldId id="1450" r:id="rId12"/>
    <p:sldId id="1451" r:id="rId13"/>
    <p:sldId id="1452" r:id="rId14"/>
    <p:sldId id="1453" r:id="rId15"/>
    <p:sldId id="1454" r:id="rId16"/>
    <p:sldId id="1455" r:id="rId17"/>
    <p:sldId id="1456" r:id="rId18"/>
    <p:sldId id="1457" r:id="rId19"/>
    <p:sldId id="1513" r:id="rId20"/>
    <p:sldId id="1514" r:id="rId21"/>
    <p:sldId id="1515" r:id="rId22"/>
    <p:sldId id="1516" r:id="rId23"/>
    <p:sldId id="1519" r:id="rId24"/>
    <p:sldId id="1520" r:id="rId25"/>
    <p:sldId id="1510" r:id="rId26"/>
    <p:sldId id="1521" r:id="rId27"/>
    <p:sldId id="1506" r:id="rId28"/>
    <p:sldId id="1508" r:id="rId29"/>
    <p:sldId id="1511" r:id="rId30"/>
    <p:sldId id="1509" r:id="rId31"/>
    <p:sldId id="1523" r:id="rId32"/>
    <p:sldId id="1524" r:id="rId33"/>
    <p:sldId id="1522" r:id="rId34"/>
    <p:sldId id="1458" r:id="rId35"/>
    <p:sldId id="1526" r:id="rId36"/>
    <p:sldId id="1527" r:id="rId37"/>
    <p:sldId id="1528" r:id="rId38"/>
    <p:sldId id="1459" r:id="rId39"/>
    <p:sldId id="1460" r:id="rId40"/>
    <p:sldId id="1461" r:id="rId41"/>
    <p:sldId id="1462" r:id="rId42"/>
    <p:sldId id="1463" r:id="rId43"/>
    <p:sldId id="1464" r:id="rId44"/>
    <p:sldId id="1465" r:id="rId45"/>
    <p:sldId id="1466" r:id="rId46"/>
    <p:sldId id="1467" r:id="rId47"/>
    <p:sldId id="1468" r:id="rId48"/>
    <p:sldId id="1469" r:id="rId49"/>
    <p:sldId id="1529" r:id="rId50"/>
    <p:sldId id="1530" r:id="rId51"/>
    <p:sldId id="1471" r:id="rId52"/>
    <p:sldId id="1473" r:id="rId53"/>
    <p:sldId id="1474" r:id="rId54"/>
    <p:sldId id="1475" r:id="rId55"/>
    <p:sldId id="1476" r:id="rId56"/>
    <p:sldId id="1477" r:id="rId57"/>
    <p:sldId id="1478" r:id="rId58"/>
    <p:sldId id="1479" r:id="rId59"/>
    <p:sldId id="1480" r:id="rId60"/>
    <p:sldId id="1481" r:id="rId61"/>
    <p:sldId id="1482" r:id="rId62"/>
    <p:sldId id="1483" r:id="rId63"/>
    <p:sldId id="1484" r:id="rId64"/>
    <p:sldId id="1486" r:id="rId65"/>
    <p:sldId id="1525" r:id="rId6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9" autoAdjust="0"/>
    <p:restoredTop sz="75202" autoAdjust="0"/>
  </p:normalViewPr>
  <p:slideViewPr>
    <p:cSldViewPr>
      <p:cViewPr varScale="1">
        <p:scale>
          <a:sx n="82" d="100"/>
          <a:sy n="82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iversityOfWaterloo_logo_horiz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64" y="0"/>
            <a:ext cx="4393936" cy="1761759"/>
          </a:xfrm>
          <a:prstGeom prst="rect">
            <a:avLst/>
          </a:prstGeom>
        </p:spPr>
      </p:pic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  <a:endParaRPr lang="en-US" sz="36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>
                <a:solidFill>
                  <a:schemeClr val="bg2"/>
                </a:solidFill>
                <a:latin typeface="Gill Sans"/>
                <a:cs typeface="Gill Sans"/>
              </a:rPr>
              <a:t>Week 7</a:t>
            </a:r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: Analyzing Relational Data (3/3)</a:t>
            </a:r>
            <a:endParaRPr lang="en-US" sz="2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489/698 Big Data Infrastructure (Winter 2016)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February 25, </a:t>
            </a:r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2016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/bigdata-2016w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41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 representations are good</a:t>
            </a:r>
          </a:p>
          <a:p>
            <a:r>
              <a:rPr lang="en-US" dirty="0" smtClean="0"/>
              <a:t>Binary representations need schemas</a:t>
            </a:r>
          </a:p>
          <a:p>
            <a:r>
              <a:rPr lang="en-US" dirty="0" smtClean="0"/>
              <a:t>Schemas allow logical/physical separation</a:t>
            </a:r>
          </a:p>
          <a:p>
            <a:r>
              <a:rPr lang="en-US" dirty="0" smtClean="0"/>
              <a:t>Logical/physical separation allows you to do cool things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29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Originally developed by Facebook, now an Apache project</a:t>
            </a:r>
          </a:p>
          <a:p>
            <a:r>
              <a:rPr lang="en-US" dirty="0" smtClean="0"/>
              <a:t>Provides a DDL with numerous language bindings</a:t>
            </a:r>
          </a:p>
          <a:p>
            <a:pPr lvl="1"/>
            <a:r>
              <a:rPr lang="en-US" dirty="0" smtClean="0"/>
              <a:t>Compact binary encoding of typed </a:t>
            </a:r>
            <a:r>
              <a:rPr lang="en-US" dirty="0" err="1" smtClean="0"/>
              <a:t>structs</a:t>
            </a:r>
            <a:endParaRPr lang="en-US" dirty="0" smtClean="0"/>
          </a:p>
          <a:p>
            <a:pPr lvl="1"/>
            <a:r>
              <a:rPr lang="en-US" dirty="0"/>
              <a:t>Fields can be marked as optional or </a:t>
            </a:r>
            <a:r>
              <a:rPr lang="en-US" dirty="0" smtClean="0"/>
              <a:t>required</a:t>
            </a:r>
          </a:p>
          <a:p>
            <a:pPr lvl="1"/>
            <a:r>
              <a:rPr lang="en-US" dirty="0" smtClean="0"/>
              <a:t>Compiler automatically generates code for manipulating messages</a:t>
            </a:r>
          </a:p>
          <a:p>
            <a:r>
              <a:rPr lang="en-US" dirty="0" smtClean="0"/>
              <a:t>Provides RPC mechanisms for service definitions</a:t>
            </a:r>
          </a:p>
          <a:p>
            <a:r>
              <a:rPr lang="en-US" dirty="0" smtClean="0"/>
              <a:t>Alternatives include </a:t>
            </a:r>
            <a:r>
              <a:rPr lang="en-US" dirty="0" err="1" smtClean="0"/>
              <a:t>protobufs</a:t>
            </a:r>
            <a:r>
              <a:rPr lang="en-US" dirty="0"/>
              <a:t> </a:t>
            </a:r>
            <a:r>
              <a:rPr lang="en-US" dirty="0" smtClean="0"/>
              <a:t>and Avro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67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Thrift</a:t>
            </a:r>
            <a:endParaRPr lang="en-US" dirty="0"/>
          </a:p>
        </p:txBody>
      </p:sp>
      <p:pic>
        <p:nvPicPr>
          <p:cNvPr id="4" name="Picture 3" descr="Apache_Thrift_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048000" cy="5509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214" y="2209800"/>
            <a:ext cx="3878586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struct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Tweet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1: required i32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userId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2: required string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userName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3: required string text;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4: optional Location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loc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struct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Location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{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1: required double latitude;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2: required double longitude;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24014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XML or JSON?</a:t>
            </a:r>
          </a:p>
          <a:p>
            <a:r>
              <a:rPr lang="en-US" dirty="0" smtClean="0"/>
              <a:t>REST?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66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133600"/>
            <a:ext cx="3657600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Logical</a:t>
            </a:r>
          </a:p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57600"/>
            <a:ext cx="3657600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Physical</a:t>
            </a:r>
          </a:p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38862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  <a:latin typeface="Gill Sans"/>
                <a:cs typeface="Gill Sans"/>
              </a:rPr>
              <a:t>How bytes are actually represented in storage…</a:t>
            </a:r>
            <a:endParaRPr lang="en-US" sz="2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000" y="2057400"/>
            <a:ext cx="2590800" cy="1447800"/>
            <a:chOff x="3124200" y="1752600"/>
            <a:chExt cx="2590800" cy="1447800"/>
          </a:xfrm>
        </p:grpSpPr>
        <p:sp>
          <p:nvSpPr>
            <p:cNvPr id="8" name="Rectangle 7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663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vs. Column Stores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1752600"/>
            <a:ext cx="685800" cy="381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7526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 smtClean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1752600"/>
            <a:ext cx="3810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800600" y="17526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334000" y="17526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81400" y="2286000"/>
            <a:ext cx="6858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4200" y="22860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 smtClean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43400" y="2286000"/>
            <a:ext cx="381000" cy="381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4800600" y="22860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334000" y="22860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81400" y="2819400"/>
            <a:ext cx="685800" cy="381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24200" y="28194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 smtClean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2819400"/>
            <a:ext cx="3810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800600" y="28194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334000" y="28194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81400" y="3352800"/>
            <a:ext cx="685800" cy="381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4200" y="33528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343400" y="3352800"/>
            <a:ext cx="381000" cy="381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800600" y="33528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334000" y="33528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4186535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54102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744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vs. Column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Row stores</a:t>
            </a:r>
          </a:p>
          <a:p>
            <a:pPr lvl="1"/>
            <a:r>
              <a:rPr lang="en-US" dirty="0" smtClean="0"/>
              <a:t>Easier to modify a record: in-place updates</a:t>
            </a:r>
          </a:p>
          <a:p>
            <a:pPr lvl="1"/>
            <a:r>
              <a:rPr lang="en-US" dirty="0" smtClean="0"/>
              <a:t>Might read unnecessary data when processing</a:t>
            </a:r>
          </a:p>
          <a:p>
            <a:r>
              <a:rPr lang="en-US" dirty="0" smtClean="0"/>
              <a:t>Column stores</a:t>
            </a:r>
          </a:p>
          <a:p>
            <a:pPr lvl="1"/>
            <a:r>
              <a:rPr lang="en-US" dirty="0" smtClean="0"/>
              <a:t>Only read necessary data when processing</a:t>
            </a:r>
          </a:p>
          <a:p>
            <a:pPr lvl="1"/>
            <a:r>
              <a:rPr lang="en-US" dirty="0" smtClean="0"/>
              <a:t>Tuple writes require multiple operations</a:t>
            </a:r>
          </a:p>
          <a:p>
            <a:pPr lvl="1"/>
            <a:r>
              <a:rPr lang="en-US" dirty="0" smtClean="0"/>
              <a:t>Tuple updates are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61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OLTP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9436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OLAP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>
            <a:off x="3429000" y="3467100"/>
            <a:ext cx="2514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76601" y="2667000"/>
            <a:ext cx="2819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r>
              <a:rPr lang="en-US" sz="140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sz="140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sz="1400" b="0" dirty="0" smtClean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  <a:endParaRPr lang="en-US" sz="1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1142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Column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 advantages:</a:t>
            </a:r>
          </a:p>
          <a:p>
            <a:pPr lvl="1"/>
            <a:r>
              <a:rPr lang="en-US" dirty="0" smtClean="0"/>
              <a:t>Better </a:t>
            </a:r>
            <a:r>
              <a:rPr lang="en-US" dirty="0"/>
              <a:t>compression</a:t>
            </a:r>
          </a:p>
          <a:p>
            <a:pPr lvl="1"/>
            <a:r>
              <a:rPr lang="en-US" dirty="0" smtClean="0"/>
              <a:t>Read efficiency</a:t>
            </a:r>
          </a:p>
          <a:p>
            <a:r>
              <a:rPr lang="en-US" dirty="0" smtClean="0"/>
              <a:t>Enables </a:t>
            </a:r>
            <a:r>
              <a:rPr lang="en-US" dirty="0" err="1" smtClean="0"/>
              <a:t>vectorized</a:t>
            </a:r>
            <a:r>
              <a:rPr lang="en-US" dirty="0" smtClean="0"/>
              <a:t> execution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054024"/>
            <a:ext cx="8196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Gill Sans"/>
                <a:cs typeface="Gill Sans"/>
              </a:rPr>
              <a:t>These are well-known in traditional databases…</a:t>
            </a:r>
            <a:endParaRPr lang="en-US" sz="3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2680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vs. Column Stores: Compression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3405613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472413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 rot="21430914">
            <a:off x="1615952" y="5569096"/>
            <a:ext cx="4343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This compresses better with </a:t>
            </a:r>
            <a:b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off-the-shelf tools, e.g., </a:t>
            </a:r>
            <a:r>
              <a:rPr lang="en-US" sz="2800" b="0" dirty="0" err="1" smtClean="0">
                <a:solidFill>
                  <a:srgbClr val="FF0000"/>
                </a:solidFill>
                <a:latin typeface="Gill Sans"/>
                <a:cs typeface="Gill Sans"/>
              </a:rPr>
              <a:t>gzip</a:t>
            </a:r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.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36386" y="5767813"/>
            <a:ext cx="1331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Gill Sans"/>
                <a:cs typeface="Gill Sans"/>
              </a:rPr>
              <a:t>Why?</a:t>
            </a:r>
            <a:endParaRPr lang="en-US" sz="32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24200" y="1295400"/>
            <a:ext cx="2590800" cy="1981200"/>
            <a:chOff x="3124200" y="1752600"/>
            <a:chExt cx="2590800" cy="1981200"/>
          </a:xfrm>
        </p:grpSpPr>
        <p:sp>
          <p:nvSpPr>
            <p:cNvPr id="72" name="Rectangle 71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581400" y="33528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24200" y="33528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343400" y="33528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4800600" y="33528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334000" y="33528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469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MapReduce: A Major Step Backwards?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is a step backward in database access:</a:t>
            </a:r>
          </a:p>
          <a:p>
            <a:pPr lvl="1"/>
            <a:r>
              <a:rPr lang="en-US" dirty="0" smtClean="0"/>
              <a:t>Schemas are good</a:t>
            </a:r>
          </a:p>
          <a:p>
            <a:pPr lvl="1"/>
            <a:r>
              <a:rPr lang="en-US" dirty="0" smtClean="0"/>
              <a:t>Separation of the schema from the application is good</a:t>
            </a:r>
          </a:p>
          <a:p>
            <a:pPr lvl="1"/>
            <a:r>
              <a:rPr lang="en-US" dirty="0" smtClean="0"/>
              <a:t>High-level access languages are good</a:t>
            </a:r>
          </a:p>
          <a:p>
            <a:r>
              <a:rPr lang="en-US" dirty="0" smtClean="0"/>
              <a:t>MapReduce is poor implementation</a:t>
            </a:r>
          </a:p>
          <a:p>
            <a:pPr lvl="1"/>
            <a:r>
              <a:rPr lang="en-US" dirty="0" smtClean="0"/>
              <a:t>Brute force and only brute force (no indexes, for example)</a:t>
            </a:r>
          </a:p>
          <a:p>
            <a:r>
              <a:rPr lang="en-US" dirty="0" smtClean="0"/>
              <a:t>MapReduce is not novel</a:t>
            </a:r>
          </a:p>
          <a:p>
            <a:r>
              <a:rPr lang="en-US" dirty="0" smtClean="0"/>
              <a:t>MapReduce is missing features</a:t>
            </a:r>
          </a:p>
          <a:p>
            <a:pPr lvl="1"/>
            <a:r>
              <a:rPr lang="en-US" dirty="0" smtClean="0"/>
              <a:t>Bulk loader, indexing, updates, transactions…</a:t>
            </a:r>
          </a:p>
          <a:p>
            <a:r>
              <a:rPr lang="en-US" dirty="0" smtClean="0"/>
              <a:t>MapReduce is incompatible with DMBS tools</a:t>
            </a:r>
          </a:p>
          <a:p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10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vs. Column Stores: Compression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3405613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472413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57063" y="5877580"/>
            <a:ext cx="802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Additional opportunities for smarter compression…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24200" y="1295400"/>
            <a:ext cx="2590800" cy="1981200"/>
            <a:chOff x="3124200" y="1752600"/>
            <a:chExt cx="2590800" cy="1981200"/>
          </a:xfrm>
        </p:grpSpPr>
        <p:sp>
          <p:nvSpPr>
            <p:cNvPr id="72" name="Rectangle 71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581400" y="33528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24200" y="33528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 smtClean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 smtClean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343400" y="33528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4800600" y="33528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334000" y="33528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114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Columns Stores: RLE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11430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63159" y="2438400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  <a:latin typeface="Gill Sans"/>
                <a:cs typeface="Gill Sans"/>
              </a:rPr>
              <a:t>Run-length encoding example: </a:t>
            </a:r>
            <a:endParaRPr lang="en-US" sz="2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79157" y="3124200"/>
            <a:ext cx="685800" cy="381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64957" y="3048000"/>
            <a:ext cx="530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is a foreign key, relatively small cardinality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26757" y="3810000"/>
            <a:ext cx="133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In reality: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9157" y="4343400"/>
            <a:ext cx="7350443" cy="461665"/>
            <a:chOff x="879157" y="4343400"/>
            <a:chExt cx="7350443" cy="461665"/>
          </a:xfrm>
        </p:grpSpPr>
        <p:sp>
          <p:nvSpPr>
            <p:cNvPr id="102" name="Rectangle 101"/>
            <p:cNvSpPr/>
            <p:nvPr/>
          </p:nvSpPr>
          <p:spPr>
            <a:xfrm>
              <a:off x="8791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5649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2507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9365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3081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9939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6797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3655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0513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223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737157" y="43434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…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726757" y="5105400"/>
            <a:ext cx="116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Encode: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9157" y="5638800"/>
            <a:ext cx="4390930" cy="461665"/>
            <a:chOff x="879157" y="5638800"/>
            <a:chExt cx="4390930" cy="461665"/>
          </a:xfrm>
        </p:grpSpPr>
        <p:sp>
          <p:nvSpPr>
            <p:cNvPr id="116" name="Rectangle 115"/>
            <p:cNvSpPr/>
            <p:nvPr/>
          </p:nvSpPr>
          <p:spPr>
            <a:xfrm>
              <a:off x="879157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1242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8100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9812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600200" y="56388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3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09446" y="56388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2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538246" y="5638800"/>
              <a:ext cx="731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1 …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793693" y="3352800"/>
            <a:ext cx="29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(even better, </a:t>
            </a:r>
            <a:r>
              <a:rPr lang="en-US" sz="2400" b="0" dirty="0" err="1" smtClean="0">
                <a:solidFill>
                  <a:srgbClr val="000000"/>
                </a:solidFill>
                <a:latin typeface="Gill Sans"/>
                <a:cs typeface="Gill Sans"/>
              </a:rPr>
              <a:t>boolean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05875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 animBg="1"/>
      <p:bldP spid="101" grpId="0"/>
      <p:bldP spid="103" grpId="0"/>
      <p:bldP spid="117" grpId="0"/>
      <p:bldP spid="1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Columns Stores: Integer Coding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11430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63159" y="2438400"/>
            <a:ext cx="590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  <a:latin typeface="Gill Sans"/>
                <a:cs typeface="Gill Sans"/>
              </a:rPr>
              <a:t>Say you’re coding a bunch of integers…</a:t>
            </a:r>
            <a:endParaRPr lang="en-US" sz="2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90440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89502">
            <a:off x="97780" y="348799"/>
            <a:ext cx="313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"/>
                <a:cs typeface="Gill Sans"/>
              </a:rPr>
              <a:t>Remember this?</a:t>
            </a:r>
            <a:endParaRPr lang="en-US" sz="2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 rot="20989502">
            <a:off x="1241908" y="687779"/>
            <a:ext cx="91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/>
                <a:cs typeface="Gill Sans"/>
              </a:rPr>
              <a:t>(week 4)</a:t>
            </a:r>
            <a:endParaRPr lang="en-US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2" name="Picture 1" descr="compressio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87">
            <a:off x="1426164" y="1397095"/>
            <a:ext cx="54864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compressio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87">
            <a:off x="1687534" y="1621540"/>
            <a:ext cx="54864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compression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87">
            <a:off x="1992333" y="1850140"/>
            <a:ext cx="54864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compression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87">
            <a:off x="2297134" y="2078741"/>
            <a:ext cx="54864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8240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Column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 advantages:</a:t>
            </a:r>
          </a:p>
          <a:p>
            <a:pPr lvl="1"/>
            <a:r>
              <a:rPr lang="en-US" dirty="0" smtClean="0"/>
              <a:t>Better </a:t>
            </a:r>
            <a:r>
              <a:rPr lang="en-US" dirty="0"/>
              <a:t>compression</a:t>
            </a:r>
          </a:p>
          <a:p>
            <a:pPr lvl="1"/>
            <a:r>
              <a:rPr lang="en-US" dirty="0" smtClean="0"/>
              <a:t>Read efficiency</a:t>
            </a:r>
          </a:p>
          <a:p>
            <a:r>
              <a:rPr lang="en-US" dirty="0" smtClean="0"/>
              <a:t>Enables </a:t>
            </a:r>
            <a:r>
              <a:rPr lang="en-US" dirty="0" err="1" smtClean="0"/>
              <a:t>vectorized</a:t>
            </a:r>
            <a:r>
              <a:rPr lang="en-US" dirty="0" smtClean="0"/>
              <a:t> execution</a:t>
            </a:r>
          </a:p>
        </p:txBody>
      </p:sp>
    </p:spTree>
    <p:extLst>
      <p:ext uri="{BB962C8B-B14F-4D97-AF65-F5344CB8AC3E}">
        <p14:creationId xmlns:p14="http://schemas.microsoft.com/office/powerpoint/2010/main" val="3946768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Everything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597" y="1143000"/>
            <a:ext cx="384780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 big1.fx, big2,fy, </a:t>
            </a:r>
            <a:r>
              <a:rPr lang="en-US" sz="14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small,fz</a:t>
            </a:r>
            <a:endParaRPr lang="en-US" sz="1400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FROM big1</a:t>
            </a:r>
            <a:endParaRPr lang="en-US" sz="14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JOIN big2 ON big1.id1 </a:t>
            </a:r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= </a:t>
            </a:r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big2.id1</a:t>
            </a:r>
            <a:endParaRPr lang="en-US" sz="14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JOIN small ON big1.id2 = small.id2</a:t>
            </a:r>
          </a:p>
          <a:p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WHERE big1.fx = 2015</a:t>
            </a:r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AND</a:t>
            </a:r>
            <a:b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big2.f1 &lt; 40 AND</a:t>
            </a:r>
            <a:b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400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big2.f2 &gt; 2;</a:t>
            </a:r>
            <a:endParaRPr lang="en-US" sz="1400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482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big1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257800" y="34290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join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248400" y="2514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join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8674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big2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4676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small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1676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cxnSp>
        <p:nvCxnSpPr>
          <p:cNvPr id="16" name="Straight Arrow Connector 15"/>
          <p:cNvCxnSpPr>
            <a:stCxn id="5" idx="0"/>
            <a:endCxn id="19" idx="2"/>
          </p:cNvCxnSpPr>
          <p:nvPr/>
        </p:nvCxnSpPr>
        <p:spPr bwMode="auto">
          <a:xfrm flipV="1">
            <a:off x="5143500" y="5638800"/>
            <a:ext cx="0" cy="2286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0"/>
            <a:endCxn id="22" idx="2"/>
          </p:cNvCxnSpPr>
          <p:nvPr/>
        </p:nvCxnSpPr>
        <p:spPr bwMode="auto">
          <a:xfrm flipV="1">
            <a:off x="6362700" y="5638800"/>
            <a:ext cx="0" cy="2286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 bwMode="auto">
          <a:xfrm flipV="1">
            <a:off x="5753100" y="3048000"/>
            <a:ext cx="990600" cy="3810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  <a:endCxn id="9" idx="2"/>
          </p:cNvCxnSpPr>
          <p:nvPr/>
        </p:nvCxnSpPr>
        <p:spPr bwMode="auto">
          <a:xfrm flipH="1" flipV="1">
            <a:off x="6743700" y="3048000"/>
            <a:ext cx="1219200" cy="2819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0"/>
            <a:endCxn id="14" idx="2"/>
          </p:cNvCxnSpPr>
          <p:nvPr/>
        </p:nvCxnSpPr>
        <p:spPr bwMode="auto">
          <a:xfrm flipV="1">
            <a:off x="6743700" y="2209800"/>
            <a:ext cx="0" cy="3048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 bwMode="auto">
          <a:xfrm>
            <a:off x="4648200" y="4419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select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648200" y="5105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5867400" y="4419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select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5867400" y="5105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cxnSp>
        <p:nvCxnSpPr>
          <p:cNvPr id="23" name="Straight Arrow Connector 22"/>
          <p:cNvCxnSpPr>
            <a:stCxn id="19" idx="0"/>
            <a:endCxn id="17" idx="2"/>
          </p:cNvCxnSpPr>
          <p:nvPr/>
        </p:nvCxnSpPr>
        <p:spPr bwMode="auto">
          <a:xfrm flipV="1">
            <a:off x="5143500" y="4953000"/>
            <a:ext cx="0" cy="152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0"/>
            <a:endCxn id="20" idx="2"/>
          </p:cNvCxnSpPr>
          <p:nvPr/>
        </p:nvCxnSpPr>
        <p:spPr bwMode="auto">
          <a:xfrm flipV="1">
            <a:off x="6362700" y="4953000"/>
            <a:ext cx="0" cy="152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8" idx="2"/>
          </p:cNvCxnSpPr>
          <p:nvPr/>
        </p:nvCxnSpPr>
        <p:spPr bwMode="auto">
          <a:xfrm flipV="1">
            <a:off x="5143500" y="3962400"/>
            <a:ext cx="609600" cy="4572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0"/>
            <a:endCxn id="8" idx="2"/>
          </p:cNvCxnSpPr>
          <p:nvPr/>
        </p:nvCxnSpPr>
        <p:spPr bwMode="auto">
          <a:xfrm flipH="1" flipV="1">
            <a:off x="5753100" y="3962400"/>
            <a:ext cx="609600" cy="4572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200" y="4800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Build logical plan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00" y="52533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Gill Sans"/>
                <a:cs typeface="Gill Sans"/>
              </a:rPr>
              <a:t>Optimize logical plan</a:t>
            </a:r>
            <a:endParaRPr lang="en-US" sz="24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00" y="5710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Select physical plan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 rot="21430914">
            <a:off x="244602" y="2998798"/>
            <a:ext cx="4817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Gill Sans"/>
                <a:cs typeface="Gill Sans"/>
              </a:rPr>
              <a:t>Remember this?</a:t>
            </a:r>
            <a:endParaRPr lang="en-US" sz="4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38962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Column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 advantages:</a:t>
            </a:r>
          </a:p>
          <a:p>
            <a:pPr lvl="1"/>
            <a:r>
              <a:rPr lang="en-US" dirty="0" smtClean="0"/>
              <a:t>Better </a:t>
            </a:r>
            <a:r>
              <a:rPr lang="en-US" dirty="0"/>
              <a:t>compression</a:t>
            </a:r>
          </a:p>
          <a:p>
            <a:pPr lvl="1"/>
            <a:r>
              <a:rPr lang="en-US" dirty="0" smtClean="0"/>
              <a:t>Read efficiency</a:t>
            </a:r>
          </a:p>
          <a:p>
            <a:r>
              <a:rPr lang="en-US" dirty="0" smtClean="0"/>
              <a:t>Enables </a:t>
            </a:r>
            <a:r>
              <a:rPr lang="en-US" dirty="0" err="1" smtClean="0"/>
              <a:t>vectorized</a:t>
            </a:r>
            <a:r>
              <a:rPr lang="en-US" dirty="0" smtClean="0"/>
              <a:t> execution</a:t>
            </a:r>
          </a:p>
        </p:txBody>
      </p:sp>
    </p:spTree>
    <p:extLst>
      <p:ext uri="{BB962C8B-B14F-4D97-AF65-F5344CB8AC3E}">
        <p14:creationId xmlns:p14="http://schemas.microsoft.com/office/powerpoint/2010/main" val="3946768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         // List of random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// Matches a predicate?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(i+7) = col(i+7)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009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On my laptop:  409ms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7071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On my laptop:  174ms</a:t>
            </a:r>
          </a:p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749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Which is faster?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63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Why?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6360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         // List of random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// Matches a predicate?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(i+7) = col(i+7)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009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On my laptop:  409ms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7071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On my laptop:  174ms</a:t>
            </a:r>
          </a:p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749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Why does it matter?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51054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</p:spTree>
    <p:extLst>
      <p:ext uri="{BB962C8B-B14F-4D97-AF65-F5344CB8AC3E}">
        <p14:creationId xmlns:p14="http://schemas.microsoft.com/office/powerpoint/2010/main" val="1402616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543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Actually, it’s worse than that!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345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Each operator implements a common interface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24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Execution driven by repeated calls </a:t>
            </a:r>
            <a:b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to top of operator tree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52600" y="2662535"/>
            <a:ext cx="5486400" cy="461665"/>
            <a:chOff x="1752600" y="2209800"/>
            <a:chExt cx="5486400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1752600" y="2271355"/>
              <a:ext cx="923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bg1"/>
                  </a:solidFill>
                  <a:latin typeface="Andale Mono"/>
                  <a:cs typeface="Andale Mono"/>
                </a:rPr>
                <a:t>open()</a:t>
              </a:r>
              <a:endParaRPr lang="en-US" b="0" dirty="0">
                <a:solidFill>
                  <a:schemeClr val="bg1"/>
                </a:solidFill>
                <a:latin typeface="Andale Mono"/>
                <a:cs typeface="Andale Mono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20980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Initialize, reset internal state, etc.</a:t>
              </a:r>
              <a:endParaRPr lang="en-US" sz="24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2600" y="3043535"/>
            <a:ext cx="5486400" cy="461665"/>
            <a:chOff x="1752600" y="2895600"/>
            <a:chExt cx="548640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752600" y="2957155"/>
              <a:ext cx="923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bg1"/>
                  </a:solidFill>
                  <a:latin typeface="Andale Mono"/>
                  <a:cs typeface="Andale Mono"/>
                </a:rPr>
                <a:t>next()</a:t>
              </a:r>
              <a:endParaRPr lang="en-US" b="0" dirty="0">
                <a:solidFill>
                  <a:schemeClr val="bg1"/>
                </a:solidFill>
                <a:latin typeface="Andale Mono"/>
                <a:cs typeface="Andale Mono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3200" y="289560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Advance and deliver next tuple</a:t>
              </a:r>
              <a:endParaRPr lang="en-US" sz="24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6400" y="3424535"/>
            <a:ext cx="5562600" cy="461665"/>
            <a:chOff x="1676400" y="3729335"/>
            <a:chExt cx="5562600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676400" y="3790890"/>
              <a:ext cx="1046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bg1"/>
                  </a:solidFill>
                  <a:latin typeface="Andale Mono"/>
                  <a:cs typeface="Andale Mono"/>
                </a:rPr>
                <a:t>close()</a:t>
              </a:r>
              <a:endParaRPr lang="en-US" b="0" dirty="0">
                <a:solidFill>
                  <a:schemeClr val="bg1"/>
                </a:solidFill>
                <a:latin typeface="Andale Mono"/>
                <a:cs typeface="Andale Mono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3729335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Clean up, free resources, etc.</a:t>
              </a:r>
              <a:endParaRPr lang="en-US" sz="24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786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vs. Databases: </a:t>
            </a:r>
            <a:r>
              <a:rPr lang="en-US" dirty="0" err="1" smtClean="0"/>
              <a:t>Grep</a:t>
            </a:r>
            <a:endParaRPr lang="en-US" dirty="0"/>
          </a:p>
        </p:txBody>
      </p:sp>
      <p:pic>
        <p:nvPicPr>
          <p:cNvPr id="5" name="Picture 4" descr="results-gr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229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5562600"/>
            <a:ext cx="5602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* FROM Data WHERE field LIKE ‘%XYZ%’;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Pavlo</a:t>
            </a:r>
            <a:r>
              <a:rPr lang="en-US" sz="1000" b="0" dirty="0" smtClean="0">
                <a:solidFill>
                  <a:schemeClr val="bg1"/>
                </a:solidFill>
              </a:rPr>
              <a:t> et al. </a:t>
            </a:r>
            <a:r>
              <a:rPr lang="en-US" sz="1000" b="0" dirty="0">
                <a:solidFill>
                  <a:schemeClr val="bg1"/>
                </a:solidFill>
              </a:rPr>
              <a:t>(2009) A Comparison of Approaches to Large-Scale Data Analysis. </a:t>
            </a:r>
            <a:r>
              <a:rPr lang="en-US" sz="1000" b="0" dirty="0" smtClean="0">
                <a:solidFill>
                  <a:schemeClr val="bg1"/>
                </a:solidFill>
              </a:rPr>
              <a:t>SIGMOD.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02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46482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352800" y="3581400"/>
            <a:ext cx="2438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Read(Rankings)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52800" y="2438400"/>
            <a:ext cx="2438400" cy="762000"/>
            <a:chOff x="3657600" y="2895600"/>
            <a:chExt cx="2438400" cy="7620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657600" y="2895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  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pageRank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&gt; X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1287009"/>
                </p:ext>
              </p:extLst>
            </p:nvPr>
          </p:nvGraphicFramePr>
          <p:xfrm>
            <a:off x="3997325" y="3054350"/>
            <a:ext cx="574675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" name="Equation" r:id="rId3" imgW="152280" imgH="139680" progId="Equation.3">
                    <p:embed/>
                  </p:oleObj>
                </mc:Choice>
                <mc:Fallback>
                  <p:oleObj name="Equation" r:id="rId3" imgW="1522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7325" y="3054350"/>
                          <a:ext cx="574675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3352800" y="1295400"/>
            <a:ext cx="2438400" cy="762000"/>
            <a:chOff x="3657600" y="1752600"/>
            <a:chExt cx="2438400" cy="7620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657600" y="1752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   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pageURL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,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</a:t>
              </a:r>
              <a:r>
                <a:rPr kumimoji="0" lang="en-US" b="0" i="0" u="none" strike="noStrike" cap="none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Rank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0795618"/>
                </p:ext>
              </p:extLst>
            </p:nvPr>
          </p:nvGraphicFramePr>
          <p:xfrm>
            <a:off x="3816350" y="1911350"/>
            <a:ext cx="5270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" name="Equation" r:id="rId5" imgW="139680" imgH="139680" progId="Equation.3">
                    <p:embed/>
                  </p:oleObj>
                </mc:Choice>
                <mc:Fallback>
                  <p:oleObj name="Equation" r:id="rId5" imgW="1396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1911350"/>
                          <a:ext cx="527050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0" y="5801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Very little actual computation is being done!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5" name="Straight Arrow Connector 4"/>
          <p:cNvCxnSpPr>
            <a:stCxn id="10" idx="0"/>
            <a:endCxn id="11" idx="2"/>
          </p:cNvCxnSpPr>
          <p:nvPr/>
        </p:nvCxnSpPr>
        <p:spPr bwMode="auto">
          <a:xfrm flipV="1">
            <a:off x="4572000" y="3200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3" idx="2"/>
          </p:cNvCxnSpPr>
          <p:nvPr/>
        </p:nvCxnSpPr>
        <p:spPr bwMode="auto">
          <a:xfrm flipV="1">
            <a:off x="4572000" y="2057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1371600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539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3682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848634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6" grpId="1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46482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352800" y="3581400"/>
            <a:ext cx="2438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Read(Rankings)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52800" y="2438400"/>
            <a:ext cx="2438400" cy="762000"/>
            <a:chOff x="3657600" y="2895600"/>
            <a:chExt cx="2438400" cy="7620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657600" y="2895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  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pageRank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&gt; X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352862"/>
                </p:ext>
              </p:extLst>
            </p:nvPr>
          </p:nvGraphicFramePr>
          <p:xfrm>
            <a:off x="3997325" y="3054350"/>
            <a:ext cx="574675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88" name="Equation" r:id="rId3" imgW="152280" imgH="139680" progId="Equation.3">
                    <p:embed/>
                  </p:oleObj>
                </mc:Choice>
                <mc:Fallback>
                  <p:oleObj name="Equation" r:id="rId3" imgW="1522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7325" y="3054350"/>
                          <a:ext cx="574675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3352800" y="1295400"/>
            <a:ext cx="2438400" cy="762000"/>
            <a:chOff x="3657600" y="1752600"/>
            <a:chExt cx="2438400" cy="7620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657600" y="1752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   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pageURL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,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</a:t>
              </a:r>
              <a:r>
                <a:rPr kumimoji="0" lang="en-US" b="0" i="0" u="none" strike="noStrike" cap="none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Rank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6451043"/>
                </p:ext>
              </p:extLst>
            </p:nvPr>
          </p:nvGraphicFramePr>
          <p:xfrm>
            <a:off x="3816350" y="1911350"/>
            <a:ext cx="5270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89" name="Equation" r:id="rId5" imgW="139680" imgH="139680" progId="Equation.3">
                    <p:embed/>
                  </p:oleObj>
                </mc:Choice>
                <mc:Fallback>
                  <p:oleObj name="Equation" r:id="rId5" imgW="1396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1911350"/>
                          <a:ext cx="527050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0" y="5801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Solution?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5" name="Straight Arrow Connector 4"/>
          <p:cNvCxnSpPr>
            <a:stCxn id="10" idx="0"/>
            <a:endCxn id="11" idx="2"/>
          </p:cNvCxnSpPr>
          <p:nvPr/>
        </p:nvCxnSpPr>
        <p:spPr bwMode="auto">
          <a:xfrm flipV="1">
            <a:off x="4572000" y="3200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3" idx="2"/>
          </p:cNvCxnSpPr>
          <p:nvPr/>
        </p:nvCxnSpPr>
        <p:spPr bwMode="auto">
          <a:xfrm flipV="1">
            <a:off x="4572000" y="2057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1371600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539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3682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418872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         // List of random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  // Matches a predicate?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(i+7) = col(i+7) &gt; 0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471993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Vectorized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 Execution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983" y="1325940"/>
            <a:ext cx="122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9600" dirty="0">
              <a:solidFill>
                <a:srgbClr val="008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589" y="1295400"/>
            <a:ext cx="9028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5253335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Andale Mono"/>
                <a:cs typeface="Andale Mono"/>
              </a:rPr>
              <a:t>next()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 returns a vector of tuples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56343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All operators rewritten to work on vectors of tuples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34635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Column Stores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 advantages:</a:t>
            </a:r>
          </a:p>
          <a:p>
            <a:pPr lvl="1"/>
            <a:r>
              <a:rPr lang="en-US" dirty="0" smtClean="0"/>
              <a:t>Better </a:t>
            </a:r>
            <a:r>
              <a:rPr lang="en-US" dirty="0"/>
              <a:t>compression</a:t>
            </a:r>
          </a:p>
          <a:p>
            <a:pPr lvl="1"/>
            <a:r>
              <a:rPr lang="en-US" dirty="0" smtClean="0"/>
              <a:t>Read efficiency</a:t>
            </a:r>
          </a:p>
          <a:p>
            <a:r>
              <a:rPr lang="en-US" dirty="0" smtClean="0"/>
              <a:t>Enables </a:t>
            </a:r>
            <a:r>
              <a:rPr lang="en-US" dirty="0" err="1" smtClean="0"/>
              <a:t>vectorized</a:t>
            </a:r>
            <a:r>
              <a:rPr lang="en-US" dirty="0" smtClean="0"/>
              <a:t> execution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054024"/>
            <a:ext cx="8196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Gill Sans"/>
                <a:cs typeface="Gill Sans"/>
              </a:rPr>
              <a:t>These are well-known in traditional databases…</a:t>
            </a:r>
            <a:endParaRPr lang="en-US" sz="3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 rot="21401597">
            <a:off x="5043014" y="5744054"/>
            <a:ext cx="36663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Gill Sans"/>
                <a:cs typeface="Gill Sans"/>
              </a:rPr>
              <a:t>Why not in Hadoop?</a:t>
            </a:r>
            <a:endParaRPr lang="en-US" sz="3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89457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in Hadoop?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He et al. </a:t>
            </a:r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smtClean="0">
                <a:solidFill>
                  <a:schemeClr val="bg1"/>
                </a:solidFill>
              </a:rPr>
              <a:t>2011) </a:t>
            </a:r>
            <a:r>
              <a:rPr lang="en-US" sz="1000" b="0" dirty="0" err="1">
                <a:solidFill>
                  <a:schemeClr val="bg1"/>
                </a:solidFill>
              </a:rPr>
              <a:t>RCFile</a:t>
            </a:r>
            <a:r>
              <a:rPr lang="en-US" sz="1000" b="0" dirty="0">
                <a:solidFill>
                  <a:schemeClr val="bg1"/>
                </a:solidFill>
              </a:rPr>
              <a:t>: A Fast and Space-Efficient Data Placement Structure in MapReduce-based Warehouse Systems. </a:t>
            </a:r>
            <a:r>
              <a:rPr lang="en-US" sz="1000" b="0" dirty="0" smtClean="0">
                <a:solidFill>
                  <a:schemeClr val="bg1"/>
                </a:solidFill>
              </a:rPr>
              <a:t>ICDE.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29624"/>
            <a:ext cx="42524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Gill Sans"/>
                <a:cs typeface="Gill Sans"/>
              </a:rPr>
              <a:t>No reason why not!</a:t>
            </a:r>
            <a:endParaRPr lang="en-US" sz="32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2600" y="1870841"/>
            <a:ext cx="5867400" cy="3920359"/>
            <a:chOff x="1752600" y="2133600"/>
            <a:chExt cx="5867400" cy="3920359"/>
          </a:xfrm>
        </p:grpSpPr>
        <p:pic>
          <p:nvPicPr>
            <p:cNvPr id="7" name="Picture 6" descr="RCFi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2209800"/>
              <a:ext cx="5867400" cy="3844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98369" y="2133600"/>
              <a:ext cx="1207031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  <a:latin typeface="Gill Sans"/>
                  <a:cs typeface="Gill Sans"/>
                </a:rPr>
                <a:t>RCFile</a:t>
              </a:r>
              <a:endParaRPr lang="en-US" sz="240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55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Vectorized</a:t>
            </a:r>
            <a:r>
              <a:rPr lang="en-US" dirty="0" smtClean="0"/>
              <a:t> Execution?</a:t>
            </a:r>
            <a:endParaRPr lang="en-US" dirty="0"/>
          </a:p>
        </p:txBody>
      </p:sp>
      <p:pic>
        <p:nvPicPr>
          <p:cNvPr id="4" name="Picture 3" descr="hive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81000"/>
            <a:ext cx="1795299" cy="160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56846"/>
            <a:ext cx="5725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hive.vectorized.execution.enabled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true;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3854" y="2627055"/>
            <a:ext cx="57255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VectorizedRowBatch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boolean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selectedInUse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selected;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size;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columns;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extends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long[] vector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941255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Batch of rows, organized as columns: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36309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Vectorized</a:t>
            </a:r>
            <a:r>
              <a:rPr lang="en-US" dirty="0" smtClean="0"/>
              <a:t> Execution</a:t>
            </a:r>
            <a:endParaRPr lang="en-US" dirty="0"/>
          </a:p>
        </p:txBody>
      </p:sp>
      <p:pic>
        <p:nvPicPr>
          <p:cNvPr id="4" name="Picture 3" descr="hive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81000"/>
            <a:ext cx="1795299" cy="1606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143000"/>
            <a:ext cx="5602415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LongColumnAddLongScalarExpression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long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scalar;</a:t>
            </a:r>
          </a:p>
          <a:p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void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evaluate(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VectorizedRowBatch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batch)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long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((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batch.columns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]).vector;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long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((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batch.columns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]).vector;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if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batch.selectedInUse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j = 0; j &lt;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batch.size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 j++)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[j];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+ scalar;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}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else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for 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0;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batch.size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++) {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+ scalar;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  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}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60198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Vectorized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 operator example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27479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(Related) Trick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819400"/>
            <a:ext cx="7664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LessThan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Multiply(Attribute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("x"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), </a:t>
            </a:r>
            <a:endParaRPr lang="en-US" sz="1800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   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Divide(Minus(Literal(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"1")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Attribute("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y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"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)), 100)),</a:t>
            </a: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 434) </a:t>
            </a:r>
            <a:endParaRPr lang="en-US" sz="1800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pic>
        <p:nvPicPr>
          <p:cNvPr id="3" name="Picture 2" descr="sp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"/>
            <a:ext cx="258301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73314"/>
            <a:ext cx="5571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x</a:t>
            </a:r>
            <a:r>
              <a:rPr lang="en-US" sz="2000" b="0" dirty="0" smtClean="0">
                <a:solidFill>
                  <a:schemeClr val="bg1"/>
                </a:solidFill>
                <a:latin typeface="Andale Mono"/>
                <a:cs typeface="Andale Mono"/>
              </a:rPr>
              <a:t>, y</a:t>
            </a:r>
            <a:endParaRPr lang="en-US" sz="20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FROM </a:t>
            </a:r>
            <a:r>
              <a:rPr lang="en-US" sz="2000" b="0" dirty="0" smtClean="0">
                <a:solidFill>
                  <a:schemeClr val="bg1"/>
                </a:solidFill>
                <a:latin typeface="Andale Mono"/>
                <a:cs typeface="Andale Mono"/>
              </a:rPr>
              <a:t>z </a:t>
            </a:r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WHERE </a:t>
            </a:r>
            <a:r>
              <a:rPr lang="en-US" sz="2000" b="0" dirty="0" smtClean="0">
                <a:solidFill>
                  <a:schemeClr val="bg1"/>
                </a:solidFill>
                <a:latin typeface="Andale Mono"/>
                <a:cs typeface="Andale Mono"/>
              </a:rPr>
              <a:t>x * (1 – y)/100 &lt; 434;</a:t>
            </a:r>
            <a:endParaRPr lang="en-US" sz="2000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2860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Predicate is “interpreted” as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 rot="21174465">
            <a:off x="2996040" y="3738548"/>
            <a:ext cx="111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Slow!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33893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Dynamic code generation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(feed AST into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Scala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 compiler to generate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bytecode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):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5486400"/>
            <a:ext cx="627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row.get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("x")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* (1 – </a:t>
            </a:r>
            <a:r>
              <a:rPr lang="en-US" sz="18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row.get</a:t>
            </a:r>
            <a:r>
              <a:rPr lang="en-US" sz="1800" b="0" dirty="0" smtClean="0">
                <a:solidFill>
                  <a:schemeClr val="bg1"/>
                </a:solidFill>
                <a:latin typeface="Andale Mono"/>
                <a:cs typeface="Andale Mono"/>
              </a:rPr>
              <a:t>("y"))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/100 &lt; 434</a:t>
            </a:r>
            <a:endParaRPr lang="en-US" sz="1800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 rot="21174465">
            <a:off x="2838939" y="5929832"/>
            <a:ext cx="234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Much faster!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86771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semi-structured data?</a:t>
            </a:r>
            <a:endParaRPr lang="en-US" dirty="0"/>
          </a:p>
        </p:txBody>
      </p:sp>
      <p:pic>
        <p:nvPicPr>
          <p:cNvPr id="4" name="Picture 3" descr="parque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200900" cy="245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6670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Required: exactly one occurrence</a:t>
            </a:r>
          </a:p>
          <a:p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Optional: 0 or 1 occurrence</a:t>
            </a:r>
          </a:p>
          <a:p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Repeated: 0 or more occurrences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6" name="Picture 5" descr="parquet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305300"/>
            <a:ext cx="3835400" cy="179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0121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  <a:endParaRPr lang="en-US" sz="18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 rot="21174465">
            <a:off x="3674732" y="583364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What’s the issue?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3639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Dremel</a:t>
            </a:r>
            <a:r>
              <a:rPr lang="en-US" dirty="0" smtClean="0"/>
              <a:t> storage model</a:t>
            </a:r>
          </a:p>
          <a:p>
            <a:r>
              <a:rPr lang="en-US" dirty="0" smtClean="0"/>
              <a:t>Open-source implementation in Parquet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https://</a:t>
            </a:r>
            <a:r>
              <a:rPr lang="en-US" sz="1000" b="0" dirty="0" err="1">
                <a:solidFill>
                  <a:schemeClr val="bg1"/>
                </a:solidFill>
              </a:rPr>
              <a:t>blog.twitter.com</a:t>
            </a:r>
            <a:r>
              <a:rPr lang="en-US" sz="1000" b="0" dirty="0">
                <a:solidFill>
                  <a:schemeClr val="bg1"/>
                </a:solidFill>
              </a:rPr>
              <a:t>/2013/</a:t>
            </a:r>
            <a:r>
              <a:rPr lang="en-US" sz="1000" b="0" dirty="0" err="1">
                <a:solidFill>
                  <a:schemeClr val="bg1"/>
                </a:solidFill>
              </a:rPr>
              <a:t>dremel</a:t>
            </a:r>
            <a:r>
              <a:rPr lang="en-US" sz="1000" b="0" dirty="0">
                <a:solidFill>
                  <a:schemeClr val="bg1"/>
                </a:solidFill>
              </a:rPr>
              <a:t>-made-simple-with-parquet</a:t>
            </a:r>
          </a:p>
        </p:txBody>
      </p:sp>
      <p:pic>
        <p:nvPicPr>
          <p:cNvPr id="5" name="Picture 4" descr="parquet-drib_1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83413"/>
            <a:ext cx="3166116" cy="23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55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vs. Databases: Select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7150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pic>
        <p:nvPicPr>
          <p:cNvPr id="3" name="Picture 2" descr="results-sel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371600"/>
            <a:ext cx="5000625" cy="420052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Pavlo</a:t>
            </a:r>
            <a:r>
              <a:rPr lang="en-US" sz="1000" b="0" dirty="0" smtClean="0">
                <a:solidFill>
                  <a:schemeClr val="bg1"/>
                </a:solidFill>
              </a:rPr>
              <a:t> et al. </a:t>
            </a:r>
            <a:r>
              <a:rPr lang="en-US" sz="1000" b="0" dirty="0">
                <a:solidFill>
                  <a:schemeClr val="bg1"/>
                </a:solidFill>
              </a:rPr>
              <a:t>(2009) A Comparison of Approaches to Large-Scale Data Analysis. </a:t>
            </a:r>
            <a:r>
              <a:rPr lang="en-US" sz="1000" b="0" dirty="0" smtClean="0">
                <a:solidFill>
                  <a:schemeClr val="bg1"/>
                </a:solidFill>
              </a:rPr>
              <a:t>SIGMOD.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5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and Repeated Elements</a:t>
            </a:r>
            <a:endParaRPr lang="en-US" dirty="0"/>
          </a:p>
        </p:txBody>
      </p:sp>
      <p:pic>
        <p:nvPicPr>
          <p:cNvPr id="4" name="Picture 3" descr="parquet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270000"/>
            <a:ext cx="7112000" cy="2070100"/>
          </a:xfrm>
          <a:prstGeom prst="rect">
            <a:avLst/>
          </a:prstGeom>
        </p:spPr>
      </p:pic>
      <p:pic>
        <p:nvPicPr>
          <p:cNvPr id="5" name="Picture 4" descr="parque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378200"/>
            <a:ext cx="7124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73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Decomposition</a:t>
            </a:r>
            <a:endParaRPr lang="en-US" dirty="0"/>
          </a:p>
        </p:txBody>
      </p:sp>
      <p:pic>
        <p:nvPicPr>
          <p:cNvPr id="6" name="Picture 5" descr="parque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7200900" cy="2451100"/>
          </a:xfrm>
          <a:prstGeom prst="rect">
            <a:avLst/>
          </a:prstGeom>
        </p:spPr>
      </p:pic>
      <p:pic>
        <p:nvPicPr>
          <p:cNvPr id="3" name="Picture 2" descr="parquet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5087018" cy="2362200"/>
          </a:xfrm>
          <a:prstGeom prst="rect">
            <a:avLst/>
          </a:prstGeom>
        </p:spPr>
      </p:pic>
      <p:pic>
        <p:nvPicPr>
          <p:cNvPr id="8" name="Picture 7" descr="parquet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305300"/>
            <a:ext cx="3835400" cy="179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40121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  <a:endParaRPr lang="en-US" sz="18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 rot="21174465">
            <a:off x="3670951" y="5587958"/>
            <a:ext cx="3960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What other information do we need to store?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16919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Level</a:t>
            </a:r>
            <a:endParaRPr lang="en-US" dirty="0"/>
          </a:p>
        </p:txBody>
      </p:sp>
      <p:pic>
        <p:nvPicPr>
          <p:cNvPr id="4" name="Picture 3" descr="parquet-deflev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1511300"/>
            <a:ext cx="7150100" cy="2171700"/>
          </a:xfrm>
          <a:prstGeom prst="rect">
            <a:avLst/>
          </a:prstGeom>
        </p:spPr>
      </p:pic>
      <p:pic>
        <p:nvPicPr>
          <p:cNvPr id="5" name="Picture 4" descr="parquet-defleve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300"/>
            <a:ext cx="7124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2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Level: Illustration</a:t>
            </a:r>
            <a:endParaRPr lang="en-US" dirty="0"/>
          </a:p>
        </p:txBody>
      </p:sp>
      <p:pic>
        <p:nvPicPr>
          <p:cNvPr id="7" name="Picture 6" descr="parquet-defleve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057400"/>
            <a:ext cx="7289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8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Repetition Level</a:t>
            </a:r>
            <a:endParaRPr lang="en-US" dirty="0"/>
          </a:p>
        </p:txBody>
      </p:sp>
      <p:pic>
        <p:nvPicPr>
          <p:cNvPr id="4" name="Picture 3" descr="parquet-replev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990600"/>
            <a:ext cx="6832600" cy="56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14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Repetition </a:t>
            </a:r>
            <a:r>
              <a:rPr lang="en-US" dirty="0" smtClean="0"/>
              <a:t>Level: Illustration</a:t>
            </a:r>
            <a:endParaRPr lang="en-US" dirty="0"/>
          </a:p>
        </p:txBody>
      </p:sp>
      <p:pic>
        <p:nvPicPr>
          <p:cNvPr id="4" name="Picture 3" descr="parquet-repleve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12" y="838200"/>
            <a:ext cx="6316188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943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0 marks 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new </a:t>
            </a:r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record and implies creating a new level1 and level2 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list</a:t>
            </a:r>
          </a:p>
          <a:p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1 </a:t>
            </a:r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marks 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new </a:t>
            </a:r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level1 list and implies creating a new level2 list as well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.</a:t>
            </a:r>
          </a:p>
          <a:p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2 </a:t>
            </a:r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marks every new element in a level2 list.</a:t>
            </a:r>
          </a:p>
        </p:txBody>
      </p:sp>
    </p:spTree>
    <p:extLst>
      <p:ext uri="{BB962C8B-B14F-4D97-AF65-F5344CB8AC3E}">
        <p14:creationId xmlns:p14="http://schemas.microsoft.com/office/powerpoint/2010/main" val="1996382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</a:t>
            </a:r>
            <a:r>
              <a:rPr lang="en-US" dirty="0"/>
              <a:t>I</a:t>
            </a:r>
            <a:r>
              <a:rPr lang="en-US" dirty="0" smtClean="0"/>
              <a:t>t Together</a:t>
            </a:r>
            <a:endParaRPr lang="en-US" dirty="0"/>
          </a:p>
        </p:txBody>
      </p:sp>
      <p:pic>
        <p:nvPicPr>
          <p:cNvPr id="5" name="Picture 4" descr="parque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7200900" cy="2451100"/>
          </a:xfrm>
          <a:prstGeom prst="rect">
            <a:avLst/>
          </a:prstGeom>
        </p:spPr>
      </p:pic>
      <p:pic>
        <p:nvPicPr>
          <p:cNvPr id="6" name="Picture 5" descr="parquet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5087018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0121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  <a:endParaRPr lang="en-US" sz="18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8" descr="parquet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81500"/>
            <a:ext cx="7137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9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Projection</a:t>
            </a:r>
            <a:endParaRPr lang="en-US" dirty="0"/>
          </a:p>
        </p:txBody>
      </p:sp>
      <p:pic>
        <p:nvPicPr>
          <p:cNvPr id="3" name="Picture 2" descr="parquet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1154410"/>
            <a:ext cx="5704813" cy="3341390"/>
          </a:xfrm>
          <a:prstGeom prst="rect">
            <a:avLst/>
          </a:prstGeom>
        </p:spPr>
      </p:pic>
      <p:pic>
        <p:nvPicPr>
          <p:cNvPr id="4" name="Picture 3" descr="parquet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09095"/>
            <a:ext cx="5715000" cy="2139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2971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Project onto </a:t>
            </a:r>
            <a:r>
              <a:rPr lang="en-US" sz="2000" b="0" dirty="0" err="1" smtClean="0">
                <a:solidFill>
                  <a:schemeClr val="bg2"/>
                </a:solidFill>
                <a:latin typeface="Gill Sans"/>
                <a:cs typeface="Gill Sans"/>
              </a:rPr>
              <a:t>contacts.phoneNumber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2889970">
            <a:off x="4148565" y="3605979"/>
            <a:ext cx="9906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24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Layout</a:t>
            </a:r>
            <a:endParaRPr lang="en-US" dirty="0"/>
          </a:p>
        </p:txBody>
      </p:sp>
      <p:pic>
        <p:nvPicPr>
          <p:cNvPr id="3" name="Picture 2" descr="parquet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4" y="3416300"/>
            <a:ext cx="7239000" cy="2908300"/>
          </a:xfrm>
          <a:prstGeom prst="rect">
            <a:avLst/>
          </a:prstGeom>
        </p:spPr>
      </p:pic>
      <p:pic>
        <p:nvPicPr>
          <p:cNvPr id="4" name="Picture 3" descr="parquet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359932"/>
            <a:ext cx="3835400" cy="179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66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  <a:endParaRPr lang="en-US" sz="18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 rot="21174465">
            <a:off x="5602891" y="5618371"/>
            <a:ext cx="2967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Efficient Representations?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6805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 representations are good</a:t>
            </a:r>
          </a:p>
          <a:p>
            <a:r>
              <a:rPr lang="en-US" dirty="0" smtClean="0"/>
              <a:t>Binary representations need schemas</a:t>
            </a:r>
          </a:p>
          <a:p>
            <a:r>
              <a:rPr lang="en-US" dirty="0" smtClean="0"/>
              <a:t>Schemas allow logical/physical separation</a:t>
            </a:r>
          </a:p>
          <a:p>
            <a:r>
              <a:rPr lang="en-US" dirty="0" smtClean="0"/>
              <a:t>Logical/physical separation allows you to do cool things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00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s-aggreg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5648"/>
            <a:ext cx="82296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vs. Databases: Aggregation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6891" y="5562600"/>
            <a:ext cx="437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SUM(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adRevenue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UserVisits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GROUP BY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Pavlo</a:t>
            </a:r>
            <a:r>
              <a:rPr lang="en-US" sz="1000" b="0" dirty="0" smtClean="0">
                <a:solidFill>
                  <a:schemeClr val="bg1"/>
                </a:solidFill>
              </a:rPr>
              <a:t> et al. </a:t>
            </a:r>
            <a:r>
              <a:rPr lang="en-US" sz="1000" b="0" dirty="0">
                <a:solidFill>
                  <a:schemeClr val="bg1"/>
                </a:solidFill>
              </a:rPr>
              <a:t>(2009) A Comparison of Approaches to Large-Scale Data Analysis. </a:t>
            </a:r>
            <a:r>
              <a:rPr lang="en-US" sz="1000" b="0" dirty="0" smtClean="0">
                <a:solidFill>
                  <a:schemeClr val="bg1"/>
                </a:solidFill>
              </a:rPr>
              <a:t>SIGMOD.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08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Major Step Backwards?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is a step backward in database access:</a:t>
            </a:r>
          </a:p>
          <a:p>
            <a:pPr lvl="1"/>
            <a:r>
              <a:rPr lang="en-US" dirty="0" smtClean="0"/>
              <a:t>Schemas are good</a:t>
            </a:r>
          </a:p>
          <a:p>
            <a:pPr lvl="1"/>
            <a:r>
              <a:rPr lang="en-US" dirty="0" smtClean="0"/>
              <a:t>Separation of the schema from the application is good</a:t>
            </a:r>
          </a:p>
          <a:p>
            <a:pPr lvl="1"/>
            <a:r>
              <a:rPr lang="en-US" dirty="0" smtClean="0"/>
              <a:t>High-level access languages are good</a:t>
            </a:r>
          </a:p>
          <a:p>
            <a:r>
              <a:rPr lang="en-US" dirty="0" smtClean="0"/>
              <a:t>MapReduce is poor implementation</a:t>
            </a:r>
          </a:p>
          <a:p>
            <a:pPr lvl="1"/>
            <a:r>
              <a:rPr lang="en-US" dirty="0" smtClean="0"/>
              <a:t>Brute force and only brute force (no indexes, for example)</a:t>
            </a:r>
          </a:p>
          <a:p>
            <a:r>
              <a:rPr lang="en-US" dirty="0" smtClean="0"/>
              <a:t>MapReduce is not novel</a:t>
            </a:r>
          </a:p>
          <a:p>
            <a:r>
              <a:rPr lang="en-US" dirty="0" smtClean="0"/>
              <a:t>MapReduce is missing features</a:t>
            </a:r>
          </a:p>
          <a:p>
            <a:pPr lvl="1"/>
            <a:r>
              <a:rPr lang="en-US" dirty="0" smtClean="0"/>
              <a:t>Bulk loader, indexing, updates, transactions…</a:t>
            </a:r>
          </a:p>
          <a:p>
            <a:r>
              <a:rPr lang="en-US" dirty="0" smtClean="0"/>
              <a:t>MapReduce is incompatible with DMBS tools</a:t>
            </a:r>
          </a:p>
          <a:p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32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SML-Card-Cata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663624"/>
            <a:ext cx="4359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Gill Sans"/>
                <a:cs typeface="Gill Sans"/>
              </a:rPr>
              <a:t>Indexes are a good thing!</a:t>
            </a:r>
            <a:endParaRPr lang="en-US" sz="3200" b="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/>
              <a:t>Source: Wikipedia (Card Catalog)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492407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240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status = load ’/tables/statuses/2011/03/01’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using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StatusProtobufPigLoader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() 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as (id: long,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user_id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: long, text: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chararray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, ...);</a:t>
            </a:r>
          </a:p>
          <a:p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filtered = filter status by text matches ’.*\\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bhadoop\\b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.*’;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…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505200"/>
            <a:ext cx="475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Pig performs a brute force scan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Then promptly chucks out most of the data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 rot="20668074">
            <a:off x="6765673" y="3687441"/>
            <a:ext cx="144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Gill Sans"/>
                <a:cs typeface="Gill Sans"/>
              </a:rPr>
              <a:t>Stupid.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+ Full-Text Indexes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</a:t>
            </a:r>
            <a:r>
              <a:rPr lang="en-US" sz="1000" b="0" dirty="0" smtClean="0">
                <a:solidFill>
                  <a:schemeClr val="bg1"/>
                </a:solidFill>
              </a:rPr>
              <a:t>: Lin et al. </a:t>
            </a:r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smtClean="0">
                <a:solidFill>
                  <a:schemeClr val="bg1"/>
                </a:solidFill>
              </a:rPr>
              <a:t>2011) Full</a:t>
            </a:r>
            <a:r>
              <a:rPr lang="en-US" sz="1000" b="0" dirty="0">
                <a:solidFill>
                  <a:schemeClr val="bg1"/>
                </a:solidFill>
              </a:rPr>
              <a:t>-Text Indexing for Optimizing Selection Operations in Large-Scale Data Analytics</a:t>
            </a:r>
            <a:r>
              <a:rPr lang="en-US" sz="1000" b="0" dirty="0" smtClean="0">
                <a:solidFill>
                  <a:schemeClr val="bg1"/>
                </a:solidFill>
              </a:rPr>
              <a:t>. MAPREDUCE Workshop.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88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ss_hay_by_David_Shankb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4002"/>
            <a:ext cx="9144000" cy="12192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Gill Sans"/>
                <a:cs typeface="Gill Sans"/>
              </a:rPr>
              <a:t>“Trying to find a needle in a haystack… with a snowplow”</a:t>
            </a:r>
          </a:p>
          <a:p>
            <a:pPr algn="ctr"/>
            <a:r>
              <a:rPr lang="en-US" sz="2400" b="0" dirty="0" smtClean="0">
                <a:latin typeface="Gill Sans"/>
                <a:cs typeface="Gill Sans"/>
              </a:rPr>
              <a:t>					@</a:t>
            </a:r>
            <a:r>
              <a:rPr lang="en-US" sz="2400" b="0" dirty="0" err="1" smtClean="0">
                <a:latin typeface="Gill Sans"/>
                <a:cs typeface="Gill Sans"/>
              </a:rPr>
              <a:t>squarecog</a:t>
            </a:r>
            <a:endParaRPr lang="en-US" sz="24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2663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505200"/>
            <a:ext cx="475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Pig performs a brute force scan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Then promptly chucks out most of the data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 rot="20668074">
            <a:off x="6765673" y="3687441"/>
            <a:ext cx="144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Gill Sans"/>
                <a:cs typeface="Gill Sans"/>
              </a:rPr>
              <a:t>Stupid.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+ Full-Text Indexes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724400"/>
            <a:ext cx="4443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Uhhh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… how about an index?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115580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Use Lucene full-text index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5240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status = load ’/tables/statuses/2011/03/01’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using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StatusProtobufPigLoader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() 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    as (id: long,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user_id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: long, text: 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chararray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, ...);</a:t>
            </a:r>
          </a:p>
          <a:p>
            <a:endParaRPr lang="en-US" b="0" dirty="0" smtClean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filtered = filter status by text matches ’.*\\</a:t>
            </a:r>
            <a:r>
              <a:rPr lang="en-US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bhadoop\\b</a:t>
            </a:r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.*’;</a:t>
            </a:r>
          </a:p>
          <a:p>
            <a:r>
              <a:rPr lang="en-US" b="0" dirty="0" smtClean="0">
                <a:solidFill>
                  <a:schemeClr val="bg1"/>
                </a:solidFill>
                <a:latin typeface="Andale Mono"/>
                <a:cs typeface="Andale Mono"/>
              </a:rPr>
              <a:t>…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512068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8963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5791200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09600" y="3657600"/>
            <a:ext cx="31242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733801" y="3657600"/>
            <a:ext cx="2895599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629401" y="3657600"/>
            <a:ext cx="1892537" cy="338554"/>
            <a:chOff x="6629401" y="3657600"/>
            <a:chExt cx="1892537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6096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37338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66294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rot="16200000" flipH="1">
            <a:off x="5334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36576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6553200" y="4191001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Client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LZO blocks</a:t>
            </a:r>
            <a:endParaRPr 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18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LZO blocks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58" name="Can 57"/>
          <p:cNvSpPr/>
          <p:nvPr/>
        </p:nvSpPr>
        <p:spPr bwMode="auto">
          <a:xfrm>
            <a:off x="6096000" y="685800"/>
            <a:ext cx="1524000" cy="1066800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Lucene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Index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609600" y="2176046"/>
            <a:ext cx="7620000" cy="338554"/>
            <a:chOff x="609600" y="2176046"/>
            <a:chExt cx="7620000" cy="338554"/>
          </a:xfrm>
        </p:grpSpPr>
        <p:sp>
          <p:nvSpPr>
            <p:cNvPr id="64" name="Rectangle 63"/>
            <p:cNvSpPr/>
            <p:nvPr/>
          </p:nvSpPr>
          <p:spPr bwMode="auto">
            <a:xfrm>
              <a:off x="609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838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1066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1295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1524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752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981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209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438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667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276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3505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3733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3962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4191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4419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648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876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105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34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943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172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400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629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6858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7086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7315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543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772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8001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895600" y="217604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…</a:t>
              </a:r>
              <a:endParaRPr lang="en-US" dirty="0">
                <a:latin typeface="Gill Sans"/>
                <a:cs typeface="Gill San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562600" y="217604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…</a:t>
              </a:r>
              <a:endParaRPr lang="en-US" dirty="0">
                <a:latin typeface="Gill Sans"/>
                <a:cs typeface="Gill San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447800" y="4876800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Build “pseudo-document” for each </a:t>
            </a:r>
            <a:r>
              <a:rPr lang="en-US" sz="2000" b="0" dirty="0" err="1" smtClean="0">
                <a:solidFill>
                  <a:srgbClr val="000000"/>
                </a:solidFill>
                <a:latin typeface="Gill Sans"/>
                <a:cs typeface="Gill Sans"/>
              </a:rPr>
              <a:t>Lzo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 block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14400" y="4343400"/>
            <a:ext cx="477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Index for selection on tweet content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447800" y="5224046"/>
            <a:ext cx="4146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Index pseudo-documents with Lucene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" y="457200"/>
            <a:ext cx="223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ill Sans"/>
                <a:cs typeface="Gill Sans"/>
              </a:rPr>
              <a:t>Index-time</a:t>
            </a:r>
            <a:endParaRPr lang="en-US" sz="28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28097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2" grpId="0"/>
      <p:bldP spid="103" grpId="0"/>
      <p:bldP spid="10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8963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4" name="Group 69"/>
          <p:cNvGrpSpPr/>
          <p:nvPr/>
        </p:nvGrpSpPr>
        <p:grpSpPr>
          <a:xfrm>
            <a:off x="609600" y="3657600"/>
            <a:ext cx="31242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70"/>
          <p:cNvGrpSpPr/>
          <p:nvPr/>
        </p:nvGrpSpPr>
        <p:grpSpPr>
          <a:xfrm>
            <a:off x="3733801" y="3657600"/>
            <a:ext cx="2895599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Group 71"/>
          <p:cNvGrpSpPr/>
          <p:nvPr/>
        </p:nvGrpSpPr>
        <p:grpSpPr>
          <a:xfrm>
            <a:off x="6629401" y="3657600"/>
            <a:ext cx="1892537" cy="338554"/>
            <a:chOff x="6629401" y="3657600"/>
            <a:chExt cx="1892537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6096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37338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66294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rot="16200000" flipH="1">
            <a:off x="5334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36576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6553200" y="4191001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Client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LZO blocks</a:t>
            </a:r>
            <a:endParaRPr lang="en-US" sz="1400" b="0" dirty="0">
              <a:solidFill>
                <a:srgbClr val="000000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105400" y="685800"/>
            <a:ext cx="2514600" cy="1066800"/>
            <a:chOff x="5105400" y="685800"/>
            <a:chExt cx="2514600" cy="1066800"/>
          </a:xfrm>
        </p:grpSpPr>
        <p:cxnSp>
          <p:nvCxnSpPr>
            <p:cNvPr id="64" name="Straight Arrow Connector 63"/>
            <p:cNvCxnSpPr>
              <a:stCxn id="68" idx="3"/>
              <a:endCxn id="58" idx="2"/>
            </p:cNvCxnSpPr>
            <p:nvPr/>
          </p:nvCxnSpPr>
          <p:spPr bwMode="auto">
            <a:xfrm>
              <a:off x="5105400" y="1219200"/>
              <a:ext cx="9906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 bwMode="auto">
            <a:xfrm>
              <a:off x="6096000" y="685800"/>
              <a:ext cx="1524000" cy="1066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Lucene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Index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38200" y="2971800"/>
            <a:ext cx="6934200" cy="304800"/>
            <a:chOff x="838200" y="2971800"/>
            <a:chExt cx="6934200" cy="304800"/>
          </a:xfrm>
        </p:grpSpPr>
        <p:sp>
          <p:nvSpPr>
            <p:cNvPr id="72" name="Rectangle 71"/>
            <p:cNvSpPr/>
            <p:nvPr/>
          </p:nvSpPr>
          <p:spPr bwMode="auto">
            <a:xfrm>
              <a:off x="8382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1524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7526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191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6482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334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66294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6858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75438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 bwMode="auto">
          <a:xfrm rot="5400000">
            <a:off x="5791200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66800" y="5715000"/>
            <a:ext cx="700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Only process blocks known to satisfy selection criteria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81000" y="457200"/>
            <a:ext cx="193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ill Sans"/>
                <a:cs typeface="Gill Sans"/>
              </a:rPr>
              <a:t>Run-time</a:t>
            </a:r>
            <a:endParaRPr lang="en-US" sz="28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44119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  <p:bldP spid="8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encapsulated in the </a:t>
            </a:r>
            <a:r>
              <a:rPr lang="en-US" dirty="0" err="1"/>
              <a:t>InputFormat</a:t>
            </a:r>
            <a:endParaRPr lang="en-US" dirty="0"/>
          </a:p>
          <a:p>
            <a:r>
              <a:rPr lang="en-US" dirty="0" err="1"/>
              <a:t>RecordReaders</a:t>
            </a:r>
            <a:r>
              <a:rPr lang="en-US" dirty="0"/>
              <a:t> know what blocks to process and skip</a:t>
            </a:r>
          </a:p>
          <a:p>
            <a:r>
              <a:rPr lang="en-US" dirty="0"/>
              <a:t>Completely transparent to </a:t>
            </a:r>
            <a:r>
              <a:rPr lang="en-US" dirty="0" smtClean="0"/>
              <a:t>mappers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1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 on tweet content</a:t>
            </a:r>
          </a:p>
          <a:p>
            <a:r>
              <a:rPr lang="en-US" dirty="0"/>
              <a:t>Varied selectivity range</a:t>
            </a:r>
          </a:p>
          <a:p>
            <a:r>
              <a:rPr lang="en-US" dirty="0" smtClean="0"/>
              <a:t>One </a:t>
            </a:r>
            <a:r>
              <a:rPr lang="en-US" dirty="0"/>
              <a:t>day sample data (70m tweets, 8/1/2010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72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vs. Databases: Join</a:t>
            </a:r>
            <a:endParaRPr lang="en-US" dirty="0"/>
          </a:p>
        </p:txBody>
      </p:sp>
      <p:pic>
        <p:nvPicPr>
          <p:cNvPr id="3" name="Picture 2" descr="results-jo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981075"/>
            <a:ext cx="5000625" cy="420052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Pavlo</a:t>
            </a:r>
            <a:r>
              <a:rPr lang="en-US" sz="1000" b="0" dirty="0" smtClean="0">
                <a:solidFill>
                  <a:schemeClr val="bg1"/>
                </a:solidFill>
              </a:rPr>
              <a:t> et al. </a:t>
            </a:r>
            <a:r>
              <a:rPr lang="en-US" sz="1000" b="0" dirty="0">
                <a:solidFill>
                  <a:schemeClr val="bg1"/>
                </a:solidFill>
              </a:rPr>
              <a:t>(2009) A Comparison of Approaches to Large-Scale Data Analysis. </a:t>
            </a:r>
            <a:r>
              <a:rPr lang="en-US" sz="1000" b="0" dirty="0" smtClean="0">
                <a:solidFill>
                  <a:schemeClr val="bg1"/>
                </a:solidFill>
              </a:rPr>
              <a:t>SIGMOD.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SELECT INTO Temp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, AVG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) as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avgPageRank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, SUM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adRevenue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) as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endParaRPr lang="en-US" sz="11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FROM Rankings AS R,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UserVisits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AS UV</a:t>
            </a: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WHERE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R.pageURL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= </a:t>
            </a:r>
            <a:r>
              <a:rPr lang="en-US" sz="11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UV.destURL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 AND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UV.visitDate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BETWEEN Date('2000-01-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15’) AND 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Date('2000-01-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22’) GROUP 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BY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UV.sourceIP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endParaRPr lang="en-US" sz="11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sz="1100" b="0" dirty="0" err="1" smtClean="0">
                <a:solidFill>
                  <a:schemeClr val="bg1"/>
                </a:solidFill>
                <a:latin typeface="Andale Mono"/>
                <a:cs typeface="Andale Mono"/>
              </a:rPr>
              <a:t>avgPageRank</a:t>
            </a:r>
            <a:r>
              <a:rPr lang="en-US" sz="1100" b="0" dirty="0" smtClean="0">
                <a:solidFill>
                  <a:schemeClr val="bg1"/>
                </a:solidFill>
                <a:latin typeface="Andale Mono"/>
                <a:cs typeface="Andale Mono"/>
              </a:rPr>
              <a:t> FROM Temp ORDER 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BY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DESC LIMIT 1;</a:t>
            </a:r>
          </a:p>
        </p:txBody>
      </p:sp>
    </p:spTree>
    <p:extLst>
      <p:ext uri="{BB962C8B-B14F-4D97-AF65-F5344CB8AC3E}">
        <p14:creationId xmlns:p14="http://schemas.microsoft.com/office/powerpoint/2010/main" val="1514903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r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56109"/>
            <a:ext cx="7239000" cy="42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7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-cumulat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1143000"/>
            <a:ext cx="6857543" cy="4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61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model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 prediction LZO blocks scanned by selectivity</a:t>
            </a:r>
          </a:p>
          <a:p>
            <a:r>
              <a:rPr lang="en-US" dirty="0" smtClean="0"/>
              <a:t>Poisson model: </a:t>
            </a:r>
            <a:r>
              <a:rPr lang="en-US" dirty="0" err="1" smtClean="0"/>
              <a:t>P(observing</a:t>
            </a:r>
            <a:r>
              <a:rPr lang="en-US" dirty="0" smtClean="0"/>
              <a:t> </a:t>
            </a:r>
            <a:r>
              <a:rPr lang="en-US" i="1" dirty="0" err="1" smtClean="0"/>
              <a:t>k</a:t>
            </a:r>
            <a:r>
              <a:rPr lang="en-US" dirty="0" smtClean="0"/>
              <a:t> occurrences in a block)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E(fraction</a:t>
            </a:r>
            <a:r>
              <a:rPr lang="en-US" dirty="0" smtClean="0"/>
              <a:t> of blocks scanned): </a:t>
            </a:r>
            <a:endParaRPr lang="en-US" dirty="0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35526"/>
              </p:ext>
            </p:extLst>
          </p:nvPr>
        </p:nvGraphicFramePr>
        <p:xfrm>
          <a:off x="1219200" y="2327275"/>
          <a:ext cx="163671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8" name="Equation" r:id="rId3" imgW="965200" imgH="381000" progId="Equation.3">
                  <p:embed/>
                </p:oleObj>
              </mc:Choice>
              <mc:Fallback>
                <p:oleObj name="Equation" r:id="rId3" imgW="9652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27275"/>
                        <a:ext cx="163671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095114"/>
              </p:ext>
            </p:extLst>
          </p:nvPr>
        </p:nvGraphicFramePr>
        <p:xfrm>
          <a:off x="1263650" y="4110037"/>
          <a:ext cx="1527175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9" name="Equation" r:id="rId5" imgW="876300" imgH="177800" progId="Equation.3">
                  <p:embed/>
                </p:oleObj>
              </mc:Choice>
              <mc:Fallback>
                <p:oleObj name="Equation" r:id="rId5" imgW="876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4110037"/>
                        <a:ext cx="1527175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424129"/>
              </p:ext>
            </p:extLst>
          </p:nvPr>
        </p:nvGraphicFramePr>
        <p:xfrm>
          <a:off x="3298825" y="2555875"/>
          <a:ext cx="508317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" name="Equation" r:id="rId7" imgW="2997200" imgH="177800" progId="Equation.3">
                  <p:embed/>
                </p:oleObj>
              </mc:Choice>
              <mc:Fallback>
                <p:oleObj name="Equation" r:id="rId7" imgW="2997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825" y="2555875"/>
                        <a:ext cx="5083175" cy="30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391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_c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1143000"/>
            <a:ext cx="6857543" cy="4800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2329" y="609600"/>
            <a:ext cx="3230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Selectivity 0.001 </a:t>
            </a:r>
            <a:r>
              <a:rPr lang="en-US" b="0" dirty="0" err="1" smtClean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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 82% of all blocks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Selectivity 0.002 </a:t>
            </a:r>
            <a:r>
              <a:rPr lang="en-US" b="0" dirty="0" err="1" smtClean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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 97% of all blocks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6172200"/>
            <a:ext cx="31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But: can predic</a:t>
            </a:r>
            <a:r>
              <a:rPr lang="en-US" sz="24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t a priori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!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19200"/>
            <a:ext cx="1681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Total: ~40k blocks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23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Major Step Backwards?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is a step backward in database access:</a:t>
            </a:r>
          </a:p>
          <a:p>
            <a:pPr lvl="1"/>
            <a:r>
              <a:rPr lang="en-US" dirty="0" smtClean="0"/>
              <a:t>Schemas are good</a:t>
            </a:r>
          </a:p>
          <a:p>
            <a:pPr lvl="1"/>
            <a:r>
              <a:rPr lang="en-US" dirty="0" smtClean="0"/>
              <a:t>Separation of the schema from the application is good</a:t>
            </a:r>
          </a:p>
          <a:p>
            <a:pPr lvl="1"/>
            <a:r>
              <a:rPr lang="en-US" dirty="0" smtClean="0"/>
              <a:t>High-level access languages are good</a:t>
            </a:r>
          </a:p>
          <a:p>
            <a:r>
              <a:rPr lang="en-US" dirty="0" smtClean="0"/>
              <a:t>MapReduce is poor implementation</a:t>
            </a:r>
          </a:p>
          <a:p>
            <a:pPr lvl="1"/>
            <a:r>
              <a:rPr lang="en-US" dirty="0" smtClean="0"/>
              <a:t>Brute force and only brute force (no indexes, for example)</a:t>
            </a:r>
          </a:p>
          <a:p>
            <a:r>
              <a:rPr lang="en-US" dirty="0" smtClean="0"/>
              <a:t>MapReduce is not novel</a:t>
            </a:r>
          </a:p>
          <a:p>
            <a:r>
              <a:rPr lang="en-US" dirty="0" smtClean="0"/>
              <a:t>MapReduce is missing features</a:t>
            </a:r>
          </a:p>
          <a:p>
            <a:pPr lvl="1"/>
            <a:r>
              <a:rPr lang="en-US" dirty="0" smtClean="0"/>
              <a:t>Bulk loader, indexing, updates, transactions…</a:t>
            </a:r>
          </a:p>
          <a:p>
            <a:r>
              <a:rPr lang="en-US" dirty="0" smtClean="0"/>
              <a:t>MapReduce is incompatible with DMBS tools</a:t>
            </a:r>
          </a:p>
          <a:p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40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toise_hea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187" y="0"/>
            <a:ext cx="10291188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/>
              <a:t>Source: Wikipedia (Tortoise)</a:t>
            </a:r>
            <a:endParaRPr lang="en-US" sz="10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67200" y="228600"/>
            <a:ext cx="441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Hadoop is slow...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44561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4px-Koi_feeding,_National_Arboret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12176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/>
              <a:t>Source: Wikipedia (Fish)</a:t>
            </a:r>
            <a:endParaRPr lang="en-US" sz="10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5143500"/>
            <a:ext cx="563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Something seems fishy…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160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94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Integer.parseInt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String.substring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String.split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620560"/>
            <a:ext cx="906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Gill Sans"/>
                <a:cs typeface="Gill Sans"/>
              </a:rPr>
              <a:t>Why was Hadoop slow?</a:t>
            </a:r>
            <a:endParaRPr lang="en-US" sz="28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05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000000"/>
                </a:solidFill>
                <a:latin typeface="Gill Sans"/>
                <a:cs typeface="Gill Sans"/>
              </a:rPr>
              <a:t>Hadoop slow because string manipulation is slow?</a:t>
            </a:r>
            <a:endParaRPr lang="en-US" sz="2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58299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54169</TotalTime>
  <Words>2817</Words>
  <Application>Microsoft Macintosh PowerPoint</Application>
  <PresentationFormat>On-screen Show (4:3)</PresentationFormat>
  <Paragraphs>471</Paragraphs>
  <Slides>65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Default Design</vt:lpstr>
      <vt:lpstr>Equation</vt:lpstr>
      <vt:lpstr>PowerPoint Presentation</vt:lpstr>
      <vt:lpstr>MapReduce: A Major Step Backwards?</vt:lpstr>
      <vt:lpstr>Hadoop vs. Databases: Grep</vt:lpstr>
      <vt:lpstr>Hadoop vs. Databases: Select</vt:lpstr>
      <vt:lpstr>Hadoop vs. Databases: Aggregation</vt:lpstr>
      <vt:lpstr>Hadoop vs. Databases: Join</vt:lpstr>
      <vt:lpstr>PowerPoint Presentation</vt:lpstr>
      <vt:lpstr>PowerPoint Presentation</vt:lpstr>
      <vt:lpstr>PowerPoint Presentation</vt:lpstr>
      <vt:lpstr>Key Ideas</vt:lpstr>
      <vt:lpstr>Thrift</vt:lpstr>
      <vt:lpstr>Thrift</vt:lpstr>
      <vt:lpstr>Why not…</vt:lpstr>
      <vt:lpstr>PowerPoint Presentation</vt:lpstr>
      <vt:lpstr>Row vs. Column Stores</vt:lpstr>
      <vt:lpstr>Row vs. Column Stores</vt:lpstr>
      <vt:lpstr>OLTP/OLAP Architecture</vt:lpstr>
      <vt:lpstr>Advantages of Column Stores</vt:lpstr>
      <vt:lpstr>Row vs. Column Stores: Compression</vt:lpstr>
      <vt:lpstr>Row vs. Column Stores: Compression</vt:lpstr>
      <vt:lpstr>Columns Stores: RLE</vt:lpstr>
      <vt:lpstr>Columns Stores: Integer Coding</vt:lpstr>
      <vt:lpstr>PowerPoint Presentation</vt:lpstr>
      <vt:lpstr>Advantages of Column Stores</vt:lpstr>
      <vt:lpstr>Putting Everything Together</vt:lpstr>
      <vt:lpstr>Advantages of Column Stores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 of Column Stores</vt:lpstr>
      <vt:lpstr>Why not in Hadoop?</vt:lpstr>
      <vt:lpstr>Vectorized Execution?</vt:lpstr>
      <vt:lpstr>Vectorized Execution</vt:lpstr>
      <vt:lpstr>Additional (Related) Trick</vt:lpstr>
      <vt:lpstr>What about semi-structured data?</vt:lpstr>
      <vt:lpstr>What’s the solution?</vt:lpstr>
      <vt:lpstr>Optional and Repeated Elements</vt:lpstr>
      <vt:lpstr>Tree Decomposition</vt:lpstr>
      <vt:lpstr>Definition Level</vt:lpstr>
      <vt:lpstr>Definition Level: Illustration</vt:lpstr>
      <vt:lpstr>Repetition Level</vt:lpstr>
      <vt:lpstr>Repetition Level: Illustration</vt:lpstr>
      <vt:lpstr>Putting It Together</vt:lpstr>
      <vt:lpstr>Sample Projection</vt:lpstr>
      <vt:lpstr>Physical Layout</vt:lpstr>
      <vt:lpstr>Key Ideas</vt:lpstr>
      <vt:lpstr>A Major Step Backwards?</vt:lpstr>
      <vt:lpstr>PowerPoint Presentation</vt:lpstr>
      <vt:lpstr>Hadoop + Full-Text Indexes</vt:lpstr>
      <vt:lpstr>PowerPoint Presentation</vt:lpstr>
      <vt:lpstr>Hadoop + Full-Text Indexes</vt:lpstr>
      <vt:lpstr>PowerPoint Presentation</vt:lpstr>
      <vt:lpstr>PowerPoint Presentation</vt:lpstr>
      <vt:lpstr>PowerPoint Presentation</vt:lpstr>
      <vt:lpstr>Hadoop Integration</vt:lpstr>
      <vt:lpstr>Experiments</vt:lpstr>
      <vt:lpstr>PowerPoint Presentation</vt:lpstr>
      <vt:lpstr>PowerPoint Presentation</vt:lpstr>
      <vt:lpstr>Analytical model</vt:lpstr>
      <vt:lpstr>PowerPoint Presentation</vt:lpstr>
      <vt:lpstr>A Major Step Backwards?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Information Processing Applications </dc:title>
  <dc:creator>Jimmy Lin</dc:creator>
  <cp:lastModifiedBy>Jimmy Lin</cp:lastModifiedBy>
  <cp:revision>11118</cp:revision>
  <dcterms:created xsi:type="dcterms:W3CDTF">2012-08-31T06:36:49Z</dcterms:created>
  <dcterms:modified xsi:type="dcterms:W3CDTF">2016-02-25T03:14:27Z</dcterms:modified>
</cp:coreProperties>
</file>