
<file path=[Content_Types].xml><?xml version="1.0" encoding="utf-8"?>
<Types xmlns="http://schemas.openxmlformats.org/package/2006/content-types">
  <Default Extension="xml" ContentType="application/xml"/>
  <Default Extension="wmf" ContentType="image/x-wmf"/>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handoutMasterIdLst>
    <p:handoutMasterId r:id="rId64"/>
  </p:handoutMasterIdLst>
  <p:sldIdLst>
    <p:sldId id="1442" r:id="rId2"/>
    <p:sldId id="1449" r:id="rId3"/>
    <p:sldId id="1443" r:id="rId4"/>
    <p:sldId id="1446" r:id="rId5"/>
    <p:sldId id="1447" r:id="rId6"/>
    <p:sldId id="1444" r:id="rId7"/>
    <p:sldId id="1450" r:id="rId8"/>
    <p:sldId id="1451" r:id="rId9"/>
    <p:sldId id="1452" r:id="rId10"/>
    <p:sldId id="1453" r:id="rId11"/>
    <p:sldId id="1454" r:id="rId12"/>
    <p:sldId id="1480" r:id="rId13"/>
    <p:sldId id="1479" r:id="rId14"/>
    <p:sldId id="1411" r:id="rId15"/>
    <p:sldId id="1417" r:id="rId16"/>
    <p:sldId id="1420" r:id="rId17"/>
    <p:sldId id="1421" r:id="rId18"/>
    <p:sldId id="1418" r:id="rId19"/>
    <p:sldId id="1419" r:id="rId20"/>
    <p:sldId id="1469" r:id="rId21"/>
    <p:sldId id="1478" r:id="rId22"/>
    <p:sldId id="1477" r:id="rId23"/>
    <p:sldId id="1423" r:id="rId24"/>
    <p:sldId id="1424" r:id="rId25"/>
    <p:sldId id="1425" r:id="rId26"/>
    <p:sldId id="1426" r:id="rId27"/>
    <p:sldId id="1427" r:id="rId28"/>
    <p:sldId id="1428" r:id="rId29"/>
    <p:sldId id="1429" r:id="rId30"/>
    <p:sldId id="1481" r:id="rId31"/>
    <p:sldId id="1482" r:id="rId32"/>
    <p:sldId id="1483" r:id="rId33"/>
    <p:sldId id="1430" r:id="rId34"/>
    <p:sldId id="1431" r:id="rId35"/>
    <p:sldId id="1457" r:id="rId36"/>
    <p:sldId id="1432" r:id="rId37"/>
    <p:sldId id="1433" r:id="rId38"/>
    <p:sldId id="1434" r:id="rId39"/>
    <p:sldId id="1435" r:id="rId40"/>
    <p:sldId id="1438" r:id="rId41"/>
    <p:sldId id="1467" r:id="rId42"/>
    <p:sldId id="1465" r:id="rId43"/>
    <p:sldId id="1459" r:id="rId44"/>
    <p:sldId id="1460" r:id="rId45"/>
    <p:sldId id="1461" r:id="rId46"/>
    <p:sldId id="1462" r:id="rId47"/>
    <p:sldId id="1463" r:id="rId48"/>
    <p:sldId id="1489" r:id="rId49"/>
    <p:sldId id="1487" r:id="rId50"/>
    <p:sldId id="1488" r:id="rId51"/>
    <p:sldId id="1468" r:id="rId52"/>
    <p:sldId id="1464" r:id="rId53"/>
    <p:sldId id="1476" r:id="rId54"/>
    <p:sldId id="1466" r:id="rId55"/>
    <p:sldId id="1472" r:id="rId56"/>
    <p:sldId id="1473" r:id="rId57"/>
    <p:sldId id="1485" r:id="rId58"/>
    <p:sldId id="1486" r:id="rId59"/>
    <p:sldId id="1475" r:id="rId60"/>
    <p:sldId id="1474" r:id="rId61"/>
    <p:sldId id="1471" r:id="rId62"/>
  </p:sldIdLst>
  <p:sldSz cx="9144000" cy="6858000" type="screen4x3"/>
  <p:notesSz cx="7315200" cy="9601200"/>
  <p:defaultTextStyle>
    <a:defPPr>
      <a:defRPr lang="en-US"/>
    </a:defPPr>
    <a:lvl1pPr algn="l" rtl="0" eaLnBrk="0" fontAlgn="base" hangingPunct="0">
      <a:spcBef>
        <a:spcPct val="0"/>
      </a:spcBef>
      <a:spcAft>
        <a:spcPct val="0"/>
      </a:spcAft>
      <a:defRPr sz="1600" b="1" kern="1200">
        <a:solidFill>
          <a:schemeClr val="tx1"/>
        </a:solidFill>
        <a:latin typeface="Arial" charset="0"/>
        <a:ea typeface="+mn-ea"/>
        <a:cs typeface="+mn-cs"/>
      </a:defRPr>
    </a:lvl1pPr>
    <a:lvl2pPr marL="457130" algn="l" rtl="0" eaLnBrk="0" fontAlgn="base" hangingPunct="0">
      <a:spcBef>
        <a:spcPct val="0"/>
      </a:spcBef>
      <a:spcAft>
        <a:spcPct val="0"/>
      </a:spcAft>
      <a:defRPr sz="1600" b="1" kern="1200">
        <a:solidFill>
          <a:schemeClr val="tx1"/>
        </a:solidFill>
        <a:latin typeface="Arial" charset="0"/>
        <a:ea typeface="+mn-ea"/>
        <a:cs typeface="+mn-cs"/>
      </a:defRPr>
    </a:lvl2pPr>
    <a:lvl3pPr marL="914259" algn="l" rtl="0" eaLnBrk="0" fontAlgn="base" hangingPunct="0">
      <a:spcBef>
        <a:spcPct val="0"/>
      </a:spcBef>
      <a:spcAft>
        <a:spcPct val="0"/>
      </a:spcAft>
      <a:defRPr sz="1600" b="1" kern="1200">
        <a:solidFill>
          <a:schemeClr val="tx1"/>
        </a:solidFill>
        <a:latin typeface="Arial" charset="0"/>
        <a:ea typeface="+mn-ea"/>
        <a:cs typeface="+mn-cs"/>
      </a:defRPr>
    </a:lvl3pPr>
    <a:lvl4pPr marL="1371390" algn="l" rtl="0" eaLnBrk="0" fontAlgn="base" hangingPunct="0">
      <a:spcBef>
        <a:spcPct val="0"/>
      </a:spcBef>
      <a:spcAft>
        <a:spcPct val="0"/>
      </a:spcAft>
      <a:defRPr sz="1600" b="1" kern="1200">
        <a:solidFill>
          <a:schemeClr val="tx1"/>
        </a:solidFill>
        <a:latin typeface="Arial" charset="0"/>
        <a:ea typeface="+mn-ea"/>
        <a:cs typeface="+mn-cs"/>
      </a:defRPr>
    </a:lvl4pPr>
    <a:lvl5pPr marL="1828519" algn="l" rtl="0" eaLnBrk="0" fontAlgn="base" hangingPunct="0">
      <a:spcBef>
        <a:spcPct val="0"/>
      </a:spcBef>
      <a:spcAft>
        <a:spcPct val="0"/>
      </a:spcAft>
      <a:defRPr sz="1600" b="1" kern="1200">
        <a:solidFill>
          <a:schemeClr val="tx1"/>
        </a:solidFill>
        <a:latin typeface="Arial" charset="0"/>
        <a:ea typeface="+mn-ea"/>
        <a:cs typeface="+mn-cs"/>
      </a:defRPr>
    </a:lvl5pPr>
    <a:lvl6pPr marL="2285649" algn="l" defTabSz="914259" rtl="0" eaLnBrk="1" latinLnBrk="0" hangingPunct="1">
      <a:defRPr sz="1600" b="1" kern="1200">
        <a:solidFill>
          <a:schemeClr val="tx1"/>
        </a:solidFill>
        <a:latin typeface="Arial" charset="0"/>
        <a:ea typeface="+mn-ea"/>
        <a:cs typeface="+mn-cs"/>
      </a:defRPr>
    </a:lvl6pPr>
    <a:lvl7pPr marL="2742780" algn="l" defTabSz="914259" rtl="0" eaLnBrk="1" latinLnBrk="0" hangingPunct="1">
      <a:defRPr sz="1600" b="1" kern="1200">
        <a:solidFill>
          <a:schemeClr val="tx1"/>
        </a:solidFill>
        <a:latin typeface="Arial" charset="0"/>
        <a:ea typeface="+mn-ea"/>
        <a:cs typeface="+mn-cs"/>
      </a:defRPr>
    </a:lvl7pPr>
    <a:lvl8pPr marL="3199908" algn="l" defTabSz="914259" rtl="0" eaLnBrk="1" latinLnBrk="0" hangingPunct="1">
      <a:defRPr sz="1600" b="1" kern="1200">
        <a:solidFill>
          <a:schemeClr val="tx1"/>
        </a:solidFill>
        <a:latin typeface="Arial" charset="0"/>
        <a:ea typeface="+mn-ea"/>
        <a:cs typeface="+mn-cs"/>
      </a:defRPr>
    </a:lvl8pPr>
    <a:lvl9pPr marL="3657039" algn="l" defTabSz="914259" rtl="0" eaLnBrk="1" latinLnBrk="0" hangingPunct="1">
      <a:defRPr sz="16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CC99"/>
    <a:srgbClr val="CCFF99"/>
    <a:srgbClr val="CC99FF"/>
    <a:srgbClr val="000066"/>
    <a:srgbClr val="996600"/>
    <a:srgbClr val="4D6997"/>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09" autoAdjust="0"/>
    <p:restoredTop sz="75202" autoAdjust="0"/>
  </p:normalViewPr>
  <p:slideViewPr>
    <p:cSldViewPr>
      <p:cViewPr varScale="1">
        <p:scale>
          <a:sx n="82" d="100"/>
          <a:sy n="82" d="100"/>
        </p:scale>
        <p:origin x="-1152" y="-96"/>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notesViewPr>
    <p:cSldViewPr>
      <p:cViewPr varScale="1">
        <p:scale>
          <a:sx n="56" d="100"/>
          <a:sy n="56" d="100"/>
        </p:scale>
        <p:origin x="-1782"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notesMaster" Target="notesMasters/notesMaster1.xml"/><Relationship Id="rId64" Type="http://schemas.openxmlformats.org/officeDocument/2006/relationships/handoutMaster" Target="handoutMasters/handoutMaster1.xml"/><Relationship Id="rId65" Type="http://schemas.openxmlformats.org/officeDocument/2006/relationships/printerSettings" Target="printerSettings/printerSettings1.bin"/><Relationship Id="rId66" Type="http://schemas.openxmlformats.org/officeDocument/2006/relationships/presProps" Target="presProps.xml"/><Relationship Id="rId67" Type="http://schemas.openxmlformats.org/officeDocument/2006/relationships/viewProps" Target="viewProps.xml"/><Relationship Id="rId68" Type="http://schemas.openxmlformats.org/officeDocument/2006/relationships/theme" Target="theme/theme1.xml"/><Relationship Id="rId69"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bwMode="auto">
          <a:xfrm>
            <a:off x="0" y="1"/>
            <a:ext cx="3168650" cy="479425"/>
          </a:xfrm>
          <a:prstGeom prst="rect">
            <a:avLst/>
          </a:prstGeom>
          <a:noFill/>
          <a:ln w="9525">
            <a:noFill/>
            <a:miter lim="800000"/>
            <a:headEnd/>
            <a:tailEnd/>
          </a:ln>
          <a:effectLst/>
        </p:spPr>
        <p:txBody>
          <a:bodyPr vert="horz" wrap="square" lIns="96596" tIns="48297" rIns="96596" bIns="48297" numCol="1" anchor="t" anchorCtr="0" compatLnSpc="1">
            <a:prstTxWarp prst="textNoShape">
              <a:avLst/>
            </a:prstTxWarp>
          </a:bodyPr>
          <a:lstStyle>
            <a:lvl1pPr defTabSz="964451">
              <a:defRPr sz="1200" b="0">
                <a:latin typeface="Arial" charset="0"/>
              </a:defRPr>
            </a:lvl1pPr>
          </a:lstStyle>
          <a:p>
            <a:pPr>
              <a:defRPr/>
            </a:pPr>
            <a:endParaRPr lang="en-US"/>
          </a:p>
        </p:txBody>
      </p:sp>
      <p:sp>
        <p:nvSpPr>
          <p:cNvPr id="106499" name="Rectangle 3"/>
          <p:cNvSpPr>
            <a:spLocks noGrp="1" noChangeArrowheads="1"/>
          </p:cNvSpPr>
          <p:nvPr>
            <p:ph type="dt" sz="quarter" idx="1"/>
          </p:nvPr>
        </p:nvSpPr>
        <p:spPr bwMode="auto">
          <a:xfrm>
            <a:off x="4146551" y="1"/>
            <a:ext cx="3168650" cy="479425"/>
          </a:xfrm>
          <a:prstGeom prst="rect">
            <a:avLst/>
          </a:prstGeom>
          <a:noFill/>
          <a:ln w="9525">
            <a:noFill/>
            <a:miter lim="800000"/>
            <a:headEnd/>
            <a:tailEnd/>
          </a:ln>
          <a:effectLst/>
        </p:spPr>
        <p:txBody>
          <a:bodyPr vert="horz" wrap="square" lIns="96596" tIns="48297" rIns="96596" bIns="48297" numCol="1" anchor="t" anchorCtr="0" compatLnSpc="1">
            <a:prstTxWarp prst="textNoShape">
              <a:avLst/>
            </a:prstTxWarp>
          </a:bodyPr>
          <a:lstStyle>
            <a:lvl1pPr algn="r" defTabSz="964451">
              <a:defRPr sz="1200" b="0">
                <a:latin typeface="Arial" charset="0"/>
              </a:defRPr>
            </a:lvl1pPr>
          </a:lstStyle>
          <a:p>
            <a:pPr>
              <a:defRPr/>
            </a:pPr>
            <a:endParaRPr lang="en-US"/>
          </a:p>
        </p:txBody>
      </p:sp>
      <p:sp>
        <p:nvSpPr>
          <p:cNvPr id="106500" name="Rectangle 4"/>
          <p:cNvSpPr>
            <a:spLocks noGrp="1" noChangeArrowheads="1"/>
          </p:cNvSpPr>
          <p:nvPr>
            <p:ph type="ftr" sz="quarter" idx="2"/>
          </p:nvPr>
        </p:nvSpPr>
        <p:spPr bwMode="auto">
          <a:xfrm>
            <a:off x="0" y="9121776"/>
            <a:ext cx="3168650" cy="479425"/>
          </a:xfrm>
          <a:prstGeom prst="rect">
            <a:avLst/>
          </a:prstGeom>
          <a:noFill/>
          <a:ln w="9525">
            <a:noFill/>
            <a:miter lim="800000"/>
            <a:headEnd/>
            <a:tailEnd/>
          </a:ln>
          <a:effectLst/>
        </p:spPr>
        <p:txBody>
          <a:bodyPr vert="horz" wrap="square" lIns="96596" tIns="48297" rIns="96596" bIns="48297" numCol="1" anchor="b" anchorCtr="0" compatLnSpc="1">
            <a:prstTxWarp prst="textNoShape">
              <a:avLst/>
            </a:prstTxWarp>
          </a:bodyPr>
          <a:lstStyle>
            <a:lvl1pPr defTabSz="964451">
              <a:defRPr sz="1200" b="0">
                <a:latin typeface="Arial" charset="0"/>
              </a:defRPr>
            </a:lvl1pPr>
          </a:lstStyle>
          <a:p>
            <a:pPr>
              <a:defRPr/>
            </a:pPr>
            <a:endParaRPr lang="en-US"/>
          </a:p>
        </p:txBody>
      </p:sp>
      <p:sp>
        <p:nvSpPr>
          <p:cNvPr id="106501" name="Rectangle 5"/>
          <p:cNvSpPr>
            <a:spLocks noGrp="1" noChangeArrowheads="1"/>
          </p:cNvSpPr>
          <p:nvPr>
            <p:ph type="sldNum" sz="quarter" idx="3"/>
          </p:nvPr>
        </p:nvSpPr>
        <p:spPr bwMode="auto">
          <a:xfrm>
            <a:off x="4146551" y="9121776"/>
            <a:ext cx="3168650" cy="479425"/>
          </a:xfrm>
          <a:prstGeom prst="rect">
            <a:avLst/>
          </a:prstGeom>
          <a:noFill/>
          <a:ln w="9525">
            <a:noFill/>
            <a:miter lim="800000"/>
            <a:headEnd/>
            <a:tailEnd/>
          </a:ln>
          <a:effectLst/>
        </p:spPr>
        <p:txBody>
          <a:bodyPr vert="horz" wrap="square" lIns="96596" tIns="48297" rIns="96596" bIns="48297" numCol="1" anchor="b" anchorCtr="0" compatLnSpc="1">
            <a:prstTxWarp prst="textNoShape">
              <a:avLst/>
            </a:prstTxWarp>
          </a:bodyPr>
          <a:lstStyle>
            <a:lvl1pPr algn="r" defTabSz="964451">
              <a:defRPr sz="1200" b="0">
                <a:latin typeface="Arial" charset="0"/>
              </a:defRPr>
            </a:lvl1pPr>
          </a:lstStyle>
          <a:p>
            <a:pPr>
              <a:defRPr/>
            </a:pPr>
            <a:fld id="{D098A0DF-783C-49D9-9260-6806A799FD3D}" type="slidenum">
              <a:rPr lang="en-US"/>
              <a:pPr>
                <a:defRPr/>
              </a:pPr>
              <a:t>‹#›</a:t>
            </a:fld>
            <a:endParaRPr lang="en-US"/>
          </a:p>
        </p:txBody>
      </p:sp>
    </p:spTree>
    <p:extLst>
      <p:ext uri="{BB962C8B-B14F-4D97-AF65-F5344CB8AC3E}">
        <p14:creationId xmlns:p14="http://schemas.microsoft.com/office/powerpoint/2010/main" val="39800716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1"/>
            <a:ext cx="3168650" cy="479425"/>
          </a:xfrm>
          <a:prstGeom prst="rect">
            <a:avLst/>
          </a:prstGeom>
          <a:noFill/>
          <a:ln w="9525">
            <a:noFill/>
            <a:miter lim="800000"/>
            <a:headEnd/>
            <a:tailEnd/>
          </a:ln>
          <a:effectLst/>
        </p:spPr>
        <p:txBody>
          <a:bodyPr vert="horz" wrap="square" lIns="96596" tIns="48297" rIns="96596" bIns="48297" numCol="1" anchor="t" anchorCtr="0" compatLnSpc="1">
            <a:prstTxWarp prst="textNoShape">
              <a:avLst/>
            </a:prstTxWarp>
          </a:bodyPr>
          <a:lstStyle>
            <a:lvl1pPr defTabSz="964451" eaLnBrk="1" hangingPunct="1">
              <a:defRPr sz="1200" b="0">
                <a:latin typeface="Arial" charset="0"/>
              </a:defRPr>
            </a:lvl1pPr>
          </a:lstStyle>
          <a:p>
            <a:pPr>
              <a:defRPr/>
            </a:pPr>
            <a:endParaRPr lang="en-US"/>
          </a:p>
        </p:txBody>
      </p:sp>
      <p:sp>
        <p:nvSpPr>
          <p:cNvPr id="5123" name="Rectangle 3"/>
          <p:cNvSpPr>
            <a:spLocks noGrp="1" noChangeArrowheads="1"/>
          </p:cNvSpPr>
          <p:nvPr>
            <p:ph type="dt" idx="1"/>
          </p:nvPr>
        </p:nvSpPr>
        <p:spPr bwMode="auto">
          <a:xfrm>
            <a:off x="4144964" y="1"/>
            <a:ext cx="3168650" cy="479425"/>
          </a:xfrm>
          <a:prstGeom prst="rect">
            <a:avLst/>
          </a:prstGeom>
          <a:noFill/>
          <a:ln w="9525">
            <a:noFill/>
            <a:miter lim="800000"/>
            <a:headEnd/>
            <a:tailEnd/>
          </a:ln>
          <a:effectLst/>
        </p:spPr>
        <p:txBody>
          <a:bodyPr vert="horz" wrap="square" lIns="96596" tIns="48297" rIns="96596" bIns="48297" numCol="1" anchor="t" anchorCtr="0" compatLnSpc="1">
            <a:prstTxWarp prst="textNoShape">
              <a:avLst/>
            </a:prstTxWarp>
          </a:bodyPr>
          <a:lstStyle>
            <a:lvl1pPr algn="r" defTabSz="964451" eaLnBrk="1" hangingPunct="1">
              <a:defRPr sz="1200" b="0">
                <a:latin typeface="Arial" charset="0"/>
              </a:defRPr>
            </a:lvl1pPr>
          </a:lstStyle>
          <a:p>
            <a:pPr>
              <a:defRPr/>
            </a:pPr>
            <a:endParaRPr lang="en-US"/>
          </a:p>
        </p:txBody>
      </p:sp>
      <p:sp>
        <p:nvSpPr>
          <p:cNvPr id="51204" name="Rectangle 4"/>
          <p:cNvSpPr>
            <a:spLocks noGrp="1" noRot="1" noChangeAspect="1" noChangeArrowheads="1" noTextEdit="1"/>
          </p:cNvSpPr>
          <p:nvPr>
            <p:ph type="sldImg" idx="2"/>
          </p:nvPr>
        </p:nvSpPr>
        <p:spPr bwMode="auto">
          <a:xfrm>
            <a:off x="1258888" y="720725"/>
            <a:ext cx="4797425" cy="3598863"/>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31838" y="4559301"/>
            <a:ext cx="5853113" cy="4321175"/>
          </a:xfrm>
          <a:prstGeom prst="rect">
            <a:avLst/>
          </a:prstGeom>
          <a:noFill/>
          <a:ln w="9525">
            <a:noFill/>
            <a:miter lim="800000"/>
            <a:headEnd/>
            <a:tailEnd/>
          </a:ln>
          <a:effectLst/>
        </p:spPr>
        <p:txBody>
          <a:bodyPr vert="horz" wrap="square" lIns="96596" tIns="48297" rIns="96596" bIns="4829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9120189"/>
            <a:ext cx="3168650" cy="479425"/>
          </a:xfrm>
          <a:prstGeom prst="rect">
            <a:avLst/>
          </a:prstGeom>
          <a:noFill/>
          <a:ln w="9525">
            <a:noFill/>
            <a:miter lim="800000"/>
            <a:headEnd/>
            <a:tailEnd/>
          </a:ln>
          <a:effectLst/>
        </p:spPr>
        <p:txBody>
          <a:bodyPr vert="horz" wrap="square" lIns="96596" tIns="48297" rIns="96596" bIns="48297" numCol="1" anchor="b" anchorCtr="0" compatLnSpc="1">
            <a:prstTxWarp prst="textNoShape">
              <a:avLst/>
            </a:prstTxWarp>
          </a:bodyPr>
          <a:lstStyle>
            <a:lvl1pPr defTabSz="964451" eaLnBrk="1" hangingPunct="1">
              <a:defRPr sz="1200" b="0">
                <a:latin typeface="Arial" charset="0"/>
              </a:defRPr>
            </a:lvl1pPr>
          </a:lstStyle>
          <a:p>
            <a:pPr>
              <a:defRPr/>
            </a:pPr>
            <a:endParaRPr lang="en-US"/>
          </a:p>
        </p:txBody>
      </p:sp>
      <p:sp>
        <p:nvSpPr>
          <p:cNvPr id="5127" name="Rectangle 7"/>
          <p:cNvSpPr>
            <a:spLocks noGrp="1" noChangeArrowheads="1"/>
          </p:cNvSpPr>
          <p:nvPr>
            <p:ph type="sldNum" sz="quarter" idx="5"/>
          </p:nvPr>
        </p:nvSpPr>
        <p:spPr bwMode="auto">
          <a:xfrm>
            <a:off x="4144964" y="9120189"/>
            <a:ext cx="3168650" cy="479425"/>
          </a:xfrm>
          <a:prstGeom prst="rect">
            <a:avLst/>
          </a:prstGeom>
          <a:noFill/>
          <a:ln w="9525">
            <a:noFill/>
            <a:miter lim="800000"/>
            <a:headEnd/>
            <a:tailEnd/>
          </a:ln>
          <a:effectLst/>
        </p:spPr>
        <p:txBody>
          <a:bodyPr vert="horz" wrap="square" lIns="96596" tIns="48297" rIns="96596" bIns="48297" numCol="1" anchor="b" anchorCtr="0" compatLnSpc="1">
            <a:prstTxWarp prst="textNoShape">
              <a:avLst/>
            </a:prstTxWarp>
          </a:bodyPr>
          <a:lstStyle>
            <a:lvl1pPr algn="r" defTabSz="964451" eaLnBrk="1" hangingPunct="1">
              <a:defRPr sz="1200" b="0">
                <a:latin typeface="Arial" charset="0"/>
              </a:defRPr>
            </a:lvl1pPr>
          </a:lstStyle>
          <a:p>
            <a:pPr>
              <a:defRPr/>
            </a:pPr>
            <a:fld id="{A0D86A14-AC1F-4C9A-8DDE-CE6B11F31194}" type="slidenum">
              <a:rPr lang="en-US"/>
              <a:pPr>
                <a:defRPr/>
              </a:pPr>
              <a:t>‹#›</a:t>
            </a:fld>
            <a:endParaRPr lang="en-US"/>
          </a:p>
        </p:txBody>
      </p:sp>
    </p:spTree>
    <p:extLst>
      <p:ext uri="{BB962C8B-B14F-4D97-AF65-F5344CB8AC3E}">
        <p14:creationId xmlns:p14="http://schemas.microsoft.com/office/powerpoint/2010/main" val="6867597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130" algn="l" rtl="0" eaLnBrk="0" fontAlgn="base" hangingPunct="0">
      <a:spcBef>
        <a:spcPct val="30000"/>
      </a:spcBef>
      <a:spcAft>
        <a:spcPct val="0"/>
      </a:spcAft>
      <a:defRPr sz="1200" kern="1200">
        <a:solidFill>
          <a:schemeClr val="tx1"/>
        </a:solidFill>
        <a:latin typeface="Arial" charset="0"/>
        <a:ea typeface="+mn-ea"/>
        <a:cs typeface="+mn-cs"/>
      </a:defRPr>
    </a:lvl2pPr>
    <a:lvl3pPr marL="914259" algn="l" rtl="0" eaLnBrk="0" fontAlgn="base" hangingPunct="0">
      <a:spcBef>
        <a:spcPct val="30000"/>
      </a:spcBef>
      <a:spcAft>
        <a:spcPct val="0"/>
      </a:spcAft>
      <a:defRPr sz="1200" kern="1200">
        <a:solidFill>
          <a:schemeClr val="tx1"/>
        </a:solidFill>
        <a:latin typeface="Arial" charset="0"/>
        <a:ea typeface="+mn-ea"/>
        <a:cs typeface="+mn-cs"/>
      </a:defRPr>
    </a:lvl3pPr>
    <a:lvl4pPr marL="1371390" algn="l" rtl="0" eaLnBrk="0" fontAlgn="base" hangingPunct="0">
      <a:spcBef>
        <a:spcPct val="30000"/>
      </a:spcBef>
      <a:spcAft>
        <a:spcPct val="0"/>
      </a:spcAft>
      <a:defRPr sz="1200" kern="1200">
        <a:solidFill>
          <a:schemeClr val="tx1"/>
        </a:solidFill>
        <a:latin typeface="Arial" charset="0"/>
        <a:ea typeface="+mn-ea"/>
        <a:cs typeface="+mn-cs"/>
      </a:defRPr>
    </a:lvl4pPr>
    <a:lvl5pPr marL="1828519" algn="l" rtl="0" eaLnBrk="0" fontAlgn="base" hangingPunct="0">
      <a:spcBef>
        <a:spcPct val="30000"/>
      </a:spcBef>
      <a:spcAft>
        <a:spcPct val="0"/>
      </a:spcAft>
      <a:defRPr sz="1200" kern="1200">
        <a:solidFill>
          <a:schemeClr val="tx1"/>
        </a:solidFill>
        <a:latin typeface="Arial" charset="0"/>
        <a:ea typeface="+mn-ea"/>
        <a:cs typeface="+mn-cs"/>
      </a:defRPr>
    </a:lvl5pPr>
    <a:lvl6pPr marL="2285649" algn="l" defTabSz="914259" rtl="0" eaLnBrk="1" latinLnBrk="0" hangingPunct="1">
      <a:defRPr sz="1200" kern="1200">
        <a:solidFill>
          <a:schemeClr val="tx1"/>
        </a:solidFill>
        <a:latin typeface="+mn-lt"/>
        <a:ea typeface="+mn-ea"/>
        <a:cs typeface="+mn-cs"/>
      </a:defRPr>
    </a:lvl6pPr>
    <a:lvl7pPr marL="2742780" algn="l" defTabSz="914259" rtl="0" eaLnBrk="1" latinLnBrk="0" hangingPunct="1">
      <a:defRPr sz="1200" kern="1200">
        <a:solidFill>
          <a:schemeClr val="tx1"/>
        </a:solidFill>
        <a:latin typeface="+mn-lt"/>
        <a:ea typeface="+mn-ea"/>
        <a:cs typeface="+mn-cs"/>
      </a:defRPr>
    </a:lvl7pPr>
    <a:lvl8pPr marL="3199908" algn="l" defTabSz="914259" rtl="0" eaLnBrk="1" latinLnBrk="0" hangingPunct="1">
      <a:defRPr sz="1200" kern="1200">
        <a:solidFill>
          <a:schemeClr val="tx1"/>
        </a:solidFill>
        <a:latin typeface="+mn-lt"/>
        <a:ea typeface="+mn-ea"/>
        <a:cs typeface="+mn-cs"/>
      </a:defRPr>
    </a:lvl8pPr>
    <a:lvl9pPr marL="3657039" algn="l" defTabSz="914259"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8130" name="Rectangle 2"/>
          <p:cNvSpPr>
            <a:spLocks noGrp="1" noChangeArrowheads="1"/>
          </p:cNvSpPr>
          <p:nvPr>
            <p:ph type="ctrTitle"/>
          </p:nvPr>
        </p:nvSpPr>
        <p:spPr>
          <a:xfrm>
            <a:off x="2133601" y="1371600"/>
            <a:ext cx="6477000" cy="1752600"/>
          </a:xfrm>
        </p:spPr>
        <p:txBody>
          <a:bodyPr/>
          <a:lstStyle>
            <a:lvl1pPr>
              <a:defRPr sz="4200"/>
            </a:lvl1pPr>
          </a:lstStyle>
          <a:p>
            <a:r>
              <a:rPr lang="en-US"/>
              <a:t>Click to edit Master title style</a:t>
            </a:r>
          </a:p>
        </p:txBody>
      </p:sp>
      <p:sp>
        <p:nvSpPr>
          <p:cNvPr id="48131" name="Rectangle 3"/>
          <p:cNvSpPr>
            <a:spLocks noGrp="1" noChangeArrowheads="1"/>
          </p:cNvSpPr>
          <p:nvPr>
            <p:ph type="subTitle" idx="1"/>
          </p:nvPr>
        </p:nvSpPr>
        <p:spPr>
          <a:xfrm>
            <a:off x="2133601" y="3733800"/>
            <a:ext cx="6477000" cy="1981200"/>
          </a:xfrm>
        </p:spPr>
        <p:txBody>
          <a:bodyPr/>
          <a:lstStyle>
            <a:lvl1pPr marL="0" indent="0">
              <a:buFont typeface="Wingdings" pitchFamily="2" charset="2"/>
              <a:buNone/>
              <a:defRPr/>
            </a:lvl1pPr>
          </a:lstStyle>
          <a:p>
            <a:r>
              <a:rPr lang="en-US"/>
              <a:t>Click to edit Master subtitle style</a:t>
            </a:r>
          </a:p>
        </p:txBody>
      </p:sp>
    </p:spTree>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3pPr>
              <a:defRPr sz="1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sz="1800">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bg1"/>
                </a:solidFill>
              </a:defRPr>
            </a:lvl1pPr>
          </a:lstStyle>
          <a:p>
            <a:r>
              <a:rPr lang="en-US" dirty="0" smtClean="0"/>
              <a:t>Click to edit Master title style</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p:spTree>
      <p:nvGrpSpPr>
        <p:cNvPr id="1" name=""/>
        <p:cNvGrpSpPr/>
        <p:nvPr/>
      </p:nvGrpSpPr>
      <p:grpSpPr>
        <a:xfrm>
          <a:off x="0" y="0"/>
          <a:ext cx="0" cy="0"/>
          <a:chOff x="0" y="0"/>
          <a:chExt cx="0" cy="0"/>
        </a:xfrm>
      </p:grpSpPr>
      <p:sp>
        <p:nvSpPr>
          <p:cNvPr id="4" name="Title 1"/>
          <p:cNvSpPr>
            <a:spLocks noGrp="1"/>
          </p:cNvSpPr>
          <p:nvPr>
            <p:ph type="title"/>
          </p:nvPr>
        </p:nvSpPr>
        <p:spPr>
          <a:xfrm>
            <a:off x="0" y="2895600"/>
            <a:ext cx="9144000" cy="1028700"/>
          </a:xfrm>
        </p:spPr>
        <p:txBody>
          <a:bodyPr/>
          <a:lstStyle>
            <a:lvl1pPr algn="ctr">
              <a:defRPr sz="4000" b="1">
                <a:latin typeface="+mn-lt"/>
              </a:defRPr>
            </a:lvl1pPr>
          </a:lstStyle>
          <a:p>
            <a:r>
              <a:rPr lang="en-US" dirty="0" smtClean="0"/>
              <a:t>Click to edit Master title style</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114300"/>
            <a:ext cx="8686800" cy="1028700"/>
          </a:xfrm>
          <a:prstGeom prst="rect">
            <a:avLst/>
          </a:prstGeom>
          <a:noFill/>
          <a:ln w="9525">
            <a:noFill/>
            <a:miter lim="800000"/>
            <a:headEnd/>
            <a:tailEnd/>
          </a:ln>
        </p:spPr>
        <p:txBody>
          <a:bodyPr vert="horz" wrap="square" lIns="91425" tIns="45713" rIns="91425" bIns="45713"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381000" y="1066800"/>
            <a:ext cx="8458200" cy="51054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8" r:id="rId3"/>
    <p:sldLayoutId id="2147483656" r:id="rId4"/>
    <p:sldLayoutId id="2147483653" r:id="rId5"/>
    <p:sldLayoutId id="2147483654" r:id="rId6"/>
    <p:sldLayoutId id="2147483657" r:id="rId7"/>
  </p:sldLayoutIdLst>
  <p:transition xmlns:p14="http://schemas.microsoft.com/office/powerpoint/2010/main"/>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3200" b="1" baseline="0">
          <a:solidFill>
            <a:schemeClr val="bg1"/>
          </a:solidFill>
          <a:latin typeface="Gill Sans"/>
          <a:ea typeface="+mj-ea"/>
          <a:cs typeface="Gill Sans"/>
        </a:defRPr>
      </a:lvl1pPr>
      <a:lvl2pPr algn="l" rtl="0" eaLnBrk="0" fontAlgn="base" hangingPunct="0">
        <a:spcBef>
          <a:spcPct val="0"/>
        </a:spcBef>
        <a:spcAft>
          <a:spcPct val="0"/>
        </a:spcAft>
        <a:defRPr sz="3200">
          <a:solidFill>
            <a:schemeClr val="tx1"/>
          </a:solidFill>
          <a:latin typeface="Arial Black" pitchFamily="34" charset="0"/>
        </a:defRPr>
      </a:lvl2pPr>
      <a:lvl3pPr algn="l" rtl="0" eaLnBrk="0" fontAlgn="base" hangingPunct="0">
        <a:spcBef>
          <a:spcPct val="0"/>
        </a:spcBef>
        <a:spcAft>
          <a:spcPct val="0"/>
        </a:spcAft>
        <a:defRPr sz="3200">
          <a:solidFill>
            <a:schemeClr val="tx1"/>
          </a:solidFill>
          <a:latin typeface="Arial Black" pitchFamily="34" charset="0"/>
        </a:defRPr>
      </a:lvl3pPr>
      <a:lvl4pPr algn="l" rtl="0" eaLnBrk="0" fontAlgn="base" hangingPunct="0">
        <a:spcBef>
          <a:spcPct val="0"/>
        </a:spcBef>
        <a:spcAft>
          <a:spcPct val="0"/>
        </a:spcAft>
        <a:defRPr sz="3200">
          <a:solidFill>
            <a:schemeClr val="tx1"/>
          </a:solidFill>
          <a:latin typeface="Arial Black" pitchFamily="34" charset="0"/>
        </a:defRPr>
      </a:lvl4pPr>
      <a:lvl5pPr algn="l" rtl="0" eaLnBrk="0" fontAlgn="base" hangingPunct="0">
        <a:spcBef>
          <a:spcPct val="0"/>
        </a:spcBef>
        <a:spcAft>
          <a:spcPct val="0"/>
        </a:spcAft>
        <a:defRPr sz="3200">
          <a:solidFill>
            <a:schemeClr val="tx1"/>
          </a:solidFill>
          <a:latin typeface="Arial Black" pitchFamily="34" charset="0"/>
        </a:defRPr>
      </a:lvl5pPr>
      <a:lvl6pPr marL="457130" algn="l" rtl="0" fontAlgn="base">
        <a:spcBef>
          <a:spcPct val="0"/>
        </a:spcBef>
        <a:spcAft>
          <a:spcPct val="0"/>
        </a:spcAft>
        <a:defRPr sz="3200">
          <a:solidFill>
            <a:srgbClr val="663300"/>
          </a:solidFill>
          <a:latin typeface="Arial Black" pitchFamily="34" charset="0"/>
        </a:defRPr>
      </a:lvl6pPr>
      <a:lvl7pPr marL="914259" algn="l" rtl="0" fontAlgn="base">
        <a:spcBef>
          <a:spcPct val="0"/>
        </a:spcBef>
        <a:spcAft>
          <a:spcPct val="0"/>
        </a:spcAft>
        <a:defRPr sz="3200">
          <a:solidFill>
            <a:srgbClr val="663300"/>
          </a:solidFill>
          <a:latin typeface="Arial Black" pitchFamily="34" charset="0"/>
        </a:defRPr>
      </a:lvl7pPr>
      <a:lvl8pPr marL="1371390" algn="l" rtl="0" fontAlgn="base">
        <a:spcBef>
          <a:spcPct val="0"/>
        </a:spcBef>
        <a:spcAft>
          <a:spcPct val="0"/>
        </a:spcAft>
        <a:defRPr sz="3200">
          <a:solidFill>
            <a:srgbClr val="663300"/>
          </a:solidFill>
          <a:latin typeface="Arial Black" pitchFamily="34" charset="0"/>
        </a:defRPr>
      </a:lvl8pPr>
      <a:lvl9pPr marL="1828519" algn="l" rtl="0" fontAlgn="base">
        <a:spcBef>
          <a:spcPct val="0"/>
        </a:spcBef>
        <a:spcAft>
          <a:spcPct val="0"/>
        </a:spcAft>
        <a:defRPr sz="3200">
          <a:solidFill>
            <a:srgbClr val="663300"/>
          </a:solidFill>
          <a:latin typeface="Arial Black" pitchFamily="34" charset="0"/>
        </a:defRPr>
      </a:lvl9pPr>
    </p:titleStyle>
    <p:bodyStyle>
      <a:lvl1pPr marL="342848" indent="-342848" algn="l" rtl="0" eaLnBrk="0" fontAlgn="base" hangingPunct="0">
        <a:spcBef>
          <a:spcPct val="25000"/>
        </a:spcBef>
        <a:spcAft>
          <a:spcPct val="25000"/>
        </a:spcAft>
        <a:buClr>
          <a:srgbClr val="5675A9"/>
        </a:buClr>
        <a:buSzPct val="75000"/>
        <a:buFont typeface="Wingdings" charset="2"/>
        <a:buChar char="¢"/>
        <a:defRPr sz="2400" baseline="0">
          <a:solidFill>
            <a:schemeClr val="bg1"/>
          </a:solidFill>
          <a:latin typeface="Gill Sans"/>
          <a:ea typeface="+mn-ea"/>
          <a:cs typeface="Gill Sans"/>
        </a:defRPr>
      </a:lvl1pPr>
      <a:lvl2pPr marL="742836" indent="-285707" algn="l" rtl="0" eaLnBrk="0" fontAlgn="base" hangingPunct="0">
        <a:spcBef>
          <a:spcPct val="10000"/>
        </a:spcBef>
        <a:spcAft>
          <a:spcPct val="10000"/>
        </a:spcAft>
        <a:buClr>
          <a:srgbClr val="5675A9"/>
        </a:buClr>
        <a:buSzPct val="75000"/>
        <a:buFont typeface="Wingdings" charset="2"/>
        <a:buChar char="l"/>
        <a:defRPr sz="2000" baseline="0">
          <a:solidFill>
            <a:schemeClr val="bg1"/>
          </a:solidFill>
          <a:latin typeface="Gill Sans"/>
          <a:cs typeface="Gill Sans"/>
        </a:defRPr>
      </a:lvl2pPr>
      <a:lvl3pPr marL="1142824" indent="-228564" algn="l" rtl="0" eaLnBrk="0" fontAlgn="base" hangingPunct="0">
        <a:spcBef>
          <a:spcPct val="20000"/>
        </a:spcBef>
        <a:spcAft>
          <a:spcPct val="0"/>
        </a:spcAft>
        <a:buClr>
          <a:srgbClr val="5675A9"/>
        </a:buClr>
        <a:buChar char="•"/>
        <a:defRPr sz="1800" baseline="0">
          <a:solidFill>
            <a:schemeClr val="bg1"/>
          </a:solidFill>
          <a:latin typeface="Gill Sans"/>
          <a:cs typeface="Gill Sans"/>
        </a:defRPr>
      </a:lvl3pPr>
      <a:lvl4pPr marL="1599954" indent="-228564" algn="l" rtl="0" eaLnBrk="0" fontAlgn="base" hangingPunct="0">
        <a:spcBef>
          <a:spcPct val="20000"/>
        </a:spcBef>
        <a:spcAft>
          <a:spcPct val="0"/>
        </a:spcAft>
        <a:buClr>
          <a:srgbClr val="5675A9"/>
        </a:buClr>
        <a:buChar char="•"/>
        <a:defRPr sz="1600" baseline="0">
          <a:solidFill>
            <a:schemeClr val="bg1"/>
          </a:solidFill>
          <a:latin typeface="Gill Sans"/>
          <a:cs typeface="Gill Sans"/>
        </a:defRPr>
      </a:lvl4pPr>
      <a:lvl5pPr marL="2057085" indent="-228564" algn="l" rtl="0" eaLnBrk="0" fontAlgn="base" hangingPunct="0">
        <a:spcBef>
          <a:spcPct val="20000"/>
        </a:spcBef>
        <a:spcAft>
          <a:spcPct val="0"/>
        </a:spcAft>
        <a:buClr>
          <a:srgbClr val="5675A9"/>
        </a:buClr>
        <a:buChar char="•"/>
        <a:defRPr sz="1600" baseline="0">
          <a:solidFill>
            <a:schemeClr val="bg1"/>
          </a:solidFill>
          <a:latin typeface="Gill Sans"/>
          <a:cs typeface="Gill Sans"/>
        </a:defRPr>
      </a:lvl5pPr>
      <a:lvl6pPr marL="2514215" indent="-228564" algn="l" rtl="0" fontAlgn="base">
        <a:spcBef>
          <a:spcPct val="20000"/>
        </a:spcBef>
        <a:spcAft>
          <a:spcPct val="0"/>
        </a:spcAft>
        <a:buChar char="•"/>
        <a:defRPr sz="1600">
          <a:solidFill>
            <a:schemeClr val="tx2"/>
          </a:solidFill>
          <a:latin typeface="+mn-lt"/>
        </a:defRPr>
      </a:lvl6pPr>
      <a:lvl7pPr marL="2971344" indent="-228564" algn="l" rtl="0" fontAlgn="base">
        <a:spcBef>
          <a:spcPct val="20000"/>
        </a:spcBef>
        <a:spcAft>
          <a:spcPct val="0"/>
        </a:spcAft>
        <a:buChar char="•"/>
        <a:defRPr sz="1600">
          <a:solidFill>
            <a:schemeClr val="tx2"/>
          </a:solidFill>
          <a:latin typeface="+mn-lt"/>
        </a:defRPr>
      </a:lvl7pPr>
      <a:lvl8pPr marL="3428475" indent="-228564" algn="l" rtl="0" fontAlgn="base">
        <a:spcBef>
          <a:spcPct val="20000"/>
        </a:spcBef>
        <a:spcAft>
          <a:spcPct val="0"/>
        </a:spcAft>
        <a:buChar char="•"/>
        <a:defRPr sz="1600">
          <a:solidFill>
            <a:schemeClr val="tx2"/>
          </a:solidFill>
          <a:latin typeface="+mn-lt"/>
        </a:defRPr>
      </a:lvl8pPr>
      <a:lvl9pPr marL="3885603" indent="-228564" algn="l" rtl="0" fontAlgn="base">
        <a:spcBef>
          <a:spcPct val="20000"/>
        </a:spcBef>
        <a:spcAft>
          <a:spcPct val="0"/>
        </a:spcAft>
        <a:buChar char="•"/>
        <a:defRPr sz="1600">
          <a:solidFill>
            <a:schemeClr val="tx2"/>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9.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10.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emf"/></Relationships>
</file>

<file path=ppt/slides/_rels/slide22.x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3.emf"/><Relationship Id="rId5" Type="http://schemas.openxmlformats.org/officeDocument/2006/relationships/image" Target="../media/image14.emf"/><Relationship Id="rId6" Type="http://schemas.openxmlformats.org/officeDocument/2006/relationships/image" Target="../media/image15.emf"/><Relationship Id="rId1" Type="http://schemas.openxmlformats.org/officeDocument/2006/relationships/slideLayout" Target="../slideLayouts/slideLayout5.xml"/><Relationship Id="rId2" Type="http://schemas.openxmlformats.org/officeDocument/2006/relationships/image" Target="../media/image11.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e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UniversityOfWaterloo_logo_horiz_rg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0064" y="0"/>
            <a:ext cx="4393936" cy="1761759"/>
          </a:xfrm>
          <a:prstGeom prst="rect">
            <a:avLst/>
          </a:prstGeom>
        </p:spPr>
      </p:pic>
      <p:sp>
        <p:nvSpPr>
          <p:cNvPr id="8194" name="Rectangle 14"/>
          <p:cNvSpPr>
            <a:spLocks noChangeArrowheads="1"/>
          </p:cNvSpPr>
          <p:nvPr/>
        </p:nvSpPr>
        <p:spPr bwMode="auto">
          <a:xfrm>
            <a:off x="76200" y="1371599"/>
            <a:ext cx="8991600" cy="914401"/>
          </a:xfrm>
          <a:prstGeom prst="rect">
            <a:avLst/>
          </a:prstGeom>
          <a:noFill/>
          <a:ln w="9525">
            <a:noFill/>
            <a:miter lim="800000"/>
            <a:headEnd/>
            <a:tailEnd/>
          </a:ln>
        </p:spPr>
        <p:txBody>
          <a:bodyPr lIns="91425" tIns="45713" rIns="91425" bIns="45713" anchor="ctr"/>
          <a:lstStyle/>
          <a:p>
            <a:pPr algn="ctr" eaLnBrk="1" hangingPunct="1"/>
            <a:r>
              <a:rPr lang="en-US" sz="3600" dirty="0" smtClean="0">
                <a:solidFill>
                  <a:schemeClr val="bg2"/>
                </a:solidFill>
                <a:latin typeface="Gill Sans"/>
                <a:cs typeface="Gill Sans"/>
              </a:rPr>
              <a:t>Big Data Infrastructure</a:t>
            </a:r>
            <a:endParaRPr lang="en-US" sz="3600" dirty="0">
              <a:solidFill>
                <a:schemeClr val="bg2"/>
              </a:solidFill>
              <a:latin typeface="Gill Sans"/>
              <a:cs typeface="Gill Sans"/>
            </a:endParaRPr>
          </a:p>
        </p:txBody>
      </p:sp>
      <p:pic>
        <p:nvPicPr>
          <p:cNvPr id="9" name="Picture 13" descr="creative-commons"/>
          <p:cNvPicPr>
            <a:picLocks noChangeAspect="1" noChangeArrowheads="1"/>
          </p:cNvPicPr>
          <p:nvPr/>
        </p:nvPicPr>
        <p:blipFill>
          <a:blip r:embed="rId3" cstate="print"/>
          <a:srcRect/>
          <a:stretch>
            <a:fillRect/>
          </a:stretch>
        </p:blipFill>
        <p:spPr bwMode="auto">
          <a:xfrm>
            <a:off x="101600" y="6358582"/>
            <a:ext cx="1117600" cy="393700"/>
          </a:xfrm>
          <a:prstGeom prst="rect">
            <a:avLst/>
          </a:prstGeom>
          <a:noFill/>
          <a:ln w="9525">
            <a:noFill/>
            <a:miter lim="800000"/>
            <a:headEnd/>
            <a:tailEnd/>
          </a:ln>
        </p:spPr>
      </p:pic>
      <p:sp>
        <p:nvSpPr>
          <p:cNvPr id="7" name="Rectangle 14"/>
          <p:cNvSpPr>
            <a:spLocks noChangeArrowheads="1"/>
          </p:cNvSpPr>
          <p:nvPr/>
        </p:nvSpPr>
        <p:spPr bwMode="auto">
          <a:xfrm>
            <a:off x="76200" y="2971800"/>
            <a:ext cx="8991600" cy="685800"/>
          </a:xfrm>
          <a:prstGeom prst="rect">
            <a:avLst/>
          </a:prstGeom>
          <a:noFill/>
          <a:ln w="9525">
            <a:noFill/>
            <a:miter lim="800000"/>
            <a:headEnd/>
            <a:tailEnd/>
          </a:ln>
        </p:spPr>
        <p:txBody>
          <a:bodyPr lIns="91425" tIns="45713" rIns="91425" bIns="45713" anchor="ctr"/>
          <a:lstStyle/>
          <a:p>
            <a:pPr algn="ctr" eaLnBrk="1" hangingPunct="1"/>
            <a:r>
              <a:rPr lang="en-US" sz="2800" b="0" dirty="0">
                <a:solidFill>
                  <a:schemeClr val="bg2"/>
                </a:solidFill>
                <a:latin typeface="Gill Sans"/>
                <a:cs typeface="Gill Sans"/>
              </a:rPr>
              <a:t>Week 7</a:t>
            </a:r>
            <a:r>
              <a:rPr lang="en-US" sz="2800" b="0" dirty="0" smtClean="0">
                <a:solidFill>
                  <a:schemeClr val="bg2"/>
                </a:solidFill>
                <a:latin typeface="Gill Sans"/>
                <a:cs typeface="Gill Sans"/>
              </a:rPr>
              <a:t>: Analyzing Relational Data (2/3)</a:t>
            </a:r>
            <a:endParaRPr lang="en-US" sz="2800" b="0" dirty="0">
              <a:solidFill>
                <a:schemeClr val="bg2"/>
              </a:solidFill>
              <a:latin typeface="Gill Sans"/>
              <a:cs typeface="Gill Sans"/>
            </a:endParaRPr>
          </a:p>
        </p:txBody>
      </p:sp>
      <p:sp>
        <p:nvSpPr>
          <p:cNvPr id="8" name="Text Box 11"/>
          <p:cNvSpPr txBox="1">
            <a:spLocks noChangeArrowheads="1"/>
          </p:cNvSpPr>
          <p:nvPr/>
        </p:nvSpPr>
        <p:spPr bwMode="auto">
          <a:xfrm>
            <a:off x="1371600" y="6324600"/>
            <a:ext cx="6903753" cy="461665"/>
          </a:xfrm>
          <a:prstGeom prst="rect">
            <a:avLst/>
          </a:prstGeom>
          <a:noFill/>
          <a:ln w="9525">
            <a:noFill/>
            <a:miter lim="800000"/>
            <a:headEnd/>
            <a:tailEnd/>
          </a:ln>
        </p:spPr>
        <p:txBody>
          <a:bodyPr wrap="none">
            <a:spAutoFit/>
          </a:bodyPr>
          <a:lstStyle/>
          <a:p>
            <a:r>
              <a:rPr lang="en-US" sz="1200" b="0" dirty="0">
                <a:solidFill>
                  <a:schemeClr val="bg1"/>
                </a:solidFill>
                <a:latin typeface="Gill Sans"/>
                <a:cs typeface="Gill Sans"/>
              </a:rPr>
              <a:t>This work is licensed under a Creative Commons Attribution-Noncommercial-Share Alike 3.0 United States</a:t>
            </a:r>
            <a:br>
              <a:rPr lang="en-US" sz="1200" b="0" dirty="0">
                <a:solidFill>
                  <a:schemeClr val="bg1"/>
                </a:solidFill>
                <a:latin typeface="Gill Sans"/>
                <a:cs typeface="Gill Sans"/>
              </a:rPr>
            </a:br>
            <a:r>
              <a:rPr lang="en-US" sz="1200" b="0" dirty="0">
                <a:solidFill>
                  <a:schemeClr val="bg1"/>
                </a:solidFill>
                <a:latin typeface="Gill Sans"/>
                <a:cs typeface="Gill Sans"/>
              </a:rPr>
              <a:t>See http://creativecommons.org/licenses/by-nc-sa/3.0/us/ for details</a:t>
            </a:r>
          </a:p>
        </p:txBody>
      </p:sp>
      <p:sp>
        <p:nvSpPr>
          <p:cNvPr id="10" name="Rectangle 14"/>
          <p:cNvSpPr>
            <a:spLocks noChangeArrowheads="1"/>
          </p:cNvSpPr>
          <p:nvPr/>
        </p:nvSpPr>
        <p:spPr bwMode="auto">
          <a:xfrm>
            <a:off x="0" y="2057400"/>
            <a:ext cx="9144000" cy="457200"/>
          </a:xfrm>
          <a:prstGeom prst="rect">
            <a:avLst/>
          </a:prstGeom>
          <a:noFill/>
          <a:ln w="9525">
            <a:noFill/>
            <a:miter lim="800000"/>
            <a:headEnd/>
            <a:tailEnd/>
          </a:ln>
        </p:spPr>
        <p:txBody>
          <a:bodyPr lIns="91425" tIns="45713" rIns="91425" bIns="45713" anchor="ctr"/>
          <a:lstStyle/>
          <a:p>
            <a:pPr algn="ctr" eaLnBrk="1" hangingPunct="1"/>
            <a:r>
              <a:rPr lang="en-US" sz="2400" b="0" dirty="0">
                <a:solidFill>
                  <a:schemeClr val="bg2"/>
                </a:solidFill>
                <a:latin typeface="Gill Sans"/>
                <a:cs typeface="Gill Sans"/>
              </a:rPr>
              <a:t>CS 489/698 Big Data Infrastructure (Winter 2016)</a:t>
            </a:r>
          </a:p>
        </p:txBody>
      </p:sp>
      <p:sp>
        <p:nvSpPr>
          <p:cNvPr id="12" name="Rectangle 14"/>
          <p:cNvSpPr>
            <a:spLocks noChangeArrowheads="1"/>
          </p:cNvSpPr>
          <p:nvPr/>
        </p:nvSpPr>
        <p:spPr bwMode="auto">
          <a:xfrm>
            <a:off x="76200" y="4572000"/>
            <a:ext cx="8991600" cy="762000"/>
          </a:xfrm>
          <a:prstGeom prst="rect">
            <a:avLst/>
          </a:prstGeom>
          <a:noFill/>
          <a:ln w="9525">
            <a:noFill/>
            <a:miter lim="800000"/>
            <a:headEnd/>
            <a:tailEnd/>
          </a:ln>
        </p:spPr>
        <p:txBody>
          <a:bodyPr lIns="91425" tIns="45713" rIns="91425" bIns="45713" anchor="ctr"/>
          <a:lstStyle/>
          <a:p>
            <a:pPr algn="ctr" eaLnBrk="1" hangingPunct="1"/>
            <a:r>
              <a:rPr lang="en-US" sz="2400" b="0" dirty="0" smtClean="0">
                <a:solidFill>
                  <a:schemeClr val="bg2"/>
                </a:solidFill>
                <a:latin typeface="Gill Sans"/>
                <a:cs typeface="Gill Sans"/>
              </a:rPr>
              <a:t>Jimmy Lin</a:t>
            </a:r>
          </a:p>
          <a:p>
            <a:pPr algn="ctr" eaLnBrk="1" hangingPunct="1"/>
            <a:r>
              <a:rPr lang="en-US" sz="2000" b="0" dirty="0" smtClean="0">
                <a:solidFill>
                  <a:schemeClr val="bg2"/>
                </a:solidFill>
                <a:latin typeface="Gill Sans"/>
                <a:cs typeface="Gill Sans"/>
              </a:rPr>
              <a:t>David R. Cheriton School of Computer Science</a:t>
            </a:r>
          </a:p>
          <a:p>
            <a:pPr algn="ctr" eaLnBrk="1" hangingPunct="1"/>
            <a:r>
              <a:rPr lang="en-US" sz="2000" b="0" dirty="0" smtClean="0">
                <a:solidFill>
                  <a:schemeClr val="bg2"/>
                </a:solidFill>
                <a:latin typeface="Gill Sans"/>
                <a:cs typeface="Gill Sans"/>
              </a:rPr>
              <a:t>University of Waterloo</a:t>
            </a:r>
            <a:endParaRPr lang="en-US" sz="2000" b="0" dirty="0">
              <a:solidFill>
                <a:schemeClr val="bg2"/>
              </a:solidFill>
              <a:latin typeface="Gill Sans"/>
              <a:cs typeface="Gill Sans"/>
            </a:endParaRPr>
          </a:p>
        </p:txBody>
      </p:sp>
      <p:sp>
        <p:nvSpPr>
          <p:cNvPr id="11" name="Rectangle 14"/>
          <p:cNvSpPr>
            <a:spLocks noChangeArrowheads="1"/>
          </p:cNvSpPr>
          <p:nvPr/>
        </p:nvSpPr>
        <p:spPr bwMode="auto">
          <a:xfrm>
            <a:off x="76200" y="3352801"/>
            <a:ext cx="8991600" cy="762000"/>
          </a:xfrm>
          <a:prstGeom prst="rect">
            <a:avLst/>
          </a:prstGeom>
          <a:noFill/>
          <a:ln w="9525">
            <a:noFill/>
            <a:miter lim="800000"/>
            <a:headEnd/>
            <a:tailEnd/>
          </a:ln>
        </p:spPr>
        <p:txBody>
          <a:bodyPr lIns="91425" tIns="45713" rIns="91425" bIns="45713" anchor="ctr"/>
          <a:lstStyle/>
          <a:p>
            <a:pPr algn="ctr" eaLnBrk="1" hangingPunct="1"/>
            <a:r>
              <a:rPr lang="en-US" sz="2400" b="0" dirty="0" smtClean="0">
                <a:solidFill>
                  <a:schemeClr val="bg2"/>
                </a:solidFill>
                <a:latin typeface="Gill Sans"/>
                <a:cs typeface="Gill Sans"/>
              </a:rPr>
              <a:t>February 23, </a:t>
            </a:r>
            <a:r>
              <a:rPr lang="en-US" sz="2400" b="0" dirty="0">
                <a:solidFill>
                  <a:schemeClr val="bg2"/>
                </a:solidFill>
                <a:latin typeface="Gill Sans"/>
                <a:cs typeface="Gill Sans"/>
              </a:rPr>
              <a:t>2016</a:t>
            </a:r>
          </a:p>
        </p:txBody>
      </p:sp>
      <p:sp>
        <p:nvSpPr>
          <p:cNvPr id="14" name="TextBox 13"/>
          <p:cNvSpPr txBox="1">
            <a:spLocks noChangeArrowheads="1"/>
          </p:cNvSpPr>
          <p:nvPr/>
        </p:nvSpPr>
        <p:spPr bwMode="auto">
          <a:xfrm>
            <a:off x="1371600" y="5943600"/>
            <a:ext cx="6327373" cy="369332"/>
          </a:xfrm>
          <a:prstGeom prst="rect">
            <a:avLst/>
          </a:prstGeom>
          <a:noFill/>
          <a:ln w="9525">
            <a:noFill/>
            <a:miter lim="800000"/>
            <a:headEnd/>
            <a:tailEnd/>
          </a:ln>
        </p:spPr>
        <p:txBody>
          <a:bodyPr wrap="none">
            <a:spAutoFit/>
          </a:bodyPr>
          <a:lstStyle/>
          <a:p>
            <a:r>
              <a:rPr lang="en-US" sz="1800" b="0" dirty="0" smtClean="0">
                <a:solidFill>
                  <a:schemeClr val="bg1"/>
                </a:solidFill>
                <a:latin typeface="Gill Sans"/>
                <a:cs typeface="Gill Sans"/>
              </a:rPr>
              <a:t>These slides are available at http</a:t>
            </a:r>
            <a:r>
              <a:rPr lang="en-US" sz="1800" b="0" dirty="0">
                <a:solidFill>
                  <a:schemeClr val="bg1"/>
                </a:solidFill>
                <a:latin typeface="Gill Sans"/>
                <a:cs typeface="Gill Sans"/>
              </a:rPr>
              <a:t>://</a:t>
            </a:r>
            <a:r>
              <a:rPr lang="en-US" sz="1800" b="0" dirty="0" err="1">
                <a:solidFill>
                  <a:schemeClr val="bg1"/>
                </a:solidFill>
                <a:latin typeface="Gill Sans"/>
                <a:cs typeface="Gill Sans"/>
              </a:rPr>
              <a:t>lintool.github.io</a:t>
            </a:r>
            <a:r>
              <a:rPr lang="en-US" sz="1800" b="0" dirty="0">
                <a:solidFill>
                  <a:schemeClr val="bg1"/>
                </a:solidFill>
                <a:latin typeface="Gill Sans"/>
                <a:cs typeface="Gill Sans"/>
              </a:rPr>
              <a:t>/bigdata-2016w</a:t>
            </a:r>
            <a:r>
              <a:rPr lang="en-US" sz="1800" b="0" dirty="0" smtClean="0">
                <a:solidFill>
                  <a:schemeClr val="bg1"/>
                </a:solidFill>
                <a:latin typeface="Gill Sans"/>
                <a:cs typeface="Gill Sans"/>
              </a:rPr>
              <a:t>/</a:t>
            </a:r>
          </a:p>
        </p:txBody>
      </p:sp>
    </p:spTree>
    <p:extLst>
      <p:ext uri="{BB962C8B-B14F-4D97-AF65-F5344CB8AC3E}">
        <p14:creationId xmlns:p14="http://schemas.microsoft.com/office/powerpoint/2010/main" val="142429204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Hive Architecture</a:t>
            </a:r>
            <a:endParaRPr lang="en-US" dirty="0"/>
          </a:p>
        </p:txBody>
      </p:sp>
      <p:pic>
        <p:nvPicPr>
          <p:cNvPr id="3" name="Picture 2" descr="Screen Shot 2015-03-31 at 10.31.2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7695" y="990600"/>
            <a:ext cx="5145105" cy="5715000"/>
          </a:xfrm>
          <a:prstGeom prst="rect">
            <a:avLst/>
          </a:prstGeom>
        </p:spPr>
      </p:pic>
    </p:spTree>
    <p:extLst>
      <p:ext uri="{BB962C8B-B14F-4D97-AF65-F5344CB8AC3E}">
        <p14:creationId xmlns:p14="http://schemas.microsoft.com/office/powerpoint/2010/main" val="37039713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Hive Implementation</a:t>
            </a:r>
            <a:endParaRPr lang="en-US" dirty="0"/>
          </a:p>
        </p:txBody>
      </p:sp>
      <p:sp>
        <p:nvSpPr>
          <p:cNvPr id="3" name="Content Placeholder 2"/>
          <p:cNvSpPr>
            <a:spLocks noGrp="1"/>
          </p:cNvSpPr>
          <p:nvPr>
            <p:ph idx="1"/>
          </p:nvPr>
        </p:nvSpPr>
        <p:spPr/>
        <p:txBody>
          <a:bodyPr/>
          <a:lstStyle/>
          <a:p>
            <a:r>
              <a:rPr lang="en-US" dirty="0" err="1" smtClean="0"/>
              <a:t>Metastore</a:t>
            </a:r>
            <a:r>
              <a:rPr lang="en-US" dirty="0" smtClean="0"/>
              <a:t> holds metadata</a:t>
            </a:r>
          </a:p>
          <a:p>
            <a:pPr lvl="1"/>
            <a:r>
              <a:rPr lang="en-US" dirty="0" smtClean="0"/>
              <a:t>Databases, tables</a:t>
            </a:r>
          </a:p>
          <a:p>
            <a:pPr lvl="1"/>
            <a:r>
              <a:rPr lang="en-US" dirty="0" smtClean="0"/>
              <a:t>Schemas (field names, field types, etc.)</a:t>
            </a:r>
          </a:p>
          <a:p>
            <a:pPr lvl="1"/>
            <a:r>
              <a:rPr lang="en-US" dirty="0" smtClean="0"/>
              <a:t>Permission information (roles and users)</a:t>
            </a:r>
          </a:p>
          <a:p>
            <a:r>
              <a:rPr lang="en-US" dirty="0" smtClean="0"/>
              <a:t>Hive data stored in HDFS</a:t>
            </a:r>
          </a:p>
          <a:p>
            <a:pPr lvl="1"/>
            <a:r>
              <a:rPr lang="en-US" dirty="0" smtClean="0"/>
              <a:t>Tables in directories</a:t>
            </a:r>
          </a:p>
          <a:p>
            <a:pPr lvl="1"/>
            <a:r>
              <a:rPr lang="en-US" dirty="0" smtClean="0"/>
              <a:t>Partitions of tables in sub-directories</a:t>
            </a:r>
          </a:p>
          <a:p>
            <a:pPr lvl="1"/>
            <a:r>
              <a:rPr lang="en-US" dirty="0" smtClean="0"/>
              <a:t>Actual data in files (plain text or binary encoded)</a:t>
            </a:r>
            <a:endParaRPr lang="en-US" dirty="0"/>
          </a:p>
        </p:txBody>
      </p:sp>
      <p:sp>
        <p:nvSpPr>
          <p:cNvPr id="4" name="TextBox 3"/>
          <p:cNvSpPr txBox="1"/>
          <p:nvPr/>
        </p:nvSpPr>
        <p:spPr>
          <a:xfrm rot="20989502">
            <a:off x="4737510" y="4167820"/>
            <a:ext cx="3012363" cy="523220"/>
          </a:xfrm>
          <a:prstGeom prst="rect">
            <a:avLst/>
          </a:prstGeom>
          <a:noFill/>
        </p:spPr>
        <p:txBody>
          <a:bodyPr wrap="none" rtlCol="0">
            <a:spAutoFit/>
          </a:bodyPr>
          <a:lstStyle/>
          <a:p>
            <a:r>
              <a:rPr lang="en-US" sz="2800" dirty="0" smtClean="0">
                <a:solidFill>
                  <a:srgbClr val="FF0000"/>
                </a:solidFill>
                <a:latin typeface="Gill Sans"/>
                <a:cs typeface="Gill Sans"/>
              </a:rPr>
              <a:t>Feature or bug?</a:t>
            </a:r>
            <a:endParaRPr lang="en-US" sz="2800" dirty="0">
              <a:solidFill>
                <a:srgbClr val="FF0000"/>
              </a:solidFill>
              <a:latin typeface="Gill Sans"/>
              <a:cs typeface="Gill Sans"/>
            </a:endParaRPr>
          </a:p>
        </p:txBody>
      </p:sp>
      <p:sp>
        <p:nvSpPr>
          <p:cNvPr id="5" name="TextBox 4"/>
          <p:cNvSpPr txBox="1"/>
          <p:nvPr/>
        </p:nvSpPr>
        <p:spPr>
          <a:xfrm rot="20989502">
            <a:off x="4668139" y="4572160"/>
            <a:ext cx="3482744" cy="338554"/>
          </a:xfrm>
          <a:prstGeom prst="rect">
            <a:avLst/>
          </a:prstGeom>
          <a:noFill/>
        </p:spPr>
        <p:txBody>
          <a:bodyPr wrap="none" rtlCol="0">
            <a:spAutoFit/>
          </a:bodyPr>
          <a:lstStyle/>
          <a:p>
            <a:r>
              <a:rPr lang="en-US" b="0" dirty="0" smtClean="0">
                <a:solidFill>
                  <a:srgbClr val="FF0000"/>
                </a:solidFill>
                <a:latin typeface="Gill Sans"/>
                <a:cs typeface="Gill Sans"/>
              </a:rPr>
              <a:t>(this is the essence of SQL-on-Hadoop)</a:t>
            </a:r>
            <a:endParaRPr lang="en-US" b="0" dirty="0">
              <a:solidFill>
                <a:srgbClr val="FF0000"/>
              </a:solidFill>
              <a:latin typeface="Gill Sans"/>
              <a:cs typeface="Gill Sans"/>
            </a:endParaRPr>
          </a:p>
        </p:txBody>
      </p:sp>
    </p:spTree>
    <p:extLst>
      <p:ext uri="{BB962C8B-B14F-4D97-AF65-F5344CB8AC3E}">
        <p14:creationId xmlns:p14="http://schemas.microsoft.com/office/powerpoint/2010/main" val="314319784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457200" y="2438400"/>
            <a:ext cx="2057400" cy="20574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2"/>
                </a:solidFill>
                <a:effectLst/>
                <a:latin typeface="Gill Sans"/>
                <a:cs typeface="Gill Sans"/>
              </a:rPr>
              <a:t>OLTP</a:t>
            </a:r>
          </a:p>
        </p:txBody>
      </p:sp>
      <p:sp>
        <p:nvSpPr>
          <p:cNvPr id="5" name="Rectangle 4"/>
          <p:cNvSpPr/>
          <p:nvPr/>
        </p:nvSpPr>
        <p:spPr bwMode="auto">
          <a:xfrm>
            <a:off x="6553200" y="2438400"/>
            <a:ext cx="2286000" cy="205740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bg2"/>
                </a:solidFill>
                <a:effectLst/>
                <a:latin typeface="Gill Sans"/>
                <a:cs typeface="Gill Sans"/>
              </a:rPr>
              <a:t>OLAP</a:t>
            </a:r>
          </a:p>
          <a:p>
            <a:pPr marL="0" marR="0" indent="0" algn="ctr" defTabSz="914400" rtl="0" eaLnBrk="0" fontAlgn="base" latinLnBrk="0" hangingPunct="0">
              <a:lnSpc>
                <a:spcPct val="100000"/>
              </a:lnSpc>
              <a:spcBef>
                <a:spcPct val="0"/>
              </a:spcBef>
              <a:spcAft>
                <a:spcPct val="0"/>
              </a:spcAft>
              <a:buClrTx/>
              <a:buSzTx/>
              <a:buFontTx/>
              <a:buNone/>
              <a:tabLst/>
            </a:pPr>
            <a:r>
              <a:rPr lang="en-US" sz="2800" b="0" dirty="0" smtClean="0">
                <a:solidFill>
                  <a:schemeClr val="bg2"/>
                </a:solidFill>
                <a:latin typeface="Gill Sans"/>
                <a:cs typeface="Gill Sans"/>
              </a:rPr>
              <a:t>Databases</a:t>
            </a:r>
            <a:endParaRPr kumimoji="0" lang="en-US" sz="2800" b="0" i="0" u="none" strike="noStrike" cap="none" normalizeH="0" baseline="0" dirty="0" smtClean="0">
              <a:ln>
                <a:noFill/>
              </a:ln>
              <a:solidFill>
                <a:schemeClr val="bg2"/>
              </a:solidFill>
              <a:effectLst/>
              <a:latin typeface="Gill Sans"/>
              <a:cs typeface="Gill Sans"/>
            </a:endParaRPr>
          </a:p>
        </p:txBody>
      </p:sp>
      <p:cxnSp>
        <p:nvCxnSpPr>
          <p:cNvPr id="7" name="Straight Arrow Connector 6"/>
          <p:cNvCxnSpPr/>
          <p:nvPr/>
        </p:nvCxnSpPr>
        <p:spPr bwMode="auto">
          <a:xfrm>
            <a:off x="2667000" y="4038600"/>
            <a:ext cx="1143000" cy="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11" name="Rectangle 10"/>
          <p:cNvSpPr/>
          <p:nvPr/>
        </p:nvSpPr>
        <p:spPr bwMode="auto">
          <a:xfrm>
            <a:off x="3962400" y="3657600"/>
            <a:ext cx="2895600" cy="8382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bg2"/>
                </a:solidFill>
                <a:effectLst/>
                <a:latin typeface="Gill Sans"/>
                <a:cs typeface="Gill Sans"/>
              </a:rPr>
              <a:t>HDFS</a:t>
            </a:r>
          </a:p>
        </p:txBody>
      </p:sp>
      <p:sp>
        <p:nvSpPr>
          <p:cNvPr id="10" name="Rectangle 9"/>
          <p:cNvSpPr/>
          <p:nvPr/>
        </p:nvSpPr>
        <p:spPr bwMode="auto">
          <a:xfrm>
            <a:off x="3962400" y="2438400"/>
            <a:ext cx="1143000" cy="10668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b="0" dirty="0" smtClean="0">
                <a:solidFill>
                  <a:schemeClr val="bg2"/>
                </a:solidFill>
                <a:latin typeface="Gill Sans"/>
                <a:cs typeface="Gill Sans"/>
              </a:rPr>
              <a:t>SQL tools</a:t>
            </a:r>
            <a:endParaRPr kumimoji="0" lang="en-US" sz="2400" b="0" i="0" u="none" strike="noStrike" cap="none" normalizeH="0" baseline="0" dirty="0" smtClean="0">
              <a:ln>
                <a:noFill/>
              </a:ln>
              <a:solidFill>
                <a:schemeClr val="bg2"/>
              </a:solidFill>
              <a:effectLst/>
              <a:latin typeface="Gill Sans"/>
              <a:cs typeface="Gill Sans"/>
            </a:endParaRPr>
          </a:p>
        </p:txBody>
      </p:sp>
      <p:sp>
        <p:nvSpPr>
          <p:cNvPr id="12" name="Rectangle 11"/>
          <p:cNvSpPr/>
          <p:nvPr/>
        </p:nvSpPr>
        <p:spPr bwMode="auto">
          <a:xfrm>
            <a:off x="5257800" y="2438400"/>
            <a:ext cx="1143000" cy="10668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b="0" dirty="0" smtClean="0">
                <a:solidFill>
                  <a:schemeClr val="bg2"/>
                </a:solidFill>
                <a:latin typeface="Gill Sans"/>
                <a:cs typeface="Gill Sans"/>
              </a:rPr>
              <a:t>other tools</a:t>
            </a:r>
            <a:endParaRPr kumimoji="0" lang="en-US" sz="2400" b="0" i="0" u="none" strike="noStrike" cap="none" normalizeH="0" baseline="0" dirty="0" smtClean="0">
              <a:ln>
                <a:noFill/>
              </a:ln>
              <a:solidFill>
                <a:schemeClr val="bg2"/>
              </a:solidFill>
              <a:effectLst/>
              <a:latin typeface="Gill Sans"/>
              <a:cs typeface="Gill Sans"/>
            </a:endParaRPr>
          </a:p>
        </p:txBody>
      </p:sp>
      <p:cxnSp>
        <p:nvCxnSpPr>
          <p:cNvPr id="6" name="Elbow Connector 5"/>
          <p:cNvCxnSpPr/>
          <p:nvPr/>
        </p:nvCxnSpPr>
        <p:spPr bwMode="auto">
          <a:xfrm rot="5400000">
            <a:off x="3784600" y="2692400"/>
            <a:ext cx="12700" cy="3924300"/>
          </a:xfrm>
          <a:prstGeom prst="bentConnector3">
            <a:avLst>
              <a:gd name="adj1" fmla="val 8713976"/>
            </a:avLst>
          </a:prstGeom>
          <a:ln>
            <a:headEnd type="none" w="med" len="med"/>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9286401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TPC-H Data Warehouse</a:t>
            </a:r>
            <a:endParaRPr lang="en-US" dirty="0"/>
          </a:p>
        </p:txBody>
      </p:sp>
      <p:pic>
        <p:nvPicPr>
          <p:cNvPr id="3" name="Picture 2" descr="tpc-h-schema.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914400"/>
            <a:ext cx="6172200" cy="5829300"/>
          </a:xfrm>
          <a:prstGeom prst="rect">
            <a:avLst/>
          </a:prstGeom>
        </p:spPr>
      </p:pic>
    </p:spTree>
    <p:extLst>
      <p:ext uri="{BB962C8B-B14F-4D97-AF65-F5344CB8AC3E}">
        <p14:creationId xmlns:p14="http://schemas.microsoft.com/office/powerpoint/2010/main" val="18698559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inder-block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8008" y="0"/>
            <a:ext cx="14244608" cy="6858000"/>
          </a:xfrm>
          <a:prstGeom prst="rect">
            <a:avLst/>
          </a:prstGeom>
        </p:spPr>
      </p:pic>
      <p:sp>
        <p:nvSpPr>
          <p:cNvPr id="4" name="Title 3"/>
          <p:cNvSpPr>
            <a:spLocks noGrp="1"/>
          </p:cNvSpPr>
          <p:nvPr>
            <p:ph type="title"/>
          </p:nvPr>
        </p:nvSpPr>
        <p:spPr/>
        <p:txBody>
          <a:bodyPr/>
          <a:lstStyle/>
          <a:p>
            <a:r>
              <a:rPr lang="en-US" sz="3200" dirty="0" smtClean="0">
                <a:solidFill>
                  <a:schemeClr val="tx1"/>
                </a:solidFill>
                <a:latin typeface="Gill Sans"/>
              </a:rPr>
              <a:t>MapReduce algorithms </a:t>
            </a:r>
            <a:br>
              <a:rPr lang="en-US" sz="3200" dirty="0" smtClean="0">
                <a:solidFill>
                  <a:schemeClr val="tx1"/>
                </a:solidFill>
                <a:latin typeface="Gill Sans"/>
              </a:rPr>
            </a:br>
            <a:r>
              <a:rPr lang="en-US" sz="3200" dirty="0" smtClean="0">
                <a:solidFill>
                  <a:schemeClr val="tx1"/>
                </a:solidFill>
                <a:latin typeface="Gill Sans"/>
              </a:rPr>
              <a:t>for processing relational data</a:t>
            </a:r>
            <a:endParaRPr lang="en-US" sz="3200" dirty="0">
              <a:solidFill>
                <a:schemeClr val="tx1"/>
              </a:solidFill>
              <a:latin typeface="Gill Sans"/>
            </a:endParaRPr>
          </a:p>
        </p:txBody>
      </p:sp>
      <p:sp>
        <p:nvSpPr>
          <p:cNvPr id="5" name="TextBox 4"/>
          <p:cNvSpPr txBox="1">
            <a:spLocks noChangeArrowheads="1"/>
          </p:cNvSpPr>
          <p:nvPr/>
        </p:nvSpPr>
        <p:spPr bwMode="auto">
          <a:xfrm>
            <a:off x="0" y="6611938"/>
            <a:ext cx="4419600" cy="246221"/>
          </a:xfrm>
          <a:prstGeom prst="rect">
            <a:avLst/>
          </a:prstGeom>
          <a:noFill/>
          <a:ln w="9525">
            <a:noFill/>
            <a:miter lim="800000"/>
            <a:headEnd/>
            <a:tailEnd/>
          </a:ln>
        </p:spPr>
        <p:txBody>
          <a:bodyPr wrap="square">
            <a:spAutoFit/>
          </a:bodyPr>
          <a:lstStyle/>
          <a:p>
            <a:r>
              <a:rPr lang="en-US" sz="1000" b="0" dirty="0">
                <a:solidFill>
                  <a:srgbClr val="FFFFFF"/>
                </a:solidFill>
              </a:rPr>
              <a:t>Source: </a:t>
            </a:r>
            <a:r>
              <a:rPr lang="en-US" sz="1000" b="0" dirty="0" err="1" smtClean="0">
                <a:solidFill>
                  <a:srgbClr val="FFFFFF"/>
                </a:solidFill>
              </a:rPr>
              <a:t>www.flickr.com</a:t>
            </a:r>
            <a:r>
              <a:rPr lang="en-US" sz="1000" b="0" dirty="0">
                <a:solidFill>
                  <a:srgbClr val="FFFFFF"/>
                </a:solidFill>
              </a:rPr>
              <a:t>/photos/</a:t>
            </a:r>
            <a:r>
              <a:rPr lang="en-US" sz="1000" b="0" dirty="0" err="1">
                <a:solidFill>
                  <a:srgbClr val="FFFFFF"/>
                </a:solidFill>
              </a:rPr>
              <a:t>stikatphotography</a:t>
            </a:r>
            <a:r>
              <a:rPr lang="en-US" sz="1000" b="0" dirty="0">
                <a:solidFill>
                  <a:srgbClr val="FFFFFF"/>
                </a:solidFill>
              </a:rPr>
              <a:t>/1590190676/</a:t>
            </a:r>
          </a:p>
        </p:txBody>
      </p:sp>
    </p:spTree>
    <p:extLst>
      <p:ext uri="{BB962C8B-B14F-4D97-AF65-F5344CB8AC3E}">
        <p14:creationId xmlns:p14="http://schemas.microsoft.com/office/powerpoint/2010/main" val="174904582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Relational Algebra</a:t>
            </a:r>
            <a:endParaRPr lang="en-US" dirty="0"/>
          </a:p>
        </p:txBody>
      </p:sp>
      <p:sp>
        <p:nvSpPr>
          <p:cNvPr id="3" name="Content Placeholder 2"/>
          <p:cNvSpPr>
            <a:spLocks noGrp="1"/>
          </p:cNvSpPr>
          <p:nvPr>
            <p:ph idx="1"/>
          </p:nvPr>
        </p:nvSpPr>
        <p:spPr/>
        <p:txBody>
          <a:bodyPr/>
          <a:lstStyle/>
          <a:p>
            <a:r>
              <a:rPr lang="en-US" dirty="0" smtClean="0"/>
              <a:t>Primitives</a:t>
            </a:r>
          </a:p>
          <a:p>
            <a:pPr lvl="1"/>
            <a:r>
              <a:rPr lang="en-US" dirty="0" smtClean="0"/>
              <a:t>Projection (</a:t>
            </a:r>
            <a:r>
              <a:rPr lang="en-US" dirty="0" smtClean="0">
                <a:sym typeface="Symbol"/>
              </a:rPr>
              <a:t>)</a:t>
            </a:r>
            <a:endParaRPr lang="en-US" dirty="0" smtClean="0"/>
          </a:p>
          <a:p>
            <a:pPr lvl="1"/>
            <a:r>
              <a:rPr lang="en-US" dirty="0" smtClean="0"/>
              <a:t>Selection (</a:t>
            </a:r>
            <a:r>
              <a:rPr lang="en-US" dirty="0" smtClean="0">
                <a:sym typeface="Symbol"/>
              </a:rPr>
              <a:t></a:t>
            </a:r>
            <a:r>
              <a:rPr lang="en-US" dirty="0" smtClean="0"/>
              <a:t>)</a:t>
            </a:r>
          </a:p>
          <a:p>
            <a:pPr lvl="1"/>
            <a:r>
              <a:rPr lang="en-US" dirty="0" smtClean="0"/>
              <a:t>Cartesian product (</a:t>
            </a:r>
            <a:r>
              <a:rPr lang="en-US" dirty="0" smtClean="0">
                <a:sym typeface="Symbol"/>
              </a:rPr>
              <a:t>)</a:t>
            </a:r>
          </a:p>
          <a:p>
            <a:pPr lvl="1"/>
            <a:r>
              <a:rPr lang="en-US" dirty="0" smtClean="0"/>
              <a:t>Set union (</a:t>
            </a:r>
            <a:r>
              <a:rPr lang="en-US" dirty="0" smtClean="0">
                <a:sym typeface="Symbol"/>
              </a:rPr>
              <a:t>)</a:t>
            </a:r>
          </a:p>
          <a:p>
            <a:pPr lvl="1"/>
            <a:r>
              <a:rPr lang="en-US" dirty="0" smtClean="0"/>
              <a:t>Set difference (</a:t>
            </a:r>
            <a:r>
              <a:rPr lang="en-US" dirty="0" smtClean="0">
                <a:sym typeface="Symbol"/>
              </a:rPr>
              <a:t></a:t>
            </a:r>
            <a:r>
              <a:rPr lang="en-US" dirty="0" smtClean="0"/>
              <a:t>)</a:t>
            </a:r>
          </a:p>
          <a:p>
            <a:pPr lvl="1"/>
            <a:r>
              <a:rPr lang="en-US" dirty="0" smtClean="0"/>
              <a:t>Rename (</a:t>
            </a:r>
            <a:r>
              <a:rPr lang="en-US" dirty="0" smtClean="0">
                <a:sym typeface="Symbol"/>
              </a:rPr>
              <a:t>)</a:t>
            </a:r>
            <a:endParaRPr lang="en-US" dirty="0" smtClean="0"/>
          </a:p>
          <a:p>
            <a:r>
              <a:rPr lang="en-US" dirty="0" smtClean="0"/>
              <a:t>Other operations</a:t>
            </a:r>
          </a:p>
          <a:p>
            <a:pPr lvl="1"/>
            <a:r>
              <a:rPr lang="en-US" dirty="0" smtClean="0"/>
              <a:t>Join (⋈)</a:t>
            </a:r>
          </a:p>
          <a:p>
            <a:pPr lvl="1"/>
            <a:r>
              <a:rPr lang="en-US" dirty="0" smtClean="0"/>
              <a:t>Group by… aggregation</a:t>
            </a:r>
          </a:p>
          <a:p>
            <a:pPr lvl="1"/>
            <a:r>
              <a:rPr lang="en-US" dirty="0" smtClean="0"/>
              <a:t>…</a:t>
            </a:r>
            <a:endParaRPr lang="en-US" dirty="0"/>
          </a:p>
        </p:txBody>
      </p:sp>
    </p:spTree>
    <p:extLst>
      <p:ext uri="{BB962C8B-B14F-4D97-AF65-F5344CB8AC3E}">
        <p14:creationId xmlns:p14="http://schemas.microsoft.com/office/powerpoint/2010/main" val="34893919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Selection</a:t>
            </a:r>
            <a:endParaRPr lang="en-US" dirty="0"/>
          </a:p>
        </p:txBody>
      </p:sp>
      <p:sp>
        <p:nvSpPr>
          <p:cNvPr id="5" name="Rectangle 4"/>
          <p:cNvSpPr/>
          <p:nvPr/>
        </p:nvSpPr>
        <p:spPr>
          <a:xfrm>
            <a:off x="1295400" y="2057400"/>
            <a:ext cx="6858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6" name="TextBox 5"/>
          <p:cNvSpPr txBox="1"/>
          <p:nvPr/>
        </p:nvSpPr>
        <p:spPr>
          <a:xfrm>
            <a:off x="838200" y="2057400"/>
            <a:ext cx="407484" cy="338554"/>
          </a:xfrm>
          <a:prstGeom prst="rect">
            <a:avLst/>
          </a:prstGeom>
          <a:noFill/>
        </p:spPr>
        <p:txBody>
          <a:bodyPr wrap="none" rtlCol="0">
            <a:spAutoFit/>
          </a:bodyPr>
          <a:lstStyle/>
          <a:p>
            <a:pPr lvl="0"/>
            <a:r>
              <a:rPr lang="en-US" b="0" kern="0" dirty="0" smtClean="0">
                <a:solidFill>
                  <a:schemeClr val="bg1"/>
                </a:solidFill>
                <a:latin typeface="+mn-lt"/>
              </a:rPr>
              <a:t>R</a:t>
            </a:r>
            <a:r>
              <a:rPr lang="en-US" b="0" kern="0" baseline="-25000" dirty="0" smtClean="0">
                <a:solidFill>
                  <a:schemeClr val="bg1"/>
                </a:solidFill>
                <a:latin typeface="+mn-lt"/>
              </a:rPr>
              <a:t>1</a:t>
            </a:r>
          </a:p>
        </p:txBody>
      </p:sp>
      <p:sp>
        <p:nvSpPr>
          <p:cNvPr id="7" name="Rectangle 6"/>
          <p:cNvSpPr/>
          <p:nvPr/>
        </p:nvSpPr>
        <p:spPr>
          <a:xfrm>
            <a:off x="2057400" y="2057400"/>
            <a:ext cx="381000" cy="381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20" name="Rounded Rectangle 19"/>
          <p:cNvSpPr/>
          <p:nvPr/>
        </p:nvSpPr>
        <p:spPr bwMode="auto">
          <a:xfrm>
            <a:off x="2514600" y="2057400"/>
            <a:ext cx="457200" cy="3810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21" name="Oval 20"/>
          <p:cNvSpPr/>
          <p:nvPr/>
        </p:nvSpPr>
        <p:spPr bwMode="auto">
          <a:xfrm>
            <a:off x="3048000" y="2057400"/>
            <a:ext cx="381000" cy="38100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grpSp>
        <p:nvGrpSpPr>
          <p:cNvPr id="3" name="Group 39"/>
          <p:cNvGrpSpPr/>
          <p:nvPr/>
        </p:nvGrpSpPr>
        <p:grpSpPr>
          <a:xfrm>
            <a:off x="4097338" y="3352800"/>
            <a:ext cx="703262" cy="533400"/>
            <a:chOff x="3862388" y="1524000"/>
            <a:chExt cx="703262" cy="533400"/>
          </a:xfrm>
        </p:grpSpPr>
        <p:sp>
          <p:nvSpPr>
            <p:cNvPr id="24" name="Rectangle 23"/>
            <p:cNvSpPr/>
            <p:nvPr/>
          </p:nvSpPr>
          <p:spPr>
            <a:xfrm>
              <a:off x="4337050" y="1828800"/>
              <a:ext cx="228600" cy="2286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graphicFrame>
          <p:nvGraphicFramePr>
            <p:cNvPr id="26" name="Object 25"/>
            <p:cNvGraphicFramePr>
              <a:graphicFrameLocks noChangeAspect="1"/>
            </p:cNvGraphicFramePr>
            <p:nvPr/>
          </p:nvGraphicFramePr>
          <p:xfrm>
            <a:off x="3862388" y="1524000"/>
            <a:ext cx="574675" cy="527050"/>
          </p:xfrm>
          <a:graphic>
            <a:graphicData uri="http://schemas.openxmlformats.org/presentationml/2006/ole">
              <mc:AlternateContent xmlns:mc="http://schemas.openxmlformats.org/markup-compatibility/2006">
                <mc:Choice xmlns:v="urn:schemas-microsoft-com:vml" Requires="v">
                  <p:oleObj spid="_x0000_s2706" name="Equation" r:id="rId3" imgW="152280" imgH="139680" progId="Equation.3">
                    <p:embed/>
                  </p:oleObj>
                </mc:Choice>
                <mc:Fallback>
                  <p:oleObj name="Equation" r:id="rId3" imgW="152280" imgH="1396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2388" y="1524000"/>
                          <a:ext cx="574675" cy="527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8" name="Rectangle 27"/>
          <p:cNvSpPr/>
          <p:nvPr/>
        </p:nvSpPr>
        <p:spPr>
          <a:xfrm>
            <a:off x="1295400" y="2590800"/>
            <a:ext cx="685800" cy="381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29" name="TextBox 28"/>
          <p:cNvSpPr txBox="1"/>
          <p:nvPr/>
        </p:nvSpPr>
        <p:spPr>
          <a:xfrm>
            <a:off x="838200" y="2590800"/>
            <a:ext cx="407484" cy="338554"/>
          </a:xfrm>
          <a:prstGeom prst="rect">
            <a:avLst/>
          </a:prstGeom>
          <a:noFill/>
        </p:spPr>
        <p:txBody>
          <a:bodyPr wrap="none" rtlCol="0">
            <a:spAutoFit/>
          </a:bodyPr>
          <a:lstStyle/>
          <a:p>
            <a:pPr lvl="0"/>
            <a:r>
              <a:rPr lang="en-US" b="0" kern="0" dirty="0" smtClean="0">
                <a:solidFill>
                  <a:schemeClr val="bg1"/>
                </a:solidFill>
                <a:latin typeface="+mn-lt"/>
              </a:rPr>
              <a:t>R</a:t>
            </a:r>
            <a:r>
              <a:rPr lang="en-US" b="0" kern="0" baseline="-25000" dirty="0" smtClean="0">
                <a:solidFill>
                  <a:schemeClr val="bg1"/>
                </a:solidFill>
                <a:latin typeface="+mn-lt"/>
              </a:rPr>
              <a:t>2</a:t>
            </a:r>
          </a:p>
        </p:txBody>
      </p:sp>
      <p:sp>
        <p:nvSpPr>
          <p:cNvPr id="30" name="Rectangle 29"/>
          <p:cNvSpPr/>
          <p:nvPr/>
        </p:nvSpPr>
        <p:spPr>
          <a:xfrm>
            <a:off x="2057400" y="25908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31" name="Rounded Rectangle 30"/>
          <p:cNvSpPr/>
          <p:nvPr/>
        </p:nvSpPr>
        <p:spPr bwMode="auto">
          <a:xfrm>
            <a:off x="2514600" y="2590800"/>
            <a:ext cx="457200" cy="38100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32" name="Oval 31"/>
          <p:cNvSpPr/>
          <p:nvPr/>
        </p:nvSpPr>
        <p:spPr bwMode="auto">
          <a:xfrm>
            <a:off x="3048000" y="2590800"/>
            <a:ext cx="381000" cy="381000"/>
          </a:xfrm>
          <a:prstGeom prst="ellipse">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34" name="Rectangle 33"/>
          <p:cNvSpPr/>
          <p:nvPr/>
        </p:nvSpPr>
        <p:spPr>
          <a:xfrm>
            <a:off x="1295400" y="3124200"/>
            <a:ext cx="685800" cy="3810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35" name="TextBox 34"/>
          <p:cNvSpPr txBox="1"/>
          <p:nvPr/>
        </p:nvSpPr>
        <p:spPr>
          <a:xfrm>
            <a:off x="838200" y="3124200"/>
            <a:ext cx="407484" cy="338554"/>
          </a:xfrm>
          <a:prstGeom prst="rect">
            <a:avLst/>
          </a:prstGeom>
          <a:noFill/>
        </p:spPr>
        <p:txBody>
          <a:bodyPr wrap="none" rtlCol="0">
            <a:spAutoFit/>
          </a:bodyPr>
          <a:lstStyle/>
          <a:p>
            <a:pPr lvl="0"/>
            <a:r>
              <a:rPr lang="en-US" b="0" kern="0" dirty="0" smtClean="0">
                <a:solidFill>
                  <a:schemeClr val="bg1"/>
                </a:solidFill>
                <a:latin typeface="+mn-lt"/>
              </a:rPr>
              <a:t>R</a:t>
            </a:r>
            <a:r>
              <a:rPr lang="en-US" b="0" kern="0" baseline="-25000" dirty="0" smtClean="0">
                <a:solidFill>
                  <a:schemeClr val="bg1"/>
                </a:solidFill>
                <a:latin typeface="+mn-lt"/>
              </a:rPr>
              <a:t>3</a:t>
            </a:r>
          </a:p>
        </p:txBody>
      </p:sp>
      <p:sp>
        <p:nvSpPr>
          <p:cNvPr id="36" name="Rectangle 35"/>
          <p:cNvSpPr/>
          <p:nvPr/>
        </p:nvSpPr>
        <p:spPr>
          <a:xfrm>
            <a:off x="2057400" y="3124200"/>
            <a:ext cx="381000" cy="381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37" name="Rounded Rectangle 36"/>
          <p:cNvSpPr/>
          <p:nvPr/>
        </p:nvSpPr>
        <p:spPr bwMode="auto">
          <a:xfrm>
            <a:off x="2514600" y="3124200"/>
            <a:ext cx="457200" cy="3810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38" name="Oval 37"/>
          <p:cNvSpPr/>
          <p:nvPr/>
        </p:nvSpPr>
        <p:spPr bwMode="auto">
          <a:xfrm>
            <a:off x="3048000" y="3124200"/>
            <a:ext cx="381000" cy="3810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cxnSp>
        <p:nvCxnSpPr>
          <p:cNvPr id="39" name="Straight Arrow Connector 38"/>
          <p:cNvCxnSpPr/>
          <p:nvPr/>
        </p:nvCxnSpPr>
        <p:spPr>
          <a:xfrm>
            <a:off x="3733800" y="3276600"/>
            <a:ext cx="1447800" cy="1588"/>
          </a:xfrm>
          <a:prstGeom prst="straightConnector1">
            <a:avLst/>
          </a:prstGeom>
          <a:noFill/>
          <a:ln w="28575" cap="flat" cmpd="sng" algn="ctr">
            <a:solidFill>
              <a:sysClr val="windowText" lastClr="000000"/>
            </a:solidFill>
            <a:prstDash val="solid"/>
            <a:tailEnd type="arrow"/>
          </a:ln>
          <a:effectLst/>
        </p:spPr>
      </p:cxnSp>
      <p:sp>
        <p:nvSpPr>
          <p:cNvPr id="42" name="Rectangle 41"/>
          <p:cNvSpPr/>
          <p:nvPr/>
        </p:nvSpPr>
        <p:spPr>
          <a:xfrm>
            <a:off x="1295400" y="3657600"/>
            <a:ext cx="685800" cy="3810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43" name="TextBox 42"/>
          <p:cNvSpPr txBox="1"/>
          <p:nvPr/>
        </p:nvSpPr>
        <p:spPr>
          <a:xfrm>
            <a:off x="838200" y="3657600"/>
            <a:ext cx="407484" cy="338554"/>
          </a:xfrm>
          <a:prstGeom prst="rect">
            <a:avLst/>
          </a:prstGeom>
          <a:noFill/>
        </p:spPr>
        <p:txBody>
          <a:bodyPr wrap="none" rtlCol="0">
            <a:spAutoFit/>
          </a:bodyPr>
          <a:lstStyle/>
          <a:p>
            <a:pPr lvl="0"/>
            <a:r>
              <a:rPr lang="en-US" b="0" kern="0" dirty="0" smtClean="0">
                <a:solidFill>
                  <a:schemeClr val="bg1"/>
                </a:solidFill>
                <a:latin typeface="+mn-lt"/>
              </a:rPr>
              <a:t>R</a:t>
            </a:r>
            <a:r>
              <a:rPr lang="en-US" b="0" kern="0" baseline="-25000" dirty="0" smtClean="0">
                <a:solidFill>
                  <a:schemeClr val="bg1"/>
                </a:solidFill>
                <a:latin typeface="+mn-lt"/>
              </a:rPr>
              <a:t>4</a:t>
            </a:r>
          </a:p>
        </p:txBody>
      </p:sp>
      <p:sp>
        <p:nvSpPr>
          <p:cNvPr id="44" name="Rectangle 43"/>
          <p:cNvSpPr/>
          <p:nvPr/>
        </p:nvSpPr>
        <p:spPr>
          <a:xfrm>
            <a:off x="2057400" y="3657600"/>
            <a:ext cx="3810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45" name="Rounded Rectangle 44"/>
          <p:cNvSpPr/>
          <p:nvPr/>
        </p:nvSpPr>
        <p:spPr bwMode="auto">
          <a:xfrm>
            <a:off x="2514600" y="3657600"/>
            <a:ext cx="457200" cy="381000"/>
          </a:xfrm>
          <a:prstGeom prst="round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46" name="Oval 45"/>
          <p:cNvSpPr/>
          <p:nvPr/>
        </p:nvSpPr>
        <p:spPr bwMode="auto">
          <a:xfrm>
            <a:off x="3048000" y="3657600"/>
            <a:ext cx="381000" cy="38100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48" name="Rectangle 47"/>
          <p:cNvSpPr/>
          <p:nvPr/>
        </p:nvSpPr>
        <p:spPr>
          <a:xfrm>
            <a:off x="1295400" y="4191000"/>
            <a:ext cx="685800" cy="3810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49" name="TextBox 48"/>
          <p:cNvSpPr txBox="1"/>
          <p:nvPr/>
        </p:nvSpPr>
        <p:spPr>
          <a:xfrm>
            <a:off x="838200" y="4191000"/>
            <a:ext cx="407484" cy="338554"/>
          </a:xfrm>
          <a:prstGeom prst="rect">
            <a:avLst/>
          </a:prstGeom>
          <a:noFill/>
        </p:spPr>
        <p:txBody>
          <a:bodyPr wrap="none" rtlCol="0">
            <a:spAutoFit/>
          </a:bodyPr>
          <a:lstStyle/>
          <a:p>
            <a:pPr lvl="0"/>
            <a:r>
              <a:rPr lang="en-US" b="0" kern="0" dirty="0" smtClean="0">
                <a:solidFill>
                  <a:schemeClr val="bg1"/>
                </a:solidFill>
                <a:latin typeface="+mn-lt"/>
              </a:rPr>
              <a:t>R</a:t>
            </a:r>
            <a:r>
              <a:rPr lang="en-US" b="0" kern="0" baseline="-25000" dirty="0" smtClean="0">
                <a:solidFill>
                  <a:schemeClr val="bg1"/>
                </a:solidFill>
                <a:latin typeface="+mn-lt"/>
              </a:rPr>
              <a:t>5</a:t>
            </a:r>
          </a:p>
        </p:txBody>
      </p:sp>
      <p:sp>
        <p:nvSpPr>
          <p:cNvPr id="50" name="Rectangle 49"/>
          <p:cNvSpPr/>
          <p:nvPr/>
        </p:nvSpPr>
        <p:spPr>
          <a:xfrm>
            <a:off x="2057400" y="4191000"/>
            <a:ext cx="3810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51" name="Rounded Rectangle 50"/>
          <p:cNvSpPr/>
          <p:nvPr/>
        </p:nvSpPr>
        <p:spPr bwMode="auto">
          <a:xfrm>
            <a:off x="2514600" y="4191000"/>
            <a:ext cx="457200" cy="3810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52" name="Oval 51"/>
          <p:cNvSpPr/>
          <p:nvPr/>
        </p:nvSpPr>
        <p:spPr bwMode="auto">
          <a:xfrm>
            <a:off x="3048000" y="4191000"/>
            <a:ext cx="381000" cy="381000"/>
          </a:xfrm>
          <a:prstGeom prst="ellipse">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56" name="Rectangle 55"/>
          <p:cNvSpPr/>
          <p:nvPr/>
        </p:nvSpPr>
        <p:spPr>
          <a:xfrm>
            <a:off x="5867400" y="2819400"/>
            <a:ext cx="6858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58" name="TextBox 57"/>
          <p:cNvSpPr txBox="1"/>
          <p:nvPr/>
        </p:nvSpPr>
        <p:spPr>
          <a:xfrm>
            <a:off x="5410200" y="2819400"/>
            <a:ext cx="407484" cy="338554"/>
          </a:xfrm>
          <a:prstGeom prst="rect">
            <a:avLst/>
          </a:prstGeom>
          <a:noFill/>
        </p:spPr>
        <p:txBody>
          <a:bodyPr wrap="none" rtlCol="0">
            <a:spAutoFit/>
          </a:bodyPr>
          <a:lstStyle/>
          <a:p>
            <a:pPr lvl="0"/>
            <a:r>
              <a:rPr lang="en-US" b="0" kern="0" dirty="0" smtClean="0">
                <a:solidFill>
                  <a:schemeClr val="bg1"/>
                </a:solidFill>
                <a:latin typeface="+mn-lt"/>
              </a:rPr>
              <a:t>R</a:t>
            </a:r>
            <a:r>
              <a:rPr lang="en-US" b="0" kern="0" baseline="-25000" dirty="0" smtClean="0">
                <a:solidFill>
                  <a:schemeClr val="bg1"/>
                </a:solidFill>
                <a:latin typeface="+mn-lt"/>
              </a:rPr>
              <a:t>1</a:t>
            </a:r>
          </a:p>
        </p:txBody>
      </p:sp>
      <p:sp>
        <p:nvSpPr>
          <p:cNvPr id="61" name="Rectangle 60"/>
          <p:cNvSpPr/>
          <p:nvPr/>
        </p:nvSpPr>
        <p:spPr>
          <a:xfrm>
            <a:off x="6629400" y="2819400"/>
            <a:ext cx="381000" cy="381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63" name="Rounded Rectangle 62"/>
          <p:cNvSpPr/>
          <p:nvPr/>
        </p:nvSpPr>
        <p:spPr bwMode="auto">
          <a:xfrm>
            <a:off x="7086600" y="2819400"/>
            <a:ext cx="457200" cy="3810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66" name="Oval 65"/>
          <p:cNvSpPr/>
          <p:nvPr/>
        </p:nvSpPr>
        <p:spPr bwMode="auto">
          <a:xfrm>
            <a:off x="7620000" y="2819400"/>
            <a:ext cx="381000" cy="38100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79" name="Rectangle 78"/>
          <p:cNvSpPr/>
          <p:nvPr/>
        </p:nvSpPr>
        <p:spPr>
          <a:xfrm>
            <a:off x="5867400" y="3352800"/>
            <a:ext cx="685800" cy="3810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80" name="TextBox 79"/>
          <p:cNvSpPr txBox="1"/>
          <p:nvPr/>
        </p:nvSpPr>
        <p:spPr>
          <a:xfrm>
            <a:off x="5410200" y="3352800"/>
            <a:ext cx="407484" cy="338554"/>
          </a:xfrm>
          <a:prstGeom prst="rect">
            <a:avLst/>
          </a:prstGeom>
          <a:noFill/>
        </p:spPr>
        <p:txBody>
          <a:bodyPr wrap="none" rtlCol="0">
            <a:spAutoFit/>
          </a:bodyPr>
          <a:lstStyle/>
          <a:p>
            <a:pPr lvl="0"/>
            <a:r>
              <a:rPr lang="en-US" b="0" kern="0" dirty="0" smtClean="0">
                <a:solidFill>
                  <a:schemeClr val="bg1"/>
                </a:solidFill>
                <a:latin typeface="+mn-lt"/>
              </a:rPr>
              <a:t>R</a:t>
            </a:r>
            <a:r>
              <a:rPr lang="en-US" b="0" kern="0" baseline="-25000" dirty="0" smtClean="0">
                <a:solidFill>
                  <a:schemeClr val="bg1"/>
                </a:solidFill>
                <a:latin typeface="+mn-lt"/>
              </a:rPr>
              <a:t>3</a:t>
            </a:r>
          </a:p>
        </p:txBody>
      </p:sp>
      <p:sp>
        <p:nvSpPr>
          <p:cNvPr id="81" name="Rectangle 80"/>
          <p:cNvSpPr/>
          <p:nvPr/>
        </p:nvSpPr>
        <p:spPr>
          <a:xfrm>
            <a:off x="6629400" y="3352800"/>
            <a:ext cx="381000" cy="381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82" name="Rounded Rectangle 81"/>
          <p:cNvSpPr/>
          <p:nvPr/>
        </p:nvSpPr>
        <p:spPr bwMode="auto">
          <a:xfrm>
            <a:off x="7086600" y="3352800"/>
            <a:ext cx="457200" cy="3810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83" name="Oval 82"/>
          <p:cNvSpPr/>
          <p:nvPr/>
        </p:nvSpPr>
        <p:spPr bwMode="auto">
          <a:xfrm>
            <a:off x="7620000" y="3352800"/>
            <a:ext cx="381000" cy="3810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8823831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Selection in MapReduce</a:t>
            </a:r>
            <a:endParaRPr lang="en-US" dirty="0"/>
          </a:p>
        </p:txBody>
      </p:sp>
      <p:sp>
        <p:nvSpPr>
          <p:cNvPr id="3" name="Content Placeholder 2"/>
          <p:cNvSpPr>
            <a:spLocks noGrp="1"/>
          </p:cNvSpPr>
          <p:nvPr>
            <p:ph idx="1"/>
          </p:nvPr>
        </p:nvSpPr>
        <p:spPr/>
        <p:txBody>
          <a:bodyPr/>
          <a:lstStyle/>
          <a:p>
            <a:r>
              <a:rPr lang="en-US" dirty="0" smtClean="0"/>
              <a:t>Easy!</a:t>
            </a:r>
          </a:p>
          <a:p>
            <a:pPr lvl="1"/>
            <a:r>
              <a:rPr lang="en-US" dirty="0" smtClean="0"/>
              <a:t>In mapper: process each tuple, only emit tuples that meet criteria</a:t>
            </a:r>
          </a:p>
          <a:p>
            <a:pPr lvl="1"/>
            <a:r>
              <a:rPr lang="en-US" dirty="0" smtClean="0"/>
              <a:t>Can be pipelined with projection</a:t>
            </a:r>
          </a:p>
          <a:p>
            <a:pPr lvl="1"/>
            <a:r>
              <a:rPr lang="en-US" dirty="0"/>
              <a:t>No reducers necessary (unless to do something else</a:t>
            </a:r>
            <a:r>
              <a:rPr lang="en-US" dirty="0" smtClean="0"/>
              <a:t>)</a:t>
            </a:r>
          </a:p>
          <a:p>
            <a:r>
              <a:rPr lang="en-US" dirty="0" smtClean="0"/>
              <a:t>Performance mostly </a:t>
            </a:r>
            <a:r>
              <a:rPr lang="en-US" dirty="0"/>
              <a:t>limited by HDFS </a:t>
            </a:r>
            <a:r>
              <a:rPr lang="en-US" dirty="0" smtClean="0"/>
              <a:t>throughput</a:t>
            </a:r>
            <a:endParaRPr lang="en-US" dirty="0"/>
          </a:p>
          <a:p>
            <a:pPr lvl="1"/>
            <a:r>
              <a:rPr lang="en-US" dirty="0"/>
              <a:t>Speed of encoding/decoding tuples becomes important</a:t>
            </a:r>
          </a:p>
          <a:p>
            <a:pPr lvl="1"/>
            <a:r>
              <a:rPr lang="en-US" dirty="0"/>
              <a:t>Take advantage of compression when available</a:t>
            </a:r>
          </a:p>
          <a:p>
            <a:pPr lvl="1"/>
            <a:r>
              <a:rPr lang="en-US" dirty="0" err="1"/>
              <a:t>Semistructured</a:t>
            </a:r>
            <a:r>
              <a:rPr lang="en-US" dirty="0"/>
              <a:t> data? No problem!</a:t>
            </a:r>
          </a:p>
        </p:txBody>
      </p:sp>
    </p:spTree>
    <p:extLst>
      <p:ext uri="{BB962C8B-B14F-4D97-AF65-F5344CB8AC3E}">
        <p14:creationId xmlns:p14="http://schemas.microsoft.com/office/powerpoint/2010/main" val="344376483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Projection </a:t>
            </a:r>
            <a:endParaRPr lang="en-US" dirty="0"/>
          </a:p>
        </p:txBody>
      </p:sp>
      <p:sp>
        <p:nvSpPr>
          <p:cNvPr id="5" name="Rectangle 4"/>
          <p:cNvSpPr/>
          <p:nvPr/>
        </p:nvSpPr>
        <p:spPr>
          <a:xfrm>
            <a:off x="1600200" y="2057400"/>
            <a:ext cx="6858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6" name="TextBox 5"/>
          <p:cNvSpPr txBox="1"/>
          <p:nvPr/>
        </p:nvSpPr>
        <p:spPr>
          <a:xfrm>
            <a:off x="1143000" y="2057400"/>
            <a:ext cx="407484" cy="338554"/>
          </a:xfrm>
          <a:prstGeom prst="rect">
            <a:avLst/>
          </a:prstGeom>
          <a:noFill/>
        </p:spPr>
        <p:txBody>
          <a:bodyPr wrap="none" rtlCol="0">
            <a:spAutoFit/>
          </a:bodyPr>
          <a:lstStyle/>
          <a:p>
            <a:pPr lvl="0"/>
            <a:r>
              <a:rPr lang="en-US" b="0" kern="0" dirty="0" smtClean="0">
                <a:solidFill>
                  <a:schemeClr val="bg1"/>
                </a:solidFill>
                <a:latin typeface="+mn-lt"/>
              </a:rPr>
              <a:t>R</a:t>
            </a:r>
            <a:r>
              <a:rPr lang="en-US" b="0" kern="0" baseline="-25000" dirty="0" smtClean="0">
                <a:solidFill>
                  <a:schemeClr val="bg1"/>
                </a:solidFill>
                <a:latin typeface="+mn-lt"/>
              </a:rPr>
              <a:t>1</a:t>
            </a:r>
          </a:p>
        </p:txBody>
      </p:sp>
      <p:sp>
        <p:nvSpPr>
          <p:cNvPr id="7" name="Rectangle 6"/>
          <p:cNvSpPr/>
          <p:nvPr/>
        </p:nvSpPr>
        <p:spPr>
          <a:xfrm>
            <a:off x="2362200" y="2057400"/>
            <a:ext cx="381000" cy="381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20" name="Rounded Rectangle 19"/>
          <p:cNvSpPr/>
          <p:nvPr/>
        </p:nvSpPr>
        <p:spPr bwMode="auto">
          <a:xfrm>
            <a:off x="2819400" y="2057400"/>
            <a:ext cx="457200" cy="3810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21" name="Oval 20"/>
          <p:cNvSpPr/>
          <p:nvPr/>
        </p:nvSpPr>
        <p:spPr bwMode="auto">
          <a:xfrm>
            <a:off x="3352800" y="2057400"/>
            <a:ext cx="381000" cy="38100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grpSp>
        <p:nvGrpSpPr>
          <p:cNvPr id="40" name="Group 39"/>
          <p:cNvGrpSpPr/>
          <p:nvPr/>
        </p:nvGrpSpPr>
        <p:grpSpPr>
          <a:xfrm>
            <a:off x="4343400" y="3352800"/>
            <a:ext cx="984250" cy="533400"/>
            <a:chOff x="3886200" y="1524000"/>
            <a:chExt cx="984250" cy="533400"/>
          </a:xfrm>
        </p:grpSpPr>
        <p:sp>
          <p:nvSpPr>
            <p:cNvPr id="24" name="Rectangle 23"/>
            <p:cNvSpPr/>
            <p:nvPr/>
          </p:nvSpPr>
          <p:spPr>
            <a:xfrm>
              <a:off x="4337050" y="1828800"/>
              <a:ext cx="228600" cy="228600"/>
            </a:xfrm>
            <a:prstGeom prst="rect">
              <a:avLst/>
            </a:prstGeom>
            <a:no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25" name="Oval 24"/>
            <p:cNvSpPr/>
            <p:nvPr/>
          </p:nvSpPr>
          <p:spPr bwMode="auto">
            <a:xfrm>
              <a:off x="4641850" y="1828800"/>
              <a:ext cx="228600" cy="228600"/>
            </a:xfrm>
            <a:prstGeom prst="ellipse">
              <a:avLst/>
            </a:prstGeom>
            <a:noFill/>
            <a:ln>
              <a:solidFill>
                <a:schemeClr val="bg1"/>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graphicFrame>
          <p:nvGraphicFramePr>
            <p:cNvPr id="26" name="Object 25"/>
            <p:cNvGraphicFramePr>
              <a:graphicFrameLocks noChangeAspect="1"/>
            </p:cNvGraphicFramePr>
            <p:nvPr/>
          </p:nvGraphicFramePr>
          <p:xfrm>
            <a:off x="3886200" y="1524000"/>
            <a:ext cx="527050" cy="527050"/>
          </p:xfrm>
          <a:graphic>
            <a:graphicData uri="http://schemas.openxmlformats.org/presentationml/2006/ole">
              <mc:AlternateContent xmlns:mc="http://schemas.openxmlformats.org/markup-compatibility/2006">
                <mc:Choice xmlns:v="urn:schemas-microsoft-com:vml" Requires="v">
                  <p:oleObj spid="_x0000_s1682" name="Equation" r:id="rId3" imgW="139680" imgH="139680" progId="Equation.3">
                    <p:embed/>
                  </p:oleObj>
                </mc:Choice>
                <mc:Fallback>
                  <p:oleObj name="Equation" r:id="rId3" imgW="139680" imgH="1396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1524000"/>
                          <a:ext cx="527050" cy="527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8" name="Rectangle 27"/>
          <p:cNvSpPr/>
          <p:nvPr/>
        </p:nvSpPr>
        <p:spPr>
          <a:xfrm>
            <a:off x="1600200" y="2590800"/>
            <a:ext cx="685800" cy="381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29" name="TextBox 28"/>
          <p:cNvSpPr txBox="1"/>
          <p:nvPr/>
        </p:nvSpPr>
        <p:spPr>
          <a:xfrm>
            <a:off x="1143000" y="2590800"/>
            <a:ext cx="407484" cy="338554"/>
          </a:xfrm>
          <a:prstGeom prst="rect">
            <a:avLst/>
          </a:prstGeom>
          <a:noFill/>
        </p:spPr>
        <p:txBody>
          <a:bodyPr wrap="none" rtlCol="0">
            <a:spAutoFit/>
          </a:bodyPr>
          <a:lstStyle/>
          <a:p>
            <a:pPr lvl="0"/>
            <a:r>
              <a:rPr lang="en-US" b="0" kern="0" dirty="0" smtClean="0">
                <a:solidFill>
                  <a:schemeClr val="bg1"/>
                </a:solidFill>
                <a:latin typeface="+mn-lt"/>
              </a:rPr>
              <a:t>R</a:t>
            </a:r>
            <a:r>
              <a:rPr lang="en-US" b="0" kern="0" baseline="-25000" dirty="0" smtClean="0">
                <a:solidFill>
                  <a:schemeClr val="bg1"/>
                </a:solidFill>
                <a:latin typeface="+mn-lt"/>
              </a:rPr>
              <a:t>2</a:t>
            </a:r>
          </a:p>
        </p:txBody>
      </p:sp>
      <p:sp>
        <p:nvSpPr>
          <p:cNvPr id="30" name="Rectangle 29"/>
          <p:cNvSpPr/>
          <p:nvPr/>
        </p:nvSpPr>
        <p:spPr>
          <a:xfrm>
            <a:off x="2362200" y="25908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31" name="Rounded Rectangle 30"/>
          <p:cNvSpPr/>
          <p:nvPr/>
        </p:nvSpPr>
        <p:spPr bwMode="auto">
          <a:xfrm>
            <a:off x="2819400" y="2590800"/>
            <a:ext cx="457200" cy="38100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32" name="Oval 31"/>
          <p:cNvSpPr/>
          <p:nvPr/>
        </p:nvSpPr>
        <p:spPr bwMode="auto">
          <a:xfrm>
            <a:off x="3352800" y="2590800"/>
            <a:ext cx="381000" cy="381000"/>
          </a:xfrm>
          <a:prstGeom prst="ellipse">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34" name="Rectangle 33"/>
          <p:cNvSpPr/>
          <p:nvPr/>
        </p:nvSpPr>
        <p:spPr>
          <a:xfrm>
            <a:off x="1600200" y="3124200"/>
            <a:ext cx="685800" cy="3810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35" name="TextBox 34"/>
          <p:cNvSpPr txBox="1"/>
          <p:nvPr/>
        </p:nvSpPr>
        <p:spPr>
          <a:xfrm>
            <a:off x="1143000" y="3124200"/>
            <a:ext cx="407484" cy="338554"/>
          </a:xfrm>
          <a:prstGeom prst="rect">
            <a:avLst/>
          </a:prstGeom>
          <a:noFill/>
        </p:spPr>
        <p:txBody>
          <a:bodyPr wrap="none" rtlCol="0">
            <a:spAutoFit/>
          </a:bodyPr>
          <a:lstStyle/>
          <a:p>
            <a:pPr lvl="0"/>
            <a:r>
              <a:rPr lang="en-US" b="0" kern="0" dirty="0" smtClean="0">
                <a:solidFill>
                  <a:schemeClr val="bg1"/>
                </a:solidFill>
                <a:latin typeface="+mn-lt"/>
              </a:rPr>
              <a:t>R</a:t>
            </a:r>
            <a:r>
              <a:rPr lang="en-US" b="0" kern="0" baseline="-25000" dirty="0" smtClean="0">
                <a:solidFill>
                  <a:schemeClr val="bg1"/>
                </a:solidFill>
                <a:latin typeface="+mn-lt"/>
              </a:rPr>
              <a:t>3</a:t>
            </a:r>
          </a:p>
        </p:txBody>
      </p:sp>
      <p:sp>
        <p:nvSpPr>
          <p:cNvPr id="36" name="Rectangle 35"/>
          <p:cNvSpPr/>
          <p:nvPr/>
        </p:nvSpPr>
        <p:spPr>
          <a:xfrm>
            <a:off x="2362200" y="3124200"/>
            <a:ext cx="381000" cy="381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37" name="Rounded Rectangle 36"/>
          <p:cNvSpPr/>
          <p:nvPr/>
        </p:nvSpPr>
        <p:spPr bwMode="auto">
          <a:xfrm>
            <a:off x="2819400" y="3124200"/>
            <a:ext cx="457200" cy="3810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38" name="Oval 37"/>
          <p:cNvSpPr/>
          <p:nvPr/>
        </p:nvSpPr>
        <p:spPr bwMode="auto">
          <a:xfrm>
            <a:off x="3352800" y="3124200"/>
            <a:ext cx="381000" cy="3810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cxnSp>
        <p:nvCxnSpPr>
          <p:cNvPr id="39" name="Straight Arrow Connector 38"/>
          <p:cNvCxnSpPr/>
          <p:nvPr/>
        </p:nvCxnSpPr>
        <p:spPr>
          <a:xfrm>
            <a:off x="4267200" y="3276600"/>
            <a:ext cx="1447800" cy="1588"/>
          </a:xfrm>
          <a:prstGeom prst="straightConnector1">
            <a:avLst/>
          </a:prstGeom>
          <a:noFill/>
          <a:ln w="28575" cap="flat" cmpd="sng" algn="ctr">
            <a:solidFill>
              <a:sysClr val="windowText" lastClr="000000"/>
            </a:solidFill>
            <a:prstDash val="solid"/>
            <a:tailEnd type="arrow"/>
          </a:ln>
          <a:effectLst/>
        </p:spPr>
      </p:cxnSp>
      <p:sp>
        <p:nvSpPr>
          <p:cNvPr id="42" name="Rectangle 41"/>
          <p:cNvSpPr/>
          <p:nvPr/>
        </p:nvSpPr>
        <p:spPr>
          <a:xfrm>
            <a:off x="1600200" y="3657600"/>
            <a:ext cx="685800" cy="3810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43" name="TextBox 42"/>
          <p:cNvSpPr txBox="1"/>
          <p:nvPr/>
        </p:nvSpPr>
        <p:spPr>
          <a:xfrm>
            <a:off x="1143000" y="3657600"/>
            <a:ext cx="407484" cy="338554"/>
          </a:xfrm>
          <a:prstGeom prst="rect">
            <a:avLst/>
          </a:prstGeom>
          <a:noFill/>
        </p:spPr>
        <p:txBody>
          <a:bodyPr wrap="none" rtlCol="0">
            <a:spAutoFit/>
          </a:bodyPr>
          <a:lstStyle/>
          <a:p>
            <a:pPr lvl="0"/>
            <a:r>
              <a:rPr lang="en-US" b="0" kern="0" dirty="0" smtClean="0">
                <a:solidFill>
                  <a:schemeClr val="bg1"/>
                </a:solidFill>
                <a:latin typeface="+mn-lt"/>
              </a:rPr>
              <a:t>R</a:t>
            </a:r>
            <a:r>
              <a:rPr lang="en-US" b="0" kern="0" baseline="-25000" dirty="0" smtClean="0">
                <a:solidFill>
                  <a:schemeClr val="bg1"/>
                </a:solidFill>
                <a:latin typeface="+mn-lt"/>
              </a:rPr>
              <a:t>4</a:t>
            </a:r>
          </a:p>
        </p:txBody>
      </p:sp>
      <p:sp>
        <p:nvSpPr>
          <p:cNvPr id="44" name="Rectangle 43"/>
          <p:cNvSpPr/>
          <p:nvPr/>
        </p:nvSpPr>
        <p:spPr>
          <a:xfrm>
            <a:off x="2362200" y="3657600"/>
            <a:ext cx="3810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45" name="Rounded Rectangle 44"/>
          <p:cNvSpPr/>
          <p:nvPr/>
        </p:nvSpPr>
        <p:spPr bwMode="auto">
          <a:xfrm>
            <a:off x="2819400" y="3657600"/>
            <a:ext cx="457200" cy="381000"/>
          </a:xfrm>
          <a:prstGeom prst="round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46" name="Oval 45"/>
          <p:cNvSpPr/>
          <p:nvPr/>
        </p:nvSpPr>
        <p:spPr bwMode="auto">
          <a:xfrm>
            <a:off x="3352800" y="3657600"/>
            <a:ext cx="381000" cy="38100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48" name="Rectangle 47"/>
          <p:cNvSpPr/>
          <p:nvPr/>
        </p:nvSpPr>
        <p:spPr>
          <a:xfrm>
            <a:off x="1600200" y="4191000"/>
            <a:ext cx="685800" cy="3810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49" name="TextBox 48"/>
          <p:cNvSpPr txBox="1"/>
          <p:nvPr/>
        </p:nvSpPr>
        <p:spPr>
          <a:xfrm>
            <a:off x="1143000" y="4191000"/>
            <a:ext cx="407484" cy="338554"/>
          </a:xfrm>
          <a:prstGeom prst="rect">
            <a:avLst/>
          </a:prstGeom>
          <a:noFill/>
        </p:spPr>
        <p:txBody>
          <a:bodyPr wrap="none" rtlCol="0">
            <a:spAutoFit/>
          </a:bodyPr>
          <a:lstStyle/>
          <a:p>
            <a:pPr lvl="0"/>
            <a:r>
              <a:rPr lang="en-US" b="0" kern="0" dirty="0" smtClean="0">
                <a:solidFill>
                  <a:schemeClr val="bg1"/>
                </a:solidFill>
                <a:latin typeface="+mn-lt"/>
              </a:rPr>
              <a:t>R</a:t>
            </a:r>
            <a:r>
              <a:rPr lang="en-US" b="0" kern="0" baseline="-25000" dirty="0" smtClean="0">
                <a:solidFill>
                  <a:schemeClr val="bg1"/>
                </a:solidFill>
                <a:latin typeface="+mn-lt"/>
              </a:rPr>
              <a:t>5</a:t>
            </a:r>
          </a:p>
        </p:txBody>
      </p:sp>
      <p:sp>
        <p:nvSpPr>
          <p:cNvPr id="50" name="Rectangle 49"/>
          <p:cNvSpPr/>
          <p:nvPr/>
        </p:nvSpPr>
        <p:spPr>
          <a:xfrm>
            <a:off x="2362200" y="4191000"/>
            <a:ext cx="3810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51" name="Rounded Rectangle 50"/>
          <p:cNvSpPr/>
          <p:nvPr/>
        </p:nvSpPr>
        <p:spPr bwMode="auto">
          <a:xfrm>
            <a:off x="2819400" y="4191000"/>
            <a:ext cx="457200" cy="3810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52" name="Oval 51"/>
          <p:cNvSpPr/>
          <p:nvPr/>
        </p:nvSpPr>
        <p:spPr bwMode="auto">
          <a:xfrm>
            <a:off x="3352800" y="4191000"/>
            <a:ext cx="381000" cy="381000"/>
          </a:xfrm>
          <a:prstGeom prst="ellipse">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54" name="TextBox 53"/>
          <p:cNvSpPr txBox="1"/>
          <p:nvPr/>
        </p:nvSpPr>
        <p:spPr>
          <a:xfrm>
            <a:off x="6096000" y="2057400"/>
            <a:ext cx="407484" cy="338554"/>
          </a:xfrm>
          <a:prstGeom prst="rect">
            <a:avLst/>
          </a:prstGeom>
          <a:noFill/>
        </p:spPr>
        <p:txBody>
          <a:bodyPr wrap="none" rtlCol="0">
            <a:spAutoFit/>
          </a:bodyPr>
          <a:lstStyle/>
          <a:p>
            <a:pPr lvl="0"/>
            <a:r>
              <a:rPr lang="en-US" b="0" kern="0" dirty="0" smtClean="0">
                <a:solidFill>
                  <a:schemeClr val="bg1"/>
                </a:solidFill>
                <a:latin typeface="+mn-lt"/>
              </a:rPr>
              <a:t>R</a:t>
            </a:r>
            <a:r>
              <a:rPr lang="en-US" b="0" kern="0" baseline="-25000" dirty="0" smtClean="0">
                <a:solidFill>
                  <a:schemeClr val="bg1"/>
                </a:solidFill>
                <a:latin typeface="+mn-lt"/>
              </a:rPr>
              <a:t>1</a:t>
            </a:r>
          </a:p>
        </p:txBody>
      </p:sp>
      <p:sp>
        <p:nvSpPr>
          <p:cNvPr id="55" name="Rectangle 54"/>
          <p:cNvSpPr/>
          <p:nvPr/>
        </p:nvSpPr>
        <p:spPr>
          <a:xfrm>
            <a:off x="6553200" y="2057400"/>
            <a:ext cx="381000" cy="381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57" name="Oval 56"/>
          <p:cNvSpPr/>
          <p:nvPr/>
        </p:nvSpPr>
        <p:spPr bwMode="auto">
          <a:xfrm>
            <a:off x="7010400" y="2057400"/>
            <a:ext cx="381000" cy="38100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59" name="TextBox 58"/>
          <p:cNvSpPr txBox="1"/>
          <p:nvPr/>
        </p:nvSpPr>
        <p:spPr>
          <a:xfrm>
            <a:off x="6096000" y="2590800"/>
            <a:ext cx="407484" cy="338554"/>
          </a:xfrm>
          <a:prstGeom prst="rect">
            <a:avLst/>
          </a:prstGeom>
          <a:noFill/>
        </p:spPr>
        <p:txBody>
          <a:bodyPr wrap="none" rtlCol="0">
            <a:spAutoFit/>
          </a:bodyPr>
          <a:lstStyle/>
          <a:p>
            <a:pPr lvl="0"/>
            <a:r>
              <a:rPr lang="en-US" b="0" kern="0" dirty="0" smtClean="0">
                <a:solidFill>
                  <a:schemeClr val="bg1"/>
                </a:solidFill>
                <a:latin typeface="+mn-lt"/>
              </a:rPr>
              <a:t>R</a:t>
            </a:r>
            <a:r>
              <a:rPr lang="en-US" b="0" kern="0" baseline="-25000" dirty="0" smtClean="0">
                <a:solidFill>
                  <a:schemeClr val="bg1"/>
                </a:solidFill>
                <a:latin typeface="+mn-lt"/>
              </a:rPr>
              <a:t>2</a:t>
            </a:r>
          </a:p>
        </p:txBody>
      </p:sp>
      <p:sp>
        <p:nvSpPr>
          <p:cNvPr id="60" name="Rectangle 59"/>
          <p:cNvSpPr/>
          <p:nvPr/>
        </p:nvSpPr>
        <p:spPr>
          <a:xfrm>
            <a:off x="6553200" y="25908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62" name="Oval 61"/>
          <p:cNvSpPr/>
          <p:nvPr/>
        </p:nvSpPr>
        <p:spPr bwMode="auto">
          <a:xfrm>
            <a:off x="7010400" y="2590800"/>
            <a:ext cx="381000" cy="381000"/>
          </a:xfrm>
          <a:prstGeom prst="ellipse">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64" name="TextBox 63"/>
          <p:cNvSpPr txBox="1"/>
          <p:nvPr/>
        </p:nvSpPr>
        <p:spPr>
          <a:xfrm>
            <a:off x="6096000" y="3124200"/>
            <a:ext cx="407484" cy="338554"/>
          </a:xfrm>
          <a:prstGeom prst="rect">
            <a:avLst/>
          </a:prstGeom>
          <a:noFill/>
        </p:spPr>
        <p:txBody>
          <a:bodyPr wrap="none" rtlCol="0">
            <a:spAutoFit/>
          </a:bodyPr>
          <a:lstStyle/>
          <a:p>
            <a:pPr lvl="0"/>
            <a:r>
              <a:rPr lang="en-US" b="0" kern="0" dirty="0" smtClean="0">
                <a:solidFill>
                  <a:schemeClr val="bg1"/>
                </a:solidFill>
                <a:latin typeface="+mn-lt"/>
              </a:rPr>
              <a:t>R</a:t>
            </a:r>
            <a:r>
              <a:rPr lang="en-US" b="0" kern="0" baseline="-25000" dirty="0" smtClean="0">
                <a:solidFill>
                  <a:schemeClr val="bg1"/>
                </a:solidFill>
                <a:latin typeface="+mn-lt"/>
              </a:rPr>
              <a:t>3</a:t>
            </a:r>
          </a:p>
        </p:txBody>
      </p:sp>
      <p:sp>
        <p:nvSpPr>
          <p:cNvPr id="65" name="Rectangle 64"/>
          <p:cNvSpPr/>
          <p:nvPr/>
        </p:nvSpPr>
        <p:spPr>
          <a:xfrm>
            <a:off x="6553200" y="3124200"/>
            <a:ext cx="381000" cy="381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67" name="Oval 66"/>
          <p:cNvSpPr/>
          <p:nvPr/>
        </p:nvSpPr>
        <p:spPr bwMode="auto">
          <a:xfrm>
            <a:off x="7010400" y="3124200"/>
            <a:ext cx="381000" cy="3810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69" name="TextBox 68"/>
          <p:cNvSpPr txBox="1"/>
          <p:nvPr/>
        </p:nvSpPr>
        <p:spPr>
          <a:xfrm>
            <a:off x="6096000" y="3657600"/>
            <a:ext cx="407484" cy="338554"/>
          </a:xfrm>
          <a:prstGeom prst="rect">
            <a:avLst/>
          </a:prstGeom>
          <a:noFill/>
        </p:spPr>
        <p:txBody>
          <a:bodyPr wrap="none" rtlCol="0">
            <a:spAutoFit/>
          </a:bodyPr>
          <a:lstStyle/>
          <a:p>
            <a:pPr lvl="0"/>
            <a:r>
              <a:rPr lang="en-US" b="0" kern="0" dirty="0" smtClean="0">
                <a:solidFill>
                  <a:schemeClr val="bg1"/>
                </a:solidFill>
                <a:latin typeface="+mn-lt"/>
              </a:rPr>
              <a:t>R</a:t>
            </a:r>
            <a:r>
              <a:rPr lang="en-US" b="0" kern="0" baseline="-25000" dirty="0" smtClean="0">
                <a:solidFill>
                  <a:schemeClr val="bg1"/>
                </a:solidFill>
                <a:latin typeface="+mn-lt"/>
              </a:rPr>
              <a:t>4</a:t>
            </a:r>
          </a:p>
        </p:txBody>
      </p:sp>
      <p:sp>
        <p:nvSpPr>
          <p:cNvPr id="70" name="Rectangle 69"/>
          <p:cNvSpPr/>
          <p:nvPr/>
        </p:nvSpPr>
        <p:spPr>
          <a:xfrm>
            <a:off x="6553200" y="3657600"/>
            <a:ext cx="3810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72" name="Oval 71"/>
          <p:cNvSpPr/>
          <p:nvPr/>
        </p:nvSpPr>
        <p:spPr bwMode="auto">
          <a:xfrm>
            <a:off x="7010400" y="3657600"/>
            <a:ext cx="381000" cy="38100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74" name="TextBox 73"/>
          <p:cNvSpPr txBox="1"/>
          <p:nvPr/>
        </p:nvSpPr>
        <p:spPr>
          <a:xfrm>
            <a:off x="6096000" y="4191000"/>
            <a:ext cx="407484" cy="338554"/>
          </a:xfrm>
          <a:prstGeom prst="rect">
            <a:avLst/>
          </a:prstGeom>
          <a:noFill/>
        </p:spPr>
        <p:txBody>
          <a:bodyPr wrap="none" rtlCol="0">
            <a:spAutoFit/>
          </a:bodyPr>
          <a:lstStyle/>
          <a:p>
            <a:pPr lvl="0"/>
            <a:r>
              <a:rPr lang="en-US" b="0" kern="0" dirty="0" smtClean="0">
                <a:solidFill>
                  <a:schemeClr val="bg1"/>
                </a:solidFill>
                <a:latin typeface="+mn-lt"/>
              </a:rPr>
              <a:t>R</a:t>
            </a:r>
            <a:r>
              <a:rPr lang="en-US" b="0" kern="0" baseline="-25000" dirty="0" smtClean="0">
                <a:solidFill>
                  <a:schemeClr val="bg1"/>
                </a:solidFill>
                <a:latin typeface="+mn-lt"/>
              </a:rPr>
              <a:t>5</a:t>
            </a:r>
          </a:p>
        </p:txBody>
      </p:sp>
      <p:sp>
        <p:nvSpPr>
          <p:cNvPr id="75" name="Rectangle 74"/>
          <p:cNvSpPr/>
          <p:nvPr/>
        </p:nvSpPr>
        <p:spPr>
          <a:xfrm>
            <a:off x="6553200" y="4191000"/>
            <a:ext cx="3810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77" name="Oval 76"/>
          <p:cNvSpPr/>
          <p:nvPr/>
        </p:nvSpPr>
        <p:spPr bwMode="auto">
          <a:xfrm>
            <a:off x="7010400" y="4191000"/>
            <a:ext cx="381000" cy="381000"/>
          </a:xfrm>
          <a:prstGeom prst="ellipse">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2288108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Projection in MapReduce</a:t>
            </a:r>
            <a:endParaRPr lang="en-US" dirty="0"/>
          </a:p>
        </p:txBody>
      </p:sp>
      <p:sp>
        <p:nvSpPr>
          <p:cNvPr id="3" name="Content Placeholder 2"/>
          <p:cNvSpPr>
            <a:spLocks noGrp="1"/>
          </p:cNvSpPr>
          <p:nvPr>
            <p:ph idx="1"/>
          </p:nvPr>
        </p:nvSpPr>
        <p:spPr/>
        <p:txBody>
          <a:bodyPr/>
          <a:lstStyle/>
          <a:p>
            <a:r>
              <a:rPr lang="en-US" dirty="0"/>
              <a:t>Easy!</a:t>
            </a:r>
          </a:p>
          <a:p>
            <a:pPr lvl="1"/>
            <a:r>
              <a:rPr lang="en-US" dirty="0"/>
              <a:t>In mapper: process each tuple, </a:t>
            </a:r>
            <a:r>
              <a:rPr lang="en-US" dirty="0" smtClean="0"/>
              <a:t>re-emit with only projected attributes</a:t>
            </a:r>
          </a:p>
          <a:p>
            <a:pPr lvl="1"/>
            <a:r>
              <a:rPr lang="en-US" dirty="0" smtClean="0"/>
              <a:t>Can be pipelined with selection</a:t>
            </a:r>
            <a:endParaRPr lang="en-US" dirty="0"/>
          </a:p>
          <a:p>
            <a:pPr lvl="1"/>
            <a:r>
              <a:rPr lang="en-US" dirty="0"/>
              <a:t>No reducers necessary (unless to do something else)</a:t>
            </a:r>
          </a:p>
          <a:p>
            <a:r>
              <a:rPr lang="en-US" dirty="0" smtClean="0"/>
              <a:t>Implementation detail: bookkeeping required</a:t>
            </a:r>
          </a:p>
          <a:p>
            <a:pPr lvl="1"/>
            <a:r>
              <a:rPr lang="en-US" dirty="0" smtClean="0"/>
              <a:t>Need to keep track of attribute mappings after projection</a:t>
            </a:r>
            <a:br>
              <a:rPr lang="en-US" dirty="0" smtClean="0"/>
            </a:br>
            <a:r>
              <a:rPr lang="en-US" dirty="0" smtClean="0"/>
              <a:t>e.g., name was r[4], becomes r[1] after projection</a:t>
            </a:r>
          </a:p>
          <a:p>
            <a:r>
              <a:rPr lang="en-US" dirty="0"/>
              <a:t>Performance mostly limited by HDFS </a:t>
            </a:r>
            <a:r>
              <a:rPr lang="en-US" dirty="0" smtClean="0"/>
              <a:t>throughput</a:t>
            </a:r>
          </a:p>
          <a:p>
            <a:pPr lvl="1"/>
            <a:r>
              <a:rPr lang="en-US" dirty="0" smtClean="0"/>
              <a:t>Speed of encoding/decoding tuples becomes important</a:t>
            </a:r>
          </a:p>
          <a:p>
            <a:pPr lvl="1"/>
            <a:r>
              <a:rPr lang="en-US" dirty="0" smtClean="0"/>
              <a:t>Take advantage of compression when available</a:t>
            </a:r>
          </a:p>
          <a:p>
            <a:pPr lvl="1"/>
            <a:r>
              <a:rPr lang="en-US" dirty="0" err="1" smtClean="0"/>
              <a:t>Semistructured</a:t>
            </a:r>
            <a:r>
              <a:rPr lang="en-US" dirty="0" smtClean="0"/>
              <a:t> data? No problem!</a:t>
            </a:r>
          </a:p>
          <a:p>
            <a:pPr lvl="1"/>
            <a:endParaRPr lang="en-US" dirty="0"/>
          </a:p>
        </p:txBody>
      </p:sp>
    </p:spTree>
    <p:extLst>
      <p:ext uri="{BB962C8B-B14F-4D97-AF65-F5344CB8AC3E}">
        <p14:creationId xmlns:p14="http://schemas.microsoft.com/office/powerpoint/2010/main" val="16402285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aceboo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207"/>
            <a:ext cx="10820400" cy="6859207"/>
          </a:xfrm>
          <a:prstGeom prst="rect">
            <a:avLst/>
          </a:prstGeom>
        </p:spPr>
      </p:pic>
      <p:sp>
        <p:nvSpPr>
          <p:cNvPr id="6" name="TextBox 5"/>
          <p:cNvSpPr txBox="1"/>
          <p:nvPr/>
        </p:nvSpPr>
        <p:spPr>
          <a:xfrm>
            <a:off x="1219200" y="5257800"/>
            <a:ext cx="7620000" cy="1077218"/>
          </a:xfrm>
          <a:prstGeom prst="rect">
            <a:avLst/>
          </a:prstGeom>
          <a:noFill/>
        </p:spPr>
        <p:txBody>
          <a:bodyPr wrap="square" rtlCol="0">
            <a:spAutoFit/>
          </a:bodyPr>
          <a:lstStyle/>
          <a:p>
            <a:r>
              <a:rPr lang="en-US" b="0" dirty="0" smtClean="0">
                <a:solidFill>
                  <a:srgbClr val="FFFFFF"/>
                </a:solidFill>
                <a:latin typeface="Gill Sans"/>
                <a:cs typeface="Gill Sans"/>
              </a:rPr>
              <a:t>“On the first day of logging the Facebook clickstream, more than 400 gigabytes of data was collected. The load, index, and aggregation processes for this data set really taxed the Oracle data warehouse. Even after significant tuning, we were unable to aggregate a day of clickstream data in less than 24 hours.” </a:t>
            </a:r>
          </a:p>
        </p:txBody>
      </p:sp>
      <p:sp>
        <p:nvSpPr>
          <p:cNvPr id="7" name="TextBox 6"/>
          <p:cNvSpPr txBox="1"/>
          <p:nvPr/>
        </p:nvSpPr>
        <p:spPr>
          <a:xfrm>
            <a:off x="381000" y="4572000"/>
            <a:ext cx="6553200" cy="584776"/>
          </a:xfrm>
          <a:prstGeom prst="rect">
            <a:avLst/>
          </a:prstGeom>
          <a:noFill/>
        </p:spPr>
        <p:txBody>
          <a:bodyPr wrap="square" rtlCol="0">
            <a:spAutoFit/>
          </a:bodyPr>
          <a:lstStyle/>
          <a:p>
            <a:r>
              <a:rPr lang="en-US" b="0" dirty="0" smtClean="0">
                <a:solidFill>
                  <a:srgbClr val="FFFFFF"/>
                </a:solidFill>
                <a:latin typeface="Gill Sans"/>
                <a:cs typeface="Gill Sans"/>
              </a:rPr>
              <a:t>Jeff </a:t>
            </a:r>
            <a:r>
              <a:rPr lang="en-US" b="0" dirty="0" err="1" smtClean="0">
                <a:solidFill>
                  <a:srgbClr val="FFFFFF"/>
                </a:solidFill>
                <a:latin typeface="Gill Sans"/>
                <a:cs typeface="Gill Sans"/>
              </a:rPr>
              <a:t>Hammerbacher</a:t>
            </a:r>
            <a:r>
              <a:rPr lang="en-US" b="0" dirty="0" smtClean="0">
                <a:solidFill>
                  <a:srgbClr val="FFFFFF"/>
                </a:solidFill>
                <a:latin typeface="Gill Sans"/>
                <a:cs typeface="Gill Sans"/>
              </a:rPr>
              <a:t>, Information Platforms and the Rise of the Data Scientist. </a:t>
            </a:r>
            <a:br>
              <a:rPr lang="en-US" b="0" dirty="0" smtClean="0">
                <a:solidFill>
                  <a:srgbClr val="FFFFFF"/>
                </a:solidFill>
                <a:latin typeface="Gill Sans"/>
                <a:cs typeface="Gill Sans"/>
              </a:rPr>
            </a:br>
            <a:r>
              <a:rPr lang="en-US" b="0" dirty="0" smtClean="0">
                <a:solidFill>
                  <a:srgbClr val="FFFFFF"/>
                </a:solidFill>
                <a:latin typeface="Gill Sans"/>
                <a:cs typeface="Gill Sans"/>
              </a:rPr>
              <a:t>In, </a:t>
            </a:r>
            <a:r>
              <a:rPr lang="en-US" b="0" i="1" dirty="0" smtClean="0">
                <a:solidFill>
                  <a:srgbClr val="FFFFFF"/>
                </a:solidFill>
                <a:latin typeface="Gill Sans"/>
                <a:cs typeface="Gill Sans"/>
              </a:rPr>
              <a:t>Beautiful Data</a:t>
            </a:r>
            <a:r>
              <a:rPr lang="en-US" b="0" dirty="0" smtClean="0">
                <a:solidFill>
                  <a:srgbClr val="FFFFFF"/>
                </a:solidFill>
                <a:latin typeface="Gill Sans"/>
                <a:cs typeface="Gill Sans"/>
              </a:rPr>
              <a:t>, O’Reilly, 2009. </a:t>
            </a:r>
            <a:endParaRPr lang="en-US" sz="1050" b="0" dirty="0">
              <a:solidFill>
                <a:srgbClr val="FFFFFF"/>
              </a:solidFill>
              <a:latin typeface="Gill Sans"/>
              <a:cs typeface="Gill Sans"/>
            </a:endParaRPr>
          </a:p>
        </p:txBody>
      </p:sp>
    </p:spTree>
    <p:extLst>
      <p:ext uri="{BB962C8B-B14F-4D97-AF65-F5344CB8AC3E}">
        <p14:creationId xmlns:p14="http://schemas.microsoft.com/office/powerpoint/2010/main" val="180797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by… Aggregation</a:t>
            </a:r>
            <a:endParaRPr lang="en-US" dirty="0"/>
          </a:p>
        </p:txBody>
      </p:sp>
      <p:sp>
        <p:nvSpPr>
          <p:cNvPr id="3" name="Content Placeholder 2"/>
          <p:cNvSpPr>
            <a:spLocks noGrp="1"/>
          </p:cNvSpPr>
          <p:nvPr>
            <p:ph idx="1"/>
          </p:nvPr>
        </p:nvSpPr>
        <p:spPr/>
        <p:txBody>
          <a:bodyPr/>
          <a:lstStyle/>
          <a:p>
            <a:r>
              <a:rPr lang="en-US" dirty="0" smtClean="0"/>
              <a:t>Aggregation functions:</a:t>
            </a:r>
          </a:p>
          <a:p>
            <a:pPr lvl="1"/>
            <a:r>
              <a:rPr lang="en-US" dirty="0" smtClean="0"/>
              <a:t>AVG</a:t>
            </a:r>
          </a:p>
          <a:p>
            <a:pPr lvl="1"/>
            <a:r>
              <a:rPr lang="en-US" dirty="0" smtClean="0"/>
              <a:t>MAX</a:t>
            </a:r>
          </a:p>
          <a:p>
            <a:pPr lvl="1"/>
            <a:r>
              <a:rPr lang="en-US" dirty="0" smtClean="0"/>
              <a:t>MIN</a:t>
            </a:r>
          </a:p>
          <a:p>
            <a:pPr lvl="1"/>
            <a:r>
              <a:rPr lang="en-US" dirty="0" smtClean="0"/>
              <a:t>SUM</a:t>
            </a:r>
          </a:p>
          <a:p>
            <a:pPr lvl="1"/>
            <a:r>
              <a:rPr lang="en-US" dirty="0" smtClean="0"/>
              <a:t>COUNT</a:t>
            </a:r>
          </a:p>
          <a:p>
            <a:pPr lvl="1"/>
            <a:r>
              <a:rPr lang="en-US" dirty="0" smtClean="0"/>
              <a:t>…</a:t>
            </a:r>
          </a:p>
          <a:p>
            <a:r>
              <a:rPr lang="en-US" dirty="0" smtClean="0"/>
              <a:t>MapReduce implementation:</a:t>
            </a:r>
          </a:p>
          <a:p>
            <a:pPr lvl="1"/>
            <a:r>
              <a:rPr lang="en-US" dirty="0" smtClean="0"/>
              <a:t>Map over dataset, emit tuples, keyed by group by attribute</a:t>
            </a:r>
          </a:p>
          <a:p>
            <a:pPr lvl="1"/>
            <a:r>
              <a:rPr lang="en-US" dirty="0" smtClean="0"/>
              <a:t>Framework automatically groups values by group by attribute</a:t>
            </a:r>
          </a:p>
          <a:p>
            <a:pPr lvl="1"/>
            <a:r>
              <a:rPr lang="en-US" dirty="0" smtClean="0"/>
              <a:t>Compute aggregation function in reducer</a:t>
            </a:r>
          </a:p>
          <a:p>
            <a:pPr lvl="1"/>
            <a:r>
              <a:rPr lang="en-US" dirty="0" smtClean="0"/>
              <a:t>Optimize with combiners, in-mapper combining</a:t>
            </a:r>
            <a:endParaRPr lang="en-US" dirty="0"/>
          </a:p>
        </p:txBody>
      </p:sp>
      <p:sp>
        <p:nvSpPr>
          <p:cNvPr id="4" name="TextBox 3"/>
          <p:cNvSpPr txBox="1"/>
          <p:nvPr/>
        </p:nvSpPr>
        <p:spPr>
          <a:xfrm rot="21258096">
            <a:off x="2047212" y="5795298"/>
            <a:ext cx="6248050" cy="523220"/>
          </a:xfrm>
          <a:prstGeom prst="rect">
            <a:avLst/>
          </a:prstGeom>
          <a:noFill/>
        </p:spPr>
        <p:txBody>
          <a:bodyPr wrap="none" rtlCol="0">
            <a:spAutoFit/>
          </a:bodyPr>
          <a:lstStyle/>
          <a:p>
            <a:r>
              <a:rPr lang="en-US" sz="2800" dirty="0" smtClean="0">
                <a:solidFill>
                  <a:srgbClr val="FF0000"/>
                </a:solidFill>
                <a:latin typeface="Gill Sans"/>
                <a:cs typeface="Gill Sans"/>
              </a:rPr>
              <a:t>You already know how to do this!</a:t>
            </a:r>
            <a:endParaRPr lang="en-US" sz="2800" dirty="0">
              <a:solidFill>
                <a:srgbClr val="FF0000"/>
              </a:solidFill>
              <a:latin typeface="Gill Sans"/>
              <a:cs typeface="Gill Sans"/>
            </a:endParaRPr>
          </a:p>
        </p:txBody>
      </p:sp>
    </p:spTree>
    <p:extLst>
      <p:ext uri="{BB962C8B-B14F-4D97-AF65-F5344CB8AC3E}">
        <p14:creationId xmlns:p14="http://schemas.microsoft.com/office/powerpoint/2010/main" val="270556976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20989502">
            <a:off x="97780" y="348799"/>
            <a:ext cx="3132814" cy="523220"/>
          </a:xfrm>
          <a:prstGeom prst="rect">
            <a:avLst/>
          </a:prstGeom>
          <a:noFill/>
        </p:spPr>
        <p:txBody>
          <a:bodyPr wrap="none" rtlCol="0">
            <a:spAutoFit/>
          </a:bodyPr>
          <a:lstStyle/>
          <a:p>
            <a:r>
              <a:rPr lang="en-US" sz="2800" dirty="0" smtClean="0">
                <a:solidFill>
                  <a:srgbClr val="FF0000"/>
                </a:solidFill>
                <a:latin typeface="Gill Sans"/>
                <a:cs typeface="Gill Sans"/>
              </a:rPr>
              <a:t>Remember this?</a:t>
            </a:r>
            <a:endParaRPr lang="en-US" sz="2800" dirty="0">
              <a:solidFill>
                <a:srgbClr val="FF0000"/>
              </a:solidFill>
              <a:latin typeface="Gill Sans"/>
              <a:cs typeface="Gill Sans"/>
            </a:endParaRPr>
          </a:p>
        </p:txBody>
      </p:sp>
      <p:pic>
        <p:nvPicPr>
          <p:cNvPr id="2" name="Picture 1" descr="week02b-extract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371600"/>
            <a:ext cx="4572000" cy="3429000"/>
          </a:xfrm>
          <a:prstGeom prst="rect">
            <a:avLst/>
          </a:prstGeom>
          <a:ln>
            <a:solidFill>
              <a:schemeClr val="bg1"/>
            </a:solidFill>
          </a:ln>
        </p:spPr>
      </p:pic>
      <p:sp>
        <p:nvSpPr>
          <p:cNvPr id="6" name="TextBox 5"/>
          <p:cNvSpPr txBox="1"/>
          <p:nvPr/>
        </p:nvSpPr>
        <p:spPr>
          <a:xfrm rot="20989502">
            <a:off x="1241907" y="687779"/>
            <a:ext cx="915235" cy="338554"/>
          </a:xfrm>
          <a:prstGeom prst="rect">
            <a:avLst/>
          </a:prstGeom>
          <a:noFill/>
        </p:spPr>
        <p:txBody>
          <a:bodyPr wrap="none" rtlCol="0">
            <a:spAutoFit/>
          </a:bodyPr>
          <a:lstStyle/>
          <a:p>
            <a:r>
              <a:rPr lang="en-US" b="0" dirty="0" smtClean="0">
                <a:solidFill>
                  <a:srgbClr val="FF0000"/>
                </a:solidFill>
                <a:latin typeface="Gill Sans"/>
                <a:cs typeface="Gill Sans"/>
              </a:rPr>
              <a:t>(week 2)</a:t>
            </a:r>
            <a:endParaRPr lang="en-US" b="0" dirty="0">
              <a:solidFill>
                <a:srgbClr val="FF0000"/>
              </a:solidFill>
              <a:latin typeface="Gill Sans"/>
              <a:cs typeface="Gill Sans"/>
            </a:endParaRPr>
          </a:p>
        </p:txBody>
      </p:sp>
    </p:spTree>
    <p:extLst>
      <p:ext uri="{BB962C8B-B14F-4D97-AF65-F5344CB8AC3E}">
        <p14:creationId xmlns:p14="http://schemas.microsoft.com/office/powerpoint/2010/main" val="32997562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20989502">
            <a:off x="97780" y="348799"/>
            <a:ext cx="3132814" cy="523220"/>
          </a:xfrm>
          <a:prstGeom prst="rect">
            <a:avLst/>
          </a:prstGeom>
          <a:noFill/>
        </p:spPr>
        <p:txBody>
          <a:bodyPr wrap="none" rtlCol="0">
            <a:spAutoFit/>
          </a:bodyPr>
          <a:lstStyle/>
          <a:p>
            <a:r>
              <a:rPr lang="en-US" sz="2800" dirty="0" smtClean="0">
                <a:solidFill>
                  <a:srgbClr val="FF0000"/>
                </a:solidFill>
                <a:latin typeface="Gill Sans"/>
                <a:cs typeface="Gill Sans"/>
              </a:rPr>
              <a:t>Remember this?</a:t>
            </a:r>
            <a:endParaRPr lang="en-US" sz="2800" dirty="0">
              <a:solidFill>
                <a:srgbClr val="FF0000"/>
              </a:solidFill>
              <a:latin typeface="Gill Sans"/>
              <a:cs typeface="Gill Sans"/>
            </a:endParaRPr>
          </a:p>
        </p:txBody>
      </p:sp>
      <p:sp>
        <p:nvSpPr>
          <p:cNvPr id="5" name="TextBox 4"/>
          <p:cNvSpPr txBox="1"/>
          <p:nvPr/>
        </p:nvSpPr>
        <p:spPr>
          <a:xfrm>
            <a:off x="2667000" y="762000"/>
            <a:ext cx="6141112" cy="369332"/>
          </a:xfrm>
          <a:prstGeom prst="rect">
            <a:avLst/>
          </a:prstGeom>
          <a:noFill/>
        </p:spPr>
        <p:txBody>
          <a:bodyPr wrap="none" rtlCol="0">
            <a:spAutoFit/>
          </a:bodyPr>
          <a:lstStyle/>
          <a:p>
            <a:r>
              <a:rPr lang="en-US" sz="1800" b="0" dirty="0" smtClean="0">
                <a:solidFill>
                  <a:schemeClr val="bg1"/>
                </a:solidFill>
                <a:latin typeface="Andale Mono"/>
                <a:cs typeface="Andale Mono"/>
              </a:rPr>
              <a:t>SELECT key, AVG(value) FROM r GROUP BY key;</a:t>
            </a:r>
            <a:endParaRPr lang="en-US" sz="1800" b="0" dirty="0">
              <a:solidFill>
                <a:schemeClr val="bg1"/>
              </a:solidFill>
              <a:latin typeface="Andale Mono"/>
              <a:cs typeface="Andale Mono"/>
            </a:endParaRPr>
          </a:p>
        </p:txBody>
      </p:sp>
      <p:pic>
        <p:nvPicPr>
          <p:cNvPr id="2" name="Picture 1" descr="week02b-extract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371600"/>
            <a:ext cx="4572000" cy="3429000"/>
          </a:xfrm>
          <a:prstGeom prst="rect">
            <a:avLst/>
          </a:prstGeom>
          <a:ln>
            <a:solidFill>
              <a:schemeClr val="bg1"/>
            </a:solidFill>
          </a:ln>
        </p:spPr>
      </p:pic>
      <p:sp>
        <p:nvSpPr>
          <p:cNvPr id="6" name="TextBox 5"/>
          <p:cNvSpPr txBox="1"/>
          <p:nvPr/>
        </p:nvSpPr>
        <p:spPr>
          <a:xfrm rot="20989502">
            <a:off x="1241907" y="687779"/>
            <a:ext cx="915235" cy="338554"/>
          </a:xfrm>
          <a:prstGeom prst="rect">
            <a:avLst/>
          </a:prstGeom>
          <a:noFill/>
        </p:spPr>
        <p:txBody>
          <a:bodyPr wrap="none" rtlCol="0">
            <a:spAutoFit/>
          </a:bodyPr>
          <a:lstStyle/>
          <a:p>
            <a:r>
              <a:rPr lang="en-US" b="0" dirty="0" smtClean="0">
                <a:solidFill>
                  <a:srgbClr val="FF0000"/>
                </a:solidFill>
                <a:latin typeface="Gill Sans"/>
                <a:cs typeface="Gill Sans"/>
              </a:rPr>
              <a:t>(week 2)</a:t>
            </a:r>
            <a:endParaRPr lang="en-US" b="0" dirty="0">
              <a:solidFill>
                <a:srgbClr val="FF0000"/>
              </a:solidFill>
              <a:latin typeface="Gill Sans"/>
              <a:cs typeface="Gill Sans"/>
            </a:endParaRPr>
          </a:p>
        </p:txBody>
      </p:sp>
      <p:pic>
        <p:nvPicPr>
          <p:cNvPr id="3" name="Picture 2" descr="week02b-extract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1828800"/>
            <a:ext cx="4572000" cy="3429000"/>
          </a:xfrm>
          <a:prstGeom prst="rect">
            <a:avLst/>
          </a:prstGeom>
          <a:ln>
            <a:solidFill>
              <a:schemeClr val="bg1"/>
            </a:solidFill>
          </a:ln>
        </p:spPr>
      </p:pic>
      <p:pic>
        <p:nvPicPr>
          <p:cNvPr id="7" name="Picture 6" descr="week02b-extract3.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9800" y="2286000"/>
            <a:ext cx="4572000" cy="3429000"/>
          </a:xfrm>
          <a:prstGeom prst="rect">
            <a:avLst/>
          </a:prstGeom>
          <a:ln>
            <a:solidFill>
              <a:schemeClr val="bg1"/>
            </a:solidFill>
          </a:ln>
        </p:spPr>
      </p:pic>
      <p:pic>
        <p:nvPicPr>
          <p:cNvPr id="8" name="Picture 7" descr="week02b-extract4.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24200" y="2743200"/>
            <a:ext cx="4572000" cy="3429000"/>
          </a:xfrm>
          <a:prstGeom prst="rect">
            <a:avLst/>
          </a:prstGeom>
          <a:ln>
            <a:solidFill>
              <a:schemeClr val="bg1"/>
            </a:solidFill>
          </a:ln>
        </p:spPr>
      </p:pic>
      <p:pic>
        <p:nvPicPr>
          <p:cNvPr id="9" name="Picture 8" descr="week02b-extract5.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38600" y="3200400"/>
            <a:ext cx="4572000" cy="3429000"/>
          </a:xfrm>
          <a:prstGeom prst="rect">
            <a:avLst/>
          </a:prstGeom>
          <a:ln>
            <a:solidFill>
              <a:schemeClr val="bg1"/>
            </a:solidFill>
          </a:ln>
        </p:spPr>
      </p:pic>
    </p:spTree>
    <p:extLst>
      <p:ext uri="{BB962C8B-B14F-4D97-AF65-F5344CB8AC3E}">
        <p14:creationId xmlns:p14="http://schemas.microsoft.com/office/powerpoint/2010/main" val="337220036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C:\Documents and Settings\Jimmy Lin\Local Settings\Temporary Internet Files\Content.IE5\8DW3C1QH\MPj04228650000[1].jpg"/>
          <p:cNvPicPr>
            <a:picLocks noChangeAspect="1" noChangeArrowheads="1"/>
          </p:cNvPicPr>
          <p:nvPr/>
        </p:nvPicPr>
        <p:blipFill>
          <a:blip r:embed="rId2" cstate="print"/>
          <a:srcRect/>
          <a:stretch>
            <a:fillRect/>
          </a:stretch>
        </p:blipFill>
        <p:spPr bwMode="auto">
          <a:xfrm>
            <a:off x="-228600" y="-13600"/>
            <a:ext cx="10210800" cy="6885200"/>
          </a:xfrm>
          <a:prstGeom prst="rect">
            <a:avLst/>
          </a:prstGeom>
          <a:noFill/>
          <a:ln w="9525">
            <a:noFill/>
            <a:miter lim="800000"/>
            <a:headEnd/>
            <a:tailEnd/>
          </a:ln>
        </p:spPr>
      </p:pic>
      <p:sp>
        <p:nvSpPr>
          <p:cNvPr id="6" name="TextBox 5"/>
          <p:cNvSpPr txBox="1">
            <a:spLocks noChangeArrowheads="1"/>
          </p:cNvSpPr>
          <p:nvPr/>
        </p:nvSpPr>
        <p:spPr bwMode="auto">
          <a:xfrm>
            <a:off x="0" y="1828800"/>
            <a:ext cx="9144000" cy="708025"/>
          </a:xfrm>
          <a:prstGeom prst="rect">
            <a:avLst/>
          </a:prstGeom>
          <a:noFill/>
          <a:ln w="9525">
            <a:noFill/>
            <a:miter lim="800000"/>
            <a:headEnd/>
            <a:tailEnd/>
          </a:ln>
        </p:spPr>
        <p:txBody>
          <a:bodyPr>
            <a:spAutoFit/>
          </a:bodyPr>
          <a:lstStyle/>
          <a:p>
            <a:pPr algn="ctr"/>
            <a:r>
              <a:rPr lang="en-US" sz="4000" dirty="0">
                <a:solidFill>
                  <a:srgbClr val="FF0000"/>
                </a:solidFill>
                <a:latin typeface="Gill Sans"/>
                <a:cs typeface="Gill Sans"/>
              </a:rPr>
              <a:t>Relational</a:t>
            </a:r>
            <a:r>
              <a:rPr lang="en-US" sz="4000" dirty="0">
                <a:solidFill>
                  <a:schemeClr val="bg2"/>
                </a:solidFill>
                <a:latin typeface="Gill Sans"/>
                <a:cs typeface="Gill Sans"/>
              </a:rPr>
              <a:t> </a:t>
            </a:r>
            <a:r>
              <a:rPr lang="en-US" sz="4000" dirty="0" smtClean="0">
                <a:solidFill>
                  <a:schemeClr val="bg2"/>
                </a:solidFill>
                <a:latin typeface="Gill Sans"/>
                <a:cs typeface="Gill Sans"/>
              </a:rPr>
              <a:t>Joins</a:t>
            </a:r>
            <a:endParaRPr lang="en-US" sz="4000" dirty="0">
              <a:solidFill>
                <a:schemeClr val="bg2"/>
              </a:solidFill>
              <a:latin typeface="Gill Sans"/>
              <a:cs typeface="Gill Sans"/>
            </a:endParaRPr>
          </a:p>
        </p:txBody>
      </p:sp>
      <p:sp>
        <p:nvSpPr>
          <p:cNvPr id="5" name="TextBox 3"/>
          <p:cNvSpPr txBox="1">
            <a:spLocks noChangeArrowheads="1"/>
          </p:cNvSpPr>
          <p:nvPr/>
        </p:nvSpPr>
        <p:spPr bwMode="auto">
          <a:xfrm>
            <a:off x="0" y="6611938"/>
            <a:ext cx="2743200" cy="246221"/>
          </a:xfrm>
          <a:prstGeom prst="rect">
            <a:avLst/>
          </a:prstGeom>
          <a:noFill/>
          <a:ln w="9525">
            <a:noFill/>
            <a:miter lim="800000"/>
            <a:headEnd/>
            <a:tailEnd/>
          </a:ln>
        </p:spPr>
        <p:txBody>
          <a:bodyPr wrap="square">
            <a:spAutoFit/>
          </a:bodyPr>
          <a:lstStyle/>
          <a:p>
            <a:r>
              <a:rPr lang="en-US" sz="1000" b="0" dirty="0" smtClean="0">
                <a:solidFill>
                  <a:schemeClr val="bg2"/>
                </a:solidFill>
              </a:rPr>
              <a:t>Source: Microsoft Office Clip Art</a:t>
            </a:r>
          </a:p>
        </p:txBody>
      </p:sp>
    </p:spTree>
    <p:extLst>
      <p:ext uri="{BB962C8B-B14F-4D97-AF65-F5344CB8AC3E}">
        <p14:creationId xmlns:p14="http://schemas.microsoft.com/office/powerpoint/2010/main" val="103470688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Relational Joins</a:t>
            </a:r>
            <a:endParaRPr lang="en-US" dirty="0"/>
          </a:p>
        </p:txBody>
      </p:sp>
      <p:sp>
        <p:nvSpPr>
          <p:cNvPr id="192" name="Flowchart: Collate 191"/>
          <p:cNvSpPr/>
          <p:nvPr/>
        </p:nvSpPr>
        <p:spPr>
          <a:xfrm rot="5400000">
            <a:off x="4381500" y="3390900"/>
            <a:ext cx="381000" cy="762000"/>
          </a:xfrm>
          <a:prstGeom prst="flowChartCollate">
            <a:avLst/>
          </a:prstGeom>
          <a:noFill/>
          <a:ln w="19050"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cxnSp>
        <p:nvCxnSpPr>
          <p:cNvPr id="208" name="Straight Arrow Connector 207"/>
          <p:cNvCxnSpPr/>
          <p:nvPr/>
        </p:nvCxnSpPr>
        <p:spPr>
          <a:xfrm>
            <a:off x="2514600" y="3733800"/>
            <a:ext cx="1447800" cy="1588"/>
          </a:xfrm>
          <a:prstGeom prst="straightConnector1">
            <a:avLst/>
          </a:prstGeom>
          <a:noFill/>
          <a:ln w="28575" cap="flat" cmpd="sng" algn="ctr">
            <a:solidFill>
              <a:sysClr val="windowText" lastClr="000000"/>
            </a:solidFill>
            <a:prstDash val="solid"/>
            <a:tailEnd type="arrow"/>
          </a:ln>
          <a:effectLst/>
        </p:spPr>
      </p:cxnSp>
      <p:cxnSp>
        <p:nvCxnSpPr>
          <p:cNvPr id="209" name="Straight Arrow Connector 208"/>
          <p:cNvCxnSpPr/>
          <p:nvPr/>
        </p:nvCxnSpPr>
        <p:spPr>
          <a:xfrm rot="5400000" flipH="1" flipV="1">
            <a:off x="2361803" y="3581003"/>
            <a:ext cx="304800" cy="794"/>
          </a:xfrm>
          <a:prstGeom prst="straightConnector1">
            <a:avLst/>
          </a:prstGeom>
          <a:noFill/>
          <a:ln w="28575" cap="flat" cmpd="sng" algn="ctr">
            <a:solidFill>
              <a:sysClr val="windowText" lastClr="000000"/>
            </a:solidFill>
            <a:prstDash val="solid"/>
            <a:tailEnd type="none"/>
          </a:ln>
          <a:effectLst/>
        </p:spPr>
      </p:cxnSp>
      <p:grpSp>
        <p:nvGrpSpPr>
          <p:cNvPr id="210" name="Group 209"/>
          <p:cNvGrpSpPr/>
          <p:nvPr/>
        </p:nvGrpSpPr>
        <p:grpSpPr>
          <a:xfrm flipH="1">
            <a:off x="5105400" y="3429000"/>
            <a:ext cx="1448594" cy="306388"/>
            <a:chOff x="5638006" y="3810000"/>
            <a:chExt cx="1448594" cy="306388"/>
          </a:xfrm>
        </p:grpSpPr>
        <p:cxnSp>
          <p:nvCxnSpPr>
            <p:cNvPr id="211" name="Straight Arrow Connector 210"/>
            <p:cNvCxnSpPr/>
            <p:nvPr/>
          </p:nvCxnSpPr>
          <p:spPr>
            <a:xfrm>
              <a:off x="5638800" y="4114800"/>
              <a:ext cx="1447800" cy="1588"/>
            </a:xfrm>
            <a:prstGeom prst="straightConnector1">
              <a:avLst/>
            </a:prstGeom>
            <a:noFill/>
            <a:ln w="28575" cap="flat" cmpd="sng" algn="ctr">
              <a:solidFill>
                <a:sysClr val="windowText" lastClr="000000"/>
              </a:solidFill>
              <a:prstDash val="solid"/>
              <a:tailEnd type="arrow"/>
            </a:ln>
            <a:effectLst/>
          </p:spPr>
        </p:cxnSp>
        <p:cxnSp>
          <p:nvCxnSpPr>
            <p:cNvPr id="212" name="Straight Arrow Connector 211"/>
            <p:cNvCxnSpPr/>
            <p:nvPr/>
          </p:nvCxnSpPr>
          <p:spPr>
            <a:xfrm rot="5400000" flipH="1" flipV="1">
              <a:off x="5486003" y="3962003"/>
              <a:ext cx="304800" cy="794"/>
            </a:xfrm>
            <a:prstGeom prst="straightConnector1">
              <a:avLst/>
            </a:prstGeom>
            <a:noFill/>
            <a:ln w="28575" cap="flat" cmpd="sng" algn="ctr">
              <a:solidFill>
                <a:sysClr val="windowText" lastClr="000000"/>
              </a:solidFill>
              <a:prstDash val="solid"/>
              <a:tailEnd type="none"/>
            </a:ln>
            <a:effectLst/>
          </p:spPr>
        </p:cxnSp>
      </p:grpSp>
      <p:cxnSp>
        <p:nvCxnSpPr>
          <p:cNvPr id="213" name="Straight Arrow Connector 212"/>
          <p:cNvCxnSpPr/>
          <p:nvPr/>
        </p:nvCxnSpPr>
        <p:spPr>
          <a:xfrm rot="5400000">
            <a:off x="4418806" y="4114006"/>
            <a:ext cx="304800" cy="1588"/>
          </a:xfrm>
          <a:prstGeom prst="straightConnector1">
            <a:avLst/>
          </a:prstGeom>
          <a:noFill/>
          <a:ln w="28575" cap="flat" cmpd="sng" algn="ctr">
            <a:solidFill>
              <a:sysClr val="windowText" lastClr="000000"/>
            </a:solidFill>
            <a:prstDash val="solid"/>
            <a:tailEnd type="arrow"/>
          </a:ln>
          <a:effectLst/>
        </p:spPr>
      </p:cxnSp>
      <p:grpSp>
        <p:nvGrpSpPr>
          <p:cNvPr id="216" name="Group 215"/>
          <p:cNvGrpSpPr/>
          <p:nvPr/>
        </p:nvGrpSpPr>
        <p:grpSpPr>
          <a:xfrm>
            <a:off x="1143000" y="1295400"/>
            <a:ext cx="2286000" cy="381000"/>
            <a:chOff x="1219200" y="1143000"/>
            <a:chExt cx="2286000" cy="381000"/>
          </a:xfrm>
        </p:grpSpPr>
        <p:sp>
          <p:nvSpPr>
            <p:cNvPr id="172" name="Rectangle 171"/>
            <p:cNvSpPr/>
            <p:nvPr/>
          </p:nvSpPr>
          <p:spPr>
            <a:xfrm>
              <a:off x="1676400" y="1143000"/>
              <a:ext cx="1371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214" name="TextBox 213"/>
            <p:cNvSpPr txBox="1"/>
            <p:nvPr/>
          </p:nvSpPr>
          <p:spPr>
            <a:xfrm>
              <a:off x="1219200" y="1143000"/>
              <a:ext cx="407484" cy="338554"/>
            </a:xfrm>
            <a:prstGeom prst="rect">
              <a:avLst/>
            </a:prstGeom>
            <a:noFill/>
          </p:spPr>
          <p:txBody>
            <a:bodyPr wrap="none" rtlCol="0">
              <a:spAutoFit/>
            </a:bodyPr>
            <a:lstStyle/>
            <a:p>
              <a:pPr lvl="0"/>
              <a:r>
                <a:rPr lang="en-US" b="0" kern="0" dirty="0" smtClean="0">
                  <a:solidFill>
                    <a:schemeClr val="bg1"/>
                  </a:solidFill>
                  <a:latin typeface="+mn-lt"/>
                </a:rPr>
                <a:t>R</a:t>
              </a:r>
              <a:r>
                <a:rPr lang="en-US" b="0" kern="0" baseline="-25000" dirty="0" smtClean="0">
                  <a:solidFill>
                    <a:schemeClr val="bg1"/>
                  </a:solidFill>
                  <a:latin typeface="+mn-lt"/>
                </a:rPr>
                <a:t>1</a:t>
              </a:r>
            </a:p>
          </p:txBody>
        </p:sp>
        <p:sp>
          <p:nvSpPr>
            <p:cNvPr id="215" name="Rectangle 214"/>
            <p:cNvSpPr/>
            <p:nvPr/>
          </p:nvSpPr>
          <p:spPr>
            <a:xfrm>
              <a:off x="3124200" y="11430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grpSp>
      <p:grpSp>
        <p:nvGrpSpPr>
          <p:cNvPr id="217" name="Group 216"/>
          <p:cNvGrpSpPr/>
          <p:nvPr/>
        </p:nvGrpSpPr>
        <p:grpSpPr>
          <a:xfrm>
            <a:off x="1143000" y="1828800"/>
            <a:ext cx="2286000" cy="381000"/>
            <a:chOff x="1219200" y="1143000"/>
            <a:chExt cx="2286000" cy="381000"/>
          </a:xfrm>
        </p:grpSpPr>
        <p:sp>
          <p:nvSpPr>
            <p:cNvPr id="218" name="Rectangle 217"/>
            <p:cNvSpPr/>
            <p:nvPr/>
          </p:nvSpPr>
          <p:spPr>
            <a:xfrm>
              <a:off x="1676400" y="1143000"/>
              <a:ext cx="1371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219" name="TextBox 218"/>
            <p:cNvSpPr txBox="1"/>
            <p:nvPr/>
          </p:nvSpPr>
          <p:spPr>
            <a:xfrm>
              <a:off x="1219200" y="1143000"/>
              <a:ext cx="407484" cy="338554"/>
            </a:xfrm>
            <a:prstGeom prst="rect">
              <a:avLst/>
            </a:prstGeom>
            <a:noFill/>
          </p:spPr>
          <p:txBody>
            <a:bodyPr wrap="none" rtlCol="0">
              <a:spAutoFit/>
            </a:bodyPr>
            <a:lstStyle/>
            <a:p>
              <a:pPr lvl="0"/>
              <a:r>
                <a:rPr lang="en-US" b="0" kern="0" dirty="0" smtClean="0">
                  <a:solidFill>
                    <a:schemeClr val="bg1"/>
                  </a:solidFill>
                  <a:latin typeface="+mn-lt"/>
                </a:rPr>
                <a:t>R</a:t>
              </a:r>
              <a:r>
                <a:rPr lang="en-US" b="0" kern="0" baseline="-25000" dirty="0" smtClean="0">
                  <a:solidFill>
                    <a:schemeClr val="bg1"/>
                  </a:solidFill>
                  <a:latin typeface="+mn-lt"/>
                </a:rPr>
                <a:t>2</a:t>
              </a:r>
            </a:p>
          </p:txBody>
        </p:sp>
        <p:sp>
          <p:nvSpPr>
            <p:cNvPr id="220" name="Rectangle 219"/>
            <p:cNvSpPr/>
            <p:nvPr/>
          </p:nvSpPr>
          <p:spPr>
            <a:xfrm>
              <a:off x="3124200" y="1143000"/>
              <a:ext cx="381000" cy="3810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grpSp>
      <p:grpSp>
        <p:nvGrpSpPr>
          <p:cNvPr id="221" name="Group 220"/>
          <p:cNvGrpSpPr/>
          <p:nvPr/>
        </p:nvGrpSpPr>
        <p:grpSpPr>
          <a:xfrm>
            <a:off x="1143000" y="2362200"/>
            <a:ext cx="2286000" cy="381000"/>
            <a:chOff x="1219200" y="1143000"/>
            <a:chExt cx="2286000" cy="381000"/>
          </a:xfrm>
        </p:grpSpPr>
        <p:sp>
          <p:nvSpPr>
            <p:cNvPr id="222" name="Rectangle 221"/>
            <p:cNvSpPr/>
            <p:nvPr/>
          </p:nvSpPr>
          <p:spPr>
            <a:xfrm>
              <a:off x="1676400" y="1143000"/>
              <a:ext cx="1371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223" name="TextBox 222"/>
            <p:cNvSpPr txBox="1"/>
            <p:nvPr/>
          </p:nvSpPr>
          <p:spPr>
            <a:xfrm>
              <a:off x="1219200" y="1143000"/>
              <a:ext cx="407484" cy="338554"/>
            </a:xfrm>
            <a:prstGeom prst="rect">
              <a:avLst/>
            </a:prstGeom>
            <a:noFill/>
          </p:spPr>
          <p:txBody>
            <a:bodyPr wrap="none" rtlCol="0">
              <a:spAutoFit/>
            </a:bodyPr>
            <a:lstStyle/>
            <a:p>
              <a:pPr lvl="0"/>
              <a:r>
                <a:rPr lang="en-US" b="0" kern="0" dirty="0" smtClean="0">
                  <a:solidFill>
                    <a:schemeClr val="bg1"/>
                  </a:solidFill>
                  <a:latin typeface="+mn-lt"/>
                </a:rPr>
                <a:t>R</a:t>
              </a:r>
              <a:r>
                <a:rPr lang="en-US" b="0" kern="0" baseline="-25000" dirty="0" smtClean="0">
                  <a:solidFill>
                    <a:schemeClr val="bg1"/>
                  </a:solidFill>
                  <a:latin typeface="+mn-lt"/>
                </a:rPr>
                <a:t>3</a:t>
              </a:r>
            </a:p>
          </p:txBody>
        </p:sp>
        <p:sp>
          <p:nvSpPr>
            <p:cNvPr id="224" name="Rectangle 223"/>
            <p:cNvSpPr/>
            <p:nvPr/>
          </p:nvSpPr>
          <p:spPr>
            <a:xfrm>
              <a:off x="3124200" y="1143000"/>
              <a:ext cx="381000" cy="3810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grpSp>
      <p:grpSp>
        <p:nvGrpSpPr>
          <p:cNvPr id="225" name="Group 224"/>
          <p:cNvGrpSpPr/>
          <p:nvPr/>
        </p:nvGrpSpPr>
        <p:grpSpPr>
          <a:xfrm>
            <a:off x="1143000" y="2895600"/>
            <a:ext cx="2286000" cy="381000"/>
            <a:chOff x="1219200" y="1143000"/>
            <a:chExt cx="2286000" cy="381000"/>
          </a:xfrm>
        </p:grpSpPr>
        <p:sp>
          <p:nvSpPr>
            <p:cNvPr id="226" name="Rectangle 225"/>
            <p:cNvSpPr/>
            <p:nvPr/>
          </p:nvSpPr>
          <p:spPr>
            <a:xfrm>
              <a:off x="1676400" y="1143000"/>
              <a:ext cx="1371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227" name="TextBox 226"/>
            <p:cNvSpPr txBox="1"/>
            <p:nvPr/>
          </p:nvSpPr>
          <p:spPr>
            <a:xfrm>
              <a:off x="1219200" y="1143000"/>
              <a:ext cx="407484" cy="338554"/>
            </a:xfrm>
            <a:prstGeom prst="rect">
              <a:avLst/>
            </a:prstGeom>
            <a:noFill/>
          </p:spPr>
          <p:txBody>
            <a:bodyPr wrap="none" rtlCol="0">
              <a:spAutoFit/>
            </a:bodyPr>
            <a:lstStyle/>
            <a:p>
              <a:pPr lvl="0"/>
              <a:r>
                <a:rPr lang="en-US" b="0" kern="0" dirty="0" smtClean="0">
                  <a:solidFill>
                    <a:schemeClr val="bg1"/>
                  </a:solidFill>
                  <a:latin typeface="+mn-lt"/>
                </a:rPr>
                <a:t>R</a:t>
              </a:r>
              <a:r>
                <a:rPr lang="en-US" b="0" kern="0" baseline="-25000" dirty="0" smtClean="0">
                  <a:solidFill>
                    <a:schemeClr val="bg1"/>
                  </a:solidFill>
                  <a:latin typeface="+mn-lt"/>
                </a:rPr>
                <a:t>4</a:t>
              </a:r>
            </a:p>
          </p:txBody>
        </p:sp>
        <p:sp>
          <p:nvSpPr>
            <p:cNvPr id="228" name="Rectangle 227"/>
            <p:cNvSpPr/>
            <p:nvPr/>
          </p:nvSpPr>
          <p:spPr>
            <a:xfrm>
              <a:off x="3124200" y="1143000"/>
              <a:ext cx="381000" cy="381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grpSp>
      <p:grpSp>
        <p:nvGrpSpPr>
          <p:cNvPr id="229" name="Group 228"/>
          <p:cNvGrpSpPr/>
          <p:nvPr/>
        </p:nvGrpSpPr>
        <p:grpSpPr>
          <a:xfrm>
            <a:off x="5486400" y="1295400"/>
            <a:ext cx="2286000" cy="381000"/>
            <a:chOff x="3124200" y="1143000"/>
            <a:chExt cx="2286000" cy="381000"/>
          </a:xfrm>
        </p:grpSpPr>
        <p:sp>
          <p:nvSpPr>
            <p:cNvPr id="230" name="Rectangle 229"/>
            <p:cNvSpPr/>
            <p:nvPr/>
          </p:nvSpPr>
          <p:spPr>
            <a:xfrm>
              <a:off x="3581400" y="11430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231" name="TextBox 230"/>
            <p:cNvSpPr txBox="1"/>
            <p:nvPr/>
          </p:nvSpPr>
          <p:spPr>
            <a:xfrm>
              <a:off x="5013938" y="1143000"/>
              <a:ext cx="396262" cy="338554"/>
            </a:xfrm>
            <a:prstGeom prst="rect">
              <a:avLst/>
            </a:prstGeom>
            <a:noFill/>
          </p:spPr>
          <p:txBody>
            <a:bodyPr wrap="none" rtlCol="0">
              <a:spAutoFit/>
            </a:bodyPr>
            <a:lstStyle/>
            <a:p>
              <a:pPr lvl="0"/>
              <a:r>
                <a:rPr lang="en-US" b="0" kern="0" dirty="0" smtClean="0">
                  <a:solidFill>
                    <a:schemeClr val="bg1"/>
                  </a:solidFill>
                  <a:latin typeface="+mn-lt"/>
                </a:rPr>
                <a:t>S</a:t>
              </a:r>
              <a:r>
                <a:rPr lang="en-US" b="0" kern="0" baseline="-25000" dirty="0" smtClean="0">
                  <a:solidFill>
                    <a:schemeClr val="bg1"/>
                  </a:solidFill>
                  <a:latin typeface="+mn-lt"/>
                </a:rPr>
                <a:t>1</a:t>
              </a:r>
            </a:p>
          </p:txBody>
        </p:sp>
        <p:sp>
          <p:nvSpPr>
            <p:cNvPr id="232" name="Rectangle 231"/>
            <p:cNvSpPr/>
            <p:nvPr/>
          </p:nvSpPr>
          <p:spPr>
            <a:xfrm>
              <a:off x="3124200" y="1143000"/>
              <a:ext cx="381000" cy="3810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grpSp>
      <p:grpSp>
        <p:nvGrpSpPr>
          <p:cNvPr id="233" name="Group 232"/>
          <p:cNvGrpSpPr/>
          <p:nvPr/>
        </p:nvGrpSpPr>
        <p:grpSpPr>
          <a:xfrm>
            <a:off x="5486400" y="1828800"/>
            <a:ext cx="2286000" cy="381000"/>
            <a:chOff x="3124200" y="1143000"/>
            <a:chExt cx="2286000" cy="381000"/>
          </a:xfrm>
        </p:grpSpPr>
        <p:sp>
          <p:nvSpPr>
            <p:cNvPr id="234" name="Rectangle 233"/>
            <p:cNvSpPr/>
            <p:nvPr/>
          </p:nvSpPr>
          <p:spPr>
            <a:xfrm>
              <a:off x="3581400" y="11430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235" name="TextBox 234"/>
            <p:cNvSpPr txBox="1"/>
            <p:nvPr/>
          </p:nvSpPr>
          <p:spPr>
            <a:xfrm>
              <a:off x="5013938" y="1143000"/>
              <a:ext cx="396262" cy="338554"/>
            </a:xfrm>
            <a:prstGeom prst="rect">
              <a:avLst/>
            </a:prstGeom>
            <a:noFill/>
          </p:spPr>
          <p:txBody>
            <a:bodyPr wrap="none" rtlCol="0">
              <a:spAutoFit/>
            </a:bodyPr>
            <a:lstStyle/>
            <a:p>
              <a:pPr lvl="0"/>
              <a:r>
                <a:rPr lang="en-US" b="0" kern="0" dirty="0" smtClean="0">
                  <a:solidFill>
                    <a:schemeClr val="bg1"/>
                  </a:solidFill>
                  <a:latin typeface="+mn-lt"/>
                </a:rPr>
                <a:t>S</a:t>
              </a:r>
              <a:r>
                <a:rPr lang="en-US" b="0" kern="0" baseline="-25000" dirty="0" smtClean="0">
                  <a:solidFill>
                    <a:schemeClr val="bg1"/>
                  </a:solidFill>
                  <a:latin typeface="+mn-lt"/>
                </a:rPr>
                <a:t>2</a:t>
              </a:r>
            </a:p>
          </p:txBody>
        </p:sp>
        <p:sp>
          <p:nvSpPr>
            <p:cNvPr id="236" name="Rectangle 235"/>
            <p:cNvSpPr/>
            <p:nvPr/>
          </p:nvSpPr>
          <p:spPr>
            <a:xfrm>
              <a:off x="3124200" y="11430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grpSp>
      <p:grpSp>
        <p:nvGrpSpPr>
          <p:cNvPr id="237" name="Group 236"/>
          <p:cNvGrpSpPr/>
          <p:nvPr/>
        </p:nvGrpSpPr>
        <p:grpSpPr>
          <a:xfrm>
            <a:off x="5486400" y="2362200"/>
            <a:ext cx="2286000" cy="381000"/>
            <a:chOff x="3124200" y="1143000"/>
            <a:chExt cx="2286000" cy="381000"/>
          </a:xfrm>
        </p:grpSpPr>
        <p:sp>
          <p:nvSpPr>
            <p:cNvPr id="238" name="Rectangle 237"/>
            <p:cNvSpPr/>
            <p:nvPr/>
          </p:nvSpPr>
          <p:spPr>
            <a:xfrm>
              <a:off x="3581400" y="11430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239" name="TextBox 238"/>
            <p:cNvSpPr txBox="1"/>
            <p:nvPr/>
          </p:nvSpPr>
          <p:spPr>
            <a:xfrm>
              <a:off x="5013938" y="1143000"/>
              <a:ext cx="396262" cy="338554"/>
            </a:xfrm>
            <a:prstGeom prst="rect">
              <a:avLst/>
            </a:prstGeom>
            <a:noFill/>
          </p:spPr>
          <p:txBody>
            <a:bodyPr wrap="none" rtlCol="0">
              <a:spAutoFit/>
            </a:bodyPr>
            <a:lstStyle/>
            <a:p>
              <a:pPr lvl="0"/>
              <a:r>
                <a:rPr lang="en-US" b="0" kern="0" dirty="0" smtClean="0">
                  <a:solidFill>
                    <a:schemeClr val="bg1"/>
                  </a:solidFill>
                  <a:latin typeface="+mn-lt"/>
                </a:rPr>
                <a:t>S</a:t>
              </a:r>
              <a:r>
                <a:rPr lang="en-US" b="0" kern="0" baseline="-25000" dirty="0" smtClean="0">
                  <a:solidFill>
                    <a:schemeClr val="bg1"/>
                  </a:solidFill>
                  <a:latin typeface="+mn-lt"/>
                </a:rPr>
                <a:t>3</a:t>
              </a:r>
            </a:p>
          </p:txBody>
        </p:sp>
        <p:sp>
          <p:nvSpPr>
            <p:cNvPr id="240" name="Rectangle 239"/>
            <p:cNvSpPr/>
            <p:nvPr/>
          </p:nvSpPr>
          <p:spPr>
            <a:xfrm>
              <a:off x="3124200" y="1143000"/>
              <a:ext cx="381000" cy="381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grpSp>
      <p:grpSp>
        <p:nvGrpSpPr>
          <p:cNvPr id="241" name="Group 240"/>
          <p:cNvGrpSpPr/>
          <p:nvPr/>
        </p:nvGrpSpPr>
        <p:grpSpPr>
          <a:xfrm>
            <a:off x="5486400" y="2895600"/>
            <a:ext cx="2286000" cy="381000"/>
            <a:chOff x="3124200" y="1143000"/>
            <a:chExt cx="2286000" cy="381000"/>
          </a:xfrm>
        </p:grpSpPr>
        <p:sp>
          <p:nvSpPr>
            <p:cNvPr id="242" name="Rectangle 241"/>
            <p:cNvSpPr/>
            <p:nvPr/>
          </p:nvSpPr>
          <p:spPr>
            <a:xfrm>
              <a:off x="3581400" y="11430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243" name="TextBox 242"/>
            <p:cNvSpPr txBox="1"/>
            <p:nvPr/>
          </p:nvSpPr>
          <p:spPr>
            <a:xfrm>
              <a:off x="5013938" y="1143000"/>
              <a:ext cx="396262" cy="338554"/>
            </a:xfrm>
            <a:prstGeom prst="rect">
              <a:avLst/>
            </a:prstGeom>
            <a:noFill/>
          </p:spPr>
          <p:txBody>
            <a:bodyPr wrap="none" rtlCol="0">
              <a:spAutoFit/>
            </a:bodyPr>
            <a:lstStyle/>
            <a:p>
              <a:pPr lvl="0"/>
              <a:r>
                <a:rPr lang="en-US" b="0" kern="0" dirty="0" smtClean="0">
                  <a:solidFill>
                    <a:schemeClr val="bg1"/>
                  </a:solidFill>
                  <a:latin typeface="+mn-lt"/>
                </a:rPr>
                <a:t>S</a:t>
              </a:r>
              <a:r>
                <a:rPr lang="en-US" b="0" kern="0" baseline="-25000" dirty="0" smtClean="0">
                  <a:solidFill>
                    <a:schemeClr val="bg1"/>
                  </a:solidFill>
                  <a:latin typeface="+mn-lt"/>
                </a:rPr>
                <a:t>4</a:t>
              </a:r>
            </a:p>
          </p:txBody>
        </p:sp>
        <p:sp>
          <p:nvSpPr>
            <p:cNvPr id="244" name="Rectangle 243"/>
            <p:cNvSpPr/>
            <p:nvPr/>
          </p:nvSpPr>
          <p:spPr>
            <a:xfrm>
              <a:off x="3124200" y="1143000"/>
              <a:ext cx="381000" cy="3810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grpSp>
      <p:grpSp>
        <p:nvGrpSpPr>
          <p:cNvPr id="253" name="Group 252"/>
          <p:cNvGrpSpPr/>
          <p:nvPr/>
        </p:nvGrpSpPr>
        <p:grpSpPr>
          <a:xfrm>
            <a:off x="2514600" y="4419600"/>
            <a:ext cx="2286000" cy="381000"/>
            <a:chOff x="1219200" y="1143000"/>
            <a:chExt cx="2286000" cy="381000"/>
          </a:xfrm>
        </p:grpSpPr>
        <p:sp>
          <p:nvSpPr>
            <p:cNvPr id="254" name="Rectangle 253"/>
            <p:cNvSpPr/>
            <p:nvPr/>
          </p:nvSpPr>
          <p:spPr>
            <a:xfrm>
              <a:off x="1676400" y="1143000"/>
              <a:ext cx="1371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255" name="TextBox 254"/>
            <p:cNvSpPr txBox="1"/>
            <p:nvPr/>
          </p:nvSpPr>
          <p:spPr>
            <a:xfrm>
              <a:off x="1219200" y="1143000"/>
              <a:ext cx="407484" cy="338554"/>
            </a:xfrm>
            <a:prstGeom prst="rect">
              <a:avLst/>
            </a:prstGeom>
            <a:noFill/>
          </p:spPr>
          <p:txBody>
            <a:bodyPr wrap="none" rtlCol="0">
              <a:spAutoFit/>
            </a:bodyPr>
            <a:lstStyle/>
            <a:p>
              <a:pPr lvl="0"/>
              <a:r>
                <a:rPr lang="en-US" b="0" kern="0" dirty="0" smtClean="0">
                  <a:solidFill>
                    <a:schemeClr val="bg1"/>
                  </a:solidFill>
                  <a:latin typeface="+mn-lt"/>
                </a:rPr>
                <a:t>R</a:t>
              </a:r>
              <a:r>
                <a:rPr lang="en-US" b="0" kern="0" baseline="-25000" dirty="0" smtClean="0">
                  <a:solidFill>
                    <a:schemeClr val="bg1"/>
                  </a:solidFill>
                  <a:latin typeface="+mn-lt"/>
                </a:rPr>
                <a:t>1</a:t>
              </a:r>
            </a:p>
          </p:txBody>
        </p:sp>
        <p:sp>
          <p:nvSpPr>
            <p:cNvPr id="256" name="Rectangle 255"/>
            <p:cNvSpPr/>
            <p:nvPr/>
          </p:nvSpPr>
          <p:spPr>
            <a:xfrm>
              <a:off x="3124200" y="11430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grpSp>
      <p:grpSp>
        <p:nvGrpSpPr>
          <p:cNvPr id="257" name="Group 256"/>
          <p:cNvGrpSpPr/>
          <p:nvPr/>
        </p:nvGrpSpPr>
        <p:grpSpPr>
          <a:xfrm>
            <a:off x="4419600" y="4419600"/>
            <a:ext cx="2286000" cy="381000"/>
            <a:chOff x="3124200" y="1143000"/>
            <a:chExt cx="2286000" cy="381000"/>
          </a:xfrm>
        </p:grpSpPr>
        <p:sp>
          <p:nvSpPr>
            <p:cNvPr id="258" name="Rectangle 257"/>
            <p:cNvSpPr/>
            <p:nvPr/>
          </p:nvSpPr>
          <p:spPr>
            <a:xfrm>
              <a:off x="3581400" y="11430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259" name="TextBox 258"/>
            <p:cNvSpPr txBox="1"/>
            <p:nvPr/>
          </p:nvSpPr>
          <p:spPr>
            <a:xfrm>
              <a:off x="5013938" y="1143000"/>
              <a:ext cx="396262" cy="338554"/>
            </a:xfrm>
            <a:prstGeom prst="rect">
              <a:avLst/>
            </a:prstGeom>
            <a:noFill/>
          </p:spPr>
          <p:txBody>
            <a:bodyPr wrap="none" rtlCol="0">
              <a:spAutoFit/>
            </a:bodyPr>
            <a:lstStyle/>
            <a:p>
              <a:pPr lvl="0"/>
              <a:r>
                <a:rPr lang="en-US" b="0" kern="0" dirty="0" smtClean="0">
                  <a:solidFill>
                    <a:schemeClr val="bg1"/>
                  </a:solidFill>
                  <a:latin typeface="+mn-lt"/>
                </a:rPr>
                <a:t>S</a:t>
              </a:r>
              <a:r>
                <a:rPr lang="en-US" b="0" kern="0" baseline="-25000" dirty="0" smtClean="0">
                  <a:solidFill>
                    <a:schemeClr val="bg1"/>
                  </a:solidFill>
                  <a:latin typeface="+mn-lt"/>
                </a:rPr>
                <a:t>2</a:t>
              </a:r>
            </a:p>
          </p:txBody>
        </p:sp>
        <p:sp>
          <p:nvSpPr>
            <p:cNvPr id="260" name="Rectangle 259"/>
            <p:cNvSpPr/>
            <p:nvPr/>
          </p:nvSpPr>
          <p:spPr>
            <a:xfrm>
              <a:off x="3124200" y="11430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grpSp>
      <p:grpSp>
        <p:nvGrpSpPr>
          <p:cNvPr id="261" name="Group 260"/>
          <p:cNvGrpSpPr/>
          <p:nvPr/>
        </p:nvGrpSpPr>
        <p:grpSpPr>
          <a:xfrm>
            <a:off x="2514600" y="4953000"/>
            <a:ext cx="2286000" cy="381000"/>
            <a:chOff x="1219200" y="1143000"/>
            <a:chExt cx="2286000" cy="381000"/>
          </a:xfrm>
        </p:grpSpPr>
        <p:sp>
          <p:nvSpPr>
            <p:cNvPr id="262" name="Rectangle 261"/>
            <p:cNvSpPr/>
            <p:nvPr/>
          </p:nvSpPr>
          <p:spPr>
            <a:xfrm>
              <a:off x="1676400" y="1143000"/>
              <a:ext cx="1371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263" name="TextBox 262"/>
            <p:cNvSpPr txBox="1"/>
            <p:nvPr/>
          </p:nvSpPr>
          <p:spPr>
            <a:xfrm>
              <a:off x="1219200" y="1143000"/>
              <a:ext cx="407484" cy="338554"/>
            </a:xfrm>
            <a:prstGeom prst="rect">
              <a:avLst/>
            </a:prstGeom>
            <a:noFill/>
          </p:spPr>
          <p:txBody>
            <a:bodyPr wrap="none" rtlCol="0">
              <a:spAutoFit/>
            </a:bodyPr>
            <a:lstStyle/>
            <a:p>
              <a:pPr lvl="0"/>
              <a:r>
                <a:rPr lang="en-US" b="0" kern="0" dirty="0" smtClean="0">
                  <a:solidFill>
                    <a:schemeClr val="bg1"/>
                  </a:solidFill>
                  <a:latin typeface="+mn-lt"/>
                </a:rPr>
                <a:t>R</a:t>
              </a:r>
              <a:r>
                <a:rPr lang="en-US" b="0" kern="0" baseline="-25000" dirty="0" smtClean="0">
                  <a:solidFill>
                    <a:schemeClr val="bg1"/>
                  </a:solidFill>
                  <a:latin typeface="+mn-lt"/>
                </a:rPr>
                <a:t>2</a:t>
              </a:r>
            </a:p>
          </p:txBody>
        </p:sp>
        <p:sp>
          <p:nvSpPr>
            <p:cNvPr id="264" name="Rectangle 263"/>
            <p:cNvSpPr/>
            <p:nvPr/>
          </p:nvSpPr>
          <p:spPr>
            <a:xfrm>
              <a:off x="3124200" y="1143000"/>
              <a:ext cx="381000" cy="3810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grpSp>
      <p:grpSp>
        <p:nvGrpSpPr>
          <p:cNvPr id="265" name="Group 264"/>
          <p:cNvGrpSpPr/>
          <p:nvPr/>
        </p:nvGrpSpPr>
        <p:grpSpPr>
          <a:xfrm>
            <a:off x="4419600" y="4953000"/>
            <a:ext cx="2286000" cy="381000"/>
            <a:chOff x="3124200" y="1143000"/>
            <a:chExt cx="2286000" cy="381000"/>
          </a:xfrm>
        </p:grpSpPr>
        <p:sp>
          <p:nvSpPr>
            <p:cNvPr id="266" name="Rectangle 265"/>
            <p:cNvSpPr/>
            <p:nvPr/>
          </p:nvSpPr>
          <p:spPr>
            <a:xfrm>
              <a:off x="3581400" y="11430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267" name="TextBox 266"/>
            <p:cNvSpPr txBox="1"/>
            <p:nvPr/>
          </p:nvSpPr>
          <p:spPr>
            <a:xfrm>
              <a:off x="5013938" y="1143000"/>
              <a:ext cx="396262" cy="338554"/>
            </a:xfrm>
            <a:prstGeom prst="rect">
              <a:avLst/>
            </a:prstGeom>
            <a:noFill/>
          </p:spPr>
          <p:txBody>
            <a:bodyPr wrap="none" rtlCol="0">
              <a:spAutoFit/>
            </a:bodyPr>
            <a:lstStyle/>
            <a:p>
              <a:pPr lvl="0"/>
              <a:r>
                <a:rPr lang="en-US" b="0" kern="0" dirty="0" smtClean="0">
                  <a:solidFill>
                    <a:schemeClr val="bg1"/>
                  </a:solidFill>
                  <a:latin typeface="+mn-lt"/>
                </a:rPr>
                <a:t>S</a:t>
              </a:r>
              <a:r>
                <a:rPr lang="en-US" b="0" kern="0" baseline="-25000" dirty="0" smtClean="0">
                  <a:solidFill>
                    <a:schemeClr val="bg1"/>
                  </a:solidFill>
                  <a:latin typeface="+mn-lt"/>
                </a:rPr>
                <a:t>4</a:t>
              </a:r>
            </a:p>
          </p:txBody>
        </p:sp>
        <p:sp>
          <p:nvSpPr>
            <p:cNvPr id="268" name="Rectangle 267"/>
            <p:cNvSpPr/>
            <p:nvPr/>
          </p:nvSpPr>
          <p:spPr>
            <a:xfrm>
              <a:off x="3124200" y="1143000"/>
              <a:ext cx="381000" cy="3810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grpSp>
      <p:grpSp>
        <p:nvGrpSpPr>
          <p:cNvPr id="269" name="Group 268"/>
          <p:cNvGrpSpPr/>
          <p:nvPr/>
        </p:nvGrpSpPr>
        <p:grpSpPr>
          <a:xfrm>
            <a:off x="2514600" y="5486400"/>
            <a:ext cx="2286000" cy="381000"/>
            <a:chOff x="1219200" y="1143000"/>
            <a:chExt cx="2286000" cy="381000"/>
          </a:xfrm>
        </p:grpSpPr>
        <p:sp>
          <p:nvSpPr>
            <p:cNvPr id="270" name="Rectangle 269"/>
            <p:cNvSpPr/>
            <p:nvPr/>
          </p:nvSpPr>
          <p:spPr>
            <a:xfrm>
              <a:off x="1676400" y="1143000"/>
              <a:ext cx="1371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271" name="TextBox 270"/>
            <p:cNvSpPr txBox="1"/>
            <p:nvPr/>
          </p:nvSpPr>
          <p:spPr>
            <a:xfrm>
              <a:off x="1219200" y="1143000"/>
              <a:ext cx="407484" cy="338554"/>
            </a:xfrm>
            <a:prstGeom prst="rect">
              <a:avLst/>
            </a:prstGeom>
            <a:noFill/>
          </p:spPr>
          <p:txBody>
            <a:bodyPr wrap="none" rtlCol="0">
              <a:spAutoFit/>
            </a:bodyPr>
            <a:lstStyle/>
            <a:p>
              <a:pPr lvl="0"/>
              <a:r>
                <a:rPr lang="en-US" b="0" kern="0" dirty="0" smtClean="0">
                  <a:solidFill>
                    <a:schemeClr val="bg1"/>
                  </a:solidFill>
                  <a:latin typeface="+mn-lt"/>
                </a:rPr>
                <a:t>R</a:t>
              </a:r>
              <a:r>
                <a:rPr lang="en-US" b="0" kern="0" baseline="-25000" dirty="0" smtClean="0">
                  <a:solidFill>
                    <a:schemeClr val="bg1"/>
                  </a:solidFill>
                  <a:latin typeface="+mn-lt"/>
                </a:rPr>
                <a:t>3</a:t>
              </a:r>
            </a:p>
          </p:txBody>
        </p:sp>
        <p:sp>
          <p:nvSpPr>
            <p:cNvPr id="272" name="Rectangle 271"/>
            <p:cNvSpPr/>
            <p:nvPr/>
          </p:nvSpPr>
          <p:spPr>
            <a:xfrm>
              <a:off x="3124200" y="1143000"/>
              <a:ext cx="381000" cy="3810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grpSp>
      <p:grpSp>
        <p:nvGrpSpPr>
          <p:cNvPr id="273" name="Group 272"/>
          <p:cNvGrpSpPr/>
          <p:nvPr/>
        </p:nvGrpSpPr>
        <p:grpSpPr>
          <a:xfrm>
            <a:off x="4419600" y="5486400"/>
            <a:ext cx="2286000" cy="381000"/>
            <a:chOff x="3124200" y="1143000"/>
            <a:chExt cx="2286000" cy="381000"/>
          </a:xfrm>
        </p:grpSpPr>
        <p:sp>
          <p:nvSpPr>
            <p:cNvPr id="274" name="Rectangle 273"/>
            <p:cNvSpPr/>
            <p:nvPr/>
          </p:nvSpPr>
          <p:spPr>
            <a:xfrm>
              <a:off x="3581400" y="11430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275" name="TextBox 274"/>
            <p:cNvSpPr txBox="1"/>
            <p:nvPr/>
          </p:nvSpPr>
          <p:spPr>
            <a:xfrm>
              <a:off x="5013938" y="1143000"/>
              <a:ext cx="396262" cy="338554"/>
            </a:xfrm>
            <a:prstGeom prst="rect">
              <a:avLst/>
            </a:prstGeom>
            <a:noFill/>
          </p:spPr>
          <p:txBody>
            <a:bodyPr wrap="none" rtlCol="0">
              <a:spAutoFit/>
            </a:bodyPr>
            <a:lstStyle/>
            <a:p>
              <a:pPr lvl="0"/>
              <a:r>
                <a:rPr lang="en-US" b="0" kern="0" dirty="0" smtClean="0">
                  <a:solidFill>
                    <a:schemeClr val="bg1"/>
                  </a:solidFill>
                  <a:latin typeface="+mn-lt"/>
                </a:rPr>
                <a:t>S</a:t>
              </a:r>
              <a:r>
                <a:rPr lang="en-US" b="0" kern="0" baseline="-25000" dirty="0" smtClean="0">
                  <a:solidFill>
                    <a:schemeClr val="bg1"/>
                  </a:solidFill>
                  <a:latin typeface="+mn-lt"/>
                </a:rPr>
                <a:t>1</a:t>
              </a:r>
            </a:p>
          </p:txBody>
        </p:sp>
        <p:sp>
          <p:nvSpPr>
            <p:cNvPr id="276" name="Rectangle 275"/>
            <p:cNvSpPr/>
            <p:nvPr/>
          </p:nvSpPr>
          <p:spPr>
            <a:xfrm>
              <a:off x="3124200" y="1143000"/>
              <a:ext cx="381000" cy="3810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grpSp>
      <p:grpSp>
        <p:nvGrpSpPr>
          <p:cNvPr id="277" name="Group 276"/>
          <p:cNvGrpSpPr/>
          <p:nvPr/>
        </p:nvGrpSpPr>
        <p:grpSpPr>
          <a:xfrm>
            <a:off x="2514600" y="6019800"/>
            <a:ext cx="2286000" cy="381000"/>
            <a:chOff x="1219200" y="1143000"/>
            <a:chExt cx="2286000" cy="381000"/>
          </a:xfrm>
        </p:grpSpPr>
        <p:sp>
          <p:nvSpPr>
            <p:cNvPr id="278" name="Rectangle 277"/>
            <p:cNvSpPr/>
            <p:nvPr/>
          </p:nvSpPr>
          <p:spPr>
            <a:xfrm>
              <a:off x="1676400" y="1143000"/>
              <a:ext cx="1371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279" name="TextBox 278"/>
            <p:cNvSpPr txBox="1"/>
            <p:nvPr/>
          </p:nvSpPr>
          <p:spPr>
            <a:xfrm>
              <a:off x="1219200" y="1143000"/>
              <a:ext cx="407484" cy="338554"/>
            </a:xfrm>
            <a:prstGeom prst="rect">
              <a:avLst/>
            </a:prstGeom>
            <a:noFill/>
          </p:spPr>
          <p:txBody>
            <a:bodyPr wrap="none" rtlCol="0">
              <a:spAutoFit/>
            </a:bodyPr>
            <a:lstStyle/>
            <a:p>
              <a:pPr lvl="0"/>
              <a:r>
                <a:rPr lang="en-US" b="0" kern="0" dirty="0" smtClean="0">
                  <a:solidFill>
                    <a:schemeClr val="bg1"/>
                  </a:solidFill>
                  <a:latin typeface="+mn-lt"/>
                </a:rPr>
                <a:t>R</a:t>
              </a:r>
              <a:r>
                <a:rPr lang="en-US" b="0" kern="0" baseline="-25000" dirty="0" smtClean="0">
                  <a:solidFill>
                    <a:schemeClr val="bg1"/>
                  </a:solidFill>
                  <a:latin typeface="+mn-lt"/>
                </a:rPr>
                <a:t>4</a:t>
              </a:r>
            </a:p>
          </p:txBody>
        </p:sp>
        <p:sp>
          <p:nvSpPr>
            <p:cNvPr id="280" name="Rectangle 279"/>
            <p:cNvSpPr/>
            <p:nvPr/>
          </p:nvSpPr>
          <p:spPr>
            <a:xfrm>
              <a:off x="3124200" y="1143000"/>
              <a:ext cx="381000" cy="381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grpSp>
      <p:grpSp>
        <p:nvGrpSpPr>
          <p:cNvPr id="281" name="Group 280"/>
          <p:cNvGrpSpPr/>
          <p:nvPr/>
        </p:nvGrpSpPr>
        <p:grpSpPr>
          <a:xfrm>
            <a:off x="4419600" y="6019800"/>
            <a:ext cx="2286000" cy="381000"/>
            <a:chOff x="3124200" y="1143000"/>
            <a:chExt cx="2286000" cy="381000"/>
          </a:xfrm>
        </p:grpSpPr>
        <p:sp>
          <p:nvSpPr>
            <p:cNvPr id="282" name="Rectangle 281"/>
            <p:cNvSpPr/>
            <p:nvPr/>
          </p:nvSpPr>
          <p:spPr>
            <a:xfrm>
              <a:off x="3581400" y="11430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283" name="TextBox 282"/>
            <p:cNvSpPr txBox="1"/>
            <p:nvPr/>
          </p:nvSpPr>
          <p:spPr>
            <a:xfrm>
              <a:off x="5013938" y="1143000"/>
              <a:ext cx="396262" cy="338554"/>
            </a:xfrm>
            <a:prstGeom prst="rect">
              <a:avLst/>
            </a:prstGeom>
            <a:noFill/>
          </p:spPr>
          <p:txBody>
            <a:bodyPr wrap="none" rtlCol="0">
              <a:spAutoFit/>
            </a:bodyPr>
            <a:lstStyle/>
            <a:p>
              <a:pPr lvl="0"/>
              <a:r>
                <a:rPr lang="en-US" b="0" kern="0" dirty="0" smtClean="0">
                  <a:solidFill>
                    <a:schemeClr val="bg1"/>
                  </a:solidFill>
                  <a:latin typeface="+mn-lt"/>
                </a:rPr>
                <a:t>S</a:t>
              </a:r>
              <a:r>
                <a:rPr lang="en-US" b="0" kern="0" baseline="-25000" dirty="0" smtClean="0">
                  <a:solidFill>
                    <a:schemeClr val="bg1"/>
                  </a:solidFill>
                  <a:latin typeface="+mn-lt"/>
                </a:rPr>
                <a:t>3</a:t>
              </a:r>
            </a:p>
          </p:txBody>
        </p:sp>
        <p:sp>
          <p:nvSpPr>
            <p:cNvPr id="284" name="Rectangle 283"/>
            <p:cNvSpPr/>
            <p:nvPr/>
          </p:nvSpPr>
          <p:spPr>
            <a:xfrm>
              <a:off x="3124200" y="1143000"/>
              <a:ext cx="381000" cy="381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grpSp>
    </p:spTree>
    <p:extLst>
      <p:ext uri="{BB962C8B-B14F-4D97-AF65-F5344CB8AC3E}">
        <p14:creationId xmlns:p14="http://schemas.microsoft.com/office/powerpoint/2010/main" val="39793628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Relationships</a:t>
            </a:r>
            <a:endParaRPr lang="en-US" dirty="0"/>
          </a:p>
        </p:txBody>
      </p:sp>
      <p:sp>
        <p:nvSpPr>
          <p:cNvPr id="4" name="Rectangle 7"/>
          <p:cNvSpPr>
            <a:spLocks noChangeArrowheads="1"/>
          </p:cNvSpPr>
          <p:nvPr/>
        </p:nvSpPr>
        <p:spPr bwMode="auto">
          <a:xfrm>
            <a:off x="6103938" y="4419600"/>
            <a:ext cx="1499961" cy="397545"/>
          </a:xfrm>
          <a:prstGeom prst="rect">
            <a:avLst/>
          </a:prstGeom>
          <a:noFill/>
          <a:ln w="9525">
            <a:noFill/>
            <a:miter lim="800000"/>
            <a:headEnd/>
            <a:tailEnd/>
          </a:ln>
        </p:spPr>
        <p:txBody>
          <a:bodyPr wrap="none" lIns="90488" tIns="44450" rIns="90488" bIns="44450">
            <a:spAutoFit/>
          </a:bodyPr>
          <a:lstStyle/>
          <a:p>
            <a:r>
              <a:rPr lang="en-US" sz="2000" b="0">
                <a:solidFill>
                  <a:schemeClr val="bg1"/>
                </a:solidFill>
                <a:latin typeface="Gill Sans"/>
                <a:cs typeface="Gill Sans"/>
              </a:rPr>
              <a:t>One-to-One</a:t>
            </a:r>
          </a:p>
        </p:txBody>
      </p:sp>
      <p:sp>
        <p:nvSpPr>
          <p:cNvPr id="5" name="Rectangle 22"/>
          <p:cNvSpPr>
            <a:spLocks noChangeArrowheads="1"/>
          </p:cNvSpPr>
          <p:nvPr/>
        </p:nvSpPr>
        <p:spPr bwMode="auto">
          <a:xfrm>
            <a:off x="3810000" y="4419600"/>
            <a:ext cx="1582866" cy="397545"/>
          </a:xfrm>
          <a:prstGeom prst="rect">
            <a:avLst/>
          </a:prstGeom>
          <a:noFill/>
          <a:ln w="9525">
            <a:noFill/>
            <a:miter lim="800000"/>
            <a:headEnd/>
            <a:tailEnd/>
          </a:ln>
        </p:spPr>
        <p:txBody>
          <a:bodyPr wrap="none" lIns="90488" tIns="44450" rIns="90488" bIns="44450">
            <a:spAutoFit/>
          </a:bodyPr>
          <a:lstStyle/>
          <a:p>
            <a:r>
              <a:rPr lang="en-US" sz="2000" b="0">
                <a:solidFill>
                  <a:schemeClr val="bg1"/>
                </a:solidFill>
                <a:latin typeface="Gill Sans"/>
                <a:cs typeface="Gill Sans"/>
              </a:rPr>
              <a:t>One-to-Many</a:t>
            </a:r>
          </a:p>
        </p:txBody>
      </p:sp>
      <p:sp>
        <p:nvSpPr>
          <p:cNvPr id="6" name="Rectangle 42"/>
          <p:cNvSpPr>
            <a:spLocks noChangeArrowheads="1"/>
          </p:cNvSpPr>
          <p:nvPr/>
        </p:nvSpPr>
        <p:spPr bwMode="auto">
          <a:xfrm>
            <a:off x="1524000" y="4432300"/>
            <a:ext cx="1905000" cy="397545"/>
          </a:xfrm>
          <a:prstGeom prst="rect">
            <a:avLst/>
          </a:prstGeom>
          <a:noFill/>
          <a:ln w="9525">
            <a:noFill/>
            <a:miter lim="800000"/>
            <a:headEnd/>
            <a:tailEnd/>
          </a:ln>
        </p:spPr>
        <p:txBody>
          <a:bodyPr lIns="90488" tIns="44450" rIns="90488" bIns="44450">
            <a:spAutoFit/>
          </a:bodyPr>
          <a:lstStyle/>
          <a:p>
            <a:pPr algn="ctr"/>
            <a:r>
              <a:rPr lang="en-US" sz="2000" b="0">
                <a:solidFill>
                  <a:schemeClr val="bg1"/>
                </a:solidFill>
                <a:latin typeface="Gill Sans"/>
                <a:cs typeface="Gill Sans"/>
              </a:rPr>
              <a:t>Many-to-Many</a:t>
            </a:r>
          </a:p>
        </p:txBody>
      </p:sp>
      <p:sp>
        <p:nvSpPr>
          <p:cNvPr id="7" name="Oval 9"/>
          <p:cNvSpPr>
            <a:spLocks noChangeArrowheads="1"/>
          </p:cNvSpPr>
          <p:nvPr/>
        </p:nvSpPr>
        <p:spPr bwMode="auto">
          <a:xfrm>
            <a:off x="1981200" y="2133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8" name="Oval 10"/>
          <p:cNvSpPr>
            <a:spLocks noChangeArrowheads="1"/>
          </p:cNvSpPr>
          <p:nvPr/>
        </p:nvSpPr>
        <p:spPr bwMode="auto">
          <a:xfrm>
            <a:off x="2743200" y="2133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9" name="Oval 11"/>
          <p:cNvSpPr>
            <a:spLocks noChangeArrowheads="1"/>
          </p:cNvSpPr>
          <p:nvPr/>
        </p:nvSpPr>
        <p:spPr bwMode="auto">
          <a:xfrm>
            <a:off x="1981200" y="2514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10" name="Oval 12"/>
          <p:cNvSpPr>
            <a:spLocks noChangeArrowheads="1"/>
          </p:cNvSpPr>
          <p:nvPr/>
        </p:nvSpPr>
        <p:spPr bwMode="auto">
          <a:xfrm>
            <a:off x="2743200" y="2514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11" name="Oval 13"/>
          <p:cNvSpPr>
            <a:spLocks noChangeArrowheads="1"/>
          </p:cNvSpPr>
          <p:nvPr/>
        </p:nvSpPr>
        <p:spPr bwMode="auto">
          <a:xfrm>
            <a:off x="1981200" y="2895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12" name="Oval 14"/>
          <p:cNvSpPr>
            <a:spLocks noChangeArrowheads="1"/>
          </p:cNvSpPr>
          <p:nvPr/>
        </p:nvSpPr>
        <p:spPr bwMode="auto">
          <a:xfrm>
            <a:off x="2743200" y="2895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13" name="Oval 15"/>
          <p:cNvSpPr>
            <a:spLocks noChangeArrowheads="1"/>
          </p:cNvSpPr>
          <p:nvPr/>
        </p:nvSpPr>
        <p:spPr bwMode="auto">
          <a:xfrm>
            <a:off x="1981200" y="3276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14" name="Oval 16"/>
          <p:cNvSpPr>
            <a:spLocks noChangeArrowheads="1"/>
          </p:cNvSpPr>
          <p:nvPr/>
        </p:nvSpPr>
        <p:spPr bwMode="auto">
          <a:xfrm>
            <a:off x="2743200" y="3276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15" name="Oval 17"/>
          <p:cNvSpPr>
            <a:spLocks noChangeArrowheads="1"/>
          </p:cNvSpPr>
          <p:nvPr/>
        </p:nvSpPr>
        <p:spPr bwMode="auto">
          <a:xfrm>
            <a:off x="1981200" y="3657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16" name="Oval 18"/>
          <p:cNvSpPr>
            <a:spLocks noChangeArrowheads="1"/>
          </p:cNvSpPr>
          <p:nvPr/>
        </p:nvSpPr>
        <p:spPr bwMode="auto">
          <a:xfrm>
            <a:off x="2743200" y="3657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17" name="Oval 19"/>
          <p:cNvSpPr>
            <a:spLocks noChangeArrowheads="1"/>
          </p:cNvSpPr>
          <p:nvPr/>
        </p:nvSpPr>
        <p:spPr bwMode="auto">
          <a:xfrm>
            <a:off x="1981200" y="4038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18" name="Oval 20"/>
          <p:cNvSpPr>
            <a:spLocks noChangeArrowheads="1"/>
          </p:cNvSpPr>
          <p:nvPr/>
        </p:nvSpPr>
        <p:spPr bwMode="auto">
          <a:xfrm>
            <a:off x="2743200" y="4038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19" name="Oval 21"/>
          <p:cNvSpPr>
            <a:spLocks noChangeArrowheads="1"/>
          </p:cNvSpPr>
          <p:nvPr/>
        </p:nvSpPr>
        <p:spPr bwMode="auto">
          <a:xfrm>
            <a:off x="4191000" y="2133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20" name="Oval 22"/>
          <p:cNvSpPr>
            <a:spLocks noChangeArrowheads="1"/>
          </p:cNvSpPr>
          <p:nvPr/>
        </p:nvSpPr>
        <p:spPr bwMode="auto">
          <a:xfrm>
            <a:off x="4953000" y="2133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21" name="Oval 24"/>
          <p:cNvSpPr>
            <a:spLocks noChangeArrowheads="1"/>
          </p:cNvSpPr>
          <p:nvPr/>
        </p:nvSpPr>
        <p:spPr bwMode="auto">
          <a:xfrm>
            <a:off x="4953000" y="2514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22" name="Oval 25"/>
          <p:cNvSpPr>
            <a:spLocks noChangeArrowheads="1"/>
          </p:cNvSpPr>
          <p:nvPr/>
        </p:nvSpPr>
        <p:spPr bwMode="auto">
          <a:xfrm>
            <a:off x="4191000" y="2895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23" name="Oval 26"/>
          <p:cNvSpPr>
            <a:spLocks noChangeArrowheads="1"/>
          </p:cNvSpPr>
          <p:nvPr/>
        </p:nvSpPr>
        <p:spPr bwMode="auto">
          <a:xfrm>
            <a:off x="4953000" y="2895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24" name="Oval 28"/>
          <p:cNvSpPr>
            <a:spLocks noChangeArrowheads="1"/>
          </p:cNvSpPr>
          <p:nvPr/>
        </p:nvSpPr>
        <p:spPr bwMode="auto">
          <a:xfrm>
            <a:off x="4953000" y="3276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25" name="Oval 29"/>
          <p:cNvSpPr>
            <a:spLocks noChangeArrowheads="1"/>
          </p:cNvSpPr>
          <p:nvPr/>
        </p:nvSpPr>
        <p:spPr bwMode="auto">
          <a:xfrm>
            <a:off x="4191000" y="3657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26" name="Oval 30"/>
          <p:cNvSpPr>
            <a:spLocks noChangeArrowheads="1"/>
          </p:cNvSpPr>
          <p:nvPr/>
        </p:nvSpPr>
        <p:spPr bwMode="auto">
          <a:xfrm>
            <a:off x="4953000" y="3657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27" name="Oval 32"/>
          <p:cNvSpPr>
            <a:spLocks noChangeArrowheads="1"/>
          </p:cNvSpPr>
          <p:nvPr/>
        </p:nvSpPr>
        <p:spPr bwMode="auto">
          <a:xfrm>
            <a:off x="4953000" y="4038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28" name="Oval 33"/>
          <p:cNvSpPr>
            <a:spLocks noChangeArrowheads="1"/>
          </p:cNvSpPr>
          <p:nvPr/>
        </p:nvSpPr>
        <p:spPr bwMode="auto">
          <a:xfrm>
            <a:off x="6408738" y="2133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29" name="Oval 34"/>
          <p:cNvSpPr>
            <a:spLocks noChangeArrowheads="1"/>
          </p:cNvSpPr>
          <p:nvPr/>
        </p:nvSpPr>
        <p:spPr bwMode="auto">
          <a:xfrm>
            <a:off x="7170738" y="2133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30" name="Oval 35"/>
          <p:cNvSpPr>
            <a:spLocks noChangeArrowheads="1"/>
          </p:cNvSpPr>
          <p:nvPr/>
        </p:nvSpPr>
        <p:spPr bwMode="auto">
          <a:xfrm>
            <a:off x="6408738" y="2514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31" name="Oval 36"/>
          <p:cNvSpPr>
            <a:spLocks noChangeArrowheads="1"/>
          </p:cNvSpPr>
          <p:nvPr/>
        </p:nvSpPr>
        <p:spPr bwMode="auto">
          <a:xfrm>
            <a:off x="7170738" y="2514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32" name="Oval 37"/>
          <p:cNvSpPr>
            <a:spLocks noChangeArrowheads="1"/>
          </p:cNvSpPr>
          <p:nvPr/>
        </p:nvSpPr>
        <p:spPr bwMode="auto">
          <a:xfrm>
            <a:off x="6408738" y="2895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33" name="Oval 38"/>
          <p:cNvSpPr>
            <a:spLocks noChangeArrowheads="1"/>
          </p:cNvSpPr>
          <p:nvPr/>
        </p:nvSpPr>
        <p:spPr bwMode="auto">
          <a:xfrm>
            <a:off x="7170738" y="2895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34" name="Oval 39"/>
          <p:cNvSpPr>
            <a:spLocks noChangeArrowheads="1"/>
          </p:cNvSpPr>
          <p:nvPr/>
        </p:nvSpPr>
        <p:spPr bwMode="auto">
          <a:xfrm>
            <a:off x="6408738" y="3276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35" name="Oval 40"/>
          <p:cNvSpPr>
            <a:spLocks noChangeArrowheads="1"/>
          </p:cNvSpPr>
          <p:nvPr/>
        </p:nvSpPr>
        <p:spPr bwMode="auto">
          <a:xfrm>
            <a:off x="7170738" y="3276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36" name="Oval 41"/>
          <p:cNvSpPr>
            <a:spLocks noChangeArrowheads="1"/>
          </p:cNvSpPr>
          <p:nvPr/>
        </p:nvSpPr>
        <p:spPr bwMode="auto">
          <a:xfrm>
            <a:off x="6408738" y="3657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37" name="Oval 42"/>
          <p:cNvSpPr>
            <a:spLocks noChangeArrowheads="1"/>
          </p:cNvSpPr>
          <p:nvPr/>
        </p:nvSpPr>
        <p:spPr bwMode="auto">
          <a:xfrm>
            <a:off x="7170738" y="3657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38" name="Oval 43"/>
          <p:cNvSpPr>
            <a:spLocks noChangeArrowheads="1"/>
          </p:cNvSpPr>
          <p:nvPr/>
        </p:nvSpPr>
        <p:spPr bwMode="auto">
          <a:xfrm>
            <a:off x="6408738" y="4038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39" name="Oval 44"/>
          <p:cNvSpPr>
            <a:spLocks noChangeArrowheads="1"/>
          </p:cNvSpPr>
          <p:nvPr/>
        </p:nvSpPr>
        <p:spPr bwMode="auto">
          <a:xfrm>
            <a:off x="7170738" y="4038600"/>
            <a:ext cx="152400" cy="152400"/>
          </a:xfrm>
          <a:prstGeom prst="ellipse">
            <a:avLst/>
          </a:prstGeom>
          <a:solidFill>
            <a:schemeClr val="bg1"/>
          </a:solidFill>
          <a:ln w="9525" algn="ctr">
            <a:solidFill>
              <a:schemeClr val="bg1"/>
            </a:solidFill>
            <a:round/>
            <a:headEnd/>
            <a:tailEnd/>
          </a:ln>
        </p:spPr>
        <p:txBody>
          <a:bodyPr/>
          <a:lstStyle/>
          <a:p>
            <a:endParaRPr lang="en-US"/>
          </a:p>
        </p:txBody>
      </p:sp>
      <p:cxnSp>
        <p:nvCxnSpPr>
          <p:cNvPr id="40" name="Straight Connector 49"/>
          <p:cNvCxnSpPr>
            <a:cxnSpLocks noChangeShapeType="1"/>
            <a:stCxn id="7" idx="5"/>
            <a:endCxn id="12" idx="1"/>
          </p:cNvCxnSpPr>
          <p:nvPr/>
        </p:nvCxnSpPr>
        <p:spPr bwMode="auto">
          <a:xfrm rot="16200000" flipH="1">
            <a:off x="2111375" y="2263775"/>
            <a:ext cx="654050" cy="654050"/>
          </a:xfrm>
          <a:prstGeom prst="line">
            <a:avLst/>
          </a:prstGeom>
          <a:noFill/>
          <a:ln w="25400" algn="ctr">
            <a:solidFill>
              <a:schemeClr val="bg1"/>
            </a:solidFill>
            <a:round/>
            <a:headEnd/>
            <a:tailEnd/>
          </a:ln>
        </p:spPr>
      </p:cxnSp>
      <p:cxnSp>
        <p:nvCxnSpPr>
          <p:cNvPr id="41" name="Straight Connector 51"/>
          <p:cNvCxnSpPr>
            <a:cxnSpLocks noChangeShapeType="1"/>
            <a:stCxn id="7" idx="5"/>
            <a:endCxn id="10" idx="2"/>
          </p:cNvCxnSpPr>
          <p:nvPr/>
        </p:nvCxnSpPr>
        <p:spPr bwMode="auto">
          <a:xfrm rot="16200000" flipH="1">
            <a:off x="2263775" y="2111375"/>
            <a:ext cx="327025" cy="631825"/>
          </a:xfrm>
          <a:prstGeom prst="line">
            <a:avLst/>
          </a:prstGeom>
          <a:noFill/>
          <a:ln w="25400" algn="ctr">
            <a:solidFill>
              <a:schemeClr val="bg1"/>
            </a:solidFill>
            <a:round/>
            <a:headEnd/>
            <a:tailEnd/>
          </a:ln>
        </p:spPr>
      </p:cxnSp>
      <p:cxnSp>
        <p:nvCxnSpPr>
          <p:cNvPr id="42" name="Straight Connector 54"/>
          <p:cNvCxnSpPr>
            <a:cxnSpLocks noChangeShapeType="1"/>
            <a:stCxn id="7" idx="5"/>
            <a:endCxn id="14" idx="1"/>
          </p:cNvCxnSpPr>
          <p:nvPr/>
        </p:nvCxnSpPr>
        <p:spPr bwMode="auto">
          <a:xfrm rot="16200000" flipH="1">
            <a:off x="1920875" y="2454275"/>
            <a:ext cx="1035050" cy="654050"/>
          </a:xfrm>
          <a:prstGeom prst="line">
            <a:avLst/>
          </a:prstGeom>
          <a:noFill/>
          <a:ln w="25400" algn="ctr">
            <a:solidFill>
              <a:schemeClr val="bg1"/>
            </a:solidFill>
            <a:round/>
            <a:headEnd/>
            <a:tailEnd/>
          </a:ln>
        </p:spPr>
      </p:cxnSp>
      <p:cxnSp>
        <p:nvCxnSpPr>
          <p:cNvPr id="43" name="Straight Connector 57"/>
          <p:cNvCxnSpPr>
            <a:cxnSpLocks noChangeShapeType="1"/>
            <a:stCxn id="13" idx="6"/>
            <a:endCxn id="12" idx="2"/>
          </p:cNvCxnSpPr>
          <p:nvPr/>
        </p:nvCxnSpPr>
        <p:spPr bwMode="auto">
          <a:xfrm flipV="1">
            <a:off x="2133600" y="2971800"/>
            <a:ext cx="609600" cy="381000"/>
          </a:xfrm>
          <a:prstGeom prst="line">
            <a:avLst/>
          </a:prstGeom>
          <a:noFill/>
          <a:ln w="25400" algn="ctr">
            <a:solidFill>
              <a:schemeClr val="bg1"/>
            </a:solidFill>
            <a:round/>
            <a:headEnd/>
            <a:tailEnd/>
          </a:ln>
        </p:spPr>
      </p:cxnSp>
      <p:cxnSp>
        <p:nvCxnSpPr>
          <p:cNvPr id="44" name="Straight Connector 60"/>
          <p:cNvCxnSpPr>
            <a:cxnSpLocks noChangeShapeType="1"/>
            <a:stCxn id="17" idx="7"/>
            <a:endCxn id="12" idx="3"/>
          </p:cNvCxnSpPr>
          <p:nvPr/>
        </p:nvCxnSpPr>
        <p:spPr bwMode="auto">
          <a:xfrm rot="5400000" flipH="1" flipV="1">
            <a:off x="1920875" y="3216275"/>
            <a:ext cx="1035050" cy="654050"/>
          </a:xfrm>
          <a:prstGeom prst="line">
            <a:avLst/>
          </a:prstGeom>
          <a:noFill/>
          <a:ln w="25400" algn="ctr">
            <a:solidFill>
              <a:schemeClr val="bg1"/>
            </a:solidFill>
            <a:round/>
            <a:headEnd/>
            <a:tailEnd/>
          </a:ln>
        </p:spPr>
      </p:cxnSp>
      <p:cxnSp>
        <p:nvCxnSpPr>
          <p:cNvPr id="45" name="Straight Connector 64"/>
          <p:cNvCxnSpPr>
            <a:cxnSpLocks noChangeShapeType="1"/>
            <a:stCxn id="8" idx="3"/>
            <a:endCxn id="11" idx="6"/>
          </p:cNvCxnSpPr>
          <p:nvPr/>
        </p:nvCxnSpPr>
        <p:spPr bwMode="auto">
          <a:xfrm rot="5400000">
            <a:off x="2095500" y="2301875"/>
            <a:ext cx="708025" cy="631825"/>
          </a:xfrm>
          <a:prstGeom prst="line">
            <a:avLst/>
          </a:prstGeom>
          <a:noFill/>
          <a:ln w="25400" algn="ctr">
            <a:solidFill>
              <a:schemeClr val="bg1"/>
            </a:solidFill>
            <a:round/>
            <a:headEnd/>
            <a:tailEnd/>
          </a:ln>
        </p:spPr>
      </p:cxnSp>
      <p:cxnSp>
        <p:nvCxnSpPr>
          <p:cNvPr id="46" name="Straight Connector 67"/>
          <p:cNvCxnSpPr>
            <a:cxnSpLocks noChangeShapeType="1"/>
            <a:stCxn id="16" idx="1"/>
            <a:endCxn id="11" idx="6"/>
          </p:cNvCxnSpPr>
          <p:nvPr/>
        </p:nvCxnSpPr>
        <p:spPr bwMode="auto">
          <a:xfrm rot="16200000" flipV="1">
            <a:off x="2095500" y="3009900"/>
            <a:ext cx="708025" cy="631825"/>
          </a:xfrm>
          <a:prstGeom prst="line">
            <a:avLst/>
          </a:prstGeom>
          <a:noFill/>
          <a:ln w="25400" algn="ctr">
            <a:solidFill>
              <a:schemeClr val="bg1"/>
            </a:solidFill>
            <a:round/>
            <a:headEnd/>
            <a:tailEnd/>
          </a:ln>
        </p:spPr>
      </p:cxnSp>
      <p:cxnSp>
        <p:nvCxnSpPr>
          <p:cNvPr id="47" name="Straight Connector 70"/>
          <p:cNvCxnSpPr>
            <a:cxnSpLocks noChangeShapeType="1"/>
            <a:stCxn id="18" idx="1"/>
            <a:endCxn id="15" idx="6"/>
          </p:cNvCxnSpPr>
          <p:nvPr/>
        </p:nvCxnSpPr>
        <p:spPr bwMode="auto">
          <a:xfrm rot="16200000" flipV="1">
            <a:off x="2286000" y="3581400"/>
            <a:ext cx="327025" cy="631825"/>
          </a:xfrm>
          <a:prstGeom prst="line">
            <a:avLst/>
          </a:prstGeom>
          <a:noFill/>
          <a:ln w="25400" algn="ctr">
            <a:solidFill>
              <a:schemeClr val="bg1"/>
            </a:solidFill>
            <a:round/>
            <a:headEnd/>
            <a:tailEnd/>
          </a:ln>
        </p:spPr>
      </p:cxnSp>
      <p:cxnSp>
        <p:nvCxnSpPr>
          <p:cNvPr id="48" name="Straight Connector 74"/>
          <p:cNvCxnSpPr>
            <a:cxnSpLocks noChangeShapeType="1"/>
            <a:stCxn id="18" idx="1"/>
            <a:endCxn id="13" idx="6"/>
          </p:cNvCxnSpPr>
          <p:nvPr/>
        </p:nvCxnSpPr>
        <p:spPr bwMode="auto">
          <a:xfrm rot="16200000" flipV="1">
            <a:off x="2095500" y="3390900"/>
            <a:ext cx="708025" cy="631825"/>
          </a:xfrm>
          <a:prstGeom prst="line">
            <a:avLst/>
          </a:prstGeom>
          <a:noFill/>
          <a:ln w="25400" algn="ctr">
            <a:solidFill>
              <a:schemeClr val="bg1"/>
            </a:solidFill>
            <a:round/>
            <a:headEnd/>
            <a:tailEnd/>
          </a:ln>
        </p:spPr>
      </p:cxnSp>
      <p:cxnSp>
        <p:nvCxnSpPr>
          <p:cNvPr id="49" name="Straight Connector 77"/>
          <p:cNvCxnSpPr>
            <a:cxnSpLocks noChangeShapeType="1"/>
            <a:stCxn id="20" idx="2"/>
            <a:endCxn id="19" idx="6"/>
          </p:cNvCxnSpPr>
          <p:nvPr/>
        </p:nvCxnSpPr>
        <p:spPr bwMode="auto">
          <a:xfrm rot="10800000">
            <a:off x="4343400" y="2209800"/>
            <a:ext cx="609600" cy="1588"/>
          </a:xfrm>
          <a:prstGeom prst="line">
            <a:avLst/>
          </a:prstGeom>
          <a:noFill/>
          <a:ln w="25400" algn="ctr">
            <a:solidFill>
              <a:schemeClr val="bg1"/>
            </a:solidFill>
            <a:round/>
            <a:headEnd/>
            <a:tailEnd/>
          </a:ln>
        </p:spPr>
      </p:cxnSp>
      <p:cxnSp>
        <p:nvCxnSpPr>
          <p:cNvPr id="50" name="Straight Connector 80"/>
          <p:cNvCxnSpPr>
            <a:cxnSpLocks noChangeShapeType="1"/>
            <a:stCxn id="21" idx="1"/>
            <a:endCxn id="19" idx="6"/>
          </p:cNvCxnSpPr>
          <p:nvPr/>
        </p:nvCxnSpPr>
        <p:spPr bwMode="auto">
          <a:xfrm rot="16200000" flipV="1">
            <a:off x="4495800" y="2057400"/>
            <a:ext cx="327025" cy="631825"/>
          </a:xfrm>
          <a:prstGeom prst="line">
            <a:avLst/>
          </a:prstGeom>
          <a:noFill/>
          <a:ln w="25400" algn="ctr">
            <a:solidFill>
              <a:schemeClr val="bg1"/>
            </a:solidFill>
            <a:round/>
            <a:headEnd/>
            <a:tailEnd/>
          </a:ln>
        </p:spPr>
      </p:cxnSp>
      <p:cxnSp>
        <p:nvCxnSpPr>
          <p:cNvPr id="51" name="Straight Connector 89"/>
          <p:cNvCxnSpPr>
            <a:cxnSpLocks noChangeShapeType="1"/>
            <a:stCxn id="23" idx="2"/>
            <a:endCxn id="22" idx="6"/>
          </p:cNvCxnSpPr>
          <p:nvPr/>
        </p:nvCxnSpPr>
        <p:spPr bwMode="auto">
          <a:xfrm rot="10800000">
            <a:off x="4343400" y="2971800"/>
            <a:ext cx="609600" cy="1588"/>
          </a:xfrm>
          <a:prstGeom prst="line">
            <a:avLst/>
          </a:prstGeom>
          <a:noFill/>
          <a:ln w="25400" algn="ctr">
            <a:solidFill>
              <a:schemeClr val="bg1"/>
            </a:solidFill>
            <a:round/>
            <a:headEnd/>
            <a:tailEnd/>
          </a:ln>
        </p:spPr>
      </p:cxnSp>
      <p:cxnSp>
        <p:nvCxnSpPr>
          <p:cNvPr id="52" name="Straight Connector 94"/>
          <p:cNvCxnSpPr>
            <a:cxnSpLocks noChangeShapeType="1"/>
            <a:stCxn id="24" idx="1"/>
            <a:endCxn id="22" idx="5"/>
          </p:cNvCxnSpPr>
          <p:nvPr/>
        </p:nvCxnSpPr>
        <p:spPr bwMode="auto">
          <a:xfrm rot="16200000" flipV="1">
            <a:off x="4511675" y="2835275"/>
            <a:ext cx="273050" cy="654050"/>
          </a:xfrm>
          <a:prstGeom prst="line">
            <a:avLst/>
          </a:prstGeom>
          <a:noFill/>
          <a:ln w="25400" algn="ctr">
            <a:solidFill>
              <a:schemeClr val="bg1"/>
            </a:solidFill>
            <a:round/>
            <a:headEnd/>
            <a:tailEnd/>
          </a:ln>
        </p:spPr>
      </p:cxnSp>
      <p:cxnSp>
        <p:nvCxnSpPr>
          <p:cNvPr id="53" name="Straight Connector 97"/>
          <p:cNvCxnSpPr>
            <a:cxnSpLocks noChangeShapeType="1"/>
            <a:stCxn id="26" idx="1"/>
            <a:endCxn id="22" idx="5"/>
          </p:cNvCxnSpPr>
          <p:nvPr/>
        </p:nvCxnSpPr>
        <p:spPr bwMode="auto">
          <a:xfrm rot="16200000" flipV="1">
            <a:off x="4321175" y="3025775"/>
            <a:ext cx="654050" cy="654050"/>
          </a:xfrm>
          <a:prstGeom prst="line">
            <a:avLst/>
          </a:prstGeom>
          <a:noFill/>
          <a:ln w="25400" algn="ctr">
            <a:solidFill>
              <a:schemeClr val="bg1"/>
            </a:solidFill>
            <a:round/>
            <a:headEnd/>
            <a:tailEnd/>
          </a:ln>
        </p:spPr>
      </p:cxnSp>
      <p:cxnSp>
        <p:nvCxnSpPr>
          <p:cNvPr id="54" name="Straight Connector 104"/>
          <p:cNvCxnSpPr>
            <a:cxnSpLocks noChangeShapeType="1"/>
            <a:stCxn id="27" idx="1"/>
            <a:endCxn id="25" idx="5"/>
          </p:cNvCxnSpPr>
          <p:nvPr/>
        </p:nvCxnSpPr>
        <p:spPr bwMode="auto">
          <a:xfrm rot="16200000" flipV="1">
            <a:off x="4511675" y="3597275"/>
            <a:ext cx="273050" cy="654050"/>
          </a:xfrm>
          <a:prstGeom prst="line">
            <a:avLst/>
          </a:prstGeom>
          <a:noFill/>
          <a:ln w="25400" algn="ctr">
            <a:solidFill>
              <a:schemeClr val="bg1"/>
            </a:solidFill>
            <a:round/>
            <a:headEnd/>
            <a:tailEnd/>
          </a:ln>
        </p:spPr>
      </p:cxnSp>
      <p:cxnSp>
        <p:nvCxnSpPr>
          <p:cNvPr id="55" name="Straight Connector 108"/>
          <p:cNvCxnSpPr>
            <a:cxnSpLocks noChangeShapeType="1"/>
            <a:stCxn id="8" idx="3"/>
            <a:endCxn id="9" idx="7"/>
          </p:cNvCxnSpPr>
          <p:nvPr/>
        </p:nvCxnSpPr>
        <p:spPr bwMode="auto">
          <a:xfrm rot="5400000">
            <a:off x="2301875" y="2073275"/>
            <a:ext cx="273050" cy="654050"/>
          </a:xfrm>
          <a:prstGeom prst="line">
            <a:avLst/>
          </a:prstGeom>
          <a:noFill/>
          <a:ln w="25400" algn="ctr">
            <a:solidFill>
              <a:schemeClr val="bg1"/>
            </a:solidFill>
            <a:round/>
            <a:headEnd/>
            <a:tailEnd/>
          </a:ln>
        </p:spPr>
      </p:cxnSp>
      <p:cxnSp>
        <p:nvCxnSpPr>
          <p:cNvPr id="56" name="Straight Connector 113"/>
          <p:cNvCxnSpPr>
            <a:cxnSpLocks noChangeShapeType="1"/>
            <a:stCxn id="31" idx="1"/>
            <a:endCxn id="28" idx="6"/>
          </p:cNvCxnSpPr>
          <p:nvPr/>
        </p:nvCxnSpPr>
        <p:spPr bwMode="auto">
          <a:xfrm rot="16200000" flipV="1">
            <a:off x="6713538" y="2057400"/>
            <a:ext cx="327025" cy="631825"/>
          </a:xfrm>
          <a:prstGeom prst="line">
            <a:avLst/>
          </a:prstGeom>
          <a:noFill/>
          <a:ln w="25400" algn="ctr">
            <a:solidFill>
              <a:schemeClr val="bg1"/>
            </a:solidFill>
            <a:round/>
            <a:headEnd/>
            <a:tailEnd/>
          </a:ln>
        </p:spPr>
      </p:cxnSp>
      <p:cxnSp>
        <p:nvCxnSpPr>
          <p:cNvPr id="57" name="Straight Connector 116"/>
          <p:cNvCxnSpPr>
            <a:cxnSpLocks noChangeShapeType="1"/>
            <a:stCxn id="29" idx="3"/>
            <a:endCxn id="30" idx="7"/>
          </p:cNvCxnSpPr>
          <p:nvPr/>
        </p:nvCxnSpPr>
        <p:spPr bwMode="auto">
          <a:xfrm rot="5400000">
            <a:off x="6729413" y="2073275"/>
            <a:ext cx="273050" cy="654050"/>
          </a:xfrm>
          <a:prstGeom prst="line">
            <a:avLst/>
          </a:prstGeom>
          <a:noFill/>
          <a:ln w="25400" algn="ctr">
            <a:solidFill>
              <a:schemeClr val="bg1"/>
            </a:solidFill>
            <a:round/>
            <a:headEnd/>
            <a:tailEnd/>
          </a:ln>
        </p:spPr>
      </p:cxnSp>
      <p:cxnSp>
        <p:nvCxnSpPr>
          <p:cNvPr id="58" name="Straight Connector 120"/>
          <p:cNvCxnSpPr>
            <a:cxnSpLocks noChangeShapeType="1"/>
            <a:stCxn id="39" idx="1"/>
            <a:endCxn id="36" idx="6"/>
          </p:cNvCxnSpPr>
          <p:nvPr/>
        </p:nvCxnSpPr>
        <p:spPr bwMode="auto">
          <a:xfrm rot="16200000" flipV="1">
            <a:off x="6713538" y="3581400"/>
            <a:ext cx="327025" cy="631825"/>
          </a:xfrm>
          <a:prstGeom prst="line">
            <a:avLst/>
          </a:prstGeom>
          <a:noFill/>
          <a:ln w="25400" algn="ctr">
            <a:solidFill>
              <a:schemeClr val="bg1"/>
            </a:solidFill>
            <a:round/>
            <a:headEnd/>
            <a:tailEnd/>
          </a:ln>
        </p:spPr>
      </p:cxnSp>
      <p:cxnSp>
        <p:nvCxnSpPr>
          <p:cNvPr id="59" name="Straight Connector 123"/>
          <p:cNvCxnSpPr>
            <a:cxnSpLocks noChangeShapeType="1"/>
            <a:stCxn id="35" idx="2"/>
            <a:endCxn id="34" idx="6"/>
          </p:cNvCxnSpPr>
          <p:nvPr/>
        </p:nvCxnSpPr>
        <p:spPr bwMode="auto">
          <a:xfrm rot="10800000">
            <a:off x="6561138" y="3352800"/>
            <a:ext cx="609600" cy="1588"/>
          </a:xfrm>
          <a:prstGeom prst="line">
            <a:avLst/>
          </a:prstGeom>
          <a:noFill/>
          <a:ln w="25400" algn="ctr">
            <a:solidFill>
              <a:schemeClr val="bg1"/>
            </a:solidFill>
            <a:round/>
            <a:headEnd/>
            <a:tailEnd/>
          </a:ln>
        </p:spPr>
      </p:cxnSp>
      <p:cxnSp>
        <p:nvCxnSpPr>
          <p:cNvPr id="60" name="Straight Connector 127"/>
          <p:cNvCxnSpPr>
            <a:cxnSpLocks noChangeShapeType="1"/>
            <a:stCxn id="37" idx="1"/>
            <a:endCxn id="32" idx="5"/>
          </p:cNvCxnSpPr>
          <p:nvPr/>
        </p:nvCxnSpPr>
        <p:spPr bwMode="auto">
          <a:xfrm rot="16200000" flipV="1">
            <a:off x="6538913" y="3025775"/>
            <a:ext cx="654050" cy="654050"/>
          </a:xfrm>
          <a:prstGeom prst="line">
            <a:avLst/>
          </a:prstGeom>
          <a:noFill/>
          <a:ln w="25400" algn="ctr">
            <a:solidFill>
              <a:schemeClr val="bg1"/>
            </a:solidFill>
            <a:round/>
            <a:headEnd/>
            <a:tailEnd/>
          </a:ln>
        </p:spPr>
      </p:cxnSp>
      <p:cxnSp>
        <p:nvCxnSpPr>
          <p:cNvPr id="61" name="Straight Connector 130"/>
          <p:cNvCxnSpPr>
            <a:cxnSpLocks noChangeShapeType="1"/>
            <a:stCxn id="33" idx="3"/>
            <a:endCxn id="38" idx="7"/>
          </p:cNvCxnSpPr>
          <p:nvPr/>
        </p:nvCxnSpPr>
        <p:spPr bwMode="auto">
          <a:xfrm rot="5400000">
            <a:off x="6348413" y="3216275"/>
            <a:ext cx="1035050" cy="654050"/>
          </a:xfrm>
          <a:prstGeom prst="line">
            <a:avLst/>
          </a:prstGeom>
          <a:noFill/>
          <a:ln w="25400" algn="ctr">
            <a:solidFill>
              <a:schemeClr val="bg1"/>
            </a:solidFill>
            <a:round/>
            <a:headEnd/>
            <a:tailEnd/>
          </a:ln>
        </p:spPr>
      </p:cxnSp>
    </p:spTree>
    <p:extLst>
      <p:ext uri="{BB962C8B-B14F-4D97-AF65-F5344CB8AC3E}">
        <p14:creationId xmlns:p14="http://schemas.microsoft.com/office/powerpoint/2010/main" val="35498348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 Algorithms in MapReduce</a:t>
            </a:r>
            <a:endParaRPr lang="en-US" dirty="0"/>
          </a:p>
        </p:txBody>
      </p:sp>
      <p:sp>
        <p:nvSpPr>
          <p:cNvPr id="3" name="Content Placeholder 2"/>
          <p:cNvSpPr>
            <a:spLocks noGrp="1"/>
          </p:cNvSpPr>
          <p:nvPr>
            <p:ph idx="1"/>
          </p:nvPr>
        </p:nvSpPr>
        <p:spPr/>
        <p:txBody>
          <a:bodyPr/>
          <a:lstStyle/>
          <a:p>
            <a:r>
              <a:rPr lang="en-US" dirty="0" smtClean="0"/>
              <a:t>Reduce-side join</a:t>
            </a:r>
          </a:p>
          <a:p>
            <a:pPr lvl="1"/>
            <a:r>
              <a:rPr lang="en-US" dirty="0" smtClean="0"/>
              <a:t>aka repartition join</a:t>
            </a:r>
          </a:p>
          <a:p>
            <a:pPr lvl="1"/>
            <a:r>
              <a:rPr lang="en-US" dirty="0" smtClean="0"/>
              <a:t>aka shuffle join</a:t>
            </a:r>
          </a:p>
          <a:p>
            <a:r>
              <a:rPr lang="en-US" dirty="0" smtClean="0"/>
              <a:t>Map-side join</a:t>
            </a:r>
          </a:p>
          <a:p>
            <a:pPr lvl="1"/>
            <a:r>
              <a:rPr lang="en-US" dirty="0" smtClean="0"/>
              <a:t>aka sort-merge join</a:t>
            </a:r>
          </a:p>
          <a:p>
            <a:r>
              <a:rPr lang="en-US" dirty="0" smtClean="0"/>
              <a:t>Hash join</a:t>
            </a:r>
          </a:p>
          <a:p>
            <a:pPr lvl="1"/>
            <a:r>
              <a:rPr lang="en-US" dirty="0" smtClean="0"/>
              <a:t>aka broadcast join</a:t>
            </a:r>
          </a:p>
          <a:p>
            <a:pPr lvl="1"/>
            <a:r>
              <a:rPr lang="en-US" dirty="0" smtClean="0"/>
              <a:t>aka replicated join</a:t>
            </a:r>
            <a:endParaRPr lang="en-US" dirty="0"/>
          </a:p>
        </p:txBody>
      </p:sp>
    </p:spTree>
    <p:extLst>
      <p:ext uri="{BB962C8B-B14F-4D97-AF65-F5344CB8AC3E}">
        <p14:creationId xmlns:p14="http://schemas.microsoft.com/office/powerpoint/2010/main" val="33043462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Reduce-side Join</a:t>
            </a:r>
            <a:endParaRPr lang="en-US" dirty="0"/>
          </a:p>
        </p:txBody>
      </p:sp>
      <p:sp>
        <p:nvSpPr>
          <p:cNvPr id="3" name="Content Placeholder 2"/>
          <p:cNvSpPr>
            <a:spLocks noGrp="1"/>
          </p:cNvSpPr>
          <p:nvPr>
            <p:ph idx="1"/>
          </p:nvPr>
        </p:nvSpPr>
        <p:spPr/>
        <p:txBody>
          <a:bodyPr/>
          <a:lstStyle/>
          <a:p>
            <a:r>
              <a:rPr lang="en-US" dirty="0" smtClean="0"/>
              <a:t>Basic idea: group by join key</a:t>
            </a:r>
          </a:p>
          <a:p>
            <a:pPr lvl="1"/>
            <a:r>
              <a:rPr lang="en-US" dirty="0" smtClean="0"/>
              <a:t>Map over both datasets</a:t>
            </a:r>
          </a:p>
          <a:p>
            <a:pPr lvl="1"/>
            <a:r>
              <a:rPr lang="en-US" dirty="0" smtClean="0"/>
              <a:t>Emit </a:t>
            </a:r>
            <a:r>
              <a:rPr lang="en-US" dirty="0" err="1" smtClean="0"/>
              <a:t>tuple</a:t>
            </a:r>
            <a:r>
              <a:rPr lang="en-US" dirty="0" smtClean="0"/>
              <a:t> as value with join key as the intermediate key</a:t>
            </a:r>
          </a:p>
          <a:p>
            <a:pPr lvl="1"/>
            <a:r>
              <a:rPr lang="en-US" dirty="0" smtClean="0"/>
              <a:t>Execution framework brings together </a:t>
            </a:r>
            <a:r>
              <a:rPr lang="en-US" dirty="0" err="1" smtClean="0"/>
              <a:t>tuples</a:t>
            </a:r>
            <a:r>
              <a:rPr lang="en-US" dirty="0" smtClean="0"/>
              <a:t> sharing the same key</a:t>
            </a:r>
          </a:p>
          <a:p>
            <a:pPr lvl="1"/>
            <a:r>
              <a:rPr lang="en-US" dirty="0" smtClean="0"/>
              <a:t>Perform join in reducer</a:t>
            </a:r>
          </a:p>
          <a:p>
            <a:r>
              <a:rPr lang="en-US" dirty="0" smtClean="0"/>
              <a:t>Two variants</a:t>
            </a:r>
          </a:p>
          <a:p>
            <a:pPr lvl="1"/>
            <a:r>
              <a:rPr lang="en-US" dirty="0" smtClean="0"/>
              <a:t>1-to-1 joins</a:t>
            </a:r>
          </a:p>
          <a:p>
            <a:pPr lvl="1"/>
            <a:r>
              <a:rPr lang="en-US" dirty="0" smtClean="0"/>
              <a:t>1-to-many and many-to-many joins</a:t>
            </a:r>
          </a:p>
          <a:p>
            <a:pPr lvl="1"/>
            <a:endParaRPr lang="en-US" dirty="0"/>
          </a:p>
        </p:txBody>
      </p:sp>
      <p:sp>
        <p:nvSpPr>
          <p:cNvPr id="4" name="TextBox 3"/>
          <p:cNvSpPr txBox="1"/>
          <p:nvPr/>
        </p:nvSpPr>
        <p:spPr>
          <a:xfrm>
            <a:off x="3886200" y="452735"/>
            <a:ext cx="4191000" cy="461665"/>
          </a:xfrm>
          <a:prstGeom prst="rect">
            <a:avLst/>
          </a:prstGeom>
          <a:noFill/>
        </p:spPr>
        <p:txBody>
          <a:bodyPr wrap="square" rtlCol="0">
            <a:spAutoFit/>
          </a:bodyPr>
          <a:lstStyle/>
          <a:p>
            <a:r>
              <a:rPr lang="en-US" sz="2400" b="0" dirty="0">
                <a:solidFill>
                  <a:schemeClr val="bg2"/>
                </a:solidFill>
                <a:latin typeface="Gill Sans"/>
                <a:cs typeface="Gill Sans"/>
              </a:rPr>
              <a:t>aka repartition join, shuffle join</a:t>
            </a:r>
          </a:p>
        </p:txBody>
      </p:sp>
    </p:spTree>
    <p:extLst>
      <p:ext uri="{BB962C8B-B14F-4D97-AF65-F5344CB8AC3E}">
        <p14:creationId xmlns:p14="http://schemas.microsoft.com/office/powerpoint/2010/main" val="29821631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Reduce-side Join: 1-to-1</a:t>
            </a:r>
            <a:endParaRPr lang="en-US" dirty="0"/>
          </a:p>
        </p:txBody>
      </p:sp>
      <p:grpSp>
        <p:nvGrpSpPr>
          <p:cNvPr id="5" name="Group 4"/>
          <p:cNvGrpSpPr/>
          <p:nvPr/>
        </p:nvGrpSpPr>
        <p:grpSpPr>
          <a:xfrm>
            <a:off x="1143000" y="1828800"/>
            <a:ext cx="2286000" cy="381000"/>
            <a:chOff x="1219200" y="1143000"/>
            <a:chExt cx="2286000" cy="381000"/>
          </a:xfrm>
        </p:grpSpPr>
        <p:sp>
          <p:nvSpPr>
            <p:cNvPr id="6" name="Rectangle 5"/>
            <p:cNvSpPr/>
            <p:nvPr/>
          </p:nvSpPr>
          <p:spPr>
            <a:xfrm>
              <a:off x="1676400" y="1143000"/>
              <a:ext cx="1371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7" name="TextBox 6"/>
            <p:cNvSpPr txBox="1"/>
            <p:nvPr/>
          </p:nvSpPr>
          <p:spPr>
            <a:xfrm>
              <a:off x="1219200" y="1143000"/>
              <a:ext cx="376993" cy="338554"/>
            </a:xfrm>
            <a:prstGeom prst="rect">
              <a:avLst/>
            </a:prstGeom>
            <a:noFill/>
          </p:spPr>
          <p:txBody>
            <a:bodyPr wrap="none" rtlCol="0">
              <a:spAutoFit/>
            </a:bodyPr>
            <a:lstStyle/>
            <a:p>
              <a:pPr lvl="0"/>
              <a:r>
                <a:rPr lang="en-US" b="0" kern="0" dirty="0" smtClean="0">
                  <a:solidFill>
                    <a:schemeClr val="bg1"/>
                  </a:solidFill>
                  <a:latin typeface="Gill Sans"/>
                  <a:cs typeface="Gill Sans"/>
                </a:rPr>
                <a:t>R</a:t>
              </a:r>
              <a:r>
                <a:rPr lang="en-US" b="0" kern="0" baseline="-25000" dirty="0" smtClean="0">
                  <a:solidFill>
                    <a:schemeClr val="bg1"/>
                  </a:solidFill>
                  <a:latin typeface="Gill Sans"/>
                  <a:cs typeface="Gill Sans"/>
                </a:rPr>
                <a:t>1</a:t>
              </a:r>
            </a:p>
          </p:txBody>
        </p:sp>
        <p:sp>
          <p:nvSpPr>
            <p:cNvPr id="8" name="Rectangle 7"/>
            <p:cNvSpPr/>
            <p:nvPr/>
          </p:nvSpPr>
          <p:spPr>
            <a:xfrm>
              <a:off x="3124200" y="11430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grpSp>
        <p:nvGrpSpPr>
          <p:cNvPr id="9" name="Group 8"/>
          <p:cNvGrpSpPr/>
          <p:nvPr/>
        </p:nvGrpSpPr>
        <p:grpSpPr>
          <a:xfrm>
            <a:off x="1143000" y="2286000"/>
            <a:ext cx="2286000" cy="381000"/>
            <a:chOff x="1219200" y="1143000"/>
            <a:chExt cx="2286000" cy="381000"/>
          </a:xfrm>
        </p:grpSpPr>
        <p:sp>
          <p:nvSpPr>
            <p:cNvPr id="10" name="Rectangle 9"/>
            <p:cNvSpPr/>
            <p:nvPr/>
          </p:nvSpPr>
          <p:spPr>
            <a:xfrm>
              <a:off x="1676400" y="1143000"/>
              <a:ext cx="1371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11" name="TextBox 10"/>
            <p:cNvSpPr txBox="1"/>
            <p:nvPr/>
          </p:nvSpPr>
          <p:spPr>
            <a:xfrm>
              <a:off x="1219200" y="1143000"/>
              <a:ext cx="377026" cy="338554"/>
            </a:xfrm>
            <a:prstGeom prst="rect">
              <a:avLst/>
            </a:prstGeom>
            <a:noFill/>
          </p:spPr>
          <p:txBody>
            <a:bodyPr wrap="none" rtlCol="0">
              <a:spAutoFit/>
            </a:bodyPr>
            <a:lstStyle/>
            <a:p>
              <a:pPr lvl="0"/>
              <a:r>
                <a:rPr lang="en-US" b="0" kern="0" dirty="0" smtClean="0">
                  <a:solidFill>
                    <a:schemeClr val="bg1"/>
                  </a:solidFill>
                  <a:latin typeface="Gill Sans"/>
                  <a:cs typeface="Gill Sans"/>
                </a:rPr>
                <a:t>R</a:t>
              </a:r>
              <a:r>
                <a:rPr lang="en-US" b="0" kern="0" baseline="-25000" dirty="0" smtClean="0">
                  <a:solidFill>
                    <a:schemeClr val="bg1"/>
                  </a:solidFill>
                  <a:latin typeface="Gill Sans"/>
                  <a:cs typeface="Gill Sans"/>
                </a:rPr>
                <a:t>4</a:t>
              </a:r>
            </a:p>
          </p:txBody>
        </p:sp>
        <p:sp>
          <p:nvSpPr>
            <p:cNvPr id="12" name="Rectangle 11"/>
            <p:cNvSpPr/>
            <p:nvPr/>
          </p:nvSpPr>
          <p:spPr>
            <a:xfrm>
              <a:off x="3124200" y="1143000"/>
              <a:ext cx="381000" cy="381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grpSp>
        <p:nvGrpSpPr>
          <p:cNvPr id="13" name="Group 12"/>
          <p:cNvGrpSpPr/>
          <p:nvPr/>
        </p:nvGrpSpPr>
        <p:grpSpPr>
          <a:xfrm>
            <a:off x="1143000" y="2743200"/>
            <a:ext cx="2286000" cy="381000"/>
            <a:chOff x="2667000" y="1143000"/>
            <a:chExt cx="2286000" cy="381000"/>
          </a:xfrm>
        </p:grpSpPr>
        <p:sp>
          <p:nvSpPr>
            <p:cNvPr id="14" name="Rectangle 13"/>
            <p:cNvSpPr/>
            <p:nvPr/>
          </p:nvSpPr>
          <p:spPr>
            <a:xfrm>
              <a:off x="3581400" y="11430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15" name="TextBox 14"/>
            <p:cNvSpPr txBox="1"/>
            <p:nvPr/>
          </p:nvSpPr>
          <p:spPr>
            <a:xfrm>
              <a:off x="2667000" y="1143000"/>
              <a:ext cx="347037" cy="338554"/>
            </a:xfrm>
            <a:prstGeom prst="rect">
              <a:avLst/>
            </a:prstGeom>
            <a:noFill/>
          </p:spPr>
          <p:txBody>
            <a:bodyPr wrap="none" rtlCol="0">
              <a:spAutoFit/>
            </a:bodyPr>
            <a:lstStyle/>
            <a:p>
              <a:pPr lvl="0"/>
              <a:r>
                <a:rPr lang="en-US" b="0" kern="0" dirty="0" smtClean="0">
                  <a:solidFill>
                    <a:schemeClr val="bg1"/>
                  </a:solidFill>
                  <a:latin typeface="Gill Sans"/>
                  <a:cs typeface="Gill Sans"/>
                </a:rPr>
                <a:t>S</a:t>
              </a:r>
              <a:r>
                <a:rPr lang="en-US" b="0" kern="0" baseline="-25000" dirty="0" smtClean="0">
                  <a:solidFill>
                    <a:schemeClr val="bg1"/>
                  </a:solidFill>
                  <a:latin typeface="Gill Sans"/>
                  <a:cs typeface="Gill Sans"/>
                </a:rPr>
                <a:t>2</a:t>
              </a:r>
            </a:p>
          </p:txBody>
        </p:sp>
        <p:sp>
          <p:nvSpPr>
            <p:cNvPr id="16" name="Rectangle 15"/>
            <p:cNvSpPr/>
            <p:nvPr/>
          </p:nvSpPr>
          <p:spPr>
            <a:xfrm>
              <a:off x="3124200" y="11430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grpSp>
        <p:nvGrpSpPr>
          <p:cNvPr id="17" name="Group 16"/>
          <p:cNvGrpSpPr/>
          <p:nvPr/>
        </p:nvGrpSpPr>
        <p:grpSpPr>
          <a:xfrm>
            <a:off x="1143000" y="3200400"/>
            <a:ext cx="2286000" cy="381000"/>
            <a:chOff x="2667000" y="1143000"/>
            <a:chExt cx="2286000" cy="381000"/>
          </a:xfrm>
        </p:grpSpPr>
        <p:sp>
          <p:nvSpPr>
            <p:cNvPr id="18" name="Rectangle 17"/>
            <p:cNvSpPr/>
            <p:nvPr/>
          </p:nvSpPr>
          <p:spPr>
            <a:xfrm>
              <a:off x="3581400" y="11430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19" name="TextBox 18"/>
            <p:cNvSpPr txBox="1"/>
            <p:nvPr/>
          </p:nvSpPr>
          <p:spPr>
            <a:xfrm>
              <a:off x="2667000" y="1143000"/>
              <a:ext cx="347037" cy="338554"/>
            </a:xfrm>
            <a:prstGeom prst="rect">
              <a:avLst/>
            </a:prstGeom>
            <a:noFill/>
          </p:spPr>
          <p:txBody>
            <a:bodyPr wrap="none" rtlCol="0">
              <a:spAutoFit/>
            </a:bodyPr>
            <a:lstStyle/>
            <a:p>
              <a:pPr lvl="0"/>
              <a:r>
                <a:rPr lang="en-US" b="0" kern="0" dirty="0" smtClean="0">
                  <a:solidFill>
                    <a:schemeClr val="bg1"/>
                  </a:solidFill>
                  <a:latin typeface="Gill Sans"/>
                  <a:cs typeface="Gill Sans"/>
                </a:rPr>
                <a:t>S</a:t>
              </a:r>
              <a:r>
                <a:rPr lang="en-US" b="0" kern="0" baseline="-25000" dirty="0" smtClean="0">
                  <a:solidFill>
                    <a:schemeClr val="bg1"/>
                  </a:solidFill>
                  <a:latin typeface="Gill Sans"/>
                  <a:cs typeface="Gill Sans"/>
                </a:rPr>
                <a:t>3</a:t>
              </a:r>
            </a:p>
          </p:txBody>
        </p:sp>
        <p:sp>
          <p:nvSpPr>
            <p:cNvPr id="20" name="Rectangle 19"/>
            <p:cNvSpPr/>
            <p:nvPr/>
          </p:nvSpPr>
          <p:spPr>
            <a:xfrm>
              <a:off x="3124200" y="1143000"/>
              <a:ext cx="381000" cy="381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sp>
        <p:nvSpPr>
          <p:cNvPr id="21" name="Right Arrow 20"/>
          <p:cNvSpPr/>
          <p:nvPr/>
        </p:nvSpPr>
        <p:spPr bwMode="auto">
          <a:xfrm>
            <a:off x="3723736" y="2438400"/>
            <a:ext cx="1076864" cy="533400"/>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Gill Sans"/>
              <a:cs typeface="Gill Sans"/>
            </a:endParaRPr>
          </a:p>
        </p:txBody>
      </p:sp>
      <p:sp>
        <p:nvSpPr>
          <p:cNvPr id="23" name="Rectangle 22"/>
          <p:cNvSpPr/>
          <p:nvPr/>
        </p:nvSpPr>
        <p:spPr>
          <a:xfrm>
            <a:off x="6248400" y="1828800"/>
            <a:ext cx="1371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24" name="TextBox 23"/>
          <p:cNvSpPr txBox="1"/>
          <p:nvPr/>
        </p:nvSpPr>
        <p:spPr>
          <a:xfrm>
            <a:off x="5791200" y="1828800"/>
            <a:ext cx="376993" cy="338554"/>
          </a:xfrm>
          <a:prstGeom prst="rect">
            <a:avLst/>
          </a:prstGeom>
          <a:noFill/>
        </p:spPr>
        <p:txBody>
          <a:bodyPr wrap="none" rtlCol="0">
            <a:spAutoFit/>
          </a:bodyPr>
          <a:lstStyle/>
          <a:p>
            <a:pPr lvl="0"/>
            <a:r>
              <a:rPr lang="en-US" b="0" kern="0" dirty="0" smtClean="0">
                <a:solidFill>
                  <a:schemeClr val="bg1"/>
                </a:solidFill>
                <a:latin typeface="Gill Sans"/>
                <a:cs typeface="Gill Sans"/>
              </a:rPr>
              <a:t>R</a:t>
            </a:r>
            <a:r>
              <a:rPr lang="en-US" b="0" kern="0" baseline="-25000" dirty="0" smtClean="0">
                <a:solidFill>
                  <a:schemeClr val="bg1"/>
                </a:solidFill>
                <a:latin typeface="Gill Sans"/>
                <a:cs typeface="Gill Sans"/>
              </a:rPr>
              <a:t>1</a:t>
            </a:r>
          </a:p>
        </p:txBody>
      </p:sp>
      <p:sp>
        <p:nvSpPr>
          <p:cNvPr id="25" name="Rectangle 24"/>
          <p:cNvSpPr/>
          <p:nvPr/>
        </p:nvSpPr>
        <p:spPr>
          <a:xfrm>
            <a:off x="5105400" y="18288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27" name="Rectangle 26"/>
          <p:cNvSpPr/>
          <p:nvPr/>
        </p:nvSpPr>
        <p:spPr>
          <a:xfrm>
            <a:off x="6248400" y="2286000"/>
            <a:ext cx="1371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28" name="TextBox 27"/>
          <p:cNvSpPr txBox="1"/>
          <p:nvPr/>
        </p:nvSpPr>
        <p:spPr>
          <a:xfrm>
            <a:off x="5791200" y="2286000"/>
            <a:ext cx="377026" cy="338554"/>
          </a:xfrm>
          <a:prstGeom prst="rect">
            <a:avLst/>
          </a:prstGeom>
          <a:noFill/>
        </p:spPr>
        <p:txBody>
          <a:bodyPr wrap="none" rtlCol="0">
            <a:spAutoFit/>
          </a:bodyPr>
          <a:lstStyle/>
          <a:p>
            <a:pPr lvl="0"/>
            <a:r>
              <a:rPr lang="en-US" b="0" kern="0" dirty="0" smtClean="0">
                <a:solidFill>
                  <a:schemeClr val="bg1"/>
                </a:solidFill>
                <a:latin typeface="Gill Sans"/>
                <a:cs typeface="Gill Sans"/>
              </a:rPr>
              <a:t>R</a:t>
            </a:r>
            <a:r>
              <a:rPr lang="en-US" b="0" kern="0" baseline="-25000" dirty="0" smtClean="0">
                <a:solidFill>
                  <a:schemeClr val="bg1"/>
                </a:solidFill>
                <a:latin typeface="Gill Sans"/>
                <a:cs typeface="Gill Sans"/>
              </a:rPr>
              <a:t>4</a:t>
            </a:r>
          </a:p>
        </p:txBody>
      </p:sp>
      <p:sp>
        <p:nvSpPr>
          <p:cNvPr id="29" name="Rectangle 28"/>
          <p:cNvSpPr/>
          <p:nvPr/>
        </p:nvSpPr>
        <p:spPr>
          <a:xfrm>
            <a:off x="5105400" y="2286000"/>
            <a:ext cx="381000" cy="381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31" name="Rectangle 30"/>
          <p:cNvSpPr/>
          <p:nvPr/>
        </p:nvSpPr>
        <p:spPr>
          <a:xfrm>
            <a:off x="6248400" y="27432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32" name="TextBox 31"/>
          <p:cNvSpPr txBox="1"/>
          <p:nvPr/>
        </p:nvSpPr>
        <p:spPr>
          <a:xfrm>
            <a:off x="5791200" y="2743200"/>
            <a:ext cx="347037" cy="338554"/>
          </a:xfrm>
          <a:prstGeom prst="rect">
            <a:avLst/>
          </a:prstGeom>
          <a:noFill/>
        </p:spPr>
        <p:txBody>
          <a:bodyPr wrap="none" rtlCol="0">
            <a:spAutoFit/>
          </a:bodyPr>
          <a:lstStyle/>
          <a:p>
            <a:pPr lvl="0"/>
            <a:r>
              <a:rPr lang="en-US" b="0" kern="0" dirty="0" smtClean="0">
                <a:solidFill>
                  <a:schemeClr val="bg1"/>
                </a:solidFill>
                <a:latin typeface="Gill Sans"/>
                <a:cs typeface="Gill Sans"/>
              </a:rPr>
              <a:t>S</a:t>
            </a:r>
            <a:r>
              <a:rPr lang="en-US" b="0" kern="0" baseline="-25000" dirty="0" smtClean="0">
                <a:solidFill>
                  <a:schemeClr val="bg1"/>
                </a:solidFill>
                <a:latin typeface="Gill Sans"/>
                <a:cs typeface="Gill Sans"/>
              </a:rPr>
              <a:t>2</a:t>
            </a:r>
          </a:p>
        </p:txBody>
      </p:sp>
      <p:sp>
        <p:nvSpPr>
          <p:cNvPr id="33" name="Rectangle 32"/>
          <p:cNvSpPr/>
          <p:nvPr/>
        </p:nvSpPr>
        <p:spPr>
          <a:xfrm>
            <a:off x="5105400" y="27432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35" name="Rectangle 34"/>
          <p:cNvSpPr/>
          <p:nvPr/>
        </p:nvSpPr>
        <p:spPr>
          <a:xfrm>
            <a:off x="6248400" y="32004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36" name="TextBox 35"/>
          <p:cNvSpPr txBox="1"/>
          <p:nvPr/>
        </p:nvSpPr>
        <p:spPr>
          <a:xfrm>
            <a:off x="5791200" y="3200400"/>
            <a:ext cx="347037" cy="338554"/>
          </a:xfrm>
          <a:prstGeom prst="rect">
            <a:avLst/>
          </a:prstGeom>
          <a:noFill/>
        </p:spPr>
        <p:txBody>
          <a:bodyPr wrap="none" rtlCol="0">
            <a:spAutoFit/>
          </a:bodyPr>
          <a:lstStyle/>
          <a:p>
            <a:pPr lvl="0"/>
            <a:r>
              <a:rPr lang="en-US" b="0" kern="0" dirty="0" smtClean="0">
                <a:solidFill>
                  <a:schemeClr val="bg1"/>
                </a:solidFill>
                <a:latin typeface="Gill Sans"/>
                <a:cs typeface="Gill Sans"/>
              </a:rPr>
              <a:t>S</a:t>
            </a:r>
            <a:r>
              <a:rPr lang="en-US" b="0" kern="0" baseline="-25000" dirty="0" smtClean="0">
                <a:solidFill>
                  <a:schemeClr val="bg1"/>
                </a:solidFill>
                <a:latin typeface="Gill Sans"/>
                <a:cs typeface="Gill Sans"/>
              </a:rPr>
              <a:t>3</a:t>
            </a:r>
          </a:p>
        </p:txBody>
      </p:sp>
      <p:sp>
        <p:nvSpPr>
          <p:cNvPr id="37" name="Rectangle 36"/>
          <p:cNvSpPr/>
          <p:nvPr/>
        </p:nvSpPr>
        <p:spPr>
          <a:xfrm>
            <a:off x="5105400" y="3200400"/>
            <a:ext cx="381000" cy="381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38" name="TextBox 37"/>
          <p:cNvSpPr txBox="1"/>
          <p:nvPr/>
        </p:nvSpPr>
        <p:spPr>
          <a:xfrm>
            <a:off x="4953000" y="1447800"/>
            <a:ext cx="658654" cy="338554"/>
          </a:xfrm>
          <a:prstGeom prst="rect">
            <a:avLst/>
          </a:prstGeom>
          <a:noFill/>
        </p:spPr>
        <p:txBody>
          <a:bodyPr wrap="none" rtlCol="0">
            <a:spAutoFit/>
          </a:bodyPr>
          <a:lstStyle/>
          <a:p>
            <a:pPr lvl="0"/>
            <a:r>
              <a:rPr lang="en-US" kern="0" dirty="0" smtClean="0">
                <a:solidFill>
                  <a:schemeClr val="bg1"/>
                </a:solidFill>
                <a:latin typeface="Gill Sans"/>
                <a:cs typeface="Gill Sans"/>
              </a:rPr>
              <a:t>keys</a:t>
            </a:r>
            <a:endParaRPr lang="en-US" kern="0" baseline="-25000" dirty="0" smtClean="0">
              <a:solidFill>
                <a:schemeClr val="bg1"/>
              </a:solidFill>
              <a:latin typeface="Gill Sans"/>
              <a:cs typeface="Gill Sans"/>
            </a:endParaRPr>
          </a:p>
        </p:txBody>
      </p:sp>
      <p:sp>
        <p:nvSpPr>
          <p:cNvPr id="39" name="TextBox 38"/>
          <p:cNvSpPr txBox="1"/>
          <p:nvPr/>
        </p:nvSpPr>
        <p:spPr>
          <a:xfrm>
            <a:off x="6187739" y="1447800"/>
            <a:ext cx="836387" cy="338554"/>
          </a:xfrm>
          <a:prstGeom prst="rect">
            <a:avLst/>
          </a:prstGeom>
          <a:noFill/>
        </p:spPr>
        <p:txBody>
          <a:bodyPr wrap="none" rtlCol="0">
            <a:spAutoFit/>
          </a:bodyPr>
          <a:lstStyle/>
          <a:p>
            <a:pPr lvl="0"/>
            <a:r>
              <a:rPr lang="en-US" kern="0" dirty="0" smtClean="0">
                <a:solidFill>
                  <a:schemeClr val="bg1"/>
                </a:solidFill>
                <a:latin typeface="Gill Sans"/>
                <a:cs typeface="Gill Sans"/>
              </a:rPr>
              <a:t>values</a:t>
            </a:r>
            <a:endParaRPr lang="en-US" kern="0" baseline="-25000" dirty="0" smtClean="0">
              <a:solidFill>
                <a:schemeClr val="bg1"/>
              </a:solidFill>
              <a:latin typeface="Gill Sans"/>
              <a:cs typeface="Gill Sans"/>
            </a:endParaRPr>
          </a:p>
        </p:txBody>
      </p:sp>
      <p:sp>
        <p:nvSpPr>
          <p:cNvPr id="40" name="TextBox 39"/>
          <p:cNvSpPr txBox="1"/>
          <p:nvPr/>
        </p:nvSpPr>
        <p:spPr>
          <a:xfrm>
            <a:off x="533400" y="1066800"/>
            <a:ext cx="851315" cy="461665"/>
          </a:xfrm>
          <a:prstGeom prst="rect">
            <a:avLst/>
          </a:prstGeom>
          <a:noFill/>
        </p:spPr>
        <p:txBody>
          <a:bodyPr wrap="none" rtlCol="0">
            <a:spAutoFit/>
          </a:bodyPr>
          <a:lstStyle/>
          <a:p>
            <a:pPr lvl="0"/>
            <a:r>
              <a:rPr lang="en-US" sz="2400" kern="0" dirty="0" smtClean="0">
                <a:solidFill>
                  <a:schemeClr val="bg1"/>
                </a:solidFill>
                <a:latin typeface="Gill Sans"/>
                <a:cs typeface="Gill Sans"/>
              </a:rPr>
              <a:t>Map</a:t>
            </a:r>
            <a:endParaRPr lang="en-US" sz="2400" kern="0" baseline="-25000" dirty="0" smtClean="0">
              <a:solidFill>
                <a:schemeClr val="bg1"/>
              </a:solidFill>
              <a:latin typeface="Gill Sans"/>
              <a:cs typeface="Gill Sans"/>
            </a:endParaRPr>
          </a:p>
        </p:txBody>
      </p:sp>
      <p:sp>
        <p:nvSpPr>
          <p:cNvPr id="41" name="Rectangle 40"/>
          <p:cNvSpPr/>
          <p:nvPr/>
        </p:nvSpPr>
        <p:spPr>
          <a:xfrm>
            <a:off x="2438400" y="5105400"/>
            <a:ext cx="1371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42" name="TextBox 41"/>
          <p:cNvSpPr txBox="1"/>
          <p:nvPr/>
        </p:nvSpPr>
        <p:spPr>
          <a:xfrm>
            <a:off x="1981200" y="5105400"/>
            <a:ext cx="376993" cy="338554"/>
          </a:xfrm>
          <a:prstGeom prst="rect">
            <a:avLst/>
          </a:prstGeom>
          <a:noFill/>
        </p:spPr>
        <p:txBody>
          <a:bodyPr wrap="none" rtlCol="0">
            <a:spAutoFit/>
          </a:bodyPr>
          <a:lstStyle/>
          <a:p>
            <a:pPr lvl="0"/>
            <a:r>
              <a:rPr lang="en-US" b="0" kern="0" dirty="0" smtClean="0">
                <a:solidFill>
                  <a:schemeClr val="bg1"/>
                </a:solidFill>
                <a:latin typeface="Gill Sans"/>
                <a:cs typeface="Gill Sans"/>
              </a:rPr>
              <a:t>R</a:t>
            </a:r>
            <a:r>
              <a:rPr lang="en-US" b="0" kern="0" baseline="-25000" dirty="0" smtClean="0">
                <a:solidFill>
                  <a:schemeClr val="bg1"/>
                </a:solidFill>
                <a:latin typeface="Gill Sans"/>
                <a:cs typeface="Gill Sans"/>
              </a:rPr>
              <a:t>1</a:t>
            </a:r>
          </a:p>
        </p:txBody>
      </p:sp>
      <p:sp>
        <p:nvSpPr>
          <p:cNvPr id="43" name="Rectangle 42"/>
          <p:cNvSpPr/>
          <p:nvPr/>
        </p:nvSpPr>
        <p:spPr>
          <a:xfrm>
            <a:off x="1295400" y="51054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44" name="Rectangle 43"/>
          <p:cNvSpPr/>
          <p:nvPr/>
        </p:nvSpPr>
        <p:spPr>
          <a:xfrm>
            <a:off x="4419600" y="5562600"/>
            <a:ext cx="1371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45" name="TextBox 44"/>
          <p:cNvSpPr txBox="1"/>
          <p:nvPr/>
        </p:nvSpPr>
        <p:spPr>
          <a:xfrm>
            <a:off x="3962400" y="5562600"/>
            <a:ext cx="377026" cy="338554"/>
          </a:xfrm>
          <a:prstGeom prst="rect">
            <a:avLst/>
          </a:prstGeom>
          <a:noFill/>
        </p:spPr>
        <p:txBody>
          <a:bodyPr wrap="none" rtlCol="0">
            <a:spAutoFit/>
          </a:bodyPr>
          <a:lstStyle/>
          <a:p>
            <a:pPr lvl="0"/>
            <a:r>
              <a:rPr lang="en-US" b="0" kern="0" dirty="0" smtClean="0">
                <a:solidFill>
                  <a:schemeClr val="bg1"/>
                </a:solidFill>
                <a:latin typeface="Gill Sans"/>
                <a:cs typeface="Gill Sans"/>
              </a:rPr>
              <a:t>R</a:t>
            </a:r>
            <a:r>
              <a:rPr lang="en-US" b="0" kern="0" baseline="-25000" dirty="0" smtClean="0">
                <a:solidFill>
                  <a:schemeClr val="bg1"/>
                </a:solidFill>
                <a:latin typeface="Gill Sans"/>
                <a:cs typeface="Gill Sans"/>
              </a:rPr>
              <a:t>4</a:t>
            </a:r>
          </a:p>
        </p:txBody>
      </p:sp>
      <p:sp>
        <p:nvSpPr>
          <p:cNvPr id="46" name="Rectangle 45"/>
          <p:cNvSpPr/>
          <p:nvPr/>
        </p:nvSpPr>
        <p:spPr>
          <a:xfrm>
            <a:off x="1295400" y="5562600"/>
            <a:ext cx="381000" cy="381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47" name="Rectangle 46"/>
          <p:cNvSpPr/>
          <p:nvPr/>
        </p:nvSpPr>
        <p:spPr>
          <a:xfrm>
            <a:off x="4419600" y="51054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48" name="TextBox 47"/>
          <p:cNvSpPr txBox="1"/>
          <p:nvPr/>
        </p:nvSpPr>
        <p:spPr>
          <a:xfrm>
            <a:off x="3962400" y="5105400"/>
            <a:ext cx="347037" cy="338554"/>
          </a:xfrm>
          <a:prstGeom prst="rect">
            <a:avLst/>
          </a:prstGeom>
          <a:noFill/>
        </p:spPr>
        <p:txBody>
          <a:bodyPr wrap="none" rtlCol="0">
            <a:spAutoFit/>
          </a:bodyPr>
          <a:lstStyle/>
          <a:p>
            <a:pPr lvl="0"/>
            <a:r>
              <a:rPr lang="en-US" b="0" kern="0" dirty="0" smtClean="0">
                <a:solidFill>
                  <a:schemeClr val="bg1"/>
                </a:solidFill>
                <a:latin typeface="Gill Sans"/>
                <a:cs typeface="Gill Sans"/>
              </a:rPr>
              <a:t>S</a:t>
            </a:r>
            <a:r>
              <a:rPr lang="en-US" b="0" kern="0" baseline="-25000" dirty="0" smtClean="0">
                <a:solidFill>
                  <a:schemeClr val="bg1"/>
                </a:solidFill>
                <a:latin typeface="Gill Sans"/>
                <a:cs typeface="Gill Sans"/>
              </a:rPr>
              <a:t>2</a:t>
            </a:r>
          </a:p>
        </p:txBody>
      </p:sp>
      <p:sp>
        <p:nvSpPr>
          <p:cNvPr id="50" name="Rectangle 49"/>
          <p:cNvSpPr/>
          <p:nvPr/>
        </p:nvSpPr>
        <p:spPr>
          <a:xfrm>
            <a:off x="2438400" y="55626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51" name="TextBox 50"/>
          <p:cNvSpPr txBox="1"/>
          <p:nvPr/>
        </p:nvSpPr>
        <p:spPr>
          <a:xfrm>
            <a:off x="1981200" y="5562600"/>
            <a:ext cx="347037" cy="338554"/>
          </a:xfrm>
          <a:prstGeom prst="rect">
            <a:avLst/>
          </a:prstGeom>
          <a:noFill/>
        </p:spPr>
        <p:txBody>
          <a:bodyPr wrap="none" rtlCol="0">
            <a:spAutoFit/>
          </a:bodyPr>
          <a:lstStyle/>
          <a:p>
            <a:pPr lvl="0"/>
            <a:r>
              <a:rPr lang="en-US" b="0" kern="0" dirty="0" smtClean="0">
                <a:solidFill>
                  <a:schemeClr val="bg1"/>
                </a:solidFill>
                <a:latin typeface="Gill Sans"/>
                <a:cs typeface="Gill Sans"/>
              </a:rPr>
              <a:t>S</a:t>
            </a:r>
            <a:r>
              <a:rPr lang="en-US" b="0" kern="0" baseline="-25000" dirty="0" smtClean="0">
                <a:solidFill>
                  <a:schemeClr val="bg1"/>
                </a:solidFill>
                <a:latin typeface="Gill Sans"/>
                <a:cs typeface="Gill Sans"/>
              </a:rPr>
              <a:t>3</a:t>
            </a:r>
          </a:p>
        </p:txBody>
      </p:sp>
      <p:sp>
        <p:nvSpPr>
          <p:cNvPr id="53" name="TextBox 52"/>
          <p:cNvSpPr txBox="1"/>
          <p:nvPr/>
        </p:nvSpPr>
        <p:spPr>
          <a:xfrm>
            <a:off x="1143000" y="4724400"/>
            <a:ext cx="658654" cy="338554"/>
          </a:xfrm>
          <a:prstGeom prst="rect">
            <a:avLst/>
          </a:prstGeom>
          <a:noFill/>
        </p:spPr>
        <p:txBody>
          <a:bodyPr wrap="none" rtlCol="0">
            <a:spAutoFit/>
          </a:bodyPr>
          <a:lstStyle/>
          <a:p>
            <a:pPr lvl="0"/>
            <a:r>
              <a:rPr lang="en-US" kern="0" dirty="0" smtClean="0">
                <a:solidFill>
                  <a:schemeClr val="bg1"/>
                </a:solidFill>
                <a:latin typeface="Gill Sans"/>
                <a:cs typeface="Gill Sans"/>
              </a:rPr>
              <a:t>keys</a:t>
            </a:r>
            <a:endParaRPr lang="en-US" kern="0" baseline="-25000" dirty="0" smtClean="0">
              <a:solidFill>
                <a:schemeClr val="bg1"/>
              </a:solidFill>
              <a:latin typeface="Gill Sans"/>
              <a:cs typeface="Gill Sans"/>
            </a:endParaRPr>
          </a:p>
        </p:txBody>
      </p:sp>
      <p:sp>
        <p:nvSpPr>
          <p:cNvPr id="54" name="TextBox 53"/>
          <p:cNvSpPr txBox="1"/>
          <p:nvPr/>
        </p:nvSpPr>
        <p:spPr>
          <a:xfrm>
            <a:off x="2377739" y="4724400"/>
            <a:ext cx="836387" cy="338554"/>
          </a:xfrm>
          <a:prstGeom prst="rect">
            <a:avLst/>
          </a:prstGeom>
          <a:noFill/>
        </p:spPr>
        <p:txBody>
          <a:bodyPr wrap="none" rtlCol="0">
            <a:spAutoFit/>
          </a:bodyPr>
          <a:lstStyle/>
          <a:p>
            <a:pPr lvl="0"/>
            <a:r>
              <a:rPr lang="en-US" kern="0" dirty="0" smtClean="0">
                <a:solidFill>
                  <a:schemeClr val="bg1"/>
                </a:solidFill>
                <a:latin typeface="Gill Sans"/>
                <a:cs typeface="Gill Sans"/>
              </a:rPr>
              <a:t>values</a:t>
            </a:r>
            <a:endParaRPr lang="en-US" kern="0" baseline="-25000" dirty="0" smtClean="0">
              <a:solidFill>
                <a:schemeClr val="bg1"/>
              </a:solidFill>
              <a:latin typeface="Gill Sans"/>
              <a:cs typeface="Gill Sans"/>
            </a:endParaRPr>
          </a:p>
        </p:txBody>
      </p:sp>
      <p:sp>
        <p:nvSpPr>
          <p:cNvPr id="55" name="TextBox 54"/>
          <p:cNvSpPr txBox="1"/>
          <p:nvPr/>
        </p:nvSpPr>
        <p:spPr>
          <a:xfrm>
            <a:off x="533400" y="4038600"/>
            <a:ext cx="1331164" cy="461665"/>
          </a:xfrm>
          <a:prstGeom prst="rect">
            <a:avLst/>
          </a:prstGeom>
          <a:noFill/>
        </p:spPr>
        <p:txBody>
          <a:bodyPr wrap="none" rtlCol="0">
            <a:spAutoFit/>
          </a:bodyPr>
          <a:lstStyle/>
          <a:p>
            <a:pPr lvl="0"/>
            <a:r>
              <a:rPr lang="en-US" sz="2400" kern="0" dirty="0" smtClean="0">
                <a:solidFill>
                  <a:schemeClr val="bg1"/>
                </a:solidFill>
                <a:latin typeface="Gill Sans"/>
                <a:cs typeface="Gill Sans"/>
              </a:rPr>
              <a:t>Reduce</a:t>
            </a:r>
            <a:endParaRPr lang="en-US" sz="2400" kern="0" baseline="-25000" dirty="0" smtClean="0">
              <a:solidFill>
                <a:schemeClr val="bg1"/>
              </a:solidFill>
              <a:latin typeface="Gill Sans"/>
              <a:cs typeface="Gill Sans"/>
            </a:endParaRPr>
          </a:p>
        </p:txBody>
      </p:sp>
      <p:sp>
        <p:nvSpPr>
          <p:cNvPr id="56" name="TextBox 55"/>
          <p:cNvSpPr txBox="1"/>
          <p:nvPr/>
        </p:nvSpPr>
        <p:spPr>
          <a:xfrm>
            <a:off x="2430644" y="5986046"/>
            <a:ext cx="4864771" cy="369332"/>
          </a:xfrm>
          <a:prstGeom prst="rect">
            <a:avLst/>
          </a:prstGeom>
          <a:noFill/>
        </p:spPr>
        <p:txBody>
          <a:bodyPr wrap="none" rtlCol="0">
            <a:spAutoFit/>
          </a:bodyPr>
          <a:lstStyle/>
          <a:p>
            <a:r>
              <a:rPr lang="en-US" sz="1800" b="0" dirty="0" smtClean="0">
                <a:solidFill>
                  <a:srgbClr val="FF0000"/>
                </a:solidFill>
                <a:latin typeface="Gill Sans"/>
                <a:cs typeface="Gill Sans"/>
              </a:rPr>
              <a:t>Note: no guarantee if R is going to come first or S</a:t>
            </a:r>
            <a:endParaRPr lang="en-US" sz="1800" b="0" dirty="0">
              <a:solidFill>
                <a:srgbClr val="FF0000"/>
              </a:solidFill>
              <a:latin typeface="Gill Sans"/>
              <a:cs typeface="Gill Sans"/>
            </a:endParaRPr>
          </a:p>
        </p:txBody>
      </p:sp>
      <p:sp>
        <p:nvSpPr>
          <p:cNvPr id="49" name="TextBox 48"/>
          <p:cNvSpPr txBox="1"/>
          <p:nvPr/>
        </p:nvSpPr>
        <p:spPr>
          <a:xfrm rot="21295767">
            <a:off x="4829881" y="3650743"/>
            <a:ext cx="3803595" cy="830997"/>
          </a:xfrm>
          <a:prstGeom prst="rect">
            <a:avLst/>
          </a:prstGeom>
          <a:noFill/>
        </p:spPr>
        <p:txBody>
          <a:bodyPr wrap="none" rtlCol="0">
            <a:spAutoFit/>
          </a:bodyPr>
          <a:lstStyle/>
          <a:p>
            <a:pPr algn="ctr"/>
            <a:r>
              <a:rPr lang="en-US" sz="2400" b="0" dirty="0" smtClean="0">
                <a:solidFill>
                  <a:srgbClr val="FF0000"/>
                </a:solidFill>
                <a:latin typeface="Gill Sans"/>
                <a:cs typeface="Gill Sans"/>
              </a:rPr>
              <a:t>Remember to “tag” the tuple</a:t>
            </a:r>
            <a:br>
              <a:rPr lang="en-US" sz="2400" b="0" dirty="0" smtClean="0">
                <a:solidFill>
                  <a:srgbClr val="FF0000"/>
                </a:solidFill>
                <a:latin typeface="Gill Sans"/>
                <a:cs typeface="Gill Sans"/>
              </a:rPr>
            </a:br>
            <a:r>
              <a:rPr lang="en-US" sz="2400" b="0" dirty="0" smtClean="0">
                <a:solidFill>
                  <a:srgbClr val="FF0000"/>
                </a:solidFill>
                <a:latin typeface="Gill Sans"/>
                <a:cs typeface="Gill Sans"/>
              </a:rPr>
              <a:t> as being from R or S…</a:t>
            </a:r>
            <a:endParaRPr lang="en-US" sz="2400" b="0" dirty="0">
              <a:solidFill>
                <a:srgbClr val="FF0000"/>
              </a:solidFill>
              <a:latin typeface="Gill Sans"/>
              <a:cs typeface="Gill Sans"/>
            </a:endParaRPr>
          </a:p>
        </p:txBody>
      </p:sp>
    </p:spTree>
    <p:extLst>
      <p:ext uri="{BB962C8B-B14F-4D97-AF65-F5344CB8AC3E}">
        <p14:creationId xmlns:p14="http://schemas.microsoft.com/office/powerpoint/2010/main" val="353337085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p:bldP spid="25" grpId="0" animBg="1"/>
      <p:bldP spid="27" grpId="0" animBg="1"/>
      <p:bldP spid="28" grpId="0"/>
      <p:bldP spid="29" grpId="0" animBg="1"/>
      <p:bldP spid="31" grpId="0" animBg="1"/>
      <p:bldP spid="32" grpId="0"/>
      <p:bldP spid="33" grpId="0" animBg="1"/>
      <p:bldP spid="35" grpId="0" animBg="1"/>
      <p:bldP spid="36" grpId="0"/>
      <p:bldP spid="37" grpId="0" animBg="1"/>
      <p:bldP spid="38" grpId="0"/>
      <p:bldP spid="39" grpId="0"/>
      <p:bldP spid="40" grpId="0"/>
      <p:bldP spid="41" grpId="0" animBg="1"/>
      <p:bldP spid="42" grpId="0"/>
      <p:bldP spid="43" grpId="0" animBg="1"/>
      <p:bldP spid="44" grpId="0" animBg="1"/>
      <p:bldP spid="45" grpId="0"/>
      <p:bldP spid="46" grpId="0" animBg="1"/>
      <p:bldP spid="47" grpId="0" animBg="1"/>
      <p:bldP spid="48" grpId="0"/>
      <p:bldP spid="50" grpId="0" animBg="1"/>
      <p:bldP spid="51" grpId="0"/>
      <p:bldP spid="53" grpId="0"/>
      <p:bldP spid="54" grpId="0"/>
      <p:bldP spid="55" grpId="0"/>
      <p:bldP spid="56" grpId="0"/>
      <p:bldP spid="4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Reduce-side Join: 1-to-many</a:t>
            </a:r>
            <a:endParaRPr lang="en-US" dirty="0"/>
          </a:p>
        </p:txBody>
      </p:sp>
      <p:grpSp>
        <p:nvGrpSpPr>
          <p:cNvPr id="2" name="Group 4"/>
          <p:cNvGrpSpPr/>
          <p:nvPr/>
        </p:nvGrpSpPr>
        <p:grpSpPr>
          <a:xfrm>
            <a:off x="1143000" y="1828800"/>
            <a:ext cx="2286000" cy="381000"/>
            <a:chOff x="1219200" y="1143000"/>
            <a:chExt cx="2286000" cy="381000"/>
          </a:xfrm>
        </p:grpSpPr>
        <p:sp>
          <p:nvSpPr>
            <p:cNvPr id="6" name="Rectangle 5"/>
            <p:cNvSpPr/>
            <p:nvPr/>
          </p:nvSpPr>
          <p:spPr>
            <a:xfrm>
              <a:off x="1676400" y="1143000"/>
              <a:ext cx="1371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7" name="TextBox 6"/>
            <p:cNvSpPr txBox="1"/>
            <p:nvPr/>
          </p:nvSpPr>
          <p:spPr>
            <a:xfrm>
              <a:off x="1219200" y="1143000"/>
              <a:ext cx="376993" cy="338554"/>
            </a:xfrm>
            <a:prstGeom prst="rect">
              <a:avLst/>
            </a:prstGeom>
            <a:noFill/>
          </p:spPr>
          <p:txBody>
            <a:bodyPr wrap="none" rtlCol="0">
              <a:spAutoFit/>
            </a:bodyPr>
            <a:lstStyle/>
            <a:p>
              <a:pPr lvl="0"/>
              <a:r>
                <a:rPr lang="en-US" b="0" kern="0" dirty="0" smtClean="0">
                  <a:solidFill>
                    <a:schemeClr val="bg1"/>
                  </a:solidFill>
                  <a:latin typeface="Gill Sans"/>
                  <a:cs typeface="Gill Sans"/>
                </a:rPr>
                <a:t>R</a:t>
              </a:r>
              <a:r>
                <a:rPr lang="en-US" b="0" kern="0" baseline="-25000" dirty="0" smtClean="0">
                  <a:solidFill>
                    <a:schemeClr val="bg1"/>
                  </a:solidFill>
                  <a:latin typeface="Gill Sans"/>
                  <a:cs typeface="Gill Sans"/>
                </a:rPr>
                <a:t>1</a:t>
              </a:r>
            </a:p>
          </p:txBody>
        </p:sp>
        <p:sp>
          <p:nvSpPr>
            <p:cNvPr id="8" name="Rectangle 7"/>
            <p:cNvSpPr/>
            <p:nvPr/>
          </p:nvSpPr>
          <p:spPr>
            <a:xfrm>
              <a:off x="3124200" y="11430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grpSp>
        <p:nvGrpSpPr>
          <p:cNvPr id="5" name="Group 12"/>
          <p:cNvGrpSpPr/>
          <p:nvPr/>
        </p:nvGrpSpPr>
        <p:grpSpPr>
          <a:xfrm>
            <a:off x="1143000" y="2286000"/>
            <a:ext cx="2286000" cy="381000"/>
            <a:chOff x="2667000" y="1143000"/>
            <a:chExt cx="2286000" cy="381000"/>
          </a:xfrm>
        </p:grpSpPr>
        <p:sp>
          <p:nvSpPr>
            <p:cNvPr id="14" name="Rectangle 13"/>
            <p:cNvSpPr/>
            <p:nvPr/>
          </p:nvSpPr>
          <p:spPr>
            <a:xfrm>
              <a:off x="3581400" y="11430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15" name="TextBox 14"/>
            <p:cNvSpPr txBox="1"/>
            <p:nvPr/>
          </p:nvSpPr>
          <p:spPr>
            <a:xfrm>
              <a:off x="2667000" y="1143000"/>
              <a:ext cx="347037" cy="338554"/>
            </a:xfrm>
            <a:prstGeom prst="rect">
              <a:avLst/>
            </a:prstGeom>
            <a:noFill/>
          </p:spPr>
          <p:txBody>
            <a:bodyPr wrap="none" rtlCol="0">
              <a:spAutoFit/>
            </a:bodyPr>
            <a:lstStyle/>
            <a:p>
              <a:pPr lvl="0"/>
              <a:r>
                <a:rPr lang="en-US" b="0" kern="0" dirty="0" smtClean="0">
                  <a:solidFill>
                    <a:schemeClr val="bg1"/>
                  </a:solidFill>
                  <a:latin typeface="Gill Sans"/>
                  <a:cs typeface="Gill Sans"/>
                </a:rPr>
                <a:t>S</a:t>
              </a:r>
              <a:r>
                <a:rPr lang="en-US" b="0" kern="0" baseline="-25000" dirty="0" smtClean="0">
                  <a:solidFill>
                    <a:schemeClr val="bg1"/>
                  </a:solidFill>
                  <a:latin typeface="Gill Sans"/>
                  <a:cs typeface="Gill Sans"/>
                </a:rPr>
                <a:t>2</a:t>
              </a:r>
            </a:p>
          </p:txBody>
        </p:sp>
        <p:sp>
          <p:nvSpPr>
            <p:cNvPr id="16" name="Rectangle 15"/>
            <p:cNvSpPr/>
            <p:nvPr/>
          </p:nvSpPr>
          <p:spPr>
            <a:xfrm>
              <a:off x="3124200" y="11430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grpSp>
        <p:nvGrpSpPr>
          <p:cNvPr id="9" name="Group 16"/>
          <p:cNvGrpSpPr/>
          <p:nvPr/>
        </p:nvGrpSpPr>
        <p:grpSpPr>
          <a:xfrm>
            <a:off x="1143000" y="2743200"/>
            <a:ext cx="2286000" cy="381000"/>
            <a:chOff x="2667000" y="1143000"/>
            <a:chExt cx="2286000" cy="381000"/>
          </a:xfrm>
        </p:grpSpPr>
        <p:sp>
          <p:nvSpPr>
            <p:cNvPr id="18" name="Rectangle 17"/>
            <p:cNvSpPr/>
            <p:nvPr/>
          </p:nvSpPr>
          <p:spPr>
            <a:xfrm>
              <a:off x="3581400" y="11430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19" name="TextBox 18"/>
            <p:cNvSpPr txBox="1"/>
            <p:nvPr/>
          </p:nvSpPr>
          <p:spPr>
            <a:xfrm>
              <a:off x="2667000" y="1143000"/>
              <a:ext cx="347037" cy="338554"/>
            </a:xfrm>
            <a:prstGeom prst="rect">
              <a:avLst/>
            </a:prstGeom>
            <a:noFill/>
          </p:spPr>
          <p:txBody>
            <a:bodyPr wrap="none" rtlCol="0">
              <a:spAutoFit/>
            </a:bodyPr>
            <a:lstStyle/>
            <a:p>
              <a:pPr lvl="0"/>
              <a:r>
                <a:rPr lang="en-US" b="0" kern="0" dirty="0" smtClean="0">
                  <a:solidFill>
                    <a:schemeClr val="bg1"/>
                  </a:solidFill>
                  <a:latin typeface="Gill Sans"/>
                  <a:cs typeface="Gill Sans"/>
                </a:rPr>
                <a:t>S</a:t>
              </a:r>
              <a:r>
                <a:rPr lang="en-US" b="0" kern="0" baseline="-25000" dirty="0" smtClean="0">
                  <a:solidFill>
                    <a:schemeClr val="bg1"/>
                  </a:solidFill>
                  <a:latin typeface="Gill Sans"/>
                  <a:cs typeface="Gill Sans"/>
                </a:rPr>
                <a:t>3</a:t>
              </a:r>
            </a:p>
          </p:txBody>
        </p:sp>
        <p:sp>
          <p:nvSpPr>
            <p:cNvPr id="20" name="Rectangle 19"/>
            <p:cNvSpPr/>
            <p:nvPr/>
          </p:nvSpPr>
          <p:spPr>
            <a:xfrm>
              <a:off x="3124200" y="11430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sp>
        <p:nvSpPr>
          <p:cNvPr id="21" name="Right Arrow 20"/>
          <p:cNvSpPr/>
          <p:nvPr/>
        </p:nvSpPr>
        <p:spPr bwMode="auto">
          <a:xfrm>
            <a:off x="3723736" y="2438400"/>
            <a:ext cx="1076864" cy="533400"/>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Gill Sans"/>
              <a:cs typeface="Gill Sans"/>
            </a:endParaRPr>
          </a:p>
        </p:txBody>
      </p:sp>
      <p:sp>
        <p:nvSpPr>
          <p:cNvPr id="23" name="Rectangle 22"/>
          <p:cNvSpPr/>
          <p:nvPr/>
        </p:nvSpPr>
        <p:spPr>
          <a:xfrm>
            <a:off x="6248400" y="1828800"/>
            <a:ext cx="1371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24" name="TextBox 23"/>
          <p:cNvSpPr txBox="1"/>
          <p:nvPr/>
        </p:nvSpPr>
        <p:spPr>
          <a:xfrm>
            <a:off x="5791200" y="1828800"/>
            <a:ext cx="376993" cy="338554"/>
          </a:xfrm>
          <a:prstGeom prst="rect">
            <a:avLst/>
          </a:prstGeom>
          <a:noFill/>
        </p:spPr>
        <p:txBody>
          <a:bodyPr wrap="none" rtlCol="0">
            <a:spAutoFit/>
          </a:bodyPr>
          <a:lstStyle/>
          <a:p>
            <a:pPr lvl="0"/>
            <a:r>
              <a:rPr lang="en-US" b="0" kern="0" dirty="0" smtClean="0">
                <a:solidFill>
                  <a:schemeClr val="bg1"/>
                </a:solidFill>
                <a:latin typeface="Gill Sans"/>
                <a:cs typeface="Gill Sans"/>
              </a:rPr>
              <a:t>R</a:t>
            </a:r>
            <a:r>
              <a:rPr lang="en-US" b="0" kern="0" baseline="-25000" dirty="0" smtClean="0">
                <a:solidFill>
                  <a:schemeClr val="bg1"/>
                </a:solidFill>
                <a:latin typeface="Gill Sans"/>
                <a:cs typeface="Gill Sans"/>
              </a:rPr>
              <a:t>1</a:t>
            </a:r>
          </a:p>
        </p:txBody>
      </p:sp>
      <p:sp>
        <p:nvSpPr>
          <p:cNvPr id="25" name="Rectangle 24"/>
          <p:cNvSpPr/>
          <p:nvPr/>
        </p:nvSpPr>
        <p:spPr>
          <a:xfrm>
            <a:off x="5105400" y="18288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27" name="Rectangle 26"/>
          <p:cNvSpPr/>
          <p:nvPr/>
        </p:nvSpPr>
        <p:spPr>
          <a:xfrm>
            <a:off x="6248400" y="22860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28" name="TextBox 27"/>
          <p:cNvSpPr txBox="1"/>
          <p:nvPr/>
        </p:nvSpPr>
        <p:spPr>
          <a:xfrm>
            <a:off x="5791200" y="2286000"/>
            <a:ext cx="347037" cy="338554"/>
          </a:xfrm>
          <a:prstGeom prst="rect">
            <a:avLst/>
          </a:prstGeom>
          <a:noFill/>
        </p:spPr>
        <p:txBody>
          <a:bodyPr wrap="none" rtlCol="0">
            <a:spAutoFit/>
          </a:bodyPr>
          <a:lstStyle/>
          <a:p>
            <a:pPr lvl="0"/>
            <a:r>
              <a:rPr lang="en-US" b="0" kern="0" dirty="0" smtClean="0">
                <a:solidFill>
                  <a:schemeClr val="bg1"/>
                </a:solidFill>
                <a:latin typeface="Gill Sans"/>
                <a:cs typeface="Gill Sans"/>
              </a:rPr>
              <a:t>S</a:t>
            </a:r>
            <a:r>
              <a:rPr lang="en-US" b="0" kern="0" baseline="-25000" dirty="0" smtClean="0">
                <a:solidFill>
                  <a:schemeClr val="bg1"/>
                </a:solidFill>
                <a:latin typeface="Gill Sans"/>
                <a:cs typeface="Gill Sans"/>
              </a:rPr>
              <a:t>2</a:t>
            </a:r>
          </a:p>
        </p:txBody>
      </p:sp>
      <p:sp>
        <p:nvSpPr>
          <p:cNvPr id="29" name="Rectangle 28"/>
          <p:cNvSpPr/>
          <p:nvPr/>
        </p:nvSpPr>
        <p:spPr>
          <a:xfrm>
            <a:off x="5105400" y="22860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31" name="Rectangle 30"/>
          <p:cNvSpPr/>
          <p:nvPr/>
        </p:nvSpPr>
        <p:spPr>
          <a:xfrm>
            <a:off x="6248400" y="27432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32" name="TextBox 31"/>
          <p:cNvSpPr txBox="1"/>
          <p:nvPr/>
        </p:nvSpPr>
        <p:spPr>
          <a:xfrm>
            <a:off x="5791200" y="2743200"/>
            <a:ext cx="347037" cy="338554"/>
          </a:xfrm>
          <a:prstGeom prst="rect">
            <a:avLst/>
          </a:prstGeom>
          <a:noFill/>
        </p:spPr>
        <p:txBody>
          <a:bodyPr wrap="none" rtlCol="0">
            <a:spAutoFit/>
          </a:bodyPr>
          <a:lstStyle/>
          <a:p>
            <a:pPr lvl="0"/>
            <a:r>
              <a:rPr lang="en-US" b="0" kern="0" dirty="0" smtClean="0">
                <a:solidFill>
                  <a:schemeClr val="bg1"/>
                </a:solidFill>
                <a:latin typeface="Gill Sans"/>
                <a:cs typeface="Gill Sans"/>
              </a:rPr>
              <a:t>S</a:t>
            </a:r>
            <a:r>
              <a:rPr lang="en-US" b="0" kern="0" baseline="-25000" dirty="0" smtClean="0">
                <a:solidFill>
                  <a:schemeClr val="bg1"/>
                </a:solidFill>
                <a:latin typeface="Gill Sans"/>
                <a:cs typeface="Gill Sans"/>
              </a:rPr>
              <a:t>3</a:t>
            </a:r>
          </a:p>
        </p:txBody>
      </p:sp>
      <p:sp>
        <p:nvSpPr>
          <p:cNvPr id="33" name="Rectangle 32"/>
          <p:cNvSpPr/>
          <p:nvPr/>
        </p:nvSpPr>
        <p:spPr>
          <a:xfrm>
            <a:off x="5105400" y="27432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35" name="Rectangle 34"/>
          <p:cNvSpPr/>
          <p:nvPr/>
        </p:nvSpPr>
        <p:spPr>
          <a:xfrm>
            <a:off x="6248400" y="32004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36" name="TextBox 35"/>
          <p:cNvSpPr txBox="1"/>
          <p:nvPr/>
        </p:nvSpPr>
        <p:spPr>
          <a:xfrm>
            <a:off x="5791200" y="3200400"/>
            <a:ext cx="347037" cy="338554"/>
          </a:xfrm>
          <a:prstGeom prst="rect">
            <a:avLst/>
          </a:prstGeom>
          <a:noFill/>
        </p:spPr>
        <p:txBody>
          <a:bodyPr wrap="none" rtlCol="0">
            <a:spAutoFit/>
          </a:bodyPr>
          <a:lstStyle/>
          <a:p>
            <a:pPr lvl="0"/>
            <a:r>
              <a:rPr lang="en-US" b="0" kern="0" dirty="0" smtClean="0">
                <a:solidFill>
                  <a:schemeClr val="bg1"/>
                </a:solidFill>
                <a:latin typeface="Gill Sans"/>
                <a:cs typeface="Gill Sans"/>
              </a:rPr>
              <a:t>S</a:t>
            </a:r>
            <a:r>
              <a:rPr lang="en-US" b="0" kern="0" baseline="-25000" dirty="0" smtClean="0">
                <a:solidFill>
                  <a:schemeClr val="bg1"/>
                </a:solidFill>
                <a:latin typeface="Gill Sans"/>
                <a:cs typeface="Gill Sans"/>
              </a:rPr>
              <a:t>9</a:t>
            </a:r>
          </a:p>
        </p:txBody>
      </p:sp>
      <p:sp>
        <p:nvSpPr>
          <p:cNvPr id="37" name="Rectangle 36"/>
          <p:cNvSpPr/>
          <p:nvPr/>
        </p:nvSpPr>
        <p:spPr>
          <a:xfrm>
            <a:off x="5105400" y="32004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38" name="TextBox 37"/>
          <p:cNvSpPr txBox="1"/>
          <p:nvPr/>
        </p:nvSpPr>
        <p:spPr>
          <a:xfrm>
            <a:off x="4953000" y="1447800"/>
            <a:ext cx="658654" cy="338554"/>
          </a:xfrm>
          <a:prstGeom prst="rect">
            <a:avLst/>
          </a:prstGeom>
          <a:noFill/>
        </p:spPr>
        <p:txBody>
          <a:bodyPr wrap="none" rtlCol="0">
            <a:spAutoFit/>
          </a:bodyPr>
          <a:lstStyle/>
          <a:p>
            <a:pPr lvl="0"/>
            <a:r>
              <a:rPr lang="en-US" kern="0" dirty="0" smtClean="0">
                <a:solidFill>
                  <a:schemeClr val="bg1"/>
                </a:solidFill>
                <a:latin typeface="Gill Sans"/>
                <a:cs typeface="Gill Sans"/>
              </a:rPr>
              <a:t>keys</a:t>
            </a:r>
            <a:endParaRPr lang="en-US" kern="0" baseline="-25000" dirty="0" smtClean="0">
              <a:solidFill>
                <a:schemeClr val="bg1"/>
              </a:solidFill>
              <a:latin typeface="Gill Sans"/>
              <a:cs typeface="Gill Sans"/>
            </a:endParaRPr>
          </a:p>
        </p:txBody>
      </p:sp>
      <p:sp>
        <p:nvSpPr>
          <p:cNvPr id="39" name="TextBox 38"/>
          <p:cNvSpPr txBox="1"/>
          <p:nvPr/>
        </p:nvSpPr>
        <p:spPr>
          <a:xfrm>
            <a:off x="6187739" y="1447800"/>
            <a:ext cx="836387" cy="338554"/>
          </a:xfrm>
          <a:prstGeom prst="rect">
            <a:avLst/>
          </a:prstGeom>
          <a:noFill/>
        </p:spPr>
        <p:txBody>
          <a:bodyPr wrap="none" rtlCol="0">
            <a:spAutoFit/>
          </a:bodyPr>
          <a:lstStyle/>
          <a:p>
            <a:pPr lvl="0"/>
            <a:r>
              <a:rPr lang="en-US" kern="0" dirty="0" smtClean="0">
                <a:solidFill>
                  <a:schemeClr val="bg1"/>
                </a:solidFill>
                <a:latin typeface="Gill Sans"/>
                <a:cs typeface="Gill Sans"/>
              </a:rPr>
              <a:t>values</a:t>
            </a:r>
            <a:endParaRPr lang="en-US" kern="0" baseline="-25000" dirty="0" smtClean="0">
              <a:solidFill>
                <a:schemeClr val="bg1"/>
              </a:solidFill>
              <a:latin typeface="Gill Sans"/>
              <a:cs typeface="Gill Sans"/>
            </a:endParaRPr>
          </a:p>
        </p:txBody>
      </p:sp>
      <p:sp>
        <p:nvSpPr>
          <p:cNvPr id="40" name="TextBox 39"/>
          <p:cNvSpPr txBox="1"/>
          <p:nvPr/>
        </p:nvSpPr>
        <p:spPr>
          <a:xfrm>
            <a:off x="533400" y="1066800"/>
            <a:ext cx="851315" cy="461665"/>
          </a:xfrm>
          <a:prstGeom prst="rect">
            <a:avLst/>
          </a:prstGeom>
          <a:noFill/>
        </p:spPr>
        <p:txBody>
          <a:bodyPr wrap="none" rtlCol="0">
            <a:spAutoFit/>
          </a:bodyPr>
          <a:lstStyle/>
          <a:p>
            <a:pPr lvl="0"/>
            <a:r>
              <a:rPr lang="en-US" sz="2400" kern="0" dirty="0" smtClean="0">
                <a:solidFill>
                  <a:schemeClr val="bg1"/>
                </a:solidFill>
                <a:latin typeface="Gill Sans"/>
                <a:cs typeface="Gill Sans"/>
              </a:rPr>
              <a:t>Map</a:t>
            </a:r>
            <a:endParaRPr lang="en-US" sz="2400" kern="0" baseline="-25000" dirty="0" smtClean="0">
              <a:solidFill>
                <a:schemeClr val="bg1"/>
              </a:solidFill>
              <a:latin typeface="Gill Sans"/>
              <a:cs typeface="Gill Sans"/>
            </a:endParaRPr>
          </a:p>
        </p:txBody>
      </p:sp>
      <p:sp>
        <p:nvSpPr>
          <p:cNvPr id="41" name="Rectangle 40"/>
          <p:cNvSpPr/>
          <p:nvPr/>
        </p:nvSpPr>
        <p:spPr>
          <a:xfrm>
            <a:off x="2438400" y="5105400"/>
            <a:ext cx="1371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42" name="TextBox 41"/>
          <p:cNvSpPr txBox="1"/>
          <p:nvPr/>
        </p:nvSpPr>
        <p:spPr>
          <a:xfrm>
            <a:off x="1981200" y="5105400"/>
            <a:ext cx="376993" cy="338554"/>
          </a:xfrm>
          <a:prstGeom prst="rect">
            <a:avLst/>
          </a:prstGeom>
          <a:noFill/>
        </p:spPr>
        <p:txBody>
          <a:bodyPr wrap="none" rtlCol="0">
            <a:spAutoFit/>
          </a:bodyPr>
          <a:lstStyle/>
          <a:p>
            <a:pPr lvl="0"/>
            <a:r>
              <a:rPr lang="en-US" b="0" kern="0" dirty="0" smtClean="0">
                <a:solidFill>
                  <a:schemeClr val="bg1"/>
                </a:solidFill>
                <a:latin typeface="Gill Sans"/>
                <a:cs typeface="Gill Sans"/>
              </a:rPr>
              <a:t>R</a:t>
            </a:r>
            <a:r>
              <a:rPr lang="en-US" b="0" kern="0" baseline="-25000" dirty="0" smtClean="0">
                <a:solidFill>
                  <a:schemeClr val="bg1"/>
                </a:solidFill>
                <a:latin typeface="Gill Sans"/>
                <a:cs typeface="Gill Sans"/>
              </a:rPr>
              <a:t>1</a:t>
            </a:r>
          </a:p>
        </p:txBody>
      </p:sp>
      <p:sp>
        <p:nvSpPr>
          <p:cNvPr id="43" name="Rectangle 42"/>
          <p:cNvSpPr/>
          <p:nvPr/>
        </p:nvSpPr>
        <p:spPr>
          <a:xfrm>
            <a:off x="1295400" y="51054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47" name="Rectangle 46"/>
          <p:cNvSpPr/>
          <p:nvPr/>
        </p:nvSpPr>
        <p:spPr>
          <a:xfrm>
            <a:off x="4419600" y="51054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48" name="TextBox 47"/>
          <p:cNvSpPr txBox="1"/>
          <p:nvPr/>
        </p:nvSpPr>
        <p:spPr>
          <a:xfrm>
            <a:off x="3962400" y="5105400"/>
            <a:ext cx="347037" cy="338554"/>
          </a:xfrm>
          <a:prstGeom prst="rect">
            <a:avLst/>
          </a:prstGeom>
          <a:noFill/>
        </p:spPr>
        <p:txBody>
          <a:bodyPr wrap="none" rtlCol="0">
            <a:spAutoFit/>
          </a:bodyPr>
          <a:lstStyle/>
          <a:p>
            <a:pPr lvl="0"/>
            <a:r>
              <a:rPr lang="en-US" b="0" kern="0" dirty="0" smtClean="0">
                <a:solidFill>
                  <a:schemeClr val="bg1"/>
                </a:solidFill>
                <a:latin typeface="Gill Sans"/>
                <a:cs typeface="Gill Sans"/>
              </a:rPr>
              <a:t>S</a:t>
            </a:r>
            <a:r>
              <a:rPr lang="en-US" b="0" kern="0" baseline="-25000" dirty="0" smtClean="0">
                <a:solidFill>
                  <a:schemeClr val="bg1"/>
                </a:solidFill>
                <a:latin typeface="Gill Sans"/>
                <a:cs typeface="Gill Sans"/>
              </a:rPr>
              <a:t>2</a:t>
            </a:r>
          </a:p>
        </p:txBody>
      </p:sp>
      <p:sp>
        <p:nvSpPr>
          <p:cNvPr id="53" name="TextBox 52"/>
          <p:cNvSpPr txBox="1"/>
          <p:nvPr/>
        </p:nvSpPr>
        <p:spPr>
          <a:xfrm>
            <a:off x="1143000" y="4724400"/>
            <a:ext cx="658654" cy="338554"/>
          </a:xfrm>
          <a:prstGeom prst="rect">
            <a:avLst/>
          </a:prstGeom>
          <a:noFill/>
        </p:spPr>
        <p:txBody>
          <a:bodyPr wrap="none" rtlCol="0">
            <a:spAutoFit/>
          </a:bodyPr>
          <a:lstStyle/>
          <a:p>
            <a:pPr lvl="0"/>
            <a:r>
              <a:rPr lang="en-US" kern="0" dirty="0" smtClean="0">
                <a:solidFill>
                  <a:schemeClr val="bg1"/>
                </a:solidFill>
                <a:latin typeface="Gill Sans"/>
                <a:cs typeface="Gill Sans"/>
              </a:rPr>
              <a:t>keys</a:t>
            </a:r>
            <a:endParaRPr lang="en-US" kern="0" baseline="-25000" dirty="0" smtClean="0">
              <a:solidFill>
                <a:schemeClr val="bg1"/>
              </a:solidFill>
              <a:latin typeface="Gill Sans"/>
              <a:cs typeface="Gill Sans"/>
            </a:endParaRPr>
          </a:p>
        </p:txBody>
      </p:sp>
      <p:sp>
        <p:nvSpPr>
          <p:cNvPr id="54" name="TextBox 53"/>
          <p:cNvSpPr txBox="1"/>
          <p:nvPr/>
        </p:nvSpPr>
        <p:spPr>
          <a:xfrm>
            <a:off x="2377739" y="4724400"/>
            <a:ext cx="836387" cy="338554"/>
          </a:xfrm>
          <a:prstGeom prst="rect">
            <a:avLst/>
          </a:prstGeom>
          <a:noFill/>
        </p:spPr>
        <p:txBody>
          <a:bodyPr wrap="none" rtlCol="0">
            <a:spAutoFit/>
          </a:bodyPr>
          <a:lstStyle/>
          <a:p>
            <a:pPr lvl="0"/>
            <a:r>
              <a:rPr lang="en-US" kern="0" dirty="0" smtClean="0">
                <a:solidFill>
                  <a:schemeClr val="bg1"/>
                </a:solidFill>
                <a:latin typeface="Gill Sans"/>
                <a:cs typeface="Gill Sans"/>
              </a:rPr>
              <a:t>values</a:t>
            </a:r>
            <a:endParaRPr lang="en-US" kern="0" baseline="-25000" dirty="0" smtClean="0">
              <a:solidFill>
                <a:schemeClr val="bg1"/>
              </a:solidFill>
              <a:latin typeface="Gill Sans"/>
              <a:cs typeface="Gill Sans"/>
            </a:endParaRPr>
          </a:p>
        </p:txBody>
      </p:sp>
      <p:sp>
        <p:nvSpPr>
          <p:cNvPr id="55" name="TextBox 54"/>
          <p:cNvSpPr txBox="1"/>
          <p:nvPr/>
        </p:nvSpPr>
        <p:spPr>
          <a:xfrm>
            <a:off x="533400" y="4038600"/>
            <a:ext cx="1331164" cy="461665"/>
          </a:xfrm>
          <a:prstGeom prst="rect">
            <a:avLst/>
          </a:prstGeom>
          <a:noFill/>
        </p:spPr>
        <p:txBody>
          <a:bodyPr wrap="none" rtlCol="0">
            <a:spAutoFit/>
          </a:bodyPr>
          <a:lstStyle/>
          <a:p>
            <a:pPr lvl="0"/>
            <a:r>
              <a:rPr lang="en-US" sz="2400" kern="0" dirty="0" smtClean="0">
                <a:solidFill>
                  <a:schemeClr val="bg1"/>
                </a:solidFill>
                <a:latin typeface="Gill Sans"/>
                <a:cs typeface="Gill Sans"/>
              </a:rPr>
              <a:t>Reduce</a:t>
            </a:r>
            <a:endParaRPr lang="en-US" sz="2400" kern="0" baseline="-25000" dirty="0" smtClean="0">
              <a:solidFill>
                <a:schemeClr val="bg1"/>
              </a:solidFill>
              <a:latin typeface="Gill Sans"/>
              <a:cs typeface="Gill Sans"/>
            </a:endParaRPr>
          </a:p>
        </p:txBody>
      </p:sp>
      <p:grpSp>
        <p:nvGrpSpPr>
          <p:cNvPr id="49" name="Group 16"/>
          <p:cNvGrpSpPr/>
          <p:nvPr/>
        </p:nvGrpSpPr>
        <p:grpSpPr>
          <a:xfrm>
            <a:off x="1143000" y="3200400"/>
            <a:ext cx="2286000" cy="381000"/>
            <a:chOff x="2667000" y="1143000"/>
            <a:chExt cx="2286000" cy="381000"/>
          </a:xfrm>
        </p:grpSpPr>
        <p:sp>
          <p:nvSpPr>
            <p:cNvPr id="52" name="Rectangle 51"/>
            <p:cNvSpPr/>
            <p:nvPr/>
          </p:nvSpPr>
          <p:spPr>
            <a:xfrm>
              <a:off x="3581400" y="11430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57" name="TextBox 56"/>
            <p:cNvSpPr txBox="1"/>
            <p:nvPr/>
          </p:nvSpPr>
          <p:spPr>
            <a:xfrm>
              <a:off x="2667000" y="1143000"/>
              <a:ext cx="347037" cy="338554"/>
            </a:xfrm>
            <a:prstGeom prst="rect">
              <a:avLst/>
            </a:prstGeom>
            <a:noFill/>
          </p:spPr>
          <p:txBody>
            <a:bodyPr wrap="none" rtlCol="0">
              <a:spAutoFit/>
            </a:bodyPr>
            <a:lstStyle/>
            <a:p>
              <a:pPr lvl="0"/>
              <a:r>
                <a:rPr lang="en-US" b="0" kern="0" dirty="0" smtClean="0">
                  <a:solidFill>
                    <a:schemeClr val="bg1"/>
                  </a:solidFill>
                  <a:latin typeface="Gill Sans"/>
                  <a:cs typeface="Gill Sans"/>
                </a:rPr>
                <a:t>S</a:t>
              </a:r>
              <a:r>
                <a:rPr lang="en-US" b="0" kern="0" baseline="-25000" dirty="0" smtClean="0">
                  <a:solidFill>
                    <a:schemeClr val="bg1"/>
                  </a:solidFill>
                  <a:latin typeface="Gill Sans"/>
                  <a:cs typeface="Gill Sans"/>
                </a:rPr>
                <a:t>9</a:t>
              </a:r>
            </a:p>
          </p:txBody>
        </p:sp>
        <p:sp>
          <p:nvSpPr>
            <p:cNvPr id="58" name="Rectangle 57"/>
            <p:cNvSpPr/>
            <p:nvPr/>
          </p:nvSpPr>
          <p:spPr>
            <a:xfrm>
              <a:off x="3124200" y="11430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sp>
        <p:nvSpPr>
          <p:cNvPr id="59" name="Rectangle 58"/>
          <p:cNvSpPr/>
          <p:nvPr/>
        </p:nvSpPr>
        <p:spPr>
          <a:xfrm>
            <a:off x="6477000" y="51054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60" name="TextBox 59"/>
          <p:cNvSpPr txBox="1"/>
          <p:nvPr/>
        </p:nvSpPr>
        <p:spPr>
          <a:xfrm>
            <a:off x="6019800" y="5105400"/>
            <a:ext cx="347037" cy="338554"/>
          </a:xfrm>
          <a:prstGeom prst="rect">
            <a:avLst/>
          </a:prstGeom>
          <a:noFill/>
        </p:spPr>
        <p:txBody>
          <a:bodyPr wrap="none" rtlCol="0">
            <a:spAutoFit/>
          </a:bodyPr>
          <a:lstStyle/>
          <a:p>
            <a:pPr lvl="0"/>
            <a:r>
              <a:rPr lang="en-US" b="0" kern="0" dirty="0" smtClean="0">
                <a:solidFill>
                  <a:schemeClr val="bg1"/>
                </a:solidFill>
                <a:latin typeface="Gill Sans"/>
                <a:cs typeface="Gill Sans"/>
              </a:rPr>
              <a:t>S</a:t>
            </a:r>
            <a:r>
              <a:rPr lang="en-US" b="0" kern="0" baseline="-25000" dirty="0" smtClean="0">
                <a:solidFill>
                  <a:schemeClr val="bg1"/>
                </a:solidFill>
                <a:latin typeface="Gill Sans"/>
                <a:cs typeface="Gill Sans"/>
              </a:rPr>
              <a:t>3</a:t>
            </a:r>
          </a:p>
        </p:txBody>
      </p:sp>
      <p:sp>
        <p:nvSpPr>
          <p:cNvPr id="61" name="TextBox 60"/>
          <p:cNvSpPr txBox="1"/>
          <p:nvPr/>
        </p:nvSpPr>
        <p:spPr>
          <a:xfrm>
            <a:off x="8061938" y="5105400"/>
            <a:ext cx="389850" cy="338554"/>
          </a:xfrm>
          <a:prstGeom prst="rect">
            <a:avLst/>
          </a:prstGeom>
          <a:noFill/>
        </p:spPr>
        <p:txBody>
          <a:bodyPr wrap="none" rtlCol="0">
            <a:spAutoFit/>
          </a:bodyPr>
          <a:lstStyle/>
          <a:p>
            <a:pPr lvl="0"/>
            <a:r>
              <a:rPr lang="en-US" b="0" kern="0" dirty="0" smtClean="0">
                <a:solidFill>
                  <a:schemeClr val="bg1"/>
                </a:solidFill>
                <a:latin typeface="Gill Sans"/>
                <a:cs typeface="Gill Sans"/>
              </a:rPr>
              <a:t>…</a:t>
            </a:r>
            <a:endParaRPr lang="en-US" b="0" kern="0" baseline="-25000" dirty="0" smtClean="0">
              <a:solidFill>
                <a:schemeClr val="bg1"/>
              </a:solidFill>
              <a:latin typeface="Gill Sans"/>
              <a:cs typeface="Gill Sans"/>
            </a:endParaRPr>
          </a:p>
        </p:txBody>
      </p:sp>
      <p:sp>
        <p:nvSpPr>
          <p:cNvPr id="56" name="TextBox 55"/>
          <p:cNvSpPr txBox="1"/>
          <p:nvPr/>
        </p:nvSpPr>
        <p:spPr>
          <a:xfrm rot="20989502">
            <a:off x="3162521" y="5582721"/>
            <a:ext cx="3987189" cy="523220"/>
          </a:xfrm>
          <a:prstGeom prst="rect">
            <a:avLst/>
          </a:prstGeom>
          <a:noFill/>
        </p:spPr>
        <p:txBody>
          <a:bodyPr wrap="none" rtlCol="0">
            <a:spAutoFit/>
          </a:bodyPr>
          <a:lstStyle/>
          <a:p>
            <a:r>
              <a:rPr lang="en-US" sz="2800" dirty="0" smtClean="0">
                <a:solidFill>
                  <a:srgbClr val="FF0000"/>
                </a:solidFill>
                <a:latin typeface="Gill Sans"/>
                <a:cs typeface="Gill Sans"/>
              </a:rPr>
              <a:t>What’s the problem?</a:t>
            </a:r>
            <a:endParaRPr lang="en-US" sz="2800" dirty="0">
              <a:solidFill>
                <a:srgbClr val="FF0000"/>
              </a:solidFill>
              <a:latin typeface="Gill Sans"/>
              <a:cs typeface="Gill Sans"/>
            </a:endParaRPr>
          </a:p>
        </p:txBody>
      </p:sp>
    </p:spTree>
    <p:extLst>
      <p:ext uri="{BB962C8B-B14F-4D97-AF65-F5344CB8AC3E}">
        <p14:creationId xmlns:p14="http://schemas.microsoft.com/office/powerpoint/2010/main" val="249568514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5" presetClass="entr" presetSubtype="0" fill="hold" grpId="0" nodeType="click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1000" fill="hold"/>
                                        <p:tgtEl>
                                          <p:spTgt spid="56"/>
                                        </p:tgtEl>
                                        <p:attrNameLst>
                                          <p:attrName>ppt_w</p:attrName>
                                        </p:attrNameLst>
                                      </p:cBhvr>
                                      <p:tavLst>
                                        <p:tav tm="0">
                                          <p:val>
                                            <p:fltVal val="0"/>
                                          </p:val>
                                        </p:tav>
                                        <p:tav tm="100000">
                                          <p:val>
                                            <p:strVal val="#ppt_w"/>
                                          </p:val>
                                        </p:tav>
                                      </p:tavLst>
                                    </p:anim>
                                    <p:anim calcmode="lin" valueType="num">
                                      <p:cBhvr>
                                        <p:cTn id="74" dur="1000" fill="hold"/>
                                        <p:tgtEl>
                                          <p:spTgt spid="56"/>
                                        </p:tgtEl>
                                        <p:attrNameLst>
                                          <p:attrName>ppt_h</p:attrName>
                                        </p:attrNameLst>
                                      </p:cBhvr>
                                      <p:tavLst>
                                        <p:tav tm="0">
                                          <p:val>
                                            <p:fltVal val="0"/>
                                          </p:val>
                                        </p:tav>
                                        <p:tav tm="100000">
                                          <p:val>
                                            <p:strVal val="#ppt_h"/>
                                          </p:val>
                                        </p:tav>
                                      </p:tavLst>
                                    </p:anim>
                                    <p:anim calcmode="lin" valueType="num">
                                      <p:cBhvr>
                                        <p:cTn id="75" dur="1000" fill="hold"/>
                                        <p:tgtEl>
                                          <p:spTgt spid="56"/>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5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p:bldP spid="25" grpId="0" animBg="1"/>
      <p:bldP spid="27" grpId="0" animBg="1"/>
      <p:bldP spid="28" grpId="0"/>
      <p:bldP spid="29" grpId="0" animBg="1"/>
      <p:bldP spid="31" grpId="0" animBg="1"/>
      <p:bldP spid="32" grpId="0"/>
      <p:bldP spid="33" grpId="0" animBg="1"/>
      <p:bldP spid="35" grpId="0" animBg="1"/>
      <p:bldP spid="36" grpId="0"/>
      <p:bldP spid="37" grpId="0" animBg="1"/>
      <p:bldP spid="38" grpId="0"/>
      <p:bldP spid="39" grpId="0"/>
      <p:bldP spid="40" grpId="0"/>
      <p:bldP spid="41" grpId="0" animBg="1"/>
      <p:bldP spid="42" grpId="0"/>
      <p:bldP spid="43" grpId="0" animBg="1"/>
      <p:bldP spid="47" grpId="0" animBg="1"/>
      <p:bldP spid="48" grpId="0"/>
      <p:bldP spid="53" grpId="0"/>
      <p:bldP spid="54" grpId="0"/>
      <p:bldP spid="55" grpId="0"/>
      <p:bldP spid="59" grpId="0" animBg="1"/>
      <p:bldP spid="60" grpId="0"/>
      <p:bldP spid="61" grpId="0"/>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1371600" y="2438400"/>
            <a:ext cx="2057400" cy="20574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2"/>
                </a:solidFill>
                <a:effectLst/>
                <a:latin typeface="Gill Sans"/>
                <a:cs typeface="Gill Sans"/>
              </a:rPr>
              <a:t>“OLTP”</a:t>
            </a:r>
          </a:p>
        </p:txBody>
      </p:sp>
      <p:sp>
        <p:nvSpPr>
          <p:cNvPr id="5" name="Rectangle 4"/>
          <p:cNvSpPr/>
          <p:nvPr/>
        </p:nvSpPr>
        <p:spPr bwMode="auto">
          <a:xfrm>
            <a:off x="5943600" y="2438400"/>
            <a:ext cx="2057400" cy="20574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2"/>
                </a:solidFill>
                <a:effectLst/>
                <a:latin typeface="Gill Sans"/>
                <a:cs typeface="Gill Sans"/>
              </a:rPr>
              <a:t>Hadoop</a:t>
            </a:r>
          </a:p>
        </p:txBody>
      </p:sp>
      <p:cxnSp>
        <p:nvCxnSpPr>
          <p:cNvPr id="7" name="Straight Arrow Connector 6"/>
          <p:cNvCxnSpPr>
            <a:stCxn id="4" idx="3"/>
            <a:endCxn id="5" idx="1"/>
          </p:cNvCxnSpPr>
          <p:nvPr/>
        </p:nvCxnSpPr>
        <p:spPr bwMode="auto">
          <a:xfrm>
            <a:off x="3429000" y="3467100"/>
            <a:ext cx="2514600" cy="1588"/>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8" name="TextBox 7"/>
          <p:cNvSpPr txBox="1"/>
          <p:nvPr/>
        </p:nvSpPr>
        <p:spPr>
          <a:xfrm>
            <a:off x="3276601" y="2891135"/>
            <a:ext cx="2819399" cy="461665"/>
          </a:xfrm>
          <a:prstGeom prst="rect">
            <a:avLst/>
          </a:prstGeom>
          <a:noFill/>
        </p:spPr>
        <p:txBody>
          <a:bodyPr wrap="square" rtlCol="0">
            <a:spAutoFit/>
          </a:bodyPr>
          <a:lstStyle/>
          <a:p>
            <a:pPr algn="ctr"/>
            <a:r>
              <a:rPr lang="en-US" sz="2400" dirty="0" smtClean="0">
                <a:solidFill>
                  <a:schemeClr val="bg2"/>
                </a:solidFill>
                <a:latin typeface="Gill Sans"/>
                <a:cs typeface="Gill Sans"/>
              </a:rPr>
              <a:t>ELT</a:t>
            </a:r>
            <a:endParaRPr lang="en-US" sz="1400" b="0" dirty="0">
              <a:solidFill>
                <a:schemeClr val="bg2"/>
              </a:solidFill>
              <a:latin typeface="Gill Sans"/>
              <a:cs typeface="Gill Sans"/>
            </a:endParaRPr>
          </a:p>
        </p:txBody>
      </p:sp>
      <p:pic>
        <p:nvPicPr>
          <p:cNvPr id="13" name="Picture 12" descr="hive-logo.png"/>
          <p:cNvPicPr>
            <a:picLocks noChangeAspect="1"/>
          </p:cNvPicPr>
          <p:nvPr/>
        </p:nvPicPr>
        <p:blipFill>
          <a:blip r:embed="rId2" cstate="print"/>
          <a:stretch>
            <a:fillRect/>
          </a:stretch>
        </p:blipFill>
        <p:spPr>
          <a:xfrm>
            <a:off x="6019800" y="762000"/>
            <a:ext cx="1795299" cy="1606320"/>
          </a:xfrm>
          <a:prstGeom prst="rect">
            <a:avLst/>
          </a:prstGeom>
        </p:spPr>
      </p:pic>
      <p:sp>
        <p:nvSpPr>
          <p:cNvPr id="9" name="TextBox 8"/>
          <p:cNvSpPr txBox="1"/>
          <p:nvPr/>
        </p:nvSpPr>
        <p:spPr>
          <a:xfrm>
            <a:off x="2362200" y="1396424"/>
            <a:ext cx="5029200" cy="584776"/>
          </a:xfrm>
          <a:prstGeom prst="rect">
            <a:avLst/>
          </a:prstGeom>
          <a:noFill/>
        </p:spPr>
        <p:txBody>
          <a:bodyPr wrap="square" rtlCol="0">
            <a:spAutoFit/>
          </a:bodyPr>
          <a:lstStyle/>
          <a:p>
            <a:pPr algn="ctr"/>
            <a:r>
              <a:rPr lang="en-US" sz="3200" b="0" dirty="0" smtClean="0">
                <a:solidFill>
                  <a:schemeClr val="bg2"/>
                </a:solidFill>
                <a:latin typeface="Gill Sans"/>
                <a:cs typeface="Gill Sans"/>
              </a:rPr>
              <a:t>SQL-on-Hadoop</a:t>
            </a:r>
            <a:endParaRPr lang="en-US" sz="3200" b="0" dirty="0">
              <a:solidFill>
                <a:schemeClr val="bg2"/>
              </a:solidFill>
              <a:latin typeface="Gill Sans"/>
              <a:cs typeface="Gill Sans"/>
            </a:endParaRPr>
          </a:p>
        </p:txBody>
      </p:sp>
      <p:sp>
        <p:nvSpPr>
          <p:cNvPr id="12" name="TextBox 11"/>
          <p:cNvSpPr txBox="1"/>
          <p:nvPr/>
        </p:nvSpPr>
        <p:spPr>
          <a:xfrm>
            <a:off x="5334000" y="4648200"/>
            <a:ext cx="3200400" cy="830997"/>
          </a:xfrm>
          <a:prstGeom prst="rect">
            <a:avLst/>
          </a:prstGeom>
          <a:noFill/>
        </p:spPr>
        <p:txBody>
          <a:bodyPr wrap="square" rtlCol="0">
            <a:spAutoFit/>
          </a:bodyPr>
          <a:lstStyle/>
          <a:p>
            <a:pPr algn="ctr"/>
            <a:r>
              <a:rPr lang="en-US" sz="2400" b="0" dirty="0" smtClean="0">
                <a:solidFill>
                  <a:schemeClr val="bg1"/>
                </a:solidFill>
                <a:latin typeface="Gill Sans"/>
                <a:cs typeface="Gill Sans"/>
              </a:rPr>
              <a:t>What not just use a database to begin with?</a:t>
            </a:r>
          </a:p>
        </p:txBody>
      </p:sp>
      <p:sp>
        <p:nvSpPr>
          <p:cNvPr id="14" name="TextBox 13"/>
          <p:cNvSpPr txBox="1"/>
          <p:nvPr/>
        </p:nvSpPr>
        <p:spPr>
          <a:xfrm>
            <a:off x="5334000" y="5410200"/>
            <a:ext cx="3200400" cy="461665"/>
          </a:xfrm>
          <a:prstGeom prst="rect">
            <a:avLst/>
          </a:prstGeom>
          <a:noFill/>
        </p:spPr>
        <p:txBody>
          <a:bodyPr wrap="square" rtlCol="0">
            <a:spAutoFit/>
          </a:bodyPr>
          <a:lstStyle/>
          <a:p>
            <a:pPr algn="ctr"/>
            <a:r>
              <a:rPr lang="en-US" sz="2400" b="0" dirty="0" smtClean="0">
                <a:solidFill>
                  <a:schemeClr val="bg1"/>
                </a:solidFill>
                <a:latin typeface="Gill Sans"/>
                <a:cs typeface="Gill Sans"/>
              </a:rPr>
              <a:t>Cost + Scalability</a:t>
            </a:r>
          </a:p>
        </p:txBody>
      </p:sp>
    </p:spTree>
    <p:extLst>
      <p:ext uri="{BB962C8B-B14F-4D97-AF65-F5344CB8AC3E}">
        <p14:creationId xmlns:p14="http://schemas.microsoft.com/office/powerpoint/2010/main" val="365691927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9" grpId="0"/>
      <p:bldP spid="12"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Aside: Secondary Sorting</a:t>
            </a:r>
            <a:endParaRPr lang="en-US" dirty="0"/>
          </a:p>
        </p:txBody>
      </p:sp>
      <p:sp>
        <p:nvSpPr>
          <p:cNvPr id="3" name="Content Placeholder 2"/>
          <p:cNvSpPr>
            <a:spLocks noGrp="1"/>
          </p:cNvSpPr>
          <p:nvPr>
            <p:ph idx="1"/>
          </p:nvPr>
        </p:nvSpPr>
        <p:spPr/>
        <p:txBody>
          <a:bodyPr/>
          <a:lstStyle/>
          <a:p>
            <a:r>
              <a:rPr lang="en-US" dirty="0" smtClean="0"/>
              <a:t>MapReduce sorts input to reducers by key</a:t>
            </a:r>
          </a:p>
          <a:p>
            <a:pPr lvl="1"/>
            <a:r>
              <a:rPr lang="en-US" dirty="0" smtClean="0"/>
              <a:t>Values are arbitrarily ordered</a:t>
            </a:r>
          </a:p>
          <a:p>
            <a:r>
              <a:rPr lang="en-US" dirty="0" smtClean="0"/>
              <a:t>What if want to sort value also?</a:t>
            </a:r>
          </a:p>
          <a:p>
            <a:pPr lvl="1"/>
            <a:r>
              <a:rPr lang="en-US" dirty="0" smtClean="0"/>
              <a:t>E.g., k → (v</a:t>
            </a:r>
            <a:r>
              <a:rPr lang="en-US" baseline="-25000" dirty="0" smtClean="0"/>
              <a:t>1</a:t>
            </a:r>
            <a:r>
              <a:rPr lang="en-US" dirty="0" smtClean="0"/>
              <a:t>, r</a:t>
            </a:r>
            <a:r>
              <a:rPr lang="en-US" baseline="-25000" dirty="0"/>
              <a:t>1</a:t>
            </a:r>
            <a:r>
              <a:rPr lang="en-US" dirty="0" smtClean="0"/>
              <a:t>), (v</a:t>
            </a:r>
            <a:r>
              <a:rPr lang="en-US" baseline="-25000" dirty="0" smtClean="0"/>
              <a:t>3</a:t>
            </a:r>
            <a:r>
              <a:rPr lang="en-US" dirty="0" smtClean="0"/>
              <a:t>, r</a:t>
            </a:r>
            <a:r>
              <a:rPr lang="en-US" baseline="-25000" dirty="0" smtClean="0"/>
              <a:t>2</a:t>
            </a:r>
            <a:r>
              <a:rPr lang="en-US" dirty="0" smtClean="0"/>
              <a:t>), (v</a:t>
            </a:r>
            <a:r>
              <a:rPr lang="en-US" baseline="-25000" dirty="0" smtClean="0"/>
              <a:t>4</a:t>
            </a:r>
            <a:r>
              <a:rPr lang="en-US" dirty="0" smtClean="0"/>
              <a:t>, r</a:t>
            </a:r>
            <a:r>
              <a:rPr lang="en-US" baseline="-25000" dirty="0" smtClean="0"/>
              <a:t>3</a:t>
            </a:r>
            <a:r>
              <a:rPr lang="en-US" dirty="0" smtClean="0"/>
              <a:t>), (v</a:t>
            </a:r>
            <a:r>
              <a:rPr lang="en-US" baseline="-25000" dirty="0" smtClean="0"/>
              <a:t>8</a:t>
            </a:r>
            <a:r>
              <a:rPr lang="en-US" dirty="0" smtClean="0"/>
              <a:t>, r</a:t>
            </a:r>
            <a:r>
              <a:rPr lang="en-US" baseline="-25000" dirty="0" smtClean="0"/>
              <a:t>4</a:t>
            </a:r>
            <a:r>
              <a:rPr lang="en-US" dirty="0" smtClean="0"/>
              <a:t>)…</a:t>
            </a:r>
          </a:p>
          <a:p>
            <a:pPr lvl="1"/>
            <a:endParaRPr lang="en-US" dirty="0"/>
          </a:p>
        </p:txBody>
      </p:sp>
    </p:spTree>
    <p:extLst>
      <p:ext uri="{BB962C8B-B14F-4D97-AF65-F5344CB8AC3E}">
        <p14:creationId xmlns:p14="http://schemas.microsoft.com/office/powerpoint/2010/main" val="38531946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Secondary Sorting: Solutions</a:t>
            </a:r>
            <a:endParaRPr lang="en-US" dirty="0"/>
          </a:p>
        </p:txBody>
      </p:sp>
      <p:sp>
        <p:nvSpPr>
          <p:cNvPr id="3" name="Content Placeholder 2"/>
          <p:cNvSpPr>
            <a:spLocks noGrp="1"/>
          </p:cNvSpPr>
          <p:nvPr>
            <p:ph idx="1"/>
          </p:nvPr>
        </p:nvSpPr>
        <p:spPr/>
        <p:txBody>
          <a:bodyPr/>
          <a:lstStyle/>
          <a:p>
            <a:r>
              <a:rPr lang="en-US" dirty="0" smtClean="0"/>
              <a:t>Solution 1:</a:t>
            </a:r>
          </a:p>
          <a:p>
            <a:pPr lvl="1"/>
            <a:r>
              <a:rPr lang="en-US" dirty="0" smtClean="0"/>
              <a:t>Buffer values in memory, then sort</a:t>
            </a:r>
          </a:p>
          <a:p>
            <a:pPr lvl="1"/>
            <a:r>
              <a:rPr lang="en-US" dirty="0" smtClean="0"/>
              <a:t>Why is this a bad idea?</a:t>
            </a:r>
          </a:p>
          <a:p>
            <a:r>
              <a:rPr lang="en-US" dirty="0" smtClean="0"/>
              <a:t>Solution 2:</a:t>
            </a:r>
          </a:p>
          <a:p>
            <a:pPr lvl="1"/>
            <a:r>
              <a:rPr lang="en-US" dirty="0" smtClean="0"/>
              <a:t>“Value-to-key conversion” design pattern:</a:t>
            </a:r>
            <a:br>
              <a:rPr lang="en-US" dirty="0" smtClean="0"/>
            </a:br>
            <a:r>
              <a:rPr lang="en-US" dirty="0" smtClean="0"/>
              <a:t>form composite intermediate key, </a:t>
            </a:r>
            <a:r>
              <a:rPr lang="en-US" dirty="0" smtClean="0">
                <a:cs typeface="Arial"/>
              </a:rPr>
              <a:t>(k, v</a:t>
            </a:r>
            <a:r>
              <a:rPr lang="en-US" baseline="-25000" dirty="0" smtClean="0">
                <a:cs typeface="Arial"/>
              </a:rPr>
              <a:t>1</a:t>
            </a:r>
            <a:r>
              <a:rPr lang="en-US" dirty="0" smtClean="0">
                <a:cs typeface="Arial"/>
              </a:rPr>
              <a:t>)</a:t>
            </a:r>
          </a:p>
          <a:p>
            <a:pPr lvl="1"/>
            <a:r>
              <a:rPr lang="en-US" dirty="0" smtClean="0">
                <a:cs typeface="Arial"/>
              </a:rPr>
              <a:t>Let execution framework do the sorting</a:t>
            </a:r>
          </a:p>
          <a:p>
            <a:pPr lvl="1"/>
            <a:r>
              <a:rPr lang="en-US" dirty="0" smtClean="0">
                <a:cs typeface="Arial"/>
              </a:rPr>
              <a:t>Preserve state across multiple key-value pairs to handle processing</a:t>
            </a:r>
            <a:endParaRPr lang="en-US" dirty="0" smtClean="0"/>
          </a:p>
          <a:p>
            <a:pPr lvl="1"/>
            <a:r>
              <a:rPr lang="en-US" dirty="0" smtClean="0"/>
              <a:t>Anything else we need to do?</a:t>
            </a:r>
            <a:endParaRPr lang="en-US" dirty="0"/>
          </a:p>
        </p:txBody>
      </p:sp>
    </p:spTree>
    <p:extLst>
      <p:ext uri="{BB962C8B-B14F-4D97-AF65-F5344CB8AC3E}">
        <p14:creationId xmlns:p14="http://schemas.microsoft.com/office/powerpoint/2010/main" val="7002988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Value-to-Key Conversion</a:t>
            </a:r>
            <a:endParaRPr lang="en-US" dirty="0"/>
          </a:p>
        </p:txBody>
      </p:sp>
      <p:sp>
        <p:nvSpPr>
          <p:cNvPr id="4" name="TextBox 3"/>
          <p:cNvSpPr txBox="1"/>
          <p:nvPr/>
        </p:nvSpPr>
        <p:spPr>
          <a:xfrm>
            <a:off x="1295400" y="2133600"/>
            <a:ext cx="4058213" cy="400110"/>
          </a:xfrm>
          <a:prstGeom prst="rect">
            <a:avLst/>
          </a:prstGeom>
          <a:noFill/>
        </p:spPr>
        <p:txBody>
          <a:bodyPr wrap="none" rtlCol="0">
            <a:spAutoFit/>
          </a:bodyPr>
          <a:lstStyle/>
          <a:p>
            <a:pPr marL="0" lvl="1">
              <a:spcBef>
                <a:spcPct val="10000"/>
              </a:spcBef>
              <a:spcAft>
                <a:spcPct val="10000"/>
              </a:spcAft>
              <a:buClr>
                <a:srgbClr val="5675A9"/>
              </a:buClr>
              <a:buSzPct val="75000"/>
            </a:pPr>
            <a:r>
              <a:rPr lang="en-US" sz="2000" b="0" kern="0" dirty="0">
                <a:solidFill>
                  <a:srgbClr val="000000"/>
                </a:solidFill>
                <a:latin typeface="Gill Sans"/>
                <a:cs typeface="Gill Sans"/>
              </a:rPr>
              <a:t>k → (v</a:t>
            </a:r>
            <a:r>
              <a:rPr lang="en-US" sz="2000" b="0" kern="0" baseline="-25000" dirty="0">
                <a:solidFill>
                  <a:srgbClr val="000000"/>
                </a:solidFill>
                <a:latin typeface="Gill Sans"/>
                <a:cs typeface="Gill Sans"/>
              </a:rPr>
              <a:t>8</a:t>
            </a:r>
            <a:r>
              <a:rPr lang="en-US" sz="2000" b="0" kern="0" dirty="0">
                <a:solidFill>
                  <a:srgbClr val="000000"/>
                </a:solidFill>
                <a:latin typeface="Gill Sans"/>
                <a:cs typeface="Gill Sans"/>
              </a:rPr>
              <a:t>, r</a:t>
            </a:r>
            <a:r>
              <a:rPr lang="en-US" sz="2000" b="0" kern="0" baseline="-25000" dirty="0">
                <a:solidFill>
                  <a:srgbClr val="000000"/>
                </a:solidFill>
                <a:latin typeface="Gill Sans"/>
                <a:cs typeface="Gill Sans"/>
              </a:rPr>
              <a:t>4</a:t>
            </a:r>
            <a:r>
              <a:rPr lang="en-US" sz="2000" b="0" kern="0" dirty="0" smtClean="0">
                <a:solidFill>
                  <a:srgbClr val="000000"/>
                </a:solidFill>
                <a:latin typeface="Gill Sans"/>
                <a:cs typeface="Gill Sans"/>
              </a:rPr>
              <a:t>), (</a:t>
            </a:r>
            <a:r>
              <a:rPr lang="en-US" sz="2000" b="0" kern="0" dirty="0">
                <a:solidFill>
                  <a:srgbClr val="000000"/>
                </a:solidFill>
                <a:latin typeface="Gill Sans"/>
                <a:cs typeface="Gill Sans"/>
              </a:rPr>
              <a:t>v</a:t>
            </a:r>
            <a:r>
              <a:rPr lang="en-US" sz="2000" b="0" kern="0" baseline="-25000" dirty="0">
                <a:solidFill>
                  <a:srgbClr val="000000"/>
                </a:solidFill>
                <a:latin typeface="Gill Sans"/>
                <a:cs typeface="Gill Sans"/>
              </a:rPr>
              <a:t>1</a:t>
            </a:r>
            <a:r>
              <a:rPr lang="en-US" sz="2000" b="0" kern="0" dirty="0">
                <a:solidFill>
                  <a:srgbClr val="000000"/>
                </a:solidFill>
                <a:latin typeface="Gill Sans"/>
                <a:cs typeface="Gill Sans"/>
              </a:rPr>
              <a:t>, r</a:t>
            </a:r>
            <a:r>
              <a:rPr lang="en-US" sz="2000" b="0" kern="0" baseline="-25000" dirty="0">
                <a:solidFill>
                  <a:srgbClr val="000000"/>
                </a:solidFill>
                <a:latin typeface="Gill Sans"/>
                <a:cs typeface="Gill Sans"/>
              </a:rPr>
              <a:t>1</a:t>
            </a:r>
            <a:r>
              <a:rPr lang="en-US" sz="2000" b="0" kern="0" dirty="0">
                <a:solidFill>
                  <a:srgbClr val="000000"/>
                </a:solidFill>
                <a:latin typeface="Gill Sans"/>
                <a:cs typeface="Gill Sans"/>
              </a:rPr>
              <a:t>)</a:t>
            </a:r>
            <a:r>
              <a:rPr lang="en-US" sz="2000" b="0" kern="0" dirty="0" smtClean="0">
                <a:solidFill>
                  <a:srgbClr val="000000"/>
                </a:solidFill>
                <a:latin typeface="Gill Sans"/>
                <a:cs typeface="Gill Sans"/>
              </a:rPr>
              <a:t>, </a:t>
            </a:r>
            <a:r>
              <a:rPr lang="en-US" sz="2000" b="0" kern="0" dirty="0">
                <a:solidFill>
                  <a:srgbClr val="000000"/>
                </a:solidFill>
                <a:latin typeface="Gill Sans"/>
                <a:cs typeface="Gill Sans"/>
              </a:rPr>
              <a:t>(v</a:t>
            </a:r>
            <a:r>
              <a:rPr lang="en-US" sz="2000" b="0" kern="0" baseline="-25000" dirty="0">
                <a:solidFill>
                  <a:srgbClr val="000000"/>
                </a:solidFill>
                <a:latin typeface="Gill Sans"/>
                <a:cs typeface="Gill Sans"/>
              </a:rPr>
              <a:t>4</a:t>
            </a:r>
            <a:r>
              <a:rPr lang="en-US" sz="2000" b="0" kern="0" dirty="0">
                <a:solidFill>
                  <a:srgbClr val="000000"/>
                </a:solidFill>
                <a:latin typeface="Gill Sans"/>
                <a:cs typeface="Gill Sans"/>
              </a:rPr>
              <a:t>, r</a:t>
            </a:r>
            <a:r>
              <a:rPr lang="en-US" sz="2000" b="0" kern="0" baseline="-25000" dirty="0">
                <a:solidFill>
                  <a:srgbClr val="000000"/>
                </a:solidFill>
                <a:latin typeface="Gill Sans"/>
                <a:cs typeface="Gill Sans"/>
              </a:rPr>
              <a:t>3</a:t>
            </a:r>
            <a:r>
              <a:rPr lang="en-US" sz="2000" b="0" kern="0" dirty="0">
                <a:solidFill>
                  <a:srgbClr val="000000"/>
                </a:solidFill>
                <a:latin typeface="Gill Sans"/>
                <a:cs typeface="Gill Sans"/>
              </a:rPr>
              <a:t>)</a:t>
            </a:r>
            <a:r>
              <a:rPr lang="en-US" sz="2000" b="0" kern="0" dirty="0" smtClean="0">
                <a:solidFill>
                  <a:srgbClr val="000000"/>
                </a:solidFill>
                <a:latin typeface="Gill Sans"/>
                <a:cs typeface="Gill Sans"/>
              </a:rPr>
              <a:t>, (</a:t>
            </a:r>
            <a:r>
              <a:rPr lang="en-US" sz="2000" b="0" kern="0" dirty="0">
                <a:solidFill>
                  <a:srgbClr val="000000"/>
                </a:solidFill>
                <a:latin typeface="Gill Sans"/>
                <a:cs typeface="Gill Sans"/>
              </a:rPr>
              <a:t>v</a:t>
            </a:r>
            <a:r>
              <a:rPr lang="en-US" sz="2000" b="0" kern="0" baseline="-25000" dirty="0">
                <a:solidFill>
                  <a:srgbClr val="000000"/>
                </a:solidFill>
                <a:latin typeface="Gill Sans"/>
                <a:cs typeface="Gill Sans"/>
              </a:rPr>
              <a:t>3</a:t>
            </a:r>
            <a:r>
              <a:rPr lang="en-US" sz="2000" b="0" kern="0" dirty="0">
                <a:solidFill>
                  <a:srgbClr val="000000"/>
                </a:solidFill>
                <a:latin typeface="Gill Sans"/>
                <a:cs typeface="Gill Sans"/>
              </a:rPr>
              <a:t>, r</a:t>
            </a:r>
            <a:r>
              <a:rPr lang="en-US" sz="2000" b="0" kern="0" baseline="-25000" dirty="0">
                <a:solidFill>
                  <a:srgbClr val="000000"/>
                </a:solidFill>
                <a:latin typeface="Gill Sans"/>
                <a:cs typeface="Gill Sans"/>
              </a:rPr>
              <a:t>2</a:t>
            </a:r>
            <a:r>
              <a:rPr lang="en-US" sz="2000" b="0" kern="0" dirty="0">
                <a:solidFill>
                  <a:srgbClr val="000000"/>
                </a:solidFill>
                <a:latin typeface="Gill Sans"/>
                <a:cs typeface="Gill Sans"/>
              </a:rPr>
              <a:t>)</a:t>
            </a:r>
            <a:r>
              <a:rPr lang="en-US" sz="2000" b="0" kern="0" dirty="0" smtClean="0">
                <a:solidFill>
                  <a:srgbClr val="000000"/>
                </a:solidFill>
                <a:latin typeface="Gill Sans"/>
                <a:cs typeface="Gill Sans"/>
              </a:rPr>
              <a:t>…</a:t>
            </a:r>
            <a:endParaRPr lang="en-US" sz="2000" b="0" kern="0" dirty="0">
              <a:solidFill>
                <a:srgbClr val="000000"/>
              </a:solidFill>
              <a:latin typeface="Gill Sans"/>
              <a:cs typeface="Gill Sans"/>
            </a:endParaRPr>
          </a:p>
        </p:txBody>
      </p:sp>
      <p:sp>
        <p:nvSpPr>
          <p:cNvPr id="5" name="TextBox 4"/>
          <p:cNvSpPr txBox="1"/>
          <p:nvPr/>
        </p:nvSpPr>
        <p:spPr>
          <a:xfrm>
            <a:off x="1328234" y="3596045"/>
            <a:ext cx="1359032" cy="400110"/>
          </a:xfrm>
          <a:prstGeom prst="rect">
            <a:avLst/>
          </a:prstGeom>
          <a:noFill/>
        </p:spPr>
        <p:txBody>
          <a:bodyPr wrap="none" rtlCol="0">
            <a:spAutoFit/>
          </a:bodyPr>
          <a:lstStyle/>
          <a:p>
            <a:r>
              <a:rPr lang="en-US" sz="2000" b="0" dirty="0" smtClean="0">
                <a:solidFill>
                  <a:schemeClr val="bg1"/>
                </a:solidFill>
                <a:latin typeface="Gill Sans"/>
                <a:cs typeface="Gill Sans"/>
              </a:rPr>
              <a:t>(k, v</a:t>
            </a:r>
            <a:r>
              <a:rPr lang="en-US" sz="2000" b="0" baseline="-25000" dirty="0" smtClean="0">
                <a:solidFill>
                  <a:schemeClr val="bg1"/>
                </a:solidFill>
                <a:latin typeface="Gill Sans"/>
                <a:cs typeface="Gill Sans"/>
              </a:rPr>
              <a:t>1</a:t>
            </a:r>
            <a:r>
              <a:rPr lang="en-US" sz="2000" b="0" dirty="0" smtClean="0">
                <a:solidFill>
                  <a:schemeClr val="bg1"/>
                </a:solidFill>
                <a:latin typeface="Gill Sans"/>
                <a:cs typeface="Gill Sans"/>
              </a:rPr>
              <a:t>) → r</a:t>
            </a:r>
            <a:r>
              <a:rPr lang="en-US" sz="2000" b="0" baseline="-25000" dirty="0">
                <a:solidFill>
                  <a:schemeClr val="bg1"/>
                </a:solidFill>
                <a:latin typeface="Gill Sans"/>
                <a:cs typeface="Gill Sans"/>
              </a:rPr>
              <a:t>1</a:t>
            </a:r>
            <a:endParaRPr lang="en-US" sz="2000" b="0" dirty="0">
              <a:solidFill>
                <a:schemeClr val="bg1"/>
              </a:solidFill>
              <a:latin typeface="Gill Sans"/>
              <a:cs typeface="Gill Sans"/>
            </a:endParaRPr>
          </a:p>
        </p:txBody>
      </p:sp>
      <p:sp>
        <p:nvSpPr>
          <p:cNvPr id="6" name="TextBox 5"/>
          <p:cNvSpPr txBox="1"/>
          <p:nvPr/>
        </p:nvSpPr>
        <p:spPr>
          <a:xfrm>
            <a:off x="914400" y="1764268"/>
            <a:ext cx="1056925" cy="400110"/>
          </a:xfrm>
          <a:prstGeom prst="rect">
            <a:avLst/>
          </a:prstGeom>
          <a:noFill/>
        </p:spPr>
        <p:txBody>
          <a:bodyPr wrap="none" rtlCol="0">
            <a:spAutoFit/>
          </a:bodyPr>
          <a:lstStyle/>
          <a:p>
            <a:r>
              <a:rPr lang="en-US" sz="2000" dirty="0" smtClean="0">
                <a:solidFill>
                  <a:schemeClr val="bg1"/>
                </a:solidFill>
                <a:latin typeface="Gill Sans"/>
                <a:cs typeface="Gill Sans"/>
              </a:rPr>
              <a:t>Before</a:t>
            </a:r>
            <a:endParaRPr lang="en-US" sz="2000" dirty="0">
              <a:solidFill>
                <a:schemeClr val="bg1"/>
              </a:solidFill>
              <a:latin typeface="Gill Sans"/>
              <a:cs typeface="Gill Sans"/>
            </a:endParaRPr>
          </a:p>
        </p:txBody>
      </p:sp>
      <p:sp>
        <p:nvSpPr>
          <p:cNvPr id="7" name="TextBox 6"/>
          <p:cNvSpPr txBox="1"/>
          <p:nvPr/>
        </p:nvSpPr>
        <p:spPr>
          <a:xfrm>
            <a:off x="914400" y="3200400"/>
            <a:ext cx="902811" cy="400110"/>
          </a:xfrm>
          <a:prstGeom prst="rect">
            <a:avLst/>
          </a:prstGeom>
          <a:noFill/>
        </p:spPr>
        <p:txBody>
          <a:bodyPr wrap="none" rtlCol="0">
            <a:spAutoFit/>
          </a:bodyPr>
          <a:lstStyle/>
          <a:p>
            <a:r>
              <a:rPr lang="en-US" sz="2000" dirty="0" smtClean="0">
                <a:solidFill>
                  <a:schemeClr val="bg1"/>
                </a:solidFill>
                <a:latin typeface="Gill Sans"/>
                <a:cs typeface="Gill Sans"/>
              </a:rPr>
              <a:t>After</a:t>
            </a:r>
            <a:endParaRPr lang="en-US" sz="2000" dirty="0">
              <a:solidFill>
                <a:schemeClr val="bg1"/>
              </a:solidFill>
              <a:latin typeface="Gill Sans"/>
              <a:cs typeface="Gill Sans"/>
            </a:endParaRPr>
          </a:p>
        </p:txBody>
      </p:sp>
      <p:sp>
        <p:nvSpPr>
          <p:cNvPr id="12" name="TextBox 11"/>
          <p:cNvSpPr txBox="1"/>
          <p:nvPr/>
        </p:nvSpPr>
        <p:spPr>
          <a:xfrm>
            <a:off x="1328234" y="3946763"/>
            <a:ext cx="1359032" cy="400110"/>
          </a:xfrm>
          <a:prstGeom prst="rect">
            <a:avLst/>
          </a:prstGeom>
          <a:noFill/>
        </p:spPr>
        <p:txBody>
          <a:bodyPr wrap="none" rtlCol="0">
            <a:spAutoFit/>
          </a:bodyPr>
          <a:lstStyle/>
          <a:p>
            <a:r>
              <a:rPr lang="en-US" sz="2000" b="0" dirty="0" smtClean="0">
                <a:solidFill>
                  <a:schemeClr val="bg1"/>
                </a:solidFill>
                <a:latin typeface="Gill Sans"/>
                <a:cs typeface="Gill Sans"/>
              </a:rPr>
              <a:t>(k, v</a:t>
            </a:r>
            <a:r>
              <a:rPr lang="en-US" sz="2000" b="0" baseline="-25000" dirty="0" smtClean="0">
                <a:solidFill>
                  <a:schemeClr val="bg1"/>
                </a:solidFill>
                <a:latin typeface="Gill Sans"/>
                <a:cs typeface="Gill Sans"/>
              </a:rPr>
              <a:t>3</a:t>
            </a:r>
            <a:r>
              <a:rPr lang="en-US" sz="2000" b="0" dirty="0" smtClean="0">
                <a:solidFill>
                  <a:schemeClr val="bg1"/>
                </a:solidFill>
                <a:latin typeface="Gill Sans"/>
                <a:cs typeface="Gill Sans"/>
              </a:rPr>
              <a:t>) → r</a:t>
            </a:r>
            <a:r>
              <a:rPr lang="en-US" sz="2000" b="0" baseline="-25000" dirty="0" smtClean="0">
                <a:solidFill>
                  <a:schemeClr val="bg1"/>
                </a:solidFill>
                <a:latin typeface="Gill Sans"/>
                <a:cs typeface="Gill Sans"/>
              </a:rPr>
              <a:t>2</a:t>
            </a:r>
            <a:endParaRPr lang="en-US" sz="2000" b="0" dirty="0">
              <a:solidFill>
                <a:schemeClr val="bg1"/>
              </a:solidFill>
              <a:latin typeface="Gill Sans"/>
              <a:cs typeface="Gill Sans"/>
            </a:endParaRPr>
          </a:p>
        </p:txBody>
      </p:sp>
      <p:sp>
        <p:nvSpPr>
          <p:cNvPr id="13" name="TextBox 12"/>
          <p:cNvSpPr txBox="1"/>
          <p:nvPr/>
        </p:nvSpPr>
        <p:spPr>
          <a:xfrm>
            <a:off x="1328234" y="4297481"/>
            <a:ext cx="1359032" cy="400110"/>
          </a:xfrm>
          <a:prstGeom prst="rect">
            <a:avLst/>
          </a:prstGeom>
          <a:noFill/>
        </p:spPr>
        <p:txBody>
          <a:bodyPr wrap="none" rtlCol="0">
            <a:spAutoFit/>
          </a:bodyPr>
          <a:lstStyle/>
          <a:p>
            <a:r>
              <a:rPr lang="en-US" sz="2000" b="0" dirty="0" smtClean="0">
                <a:solidFill>
                  <a:schemeClr val="bg1"/>
                </a:solidFill>
                <a:latin typeface="Gill Sans"/>
                <a:cs typeface="Gill Sans"/>
              </a:rPr>
              <a:t>(k, v</a:t>
            </a:r>
            <a:r>
              <a:rPr lang="en-US" sz="2000" b="0" baseline="-25000" dirty="0" smtClean="0">
                <a:solidFill>
                  <a:schemeClr val="bg1"/>
                </a:solidFill>
                <a:latin typeface="Gill Sans"/>
                <a:cs typeface="Gill Sans"/>
              </a:rPr>
              <a:t>4</a:t>
            </a:r>
            <a:r>
              <a:rPr lang="en-US" sz="2000" b="0" dirty="0" smtClean="0">
                <a:solidFill>
                  <a:schemeClr val="bg1"/>
                </a:solidFill>
                <a:latin typeface="Gill Sans"/>
                <a:cs typeface="Gill Sans"/>
              </a:rPr>
              <a:t>) → r</a:t>
            </a:r>
            <a:r>
              <a:rPr lang="en-US" sz="2000" b="0" baseline="-25000" dirty="0" smtClean="0">
                <a:solidFill>
                  <a:schemeClr val="bg1"/>
                </a:solidFill>
                <a:latin typeface="Gill Sans"/>
                <a:cs typeface="Gill Sans"/>
              </a:rPr>
              <a:t>3</a:t>
            </a:r>
            <a:endParaRPr lang="en-US" sz="2000" b="0" dirty="0">
              <a:solidFill>
                <a:schemeClr val="bg1"/>
              </a:solidFill>
              <a:latin typeface="Gill Sans"/>
              <a:cs typeface="Gill Sans"/>
            </a:endParaRPr>
          </a:p>
        </p:txBody>
      </p:sp>
      <p:sp>
        <p:nvSpPr>
          <p:cNvPr id="14" name="TextBox 13"/>
          <p:cNvSpPr txBox="1"/>
          <p:nvPr/>
        </p:nvSpPr>
        <p:spPr>
          <a:xfrm>
            <a:off x="1328234" y="4648200"/>
            <a:ext cx="1359032" cy="400110"/>
          </a:xfrm>
          <a:prstGeom prst="rect">
            <a:avLst/>
          </a:prstGeom>
          <a:noFill/>
        </p:spPr>
        <p:txBody>
          <a:bodyPr wrap="none" rtlCol="0">
            <a:spAutoFit/>
          </a:bodyPr>
          <a:lstStyle/>
          <a:p>
            <a:r>
              <a:rPr lang="en-US" sz="2000" b="0" dirty="0" smtClean="0">
                <a:solidFill>
                  <a:schemeClr val="bg1"/>
                </a:solidFill>
                <a:latin typeface="Gill Sans"/>
                <a:cs typeface="Gill Sans"/>
              </a:rPr>
              <a:t>(k, v</a:t>
            </a:r>
            <a:r>
              <a:rPr lang="en-US" sz="2000" b="0" baseline="-25000" dirty="0" smtClean="0">
                <a:solidFill>
                  <a:schemeClr val="bg1"/>
                </a:solidFill>
                <a:latin typeface="Gill Sans"/>
                <a:cs typeface="Gill Sans"/>
              </a:rPr>
              <a:t>8</a:t>
            </a:r>
            <a:r>
              <a:rPr lang="en-US" sz="2000" b="0" dirty="0" smtClean="0">
                <a:solidFill>
                  <a:schemeClr val="bg1"/>
                </a:solidFill>
                <a:latin typeface="Gill Sans"/>
                <a:cs typeface="Gill Sans"/>
              </a:rPr>
              <a:t>) → r</a:t>
            </a:r>
            <a:r>
              <a:rPr lang="en-US" sz="2000" b="0" baseline="-25000" dirty="0" smtClean="0">
                <a:solidFill>
                  <a:schemeClr val="bg1"/>
                </a:solidFill>
                <a:latin typeface="Gill Sans"/>
                <a:cs typeface="Gill Sans"/>
              </a:rPr>
              <a:t>4</a:t>
            </a:r>
            <a:endParaRPr lang="en-US" sz="2000" b="0" dirty="0">
              <a:solidFill>
                <a:schemeClr val="bg1"/>
              </a:solidFill>
              <a:latin typeface="Gill Sans"/>
              <a:cs typeface="Gill Sans"/>
            </a:endParaRPr>
          </a:p>
        </p:txBody>
      </p:sp>
      <p:sp>
        <p:nvSpPr>
          <p:cNvPr id="16" name="TextBox 15"/>
          <p:cNvSpPr txBox="1"/>
          <p:nvPr/>
        </p:nvSpPr>
        <p:spPr>
          <a:xfrm>
            <a:off x="2209800" y="2480846"/>
            <a:ext cx="3321304" cy="369332"/>
          </a:xfrm>
          <a:prstGeom prst="rect">
            <a:avLst/>
          </a:prstGeom>
          <a:noFill/>
        </p:spPr>
        <p:txBody>
          <a:bodyPr wrap="none" rtlCol="0">
            <a:spAutoFit/>
          </a:bodyPr>
          <a:lstStyle/>
          <a:p>
            <a:r>
              <a:rPr lang="en-US" sz="1800" b="0" dirty="0" smtClean="0">
                <a:solidFill>
                  <a:srgbClr val="FF0000"/>
                </a:solidFill>
                <a:latin typeface="Gill Sans"/>
                <a:cs typeface="Gill Sans"/>
              </a:rPr>
              <a:t>Values arrive in arbitrary order…</a:t>
            </a:r>
            <a:endParaRPr lang="en-US" sz="1800" b="0" dirty="0">
              <a:solidFill>
                <a:srgbClr val="FF0000"/>
              </a:solidFill>
              <a:latin typeface="Gill Sans"/>
              <a:cs typeface="Gill Sans"/>
            </a:endParaRPr>
          </a:p>
        </p:txBody>
      </p:sp>
      <p:sp>
        <p:nvSpPr>
          <p:cNvPr id="17" name="TextBox 16"/>
          <p:cNvSpPr txBox="1"/>
          <p:nvPr/>
        </p:nvSpPr>
        <p:spPr>
          <a:xfrm>
            <a:off x="1828800" y="5010090"/>
            <a:ext cx="441146" cy="400110"/>
          </a:xfrm>
          <a:prstGeom prst="rect">
            <a:avLst/>
          </a:prstGeom>
          <a:noFill/>
        </p:spPr>
        <p:txBody>
          <a:bodyPr wrap="none" rtlCol="0">
            <a:spAutoFit/>
          </a:bodyPr>
          <a:lstStyle/>
          <a:p>
            <a:r>
              <a:rPr lang="en-US" sz="2000" b="0" dirty="0" smtClean="0">
                <a:solidFill>
                  <a:schemeClr val="bg1"/>
                </a:solidFill>
                <a:latin typeface="Gill Sans"/>
                <a:cs typeface="Gill Sans"/>
              </a:rPr>
              <a:t>…</a:t>
            </a:r>
            <a:endParaRPr lang="en-US" sz="2000" b="0" dirty="0">
              <a:solidFill>
                <a:schemeClr val="bg1"/>
              </a:solidFill>
              <a:latin typeface="Gill Sans"/>
              <a:cs typeface="Gill Sans"/>
            </a:endParaRPr>
          </a:p>
        </p:txBody>
      </p:sp>
      <p:sp>
        <p:nvSpPr>
          <p:cNvPr id="19" name="TextBox 18"/>
          <p:cNvSpPr txBox="1"/>
          <p:nvPr/>
        </p:nvSpPr>
        <p:spPr>
          <a:xfrm>
            <a:off x="3429000" y="3581400"/>
            <a:ext cx="3442269" cy="400110"/>
          </a:xfrm>
          <a:prstGeom prst="rect">
            <a:avLst/>
          </a:prstGeom>
          <a:noFill/>
        </p:spPr>
        <p:txBody>
          <a:bodyPr wrap="none" rtlCol="0">
            <a:spAutoFit/>
          </a:bodyPr>
          <a:lstStyle/>
          <a:p>
            <a:r>
              <a:rPr lang="en-US" sz="2000" b="0" dirty="0" smtClean="0">
                <a:solidFill>
                  <a:srgbClr val="FF0000"/>
                </a:solidFill>
                <a:latin typeface="Gill Sans"/>
                <a:cs typeface="Gill Sans"/>
              </a:rPr>
              <a:t>Values arrive in sorted order…</a:t>
            </a:r>
            <a:endParaRPr lang="en-US" sz="2000" b="0" dirty="0">
              <a:solidFill>
                <a:srgbClr val="FF0000"/>
              </a:solidFill>
              <a:latin typeface="Gill Sans"/>
              <a:cs typeface="Gill Sans"/>
            </a:endParaRPr>
          </a:p>
        </p:txBody>
      </p:sp>
      <p:sp>
        <p:nvSpPr>
          <p:cNvPr id="20" name="TextBox 19"/>
          <p:cNvSpPr txBox="1"/>
          <p:nvPr/>
        </p:nvSpPr>
        <p:spPr>
          <a:xfrm>
            <a:off x="3429000" y="3928646"/>
            <a:ext cx="5166373" cy="400110"/>
          </a:xfrm>
          <a:prstGeom prst="rect">
            <a:avLst/>
          </a:prstGeom>
          <a:noFill/>
        </p:spPr>
        <p:txBody>
          <a:bodyPr wrap="none" rtlCol="0">
            <a:spAutoFit/>
          </a:bodyPr>
          <a:lstStyle/>
          <a:p>
            <a:r>
              <a:rPr lang="en-US" sz="2000" b="0" dirty="0" smtClean="0">
                <a:solidFill>
                  <a:srgbClr val="FF0000"/>
                </a:solidFill>
                <a:latin typeface="Gill Sans"/>
                <a:cs typeface="Gill Sans"/>
              </a:rPr>
              <a:t>Process by preserving state across multiple keys</a:t>
            </a:r>
            <a:endParaRPr lang="en-US" sz="2000" b="0" dirty="0">
              <a:solidFill>
                <a:srgbClr val="FF0000"/>
              </a:solidFill>
              <a:latin typeface="Gill Sans"/>
              <a:cs typeface="Gill Sans"/>
            </a:endParaRPr>
          </a:p>
        </p:txBody>
      </p:sp>
      <p:sp>
        <p:nvSpPr>
          <p:cNvPr id="21" name="TextBox 20"/>
          <p:cNvSpPr txBox="1"/>
          <p:nvPr/>
        </p:nvSpPr>
        <p:spPr>
          <a:xfrm>
            <a:off x="3429000" y="4267200"/>
            <a:ext cx="3677083" cy="400110"/>
          </a:xfrm>
          <a:prstGeom prst="rect">
            <a:avLst/>
          </a:prstGeom>
          <a:noFill/>
        </p:spPr>
        <p:txBody>
          <a:bodyPr wrap="none" rtlCol="0">
            <a:spAutoFit/>
          </a:bodyPr>
          <a:lstStyle/>
          <a:p>
            <a:r>
              <a:rPr lang="en-US" sz="2000" b="0" dirty="0" smtClean="0">
                <a:solidFill>
                  <a:srgbClr val="FF0000"/>
                </a:solidFill>
                <a:latin typeface="Gill Sans"/>
                <a:cs typeface="Gill Sans"/>
              </a:rPr>
              <a:t>Remember to partition correctly!</a:t>
            </a:r>
            <a:endParaRPr lang="en-US" sz="2000" b="0" dirty="0">
              <a:solidFill>
                <a:srgbClr val="FF0000"/>
              </a:solidFill>
              <a:latin typeface="Gill Sans"/>
              <a:cs typeface="Gill Sans"/>
            </a:endParaRPr>
          </a:p>
        </p:txBody>
      </p:sp>
    </p:spTree>
    <p:extLst>
      <p:ext uri="{BB962C8B-B14F-4D97-AF65-F5344CB8AC3E}">
        <p14:creationId xmlns:p14="http://schemas.microsoft.com/office/powerpoint/2010/main" val="70205489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2" grpId="0"/>
      <p:bldP spid="13" grpId="0"/>
      <p:bldP spid="14" grpId="0"/>
      <p:bldP spid="16" grpId="0"/>
      <p:bldP spid="17" grpId="0"/>
      <p:bldP spid="19"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Reduce-side Join: V-to-K Conversion</a:t>
            </a:r>
            <a:endParaRPr lang="en-US" dirty="0"/>
          </a:p>
        </p:txBody>
      </p:sp>
      <p:sp>
        <p:nvSpPr>
          <p:cNvPr id="3" name="Rectangle 2"/>
          <p:cNvSpPr/>
          <p:nvPr/>
        </p:nvSpPr>
        <p:spPr>
          <a:xfrm>
            <a:off x="2673412" y="2286000"/>
            <a:ext cx="1371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4" name="TextBox 3"/>
          <p:cNvSpPr txBox="1"/>
          <p:nvPr/>
        </p:nvSpPr>
        <p:spPr>
          <a:xfrm>
            <a:off x="1726116" y="2286000"/>
            <a:ext cx="376993" cy="338554"/>
          </a:xfrm>
          <a:prstGeom prst="rect">
            <a:avLst/>
          </a:prstGeom>
          <a:noFill/>
        </p:spPr>
        <p:txBody>
          <a:bodyPr wrap="none" rtlCol="0">
            <a:spAutoFit/>
          </a:bodyPr>
          <a:lstStyle/>
          <a:p>
            <a:pPr lvl="0"/>
            <a:r>
              <a:rPr lang="en-US" b="0" kern="0" dirty="0" smtClean="0">
                <a:solidFill>
                  <a:schemeClr val="bg1"/>
                </a:solidFill>
                <a:latin typeface="Gill Sans"/>
                <a:cs typeface="Gill Sans"/>
              </a:rPr>
              <a:t>R</a:t>
            </a:r>
            <a:r>
              <a:rPr lang="en-US" b="0" kern="0" baseline="-25000" dirty="0" smtClean="0">
                <a:solidFill>
                  <a:schemeClr val="bg1"/>
                </a:solidFill>
                <a:latin typeface="Gill Sans"/>
                <a:cs typeface="Gill Sans"/>
              </a:rPr>
              <a:t>1</a:t>
            </a:r>
          </a:p>
        </p:txBody>
      </p:sp>
      <p:sp>
        <p:nvSpPr>
          <p:cNvPr id="5" name="Rectangle 4"/>
          <p:cNvSpPr/>
          <p:nvPr/>
        </p:nvSpPr>
        <p:spPr>
          <a:xfrm>
            <a:off x="1295400" y="22860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6" name="Rectangle 5"/>
          <p:cNvSpPr/>
          <p:nvPr/>
        </p:nvSpPr>
        <p:spPr>
          <a:xfrm>
            <a:off x="2667000" y="28194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8" name="TextBox 7"/>
          <p:cNvSpPr txBox="1"/>
          <p:nvPr/>
        </p:nvSpPr>
        <p:spPr>
          <a:xfrm>
            <a:off x="1143000" y="1905000"/>
            <a:ext cx="658654" cy="338554"/>
          </a:xfrm>
          <a:prstGeom prst="rect">
            <a:avLst/>
          </a:prstGeom>
          <a:noFill/>
        </p:spPr>
        <p:txBody>
          <a:bodyPr wrap="none" rtlCol="0">
            <a:spAutoFit/>
          </a:bodyPr>
          <a:lstStyle/>
          <a:p>
            <a:pPr lvl="0"/>
            <a:r>
              <a:rPr lang="en-US" kern="0" dirty="0" smtClean="0">
                <a:solidFill>
                  <a:schemeClr val="bg1"/>
                </a:solidFill>
                <a:latin typeface="Gill Sans"/>
                <a:cs typeface="Gill Sans"/>
              </a:rPr>
              <a:t>keys</a:t>
            </a:r>
            <a:endParaRPr lang="en-US" kern="0" baseline="-25000" dirty="0" smtClean="0">
              <a:solidFill>
                <a:schemeClr val="bg1"/>
              </a:solidFill>
              <a:latin typeface="Gill Sans"/>
              <a:cs typeface="Gill Sans"/>
            </a:endParaRPr>
          </a:p>
        </p:txBody>
      </p:sp>
      <p:sp>
        <p:nvSpPr>
          <p:cNvPr id="9" name="TextBox 8"/>
          <p:cNvSpPr txBox="1"/>
          <p:nvPr/>
        </p:nvSpPr>
        <p:spPr>
          <a:xfrm>
            <a:off x="2612751" y="1905000"/>
            <a:ext cx="836387" cy="338554"/>
          </a:xfrm>
          <a:prstGeom prst="rect">
            <a:avLst/>
          </a:prstGeom>
          <a:noFill/>
        </p:spPr>
        <p:txBody>
          <a:bodyPr wrap="none" rtlCol="0">
            <a:spAutoFit/>
          </a:bodyPr>
          <a:lstStyle/>
          <a:p>
            <a:pPr lvl="0"/>
            <a:r>
              <a:rPr lang="en-US" kern="0" dirty="0" smtClean="0">
                <a:solidFill>
                  <a:schemeClr val="bg1"/>
                </a:solidFill>
                <a:latin typeface="Gill Sans"/>
                <a:cs typeface="Gill Sans"/>
              </a:rPr>
              <a:t>values</a:t>
            </a:r>
            <a:endParaRPr lang="en-US" kern="0" baseline="-25000" dirty="0" smtClean="0">
              <a:solidFill>
                <a:schemeClr val="bg1"/>
              </a:solidFill>
              <a:latin typeface="Gill Sans"/>
              <a:cs typeface="Gill Sans"/>
            </a:endParaRPr>
          </a:p>
        </p:txBody>
      </p:sp>
      <p:sp>
        <p:nvSpPr>
          <p:cNvPr id="10" name="TextBox 9"/>
          <p:cNvSpPr txBox="1"/>
          <p:nvPr/>
        </p:nvSpPr>
        <p:spPr>
          <a:xfrm>
            <a:off x="533400" y="1219200"/>
            <a:ext cx="2115182" cy="461665"/>
          </a:xfrm>
          <a:prstGeom prst="rect">
            <a:avLst/>
          </a:prstGeom>
          <a:noFill/>
        </p:spPr>
        <p:txBody>
          <a:bodyPr wrap="none" rtlCol="0">
            <a:spAutoFit/>
          </a:bodyPr>
          <a:lstStyle/>
          <a:p>
            <a:pPr lvl="0"/>
            <a:r>
              <a:rPr lang="en-US" sz="2400" kern="0" dirty="0" smtClean="0">
                <a:solidFill>
                  <a:schemeClr val="bg1"/>
                </a:solidFill>
                <a:latin typeface="Gill Sans"/>
                <a:cs typeface="Gill Sans"/>
              </a:rPr>
              <a:t>In reducer…</a:t>
            </a:r>
            <a:endParaRPr lang="en-US" sz="2400" kern="0" baseline="-25000" dirty="0" smtClean="0">
              <a:solidFill>
                <a:schemeClr val="bg1"/>
              </a:solidFill>
              <a:latin typeface="Gill Sans"/>
              <a:cs typeface="Gill Sans"/>
            </a:endParaRPr>
          </a:p>
        </p:txBody>
      </p:sp>
      <p:sp>
        <p:nvSpPr>
          <p:cNvPr id="11" name="Rectangle 10"/>
          <p:cNvSpPr/>
          <p:nvPr/>
        </p:nvSpPr>
        <p:spPr>
          <a:xfrm>
            <a:off x="2667000" y="33528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14" name="TextBox 13"/>
          <p:cNvSpPr txBox="1"/>
          <p:nvPr/>
        </p:nvSpPr>
        <p:spPr>
          <a:xfrm>
            <a:off x="1726116" y="2819400"/>
            <a:ext cx="347037" cy="338554"/>
          </a:xfrm>
          <a:prstGeom prst="rect">
            <a:avLst/>
          </a:prstGeom>
          <a:noFill/>
        </p:spPr>
        <p:txBody>
          <a:bodyPr wrap="none" rtlCol="0">
            <a:spAutoFit/>
          </a:bodyPr>
          <a:lstStyle/>
          <a:p>
            <a:pPr lvl="0"/>
            <a:r>
              <a:rPr lang="en-US" b="0" kern="0" dirty="0" smtClean="0">
                <a:solidFill>
                  <a:schemeClr val="bg1"/>
                </a:solidFill>
                <a:latin typeface="Gill Sans"/>
                <a:cs typeface="Gill Sans"/>
              </a:rPr>
              <a:t>S</a:t>
            </a:r>
            <a:r>
              <a:rPr lang="en-US" b="0" kern="0" baseline="-25000" dirty="0" smtClean="0">
                <a:solidFill>
                  <a:schemeClr val="bg1"/>
                </a:solidFill>
                <a:latin typeface="Gill Sans"/>
                <a:cs typeface="Gill Sans"/>
              </a:rPr>
              <a:t>2</a:t>
            </a:r>
          </a:p>
        </p:txBody>
      </p:sp>
      <p:sp>
        <p:nvSpPr>
          <p:cNvPr id="15" name="Rectangle 14"/>
          <p:cNvSpPr/>
          <p:nvPr/>
        </p:nvSpPr>
        <p:spPr>
          <a:xfrm>
            <a:off x="1295400" y="28194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16" name="TextBox 15"/>
          <p:cNvSpPr txBox="1"/>
          <p:nvPr/>
        </p:nvSpPr>
        <p:spPr>
          <a:xfrm>
            <a:off x="1726116" y="3352800"/>
            <a:ext cx="347037" cy="338554"/>
          </a:xfrm>
          <a:prstGeom prst="rect">
            <a:avLst/>
          </a:prstGeom>
          <a:noFill/>
        </p:spPr>
        <p:txBody>
          <a:bodyPr wrap="none" rtlCol="0">
            <a:spAutoFit/>
          </a:bodyPr>
          <a:lstStyle/>
          <a:p>
            <a:pPr lvl="0"/>
            <a:r>
              <a:rPr lang="en-US" b="0" kern="0" dirty="0" smtClean="0">
                <a:solidFill>
                  <a:schemeClr val="bg1"/>
                </a:solidFill>
                <a:latin typeface="Gill Sans"/>
                <a:cs typeface="Gill Sans"/>
              </a:rPr>
              <a:t>S</a:t>
            </a:r>
            <a:r>
              <a:rPr lang="en-US" b="0" kern="0" baseline="-25000" dirty="0" smtClean="0">
                <a:solidFill>
                  <a:schemeClr val="bg1"/>
                </a:solidFill>
                <a:latin typeface="Gill Sans"/>
                <a:cs typeface="Gill Sans"/>
              </a:rPr>
              <a:t>3</a:t>
            </a:r>
          </a:p>
        </p:txBody>
      </p:sp>
      <p:sp>
        <p:nvSpPr>
          <p:cNvPr id="17" name="Rectangle 16"/>
          <p:cNvSpPr/>
          <p:nvPr/>
        </p:nvSpPr>
        <p:spPr>
          <a:xfrm>
            <a:off x="1295400" y="33528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18" name="TextBox 17"/>
          <p:cNvSpPr txBox="1"/>
          <p:nvPr/>
        </p:nvSpPr>
        <p:spPr>
          <a:xfrm>
            <a:off x="1726116" y="3886200"/>
            <a:ext cx="347037" cy="338554"/>
          </a:xfrm>
          <a:prstGeom prst="rect">
            <a:avLst/>
          </a:prstGeom>
          <a:noFill/>
        </p:spPr>
        <p:txBody>
          <a:bodyPr wrap="none" rtlCol="0">
            <a:spAutoFit/>
          </a:bodyPr>
          <a:lstStyle/>
          <a:p>
            <a:pPr lvl="0"/>
            <a:r>
              <a:rPr lang="en-US" b="0" kern="0" dirty="0" smtClean="0">
                <a:solidFill>
                  <a:schemeClr val="bg1"/>
                </a:solidFill>
                <a:latin typeface="Gill Sans"/>
                <a:cs typeface="Gill Sans"/>
              </a:rPr>
              <a:t>S</a:t>
            </a:r>
            <a:r>
              <a:rPr lang="en-US" b="0" kern="0" baseline="-25000" dirty="0" smtClean="0">
                <a:solidFill>
                  <a:schemeClr val="bg1"/>
                </a:solidFill>
                <a:latin typeface="Gill Sans"/>
                <a:cs typeface="Gill Sans"/>
              </a:rPr>
              <a:t>9</a:t>
            </a:r>
          </a:p>
        </p:txBody>
      </p:sp>
      <p:sp>
        <p:nvSpPr>
          <p:cNvPr id="19" name="Rectangle 18"/>
          <p:cNvSpPr/>
          <p:nvPr/>
        </p:nvSpPr>
        <p:spPr>
          <a:xfrm>
            <a:off x="1295400" y="38862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20" name="Rectangle 19"/>
          <p:cNvSpPr/>
          <p:nvPr/>
        </p:nvSpPr>
        <p:spPr>
          <a:xfrm>
            <a:off x="2667000" y="38862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21" name="Rectangle 20"/>
          <p:cNvSpPr/>
          <p:nvPr/>
        </p:nvSpPr>
        <p:spPr>
          <a:xfrm>
            <a:off x="2673412" y="4419600"/>
            <a:ext cx="1371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22" name="TextBox 21"/>
          <p:cNvSpPr txBox="1"/>
          <p:nvPr/>
        </p:nvSpPr>
        <p:spPr>
          <a:xfrm>
            <a:off x="1726116" y="4419600"/>
            <a:ext cx="377026" cy="338554"/>
          </a:xfrm>
          <a:prstGeom prst="rect">
            <a:avLst/>
          </a:prstGeom>
          <a:noFill/>
        </p:spPr>
        <p:txBody>
          <a:bodyPr wrap="none" rtlCol="0">
            <a:spAutoFit/>
          </a:bodyPr>
          <a:lstStyle/>
          <a:p>
            <a:pPr lvl="0"/>
            <a:r>
              <a:rPr lang="en-US" b="0" kern="0" dirty="0" smtClean="0">
                <a:solidFill>
                  <a:schemeClr val="bg1"/>
                </a:solidFill>
                <a:latin typeface="Gill Sans"/>
                <a:cs typeface="Gill Sans"/>
              </a:rPr>
              <a:t>R</a:t>
            </a:r>
            <a:r>
              <a:rPr lang="en-US" b="0" kern="0" baseline="-25000" dirty="0" smtClean="0">
                <a:solidFill>
                  <a:schemeClr val="bg1"/>
                </a:solidFill>
                <a:latin typeface="Gill Sans"/>
                <a:cs typeface="Gill Sans"/>
              </a:rPr>
              <a:t>4</a:t>
            </a:r>
          </a:p>
        </p:txBody>
      </p:sp>
      <p:sp>
        <p:nvSpPr>
          <p:cNvPr id="23" name="Rectangle 22"/>
          <p:cNvSpPr/>
          <p:nvPr/>
        </p:nvSpPr>
        <p:spPr>
          <a:xfrm>
            <a:off x="1295400" y="4419600"/>
            <a:ext cx="381000" cy="381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24" name="Rectangle 23"/>
          <p:cNvSpPr/>
          <p:nvPr/>
        </p:nvSpPr>
        <p:spPr>
          <a:xfrm>
            <a:off x="2667000" y="49530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25" name="Rectangle 24"/>
          <p:cNvSpPr/>
          <p:nvPr/>
        </p:nvSpPr>
        <p:spPr>
          <a:xfrm>
            <a:off x="2667000" y="54864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26" name="TextBox 25"/>
          <p:cNvSpPr txBox="1"/>
          <p:nvPr/>
        </p:nvSpPr>
        <p:spPr>
          <a:xfrm>
            <a:off x="1726116" y="4953000"/>
            <a:ext cx="347037" cy="338554"/>
          </a:xfrm>
          <a:prstGeom prst="rect">
            <a:avLst/>
          </a:prstGeom>
          <a:noFill/>
        </p:spPr>
        <p:txBody>
          <a:bodyPr wrap="none" rtlCol="0">
            <a:spAutoFit/>
          </a:bodyPr>
          <a:lstStyle/>
          <a:p>
            <a:pPr lvl="0"/>
            <a:r>
              <a:rPr lang="en-US" b="0" kern="0" dirty="0" smtClean="0">
                <a:solidFill>
                  <a:schemeClr val="bg1"/>
                </a:solidFill>
                <a:latin typeface="Gill Sans"/>
                <a:cs typeface="Gill Sans"/>
              </a:rPr>
              <a:t>S</a:t>
            </a:r>
            <a:r>
              <a:rPr lang="en-US" b="0" kern="0" baseline="-25000" dirty="0" smtClean="0">
                <a:solidFill>
                  <a:schemeClr val="bg1"/>
                </a:solidFill>
                <a:latin typeface="Gill Sans"/>
                <a:cs typeface="Gill Sans"/>
              </a:rPr>
              <a:t>3</a:t>
            </a:r>
          </a:p>
        </p:txBody>
      </p:sp>
      <p:sp>
        <p:nvSpPr>
          <p:cNvPr id="27" name="Rectangle 26"/>
          <p:cNvSpPr/>
          <p:nvPr/>
        </p:nvSpPr>
        <p:spPr>
          <a:xfrm>
            <a:off x="1295400" y="4953000"/>
            <a:ext cx="381000" cy="381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28" name="TextBox 27"/>
          <p:cNvSpPr txBox="1"/>
          <p:nvPr/>
        </p:nvSpPr>
        <p:spPr>
          <a:xfrm>
            <a:off x="1726116" y="5486400"/>
            <a:ext cx="351378" cy="338554"/>
          </a:xfrm>
          <a:prstGeom prst="rect">
            <a:avLst/>
          </a:prstGeom>
          <a:noFill/>
        </p:spPr>
        <p:txBody>
          <a:bodyPr wrap="none" rtlCol="0">
            <a:spAutoFit/>
          </a:bodyPr>
          <a:lstStyle/>
          <a:p>
            <a:pPr lvl="0"/>
            <a:r>
              <a:rPr lang="en-US" b="0" kern="0" dirty="0" smtClean="0">
                <a:solidFill>
                  <a:schemeClr val="bg1"/>
                </a:solidFill>
                <a:latin typeface="Gill Sans"/>
                <a:cs typeface="Gill Sans"/>
              </a:rPr>
              <a:t>S</a:t>
            </a:r>
            <a:r>
              <a:rPr lang="en-US" b="0" kern="0" baseline="-25000" dirty="0" smtClean="0">
                <a:solidFill>
                  <a:schemeClr val="bg1"/>
                </a:solidFill>
                <a:latin typeface="Gill Sans"/>
                <a:cs typeface="Gill Sans"/>
              </a:rPr>
              <a:t>7</a:t>
            </a:r>
          </a:p>
        </p:txBody>
      </p:sp>
      <p:sp>
        <p:nvSpPr>
          <p:cNvPr id="29" name="Rectangle 28"/>
          <p:cNvSpPr/>
          <p:nvPr/>
        </p:nvSpPr>
        <p:spPr>
          <a:xfrm>
            <a:off x="1295400" y="5486400"/>
            <a:ext cx="381000" cy="381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cxnSp>
        <p:nvCxnSpPr>
          <p:cNvPr id="34" name="Straight Arrow Connector 33"/>
          <p:cNvCxnSpPr/>
          <p:nvPr/>
        </p:nvCxnSpPr>
        <p:spPr bwMode="auto">
          <a:xfrm rot="10800000">
            <a:off x="4121212" y="2476500"/>
            <a:ext cx="526988" cy="1588"/>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40" name="TextBox 39"/>
          <p:cNvSpPr txBox="1"/>
          <p:nvPr/>
        </p:nvSpPr>
        <p:spPr>
          <a:xfrm>
            <a:off x="4724400" y="2328446"/>
            <a:ext cx="3856119" cy="369332"/>
          </a:xfrm>
          <a:prstGeom prst="rect">
            <a:avLst/>
          </a:prstGeom>
          <a:noFill/>
        </p:spPr>
        <p:txBody>
          <a:bodyPr wrap="none" rtlCol="0">
            <a:spAutoFit/>
          </a:bodyPr>
          <a:lstStyle/>
          <a:p>
            <a:r>
              <a:rPr lang="en-US" sz="1800" b="0" dirty="0" smtClean="0">
                <a:solidFill>
                  <a:schemeClr val="bg1"/>
                </a:solidFill>
                <a:latin typeface="Gill Sans"/>
                <a:cs typeface="Gill Sans"/>
              </a:rPr>
              <a:t>New key encountered: hold in memory</a:t>
            </a:r>
            <a:endParaRPr lang="en-US" sz="1800" b="0" dirty="0">
              <a:solidFill>
                <a:schemeClr val="bg1"/>
              </a:solidFill>
              <a:latin typeface="Gill Sans"/>
              <a:cs typeface="Gill Sans"/>
            </a:endParaRPr>
          </a:p>
        </p:txBody>
      </p:sp>
      <p:cxnSp>
        <p:nvCxnSpPr>
          <p:cNvPr id="42" name="Straight Arrow Connector 41"/>
          <p:cNvCxnSpPr/>
          <p:nvPr/>
        </p:nvCxnSpPr>
        <p:spPr bwMode="auto">
          <a:xfrm rot="16200000" flipH="1">
            <a:off x="3921888" y="3540888"/>
            <a:ext cx="1446212" cy="6412"/>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44" name="TextBox 43"/>
          <p:cNvSpPr txBox="1"/>
          <p:nvPr/>
        </p:nvSpPr>
        <p:spPr>
          <a:xfrm>
            <a:off x="4724400" y="2709446"/>
            <a:ext cx="3826701" cy="369332"/>
          </a:xfrm>
          <a:prstGeom prst="rect">
            <a:avLst/>
          </a:prstGeom>
          <a:noFill/>
        </p:spPr>
        <p:txBody>
          <a:bodyPr wrap="none" rtlCol="0">
            <a:spAutoFit/>
          </a:bodyPr>
          <a:lstStyle/>
          <a:p>
            <a:r>
              <a:rPr lang="en-US" sz="1800" b="0" dirty="0" smtClean="0">
                <a:solidFill>
                  <a:schemeClr val="bg1"/>
                </a:solidFill>
                <a:latin typeface="Gill Sans"/>
                <a:cs typeface="Gill Sans"/>
              </a:rPr>
              <a:t>Cross with records from other dataset</a:t>
            </a:r>
            <a:endParaRPr lang="en-US" sz="1800" b="0" dirty="0">
              <a:solidFill>
                <a:schemeClr val="bg1"/>
              </a:solidFill>
              <a:latin typeface="Gill Sans"/>
              <a:cs typeface="Gill Sans"/>
            </a:endParaRPr>
          </a:p>
        </p:txBody>
      </p:sp>
      <p:cxnSp>
        <p:nvCxnSpPr>
          <p:cNvPr id="45" name="Straight Arrow Connector 44"/>
          <p:cNvCxnSpPr/>
          <p:nvPr/>
        </p:nvCxnSpPr>
        <p:spPr bwMode="auto">
          <a:xfrm rot="10800000">
            <a:off x="4114800" y="4610100"/>
            <a:ext cx="526988" cy="1588"/>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46" name="TextBox 45"/>
          <p:cNvSpPr txBox="1"/>
          <p:nvPr/>
        </p:nvSpPr>
        <p:spPr>
          <a:xfrm>
            <a:off x="4717988" y="4462046"/>
            <a:ext cx="3856119" cy="369332"/>
          </a:xfrm>
          <a:prstGeom prst="rect">
            <a:avLst/>
          </a:prstGeom>
          <a:noFill/>
        </p:spPr>
        <p:txBody>
          <a:bodyPr wrap="none" rtlCol="0">
            <a:spAutoFit/>
          </a:bodyPr>
          <a:lstStyle/>
          <a:p>
            <a:r>
              <a:rPr lang="en-US" sz="1800" b="0" dirty="0" smtClean="0">
                <a:solidFill>
                  <a:schemeClr val="bg1"/>
                </a:solidFill>
                <a:latin typeface="Gill Sans"/>
                <a:cs typeface="Gill Sans"/>
              </a:rPr>
              <a:t>New key encountered: hold in memory</a:t>
            </a:r>
            <a:endParaRPr lang="en-US" sz="1800" b="0" dirty="0">
              <a:solidFill>
                <a:schemeClr val="bg1"/>
              </a:solidFill>
              <a:latin typeface="Gill Sans"/>
              <a:cs typeface="Gill Sans"/>
            </a:endParaRPr>
          </a:p>
        </p:txBody>
      </p:sp>
      <p:cxnSp>
        <p:nvCxnSpPr>
          <p:cNvPr id="47" name="Straight Arrow Connector 46"/>
          <p:cNvCxnSpPr/>
          <p:nvPr/>
        </p:nvCxnSpPr>
        <p:spPr bwMode="auto">
          <a:xfrm rot="5400000">
            <a:off x="4178970" y="5410994"/>
            <a:ext cx="912812" cy="1588"/>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48" name="TextBox 47"/>
          <p:cNvSpPr txBox="1"/>
          <p:nvPr/>
        </p:nvSpPr>
        <p:spPr>
          <a:xfrm>
            <a:off x="4717988" y="4843046"/>
            <a:ext cx="3826701" cy="369332"/>
          </a:xfrm>
          <a:prstGeom prst="rect">
            <a:avLst/>
          </a:prstGeom>
          <a:noFill/>
        </p:spPr>
        <p:txBody>
          <a:bodyPr wrap="none" rtlCol="0">
            <a:spAutoFit/>
          </a:bodyPr>
          <a:lstStyle/>
          <a:p>
            <a:r>
              <a:rPr lang="en-US" sz="1800" b="0" dirty="0" smtClean="0">
                <a:solidFill>
                  <a:schemeClr val="bg1"/>
                </a:solidFill>
                <a:latin typeface="Gill Sans"/>
                <a:cs typeface="Gill Sans"/>
              </a:rPr>
              <a:t>Cross with records from other dataset</a:t>
            </a:r>
            <a:endParaRPr lang="en-US" sz="1800" b="0" dirty="0">
              <a:solidFill>
                <a:schemeClr val="bg1"/>
              </a:solidFill>
              <a:latin typeface="Gill Sans"/>
              <a:cs typeface="Gill Sans"/>
            </a:endParaRPr>
          </a:p>
        </p:txBody>
      </p:sp>
    </p:spTree>
    <p:extLst>
      <p:ext uri="{BB962C8B-B14F-4D97-AF65-F5344CB8AC3E}">
        <p14:creationId xmlns:p14="http://schemas.microsoft.com/office/powerpoint/2010/main" val="311877207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4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6"/>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4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animBg="1"/>
      <p:bldP spid="8" grpId="0"/>
      <p:bldP spid="9" grpId="0"/>
      <p:bldP spid="10" grpId="0"/>
      <p:bldP spid="11" grpId="0" animBg="1"/>
      <p:bldP spid="14" grpId="0"/>
      <p:bldP spid="15" grpId="0" animBg="1"/>
      <p:bldP spid="16" grpId="0"/>
      <p:bldP spid="17" grpId="0" animBg="1"/>
      <p:bldP spid="18" grpId="0"/>
      <p:bldP spid="19" grpId="0" animBg="1"/>
      <p:bldP spid="20" grpId="0" animBg="1"/>
      <p:bldP spid="21" grpId="0" animBg="1"/>
      <p:bldP spid="22" grpId="0"/>
      <p:bldP spid="23" grpId="0" animBg="1"/>
      <p:bldP spid="24" grpId="0" animBg="1"/>
      <p:bldP spid="25" grpId="0" animBg="1"/>
      <p:bldP spid="26" grpId="0"/>
      <p:bldP spid="27" grpId="0" animBg="1"/>
      <p:bldP spid="28" grpId="0"/>
      <p:bldP spid="29" grpId="0" animBg="1"/>
      <p:bldP spid="40" grpId="0"/>
      <p:bldP spid="44" grpId="0"/>
      <p:bldP spid="46" grpId="0"/>
      <p:bldP spid="4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Reduce-side Join: many-to-many</a:t>
            </a:r>
            <a:endParaRPr lang="en-US" dirty="0"/>
          </a:p>
        </p:txBody>
      </p:sp>
      <p:sp>
        <p:nvSpPr>
          <p:cNvPr id="3" name="Rectangle 2"/>
          <p:cNvSpPr/>
          <p:nvPr/>
        </p:nvSpPr>
        <p:spPr>
          <a:xfrm>
            <a:off x="2673412" y="2286000"/>
            <a:ext cx="1371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4" name="TextBox 3"/>
          <p:cNvSpPr txBox="1"/>
          <p:nvPr/>
        </p:nvSpPr>
        <p:spPr>
          <a:xfrm>
            <a:off x="1726116" y="2286000"/>
            <a:ext cx="376993" cy="338554"/>
          </a:xfrm>
          <a:prstGeom prst="rect">
            <a:avLst/>
          </a:prstGeom>
          <a:noFill/>
        </p:spPr>
        <p:txBody>
          <a:bodyPr wrap="none" rtlCol="0">
            <a:spAutoFit/>
          </a:bodyPr>
          <a:lstStyle/>
          <a:p>
            <a:pPr lvl="0"/>
            <a:r>
              <a:rPr lang="en-US" b="0" kern="0" dirty="0" smtClean="0">
                <a:solidFill>
                  <a:schemeClr val="bg1"/>
                </a:solidFill>
                <a:latin typeface="Gill Sans"/>
                <a:cs typeface="Gill Sans"/>
              </a:rPr>
              <a:t>R</a:t>
            </a:r>
            <a:r>
              <a:rPr lang="en-US" b="0" kern="0" baseline="-25000" dirty="0" smtClean="0">
                <a:solidFill>
                  <a:schemeClr val="bg1"/>
                </a:solidFill>
                <a:latin typeface="Gill Sans"/>
                <a:cs typeface="Gill Sans"/>
              </a:rPr>
              <a:t>1</a:t>
            </a:r>
          </a:p>
        </p:txBody>
      </p:sp>
      <p:sp>
        <p:nvSpPr>
          <p:cNvPr id="5" name="Rectangle 4"/>
          <p:cNvSpPr/>
          <p:nvPr/>
        </p:nvSpPr>
        <p:spPr>
          <a:xfrm>
            <a:off x="1295400" y="22860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6" name="Rectangle 5"/>
          <p:cNvSpPr/>
          <p:nvPr/>
        </p:nvSpPr>
        <p:spPr>
          <a:xfrm>
            <a:off x="2667000" y="38862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8" name="TextBox 7"/>
          <p:cNvSpPr txBox="1"/>
          <p:nvPr/>
        </p:nvSpPr>
        <p:spPr>
          <a:xfrm>
            <a:off x="1143000" y="1905000"/>
            <a:ext cx="658654" cy="338554"/>
          </a:xfrm>
          <a:prstGeom prst="rect">
            <a:avLst/>
          </a:prstGeom>
          <a:noFill/>
        </p:spPr>
        <p:txBody>
          <a:bodyPr wrap="none" rtlCol="0">
            <a:spAutoFit/>
          </a:bodyPr>
          <a:lstStyle/>
          <a:p>
            <a:pPr lvl="0"/>
            <a:r>
              <a:rPr lang="en-US" kern="0" dirty="0" smtClean="0">
                <a:solidFill>
                  <a:schemeClr val="bg1"/>
                </a:solidFill>
                <a:latin typeface="Gill Sans"/>
                <a:cs typeface="Gill Sans"/>
              </a:rPr>
              <a:t>keys</a:t>
            </a:r>
            <a:endParaRPr lang="en-US" kern="0" baseline="-25000" dirty="0" smtClean="0">
              <a:solidFill>
                <a:schemeClr val="bg1"/>
              </a:solidFill>
              <a:latin typeface="Gill Sans"/>
              <a:cs typeface="Gill Sans"/>
            </a:endParaRPr>
          </a:p>
        </p:txBody>
      </p:sp>
      <p:sp>
        <p:nvSpPr>
          <p:cNvPr id="9" name="TextBox 8"/>
          <p:cNvSpPr txBox="1"/>
          <p:nvPr/>
        </p:nvSpPr>
        <p:spPr>
          <a:xfrm>
            <a:off x="2612751" y="1905000"/>
            <a:ext cx="836387" cy="338554"/>
          </a:xfrm>
          <a:prstGeom prst="rect">
            <a:avLst/>
          </a:prstGeom>
          <a:noFill/>
        </p:spPr>
        <p:txBody>
          <a:bodyPr wrap="none" rtlCol="0">
            <a:spAutoFit/>
          </a:bodyPr>
          <a:lstStyle/>
          <a:p>
            <a:pPr lvl="0"/>
            <a:r>
              <a:rPr lang="en-US" kern="0" dirty="0" smtClean="0">
                <a:solidFill>
                  <a:schemeClr val="bg1"/>
                </a:solidFill>
                <a:latin typeface="Gill Sans"/>
                <a:cs typeface="Gill Sans"/>
              </a:rPr>
              <a:t>values</a:t>
            </a:r>
            <a:endParaRPr lang="en-US" kern="0" baseline="-25000" dirty="0" smtClean="0">
              <a:solidFill>
                <a:schemeClr val="bg1"/>
              </a:solidFill>
              <a:latin typeface="Gill Sans"/>
              <a:cs typeface="Gill Sans"/>
            </a:endParaRPr>
          </a:p>
        </p:txBody>
      </p:sp>
      <p:sp>
        <p:nvSpPr>
          <p:cNvPr id="10" name="TextBox 9"/>
          <p:cNvSpPr txBox="1"/>
          <p:nvPr/>
        </p:nvSpPr>
        <p:spPr>
          <a:xfrm>
            <a:off x="533400" y="1219200"/>
            <a:ext cx="2115182" cy="461665"/>
          </a:xfrm>
          <a:prstGeom prst="rect">
            <a:avLst/>
          </a:prstGeom>
          <a:noFill/>
        </p:spPr>
        <p:txBody>
          <a:bodyPr wrap="none" rtlCol="0">
            <a:spAutoFit/>
          </a:bodyPr>
          <a:lstStyle/>
          <a:p>
            <a:pPr lvl="0"/>
            <a:r>
              <a:rPr lang="en-US" sz="2400" kern="0" dirty="0" smtClean="0">
                <a:solidFill>
                  <a:schemeClr val="bg1"/>
                </a:solidFill>
                <a:latin typeface="Gill Sans"/>
                <a:cs typeface="Gill Sans"/>
              </a:rPr>
              <a:t>In reducer…</a:t>
            </a:r>
            <a:endParaRPr lang="en-US" sz="2400" kern="0" baseline="-25000" dirty="0" smtClean="0">
              <a:solidFill>
                <a:schemeClr val="bg1"/>
              </a:solidFill>
              <a:latin typeface="Gill Sans"/>
              <a:cs typeface="Gill Sans"/>
            </a:endParaRPr>
          </a:p>
        </p:txBody>
      </p:sp>
      <p:sp>
        <p:nvSpPr>
          <p:cNvPr id="11" name="Rectangle 10"/>
          <p:cNvSpPr/>
          <p:nvPr/>
        </p:nvSpPr>
        <p:spPr>
          <a:xfrm>
            <a:off x="2667000" y="44196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14" name="TextBox 13"/>
          <p:cNvSpPr txBox="1"/>
          <p:nvPr/>
        </p:nvSpPr>
        <p:spPr>
          <a:xfrm>
            <a:off x="1726116" y="3886200"/>
            <a:ext cx="347037" cy="338554"/>
          </a:xfrm>
          <a:prstGeom prst="rect">
            <a:avLst/>
          </a:prstGeom>
          <a:noFill/>
        </p:spPr>
        <p:txBody>
          <a:bodyPr wrap="none" rtlCol="0">
            <a:spAutoFit/>
          </a:bodyPr>
          <a:lstStyle/>
          <a:p>
            <a:pPr lvl="0"/>
            <a:r>
              <a:rPr lang="en-US" b="0" kern="0" dirty="0" smtClean="0">
                <a:solidFill>
                  <a:schemeClr val="bg1"/>
                </a:solidFill>
                <a:latin typeface="Gill Sans"/>
                <a:cs typeface="Gill Sans"/>
              </a:rPr>
              <a:t>S</a:t>
            </a:r>
            <a:r>
              <a:rPr lang="en-US" b="0" kern="0" baseline="-25000" dirty="0" smtClean="0">
                <a:solidFill>
                  <a:schemeClr val="bg1"/>
                </a:solidFill>
                <a:latin typeface="Gill Sans"/>
                <a:cs typeface="Gill Sans"/>
              </a:rPr>
              <a:t>2</a:t>
            </a:r>
          </a:p>
        </p:txBody>
      </p:sp>
      <p:sp>
        <p:nvSpPr>
          <p:cNvPr id="15" name="Rectangle 14"/>
          <p:cNvSpPr/>
          <p:nvPr/>
        </p:nvSpPr>
        <p:spPr>
          <a:xfrm>
            <a:off x="1295400" y="38862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16" name="TextBox 15"/>
          <p:cNvSpPr txBox="1"/>
          <p:nvPr/>
        </p:nvSpPr>
        <p:spPr>
          <a:xfrm>
            <a:off x="1726116" y="4419600"/>
            <a:ext cx="347037" cy="338554"/>
          </a:xfrm>
          <a:prstGeom prst="rect">
            <a:avLst/>
          </a:prstGeom>
          <a:noFill/>
        </p:spPr>
        <p:txBody>
          <a:bodyPr wrap="none" rtlCol="0">
            <a:spAutoFit/>
          </a:bodyPr>
          <a:lstStyle/>
          <a:p>
            <a:pPr lvl="0"/>
            <a:r>
              <a:rPr lang="en-US" b="0" kern="0" dirty="0" smtClean="0">
                <a:solidFill>
                  <a:schemeClr val="bg1"/>
                </a:solidFill>
                <a:latin typeface="Gill Sans"/>
                <a:cs typeface="Gill Sans"/>
              </a:rPr>
              <a:t>S</a:t>
            </a:r>
            <a:r>
              <a:rPr lang="en-US" b="0" kern="0" baseline="-25000" dirty="0" smtClean="0">
                <a:solidFill>
                  <a:schemeClr val="bg1"/>
                </a:solidFill>
                <a:latin typeface="Gill Sans"/>
                <a:cs typeface="Gill Sans"/>
              </a:rPr>
              <a:t>3</a:t>
            </a:r>
          </a:p>
        </p:txBody>
      </p:sp>
      <p:sp>
        <p:nvSpPr>
          <p:cNvPr id="17" name="Rectangle 16"/>
          <p:cNvSpPr/>
          <p:nvPr/>
        </p:nvSpPr>
        <p:spPr>
          <a:xfrm>
            <a:off x="1295400" y="44196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18" name="TextBox 17"/>
          <p:cNvSpPr txBox="1"/>
          <p:nvPr/>
        </p:nvSpPr>
        <p:spPr>
          <a:xfrm>
            <a:off x="1726116" y="4953000"/>
            <a:ext cx="347037" cy="338554"/>
          </a:xfrm>
          <a:prstGeom prst="rect">
            <a:avLst/>
          </a:prstGeom>
          <a:noFill/>
        </p:spPr>
        <p:txBody>
          <a:bodyPr wrap="none" rtlCol="0">
            <a:spAutoFit/>
          </a:bodyPr>
          <a:lstStyle/>
          <a:p>
            <a:pPr lvl="0"/>
            <a:r>
              <a:rPr lang="en-US" b="0" kern="0" dirty="0" smtClean="0">
                <a:solidFill>
                  <a:schemeClr val="bg1"/>
                </a:solidFill>
                <a:latin typeface="Gill Sans"/>
                <a:cs typeface="Gill Sans"/>
              </a:rPr>
              <a:t>S</a:t>
            </a:r>
            <a:r>
              <a:rPr lang="en-US" b="0" kern="0" baseline="-25000" dirty="0" smtClean="0">
                <a:solidFill>
                  <a:schemeClr val="bg1"/>
                </a:solidFill>
                <a:latin typeface="Gill Sans"/>
                <a:cs typeface="Gill Sans"/>
              </a:rPr>
              <a:t>9</a:t>
            </a:r>
          </a:p>
        </p:txBody>
      </p:sp>
      <p:sp>
        <p:nvSpPr>
          <p:cNvPr id="19" name="Rectangle 18"/>
          <p:cNvSpPr/>
          <p:nvPr/>
        </p:nvSpPr>
        <p:spPr>
          <a:xfrm>
            <a:off x="1295400" y="49530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20" name="Rectangle 19"/>
          <p:cNvSpPr/>
          <p:nvPr/>
        </p:nvSpPr>
        <p:spPr>
          <a:xfrm>
            <a:off x="2667000" y="49530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40" name="TextBox 39"/>
          <p:cNvSpPr txBox="1"/>
          <p:nvPr/>
        </p:nvSpPr>
        <p:spPr>
          <a:xfrm>
            <a:off x="4724400" y="2861846"/>
            <a:ext cx="1736373" cy="369332"/>
          </a:xfrm>
          <a:prstGeom prst="rect">
            <a:avLst/>
          </a:prstGeom>
          <a:noFill/>
        </p:spPr>
        <p:txBody>
          <a:bodyPr wrap="none" rtlCol="0">
            <a:spAutoFit/>
          </a:bodyPr>
          <a:lstStyle/>
          <a:p>
            <a:r>
              <a:rPr lang="en-US" sz="1800" b="0" dirty="0" smtClean="0">
                <a:solidFill>
                  <a:schemeClr val="bg1"/>
                </a:solidFill>
                <a:latin typeface="Gill Sans"/>
                <a:cs typeface="Gill Sans"/>
              </a:rPr>
              <a:t>Hold in memory</a:t>
            </a:r>
            <a:endParaRPr lang="en-US" sz="1800" b="0" dirty="0">
              <a:solidFill>
                <a:schemeClr val="bg1"/>
              </a:solidFill>
              <a:latin typeface="Gill Sans"/>
              <a:cs typeface="Gill Sans"/>
            </a:endParaRPr>
          </a:p>
        </p:txBody>
      </p:sp>
      <p:cxnSp>
        <p:nvCxnSpPr>
          <p:cNvPr id="42" name="Straight Arrow Connector 41"/>
          <p:cNvCxnSpPr/>
          <p:nvPr/>
        </p:nvCxnSpPr>
        <p:spPr bwMode="auto">
          <a:xfrm rot="16200000" flipH="1">
            <a:off x="3775900" y="4683888"/>
            <a:ext cx="1446212" cy="6412"/>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44" name="TextBox 43"/>
          <p:cNvSpPr txBox="1"/>
          <p:nvPr/>
        </p:nvSpPr>
        <p:spPr>
          <a:xfrm>
            <a:off x="4724400" y="3852446"/>
            <a:ext cx="3826701" cy="369332"/>
          </a:xfrm>
          <a:prstGeom prst="rect">
            <a:avLst/>
          </a:prstGeom>
          <a:noFill/>
        </p:spPr>
        <p:txBody>
          <a:bodyPr wrap="none" rtlCol="0">
            <a:spAutoFit/>
          </a:bodyPr>
          <a:lstStyle/>
          <a:p>
            <a:r>
              <a:rPr lang="en-US" sz="1800" b="0" dirty="0" smtClean="0">
                <a:solidFill>
                  <a:schemeClr val="bg1"/>
                </a:solidFill>
                <a:latin typeface="Gill Sans"/>
                <a:cs typeface="Gill Sans"/>
              </a:rPr>
              <a:t>Cross with records from other dataset</a:t>
            </a:r>
            <a:endParaRPr lang="en-US" sz="1800" b="0" dirty="0">
              <a:solidFill>
                <a:schemeClr val="bg1"/>
              </a:solidFill>
              <a:latin typeface="Gill Sans"/>
              <a:cs typeface="Gill Sans"/>
            </a:endParaRPr>
          </a:p>
        </p:txBody>
      </p:sp>
      <p:sp>
        <p:nvSpPr>
          <p:cNvPr id="35" name="Rectangle 34"/>
          <p:cNvSpPr/>
          <p:nvPr/>
        </p:nvSpPr>
        <p:spPr>
          <a:xfrm>
            <a:off x="2673412" y="2819400"/>
            <a:ext cx="1371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36" name="TextBox 35"/>
          <p:cNvSpPr txBox="1"/>
          <p:nvPr/>
        </p:nvSpPr>
        <p:spPr>
          <a:xfrm>
            <a:off x="1726116" y="2819400"/>
            <a:ext cx="377026" cy="338554"/>
          </a:xfrm>
          <a:prstGeom prst="rect">
            <a:avLst/>
          </a:prstGeom>
          <a:noFill/>
        </p:spPr>
        <p:txBody>
          <a:bodyPr wrap="none" rtlCol="0">
            <a:spAutoFit/>
          </a:bodyPr>
          <a:lstStyle/>
          <a:p>
            <a:pPr lvl="0"/>
            <a:r>
              <a:rPr lang="en-US" b="0" kern="0" dirty="0" smtClean="0">
                <a:solidFill>
                  <a:schemeClr val="bg1"/>
                </a:solidFill>
                <a:latin typeface="Gill Sans"/>
                <a:cs typeface="Gill Sans"/>
              </a:rPr>
              <a:t>R</a:t>
            </a:r>
            <a:r>
              <a:rPr lang="en-US" b="0" kern="0" baseline="-25000" dirty="0" smtClean="0">
                <a:solidFill>
                  <a:schemeClr val="bg1"/>
                </a:solidFill>
                <a:latin typeface="Gill Sans"/>
                <a:cs typeface="Gill Sans"/>
              </a:rPr>
              <a:t>5</a:t>
            </a:r>
          </a:p>
        </p:txBody>
      </p:sp>
      <p:sp>
        <p:nvSpPr>
          <p:cNvPr id="37" name="Rectangle 36"/>
          <p:cNvSpPr/>
          <p:nvPr/>
        </p:nvSpPr>
        <p:spPr>
          <a:xfrm>
            <a:off x="1295400" y="28194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43" name="Rectangle 42"/>
          <p:cNvSpPr/>
          <p:nvPr/>
        </p:nvSpPr>
        <p:spPr>
          <a:xfrm>
            <a:off x="2673412" y="3352800"/>
            <a:ext cx="1371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49" name="TextBox 48"/>
          <p:cNvSpPr txBox="1"/>
          <p:nvPr/>
        </p:nvSpPr>
        <p:spPr>
          <a:xfrm>
            <a:off x="1726116" y="3352800"/>
            <a:ext cx="377026" cy="338554"/>
          </a:xfrm>
          <a:prstGeom prst="rect">
            <a:avLst/>
          </a:prstGeom>
          <a:noFill/>
        </p:spPr>
        <p:txBody>
          <a:bodyPr wrap="none" rtlCol="0">
            <a:spAutoFit/>
          </a:bodyPr>
          <a:lstStyle/>
          <a:p>
            <a:pPr lvl="0"/>
            <a:r>
              <a:rPr lang="en-US" b="0" kern="0" dirty="0" smtClean="0">
                <a:solidFill>
                  <a:schemeClr val="bg1"/>
                </a:solidFill>
                <a:latin typeface="Gill Sans"/>
                <a:cs typeface="Gill Sans"/>
              </a:rPr>
              <a:t>R</a:t>
            </a:r>
            <a:r>
              <a:rPr lang="en-US" b="0" kern="0" baseline="-25000" dirty="0" smtClean="0">
                <a:solidFill>
                  <a:schemeClr val="bg1"/>
                </a:solidFill>
                <a:latin typeface="Gill Sans"/>
                <a:cs typeface="Gill Sans"/>
              </a:rPr>
              <a:t>8</a:t>
            </a:r>
          </a:p>
        </p:txBody>
      </p:sp>
      <p:sp>
        <p:nvSpPr>
          <p:cNvPr id="50" name="Rectangle 49"/>
          <p:cNvSpPr/>
          <p:nvPr/>
        </p:nvSpPr>
        <p:spPr>
          <a:xfrm>
            <a:off x="1295400" y="33528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51" name="Right Brace 50"/>
          <p:cNvSpPr/>
          <p:nvPr/>
        </p:nvSpPr>
        <p:spPr bwMode="auto">
          <a:xfrm>
            <a:off x="4267200" y="2286000"/>
            <a:ext cx="381000" cy="1447800"/>
          </a:xfrm>
          <a:prstGeom prst="rightBrace">
            <a:avLst>
              <a:gd name="adj1" fmla="val 67715"/>
              <a:gd name="adj2" fmla="val 50000"/>
            </a:avLst>
          </a:prstGeom>
          <a:ln>
            <a:headEnd type="none" w="med" len="med"/>
            <a:tailEnd type="none" w="med" len="med"/>
          </a:ln>
        </p:spPr>
        <p:style>
          <a:lnRef idx="2">
            <a:schemeClr val="dk1"/>
          </a:lnRef>
          <a:fillRef idx="0">
            <a:schemeClr val="dk1"/>
          </a:fillRef>
          <a:effectRef idx="1">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Gill Sans"/>
              <a:cs typeface="Gill Sans"/>
            </a:endParaRPr>
          </a:p>
        </p:txBody>
      </p:sp>
      <p:sp>
        <p:nvSpPr>
          <p:cNvPr id="52" name="TextBox 51"/>
          <p:cNvSpPr txBox="1"/>
          <p:nvPr/>
        </p:nvSpPr>
        <p:spPr>
          <a:xfrm rot="20989502">
            <a:off x="3162521" y="5582721"/>
            <a:ext cx="3987189" cy="523220"/>
          </a:xfrm>
          <a:prstGeom prst="rect">
            <a:avLst/>
          </a:prstGeom>
          <a:noFill/>
        </p:spPr>
        <p:txBody>
          <a:bodyPr wrap="none" rtlCol="0">
            <a:spAutoFit/>
          </a:bodyPr>
          <a:lstStyle/>
          <a:p>
            <a:r>
              <a:rPr lang="en-US" sz="2800" dirty="0" smtClean="0">
                <a:solidFill>
                  <a:srgbClr val="FF0000"/>
                </a:solidFill>
                <a:latin typeface="Gill Sans"/>
                <a:cs typeface="Gill Sans"/>
              </a:rPr>
              <a:t>What’s the problem?</a:t>
            </a:r>
            <a:endParaRPr lang="en-US" sz="2800" dirty="0">
              <a:solidFill>
                <a:srgbClr val="FF0000"/>
              </a:solidFill>
              <a:latin typeface="Gill Sans"/>
              <a:cs typeface="Gill Sans"/>
            </a:endParaRPr>
          </a:p>
        </p:txBody>
      </p:sp>
    </p:spTree>
    <p:extLst>
      <p:ext uri="{BB962C8B-B14F-4D97-AF65-F5344CB8AC3E}">
        <p14:creationId xmlns:p14="http://schemas.microsoft.com/office/powerpoint/2010/main" val="303537993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5" presetClass="entr" presetSubtype="0" fill="hold" grpId="0" nodeType="click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1000" fill="hold"/>
                                        <p:tgtEl>
                                          <p:spTgt spid="52"/>
                                        </p:tgtEl>
                                        <p:attrNameLst>
                                          <p:attrName>ppt_w</p:attrName>
                                        </p:attrNameLst>
                                      </p:cBhvr>
                                      <p:tavLst>
                                        <p:tav tm="0">
                                          <p:val>
                                            <p:fltVal val="0"/>
                                          </p:val>
                                        </p:tav>
                                        <p:tav tm="100000">
                                          <p:val>
                                            <p:strVal val="#ppt_w"/>
                                          </p:val>
                                        </p:tav>
                                      </p:tavLst>
                                    </p:anim>
                                    <p:anim calcmode="lin" valueType="num">
                                      <p:cBhvr>
                                        <p:cTn id="64" dur="1000" fill="hold"/>
                                        <p:tgtEl>
                                          <p:spTgt spid="52"/>
                                        </p:tgtEl>
                                        <p:attrNameLst>
                                          <p:attrName>ppt_h</p:attrName>
                                        </p:attrNameLst>
                                      </p:cBhvr>
                                      <p:tavLst>
                                        <p:tav tm="0">
                                          <p:val>
                                            <p:fltVal val="0"/>
                                          </p:val>
                                        </p:tav>
                                        <p:tav tm="100000">
                                          <p:val>
                                            <p:strVal val="#ppt_h"/>
                                          </p:val>
                                        </p:tav>
                                      </p:tavLst>
                                    </p:anim>
                                    <p:anim calcmode="lin" valueType="num">
                                      <p:cBhvr>
                                        <p:cTn id="65" dur="1000" fill="hold"/>
                                        <p:tgtEl>
                                          <p:spTgt spid="52"/>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5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animBg="1"/>
      <p:bldP spid="8" grpId="0"/>
      <p:bldP spid="9" grpId="0"/>
      <p:bldP spid="10" grpId="0"/>
      <p:bldP spid="11" grpId="0" animBg="1"/>
      <p:bldP spid="14" grpId="0"/>
      <p:bldP spid="15" grpId="0" animBg="1"/>
      <p:bldP spid="16" grpId="0"/>
      <p:bldP spid="17" grpId="0" animBg="1"/>
      <p:bldP spid="18" grpId="0"/>
      <p:bldP spid="19" grpId="0" animBg="1"/>
      <p:bldP spid="20" grpId="0" animBg="1"/>
      <p:bldP spid="40" grpId="0"/>
      <p:bldP spid="44" grpId="0"/>
      <p:bldP spid="35" grpId="0" animBg="1"/>
      <p:bldP spid="36" grpId="0"/>
      <p:bldP spid="37" grpId="0" animBg="1"/>
      <p:bldP spid="43" grpId="0" animBg="1"/>
      <p:bldP spid="49" grpId="0"/>
      <p:bldP spid="50" grpId="0" animBg="1"/>
      <p:bldP spid="51" grpId="0" animBg="1"/>
      <p:bldP spid="5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Map-side Join</a:t>
            </a:r>
            <a:endParaRPr lang="en-US" dirty="0"/>
          </a:p>
        </p:txBody>
      </p:sp>
      <p:grpSp>
        <p:nvGrpSpPr>
          <p:cNvPr id="3" name="Group 2"/>
          <p:cNvGrpSpPr/>
          <p:nvPr/>
        </p:nvGrpSpPr>
        <p:grpSpPr>
          <a:xfrm>
            <a:off x="381000" y="1981200"/>
            <a:ext cx="1905000" cy="381000"/>
            <a:chOff x="1219200" y="1143000"/>
            <a:chExt cx="1905000" cy="381000"/>
          </a:xfrm>
        </p:grpSpPr>
        <p:sp>
          <p:nvSpPr>
            <p:cNvPr id="4" name="Rectangle 3"/>
            <p:cNvSpPr/>
            <p:nvPr/>
          </p:nvSpPr>
          <p:spPr>
            <a:xfrm>
              <a:off x="1676400" y="1143000"/>
              <a:ext cx="990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5" name="TextBox 4"/>
            <p:cNvSpPr txBox="1"/>
            <p:nvPr/>
          </p:nvSpPr>
          <p:spPr>
            <a:xfrm>
              <a:off x="1219200" y="1143000"/>
              <a:ext cx="376993" cy="338554"/>
            </a:xfrm>
            <a:prstGeom prst="rect">
              <a:avLst/>
            </a:prstGeom>
            <a:noFill/>
          </p:spPr>
          <p:txBody>
            <a:bodyPr wrap="none" rtlCol="0">
              <a:spAutoFit/>
            </a:bodyPr>
            <a:lstStyle/>
            <a:p>
              <a:pPr lvl="0"/>
              <a:r>
                <a:rPr lang="en-US" b="0" kern="0" dirty="0" smtClean="0">
                  <a:solidFill>
                    <a:schemeClr val="bg1"/>
                  </a:solidFill>
                  <a:latin typeface="Gill Sans"/>
                  <a:cs typeface="Gill Sans"/>
                </a:rPr>
                <a:t>R</a:t>
              </a:r>
              <a:r>
                <a:rPr lang="en-US" b="0" kern="0" baseline="-25000" dirty="0" smtClean="0">
                  <a:solidFill>
                    <a:schemeClr val="bg1"/>
                  </a:solidFill>
                  <a:latin typeface="Gill Sans"/>
                  <a:cs typeface="Gill Sans"/>
                </a:rPr>
                <a:t>1</a:t>
              </a:r>
            </a:p>
          </p:txBody>
        </p:sp>
        <p:sp>
          <p:nvSpPr>
            <p:cNvPr id="6" name="Rectangle 5"/>
            <p:cNvSpPr/>
            <p:nvPr/>
          </p:nvSpPr>
          <p:spPr>
            <a:xfrm>
              <a:off x="2743200" y="11430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grpSp>
        <p:nvGrpSpPr>
          <p:cNvPr id="7" name="Group 6"/>
          <p:cNvGrpSpPr/>
          <p:nvPr/>
        </p:nvGrpSpPr>
        <p:grpSpPr>
          <a:xfrm>
            <a:off x="381000" y="2514600"/>
            <a:ext cx="1905000" cy="381000"/>
            <a:chOff x="1219200" y="1143000"/>
            <a:chExt cx="1905000" cy="381000"/>
          </a:xfrm>
        </p:grpSpPr>
        <p:sp>
          <p:nvSpPr>
            <p:cNvPr id="8" name="Rectangle 7"/>
            <p:cNvSpPr/>
            <p:nvPr/>
          </p:nvSpPr>
          <p:spPr>
            <a:xfrm>
              <a:off x="1676400" y="1143000"/>
              <a:ext cx="990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9" name="TextBox 8"/>
            <p:cNvSpPr txBox="1"/>
            <p:nvPr/>
          </p:nvSpPr>
          <p:spPr>
            <a:xfrm>
              <a:off x="1219200" y="1143000"/>
              <a:ext cx="377026" cy="338554"/>
            </a:xfrm>
            <a:prstGeom prst="rect">
              <a:avLst/>
            </a:prstGeom>
            <a:noFill/>
          </p:spPr>
          <p:txBody>
            <a:bodyPr wrap="none" rtlCol="0">
              <a:spAutoFit/>
            </a:bodyPr>
            <a:lstStyle/>
            <a:p>
              <a:pPr lvl="0"/>
              <a:r>
                <a:rPr lang="en-US" b="0" kern="0" dirty="0" smtClean="0">
                  <a:solidFill>
                    <a:schemeClr val="bg1"/>
                  </a:solidFill>
                  <a:latin typeface="Gill Sans"/>
                  <a:cs typeface="Gill Sans"/>
                </a:rPr>
                <a:t>R</a:t>
              </a:r>
              <a:r>
                <a:rPr lang="en-US" b="0" kern="0" baseline="-25000" dirty="0" smtClean="0">
                  <a:solidFill>
                    <a:schemeClr val="bg1"/>
                  </a:solidFill>
                  <a:latin typeface="Gill Sans"/>
                  <a:cs typeface="Gill Sans"/>
                </a:rPr>
                <a:t>2</a:t>
              </a:r>
            </a:p>
          </p:txBody>
        </p:sp>
        <p:sp>
          <p:nvSpPr>
            <p:cNvPr id="10" name="Rectangle 9"/>
            <p:cNvSpPr/>
            <p:nvPr/>
          </p:nvSpPr>
          <p:spPr>
            <a:xfrm>
              <a:off x="2743200" y="1143000"/>
              <a:ext cx="381000" cy="3810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grpSp>
        <p:nvGrpSpPr>
          <p:cNvPr id="11" name="Group 10"/>
          <p:cNvGrpSpPr/>
          <p:nvPr/>
        </p:nvGrpSpPr>
        <p:grpSpPr>
          <a:xfrm>
            <a:off x="381000" y="3581400"/>
            <a:ext cx="1905000" cy="381000"/>
            <a:chOff x="1219200" y="1143000"/>
            <a:chExt cx="1905000" cy="381000"/>
          </a:xfrm>
        </p:grpSpPr>
        <p:sp>
          <p:nvSpPr>
            <p:cNvPr id="12" name="Rectangle 11"/>
            <p:cNvSpPr/>
            <p:nvPr/>
          </p:nvSpPr>
          <p:spPr>
            <a:xfrm>
              <a:off x="1676400" y="1143000"/>
              <a:ext cx="990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13" name="TextBox 12"/>
            <p:cNvSpPr txBox="1"/>
            <p:nvPr/>
          </p:nvSpPr>
          <p:spPr>
            <a:xfrm>
              <a:off x="1219200" y="1143000"/>
              <a:ext cx="377026" cy="338554"/>
            </a:xfrm>
            <a:prstGeom prst="rect">
              <a:avLst/>
            </a:prstGeom>
            <a:noFill/>
          </p:spPr>
          <p:txBody>
            <a:bodyPr wrap="none" rtlCol="0">
              <a:spAutoFit/>
            </a:bodyPr>
            <a:lstStyle/>
            <a:p>
              <a:pPr lvl="0"/>
              <a:r>
                <a:rPr lang="en-US" b="0" kern="0" dirty="0" smtClean="0">
                  <a:solidFill>
                    <a:schemeClr val="bg1"/>
                  </a:solidFill>
                  <a:latin typeface="Gill Sans"/>
                  <a:cs typeface="Gill Sans"/>
                </a:rPr>
                <a:t>R</a:t>
              </a:r>
              <a:r>
                <a:rPr lang="en-US" b="0" kern="0" baseline="-25000" dirty="0" smtClean="0">
                  <a:solidFill>
                    <a:schemeClr val="bg1"/>
                  </a:solidFill>
                  <a:latin typeface="Gill Sans"/>
                  <a:cs typeface="Gill Sans"/>
                </a:rPr>
                <a:t>3</a:t>
              </a:r>
            </a:p>
          </p:txBody>
        </p:sp>
        <p:sp>
          <p:nvSpPr>
            <p:cNvPr id="14" name="Rectangle 13"/>
            <p:cNvSpPr/>
            <p:nvPr/>
          </p:nvSpPr>
          <p:spPr>
            <a:xfrm>
              <a:off x="2743200" y="1143000"/>
              <a:ext cx="381000" cy="3810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grpSp>
        <p:nvGrpSpPr>
          <p:cNvPr id="15" name="Group 14"/>
          <p:cNvGrpSpPr/>
          <p:nvPr/>
        </p:nvGrpSpPr>
        <p:grpSpPr>
          <a:xfrm>
            <a:off x="381000" y="3048000"/>
            <a:ext cx="1905000" cy="381000"/>
            <a:chOff x="1219200" y="1143000"/>
            <a:chExt cx="1905000" cy="381000"/>
          </a:xfrm>
        </p:grpSpPr>
        <p:sp>
          <p:nvSpPr>
            <p:cNvPr id="16" name="Rectangle 15"/>
            <p:cNvSpPr/>
            <p:nvPr/>
          </p:nvSpPr>
          <p:spPr>
            <a:xfrm>
              <a:off x="1676400" y="1143000"/>
              <a:ext cx="990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17" name="TextBox 16"/>
            <p:cNvSpPr txBox="1"/>
            <p:nvPr/>
          </p:nvSpPr>
          <p:spPr>
            <a:xfrm>
              <a:off x="1219200" y="1143000"/>
              <a:ext cx="377026" cy="338554"/>
            </a:xfrm>
            <a:prstGeom prst="rect">
              <a:avLst/>
            </a:prstGeom>
            <a:noFill/>
          </p:spPr>
          <p:txBody>
            <a:bodyPr wrap="none" rtlCol="0">
              <a:spAutoFit/>
            </a:bodyPr>
            <a:lstStyle/>
            <a:p>
              <a:pPr lvl="0"/>
              <a:r>
                <a:rPr lang="en-US" b="0" kern="0" dirty="0" smtClean="0">
                  <a:solidFill>
                    <a:schemeClr val="bg1"/>
                  </a:solidFill>
                  <a:latin typeface="Gill Sans"/>
                  <a:cs typeface="Gill Sans"/>
                </a:rPr>
                <a:t>R</a:t>
              </a:r>
              <a:r>
                <a:rPr lang="en-US" b="0" kern="0" baseline="-25000" dirty="0" smtClean="0">
                  <a:solidFill>
                    <a:schemeClr val="bg1"/>
                  </a:solidFill>
                  <a:latin typeface="Gill Sans"/>
                  <a:cs typeface="Gill Sans"/>
                </a:rPr>
                <a:t>4</a:t>
              </a:r>
            </a:p>
          </p:txBody>
        </p:sp>
        <p:sp>
          <p:nvSpPr>
            <p:cNvPr id="18" name="Rectangle 17"/>
            <p:cNvSpPr/>
            <p:nvPr/>
          </p:nvSpPr>
          <p:spPr>
            <a:xfrm>
              <a:off x="2743200" y="1143000"/>
              <a:ext cx="381000" cy="381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grpSp>
        <p:nvGrpSpPr>
          <p:cNvPr id="19" name="Group 18"/>
          <p:cNvGrpSpPr/>
          <p:nvPr/>
        </p:nvGrpSpPr>
        <p:grpSpPr>
          <a:xfrm>
            <a:off x="2590800" y="3581400"/>
            <a:ext cx="1855775" cy="381000"/>
            <a:chOff x="3505200" y="1143000"/>
            <a:chExt cx="1855775" cy="381000"/>
          </a:xfrm>
        </p:grpSpPr>
        <p:sp>
          <p:nvSpPr>
            <p:cNvPr id="20" name="Rectangle 19"/>
            <p:cNvSpPr/>
            <p:nvPr/>
          </p:nvSpPr>
          <p:spPr>
            <a:xfrm>
              <a:off x="3962400" y="1143000"/>
              <a:ext cx="990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21" name="TextBox 20"/>
            <p:cNvSpPr txBox="1"/>
            <p:nvPr/>
          </p:nvSpPr>
          <p:spPr>
            <a:xfrm>
              <a:off x="5013938" y="1143000"/>
              <a:ext cx="347037" cy="338554"/>
            </a:xfrm>
            <a:prstGeom prst="rect">
              <a:avLst/>
            </a:prstGeom>
            <a:noFill/>
          </p:spPr>
          <p:txBody>
            <a:bodyPr wrap="none" rtlCol="0">
              <a:spAutoFit/>
            </a:bodyPr>
            <a:lstStyle/>
            <a:p>
              <a:pPr lvl="0"/>
              <a:r>
                <a:rPr lang="en-US" b="0" kern="0" dirty="0" smtClean="0">
                  <a:solidFill>
                    <a:schemeClr val="bg1"/>
                  </a:solidFill>
                  <a:latin typeface="Gill Sans"/>
                  <a:cs typeface="Gill Sans"/>
                </a:rPr>
                <a:t>S</a:t>
              </a:r>
              <a:r>
                <a:rPr lang="en-US" b="0" kern="0" baseline="-25000" dirty="0" smtClean="0">
                  <a:solidFill>
                    <a:schemeClr val="bg1"/>
                  </a:solidFill>
                  <a:latin typeface="Gill Sans"/>
                  <a:cs typeface="Gill Sans"/>
                </a:rPr>
                <a:t>1</a:t>
              </a:r>
            </a:p>
          </p:txBody>
        </p:sp>
        <p:sp>
          <p:nvSpPr>
            <p:cNvPr id="22" name="Rectangle 21"/>
            <p:cNvSpPr/>
            <p:nvPr/>
          </p:nvSpPr>
          <p:spPr>
            <a:xfrm>
              <a:off x="3505200" y="1143000"/>
              <a:ext cx="381000" cy="3810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grpSp>
        <p:nvGrpSpPr>
          <p:cNvPr id="23" name="Group 22"/>
          <p:cNvGrpSpPr/>
          <p:nvPr/>
        </p:nvGrpSpPr>
        <p:grpSpPr>
          <a:xfrm>
            <a:off x="2590800" y="1981200"/>
            <a:ext cx="1855775" cy="381000"/>
            <a:chOff x="3505200" y="1143000"/>
            <a:chExt cx="1855775" cy="381000"/>
          </a:xfrm>
        </p:grpSpPr>
        <p:sp>
          <p:nvSpPr>
            <p:cNvPr id="24" name="Rectangle 23"/>
            <p:cNvSpPr/>
            <p:nvPr/>
          </p:nvSpPr>
          <p:spPr>
            <a:xfrm>
              <a:off x="3962400" y="1143000"/>
              <a:ext cx="990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25" name="TextBox 24"/>
            <p:cNvSpPr txBox="1"/>
            <p:nvPr/>
          </p:nvSpPr>
          <p:spPr>
            <a:xfrm>
              <a:off x="5013938" y="1143000"/>
              <a:ext cx="347037" cy="338554"/>
            </a:xfrm>
            <a:prstGeom prst="rect">
              <a:avLst/>
            </a:prstGeom>
            <a:noFill/>
          </p:spPr>
          <p:txBody>
            <a:bodyPr wrap="none" rtlCol="0">
              <a:spAutoFit/>
            </a:bodyPr>
            <a:lstStyle/>
            <a:p>
              <a:pPr lvl="0"/>
              <a:r>
                <a:rPr lang="en-US" b="0" kern="0" dirty="0" smtClean="0">
                  <a:solidFill>
                    <a:schemeClr val="bg1"/>
                  </a:solidFill>
                  <a:latin typeface="Gill Sans"/>
                  <a:cs typeface="Gill Sans"/>
                </a:rPr>
                <a:t>S</a:t>
              </a:r>
              <a:r>
                <a:rPr lang="en-US" b="0" kern="0" baseline="-25000" dirty="0" smtClean="0">
                  <a:solidFill>
                    <a:schemeClr val="bg1"/>
                  </a:solidFill>
                  <a:latin typeface="Gill Sans"/>
                  <a:cs typeface="Gill Sans"/>
                </a:rPr>
                <a:t>2</a:t>
              </a:r>
            </a:p>
          </p:txBody>
        </p:sp>
        <p:sp>
          <p:nvSpPr>
            <p:cNvPr id="26" name="Rectangle 25"/>
            <p:cNvSpPr/>
            <p:nvPr/>
          </p:nvSpPr>
          <p:spPr>
            <a:xfrm>
              <a:off x="3505200" y="11430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grpSp>
        <p:nvGrpSpPr>
          <p:cNvPr id="27" name="Group 26"/>
          <p:cNvGrpSpPr/>
          <p:nvPr/>
        </p:nvGrpSpPr>
        <p:grpSpPr>
          <a:xfrm>
            <a:off x="2590800" y="3048000"/>
            <a:ext cx="1855775" cy="381000"/>
            <a:chOff x="3505200" y="1143000"/>
            <a:chExt cx="1855775" cy="381000"/>
          </a:xfrm>
        </p:grpSpPr>
        <p:sp>
          <p:nvSpPr>
            <p:cNvPr id="28" name="Rectangle 27"/>
            <p:cNvSpPr/>
            <p:nvPr/>
          </p:nvSpPr>
          <p:spPr>
            <a:xfrm>
              <a:off x="3962400" y="1143000"/>
              <a:ext cx="990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29" name="TextBox 28"/>
            <p:cNvSpPr txBox="1"/>
            <p:nvPr/>
          </p:nvSpPr>
          <p:spPr>
            <a:xfrm>
              <a:off x="5013938" y="1143000"/>
              <a:ext cx="347037" cy="338554"/>
            </a:xfrm>
            <a:prstGeom prst="rect">
              <a:avLst/>
            </a:prstGeom>
            <a:noFill/>
          </p:spPr>
          <p:txBody>
            <a:bodyPr wrap="none" rtlCol="0">
              <a:spAutoFit/>
            </a:bodyPr>
            <a:lstStyle/>
            <a:p>
              <a:pPr lvl="0"/>
              <a:r>
                <a:rPr lang="en-US" b="0" kern="0" dirty="0" smtClean="0">
                  <a:solidFill>
                    <a:schemeClr val="bg1"/>
                  </a:solidFill>
                  <a:latin typeface="Gill Sans"/>
                  <a:cs typeface="Gill Sans"/>
                </a:rPr>
                <a:t>S</a:t>
              </a:r>
              <a:r>
                <a:rPr lang="en-US" b="0" kern="0" baseline="-25000" dirty="0" smtClean="0">
                  <a:solidFill>
                    <a:schemeClr val="bg1"/>
                  </a:solidFill>
                  <a:latin typeface="Gill Sans"/>
                  <a:cs typeface="Gill Sans"/>
                </a:rPr>
                <a:t>3</a:t>
              </a:r>
            </a:p>
          </p:txBody>
        </p:sp>
        <p:sp>
          <p:nvSpPr>
            <p:cNvPr id="30" name="Rectangle 29"/>
            <p:cNvSpPr/>
            <p:nvPr/>
          </p:nvSpPr>
          <p:spPr>
            <a:xfrm>
              <a:off x="3505200" y="1143000"/>
              <a:ext cx="381000" cy="381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grpSp>
        <p:nvGrpSpPr>
          <p:cNvPr id="31" name="Group 30"/>
          <p:cNvGrpSpPr/>
          <p:nvPr/>
        </p:nvGrpSpPr>
        <p:grpSpPr>
          <a:xfrm>
            <a:off x="2590800" y="2514600"/>
            <a:ext cx="1855775" cy="381000"/>
            <a:chOff x="3505200" y="1143000"/>
            <a:chExt cx="1855775" cy="381000"/>
          </a:xfrm>
        </p:grpSpPr>
        <p:sp>
          <p:nvSpPr>
            <p:cNvPr id="32" name="Rectangle 31"/>
            <p:cNvSpPr/>
            <p:nvPr/>
          </p:nvSpPr>
          <p:spPr>
            <a:xfrm>
              <a:off x="3962400" y="1143000"/>
              <a:ext cx="990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33" name="TextBox 32"/>
            <p:cNvSpPr txBox="1"/>
            <p:nvPr/>
          </p:nvSpPr>
          <p:spPr>
            <a:xfrm>
              <a:off x="5013938" y="1143000"/>
              <a:ext cx="347037" cy="338554"/>
            </a:xfrm>
            <a:prstGeom prst="rect">
              <a:avLst/>
            </a:prstGeom>
            <a:noFill/>
          </p:spPr>
          <p:txBody>
            <a:bodyPr wrap="none" rtlCol="0">
              <a:spAutoFit/>
            </a:bodyPr>
            <a:lstStyle/>
            <a:p>
              <a:pPr lvl="0"/>
              <a:r>
                <a:rPr lang="en-US" b="0" kern="0" dirty="0" smtClean="0">
                  <a:solidFill>
                    <a:schemeClr val="bg1"/>
                  </a:solidFill>
                  <a:latin typeface="Gill Sans"/>
                  <a:cs typeface="Gill Sans"/>
                </a:rPr>
                <a:t>S</a:t>
              </a:r>
              <a:r>
                <a:rPr lang="en-US" b="0" kern="0" baseline="-25000" dirty="0" smtClean="0">
                  <a:solidFill>
                    <a:schemeClr val="bg1"/>
                  </a:solidFill>
                  <a:latin typeface="Gill Sans"/>
                  <a:cs typeface="Gill Sans"/>
                </a:rPr>
                <a:t>4</a:t>
              </a:r>
            </a:p>
          </p:txBody>
        </p:sp>
        <p:sp>
          <p:nvSpPr>
            <p:cNvPr id="34" name="Rectangle 33"/>
            <p:cNvSpPr/>
            <p:nvPr/>
          </p:nvSpPr>
          <p:spPr>
            <a:xfrm>
              <a:off x="3505200" y="1143000"/>
              <a:ext cx="381000" cy="3810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cxnSp>
        <p:nvCxnSpPr>
          <p:cNvPr id="37" name="Straight Arrow Connector 36"/>
          <p:cNvCxnSpPr/>
          <p:nvPr/>
        </p:nvCxnSpPr>
        <p:spPr bwMode="auto">
          <a:xfrm rot="5400000">
            <a:off x="1029494" y="3390106"/>
            <a:ext cx="2819400" cy="1588"/>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38" name="TextBox 37"/>
          <p:cNvSpPr txBox="1"/>
          <p:nvPr/>
        </p:nvSpPr>
        <p:spPr>
          <a:xfrm>
            <a:off x="1295400" y="4876800"/>
            <a:ext cx="2286000" cy="400110"/>
          </a:xfrm>
          <a:prstGeom prst="rect">
            <a:avLst/>
          </a:prstGeom>
          <a:noFill/>
        </p:spPr>
        <p:txBody>
          <a:bodyPr wrap="square" rtlCol="0">
            <a:spAutoFit/>
          </a:bodyPr>
          <a:lstStyle/>
          <a:p>
            <a:pPr algn="ctr"/>
            <a:r>
              <a:rPr lang="en-US" sz="2000" b="0" dirty="0" smtClean="0">
                <a:solidFill>
                  <a:schemeClr val="bg1"/>
                </a:solidFill>
                <a:latin typeface="Gill Sans"/>
                <a:cs typeface="Gill Sans"/>
              </a:rPr>
              <a:t>merge to join</a:t>
            </a:r>
            <a:endParaRPr lang="en-US" sz="2000" b="0" dirty="0">
              <a:solidFill>
                <a:schemeClr val="bg1"/>
              </a:solidFill>
              <a:latin typeface="Gill Sans"/>
              <a:cs typeface="Gill Sans"/>
            </a:endParaRPr>
          </a:p>
        </p:txBody>
      </p:sp>
      <p:sp>
        <p:nvSpPr>
          <p:cNvPr id="39" name="TextBox 38"/>
          <p:cNvSpPr txBox="1"/>
          <p:nvPr/>
        </p:nvSpPr>
        <p:spPr>
          <a:xfrm>
            <a:off x="3200400" y="452735"/>
            <a:ext cx="4191000" cy="461665"/>
          </a:xfrm>
          <a:prstGeom prst="rect">
            <a:avLst/>
          </a:prstGeom>
          <a:noFill/>
        </p:spPr>
        <p:txBody>
          <a:bodyPr wrap="square" rtlCol="0">
            <a:spAutoFit/>
          </a:bodyPr>
          <a:lstStyle/>
          <a:p>
            <a:r>
              <a:rPr lang="en-US" sz="2400" b="0" dirty="0">
                <a:solidFill>
                  <a:schemeClr val="bg2"/>
                </a:solidFill>
                <a:latin typeface="Gill Sans"/>
                <a:cs typeface="Gill Sans"/>
              </a:rPr>
              <a:t>aka </a:t>
            </a:r>
            <a:r>
              <a:rPr lang="en-US" sz="2400" b="0" dirty="0" smtClean="0">
                <a:solidFill>
                  <a:schemeClr val="bg2"/>
                </a:solidFill>
                <a:latin typeface="Gill Sans"/>
                <a:cs typeface="Gill Sans"/>
              </a:rPr>
              <a:t>sort-merge join</a:t>
            </a:r>
            <a:endParaRPr lang="en-US" sz="2400" b="0" dirty="0">
              <a:solidFill>
                <a:schemeClr val="bg2"/>
              </a:solidFill>
              <a:latin typeface="Gill Sans"/>
              <a:cs typeface="Gill Sans"/>
            </a:endParaRPr>
          </a:p>
        </p:txBody>
      </p:sp>
      <p:sp>
        <p:nvSpPr>
          <p:cNvPr id="76" name="TextBox 75"/>
          <p:cNvSpPr txBox="1"/>
          <p:nvPr/>
        </p:nvSpPr>
        <p:spPr>
          <a:xfrm>
            <a:off x="381000" y="1214735"/>
            <a:ext cx="6400800" cy="461665"/>
          </a:xfrm>
          <a:prstGeom prst="rect">
            <a:avLst/>
          </a:prstGeom>
          <a:noFill/>
        </p:spPr>
        <p:txBody>
          <a:bodyPr wrap="square" rtlCol="0">
            <a:spAutoFit/>
          </a:bodyPr>
          <a:lstStyle/>
          <a:p>
            <a:r>
              <a:rPr lang="en-US" sz="2400" b="0" dirty="0">
                <a:solidFill>
                  <a:schemeClr val="bg2"/>
                </a:solidFill>
                <a:latin typeface="Gill Sans"/>
                <a:cs typeface="Gill Sans"/>
              </a:rPr>
              <a:t>Assume two datasets are sorted by the join key:</a:t>
            </a:r>
          </a:p>
        </p:txBody>
      </p:sp>
    </p:spTree>
    <p:extLst>
      <p:ext uri="{BB962C8B-B14F-4D97-AF65-F5344CB8AC3E}">
        <p14:creationId xmlns:p14="http://schemas.microsoft.com/office/powerpoint/2010/main" val="176415798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Map-side Join</a:t>
            </a:r>
            <a:endParaRPr lang="en-US" dirty="0"/>
          </a:p>
        </p:txBody>
      </p:sp>
      <p:grpSp>
        <p:nvGrpSpPr>
          <p:cNvPr id="3" name="Group 2"/>
          <p:cNvGrpSpPr/>
          <p:nvPr/>
        </p:nvGrpSpPr>
        <p:grpSpPr>
          <a:xfrm>
            <a:off x="381000" y="1981200"/>
            <a:ext cx="1905000" cy="381000"/>
            <a:chOff x="1219200" y="1143000"/>
            <a:chExt cx="1905000" cy="381000"/>
          </a:xfrm>
        </p:grpSpPr>
        <p:sp>
          <p:nvSpPr>
            <p:cNvPr id="4" name="Rectangle 3"/>
            <p:cNvSpPr/>
            <p:nvPr/>
          </p:nvSpPr>
          <p:spPr>
            <a:xfrm>
              <a:off x="1676400" y="1143000"/>
              <a:ext cx="990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5" name="TextBox 4"/>
            <p:cNvSpPr txBox="1"/>
            <p:nvPr/>
          </p:nvSpPr>
          <p:spPr>
            <a:xfrm>
              <a:off x="1219200" y="1143000"/>
              <a:ext cx="376993" cy="338554"/>
            </a:xfrm>
            <a:prstGeom prst="rect">
              <a:avLst/>
            </a:prstGeom>
            <a:noFill/>
          </p:spPr>
          <p:txBody>
            <a:bodyPr wrap="none" rtlCol="0">
              <a:spAutoFit/>
            </a:bodyPr>
            <a:lstStyle/>
            <a:p>
              <a:pPr lvl="0"/>
              <a:r>
                <a:rPr lang="en-US" b="0" kern="0" dirty="0" smtClean="0">
                  <a:solidFill>
                    <a:schemeClr val="bg1"/>
                  </a:solidFill>
                  <a:latin typeface="Gill Sans"/>
                  <a:cs typeface="Gill Sans"/>
                </a:rPr>
                <a:t>R</a:t>
              </a:r>
              <a:r>
                <a:rPr lang="en-US" b="0" kern="0" baseline="-25000" dirty="0" smtClean="0">
                  <a:solidFill>
                    <a:schemeClr val="bg1"/>
                  </a:solidFill>
                  <a:latin typeface="Gill Sans"/>
                  <a:cs typeface="Gill Sans"/>
                </a:rPr>
                <a:t>1</a:t>
              </a:r>
            </a:p>
          </p:txBody>
        </p:sp>
        <p:sp>
          <p:nvSpPr>
            <p:cNvPr id="6" name="Rectangle 5"/>
            <p:cNvSpPr/>
            <p:nvPr/>
          </p:nvSpPr>
          <p:spPr>
            <a:xfrm>
              <a:off x="2743200" y="11430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grpSp>
        <p:nvGrpSpPr>
          <p:cNvPr id="7" name="Group 6"/>
          <p:cNvGrpSpPr/>
          <p:nvPr/>
        </p:nvGrpSpPr>
        <p:grpSpPr>
          <a:xfrm>
            <a:off x="381000" y="2514600"/>
            <a:ext cx="1905000" cy="381000"/>
            <a:chOff x="1219200" y="1143000"/>
            <a:chExt cx="1905000" cy="381000"/>
          </a:xfrm>
        </p:grpSpPr>
        <p:sp>
          <p:nvSpPr>
            <p:cNvPr id="8" name="Rectangle 7"/>
            <p:cNvSpPr/>
            <p:nvPr/>
          </p:nvSpPr>
          <p:spPr>
            <a:xfrm>
              <a:off x="1676400" y="1143000"/>
              <a:ext cx="990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9" name="TextBox 8"/>
            <p:cNvSpPr txBox="1"/>
            <p:nvPr/>
          </p:nvSpPr>
          <p:spPr>
            <a:xfrm>
              <a:off x="1219200" y="1143000"/>
              <a:ext cx="377026" cy="338554"/>
            </a:xfrm>
            <a:prstGeom prst="rect">
              <a:avLst/>
            </a:prstGeom>
            <a:noFill/>
          </p:spPr>
          <p:txBody>
            <a:bodyPr wrap="none" rtlCol="0">
              <a:spAutoFit/>
            </a:bodyPr>
            <a:lstStyle/>
            <a:p>
              <a:pPr lvl="0"/>
              <a:r>
                <a:rPr lang="en-US" b="0" kern="0" dirty="0" smtClean="0">
                  <a:solidFill>
                    <a:schemeClr val="bg1"/>
                  </a:solidFill>
                  <a:latin typeface="Gill Sans"/>
                  <a:cs typeface="Gill Sans"/>
                </a:rPr>
                <a:t>R</a:t>
              </a:r>
              <a:r>
                <a:rPr lang="en-US" b="0" kern="0" baseline="-25000" dirty="0" smtClean="0">
                  <a:solidFill>
                    <a:schemeClr val="bg1"/>
                  </a:solidFill>
                  <a:latin typeface="Gill Sans"/>
                  <a:cs typeface="Gill Sans"/>
                </a:rPr>
                <a:t>2</a:t>
              </a:r>
            </a:p>
          </p:txBody>
        </p:sp>
        <p:sp>
          <p:nvSpPr>
            <p:cNvPr id="10" name="Rectangle 9"/>
            <p:cNvSpPr/>
            <p:nvPr/>
          </p:nvSpPr>
          <p:spPr>
            <a:xfrm>
              <a:off x="2743200" y="1143000"/>
              <a:ext cx="381000" cy="3810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grpSp>
        <p:nvGrpSpPr>
          <p:cNvPr id="11" name="Group 10"/>
          <p:cNvGrpSpPr/>
          <p:nvPr/>
        </p:nvGrpSpPr>
        <p:grpSpPr>
          <a:xfrm>
            <a:off x="381000" y="3581400"/>
            <a:ext cx="1905000" cy="381000"/>
            <a:chOff x="1219200" y="1143000"/>
            <a:chExt cx="1905000" cy="381000"/>
          </a:xfrm>
        </p:grpSpPr>
        <p:sp>
          <p:nvSpPr>
            <p:cNvPr id="12" name="Rectangle 11"/>
            <p:cNvSpPr/>
            <p:nvPr/>
          </p:nvSpPr>
          <p:spPr>
            <a:xfrm>
              <a:off x="1676400" y="1143000"/>
              <a:ext cx="990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13" name="TextBox 12"/>
            <p:cNvSpPr txBox="1"/>
            <p:nvPr/>
          </p:nvSpPr>
          <p:spPr>
            <a:xfrm>
              <a:off x="1219200" y="1143000"/>
              <a:ext cx="377026" cy="338554"/>
            </a:xfrm>
            <a:prstGeom prst="rect">
              <a:avLst/>
            </a:prstGeom>
            <a:noFill/>
          </p:spPr>
          <p:txBody>
            <a:bodyPr wrap="none" rtlCol="0">
              <a:spAutoFit/>
            </a:bodyPr>
            <a:lstStyle/>
            <a:p>
              <a:pPr lvl="0"/>
              <a:r>
                <a:rPr lang="en-US" b="0" kern="0" dirty="0" smtClean="0">
                  <a:solidFill>
                    <a:schemeClr val="bg1"/>
                  </a:solidFill>
                  <a:latin typeface="Gill Sans"/>
                  <a:cs typeface="Gill Sans"/>
                </a:rPr>
                <a:t>R</a:t>
              </a:r>
              <a:r>
                <a:rPr lang="en-US" b="0" kern="0" baseline="-25000" dirty="0" smtClean="0">
                  <a:solidFill>
                    <a:schemeClr val="bg1"/>
                  </a:solidFill>
                  <a:latin typeface="Gill Sans"/>
                  <a:cs typeface="Gill Sans"/>
                </a:rPr>
                <a:t>3</a:t>
              </a:r>
            </a:p>
          </p:txBody>
        </p:sp>
        <p:sp>
          <p:nvSpPr>
            <p:cNvPr id="14" name="Rectangle 13"/>
            <p:cNvSpPr/>
            <p:nvPr/>
          </p:nvSpPr>
          <p:spPr>
            <a:xfrm>
              <a:off x="2743200" y="1143000"/>
              <a:ext cx="381000" cy="3810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grpSp>
        <p:nvGrpSpPr>
          <p:cNvPr id="15" name="Group 14"/>
          <p:cNvGrpSpPr/>
          <p:nvPr/>
        </p:nvGrpSpPr>
        <p:grpSpPr>
          <a:xfrm>
            <a:off x="381000" y="3048000"/>
            <a:ext cx="1905000" cy="381000"/>
            <a:chOff x="1219200" y="1143000"/>
            <a:chExt cx="1905000" cy="381000"/>
          </a:xfrm>
        </p:grpSpPr>
        <p:sp>
          <p:nvSpPr>
            <p:cNvPr id="16" name="Rectangle 15"/>
            <p:cNvSpPr/>
            <p:nvPr/>
          </p:nvSpPr>
          <p:spPr>
            <a:xfrm>
              <a:off x="1676400" y="1143000"/>
              <a:ext cx="990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17" name="TextBox 16"/>
            <p:cNvSpPr txBox="1"/>
            <p:nvPr/>
          </p:nvSpPr>
          <p:spPr>
            <a:xfrm>
              <a:off x="1219200" y="1143000"/>
              <a:ext cx="377026" cy="338554"/>
            </a:xfrm>
            <a:prstGeom prst="rect">
              <a:avLst/>
            </a:prstGeom>
            <a:noFill/>
          </p:spPr>
          <p:txBody>
            <a:bodyPr wrap="none" rtlCol="0">
              <a:spAutoFit/>
            </a:bodyPr>
            <a:lstStyle/>
            <a:p>
              <a:pPr lvl="0"/>
              <a:r>
                <a:rPr lang="en-US" b="0" kern="0" dirty="0" smtClean="0">
                  <a:solidFill>
                    <a:schemeClr val="bg1"/>
                  </a:solidFill>
                  <a:latin typeface="Gill Sans"/>
                  <a:cs typeface="Gill Sans"/>
                </a:rPr>
                <a:t>R</a:t>
              </a:r>
              <a:r>
                <a:rPr lang="en-US" b="0" kern="0" baseline="-25000" dirty="0" smtClean="0">
                  <a:solidFill>
                    <a:schemeClr val="bg1"/>
                  </a:solidFill>
                  <a:latin typeface="Gill Sans"/>
                  <a:cs typeface="Gill Sans"/>
                </a:rPr>
                <a:t>4</a:t>
              </a:r>
            </a:p>
          </p:txBody>
        </p:sp>
        <p:sp>
          <p:nvSpPr>
            <p:cNvPr id="18" name="Rectangle 17"/>
            <p:cNvSpPr/>
            <p:nvPr/>
          </p:nvSpPr>
          <p:spPr>
            <a:xfrm>
              <a:off x="2743200" y="1143000"/>
              <a:ext cx="381000" cy="381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grpSp>
        <p:nvGrpSpPr>
          <p:cNvPr id="19" name="Group 18"/>
          <p:cNvGrpSpPr/>
          <p:nvPr/>
        </p:nvGrpSpPr>
        <p:grpSpPr>
          <a:xfrm>
            <a:off x="2590800" y="3581400"/>
            <a:ext cx="1855775" cy="381000"/>
            <a:chOff x="3505200" y="1143000"/>
            <a:chExt cx="1855775" cy="381000"/>
          </a:xfrm>
        </p:grpSpPr>
        <p:sp>
          <p:nvSpPr>
            <p:cNvPr id="20" name="Rectangle 19"/>
            <p:cNvSpPr/>
            <p:nvPr/>
          </p:nvSpPr>
          <p:spPr>
            <a:xfrm>
              <a:off x="3962400" y="1143000"/>
              <a:ext cx="990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21" name="TextBox 20"/>
            <p:cNvSpPr txBox="1"/>
            <p:nvPr/>
          </p:nvSpPr>
          <p:spPr>
            <a:xfrm>
              <a:off x="5013938" y="1143000"/>
              <a:ext cx="347037" cy="338554"/>
            </a:xfrm>
            <a:prstGeom prst="rect">
              <a:avLst/>
            </a:prstGeom>
            <a:noFill/>
          </p:spPr>
          <p:txBody>
            <a:bodyPr wrap="none" rtlCol="0">
              <a:spAutoFit/>
            </a:bodyPr>
            <a:lstStyle/>
            <a:p>
              <a:pPr lvl="0"/>
              <a:r>
                <a:rPr lang="en-US" b="0" kern="0" dirty="0" smtClean="0">
                  <a:solidFill>
                    <a:schemeClr val="bg1"/>
                  </a:solidFill>
                  <a:latin typeface="Gill Sans"/>
                  <a:cs typeface="Gill Sans"/>
                </a:rPr>
                <a:t>S</a:t>
              </a:r>
              <a:r>
                <a:rPr lang="en-US" b="0" kern="0" baseline="-25000" dirty="0" smtClean="0">
                  <a:solidFill>
                    <a:schemeClr val="bg1"/>
                  </a:solidFill>
                  <a:latin typeface="Gill Sans"/>
                  <a:cs typeface="Gill Sans"/>
                </a:rPr>
                <a:t>1</a:t>
              </a:r>
            </a:p>
          </p:txBody>
        </p:sp>
        <p:sp>
          <p:nvSpPr>
            <p:cNvPr id="22" name="Rectangle 21"/>
            <p:cNvSpPr/>
            <p:nvPr/>
          </p:nvSpPr>
          <p:spPr>
            <a:xfrm>
              <a:off x="3505200" y="1143000"/>
              <a:ext cx="381000" cy="3810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grpSp>
        <p:nvGrpSpPr>
          <p:cNvPr id="23" name="Group 22"/>
          <p:cNvGrpSpPr/>
          <p:nvPr/>
        </p:nvGrpSpPr>
        <p:grpSpPr>
          <a:xfrm>
            <a:off x="2590800" y="1981200"/>
            <a:ext cx="1855775" cy="381000"/>
            <a:chOff x="3505200" y="1143000"/>
            <a:chExt cx="1855775" cy="381000"/>
          </a:xfrm>
        </p:grpSpPr>
        <p:sp>
          <p:nvSpPr>
            <p:cNvPr id="24" name="Rectangle 23"/>
            <p:cNvSpPr/>
            <p:nvPr/>
          </p:nvSpPr>
          <p:spPr>
            <a:xfrm>
              <a:off x="3962400" y="1143000"/>
              <a:ext cx="990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25" name="TextBox 24"/>
            <p:cNvSpPr txBox="1"/>
            <p:nvPr/>
          </p:nvSpPr>
          <p:spPr>
            <a:xfrm>
              <a:off x="5013938" y="1143000"/>
              <a:ext cx="347037" cy="338554"/>
            </a:xfrm>
            <a:prstGeom prst="rect">
              <a:avLst/>
            </a:prstGeom>
            <a:noFill/>
          </p:spPr>
          <p:txBody>
            <a:bodyPr wrap="none" rtlCol="0">
              <a:spAutoFit/>
            </a:bodyPr>
            <a:lstStyle/>
            <a:p>
              <a:pPr lvl="0"/>
              <a:r>
                <a:rPr lang="en-US" b="0" kern="0" dirty="0" smtClean="0">
                  <a:solidFill>
                    <a:schemeClr val="bg1"/>
                  </a:solidFill>
                  <a:latin typeface="Gill Sans"/>
                  <a:cs typeface="Gill Sans"/>
                </a:rPr>
                <a:t>S</a:t>
              </a:r>
              <a:r>
                <a:rPr lang="en-US" b="0" kern="0" baseline="-25000" dirty="0" smtClean="0">
                  <a:solidFill>
                    <a:schemeClr val="bg1"/>
                  </a:solidFill>
                  <a:latin typeface="Gill Sans"/>
                  <a:cs typeface="Gill Sans"/>
                </a:rPr>
                <a:t>2</a:t>
              </a:r>
            </a:p>
          </p:txBody>
        </p:sp>
        <p:sp>
          <p:nvSpPr>
            <p:cNvPr id="26" name="Rectangle 25"/>
            <p:cNvSpPr/>
            <p:nvPr/>
          </p:nvSpPr>
          <p:spPr>
            <a:xfrm>
              <a:off x="3505200" y="11430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grpSp>
        <p:nvGrpSpPr>
          <p:cNvPr id="27" name="Group 26"/>
          <p:cNvGrpSpPr/>
          <p:nvPr/>
        </p:nvGrpSpPr>
        <p:grpSpPr>
          <a:xfrm>
            <a:off x="2590800" y="3048000"/>
            <a:ext cx="1855775" cy="381000"/>
            <a:chOff x="3505200" y="1143000"/>
            <a:chExt cx="1855775" cy="381000"/>
          </a:xfrm>
        </p:grpSpPr>
        <p:sp>
          <p:nvSpPr>
            <p:cNvPr id="28" name="Rectangle 27"/>
            <p:cNvSpPr/>
            <p:nvPr/>
          </p:nvSpPr>
          <p:spPr>
            <a:xfrm>
              <a:off x="3962400" y="1143000"/>
              <a:ext cx="990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29" name="TextBox 28"/>
            <p:cNvSpPr txBox="1"/>
            <p:nvPr/>
          </p:nvSpPr>
          <p:spPr>
            <a:xfrm>
              <a:off x="5013938" y="1143000"/>
              <a:ext cx="347037" cy="338554"/>
            </a:xfrm>
            <a:prstGeom prst="rect">
              <a:avLst/>
            </a:prstGeom>
            <a:noFill/>
          </p:spPr>
          <p:txBody>
            <a:bodyPr wrap="none" rtlCol="0">
              <a:spAutoFit/>
            </a:bodyPr>
            <a:lstStyle/>
            <a:p>
              <a:pPr lvl="0"/>
              <a:r>
                <a:rPr lang="en-US" b="0" kern="0" dirty="0" smtClean="0">
                  <a:solidFill>
                    <a:schemeClr val="bg1"/>
                  </a:solidFill>
                  <a:latin typeface="Gill Sans"/>
                  <a:cs typeface="Gill Sans"/>
                </a:rPr>
                <a:t>S</a:t>
              </a:r>
              <a:r>
                <a:rPr lang="en-US" b="0" kern="0" baseline="-25000" dirty="0" smtClean="0">
                  <a:solidFill>
                    <a:schemeClr val="bg1"/>
                  </a:solidFill>
                  <a:latin typeface="Gill Sans"/>
                  <a:cs typeface="Gill Sans"/>
                </a:rPr>
                <a:t>3</a:t>
              </a:r>
            </a:p>
          </p:txBody>
        </p:sp>
        <p:sp>
          <p:nvSpPr>
            <p:cNvPr id="30" name="Rectangle 29"/>
            <p:cNvSpPr/>
            <p:nvPr/>
          </p:nvSpPr>
          <p:spPr>
            <a:xfrm>
              <a:off x="3505200" y="1143000"/>
              <a:ext cx="381000" cy="381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grpSp>
        <p:nvGrpSpPr>
          <p:cNvPr id="31" name="Group 30"/>
          <p:cNvGrpSpPr/>
          <p:nvPr/>
        </p:nvGrpSpPr>
        <p:grpSpPr>
          <a:xfrm>
            <a:off x="2590800" y="2514600"/>
            <a:ext cx="1855775" cy="381000"/>
            <a:chOff x="3505200" y="1143000"/>
            <a:chExt cx="1855775" cy="381000"/>
          </a:xfrm>
        </p:grpSpPr>
        <p:sp>
          <p:nvSpPr>
            <p:cNvPr id="32" name="Rectangle 31"/>
            <p:cNvSpPr/>
            <p:nvPr/>
          </p:nvSpPr>
          <p:spPr>
            <a:xfrm>
              <a:off x="3962400" y="1143000"/>
              <a:ext cx="990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33" name="TextBox 32"/>
            <p:cNvSpPr txBox="1"/>
            <p:nvPr/>
          </p:nvSpPr>
          <p:spPr>
            <a:xfrm>
              <a:off x="5013938" y="1143000"/>
              <a:ext cx="347037" cy="338554"/>
            </a:xfrm>
            <a:prstGeom prst="rect">
              <a:avLst/>
            </a:prstGeom>
            <a:noFill/>
          </p:spPr>
          <p:txBody>
            <a:bodyPr wrap="none" rtlCol="0">
              <a:spAutoFit/>
            </a:bodyPr>
            <a:lstStyle/>
            <a:p>
              <a:pPr lvl="0"/>
              <a:r>
                <a:rPr lang="en-US" b="0" kern="0" dirty="0" smtClean="0">
                  <a:solidFill>
                    <a:schemeClr val="bg1"/>
                  </a:solidFill>
                  <a:latin typeface="Gill Sans"/>
                  <a:cs typeface="Gill Sans"/>
                </a:rPr>
                <a:t>S</a:t>
              </a:r>
              <a:r>
                <a:rPr lang="en-US" b="0" kern="0" baseline="-25000" dirty="0" smtClean="0">
                  <a:solidFill>
                    <a:schemeClr val="bg1"/>
                  </a:solidFill>
                  <a:latin typeface="Gill Sans"/>
                  <a:cs typeface="Gill Sans"/>
                </a:rPr>
                <a:t>4</a:t>
              </a:r>
            </a:p>
          </p:txBody>
        </p:sp>
        <p:sp>
          <p:nvSpPr>
            <p:cNvPr id="34" name="Rectangle 33"/>
            <p:cNvSpPr/>
            <p:nvPr/>
          </p:nvSpPr>
          <p:spPr>
            <a:xfrm>
              <a:off x="3505200" y="1143000"/>
              <a:ext cx="381000" cy="3810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cxnSp>
        <p:nvCxnSpPr>
          <p:cNvPr id="37" name="Straight Arrow Connector 36"/>
          <p:cNvCxnSpPr/>
          <p:nvPr/>
        </p:nvCxnSpPr>
        <p:spPr bwMode="auto">
          <a:xfrm rot="5400000">
            <a:off x="1029494" y="3390106"/>
            <a:ext cx="2819400" cy="1588"/>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nvGrpSpPr>
          <p:cNvPr id="42" name="Group 41"/>
          <p:cNvGrpSpPr/>
          <p:nvPr/>
        </p:nvGrpSpPr>
        <p:grpSpPr>
          <a:xfrm>
            <a:off x="4800600" y="1981200"/>
            <a:ext cx="1905000" cy="381000"/>
            <a:chOff x="1219200" y="1143000"/>
            <a:chExt cx="1905000" cy="381000"/>
          </a:xfrm>
        </p:grpSpPr>
        <p:sp>
          <p:nvSpPr>
            <p:cNvPr id="43" name="Rectangle 42"/>
            <p:cNvSpPr/>
            <p:nvPr/>
          </p:nvSpPr>
          <p:spPr>
            <a:xfrm>
              <a:off x="1676400" y="1143000"/>
              <a:ext cx="990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44" name="TextBox 43"/>
            <p:cNvSpPr txBox="1"/>
            <p:nvPr/>
          </p:nvSpPr>
          <p:spPr>
            <a:xfrm>
              <a:off x="1219200" y="1143000"/>
              <a:ext cx="376993" cy="338554"/>
            </a:xfrm>
            <a:prstGeom prst="rect">
              <a:avLst/>
            </a:prstGeom>
            <a:noFill/>
          </p:spPr>
          <p:txBody>
            <a:bodyPr wrap="none" rtlCol="0">
              <a:spAutoFit/>
            </a:bodyPr>
            <a:lstStyle/>
            <a:p>
              <a:pPr lvl="0"/>
              <a:r>
                <a:rPr lang="en-US" b="0" kern="0" dirty="0" smtClean="0">
                  <a:solidFill>
                    <a:schemeClr val="bg1"/>
                  </a:solidFill>
                  <a:latin typeface="Gill Sans"/>
                  <a:cs typeface="Gill Sans"/>
                </a:rPr>
                <a:t>R</a:t>
              </a:r>
              <a:r>
                <a:rPr lang="en-US" b="0" kern="0" baseline="-25000" dirty="0" smtClean="0">
                  <a:solidFill>
                    <a:schemeClr val="bg1"/>
                  </a:solidFill>
                  <a:latin typeface="Gill Sans"/>
                  <a:cs typeface="Gill Sans"/>
                </a:rPr>
                <a:t>1</a:t>
              </a:r>
            </a:p>
          </p:txBody>
        </p:sp>
        <p:sp>
          <p:nvSpPr>
            <p:cNvPr id="45" name="Rectangle 44"/>
            <p:cNvSpPr/>
            <p:nvPr/>
          </p:nvSpPr>
          <p:spPr>
            <a:xfrm>
              <a:off x="2743200" y="11430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grpSp>
        <p:nvGrpSpPr>
          <p:cNvPr id="46" name="Group 45"/>
          <p:cNvGrpSpPr/>
          <p:nvPr/>
        </p:nvGrpSpPr>
        <p:grpSpPr>
          <a:xfrm>
            <a:off x="4800600" y="2514600"/>
            <a:ext cx="1905000" cy="381000"/>
            <a:chOff x="1219200" y="1143000"/>
            <a:chExt cx="1905000" cy="381000"/>
          </a:xfrm>
        </p:grpSpPr>
        <p:sp>
          <p:nvSpPr>
            <p:cNvPr id="47" name="Rectangle 46"/>
            <p:cNvSpPr/>
            <p:nvPr/>
          </p:nvSpPr>
          <p:spPr>
            <a:xfrm>
              <a:off x="1676400" y="1143000"/>
              <a:ext cx="990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48" name="TextBox 47"/>
            <p:cNvSpPr txBox="1"/>
            <p:nvPr/>
          </p:nvSpPr>
          <p:spPr>
            <a:xfrm>
              <a:off x="1219200" y="1143000"/>
              <a:ext cx="377026" cy="338554"/>
            </a:xfrm>
            <a:prstGeom prst="rect">
              <a:avLst/>
            </a:prstGeom>
            <a:noFill/>
          </p:spPr>
          <p:txBody>
            <a:bodyPr wrap="none" rtlCol="0">
              <a:spAutoFit/>
            </a:bodyPr>
            <a:lstStyle/>
            <a:p>
              <a:pPr lvl="0"/>
              <a:r>
                <a:rPr lang="en-US" b="0" kern="0" dirty="0" smtClean="0">
                  <a:solidFill>
                    <a:schemeClr val="bg1"/>
                  </a:solidFill>
                  <a:latin typeface="Gill Sans"/>
                  <a:cs typeface="Gill Sans"/>
                </a:rPr>
                <a:t>R</a:t>
              </a:r>
              <a:r>
                <a:rPr lang="en-US" b="0" kern="0" baseline="-25000" dirty="0" smtClean="0">
                  <a:solidFill>
                    <a:schemeClr val="bg1"/>
                  </a:solidFill>
                  <a:latin typeface="Gill Sans"/>
                  <a:cs typeface="Gill Sans"/>
                </a:rPr>
                <a:t>2</a:t>
              </a:r>
            </a:p>
          </p:txBody>
        </p:sp>
        <p:sp>
          <p:nvSpPr>
            <p:cNvPr id="49" name="Rectangle 48"/>
            <p:cNvSpPr/>
            <p:nvPr/>
          </p:nvSpPr>
          <p:spPr>
            <a:xfrm>
              <a:off x="2743200" y="1143000"/>
              <a:ext cx="381000" cy="3810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grpSp>
        <p:nvGrpSpPr>
          <p:cNvPr id="50" name="Group 49"/>
          <p:cNvGrpSpPr/>
          <p:nvPr/>
        </p:nvGrpSpPr>
        <p:grpSpPr>
          <a:xfrm>
            <a:off x="4800600" y="3581400"/>
            <a:ext cx="1905000" cy="381000"/>
            <a:chOff x="1219200" y="1143000"/>
            <a:chExt cx="1905000" cy="381000"/>
          </a:xfrm>
        </p:grpSpPr>
        <p:sp>
          <p:nvSpPr>
            <p:cNvPr id="51" name="Rectangle 50"/>
            <p:cNvSpPr/>
            <p:nvPr/>
          </p:nvSpPr>
          <p:spPr>
            <a:xfrm>
              <a:off x="1676400" y="1143000"/>
              <a:ext cx="990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52" name="TextBox 51"/>
            <p:cNvSpPr txBox="1"/>
            <p:nvPr/>
          </p:nvSpPr>
          <p:spPr>
            <a:xfrm>
              <a:off x="1219200" y="1143000"/>
              <a:ext cx="377026" cy="338554"/>
            </a:xfrm>
            <a:prstGeom prst="rect">
              <a:avLst/>
            </a:prstGeom>
            <a:noFill/>
          </p:spPr>
          <p:txBody>
            <a:bodyPr wrap="none" rtlCol="0">
              <a:spAutoFit/>
            </a:bodyPr>
            <a:lstStyle/>
            <a:p>
              <a:pPr lvl="0"/>
              <a:r>
                <a:rPr lang="en-US" b="0" kern="0" dirty="0" smtClean="0">
                  <a:solidFill>
                    <a:schemeClr val="bg1"/>
                  </a:solidFill>
                  <a:latin typeface="Gill Sans"/>
                  <a:cs typeface="Gill Sans"/>
                </a:rPr>
                <a:t>R</a:t>
              </a:r>
              <a:r>
                <a:rPr lang="en-US" b="0" kern="0" baseline="-25000" dirty="0" smtClean="0">
                  <a:solidFill>
                    <a:schemeClr val="bg1"/>
                  </a:solidFill>
                  <a:latin typeface="Gill Sans"/>
                  <a:cs typeface="Gill Sans"/>
                </a:rPr>
                <a:t>3</a:t>
              </a:r>
            </a:p>
          </p:txBody>
        </p:sp>
        <p:sp>
          <p:nvSpPr>
            <p:cNvPr id="53" name="Rectangle 52"/>
            <p:cNvSpPr/>
            <p:nvPr/>
          </p:nvSpPr>
          <p:spPr>
            <a:xfrm>
              <a:off x="2743200" y="1143000"/>
              <a:ext cx="381000" cy="3810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grpSp>
        <p:nvGrpSpPr>
          <p:cNvPr id="54" name="Group 53"/>
          <p:cNvGrpSpPr/>
          <p:nvPr/>
        </p:nvGrpSpPr>
        <p:grpSpPr>
          <a:xfrm>
            <a:off x="4800600" y="3048000"/>
            <a:ext cx="1905000" cy="381000"/>
            <a:chOff x="1219200" y="1143000"/>
            <a:chExt cx="1905000" cy="381000"/>
          </a:xfrm>
        </p:grpSpPr>
        <p:sp>
          <p:nvSpPr>
            <p:cNvPr id="55" name="Rectangle 54"/>
            <p:cNvSpPr/>
            <p:nvPr/>
          </p:nvSpPr>
          <p:spPr>
            <a:xfrm>
              <a:off x="1676400" y="1143000"/>
              <a:ext cx="990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56" name="TextBox 55"/>
            <p:cNvSpPr txBox="1"/>
            <p:nvPr/>
          </p:nvSpPr>
          <p:spPr>
            <a:xfrm>
              <a:off x="1219200" y="1143000"/>
              <a:ext cx="377026" cy="338554"/>
            </a:xfrm>
            <a:prstGeom prst="rect">
              <a:avLst/>
            </a:prstGeom>
            <a:noFill/>
          </p:spPr>
          <p:txBody>
            <a:bodyPr wrap="none" rtlCol="0">
              <a:spAutoFit/>
            </a:bodyPr>
            <a:lstStyle/>
            <a:p>
              <a:pPr lvl="0"/>
              <a:r>
                <a:rPr lang="en-US" b="0" kern="0" dirty="0" smtClean="0">
                  <a:solidFill>
                    <a:schemeClr val="bg1"/>
                  </a:solidFill>
                  <a:latin typeface="Gill Sans"/>
                  <a:cs typeface="Gill Sans"/>
                </a:rPr>
                <a:t>R</a:t>
              </a:r>
              <a:r>
                <a:rPr lang="en-US" b="0" kern="0" baseline="-25000" dirty="0" smtClean="0">
                  <a:solidFill>
                    <a:schemeClr val="bg1"/>
                  </a:solidFill>
                  <a:latin typeface="Gill Sans"/>
                  <a:cs typeface="Gill Sans"/>
                </a:rPr>
                <a:t>4</a:t>
              </a:r>
            </a:p>
          </p:txBody>
        </p:sp>
        <p:sp>
          <p:nvSpPr>
            <p:cNvPr id="57" name="Rectangle 56"/>
            <p:cNvSpPr/>
            <p:nvPr/>
          </p:nvSpPr>
          <p:spPr>
            <a:xfrm>
              <a:off x="2743200" y="1143000"/>
              <a:ext cx="381000" cy="381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grpSp>
        <p:nvGrpSpPr>
          <p:cNvPr id="58" name="Group 57"/>
          <p:cNvGrpSpPr/>
          <p:nvPr/>
        </p:nvGrpSpPr>
        <p:grpSpPr>
          <a:xfrm>
            <a:off x="7010400" y="3581400"/>
            <a:ext cx="1855775" cy="381000"/>
            <a:chOff x="3505200" y="1143000"/>
            <a:chExt cx="1855775" cy="381000"/>
          </a:xfrm>
        </p:grpSpPr>
        <p:sp>
          <p:nvSpPr>
            <p:cNvPr id="59" name="Rectangle 58"/>
            <p:cNvSpPr/>
            <p:nvPr/>
          </p:nvSpPr>
          <p:spPr>
            <a:xfrm>
              <a:off x="3962400" y="1143000"/>
              <a:ext cx="990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60" name="TextBox 59"/>
            <p:cNvSpPr txBox="1"/>
            <p:nvPr/>
          </p:nvSpPr>
          <p:spPr>
            <a:xfrm>
              <a:off x="5013938" y="1143000"/>
              <a:ext cx="347037" cy="338554"/>
            </a:xfrm>
            <a:prstGeom prst="rect">
              <a:avLst/>
            </a:prstGeom>
            <a:noFill/>
          </p:spPr>
          <p:txBody>
            <a:bodyPr wrap="none" rtlCol="0">
              <a:spAutoFit/>
            </a:bodyPr>
            <a:lstStyle/>
            <a:p>
              <a:pPr lvl="0"/>
              <a:r>
                <a:rPr lang="en-US" b="0" kern="0" dirty="0" smtClean="0">
                  <a:solidFill>
                    <a:schemeClr val="bg1"/>
                  </a:solidFill>
                  <a:latin typeface="Gill Sans"/>
                  <a:cs typeface="Gill Sans"/>
                </a:rPr>
                <a:t>S</a:t>
              </a:r>
              <a:r>
                <a:rPr lang="en-US" b="0" kern="0" baseline="-25000" dirty="0" smtClean="0">
                  <a:solidFill>
                    <a:schemeClr val="bg1"/>
                  </a:solidFill>
                  <a:latin typeface="Gill Sans"/>
                  <a:cs typeface="Gill Sans"/>
                </a:rPr>
                <a:t>1</a:t>
              </a:r>
            </a:p>
          </p:txBody>
        </p:sp>
        <p:sp>
          <p:nvSpPr>
            <p:cNvPr id="61" name="Rectangle 60"/>
            <p:cNvSpPr/>
            <p:nvPr/>
          </p:nvSpPr>
          <p:spPr>
            <a:xfrm>
              <a:off x="3505200" y="1143000"/>
              <a:ext cx="381000" cy="3810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grpSp>
        <p:nvGrpSpPr>
          <p:cNvPr id="62" name="Group 61"/>
          <p:cNvGrpSpPr/>
          <p:nvPr/>
        </p:nvGrpSpPr>
        <p:grpSpPr>
          <a:xfrm>
            <a:off x="7010400" y="1981200"/>
            <a:ext cx="1855775" cy="381000"/>
            <a:chOff x="3505200" y="1143000"/>
            <a:chExt cx="1855775" cy="381000"/>
          </a:xfrm>
        </p:grpSpPr>
        <p:sp>
          <p:nvSpPr>
            <p:cNvPr id="63" name="Rectangle 62"/>
            <p:cNvSpPr/>
            <p:nvPr/>
          </p:nvSpPr>
          <p:spPr>
            <a:xfrm>
              <a:off x="3962400" y="1143000"/>
              <a:ext cx="990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64" name="TextBox 63"/>
            <p:cNvSpPr txBox="1"/>
            <p:nvPr/>
          </p:nvSpPr>
          <p:spPr>
            <a:xfrm>
              <a:off x="5013938" y="1143000"/>
              <a:ext cx="347037" cy="338554"/>
            </a:xfrm>
            <a:prstGeom prst="rect">
              <a:avLst/>
            </a:prstGeom>
            <a:noFill/>
          </p:spPr>
          <p:txBody>
            <a:bodyPr wrap="none" rtlCol="0">
              <a:spAutoFit/>
            </a:bodyPr>
            <a:lstStyle/>
            <a:p>
              <a:pPr lvl="0"/>
              <a:r>
                <a:rPr lang="en-US" b="0" kern="0" dirty="0" smtClean="0">
                  <a:solidFill>
                    <a:schemeClr val="bg1"/>
                  </a:solidFill>
                  <a:latin typeface="Gill Sans"/>
                  <a:cs typeface="Gill Sans"/>
                </a:rPr>
                <a:t>S</a:t>
              </a:r>
              <a:r>
                <a:rPr lang="en-US" b="0" kern="0" baseline="-25000" dirty="0" smtClean="0">
                  <a:solidFill>
                    <a:schemeClr val="bg1"/>
                  </a:solidFill>
                  <a:latin typeface="Gill Sans"/>
                  <a:cs typeface="Gill Sans"/>
                </a:rPr>
                <a:t>2</a:t>
              </a:r>
            </a:p>
          </p:txBody>
        </p:sp>
        <p:sp>
          <p:nvSpPr>
            <p:cNvPr id="65" name="Rectangle 64"/>
            <p:cNvSpPr/>
            <p:nvPr/>
          </p:nvSpPr>
          <p:spPr>
            <a:xfrm>
              <a:off x="3505200" y="11430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grpSp>
        <p:nvGrpSpPr>
          <p:cNvPr id="66" name="Group 65"/>
          <p:cNvGrpSpPr/>
          <p:nvPr/>
        </p:nvGrpSpPr>
        <p:grpSpPr>
          <a:xfrm>
            <a:off x="7010400" y="3048000"/>
            <a:ext cx="1855775" cy="381000"/>
            <a:chOff x="3505200" y="1143000"/>
            <a:chExt cx="1855775" cy="381000"/>
          </a:xfrm>
        </p:grpSpPr>
        <p:sp>
          <p:nvSpPr>
            <p:cNvPr id="67" name="Rectangle 66"/>
            <p:cNvSpPr/>
            <p:nvPr/>
          </p:nvSpPr>
          <p:spPr>
            <a:xfrm>
              <a:off x="3962400" y="1143000"/>
              <a:ext cx="990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68" name="TextBox 67"/>
            <p:cNvSpPr txBox="1"/>
            <p:nvPr/>
          </p:nvSpPr>
          <p:spPr>
            <a:xfrm>
              <a:off x="5013938" y="1143000"/>
              <a:ext cx="347037" cy="338554"/>
            </a:xfrm>
            <a:prstGeom prst="rect">
              <a:avLst/>
            </a:prstGeom>
            <a:noFill/>
          </p:spPr>
          <p:txBody>
            <a:bodyPr wrap="none" rtlCol="0">
              <a:spAutoFit/>
            </a:bodyPr>
            <a:lstStyle/>
            <a:p>
              <a:pPr lvl="0"/>
              <a:r>
                <a:rPr lang="en-US" b="0" kern="0" dirty="0" smtClean="0">
                  <a:solidFill>
                    <a:schemeClr val="bg1"/>
                  </a:solidFill>
                  <a:latin typeface="Gill Sans"/>
                  <a:cs typeface="Gill Sans"/>
                </a:rPr>
                <a:t>S</a:t>
              </a:r>
              <a:r>
                <a:rPr lang="en-US" b="0" kern="0" baseline="-25000" dirty="0" smtClean="0">
                  <a:solidFill>
                    <a:schemeClr val="bg1"/>
                  </a:solidFill>
                  <a:latin typeface="Gill Sans"/>
                  <a:cs typeface="Gill Sans"/>
                </a:rPr>
                <a:t>3</a:t>
              </a:r>
            </a:p>
          </p:txBody>
        </p:sp>
        <p:sp>
          <p:nvSpPr>
            <p:cNvPr id="69" name="Rectangle 68"/>
            <p:cNvSpPr/>
            <p:nvPr/>
          </p:nvSpPr>
          <p:spPr>
            <a:xfrm>
              <a:off x="3505200" y="1143000"/>
              <a:ext cx="381000" cy="381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grpSp>
        <p:nvGrpSpPr>
          <p:cNvPr id="70" name="Group 69"/>
          <p:cNvGrpSpPr/>
          <p:nvPr/>
        </p:nvGrpSpPr>
        <p:grpSpPr>
          <a:xfrm>
            <a:off x="7010400" y="2514600"/>
            <a:ext cx="1855775" cy="381000"/>
            <a:chOff x="3505200" y="1143000"/>
            <a:chExt cx="1855775" cy="381000"/>
          </a:xfrm>
        </p:grpSpPr>
        <p:sp>
          <p:nvSpPr>
            <p:cNvPr id="71" name="Rectangle 70"/>
            <p:cNvSpPr/>
            <p:nvPr/>
          </p:nvSpPr>
          <p:spPr>
            <a:xfrm>
              <a:off x="3962400" y="1143000"/>
              <a:ext cx="990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72" name="TextBox 71"/>
            <p:cNvSpPr txBox="1"/>
            <p:nvPr/>
          </p:nvSpPr>
          <p:spPr>
            <a:xfrm>
              <a:off x="5013938" y="1143000"/>
              <a:ext cx="347037" cy="338554"/>
            </a:xfrm>
            <a:prstGeom prst="rect">
              <a:avLst/>
            </a:prstGeom>
            <a:noFill/>
          </p:spPr>
          <p:txBody>
            <a:bodyPr wrap="none" rtlCol="0">
              <a:spAutoFit/>
            </a:bodyPr>
            <a:lstStyle/>
            <a:p>
              <a:pPr lvl="0"/>
              <a:r>
                <a:rPr lang="en-US" b="0" kern="0" dirty="0" smtClean="0">
                  <a:solidFill>
                    <a:schemeClr val="bg1"/>
                  </a:solidFill>
                  <a:latin typeface="Gill Sans"/>
                  <a:cs typeface="Gill Sans"/>
                </a:rPr>
                <a:t>S</a:t>
              </a:r>
              <a:r>
                <a:rPr lang="en-US" b="0" kern="0" baseline="-25000" dirty="0" smtClean="0">
                  <a:solidFill>
                    <a:schemeClr val="bg1"/>
                  </a:solidFill>
                  <a:latin typeface="Gill Sans"/>
                  <a:cs typeface="Gill Sans"/>
                </a:rPr>
                <a:t>4</a:t>
              </a:r>
            </a:p>
          </p:txBody>
        </p:sp>
        <p:sp>
          <p:nvSpPr>
            <p:cNvPr id="73" name="Rectangle 72"/>
            <p:cNvSpPr/>
            <p:nvPr/>
          </p:nvSpPr>
          <p:spPr>
            <a:xfrm>
              <a:off x="3505200" y="1143000"/>
              <a:ext cx="381000" cy="3810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cxnSp>
        <p:nvCxnSpPr>
          <p:cNvPr id="74" name="Straight Arrow Connector 73"/>
          <p:cNvCxnSpPr/>
          <p:nvPr/>
        </p:nvCxnSpPr>
        <p:spPr bwMode="auto">
          <a:xfrm rot="5400000">
            <a:off x="5449094" y="3390106"/>
            <a:ext cx="2819400" cy="1588"/>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76" name="TextBox 75"/>
          <p:cNvSpPr txBox="1"/>
          <p:nvPr/>
        </p:nvSpPr>
        <p:spPr>
          <a:xfrm>
            <a:off x="381000" y="1214735"/>
            <a:ext cx="6400800" cy="461665"/>
          </a:xfrm>
          <a:prstGeom prst="rect">
            <a:avLst/>
          </a:prstGeom>
          <a:noFill/>
        </p:spPr>
        <p:txBody>
          <a:bodyPr wrap="square" rtlCol="0">
            <a:spAutoFit/>
          </a:bodyPr>
          <a:lstStyle/>
          <a:p>
            <a:r>
              <a:rPr lang="en-US" sz="2400" b="0" dirty="0">
                <a:solidFill>
                  <a:schemeClr val="bg2"/>
                </a:solidFill>
                <a:latin typeface="Gill Sans"/>
                <a:cs typeface="Gill Sans"/>
              </a:rPr>
              <a:t>Assume two datasets are sorted by the join key:</a:t>
            </a:r>
          </a:p>
        </p:txBody>
      </p:sp>
      <p:sp>
        <p:nvSpPr>
          <p:cNvPr id="77" name="TextBox 76"/>
          <p:cNvSpPr txBox="1"/>
          <p:nvPr/>
        </p:nvSpPr>
        <p:spPr>
          <a:xfrm>
            <a:off x="1295400" y="4876800"/>
            <a:ext cx="2286000" cy="400110"/>
          </a:xfrm>
          <a:prstGeom prst="rect">
            <a:avLst/>
          </a:prstGeom>
          <a:noFill/>
        </p:spPr>
        <p:txBody>
          <a:bodyPr wrap="square" rtlCol="0">
            <a:spAutoFit/>
          </a:bodyPr>
          <a:lstStyle/>
          <a:p>
            <a:pPr algn="ctr"/>
            <a:r>
              <a:rPr lang="en-US" sz="2000" b="0" dirty="0" smtClean="0">
                <a:solidFill>
                  <a:schemeClr val="bg1"/>
                </a:solidFill>
                <a:latin typeface="Gill Sans"/>
                <a:cs typeface="Gill Sans"/>
              </a:rPr>
              <a:t>merge to join</a:t>
            </a:r>
            <a:endParaRPr lang="en-US" sz="2000" b="0" dirty="0">
              <a:solidFill>
                <a:schemeClr val="bg1"/>
              </a:solidFill>
              <a:latin typeface="Gill Sans"/>
              <a:cs typeface="Gill Sans"/>
            </a:endParaRPr>
          </a:p>
        </p:txBody>
      </p:sp>
      <p:sp>
        <p:nvSpPr>
          <p:cNvPr id="78" name="TextBox 77"/>
          <p:cNvSpPr txBox="1"/>
          <p:nvPr/>
        </p:nvSpPr>
        <p:spPr>
          <a:xfrm>
            <a:off x="5715000" y="4876800"/>
            <a:ext cx="2286000" cy="400110"/>
          </a:xfrm>
          <a:prstGeom prst="rect">
            <a:avLst/>
          </a:prstGeom>
          <a:noFill/>
        </p:spPr>
        <p:txBody>
          <a:bodyPr wrap="square" rtlCol="0">
            <a:spAutoFit/>
          </a:bodyPr>
          <a:lstStyle/>
          <a:p>
            <a:pPr algn="ctr"/>
            <a:r>
              <a:rPr lang="en-US" sz="2000" b="0" dirty="0" smtClean="0">
                <a:solidFill>
                  <a:schemeClr val="bg1"/>
                </a:solidFill>
                <a:latin typeface="Gill Sans"/>
                <a:cs typeface="Gill Sans"/>
              </a:rPr>
              <a:t>merge to join</a:t>
            </a:r>
            <a:endParaRPr lang="en-US" sz="2000" b="0" dirty="0">
              <a:solidFill>
                <a:schemeClr val="bg1"/>
              </a:solidFill>
              <a:latin typeface="Gill Sans"/>
              <a:cs typeface="Gill Sans"/>
            </a:endParaRPr>
          </a:p>
        </p:txBody>
      </p:sp>
      <p:sp>
        <p:nvSpPr>
          <p:cNvPr id="79" name="TextBox 78"/>
          <p:cNvSpPr txBox="1"/>
          <p:nvPr/>
        </p:nvSpPr>
        <p:spPr>
          <a:xfrm>
            <a:off x="3200400" y="452735"/>
            <a:ext cx="4191000" cy="461665"/>
          </a:xfrm>
          <a:prstGeom prst="rect">
            <a:avLst/>
          </a:prstGeom>
          <a:noFill/>
        </p:spPr>
        <p:txBody>
          <a:bodyPr wrap="square" rtlCol="0">
            <a:spAutoFit/>
          </a:bodyPr>
          <a:lstStyle/>
          <a:p>
            <a:r>
              <a:rPr lang="en-US" sz="2400" b="0" dirty="0">
                <a:solidFill>
                  <a:schemeClr val="bg2"/>
                </a:solidFill>
                <a:latin typeface="Gill Sans"/>
                <a:cs typeface="Gill Sans"/>
              </a:rPr>
              <a:t>aka </a:t>
            </a:r>
            <a:r>
              <a:rPr lang="en-US" sz="2400" b="0" dirty="0" smtClean="0">
                <a:solidFill>
                  <a:schemeClr val="bg2"/>
                </a:solidFill>
                <a:latin typeface="Gill Sans"/>
                <a:cs typeface="Gill Sans"/>
              </a:rPr>
              <a:t>sort-merge join</a:t>
            </a:r>
            <a:endParaRPr lang="en-US" sz="2400" b="0" dirty="0">
              <a:solidFill>
                <a:schemeClr val="bg2"/>
              </a:solidFill>
              <a:latin typeface="Gill Sans"/>
              <a:cs typeface="Gill Sans"/>
            </a:endParaRPr>
          </a:p>
        </p:txBody>
      </p:sp>
      <p:sp>
        <p:nvSpPr>
          <p:cNvPr id="80" name="TextBox 79"/>
          <p:cNvSpPr txBox="1"/>
          <p:nvPr/>
        </p:nvSpPr>
        <p:spPr>
          <a:xfrm>
            <a:off x="457200" y="5715000"/>
            <a:ext cx="5288126" cy="523220"/>
          </a:xfrm>
          <a:prstGeom prst="rect">
            <a:avLst/>
          </a:prstGeom>
          <a:noFill/>
        </p:spPr>
        <p:txBody>
          <a:bodyPr wrap="none" rtlCol="0">
            <a:spAutoFit/>
          </a:bodyPr>
          <a:lstStyle/>
          <a:p>
            <a:r>
              <a:rPr lang="en-US" sz="2800" dirty="0" smtClean="0">
                <a:solidFill>
                  <a:srgbClr val="FF0000"/>
                </a:solidFill>
                <a:latin typeface="Gill Sans"/>
                <a:cs typeface="Gill Sans"/>
              </a:rPr>
              <a:t>How can we parallelize this?</a:t>
            </a:r>
            <a:endParaRPr lang="en-US" sz="2800" dirty="0">
              <a:solidFill>
                <a:srgbClr val="FF0000"/>
              </a:solidFill>
              <a:latin typeface="Gill Sans"/>
              <a:cs typeface="Gill Sans"/>
            </a:endParaRPr>
          </a:p>
        </p:txBody>
      </p:sp>
      <p:sp>
        <p:nvSpPr>
          <p:cNvPr id="81" name="TextBox 80"/>
          <p:cNvSpPr txBox="1"/>
          <p:nvPr/>
        </p:nvSpPr>
        <p:spPr>
          <a:xfrm>
            <a:off x="5655201" y="5715000"/>
            <a:ext cx="3031599" cy="523220"/>
          </a:xfrm>
          <a:prstGeom prst="rect">
            <a:avLst/>
          </a:prstGeom>
          <a:noFill/>
        </p:spPr>
        <p:txBody>
          <a:bodyPr wrap="none" rtlCol="0">
            <a:spAutoFit/>
          </a:bodyPr>
          <a:lstStyle/>
          <a:p>
            <a:r>
              <a:rPr lang="en-US" sz="2800" dirty="0" smtClean="0">
                <a:solidFill>
                  <a:srgbClr val="FF0000"/>
                </a:solidFill>
                <a:latin typeface="Gill Sans"/>
                <a:cs typeface="Gill Sans"/>
              </a:rPr>
              <a:t>Co-partitioning</a:t>
            </a:r>
            <a:endParaRPr lang="en-US" sz="2800" dirty="0">
              <a:solidFill>
                <a:srgbClr val="FF0000"/>
              </a:solidFill>
              <a:latin typeface="Gill Sans"/>
              <a:cs typeface="Gill Sans"/>
            </a:endParaRPr>
          </a:p>
        </p:txBody>
      </p:sp>
    </p:spTree>
    <p:extLst>
      <p:ext uri="{BB962C8B-B14F-4D97-AF65-F5344CB8AC3E}">
        <p14:creationId xmlns:p14="http://schemas.microsoft.com/office/powerpoint/2010/main" val="257328550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Map-side Join</a:t>
            </a:r>
            <a:endParaRPr lang="en-US" dirty="0"/>
          </a:p>
        </p:txBody>
      </p:sp>
      <p:sp>
        <p:nvSpPr>
          <p:cNvPr id="3" name="Content Placeholder 2"/>
          <p:cNvSpPr>
            <a:spLocks noGrp="1"/>
          </p:cNvSpPr>
          <p:nvPr>
            <p:ph idx="1"/>
          </p:nvPr>
        </p:nvSpPr>
        <p:spPr/>
        <p:txBody>
          <a:bodyPr/>
          <a:lstStyle/>
          <a:p>
            <a:r>
              <a:rPr lang="en-US" dirty="0" smtClean="0"/>
              <a:t>Works if…</a:t>
            </a:r>
          </a:p>
          <a:p>
            <a:pPr lvl="1"/>
            <a:r>
              <a:rPr lang="en-US" dirty="0" smtClean="0"/>
              <a:t>Two datasets are co-partitioned</a:t>
            </a:r>
          </a:p>
          <a:p>
            <a:pPr lvl="1"/>
            <a:r>
              <a:rPr lang="en-US" dirty="0" smtClean="0"/>
              <a:t>Sorted by join key</a:t>
            </a:r>
          </a:p>
          <a:p>
            <a:r>
              <a:rPr lang="en-US" dirty="0" smtClean="0"/>
              <a:t>MapReduce implementation:</a:t>
            </a:r>
          </a:p>
          <a:p>
            <a:pPr lvl="1"/>
            <a:r>
              <a:rPr lang="en-US" dirty="0" smtClean="0"/>
              <a:t>Map over one dataset, read from other corresponding partition</a:t>
            </a:r>
          </a:p>
          <a:p>
            <a:pPr lvl="1"/>
            <a:r>
              <a:rPr lang="en-US" dirty="0" smtClean="0"/>
              <a:t>No reducers necessary (unless to do something else)</a:t>
            </a:r>
          </a:p>
          <a:p>
            <a:r>
              <a:rPr lang="en-US" dirty="0" smtClean="0"/>
              <a:t>Co-partitioned, sorted datasets: realistic to expect?</a:t>
            </a:r>
            <a:endParaRPr lang="en-US" dirty="0"/>
          </a:p>
        </p:txBody>
      </p:sp>
      <p:sp>
        <p:nvSpPr>
          <p:cNvPr id="4" name="TextBox 3"/>
          <p:cNvSpPr txBox="1"/>
          <p:nvPr/>
        </p:nvSpPr>
        <p:spPr>
          <a:xfrm>
            <a:off x="3200400" y="452735"/>
            <a:ext cx="4191000" cy="461665"/>
          </a:xfrm>
          <a:prstGeom prst="rect">
            <a:avLst/>
          </a:prstGeom>
          <a:noFill/>
        </p:spPr>
        <p:txBody>
          <a:bodyPr wrap="square" rtlCol="0">
            <a:spAutoFit/>
          </a:bodyPr>
          <a:lstStyle/>
          <a:p>
            <a:r>
              <a:rPr lang="en-US" sz="2400" b="0" dirty="0">
                <a:solidFill>
                  <a:schemeClr val="bg2"/>
                </a:solidFill>
                <a:latin typeface="Gill Sans"/>
                <a:cs typeface="Gill Sans"/>
              </a:rPr>
              <a:t>aka </a:t>
            </a:r>
            <a:r>
              <a:rPr lang="en-US" sz="2400" b="0" dirty="0" smtClean="0">
                <a:solidFill>
                  <a:schemeClr val="bg2"/>
                </a:solidFill>
                <a:latin typeface="Gill Sans"/>
                <a:cs typeface="Gill Sans"/>
              </a:rPr>
              <a:t>sort-merge join</a:t>
            </a:r>
            <a:endParaRPr lang="en-US" sz="2400" b="0" dirty="0">
              <a:solidFill>
                <a:schemeClr val="bg2"/>
              </a:solidFill>
              <a:latin typeface="Gill Sans"/>
              <a:cs typeface="Gill Sans"/>
            </a:endParaRPr>
          </a:p>
        </p:txBody>
      </p:sp>
    </p:spTree>
    <p:extLst>
      <p:ext uri="{BB962C8B-B14F-4D97-AF65-F5344CB8AC3E}">
        <p14:creationId xmlns:p14="http://schemas.microsoft.com/office/powerpoint/2010/main" val="146672608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Hash Join</a:t>
            </a:r>
            <a:endParaRPr lang="en-US" dirty="0"/>
          </a:p>
        </p:txBody>
      </p:sp>
      <p:sp>
        <p:nvSpPr>
          <p:cNvPr id="3" name="Content Placeholder 2"/>
          <p:cNvSpPr>
            <a:spLocks noGrp="1"/>
          </p:cNvSpPr>
          <p:nvPr>
            <p:ph idx="1"/>
          </p:nvPr>
        </p:nvSpPr>
        <p:spPr/>
        <p:txBody>
          <a:bodyPr/>
          <a:lstStyle/>
          <a:p>
            <a:r>
              <a:rPr lang="en-US" dirty="0" smtClean="0"/>
              <a:t>Basic idea:</a:t>
            </a:r>
          </a:p>
          <a:p>
            <a:pPr lvl="1"/>
            <a:r>
              <a:rPr lang="en-US" dirty="0" smtClean="0"/>
              <a:t>Load one dataset into memory in a </a:t>
            </a:r>
            <a:r>
              <a:rPr lang="en-US" dirty="0" err="1" smtClean="0"/>
              <a:t>hashmap</a:t>
            </a:r>
            <a:r>
              <a:rPr lang="en-US" dirty="0" smtClean="0"/>
              <a:t>, keyed by join key</a:t>
            </a:r>
          </a:p>
          <a:p>
            <a:pPr lvl="1"/>
            <a:r>
              <a:rPr lang="en-US" dirty="0" smtClean="0"/>
              <a:t>Read other dataset, probe for join key</a:t>
            </a:r>
          </a:p>
          <a:p>
            <a:r>
              <a:rPr lang="en-US" dirty="0" smtClean="0"/>
              <a:t>Works if…</a:t>
            </a:r>
          </a:p>
          <a:p>
            <a:pPr lvl="1"/>
            <a:r>
              <a:rPr lang="en-US" dirty="0" smtClean="0"/>
              <a:t>R &lt;&lt; S and R fits into memory</a:t>
            </a:r>
          </a:p>
          <a:p>
            <a:r>
              <a:rPr lang="en-US" dirty="0" smtClean="0"/>
              <a:t>MapReduce implementation:</a:t>
            </a:r>
          </a:p>
          <a:p>
            <a:pPr lvl="1"/>
            <a:r>
              <a:rPr lang="en-US" dirty="0" smtClean="0"/>
              <a:t>Distribute R to all nodes (e.g., </a:t>
            </a:r>
            <a:r>
              <a:rPr lang="en-US" dirty="0" err="1" smtClean="0"/>
              <a:t>DistributedCache</a:t>
            </a:r>
            <a:r>
              <a:rPr lang="en-US" dirty="0" smtClean="0"/>
              <a:t>)</a:t>
            </a:r>
          </a:p>
          <a:p>
            <a:pPr lvl="1"/>
            <a:r>
              <a:rPr lang="en-US" dirty="0" smtClean="0"/>
              <a:t>Map over S, each mapper loads R in memory and builds the </a:t>
            </a:r>
            <a:r>
              <a:rPr lang="en-US" dirty="0" err="1" smtClean="0"/>
              <a:t>hashmap</a:t>
            </a:r>
            <a:endParaRPr lang="en-US" dirty="0" smtClean="0"/>
          </a:p>
          <a:p>
            <a:pPr lvl="1"/>
            <a:r>
              <a:rPr lang="en-US" dirty="0" smtClean="0"/>
              <a:t>For every tuple in S, probe join key in R</a:t>
            </a:r>
          </a:p>
          <a:p>
            <a:pPr lvl="1"/>
            <a:r>
              <a:rPr lang="en-US" dirty="0"/>
              <a:t>No reducers necessary (unless to do something else)</a:t>
            </a:r>
          </a:p>
        </p:txBody>
      </p:sp>
      <p:sp>
        <p:nvSpPr>
          <p:cNvPr id="4" name="TextBox 3"/>
          <p:cNvSpPr txBox="1"/>
          <p:nvPr/>
        </p:nvSpPr>
        <p:spPr>
          <a:xfrm>
            <a:off x="2362200" y="452735"/>
            <a:ext cx="4876800" cy="461665"/>
          </a:xfrm>
          <a:prstGeom prst="rect">
            <a:avLst/>
          </a:prstGeom>
          <a:noFill/>
        </p:spPr>
        <p:txBody>
          <a:bodyPr wrap="square" rtlCol="0">
            <a:spAutoFit/>
          </a:bodyPr>
          <a:lstStyle/>
          <a:p>
            <a:r>
              <a:rPr lang="en-US" sz="2400" b="0" dirty="0">
                <a:solidFill>
                  <a:schemeClr val="bg2"/>
                </a:solidFill>
                <a:latin typeface="Gill Sans"/>
                <a:cs typeface="Gill Sans"/>
              </a:rPr>
              <a:t>aka </a:t>
            </a:r>
            <a:r>
              <a:rPr lang="en-US" sz="2400" b="0" dirty="0" smtClean="0">
                <a:solidFill>
                  <a:schemeClr val="bg2"/>
                </a:solidFill>
                <a:latin typeface="Gill Sans"/>
                <a:cs typeface="Gill Sans"/>
              </a:rPr>
              <a:t>broadcast join, replicated join</a:t>
            </a:r>
            <a:endParaRPr lang="en-US" sz="2400" b="0" dirty="0">
              <a:solidFill>
                <a:schemeClr val="bg2"/>
              </a:solidFill>
              <a:latin typeface="Gill Sans"/>
              <a:cs typeface="Gill Sans"/>
            </a:endParaRPr>
          </a:p>
        </p:txBody>
      </p:sp>
    </p:spTree>
    <p:extLst>
      <p:ext uri="{BB962C8B-B14F-4D97-AF65-F5344CB8AC3E}">
        <p14:creationId xmlns:p14="http://schemas.microsoft.com/office/powerpoint/2010/main" val="54095687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Hash Join Variants</a:t>
            </a:r>
            <a:endParaRPr lang="en-US" dirty="0"/>
          </a:p>
        </p:txBody>
      </p:sp>
      <p:sp>
        <p:nvSpPr>
          <p:cNvPr id="3" name="Content Placeholder 2"/>
          <p:cNvSpPr>
            <a:spLocks noGrp="1"/>
          </p:cNvSpPr>
          <p:nvPr>
            <p:ph idx="1"/>
          </p:nvPr>
        </p:nvSpPr>
        <p:spPr/>
        <p:txBody>
          <a:bodyPr/>
          <a:lstStyle/>
          <a:p>
            <a:r>
              <a:rPr lang="en-US" dirty="0" smtClean="0"/>
              <a:t>Co-partitioned variant:</a:t>
            </a:r>
          </a:p>
          <a:p>
            <a:pPr lvl="1"/>
            <a:r>
              <a:rPr lang="en-US" dirty="0" smtClean="0"/>
              <a:t>R and S co-partitioned (but not sorted)?</a:t>
            </a:r>
          </a:p>
          <a:p>
            <a:pPr lvl="1"/>
            <a:r>
              <a:rPr lang="en-US" dirty="0" smtClean="0"/>
              <a:t>Only need to build </a:t>
            </a:r>
            <a:r>
              <a:rPr lang="en-US" dirty="0" err="1" smtClean="0"/>
              <a:t>hashmap</a:t>
            </a:r>
            <a:r>
              <a:rPr lang="en-US" dirty="0" smtClean="0"/>
              <a:t> on the corresponding partition</a:t>
            </a:r>
          </a:p>
          <a:p>
            <a:r>
              <a:rPr lang="en-US" dirty="0" smtClean="0"/>
              <a:t>Striped variant:</a:t>
            </a:r>
          </a:p>
          <a:p>
            <a:pPr lvl="1"/>
            <a:r>
              <a:rPr lang="en-US" dirty="0" smtClean="0"/>
              <a:t>R too big to fit into memory? </a:t>
            </a:r>
          </a:p>
          <a:p>
            <a:pPr lvl="1"/>
            <a:r>
              <a:rPr lang="en-US" dirty="0" smtClean="0"/>
              <a:t>Divide R into R</a:t>
            </a:r>
            <a:r>
              <a:rPr lang="en-US" baseline="-25000" dirty="0" smtClean="0"/>
              <a:t>1</a:t>
            </a:r>
            <a:r>
              <a:rPr lang="en-US" dirty="0" smtClean="0"/>
              <a:t>, R</a:t>
            </a:r>
            <a:r>
              <a:rPr lang="en-US" baseline="-25000" dirty="0" smtClean="0"/>
              <a:t>2</a:t>
            </a:r>
            <a:r>
              <a:rPr lang="en-US" dirty="0" smtClean="0"/>
              <a:t>, R</a:t>
            </a:r>
            <a:r>
              <a:rPr lang="en-US" baseline="-25000" dirty="0" smtClean="0"/>
              <a:t>3</a:t>
            </a:r>
            <a:r>
              <a:rPr lang="en-US" dirty="0" smtClean="0"/>
              <a:t>, … </a:t>
            </a:r>
            <a:r>
              <a:rPr lang="en-US" dirty="0" err="1" smtClean="0"/>
              <a:t>s.t</a:t>
            </a:r>
            <a:r>
              <a:rPr lang="en-US" dirty="0" smtClean="0"/>
              <a:t>. each </a:t>
            </a:r>
            <a:r>
              <a:rPr lang="en-US" dirty="0" err="1" smtClean="0"/>
              <a:t>R</a:t>
            </a:r>
            <a:r>
              <a:rPr lang="en-US" i="1" baseline="-25000" dirty="0" err="1" smtClean="0"/>
              <a:t>n</a:t>
            </a:r>
            <a:r>
              <a:rPr lang="en-US" dirty="0" smtClean="0"/>
              <a:t> fits into memory</a:t>
            </a:r>
          </a:p>
          <a:p>
            <a:pPr lvl="1"/>
            <a:r>
              <a:rPr lang="en-US" dirty="0" smtClean="0"/>
              <a:t>Perform hash join: </a:t>
            </a:r>
            <a:r>
              <a:rPr lang="en-US" dirty="0" smtClean="0">
                <a:sym typeface="Symbol"/>
              </a:rPr>
              <a:t></a:t>
            </a:r>
            <a:r>
              <a:rPr lang="en-US" i="1" dirty="0" smtClean="0">
                <a:sym typeface="Symbol"/>
              </a:rPr>
              <a:t>n</a:t>
            </a:r>
            <a:r>
              <a:rPr lang="en-US" dirty="0" smtClean="0">
                <a:sym typeface="Symbol"/>
              </a:rPr>
              <a:t>, </a:t>
            </a:r>
            <a:r>
              <a:rPr lang="en-US" dirty="0" err="1" smtClean="0"/>
              <a:t>R</a:t>
            </a:r>
            <a:r>
              <a:rPr lang="en-US" i="1" baseline="-25000" dirty="0" err="1" smtClean="0"/>
              <a:t>n</a:t>
            </a:r>
            <a:r>
              <a:rPr lang="en-US" dirty="0" smtClean="0"/>
              <a:t> ⋈ S</a:t>
            </a:r>
          </a:p>
          <a:p>
            <a:pPr lvl="1"/>
            <a:r>
              <a:rPr lang="en-US" dirty="0" smtClean="0"/>
              <a:t>Take the union of all join results</a:t>
            </a:r>
          </a:p>
          <a:p>
            <a:r>
              <a:rPr lang="en-US" dirty="0" smtClean="0"/>
              <a:t>Use a global key-value store:</a:t>
            </a:r>
          </a:p>
          <a:p>
            <a:pPr lvl="1"/>
            <a:r>
              <a:rPr lang="en-US" dirty="0" smtClean="0"/>
              <a:t>Load R into </a:t>
            </a:r>
            <a:r>
              <a:rPr lang="en-US" dirty="0" err="1" smtClean="0"/>
              <a:t>memcached</a:t>
            </a:r>
            <a:r>
              <a:rPr lang="en-US" dirty="0" smtClean="0"/>
              <a:t> (or </a:t>
            </a:r>
            <a:r>
              <a:rPr lang="en-US" dirty="0" err="1" smtClean="0"/>
              <a:t>Redis</a:t>
            </a:r>
            <a:r>
              <a:rPr lang="en-US" dirty="0" smtClean="0"/>
              <a:t>)</a:t>
            </a:r>
          </a:p>
          <a:p>
            <a:pPr lvl="1"/>
            <a:r>
              <a:rPr lang="en-US" dirty="0" smtClean="0"/>
              <a:t>Probe global key-value store for join key</a:t>
            </a:r>
            <a:endParaRPr lang="en-US" dirty="0"/>
          </a:p>
        </p:txBody>
      </p:sp>
    </p:spTree>
    <p:extLst>
      <p:ext uri="{BB962C8B-B14F-4D97-AF65-F5344CB8AC3E}">
        <p14:creationId xmlns:p14="http://schemas.microsoft.com/office/powerpoint/2010/main" val="39451188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914400"/>
            <a:ext cx="9144000" cy="685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rgbClr val="000000"/>
                </a:solidFill>
                <a:effectLst/>
                <a:uLnTx/>
                <a:uFillTx/>
                <a:latin typeface="Gill Sans"/>
                <a:ea typeface="+mj-ea"/>
                <a:cs typeface="Gill Sans"/>
              </a:rPr>
              <a:t>Databases</a:t>
            </a:r>
            <a:r>
              <a:rPr kumimoji="0" lang="en-US" sz="3600" b="0" i="0" u="none" strike="noStrike" kern="0" cap="none" spc="0" normalizeH="0" noProof="0" dirty="0" smtClean="0">
                <a:ln>
                  <a:noFill/>
                </a:ln>
                <a:solidFill>
                  <a:srgbClr val="000000"/>
                </a:solidFill>
                <a:effectLst/>
                <a:uLnTx/>
                <a:uFillTx/>
                <a:latin typeface="Gill Sans"/>
                <a:ea typeface="+mj-ea"/>
                <a:cs typeface="Gill Sans"/>
              </a:rPr>
              <a:t> are great…</a:t>
            </a:r>
            <a:endParaRPr kumimoji="0" lang="en-US" sz="3600" b="0" i="0" u="none" strike="noStrike" kern="0" cap="none" spc="0" normalizeH="0" baseline="0" noProof="0" dirty="0">
              <a:ln>
                <a:noFill/>
              </a:ln>
              <a:solidFill>
                <a:srgbClr val="000000"/>
              </a:solidFill>
              <a:effectLst/>
              <a:uLnTx/>
              <a:uFillTx/>
              <a:latin typeface="Gill Sans"/>
              <a:ea typeface="+mj-ea"/>
              <a:cs typeface="Gill Sans"/>
            </a:endParaRPr>
          </a:p>
        </p:txBody>
      </p:sp>
      <p:sp>
        <p:nvSpPr>
          <p:cNvPr id="5" name="TextBox 4"/>
          <p:cNvSpPr txBox="1"/>
          <p:nvPr/>
        </p:nvSpPr>
        <p:spPr>
          <a:xfrm>
            <a:off x="0" y="1595735"/>
            <a:ext cx="9144000" cy="461665"/>
          </a:xfrm>
          <a:prstGeom prst="rect">
            <a:avLst/>
          </a:prstGeom>
          <a:noFill/>
        </p:spPr>
        <p:txBody>
          <a:bodyPr wrap="square" rtlCol="0">
            <a:spAutoFit/>
          </a:bodyPr>
          <a:lstStyle/>
          <a:p>
            <a:pPr algn="ctr"/>
            <a:r>
              <a:rPr lang="en-US" sz="2400" b="0" dirty="0" smtClean="0">
                <a:solidFill>
                  <a:schemeClr val="bg1"/>
                </a:solidFill>
                <a:latin typeface="Gill Sans"/>
                <a:cs typeface="Gill Sans"/>
              </a:rPr>
              <a:t>If your data has structure (and you know what the structure is)</a:t>
            </a:r>
          </a:p>
        </p:txBody>
      </p:sp>
      <p:sp>
        <p:nvSpPr>
          <p:cNvPr id="7" name="TextBox 6"/>
          <p:cNvSpPr txBox="1"/>
          <p:nvPr/>
        </p:nvSpPr>
        <p:spPr>
          <a:xfrm>
            <a:off x="0" y="2357735"/>
            <a:ext cx="9144000" cy="461665"/>
          </a:xfrm>
          <a:prstGeom prst="rect">
            <a:avLst/>
          </a:prstGeom>
          <a:noFill/>
        </p:spPr>
        <p:txBody>
          <a:bodyPr wrap="square" rtlCol="0">
            <a:spAutoFit/>
          </a:bodyPr>
          <a:lstStyle/>
          <a:p>
            <a:pPr algn="ctr"/>
            <a:r>
              <a:rPr lang="en-US" sz="2400" b="0" dirty="0" smtClean="0">
                <a:solidFill>
                  <a:schemeClr val="bg1"/>
                </a:solidFill>
                <a:latin typeface="Gill Sans"/>
                <a:cs typeface="Gill Sans"/>
              </a:rPr>
              <a:t>If you know what queries you’re going to run ahead of time</a:t>
            </a:r>
          </a:p>
        </p:txBody>
      </p:sp>
      <p:sp>
        <p:nvSpPr>
          <p:cNvPr id="8" name="TextBox 7"/>
          <p:cNvSpPr txBox="1"/>
          <p:nvPr/>
        </p:nvSpPr>
        <p:spPr>
          <a:xfrm>
            <a:off x="0" y="1981200"/>
            <a:ext cx="9144000" cy="461665"/>
          </a:xfrm>
          <a:prstGeom prst="rect">
            <a:avLst/>
          </a:prstGeom>
          <a:noFill/>
        </p:spPr>
        <p:txBody>
          <a:bodyPr wrap="square" rtlCol="0">
            <a:spAutoFit/>
          </a:bodyPr>
          <a:lstStyle/>
          <a:p>
            <a:pPr algn="ctr"/>
            <a:r>
              <a:rPr lang="en-US" sz="2400" b="0" dirty="0" smtClean="0">
                <a:solidFill>
                  <a:schemeClr val="bg1"/>
                </a:solidFill>
                <a:latin typeface="Gill Sans"/>
                <a:cs typeface="Gill Sans"/>
              </a:rPr>
              <a:t>If your data is reasonably clean</a:t>
            </a:r>
          </a:p>
        </p:txBody>
      </p:sp>
      <p:sp>
        <p:nvSpPr>
          <p:cNvPr id="9" name="Title 1"/>
          <p:cNvSpPr txBox="1">
            <a:spLocks/>
          </p:cNvSpPr>
          <p:nvPr/>
        </p:nvSpPr>
        <p:spPr>
          <a:xfrm>
            <a:off x="0" y="3581400"/>
            <a:ext cx="9144000" cy="685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rgbClr val="000000"/>
                </a:solidFill>
                <a:effectLst/>
                <a:uLnTx/>
                <a:uFillTx/>
                <a:latin typeface="Gill Sans"/>
                <a:ea typeface="+mj-ea"/>
                <a:cs typeface="Gill Sans"/>
              </a:rPr>
              <a:t>Databases</a:t>
            </a:r>
            <a:r>
              <a:rPr kumimoji="0" lang="en-US" sz="3600" b="0" i="0" u="none" strike="noStrike" kern="0" cap="none" spc="0" normalizeH="0" noProof="0" dirty="0" smtClean="0">
                <a:ln>
                  <a:noFill/>
                </a:ln>
                <a:solidFill>
                  <a:srgbClr val="000000"/>
                </a:solidFill>
                <a:effectLst/>
                <a:uLnTx/>
                <a:uFillTx/>
                <a:latin typeface="Gill Sans"/>
                <a:ea typeface="+mj-ea"/>
                <a:cs typeface="Gill Sans"/>
              </a:rPr>
              <a:t> are not so great…</a:t>
            </a:r>
            <a:endParaRPr kumimoji="0" lang="en-US" sz="3600" b="0" i="0" u="none" strike="noStrike" kern="0" cap="none" spc="0" normalizeH="0" baseline="0" noProof="0" dirty="0">
              <a:ln>
                <a:noFill/>
              </a:ln>
              <a:solidFill>
                <a:srgbClr val="000000"/>
              </a:solidFill>
              <a:effectLst/>
              <a:uLnTx/>
              <a:uFillTx/>
              <a:latin typeface="Gill Sans"/>
              <a:ea typeface="+mj-ea"/>
              <a:cs typeface="Gill Sans"/>
            </a:endParaRPr>
          </a:p>
        </p:txBody>
      </p:sp>
      <p:sp>
        <p:nvSpPr>
          <p:cNvPr id="10" name="TextBox 9"/>
          <p:cNvSpPr txBox="1"/>
          <p:nvPr/>
        </p:nvSpPr>
        <p:spPr>
          <a:xfrm>
            <a:off x="0" y="4262735"/>
            <a:ext cx="9144000" cy="461665"/>
          </a:xfrm>
          <a:prstGeom prst="rect">
            <a:avLst/>
          </a:prstGeom>
          <a:noFill/>
        </p:spPr>
        <p:txBody>
          <a:bodyPr wrap="square" rtlCol="0">
            <a:spAutoFit/>
          </a:bodyPr>
          <a:lstStyle/>
          <a:p>
            <a:pPr algn="ctr"/>
            <a:r>
              <a:rPr lang="en-US" sz="2400" b="0" dirty="0" smtClean="0">
                <a:solidFill>
                  <a:schemeClr val="bg1"/>
                </a:solidFill>
                <a:latin typeface="Gill Sans"/>
                <a:cs typeface="Gill Sans"/>
              </a:rPr>
              <a:t>If your data has little structure (or you don’t know the structure)</a:t>
            </a:r>
          </a:p>
        </p:txBody>
      </p:sp>
      <p:sp>
        <p:nvSpPr>
          <p:cNvPr id="11" name="TextBox 10"/>
          <p:cNvSpPr txBox="1"/>
          <p:nvPr/>
        </p:nvSpPr>
        <p:spPr>
          <a:xfrm>
            <a:off x="0" y="5024735"/>
            <a:ext cx="9144000" cy="461665"/>
          </a:xfrm>
          <a:prstGeom prst="rect">
            <a:avLst/>
          </a:prstGeom>
          <a:noFill/>
        </p:spPr>
        <p:txBody>
          <a:bodyPr wrap="square" rtlCol="0">
            <a:spAutoFit/>
          </a:bodyPr>
          <a:lstStyle/>
          <a:p>
            <a:pPr algn="ctr"/>
            <a:r>
              <a:rPr lang="en-US" sz="2400" b="0" dirty="0" smtClean="0">
                <a:solidFill>
                  <a:schemeClr val="bg1"/>
                </a:solidFill>
                <a:latin typeface="Gill Sans"/>
                <a:cs typeface="Gill Sans"/>
              </a:rPr>
              <a:t>If you don’t know what you’re looking for</a:t>
            </a:r>
          </a:p>
        </p:txBody>
      </p:sp>
      <p:sp>
        <p:nvSpPr>
          <p:cNvPr id="12" name="TextBox 11"/>
          <p:cNvSpPr txBox="1"/>
          <p:nvPr/>
        </p:nvSpPr>
        <p:spPr>
          <a:xfrm>
            <a:off x="0" y="4648200"/>
            <a:ext cx="9144000" cy="461665"/>
          </a:xfrm>
          <a:prstGeom prst="rect">
            <a:avLst/>
          </a:prstGeom>
          <a:noFill/>
        </p:spPr>
        <p:txBody>
          <a:bodyPr wrap="square" rtlCol="0">
            <a:spAutoFit/>
          </a:bodyPr>
          <a:lstStyle/>
          <a:p>
            <a:pPr algn="ctr"/>
            <a:r>
              <a:rPr lang="en-US" sz="2400" b="0" dirty="0" smtClean="0">
                <a:solidFill>
                  <a:schemeClr val="bg1"/>
                </a:solidFill>
                <a:latin typeface="Gill Sans"/>
                <a:cs typeface="Gill Sans"/>
              </a:rPr>
              <a:t>If your data is messy and noisy</a:t>
            </a:r>
          </a:p>
        </p:txBody>
      </p:sp>
    </p:spTree>
    <p:extLst>
      <p:ext uri="{BB962C8B-B14F-4D97-AF65-F5344CB8AC3E}">
        <p14:creationId xmlns:p14="http://schemas.microsoft.com/office/powerpoint/2010/main" val="28318622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join to use?</a:t>
            </a:r>
            <a:endParaRPr lang="en-US" dirty="0"/>
          </a:p>
        </p:txBody>
      </p:sp>
      <p:sp>
        <p:nvSpPr>
          <p:cNvPr id="3" name="Content Placeholder 2"/>
          <p:cNvSpPr>
            <a:spLocks noGrp="1"/>
          </p:cNvSpPr>
          <p:nvPr>
            <p:ph idx="1"/>
          </p:nvPr>
        </p:nvSpPr>
        <p:spPr/>
        <p:txBody>
          <a:bodyPr/>
          <a:lstStyle/>
          <a:p>
            <a:r>
              <a:rPr lang="en-US" dirty="0" smtClean="0"/>
              <a:t>In-memory join &gt; map-side join &gt; reduce-side join</a:t>
            </a:r>
          </a:p>
          <a:p>
            <a:r>
              <a:rPr lang="en-US" dirty="0" smtClean="0"/>
              <a:t>Limitations of each?</a:t>
            </a:r>
          </a:p>
          <a:p>
            <a:pPr lvl="1"/>
            <a:r>
              <a:rPr lang="en-US" dirty="0" smtClean="0"/>
              <a:t>In-memory join: memory</a:t>
            </a:r>
          </a:p>
          <a:p>
            <a:pPr lvl="1"/>
            <a:r>
              <a:rPr lang="en-US" dirty="0" smtClean="0"/>
              <a:t>Map-side join: sort order and partitioning</a:t>
            </a:r>
          </a:p>
          <a:p>
            <a:pPr lvl="1"/>
            <a:r>
              <a:rPr lang="en-US" dirty="0" smtClean="0"/>
              <a:t>Reduce-side join: general purpose</a:t>
            </a:r>
            <a:endParaRPr lang="en-US" dirty="0"/>
          </a:p>
        </p:txBody>
      </p:sp>
    </p:spTree>
    <p:extLst>
      <p:ext uri="{BB962C8B-B14F-4D97-AF65-F5344CB8AC3E}">
        <p14:creationId xmlns:p14="http://schemas.microsoft.com/office/powerpoint/2010/main" val="18541808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hive-logo.png"/>
          <p:cNvPicPr>
            <a:picLocks noChangeAspect="1"/>
          </p:cNvPicPr>
          <p:nvPr/>
        </p:nvPicPr>
        <p:blipFill>
          <a:blip r:embed="rId2" cstate="print"/>
          <a:stretch>
            <a:fillRect/>
          </a:stretch>
        </p:blipFill>
        <p:spPr>
          <a:xfrm>
            <a:off x="2667000" y="5334000"/>
            <a:ext cx="1192306" cy="1066800"/>
          </a:xfrm>
          <a:prstGeom prst="rect">
            <a:avLst/>
          </a:prstGeom>
        </p:spPr>
      </p:pic>
      <p:sp>
        <p:nvSpPr>
          <p:cNvPr id="9" name="Rectangle 8"/>
          <p:cNvSpPr/>
          <p:nvPr/>
        </p:nvSpPr>
        <p:spPr bwMode="auto">
          <a:xfrm>
            <a:off x="1981200" y="3048000"/>
            <a:ext cx="5029200" cy="8382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b="0" dirty="0" smtClean="0">
                <a:solidFill>
                  <a:schemeClr val="bg2"/>
                </a:solidFill>
                <a:latin typeface="Gill Sans"/>
                <a:cs typeface="Gill Sans"/>
              </a:rPr>
              <a:t>Execution Layer</a:t>
            </a:r>
            <a:endParaRPr kumimoji="0" lang="en-US" sz="2800" b="0" i="0" u="none" strike="noStrike" cap="none" normalizeH="0" baseline="0" dirty="0" smtClean="0">
              <a:ln>
                <a:noFill/>
              </a:ln>
              <a:solidFill>
                <a:schemeClr val="bg2"/>
              </a:solidFill>
              <a:effectLst/>
              <a:latin typeface="Gill Sans"/>
              <a:cs typeface="Gill Sans"/>
            </a:endParaRPr>
          </a:p>
        </p:txBody>
      </p:sp>
      <p:sp>
        <p:nvSpPr>
          <p:cNvPr id="10" name="Rectangle 9"/>
          <p:cNvSpPr/>
          <p:nvPr/>
        </p:nvSpPr>
        <p:spPr bwMode="auto">
          <a:xfrm>
            <a:off x="1981200" y="2133600"/>
            <a:ext cx="5029200" cy="8382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b="0" dirty="0" smtClean="0">
                <a:solidFill>
                  <a:schemeClr val="bg2"/>
                </a:solidFill>
                <a:latin typeface="Gill Sans"/>
                <a:cs typeface="Gill Sans"/>
              </a:rPr>
              <a:t>SQL query interface</a:t>
            </a:r>
            <a:endParaRPr kumimoji="0" lang="en-US" sz="2800" b="0" i="0" u="none" strike="noStrike" cap="none" normalizeH="0" baseline="0" dirty="0" smtClean="0">
              <a:ln>
                <a:noFill/>
              </a:ln>
              <a:solidFill>
                <a:schemeClr val="bg2"/>
              </a:solidFill>
              <a:effectLst/>
              <a:latin typeface="Gill Sans"/>
              <a:cs typeface="Gill Sans"/>
            </a:endParaRPr>
          </a:p>
        </p:txBody>
      </p:sp>
      <p:sp>
        <p:nvSpPr>
          <p:cNvPr id="11" name="TextBox 10"/>
          <p:cNvSpPr txBox="1"/>
          <p:nvPr/>
        </p:nvSpPr>
        <p:spPr>
          <a:xfrm>
            <a:off x="1981200" y="1091624"/>
            <a:ext cx="5029200" cy="584776"/>
          </a:xfrm>
          <a:prstGeom prst="rect">
            <a:avLst/>
          </a:prstGeom>
          <a:noFill/>
        </p:spPr>
        <p:txBody>
          <a:bodyPr wrap="square" rtlCol="0">
            <a:spAutoFit/>
          </a:bodyPr>
          <a:lstStyle/>
          <a:p>
            <a:pPr algn="ctr"/>
            <a:r>
              <a:rPr lang="en-US" sz="3200" b="0" dirty="0" smtClean="0">
                <a:solidFill>
                  <a:schemeClr val="bg2"/>
                </a:solidFill>
                <a:latin typeface="Gill Sans"/>
                <a:cs typeface="Gill Sans"/>
              </a:rPr>
              <a:t>SQL-on-Hadoop</a:t>
            </a:r>
            <a:endParaRPr lang="en-US" sz="3200" b="0" dirty="0">
              <a:solidFill>
                <a:schemeClr val="bg2"/>
              </a:solidFill>
              <a:latin typeface="Gill Sans"/>
              <a:cs typeface="Gill Sans"/>
            </a:endParaRPr>
          </a:p>
        </p:txBody>
      </p:sp>
      <p:pic>
        <p:nvPicPr>
          <p:cNvPr id="2" name="Picture 1" descr="Screen Shot 2016-02-17 at 11.32.2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5410200"/>
            <a:ext cx="2362200" cy="835505"/>
          </a:xfrm>
          <a:prstGeom prst="rect">
            <a:avLst/>
          </a:prstGeom>
        </p:spPr>
      </p:pic>
      <p:sp>
        <p:nvSpPr>
          <p:cNvPr id="8" name="Rectangle 7"/>
          <p:cNvSpPr/>
          <p:nvPr/>
        </p:nvSpPr>
        <p:spPr bwMode="auto">
          <a:xfrm>
            <a:off x="1981200" y="3962400"/>
            <a:ext cx="3810000" cy="8382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bg2"/>
                </a:solidFill>
                <a:effectLst/>
                <a:latin typeface="Gill Sans"/>
                <a:cs typeface="Gill Sans"/>
              </a:rPr>
              <a:t>HDFS</a:t>
            </a:r>
          </a:p>
        </p:txBody>
      </p:sp>
      <p:sp>
        <p:nvSpPr>
          <p:cNvPr id="12" name="Rectangle 11"/>
          <p:cNvSpPr/>
          <p:nvPr/>
        </p:nvSpPr>
        <p:spPr bwMode="auto">
          <a:xfrm>
            <a:off x="5867400" y="3962400"/>
            <a:ext cx="1143000" cy="8382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bg2"/>
                </a:solidFill>
                <a:effectLst/>
                <a:latin typeface="Gill Sans"/>
                <a:cs typeface="Gill Sans"/>
              </a:rPr>
              <a:t>Other Data Sources</a:t>
            </a:r>
          </a:p>
        </p:txBody>
      </p:sp>
    </p:spTree>
    <p:extLst>
      <p:ext uri="{BB962C8B-B14F-4D97-AF65-F5344CB8AC3E}">
        <p14:creationId xmlns:p14="http://schemas.microsoft.com/office/powerpoint/2010/main" val="2453194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Putting Everything Together</a:t>
            </a:r>
            <a:endParaRPr lang="en-US" dirty="0"/>
          </a:p>
        </p:txBody>
      </p:sp>
      <p:sp>
        <p:nvSpPr>
          <p:cNvPr id="4" name="TextBox 3"/>
          <p:cNvSpPr txBox="1"/>
          <p:nvPr/>
        </p:nvSpPr>
        <p:spPr>
          <a:xfrm>
            <a:off x="495597" y="1143000"/>
            <a:ext cx="3847803" cy="1600438"/>
          </a:xfrm>
          <a:prstGeom prst="rect">
            <a:avLst/>
          </a:prstGeom>
          <a:noFill/>
        </p:spPr>
        <p:txBody>
          <a:bodyPr wrap="none" rtlCol="0">
            <a:spAutoFit/>
          </a:bodyPr>
          <a:lstStyle/>
          <a:p>
            <a:r>
              <a:rPr lang="en-US" sz="1400" b="0" dirty="0" smtClean="0">
                <a:solidFill>
                  <a:schemeClr val="bg1"/>
                </a:solidFill>
                <a:latin typeface="Andale Mono"/>
                <a:cs typeface="Andale Mono"/>
              </a:rPr>
              <a:t>SELECT big1.fx, big2,fy, </a:t>
            </a:r>
            <a:r>
              <a:rPr lang="en-US" sz="1400" b="0" dirty="0" err="1" smtClean="0">
                <a:solidFill>
                  <a:schemeClr val="bg1"/>
                </a:solidFill>
                <a:latin typeface="Andale Mono"/>
                <a:cs typeface="Andale Mono"/>
              </a:rPr>
              <a:t>small,fz</a:t>
            </a:r>
            <a:endParaRPr lang="en-US" sz="1400" b="0" dirty="0" smtClean="0">
              <a:solidFill>
                <a:schemeClr val="bg1"/>
              </a:solidFill>
              <a:latin typeface="Andale Mono"/>
              <a:cs typeface="Andale Mono"/>
            </a:endParaRPr>
          </a:p>
          <a:p>
            <a:r>
              <a:rPr lang="en-US" sz="1400" b="0" dirty="0" smtClean="0">
                <a:solidFill>
                  <a:schemeClr val="bg1"/>
                </a:solidFill>
                <a:latin typeface="Andale Mono"/>
                <a:cs typeface="Andale Mono"/>
              </a:rPr>
              <a:t>FROM big1</a:t>
            </a:r>
            <a:endParaRPr lang="en-US" sz="1400" b="0" dirty="0">
              <a:solidFill>
                <a:schemeClr val="bg1"/>
              </a:solidFill>
              <a:latin typeface="Andale Mono"/>
              <a:cs typeface="Andale Mono"/>
            </a:endParaRPr>
          </a:p>
          <a:p>
            <a:r>
              <a:rPr lang="en-US" sz="1400" b="0" dirty="0" smtClean="0">
                <a:solidFill>
                  <a:schemeClr val="bg1"/>
                </a:solidFill>
                <a:latin typeface="Andale Mono"/>
                <a:cs typeface="Andale Mono"/>
              </a:rPr>
              <a:t>JOIN big2 ON big1.id1 </a:t>
            </a:r>
            <a:r>
              <a:rPr lang="en-US" sz="1400" b="0" dirty="0">
                <a:solidFill>
                  <a:schemeClr val="bg1"/>
                </a:solidFill>
                <a:latin typeface="Andale Mono"/>
                <a:cs typeface="Andale Mono"/>
              </a:rPr>
              <a:t>= </a:t>
            </a:r>
            <a:r>
              <a:rPr lang="en-US" sz="1400" b="0" dirty="0" smtClean="0">
                <a:solidFill>
                  <a:schemeClr val="bg1"/>
                </a:solidFill>
                <a:latin typeface="Andale Mono"/>
                <a:cs typeface="Andale Mono"/>
              </a:rPr>
              <a:t>big2.id1</a:t>
            </a:r>
            <a:endParaRPr lang="en-US" sz="1400" b="0" dirty="0">
              <a:solidFill>
                <a:schemeClr val="bg1"/>
              </a:solidFill>
              <a:latin typeface="Andale Mono"/>
              <a:cs typeface="Andale Mono"/>
            </a:endParaRPr>
          </a:p>
          <a:p>
            <a:r>
              <a:rPr lang="en-US" sz="1400" b="0" dirty="0" smtClean="0">
                <a:solidFill>
                  <a:schemeClr val="bg1"/>
                </a:solidFill>
                <a:latin typeface="Andale Mono"/>
                <a:cs typeface="Andale Mono"/>
              </a:rPr>
              <a:t>JOIN small ON big1.id2 = small.id2</a:t>
            </a:r>
          </a:p>
          <a:p>
            <a:r>
              <a:rPr lang="en-US" sz="1400" b="0" dirty="0" smtClean="0">
                <a:solidFill>
                  <a:schemeClr val="bg1"/>
                </a:solidFill>
                <a:latin typeface="Andale Mono"/>
                <a:cs typeface="Andale Mono"/>
              </a:rPr>
              <a:t>WHERE big1.fx = 2015</a:t>
            </a:r>
            <a:r>
              <a:rPr lang="en-US" sz="1400" b="0" dirty="0">
                <a:solidFill>
                  <a:schemeClr val="bg1"/>
                </a:solidFill>
                <a:latin typeface="Andale Mono"/>
                <a:cs typeface="Andale Mono"/>
              </a:rPr>
              <a:t> </a:t>
            </a:r>
            <a:r>
              <a:rPr lang="en-US" sz="1400" b="0" dirty="0" smtClean="0">
                <a:solidFill>
                  <a:schemeClr val="bg1"/>
                </a:solidFill>
                <a:latin typeface="Andale Mono"/>
                <a:cs typeface="Andale Mono"/>
              </a:rPr>
              <a:t>AND</a:t>
            </a:r>
            <a:br>
              <a:rPr lang="en-US" sz="1400" b="0" dirty="0" smtClean="0">
                <a:solidFill>
                  <a:schemeClr val="bg1"/>
                </a:solidFill>
                <a:latin typeface="Andale Mono"/>
                <a:cs typeface="Andale Mono"/>
              </a:rPr>
            </a:br>
            <a:r>
              <a:rPr lang="en-US" sz="1400" b="0" dirty="0" smtClean="0">
                <a:solidFill>
                  <a:schemeClr val="bg1"/>
                </a:solidFill>
                <a:latin typeface="Andale Mono"/>
                <a:cs typeface="Andale Mono"/>
              </a:rPr>
              <a:t>      big2.f1 &lt; 40 AND</a:t>
            </a:r>
            <a:br>
              <a:rPr lang="en-US" sz="1400" b="0" dirty="0" smtClean="0">
                <a:solidFill>
                  <a:schemeClr val="bg1"/>
                </a:solidFill>
                <a:latin typeface="Andale Mono"/>
                <a:cs typeface="Andale Mono"/>
              </a:rPr>
            </a:br>
            <a:r>
              <a:rPr lang="en-US" sz="1400" b="0" dirty="0" smtClean="0">
                <a:solidFill>
                  <a:schemeClr val="bg1"/>
                </a:solidFill>
                <a:latin typeface="Andale Mono"/>
                <a:cs typeface="Andale Mono"/>
              </a:rPr>
              <a:t>      big2.f2 &gt; 2;</a:t>
            </a:r>
            <a:endParaRPr lang="en-US" sz="1400" b="0" dirty="0">
              <a:solidFill>
                <a:schemeClr val="bg1"/>
              </a:solidFill>
              <a:latin typeface="Andale Mono"/>
              <a:cs typeface="Andale Mono"/>
            </a:endParaRPr>
          </a:p>
        </p:txBody>
      </p:sp>
      <p:sp>
        <p:nvSpPr>
          <p:cNvPr id="37" name="TextBox 36"/>
          <p:cNvSpPr txBox="1"/>
          <p:nvPr/>
        </p:nvSpPr>
        <p:spPr>
          <a:xfrm>
            <a:off x="457200" y="4800600"/>
            <a:ext cx="2971800" cy="461665"/>
          </a:xfrm>
          <a:prstGeom prst="rect">
            <a:avLst/>
          </a:prstGeom>
          <a:noFill/>
        </p:spPr>
        <p:txBody>
          <a:bodyPr wrap="square" rtlCol="0">
            <a:spAutoFit/>
          </a:bodyPr>
          <a:lstStyle/>
          <a:p>
            <a:r>
              <a:rPr lang="en-US" sz="2400" b="0" dirty="0" smtClean="0">
                <a:solidFill>
                  <a:schemeClr val="bg2"/>
                </a:solidFill>
                <a:latin typeface="Gill Sans"/>
                <a:cs typeface="Gill Sans"/>
              </a:rPr>
              <a:t>Build logical plan</a:t>
            </a:r>
            <a:endParaRPr lang="en-US" sz="2400" b="0" dirty="0">
              <a:solidFill>
                <a:schemeClr val="bg2"/>
              </a:solidFill>
              <a:latin typeface="Gill Sans"/>
              <a:cs typeface="Gill Sans"/>
            </a:endParaRPr>
          </a:p>
        </p:txBody>
      </p:sp>
      <p:sp>
        <p:nvSpPr>
          <p:cNvPr id="38" name="TextBox 37"/>
          <p:cNvSpPr txBox="1"/>
          <p:nvPr/>
        </p:nvSpPr>
        <p:spPr>
          <a:xfrm>
            <a:off x="457200" y="5253335"/>
            <a:ext cx="3276600" cy="461665"/>
          </a:xfrm>
          <a:prstGeom prst="rect">
            <a:avLst/>
          </a:prstGeom>
          <a:noFill/>
        </p:spPr>
        <p:txBody>
          <a:bodyPr wrap="square" rtlCol="0">
            <a:spAutoFit/>
          </a:bodyPr>
          <a:lstStyle/>
          <a:p>
            <a:r>
              <a:rPr lang="en-US" sz="2400" b="0" dirty="0" smtClean="0">
                <a:solidFill>
                  <a:schemeClr val="bg2"/>
                </a:solidFill>
                <a:latin typeface="Gill Sans"/>
                <a:cs typeface="Gill Sans"/>
              </a:rPr>
              <a:t>Optimize logical plan</a:t>
            </a:r>
            <a:endParaRPr lang="en-US" sz="2400" b="0" dirty="0">
              <a:solidFill>
                <a:schemeClr val="bg2"/>
              </a:solidFill>
              <a:latin typeface="Gill Sans"/>
              <a:cs typeface="Gill Sans"/>
            </a:endParaRPr>
          </a:p>
        </p:txBody>
      </p:sp>
      <p:sp>
        <p:nvSpPr>
          <p:cNvPr id="39" name="TextBox 38"/>
          <p:cNvSpPr txBox="1"/>
          <p:nvPr/>
        </p:nvSpPr>
        <p:spPr>
          <a:xfrm>
            <a:off x="457200" y="5710535"/>
            <a:ext cx="3276600" cy="461665"/>
          </a:xfrm>
          <a:prstGeom prst="rect">
            <a:avLst/>
          </a:prstGeom>
          <a:noFill/>
        </p:spPr>
        <p:txBody>
          <a:bodyPr wrap="square" rtlCol="0">
            <a:spAutoFit/>
          </a:bodyPr>
          <a:lstStyle/>
          <a:p>
            <a:r>
              <a:rPr lang="en-US" sz="2400" b="0" dirty="0" smtClean="0">
                <a:solidFill>
                  <a:schemeClr val="bg2"/>
                </a:solidFill>
                <a:latin typeface="Gill Sans"/>
                <a:cs typeface="Gill Sans"/>
              </a:rPr>
              <a:t>Select physical plan</a:t>
            </a:r>
            <a:endParaRPr lang="en-US" sz="2400" b="0" dirty="0">
              <a:solidFill>
                <a:schemeClr val="bg2"/>
              </a:solidFill>
              <a:latin typeface="Gill Sans"/>
              <a:cs typeface="Gill Sans"/>
            </a:endParaRPr>
          </a:p>
        </p:txBody>
      </p:sp>
      <p:sp>
        <p:nvSpPr>
          <p:cNvPr id="7" name="TextBox 6"/>
          <p:cNvSpPr txBox="1"/>
          <p:nvPr/>
        </p:nvSpPr>
        <p:spPr>
          <a:xfrm>
            <a:off x="0" y="6581001"/>
            <a:ext cx="6172200" cy="276999"/>
          </a:xfrm>
          <a:prstGeom prst="rect">
            <a:avLst/>
          </a:prstGeom>
          <a:noFill/>
        </p:spPr>
        <p:txBody>
          <a:bodyPr wrap="square" rtlCol="0">
            <a:spAutoFit/>
          </a:bodyPr>
          <a:lstStyle/>
          <a:p>
            <a:r>
              <a:rPr lang="en-US" sz="1200" b="0" dirty="0" smtClean="0">
                <a:solidFill>
                  <a:schemeClr val="bg2"/>
                </a:solidFill>
                <a:latin typeface="Gill Sans"/>
                <a:cs typeface="Gill Sans"/>
              </a:rPr>
              <a:t>Note: generic SQL-on-Hadoop implementation; not exactly what Hive does, but pretty close.</a:t>
            </a:r>
            <a:endParaRPr lang="en-US" sz="1200" b="0" dirty="0">
              <a:solidFill>
                <a:schemeClr val="bg2"/>
              </a:solidFill>
              <a:latin typeface="Gill Sans"/>
              <a:cs typeface="Gill Sans"/>
            </a:endParaRPr>
          </a:p>
        </p:txBody>
      </p:sp>
    </p:spTree>
    <p:extLst>
      <p:ext uri="{BB962C8B-B14F-4D97-AF65-F5344CB8AC3E}">
        <p14:creationId xmlns:p14="http://schemas.microsoft.com/office/powerpoint/2010/main" val="27076578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Putting Everything Together</a:t>
            </a:r>
            <a:endParaRPr lang="en-US" dirty="0"/>
          </a:p>
        </p:txBody>
      </p:sp>
      <p:sp>
        <p:nvSpPr>
          <p:cNvPr id="4" name="TextBox 3"/>
          <p:cNvSpPr txBox="1"/>
          <p:nvPr/>
        </p:nvSpPr>
        <p:spPr>
          <a:xfrm>
            <a:off x="495597" y="1143000"/>
            <a:ext cx="3847803" cy="1600438"/>
          </a:xfrm>
          <a:prstGeom prst="rect">
            <a:avLst/>
          </a:prstGeom>
          <a:noFill/>
        </p:spPr>
        <p:txBody>
          <a:bodyPr wrap="none" rtlCol="0">
            <a:spAutoFit/>
          </a:bodyPr>
          <a:lstStyle/>
          <a:p>
            <a:r>
              <a:rPr lang="en-US" sz="1400" b="0" dirty="0" smtClean="0">
                <a:solidFill>
                  <a:schemeClr val="bg1"/>
                </a:solidFill>
                <a:latin typeface="Andale Mono"/>
                <a:cs typeface="Andale Mono"/>
              </a:rPr>
              <a:t>SELECT big1.fx, big2,fy, </a:t>
            </a:r>
            <a:r>
              <a:rPr lang="en-US" sz="1400" b="0" dirty="0" err="1" smtClean="0">
                <a:solidFill>
                  <a:schemeClr val="bg1"/>
                </a:solidFill>
                <a:latin typeface="Andale Mono"/>
                <a:cs typeface="Andale Mono"/>
              </a:rPr>
              <a:t>small,fz</a:t>
            </a:r>
            <a:endParaRPr lang="en-US" sz="1400" b="0" dirty="0" smtClean="0">
              <a:solidFill>
                <a:schemeClr val="bg1"/>
              </a:solidFill>
              <a:latin typeface="Andale Mono"/>
              <a:cs typeface="Andale Mono"/>
            </a:endParaRPr>
          </a:p>
          <a:p>
            <a:r>
              <a:rPr lang="en-US" sz="1400" b="0" dirty="0" smtClean="0">
                <a:solidFill>
                  <a:schemeClr val="bg1"/>
                </a:solidFill>
                <a:latin typeface="Andale Mono"/>
                <a:cs typeface="Andale Mono"/>
              </a:rPr>
              <a:t>FROM big1</a:t>
            </a:r>
            <a:endParaRPr lang="en-US" sz="1400" b="0" dirty="0">
              <a:solidFill>
                <a:schemeClr val="bg1"/>
              </a:solidFill>
              <a:latin typeface="Andale Mono"/>
              <a:cs typeface="Andale Mono"/>
            </a:endParaRPr>
          </a:p>
          <a:p>
            <a:r>
              <a:rPr lang="en-US" sz="1400" b="0" dirty="0" smtClean="0">
                <a:solidFill>
                  <a:schemeClr val="bg1"/>
                </a:solidFill>
                <a:latin typeface="Andale Mono"/>
                <a:cs typeface="Andale Mono"/>
              </a:rPr>
              <a:t>JOIN big2 ON big1.id1 </a:t>
            </a:r>
            <a:r>
              <a:rPr lang="en-US" sz="1400" b="0" dirty="0">
                <a:solidFill>
                  <a:schemeClr val="bg1"/>
                </a:solidFill>
                <a:latin typeface="Andale Mono"/>
                <a:cs typeface="Andale Mono"/>
              </a:rPr>
              <a:t>= </a:t>
            </a:r>
            <a:r>
              <a:rPr lang="en-US" sz="1400" b="0" dirty="0" smtClean="0">
                <a:solidFill>
                  <a:schemeClr val="bg1"/>
                </a:solidFill>
                <a:latin typeface="Andale Mono"/>
                <a:cs typeface="Andale Mono"/>
              </a:rPr>
              <a:t>big2.id1</a:t>
            </a:r>
            <a:endParaRPr lang="en-US" sz="1400" b="0" dirty="0">
              <a:solidFill>
                <a:schemeClr val="bg1"/>
              </a:solidFill>
              <a:latin typeface="Andale Mono"/>
              <a:cs typeface="Andale Mono"/>
            </a:endParaRPr>
          </a:p>
          <a:p>
            <a:r>
              <a:rPr lang="en-US" sz="1400" b="0" dirty="0" smtClean="0">
                <a:solidFill>
                  <a:schemeClr val="bg1"/>
                </a:solidFill>
                <a:latin typeface="Andale Mono"/>
                <a:cs typeface="Andale Mono"/>
              </a:rPr>
              <a:t>JOIN small ON big1.id2 = small.id2</a:t>
            </a:r>
          </a:p>
          <a:p>
            <a:r>
              <a:rPr lang="en-US" sz="1400" b="0" dirty="0" smtClean="0">
                <a:solidFill>
                  <a:schemeClr val="bg1"/>
                </a:solidFill>
                <a:latin typeface="Andale Mono"/>
                <a:cs typeface="Andale Mono"/>
              </a:rPr>
              <a:t>WHERE big1.fx = 2015</a:t>
            </a:r>
            <a:r>
              <a:rPr lang="en-US" sz="1400" b="0" dirty="0">
                <a:solidFill>
                  <a:schemeClr val="bg1"/>
                </a:solidFill>
                <a:latin typeface="Andale Mono"/>
                <a:cs typeface="Andale Mono"/>
              </a:rPr>
              <a:t> </a:t>
            </a:r>
            <a:r>
              <a:rPr lang="en-US" sz="1400" b="0" dirty="0" smtClean="0">
                <a:solidFill>
                  <a:schemeClr val="bg1"/>
                </a:solidFill>
                <a:latin typeface="Andale Mono"/>
                <a:cs typeface="Andale Mono"/>
              </a:rPr>
              <a:t>AND</a:t>
            </a:r>
            <a:br>
              <a:rPr lang="en-US" sz="1400" b="0" dirty="0" smtClean="0">
                <a:solidFill>
                  <a:schemeClr val="bg1"/>
                </a:solidFill>
                <a:latin typeface="Andale Mono"/>
                <a:cs typeface="Andale Mono"/>
              </a:rPr>
            </a:br>
            <a:r>
              <a:rPr lang="en-US" sz="1400" b="0" dirty="0" smtClean="0">
                <a:solidFill>
                  <a:schemeClr val="bg1"/>
                </a:solidFill>
                <a:latin typeface="Andale Mono"/>
                <a:cs typeface="Andale Mono"/>
              </a:rPr>
              <a:t>      big2.f1 &lt; 40 AND</a:t>
            </a:r>
            <a:br>
              <a:rPr lang="en-US" sz="1400" b="0" dirty="0" smtClean="0">
                <a:solidFill>
                  <a:schemeClr val="bg1"/>
                </a:solidFill>
                <a:latin typeface="Andale Mono"/>
                <a:cs typeface="Andale Mono"/>
              </a:rPr>
            </a:br>
            <a:r>
              <a:rPr lang="en-US" sz="1400" b="0" dirty="0" smtClean="0">
                <a:solidFill>
                  <a:schemeClr val="bg1"/>
                </a:solidFill>
                <a:latin typeface="Andale Mono"/>
                <a:cs typeface="Andale Mono"/>
              </a:rPr>
              <a:t>      big2.f2 &gt; 2;</a:t>
            </a:r>
            <a:endParaRPr lang="en-US" sz="1400" b="0" dirty="0">
              <a:solidFill>
                <a:schemeClr val="bg1"/>
              </a:solidFill>
              <a:latin typeface="Andale Mono"/>
              <a:cs typeface="Andale Mono"/>
            </a:endParaRPr>
          </a:p>
        </p:txBody>
      </p:sp>
      <p:sp>
        <p:nvSpPr>
          <p:cNvPr id="5" name="Rectangle 4"/>
          <p:cNvSpPr/>
          <p:nvPr/>
        </p:nvSpPr>
        <p:spPr bwMode="auto">
          <a:xfrm>
            <a:off x="4648200" y="5867400"/>
            <a:ext cx="990600" cy="5334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dirty="0" smtClean="0">
                <a:solidFill>
                  <a:schemeClr val="bg2"/>
                </a:solidFill>
                <a:latin typeface="Gill Sans"/>
                <a:cs typeface="Gill Sans"/>
              </a:rPr>
              <a:t>big1</a:t>
            </a:r>
            <a:endParaRPr kumimoji="0" lang="en-US" sz="2000" b="0" i="0" u="none" strike="noStrike" cap="none" normalizeH="0" baseline="0" dirty="0" smtClean="0">
              <a:ln>
                <a:noFill/>
              </a:ln>
              <a:solidFill>
                <a:schemeClr val="bg2"/>
              </a:solidFill>
              <a:effectLst/>
              <a:latin typeface="Gill Sans"/>
              <a:cs typeface="Gill Sans"/>
            </a:endParaRPr>
          </a:p>
        </p:txBody>
      </p:sp>
      <p:sp>
        <p:nvSpPr>
          <p:cNvPr id="8" name="Rounded Rectangle 7"/>
          <p:cNvSpPr/>
          <p:nvPr/>
        </p:nvSpPr>
        <p:spPr bwMode="auto">
          <a:xfrm>
            <a:off x="5257800" y="4876800"/>
            <a:ext cx="990600" cy="5334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Gill Sans"/>
                <a:cs typeface="Gill Sans"/>
              </a:rPr>
              <a:t>join</a:t>
            </a:r>
          </a:p>
        </p:txBody>
      </p:sp>
      <p:sp>
        <p:nvSpPr>
          <p:cNvPr id="9" name="Rounded Rectangle 8"/>
          <p:cNvSpPr/>
          <p:nvPr/>
        </p:nvSpPr>
        <p:spPr bwMode="auto">
          <a:xfrm>
            <a:off x="6248400" y="3886200"/>
            <a:ext cx="990600" cy="5334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Gill Sans"/>
                <a:cs typeface="Gill Sans"/>
              </a:rPr>
              <a:t>join</a:t>
            </a:r>
          </a:p>
        </p:txBody>
      </p:sp>
      <p:sp>
        <p:nvSpPr>
          <p:cNvPr id="10" name="Rectangle 9"/>
          <p:cNvSpPr/>
          <p:nvPr/>
        </p:nvSpPr>
        <p:spPr bwMode="auto">
          <a:xfrm>
            <a:off x="5867400" y="5867400"/>
            <a:ext cx="990600" cy="5334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dirty="0" smtClean="0">
                <a:solidFill>
                  <a:schemeClr val="bg2"/>
                </a:solidFill>
                <a:latin typeface="Gill Sans"/>
                <a:cs typeface="Gill Sans"/>
              </a:rPr>
              <a:t>big2</a:t>
            </a:r>
            <a:endParaRPr kumimoji="0" lang="en-US" sz="2000" b="0" i="0" u="none" strike="noStrike" cap="none" normalizeH="0" baseline="0" dirty="0" smtClean="0">
              <a:ln>
                <a:noFill/>
              </a:ln>
              <a:solidFill>
                <a:schemeClr val="bg2"/>
              </a:solidFill>
              <a:effectLst/>
              <a:latin typeface="Gill Sans"/>
              <a:cs typeface="Gill Sans"/>
            </a:endParaRPr>
          </a:p>
        </p:txBody>
      </p:sp>
      <p:sp>
        <p:nvSpPr>
          <p:cNvPr id="11" name="Rectangle 10"/>
          <p:cNvSpPr/>
          <p:nvPr/>
        </p:nvSpPr>
        <p:spPr bwMode="auto">
          <a:xfrm>
            <a:off x="7467600" y="5867400"/>
            <a:ext cx="990600" cy="5334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dirty="0" smtClean="0">
                <a:solidFill>
                  <a:schemeClr val="bg2"/>
                </a:solidFill>
                <a:latin typeface="Gill Sans"/>
                <a:cs typeface="Gill Sans"/>
              </a:rPr>
              <a:t>small</a:t>
            </a:r>
            <a:endParaRPr kumimoji="0" lang="en-US" sz="2000" b="0" i="0" u="none" strike="noStrike" cap="none" normalizeH="0" baseline="0" dirty="0" smtClean="0">
              <a:ln>
                <a:noFill/>
              </a:ln>
              <a:solidFill>
                <a:schemeClr val="bg2"/>
              </a:solidFill>
              <a:effectLst/>
              <a:latin typeface="Gill Sans"/>
              <a:cs typeface="Gill Sans"/>
            </a:endParaRPr>
          </a:p>
        </p:txBody>
      </p:sp>
      <p:sp>
        <p:nvSpPr>
          <p:cNvPr id="13" name="Rounded Rectangle 12"/>
          <p:cNvSpPr/>
          <p:nvPr/>
        </p:nvSpPr>
        <p:spPr bwMode="auto">
          <a:xfrm>
            <a:off x="6248400" y="3124200"/>
            <a:ext cx="990600" cy="5334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Gill Sans"/>
                <a:cs typeface="Gill Sans"/>
              </a:rPr>
              <a:t>select</a:t>
            </a:r>
          </a:p>
        </p:txBody>
      </p:sp>
      <p:sp>
        <p:nvSpPr>
          <p:cNvPr id="14" name="Rounded Rectangle 13"/>
          <p:cNvSpPr/>
          <p:nvPr/>
        </p:nvSpPr>
        <p:spPr bwMode="auto">
          <a:xfrm>
            <a:off x="6248400" y="2362200"/>
            <a:ext cx="990600" cy="5334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Gill Sans"/>
                <a:cs typeface="Gill Sans"/>
              </a:rPr>
              <a:t>project</a:t>
            </a:r>
          </a:p>
        </p:txBody>
      </p:sp>
      <p:cxnSp>
        <p:nvCxnSpPr>
          <p:cNvPr id="16" name="Straight Arrow Connector 15"/>
          <p:cNvCxnSpPr>
            <a:stCxn id="5" idx="0"/>
            <a:endCxn id="8" idx="2"/>
          </p:cNvCxnSpPr>
          <p:nvPr/>
        </p:nvCxnSpPr>
        <p:spPr bwMode="auto">
          <a:xfrm flipV="1">
            <a:off x="5143500" y="5410200"/>
            <a:ext cx="609600" cy="4572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cxnSp>
        <p:nvCxnSpPr>
          <p:cNvPr id="18" name="Straight Arrow Connector 17"/>
          <p:cNvCxnSpPr>
            <a:stCxn id="10" idx="0"/>
            <a:endCxn id="8" idx="2"/>
          </p:cNvCxnSpPr>
          <p:nvPr/>
        </p:nvCxnSpPr>
        <p:spPr bwMode="auto">
          <a:xfrm flipH="1" flipV="1">
            <a:off x="5753100" y="5410200"/>
            <a:ext cx="609600" cy="4572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cxnSp>
        <p:nvCxnSpPr>
          <p:cNvPr id="21" name="Straight Arrow Connector 20"/>
          <p:cNvCxnSpPr>
            <a:stCxn id="8" idx="0"/>
            <a:endCxn id="9" idx="2"/>
          </p:cNvCxnSpPr>
          <p:nvPr/>
        </p:nvCxnSpPr>
        <p:spPr bwMode="auto">
          <a:xfrm flipV="1">
            <a:off x="5753100" y="4419600"/>
            <a:ext cx="990600" cy="4572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cxnSp>
        <p:nvCxnSpPr>
          <p:cNvPr id="24" name="Straight Arrow Connector 23"/>
          <p:cNvCxnSpPr>
            <a:stCxn id="11" idx="0"/>
            <a:endCxn id="9" idx="2"/>
          </p:cNvCxnSpPr>
          <p:nvPr/>
        </p:nvCxnSpPr>
        <p:spPr bwMode="auto">
          <a:xfrm flipH="1" flipV="1">
            <a:off x="6743700" y="4419600"/>
            <a:ext cx="1219200" cy="14478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cxnSp>
        <p:nvCxnSpPr>
          <p:cNvPr id="27" name="Straight Arrow Connector 26"/>
          <p:cNvCxnSpPr>
            <a:stCxn id="9" idx="0"/>
            <a:endCxn id="13" idx="2"/>
          </p:cNvCxnSpPr>
          <p:nvPr/>
        </p:nvCxnSpPr>
        <p:spPr bwMode="auto">
          <a:xfrm flipV="1">
            <a:off x="6743700" y="3657600"/>
            <a:ext cx="0" cy="2286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cxnSp>
        <p:nvCxnSpPr>
          <p:cNvPr id="30" name="Straight Arrow Connector 29"/>
          <p:cNvCxnSpPr>
            <a:stCxn id="13" idx="0"/>
            <a:endCxn id="14" idx="2"/>
          </p:cNvCxnSpPr>
          <p:nvPr/>
        </p:nvCxnSpPr>
        <p:spPr bwMode="auto">
          <a:xfrm flipV="1">
            <a:off x="6743700" y="2895600"/>
            <a:ext cx="0" cy="2286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sp>
        <p:nvSpPr>
          <p:cNvPr id="37" name="TextBox 36"/>
          <p:cNvSpPr txBox="1"/>
          <p:nvPr/>
        </p:nvSpPr>
        <p:spPr>
          <a:xfrm>
            <a:off x="457200" y="4800600"/>
            <a:ext cx="2971800" cy="461665"/>
          </a:xfrm>
          <a:prstGeom prst="rect">
            <a:avLst/>
          </a:prstGeom>
          <a:noFill/>
        </p:spPr>
        <p:txBody>
          <a:bodyPr wrap="square" rtlCol="0">
            <a:spAutoFit/>
          </a:bodyPr>
          <a:lstStyle/>
          <a:p>
            <a:r>
              <a:rPr lang="en-US" sz="2400" dirty="0" smtClean="0">
                <a:solidFill>
                  <a:schemeClr val="bg2"/>
                </a:solidFill>
                <a:latin typeface="Gill Sans"/>
                <a:cs typeface="Gill Sans"/>
              </a:rPr>
              <a:t>Build logical plan</a:t>
            </a:r>
            <a:endParaRPr lang="en-US" sz="2400" dirty="0">
              <a:solidFill>
                <a:schemeClr val="bg2"/>
              </a:solidFill>
              <a:latin typeface="Gill Sans"/>
              <a:cs typeface="Gill Sans"/>
            </a:endParaRPr>
          </a:p>
        </p:txBody>
      </p:sp>
      <p:sp>
        <p:nvSpPr>
          <p:cNvPr id="38" name="TextBox 37"/>
          <p:cNvSpPr txBox="1"/>
          <p:nvPr/>
        </p:nvSpPr>
        <p:spPr>
          <a:xfrm>
            <a:off x="457200" y="5253335"/>
            <a:ext cx="3276600" cy="461665"/>
          </a:xfrm>
          <a:prstGeom prst="rect">
            <a:avLst/>
          </a:prstGeom>
          <a:noFill/>
        </p:spPr>
        <p:txBody>
          <a:bodyPr wrap="square" rtlCol="0">
            <a:spAutoFit/>
          </a:bodyPr>
          <a:lstStyle/>
          <a:p>
            <a:r>
              <a:rPr lang="en-US" sz="2400" b="0" dirty="0" smtClean="0">
                <a:solidFill>
                  <a:schemeClr val="bg2"/>
                </a:solidFill>
                <a:latin typeface="Gill Sans"/>
                <a:cs typeface="Gill Sans"/>
              </a:rPr>
              <a:t>Optimize logical plan</a:t>
            </a:r>
            <a:endParaRPr lang="en-US" sz="2400" b="0" dirty="0">
              <a:solidFill>
                <a:schemeClr val="bg2"/>
              </a:solidFill>
              <a:latin typeface="Gill Sans"/>
              <a:cs typeface="Gill Sans"/>
            </a:endParaRPr>
          </a:p>
        </p:txBody>
      </p:sp>
      <p:sp>
        <p:nvSpPr>
          <p:cNvPr id="39" name="TextBox 38"/>
          <p:cNvSpPr txBox="1"/>
          <p:nvPr/>
        </p:nvSpPr>
        <p:spPr>
          <a:xfrm>
            <a:off x="457200" y="5710535"/>
            <a:ext cx="3276600" cy="461665"/>
          </a:xfrm>
          <a:prstGeom prst="rect">
            <a:avLst/>
          </a:prstGeom>
          <a:noFill/>
        </p:spPr>
        <p:txBody>
          <a:bodyPr wrap="square" rtlCol="0">
            <a:spAutoFit/>
          </a:bodyPr>
          <a:lstStyle/>
          <a:p>
            <a:r>
              <a:rPr lang="en-US" sz="2400" b="0" dirty="0" smtClean="0">
                <a:solidFill>
                  <a:schemeClr val="bg2"/>
                </a:solidFill>
                <a:latin typeface="Gill Sans"/>
                <a:cs typeface="Gill Sans"/>
              </a:rPr>
              <a:t>Select physical plan</a:t>
            </a:r>
            <a:endParaRPr lang="en-US" sz="2400" b="0" dirty="0">
              <a:solidFill>
                <a:schemeClr val="bg2"/>
              </a:solidFill>
              <a:latin typeface="Gill Sans"/>
              <a:cs typeface="Gill Sans"/>
            </a:endParaRPr>
          </a:p>
        </p:txBody>
      </p:sp>
    </p:spTree>
    <p:extLst>
      <p:ext uri="{BB962C8B-B14F-4D97-AF65-F5344CB8AC3E}">
        <p14:creationId xmlns:p14="http://schemas.microsoft.com/office/powerpoint/2010/main" val="17448561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Putting Everything Together</a:t>
            </a:r>
            <a:endParaRPr lang="en-US" dirty="0"/>
          </a:p>
        </p:txBody>
      </p:sp>
      <p:sp>
        <p:nvSpPr>
          <p:cNvPr id="4" name="TextBox 3"/>
          <p:cNvSpPr txBox="1"/>
          <p:nvPr/>
        </p:nvSpPr>
        <p:spPr>
          <a:xfrm>
            <a:off x="495597" y="1143000"/>
            <a:ext cx="3847803" cy="1600438"/>
          </a:xfrm>
          <a:prstGeom prst="rect">
            <a:avLst/>
          </a:prstGeom>
          <a:noFill/>
        </p:spPr>
        <p:txBody>
          <a:bodyPr wrap="none" rtlCol="0">
            <a:spAutoFit/>
          </a:bodyPr>
          <a:lstStyle/>
          <a:p>
            <a:r>
              <a:rPr lang="en-US" sz="1400" b="0" dirty="0" smtClean="0">
                <a:solidFill>
                  <a:schemeClr val="bg1"/>
                </a:solidFill>
                <a:latin typeface="Andale Mono"/>
                <a:cs typeface="Andale Mono"/>
              </a:rPr>
              <a:t>SELECT big1.fx, big2,fy, </a:t>
            </a:r>
            <a:r>
              <a:rPr lang="en-US" sz="1400" b="0" dirty="0" err="1" smtClean="0">
                <a:solidFill>
                  <a:schemeClr val="bg1"/>
                </a:solidFill>
                <a:latin typeface="Andale Mono"/>
                <a:cs typeface="Andale Mono"/>
              </a:rPr>
              <a:t>small,fz</a:t>
            </a:r>
            <a:endParaRPr lang="en-US" sz="1400" b="0" dirty="0" smtClean="0">
              <a:solidFill>
                <a:schemeClr val="bg1"/>
              </a:solidFill>
              <a:latin typeface="Andale Mono"/>
              <a:cs typeface="Andale Mono"/>
            </a:endParaRPr>
          </a:p>
          <a:p>
            <a:r>
              <a:rPr lang="en-US" sz="1400" b="0" dirty="0" smtClean="0">
                <a:solidFill>
                  <a:schemeClr val="bg1"/>
                </a:solidFill>
                <a:latin typeface="Andale Mono"/>
                <a:cs typeface="Andale Mono"/>
              </a:rPr>
              <a:t>FROM big1</a:t>
            </a:r>
            <a:endParaRPr lang="en-US" sz="1400" b="0" dirty="0">
              <a:solidFill>
                <a:schemeClr val="bg1"/>
              </a:solidFill>
              <a:latin typeface="Andale Mono"/>
              <a:cs typeface="Andale Mono"/>
            </a:endParaRPr>
          </a:p>
          <a:p>
            <a:r>
              <a:rPr lang="en-US" sz="1400" b="0" dirty="0" smtClean="0">
                <a:solidFill>
                  <a:schemeClr val="bg1"/>
                </a:solidFill>
                <a:latin typeface="Andale Mono"/>
                <a:cs typeface="Andale Mono"/>
              </a:rPr>
              <a:t>JOIN big2 ON big1.id1 </a:t>
            </a:r>
            <a:r>
              <a:rPr lang="en-US" sz="1400" b="0" dirty="0">
                <a:solidFill>
                  <a:schemeClr val="bg1"/>
                </a:solidFill>
                <a:latin typeface="Andale Mono"/>
                <a:cs typeface="Andale Mono"/>
              </a:rPr>
              <a:t>= </a:t>
            </a:r>
            <a:r>
              <a:rPr lang="en-US" sz="1400" b="0" dirty="0" smtClean="0">
                <a:solidFill>
                  <a:schemeClr val="bg1"/>
                </a:solidFill>
                <a:latin typeface="Andale Mono"/>
                <a:cs typeface="Andale Mono"/>
              </a:rPr>
              <a:t>big2.id1</a:t>
            </a:r>
            <a:endParaRPr lang="en-US" sz="1400" b="0" dirty="0">
              <a:solidFill>
                <a:schemeClr val="bg1"/>
              </a:solidFill>
              <a:latin typeface="Andale Mono"/>
              <a:cs typeface="Andale Mono"/>
            </a:endParaRPr>
          </a:p>
          <a:p>
            <a:r>
              <a:rPr lang="en-US" sz="1400" b="0" dirty="0" smtClean="0">
                <a:solidFill>
                  <a:schemeClr val="bg1"/>
                </a:solidFill>
                <a:latin typeface="Andale Mono"/>
                <a:cs typeface="Andale Mono"/>
              </a:rPr>
              <a:t>JOIN small ON big1.id2 = small.id2</a:t>
            </a:r>
          </a:p>
          <a:p>
            <a:r>
              <a:rPr lang="en-US" sz="1400" b="0" dirty="0" smtClean="0">
                <a:solidFill>
                  <a:schemeClr val="bg1"/>
                </a:solidFill>
                <a:latin typeface="Andale Mono"/>
                <a:cs typeface="Andale Mono"/>
              </a:rPr>
              <a:t>WHERE big1.fx = 2015</a:t>
            </a:r>
            <a:r>
              <a:rPr lang="en-US" sz="1400" b="0" dirty="0">
                <a:solidFill>
                  <a:schemeClr val="bg1"/>
                </a:solidFill>
                <a:latin typeface="Andale Mono"/>
                <a:cs typeface="Andale Mono"/>
              </a:rPr>
              <a:t> </a:t>
            </a:r>
            <a:r>
              <a:rPr lang="en-US" sz="1400" b="0" dirty="0" smtClean="0">
                <a:solidFill>
                  <a:schemeClr val="bg1"/>
                </a:solidFill>
                <a:latin typeface="Andale Mono"/>
                <a:cs typeface="Andale Mono"/>
              </a:rPr>
              <a:t>AND</a:t>
            </a:r>
            <a:br>
              <a:rPr lang="en-US" sz="1400" b="0" dirty="0" smtClean="0">
                <a:solidFill>
                  <a:schemeClr val="bg1"/>
                </a:solidFill>
                <a:latin typeface="Andale Mono"/>
                <a:cs typeface="Andale Mono"/>
              </a:rPr>
            </a:br>
            <a:r>
              <a:rPr lang="en-US" sz="1400" b="0" dirty="0" smtClean="0">
                <a:solidFill>
                  <a:schemeClr val="bg1"/>
                </a:solidFill>
                <a:latin typeface="Andale Mono"/>
                <a:cs typeface="Andale Mono"/>
              </a:rPr>
              <a:t>      big2.f1 &lt; 40 AND</a:t>
            </a:r>
            <a:br>
              <a:rPr lang="en-US" sz="1400" b="0" dirty="0" smtClean="0">
                <a:solidFill>
                  <a:schemeClr val="bg1"/>
                </a:solidFill>
                <a:latin typeface="Andale Mono"/>
                <a:cs typeface="Andale Mono"/>
              </a:rPr>
            </a:br>
            <a:r>
              <a:rPr lang="en-US" sz="1400" b="0" dirty="0" smtClean="0">
                <a:solidFill>
                  <a:schemeClr val="bg1"/>
                </a:solidFill>
                <a:latin typeface="Andale Mono"/>
                <a:cs typeface="Andale Mono"/>
              </a:rPr>
              <a:t>      big2.f2 &gt; 2;</a:t>
            </a:r>
            <a:endParaRPr lang="en-US" sz="1400" b="0" dirty="0">
              <a:solidFill>
                <a:schemeClr val="bg1"/>
              </a:solidFill>
              <a:latin typeface="Andale Mono"/>
              <a:cs typeface="Andale Mono"/>
            </a:endParaRPr>
          </a:p>
        </p:txBody>
      </p:sp>
      <p:sp>
        <p:nvSpPr>
          <p:cNvPr id="5" name="Rectangle 4"/>
          <p:cNvSpPr/>
          <p:nvPr/>
        </p:nvSpPr>
        <p:spPr bwMode="auto">
          <a:xfrm>
            <a:off x="4648200" y="5867400"/>
            <a:ext cx="990600" cy="5334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dirty="0" smtClean="0">
                <a:solidFill>
                  <a:schemeClr val="bg2"/>
                </a:solidFill>
                <a:latin typeface="Gill Sans"/>
                <a:cs typeface="Gill Sans"/>
              </a:rPr>
              <a:t>big1</a:t>
            </a:r>
            <a:endParaRPr kumimoji="0" lang="en-US" sz="2000" b="0" i="0" u="none" strike="noStrike" cap="none" normalizeH="0" baseline="0" dirty="0" smtClean="0">
              <a:ln>
                <a:noFill/>
              </a:ln>
              <a:solidFill>
                <a:schemeClr val="bg2"/>
              </a:solidFill>
              <a:effectLst/>
              <a:latin typeface="Gill Sans"/>
              <a:cs typeface="Gill Sans"/>
            </a:endParaRPr>
          </a:p>
        </p:txBody>
      </p:sp>
      <p:sp>
        <p:nvSpPr>
          <p:cNvPr id="8" name="Rounded Rectangle 7"/>
          <p:cNvSpPr/>
          <p:nvPr/>
        </p:nvSpPr>
        <p:spPr bwMode="auto">
          <a:xfrm>
            <a:off x="5257800" y="3429000"/>
            <a:ext cx="990600" cy="5334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Gill Sans"/>
                <a:cs typeface="Gill Sans"/>
              </a:rPr>
              <a:t>join</a:t>
            </a:r>
          </a:p>
        </p:txBody>
      </p:sp>
      <p:sp>
        <p:nvSpPr>
          <p:cNvPr id="9" name="Rounded Rectangle 8"/>
          <p:cNvSpPr/>
          <p:nvPr/>
        </p:nvSpPr>
        <p:spPr bwMode="auto">
          <a:xfrm>
            <a:off x="6248400" y="2514600"/>
            <a:ext cx="990600" cy="5334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Gill Sans"/>
                <a:cs typeface="Gill Sans"/>
              </a:rPr>
              <a:t>join</a:t>
            </a:r>
          </a:p>
        </p:txBody>
      </p:sp>
      <p:sp>
        <p:nvSpPr>
          <p:cNvPr id="10" name="Rectangle 9"/>
          <p:cNvSpPr/>
          <p:nvPr/>
        </p:nvSpPr>
        <p:spPr bwMode="auto">
          <a:xfrm>
            <a:off x="5867400" y="5867400"/>
            <a:ext cx="990600" cy="5334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dirty="0" smtClean="0">
                <a:solidFill>
                  <a:schemeClr val="bg2"/>
                </a:solidFill>
                <a:latin typeface="Gill Sans"/>
                <a:cs typeface="Gill Sans"/>
              </a:rPr>
              <a:t>big2</a:t>
            </a:r>
            <a:endParaRPr kumimoji="0" lang="en-US" sz="2000" b="0" i="0" u="none" strike="noStrike" cap="none" normalizeH="0" baseline="0" dirty="0" smtClean="0">
              <a:ln>
                <a:noFill/>
              </a:ln>
              <a:solidFill>
                <a:schemeClr val="bg2"/>
              </a:solidFill>
              <a:effectLst/>
              <a:latin typeface="Gill Sans"/>
              <a:cs typeface="Gill Sans"/>
            </a:endParaRPr>
          </a:p>
        </p:txBody>
      </p:sp>
      <p:sp>
        <p:nvSpPr>
          <p:cNvPr id="11" name="Rectangle 10"/>
          <p:cNvSpPr/>
          <p:nvPr/>
        </p:nvSpPr>
        <p:spPr bwMode="auto">
          <a:xfrm>
            <a:off x="7467600" y="5867400"/>
            <a:ext cx="990600" cy="5334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dirty="0" smtClean="0">
                <a:solidFill>
                  <a:schemeClr val="bg2"/>
                </a:solidFill>
                <a:latin typeface="Gill Sans"/>
                <a:cs typeface="Gill Sans"/>
              </a:rPr>
              <a:t>small</a:t>
            </a:r>
            <a:endParaRPr kumimoji="0" lang="en-US" sz="2000" b="0" i="0" u="none" strike="noStrike" cap="none" normalizeH="0" baseline="0" dirty="0" smtClean="0">
              <a:ln>
                <a:noFill/>
              </a:ln>
              <a:solidFill>
                <a:schemeClr val="bg2"/>
              </a:solidFill>
              <a:effectLst/>
              <a:latin typeface="Gill Sans"/>
              <a:cs typeface="Gill Sans"/>
            </a:endParaRPr>
          </a:p>
        </p:txBody>
      </p:sp>
      <p:sp>
        <p:nvSpPr>
          <p:cNvPr id="14" name="Rounded Rectangle 13"/>
          <p:cNvSpPr/>
          <p:nvPr/>
        </p:nvSpPr>
        <p:spPr bwMode="auto">
          <a:xfrm>
            <a:off x="6248400" y="1676400"/>
            <a:ext cx="990600" cy="5334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Gill Sans"/>
                <a:cs typeface="Gill Sans"/>
              </a:rPr>
              <a:t>project</a:t>
            </a:r>
          </a:p>
        </p:txBody>
      </p:sp>
      <p:cxnSp>
        <p:nvCxnSpPr>
          <p:cNvPr id="16" name="Straight Arrow Connector 15"/>
          <p:cNvCxnSpPr>
            <a:stCxn id="5" idx="0"/>
            <a:endCxn id="19" idx="2"/>
          </p:cNvCxnSpPr>
          <p:nvPr/>
        </p:nvCxnSpPr>
        <p:spPr bwMode="auto">
          <a:xfrm flipV="1">
            <a:off x="5143500" y="5638800"/>
            <a:ext cx="0" cy="2286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cxnSp>
        <p:nvCxnSpPr>
          <p:cNvPr id="18" name="Straight Arrow Connector 17"/>
          <p:cNvCxnSpPr>
            <a:stCxn id="10" idx="0"/>
            <a:endCxn id="22" idx="2"/>
          </p:cNvCxnSpPr>
          <p:nvPr/>
        </p:nvCxnSpPr>
        <p:spPr bwMode="auto">
          <a:xfrm flipV="1">
            <a:off x="6362700" y="5638800"/>
            <a:ext cx="0" cy="2286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cxnSp>
        <p:nvCxnSpPr>
          <p:cNvPr id="21" name="Straight Arrow Connector 20"/>
          <p:cNvCxnSpPr>
            <a:stCxn id="8" idx="0"/>
            <a:endCxn id="9" idx="2"/>
          </p:cNvCxnSpPr>
          <p:nvPr/>
        </p:nvCxnSpPr>
        <p:spPr bwMode="auto">
          <a:xfrm flipV="1">
            <a:off x="5753100" y="3048000"/>
            <a:ext cx="990600" cy="3810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cxnSp>
        <p:nvCxnSpPr>
          <p:cNvPr id="24" name="Straight Arrow Connector 23"/>
          <p:cNvCxnSpPr>
            <a:stCxn id="11" idx="0"/>
            <a:endCxn id="9" idx="2"/>
          </p:cNvCxnSpPr>
          <p:nvPr/>
        </p:nvCxnSpPr>
        <p:spPr bwMode="auto">
          <a:xfrm flipH="1" flipV="1">
            <a:off x="6743700" y="3048000"/>
            <a:ext cx="1219200" cy="28194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cxnSp>
        <p:nvCxnSpPr>
          <p:cNvPr id="30" name="Straight Arrow Connector 29"/>
          <p:cNvCxnSpPr>
            <a:stCxn id="9" idx="0"/>
            <a:endCxn id="14" idx="2"/>
          </p:cNvCxnSpPr>
          <p:nvPr/>
        </p:nvCxnSpPr>
        <p:spPr bwMode="auto">
          <a:xfrm flipV="1">
            <a:off x="6743700" y="2209800"/>
            <a:ext cx="0" cy="3048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sp>
        <p:nvSpPr>
          <p:cNvPr id="17" name="Rounded Rectangle 16"/>
          <p:cNvSpPr/>
          <p:nvPr/>
        </p:nvSpPr>
        <p:spPr bwMode="auto">
          <a:xfrm>
            <a:off x="4648200" y="4419600"/>
            <a:ext cx="990600" cy="5334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Gill Sans"/>
                <a:cs typeface="Gill Sans"/>
              </a:rPr>
              <a:t>select</a:t>
            </a:r>
          </a:p>
        </p:txBody>
      </p:sp>
      <p:sp>
        <p:nvSpPr>
          <p:cNvPr id="19" name="Rounded Rectangle 18"/>
          <p:cNvSpPr/>
          <p:nvPr/>
        </p:nvSpPr>
        <p:spPr bwMode="auto">
          <a:xfrm>
            <a:off x="4648200" y="5105400"/>
            <a:ext cx="990600" cy="5334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Gill Sans"/>
                <a:cs typeface="Gill Sans"/>
              </a:rPr>
              <a:t>project</a:t>
            </a:r>
          </a:p>
        </p:txBody>
      </p:sp>
      <p:sp>
        <p:nvSpPr>
          <p:cNvPr id="20" name="Rounded Rectangle 19"/>
          <p:cNvSpPr/>
          <p:nvPr/>
        </p:nvSpPr>
        <p:spPr bwMode="auto">
          <a:xfrm>
            <a:off x="5867400" y="4419600"/>
            <a:ext cx="990600" cy="5334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Gill Sans"/>
                <a:cs typeface="Gill Sans"/>
              </a:rPr>
              <a:t>select</a:t>
            </a:r>
          </a:p>
        </p:txBody>
      </p:sp>
      <p:sp>
        <p:nvSpPr>
          <p:cNvPr id="22" name="Rounded Rectangle 21"/>
          <p:cNvSpPr/>
          <p:nvPr/>
        </p:nvSpPr>
        <p:spPr bwMode="auto">
          <a:xfrm>
            <a:off x="5867400" y="5105400"/>
            <a:ext cx="990600" cy="5334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Gill Sans"/>
                <a:cs typeface="Gill Sans"/>
              </a:rPr>
              <a:t>project</a:t>
            </a:r>
          </a:p>
        </p:txBody>
      </p:sp>
      <p:cxnSp>
        <p:nvCxnSpPr>
          <p:cNvPr id="23" name="Straight Arrow Connector 22"/>
          <p:cNvCxnSpPr>
            <a:stCxn id="19" idx="0"/>
            <a:endCxn id="17" idx="2"/>
          </p:cNvCxnSpPr>
          <p:nvPr/>
        </p:nvCxnSpPr>
        <p:spPr bwMode="auto">
          <a:xfrm flipV="1">
            <a:off x="5143500" y="4953000"/>
            <a:ext cx="0" cy="1524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cxnSp>
        <p:nvCxnSpPr>
          <p:cNvPr id="25" name="Straight Arrow Connector 24"/>
          <p:cNvCxnSpPr>
            <a:stCxn id="22" idx="0"/>
            <a:endCxn id="20" idx="2"/>
          </p:cNvCxnSpPr>
          <p:nvPr/>
        </p:nvCxnSpPr>
        <p:spPr bwMode="auto">
          <a:xfrm flipV="1">
            <a:off x="6362700" y="4953000"/>
            <a:ext cx="0" cy="1524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cxnSp>
        <p:nvCxnSpPr>
          <p:cNvPr id="29" name="Straight Arrow Connector 28"/>
          <p:cNvCxnSpPr>
            <a:stCxn id="17" idx="0"/>
            <a:endCxn id="8" idx="2"/>
          </p:cNvCxnSpPr>
          <p:nvPr/>
        </p:nvCxnSpPr>
        <p:spPr bwMode="auto">
          <a:xfrm flipV="1">
            <a:off x="5143500" y="3962400"/>
            <a:ext cx="609600" cy="4572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cxnSp>
        <p:nvCxnSpPr>
          <p:cNvPr id="32" name="Straight Arrow Connector 31"/>
          <p:cNvCxnSpPr>
            <a:stCxn id="20" idx="0"/>
            <a:endCxn id="8" idx="2"/>
          </p:cNvCxnSpPr>
          <p:nvPr/>
        </p:nvCxnSpPr>
        <p:spPr bwMode="auto">
          <a:xfrm flipH="1" flipV="1">
            <a:off x="5753100" y="3962400"/>
            <a:ext cx="609600" cy="4572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sp>
        <p:nvSpPr>
          <p:cNvPr id="39" name="TextBox 38"/>
          <p:cNvSpPr txBox="1"/>
          <p:nvPr/>
        </p:nvSpPr>
        <p:spPr>
          <a:xfrm>
            <a:off x="457200" y="4800600"/>
            <a:ext cx="2971800" cy="461665"/>
          </a:xfrm>
          <a:prstGeom prst="rect">
            <a:avLst/>
          </a:prstGeom>
          <a:noFill/>
        </p:spPr>
        <p:txBody>
          <a:bodyPr wrap="square" rtlCol="0">
            <a:spAutoFit/>
          </a:bodyPr>
          <a:lstStyle/>
          <a:p>
            <a:r>
              <a:rPr lang="en-US" sz="2400" b="0" dirty="0" smtClean="0">
                <a:solidFill>
                  <a:schemeClr val="bg2"/>
                </a:solidFill>
                <a:latin typeface="Gill Sans"/>
                <a:cs typeface="Gill Sans"/>
              </a:rPr>
              <a:t>Build logical plan</a:t>
            </a:r>
            <a:endParaRPr lang="en-US" sz="2400" b="0" dirty="0">
              <a:solidFill>
                <a:schemeClr val="bg2"/>
              </a:solidFill>
              <a:latin typeface="Gill Sans"/>
              <a:cs typeface="Gill Sans"/>
            </a:endParaRPr>
          </a:p>
        </p:txBody>
      </p:sp>
      <p:sp>
        <p:nvSpPr>
          <p:cNvPr id="40" name="TextBox 39"/>
          <p:cNvSpPr txBox="1"/>
          <p:nvPr/>
        </p:nvSpPr>
        <p:spPr>
          <a:xfrm>
            <a:off x="457200" y="5253335"/>
            <a:ext cx="3733800" cy="461665"/>
          </a:xfrm>
          <a:prstGeom prst="rect">
            <a:avLst/>
          </a:prstGeom>
          <a:noFill/>
        </p:spPr>
        <p:txBody>
          <a:bodyPr wrap="square" rtlCol="0">
            <a:spAutoFit/>
          </a:bodyPr>
          <a:lstStyle/>
          <a:p>
            <a:r>
              <a:rPr lang="en-US" sz="2400" dirty="0" smtClean="0">
                <a:solidFill>
                  <a:schemeClr val="bg2"/>
                </a:solidFill>
                <a:latin typeface="Gill Sans"/>
                <a:cs typeface="Gill Sans"/>
              </a:rPr>
              <a:t>Optimize logical plan</a:t>
            </a:r>
            <a:endParaRPr lang="en-US" sz="2400" dirty="0">
              <a:solidFill>
                <a:schemeClr val="bg2"/>
              </a:solidFill>
              <a:latin typeface="Gill Sans"/>
              <a:cs typeface="Gill Sans"/>
            </a:endParaRPr>
          </a:p>
        </p:txBody>
      </p:sp>
      <p:sp>
        <p:nvSpPr>
          <p:cNvPr id="41" name="TextBox 40"/>
          <p:cNvSpPr txBox="1"/>
          <p:nvPr/>
        </p:nvSpPr>
        <p:spPr>
          <a:xfrm>
            <a:off x="457200" y="5710535"/>
            <a:ext cx="3276600" cy="461665"/>
          </a:xfrm>
          <a:prstGeom prst="rect">
            <a:avLst/>
          </a:prstGeom>
          <a:noFill/>
        </p:spPr>
        <p:txBody>
          <a:bodyPr wrap="square" rtlCol="0">
            <a:spAutoFit/>
          </a:bodyPr>
          <a:lstStyle/>
          <a:p>
            <a:r>
              <a:rPr lang="en-US" sz="2400" b="0" dirty="0" smtClean="0">
                <a:solidFill>
                  <a:schemeClr val="bg2"/>
                </a:solidFill>
                <a:latin typeface="Gill Sans"/>
                <a:cs typeface="Gill Sans"/>
              </a:rPr>
              <a:t>Select physical plan</a:t>
            </a:r>
            <a:endParaRPr lang="en-US" sz="2400" b="0" dirty="0">
              <a:solidFill>
                <a:schemeClr val="bg2"/>
              </a:solidFill>
              <a:latin typeface="Gill Sans"/>
              <a:cs typeface="Gill Sans"/>
            </a:endParaRPr>
          </a:p>
        </p:txBody>
      </p:sp>
    </p:spTree>
    <p:extLst>
      <p:ext uri="{BB962C8B-B14F-4D97-AF65-F5344CB8AC3E}">
        <p14:creationId xmlns:p14="http://schemas.microsoft.com/office/powerpoint/2010/main" val="10205179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Putting Everything Together</a:t>
            </a:r>
            <a:endParaRPr lang="en-US" dirty="0"/>
          </a:p>
        </p:txBody>
      </p:sp>
      <p:sp>
        <p:nvSpPr>
          <p:cNvPr id="4" name="TextBox 3"/>
          <p:cNvSpPr txBox="1"/>
          <p:nvPr/>
        </p:nvSpPr>
        <p:spPr>
          <a:xfrm>
            <a:off x="495597" y="1143000"/>
            <a:ext cx="3847803" cy="1600438"/>
          </a:xfrm>
          <a:prstGeom prst="rect">
            <a:avLst/>
          </a:prstGeom>
          <a:noFill/>
        </p:spPr>
        <p:txBody>
          <a:bodyPr wrap="none" rtlCol="0">
            <a:spAutoFit/>
          </a:bodyPr>
          <a:lstStyle/>
          <a:p>
            <a:r>
              <a:rPr lang="en-US" sz="1400" b="0" dirty="0" smtClean="0">
                <a:solidFill>
                  <a:schemeClr val="bg1"/>
                </a:solidFill>
                <a:latin typeface="Andale Mono"/>
                <a:cs typeface="Andale Mono"/>
              </a:rPr>
              <a:t>SELECT big1.fx, big2,fy, </a:t>
            </a:r>
            <a:r>
              <a:rPr lang="en-US" sz="1400" b="0" dirty="0" err="1" smtClean="0">
                <a:solidFill>
                  <a:schemeClr val="bg1"/>
                </a:solidFill>
                <a:latin typeface="Andale Mono"/>
                <a:cs typeface="Andale Mono"/>
              </a:rPr>
              <a:t>small,fz</a:t>
            </a:r>
            <a:endParaRPr lang="en-US" sz="1400" b="0" dirty="0" smtClean="0">
              <a:solidFill>
                <a:schemeClr val="bg1"/>
              </a:solidFill>
              <a:latin typeface="Andale Mono"/>
              <a:cs typeface="Andale Mono"/>
            </a:endParaRPr>
          </a:p>
          <a:p>
            <a:r>
              <a:rPr lang="en-US" sz="1400" b="0" dirty="0" smtClean="0">
                <a:solidFill>
                  <a:schemeClr val="bg1"/>
                </a:solidFill>
                <a:latin typeface="Andale Mono"/>
                <a:cs typeface="Andale Mono"/>
              </a:rPr>
              <a:t>FROM big1</a:t>
            </a:r>
            <a:endParaRPr lang="en-US" sz="1400" b="0" dirty="0">
              <a:solidFill>
                <a:schemeClr val="bg1"/>
              </a:solidFill>
              <a:latin typeface="Andale Mono"/>
              <a:cs typeface="Andale Mono"/>
            </a:endParaRPr>
          </a:p>
          <a:p>
            <a:r>
              <a:rPr lang="en-US" sz="1400" b="0" dirty="0" smtClean="0">
                <a:solidFill>
                  <a:schemeClr val="bg1"/>
                </a:solidFill>
                <a:latin typeface="Andale Mono"/>
                <a:cs typeface="Andale Mono"/>
              </a:rPr>
              <a:t>JOIN big2 ON big1.id1 </a:t>
            </a:r>
            <a:r>
              <a:rPr lang="en-US" sz="1400" b="0" dirty="0">
                <a:solidFill>
                  <a:schemeClr val="bg1"/>
                </a:solidFill>
                <a:latin typeface="Andale Mono"/>
                <a:cs typeface="Andale Mono"/>
              </a:rPr>
              <a:t>= </a:t>
            </a:r>
            <a:r>
              <a:rPr lang="en-US" sz="1400" b="0" dirty="0" smtClean="0">
                <a:solidFill>
                  <a:schemeClr val="bg1"/>
                </a:solidFill>
                <a:latin typeface="Andale Mono"/>
                <a:cs typeface="Andale Mono"/>
              </a:rPr>
              <a:t>big2.id1</a:t>
            </a:r>
            <a:endParaRPr lang="en-US" sz="1400" b="0" dirty="0">
              <a:solidFill>
                <a:schemeClr val="bg1"/>
              </a:solidFill>
              <a:latin typeface="Andale Mono"/>
              <a:cs typeface="Andale Mono"/>
            </a:endParaRPr>
          </a:p>
          <a:p>
            <a:r>
              <a:rPr lang="en-US" sz="1400" b="0" dirty="0" smtClean="0">
                <a:solidFill>
                  <a:schemeClr val="bg1"/>
                </a:solidFill>
                <a:latin typeface="Andale Mono"/>
                <a:cs typeface="Andale Mono"/>
              </a:rPr>
              <a:t>JOIN small ON big1.id2 = small.id2</a:t>
            </a:r>
          </a:p>
          <a:p>
            <a:r>
              <a:rPr lang="en-US" sz="1400" b="0" dirty="0" smtClean="0">
                <a:solidFill>
                  <a:schemeClr val="bg1"/>
                </a:solidFill>
                <a:latin typeface="Andale Mono"/>
                <a:cs typeface="Andale Mono"/>
              </a:rPr>
              <a:t>WHERE big1.fx = 2015</a:t>
            </a:r>
            <a:r>
              <a:rPr lang="en-US" sz="1400" b="0" dirty="0">
                <a:solidFill>
                  <a:schemeClr val="bg1"/>
                </a:solidFill>
                <a:latin typeface="Andale Mono"/>
                <a:cs typeface="Andale Mono"/>
              </a:rPr>
              <a:t> </a:t>
            </a:r>
            <a:r>
              <a:rPr lang="en-US" sz="1400" b="0" dirty="0" smtClean="0">
                <a:solidFill>
                  <a:schemeClr val="bg1"/>
                </a:solidFill>
                <a:latin typeface="Andale Mono"/>
                <a:cs typeface="Andale Mono"/>
              </a:rPr>
              <a:t>AND</a:t>
            </a:r>
            <a:br>
              <a:rPr lang="en-US" sz="1400" b="0" dirty="0" smtClean="0">
                <a:solidFill>
                  <a:schemeClr val="bg1"/>
                </a:solidFill>
                <a:latin typeface="Andale Mono"/>
                <a:cs typeface="Andale Mono"/>
              </a:rPr>
            </a:br>
            <a:r>
              <a:rPr lang="en-US" sz="1400" b="0" dirty="0" smtClean="0">
                <a:solidFill>
                  <a:schemeClr val="bg1"/>
                </a:solidFill>
                <a:latin typeface="Andale Mono"/>
                <a:cs typeface="Andale Mono"/>
              </a:rPr>
              <a:t>      big2.f1 &lt; 40 AND</a:t>
            </a:r>
            <a:br>
              <a:rPr lang="en-US" sz="1400" b="0" dirty="0" smtClean="0">
                <a:solidFill>
                  <a:schemeClr val="bg1"/>
                </a:solidFill>
                <a:latin typeface="Andale Mono"/>
                <a:cs typeface="Andale Mono"/>
              </a:rPr>
            </a:br>
            <a:r>
              <a:rPr lang="en-US" sz="1400" b="0" dirty="0" smtClean="0">
                <a:solidFill>
                  <a:schemeClr val="bg1"/>
                </a:solidFill>
                <a:latin typeface="Andale Mono"/>
                <a:cs typeface="Andale Mono"/>
              </a:rPr>
              <a:t>      big2.f2 &gt; 2;</a:t>
            </a:r>
            <a:endParaRPr lang="en-US" sz="1400" b="0" dirty="0">
              <a:solidFill>
                <a:schemeClr val="bg1"/>
              </a:solidFill>
              <a:latin typeface="Andale Mono"/>
              <a:cs typeface="Andale Mono"/>
            </a:endParaRPr>
          </a:p>
        </p:txBody>
      </p:sp>
      <p:sp>
        <p:nvSpPr>
          <p:cNvPr id="5" name="Rectangle 4"/>
          <p:cNvSpPr/>
          <p:nvPr/>
        </p:nvSpPr>
        <p:spPr bwMode="auto">
          <a:xfrm>
            <a:off x="4648200" y="5867400"/>
            <a:ext cx="990600" cy="5334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dirty="0" smtClean="0">
                <a:solidFill>
                  <a:schemeClr val="bg2"/>
                </a:solidFill>
                <a:latin typeface="Gill Sans"/>
                <a:cs typeface="Gill Sans"/>
              </a:rPr>
              <a:t>big1</a:t>
            </a:r>
            <a:endParaRPr kumimoji="0" lang="en-US" sz="2000" b="0" i="0" u="none" strike="noStrike" cap="none" normalizeH="0" baseline="0" dirty="0" smtClean="0">
              <a:ln>
                <a:noFill/>
              </a:ln>
              <a:solidFill>
                <a:schemeClr val="bg2"/>
              </a:solidFill>
              <a:effectLst/>
              <a:latin typeface="Gill Sans"/>
              <a:cs typeface="Gill Sans"/>
            </a:endParaRPr>
          </a:p>
        </p:txBody>
      </p:sp>
      <p:sp>
        <p:nvSpPr>
          <p:cNvPr id="8" name="Rounded Rectangle 7"/>
          <p:cNvSpPr/>
          <p:nvPr/>
        </p:nvSpPr>
        <p:spPr bwMode="auto">
          <a:xfrm>
            <a:off x="5257800" y="3429000"/>
            <a:ext cx="990600" cy="5334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Gill Sans"/>
                <a:cs typeface="Gill Sans"/>
              </a:rPr>
              <a:t>join</a:t>
            </a:r>
          </a:p>
        </p:txBody>
      </p:sp>
      <p:sp>
        <p:nvSpPr>
          <p:cNvPr id="9" name="Rounded Rectangle 8"/>
          <p:cNvSpPr/>
          <p:nvPr/>
        </p:nvSpPr>
        <p:spPr bwMode="auto">
          <a:xfrm>
            <a:off x="6248400" y="2514600"/>
            <a:ext cx="990600" cy="5334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Gill Sans"/>
                <a:cs typeface="Gill Sans"/>
              </a:rPr>
              <a:t>join</a:t>
            </a:r>
          </a:p>
        </p:txBody>
      </p:sp>
      <p:sp>
        <p:nvSpPr>
          <p:cNvPr id="10" name="Rectangle 9"/>
          <p:cNvSpPr/>
          <p:nvPr/>
        </p:nvSpPr>
        <p:spPr bwMode="auto">
          <a:xfrm>
            <a:off x="5867400" y="5867400"/>
            <a:ext cx="990600" cy="5334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dirty="0" smtClean="0">
                <a:solidFill>
                  <a:schemeClr val="bg2"/>
                </a:solidFill>
                <a:latin typeface="Gill Sans"/>
                <a:cs typeface="Gill Sans"/>
              </a:rPr>
              <a:t>big2</a:t>
            </a:r>
            <a:endParaRPr kumimoji="0" lang="en-US" sz="2000" b="0" i="0" u="none" strike="noStrike" cap="none" normalizeH="0" baseline="0" dirty="0" smtClean="0">
              <a:ln>
                <a:noFill/>
              </a:ln>
              <a:solidFill>
                <a:schemeClr val="bg2"/>
              </a:solidFill>
              <a:effectLst/>
              <a:latin typeface="Gill Sans"/>
              <a:cs typeface="Gill Sans"/>
            </a:endParaRPr>
          </a:p>
        </p:txBody>
      </p:sp>
      <p:sp>
        <p:nvSpPr>
          <p:cNvPr id="11" name="Rectangle 10"/>
          <p:cNvSpPr/>
          <p:nvPr/>
        </p:nvSpPr>
        <p:spPr bwMode="auto">
          <a:xfrm>
            <a:off x="7467600" y="5867400"/>
            <a:ext cx="990600" cy="5334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dirty="0" smtClean="0">
                <a:solidFill>
                  <a:schemeClr val="bg2"/>
                </a:solidFill>
                <a:latin typeface="Gill Sans"/>
                <a:cs typeface="Gill Sans"/>
              </a:rPr>
              <a:t>small</a:t>
            </a:r>
            <a:endParaRPr kumimoji="0" lang="en-US" sz="2000" b="0" i="0" u="none" strike="noStrike" cap="none" normalizeH="0" baseline="0" dirty="0" smtClean="0">
              <a:ln>
                <a:noFill/>
              </a:ln>
              <a:solidFill>
                <a:schemeClr val="bg2"/>
              </a:solidFill>
              <a:effectLst/>
              <a:latin typeface="Gill Sans"/>
              <a:cs typeface="Gill Sans"/>
            </a:endParaRPr>
          </a:p>
        </p:txBody>
      </p:sp>
      <p:sp>
        <p:nvSpPr>
          <p:cNvPr id="14" name="Rounded Rectangle 13"/>
          <p:cNvSpPr/>
          <p:nvPr/>
        </p:nvSpPr>
        <p:spPr bwMode="auto">
          <a:xfrm>
            <a:off x="6248400" y="1676400"/>
            <a:ext cx="990600" cy="5334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Gill Sans"/>
                <a:cs typeface="Gill Sans"/>
              </a:rPr>
              <a:t>project</a:t>
            </a:r>
          </a:p>
        </p:txBody>
      </p:sp>
      <p:cxnSp>
        <p:nvCxnSpPr>
          <p:cNvPr id="16" name="Straight Arrow Connector 15"/>
          <p:cNvCxnSpPr>
            <a:stCxn id="5" idx="0"/>
            <a:endCxn id="19" idx="2"/>
          </p:cNvCxnSpPr>
          <p:nvPr/>
        </p:nvCxnSpPr>
        <p:spPr bwMode="auto">
          <a:xfrm flipV="1">
            <a:off x="5143500" y="5638800"/>
            <a:ext cx="0" cy="2286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cxnSp>
        <p:nvCxnSpPr>
          <p:cNvPr id="18" name="Straight Arrow Connector 17"/>
          <p:cNvCxnSpPr>
            <a:stCxn id="10" idx="0"/>
            <a:endCxn id="22" idx="2"/>
          </p:cNvCxnSpPr>
          <p:nvPr/>
        </p:nvCxnSpPr>
        <p:spPr bwMode="auto">
          <a:xfrm flipV="1">
            <a:off x="6362700" y="5638800"/>
            <a:ext cx="0" cy="2286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cxnSp>
        <p:nvCxnSpPr>
          <p:cNvPr id="21" name="Straight Arrow Connector 20"/>
          <p:cNvCxnSpPr>
            <a:stCxn id="8" idx="0"/>
            <a:endCxn id="9" idx="2"/>
          </p:cNvCxnSpPr>
          <p:nvPr/>
        </p:nvCxnSpPr>
        <p:spPr bwMode="auto">
          <a:xfrm flipV="1">
            <a:off x="5753100" y="3048000"/>
            <a:ext cx="990600" cy="3810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cxnSp>
        <p:nvCxnSpPr>
          <p:cNvPr id="24" name="Straight Arrow Connector 23"/>
          <p:cNvCxnSpPr>
            <a:stCxn id="11" idx="0"/>
            <a:endCxn id="9" idx="2"/>
          </p:cNvCxnSpPr>
          <p:nvPr/>
        </p:nvCxnSpPr>
        <p:spPr bwMode="auto">
          <a:xfrm flipH="1" flipV="1">
            <a:off x="6743700" y="3048000"/>
            <a:ext cx="1219200" cy="28194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cxnSp>
        <p:nvCxnSpPr>
          <p:cNvPr id="30" name="Straight Arrow Connector 29"/>
          <p:cNvCxnSpPr>
            <a:stCxn id="9" idx="0"/>
            <a:endCxn id="14" idx="2"/>
          </p:cNvCxnSpPr>
          <p:nvPr/>
        </p:nvCxnSpPr>
        <p:spPr bwMode="auto">
          <a:xfrm flipV="1">
            <a:off x="6743700" y="2209800"/>
            <a:ext cx="0" cy="3048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sp>
        <p:nvSpPr>
          <p:cNvPr id="17" name="Rounded Rectangle 16"/>
          <p:cNvSpPr/>
          <p:nvPr/>
        </p:nvSpPr>
        <p:spPr bwMode="auto">
          <a:xfrm>
            <a:off x="4648200" y="4419600"/>
            <a:ext cx="990600" cy="5334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Gill Sans"/>
                <a:cs typeface="Gill Sans"/>
              </a:rPr>
              <a:t>select</a:t>
            </a:r>
          </a:p>
        </p:txBody>
      </p:sp>
      <p:sp>
        <p:nvSpPr>
          <p:cNvPr id="19" name="Rounded Rectangle 18"/>
          <p:cNvSpPr/>
          <p:nvPr/>
        </p:nvSpPr>
        <p:spPr bwMode="auto">
          <a:xfrm>
            <a:off x="4648200" y="5105400"/>
            <a:ext cx="990600" cy="5334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Gill Sans"/>
                <a:cs typeface="Gill Sans"/>
              </a:rPr>
              <a:t>project</a:t>
            </a:r>
          </a:p>
        </p:txBody>
      </p:sp>
      <p:sp>
        <p:nvSpPr>
          <p:cNvPr id="20" name="Rounded Rectangle 19"/>
          <p:cNvSpPr/>
          <p:nvPr/>
        </p:nvSpPr>
        <p:spPr bwMode="auto">
          <a:xfrm>
            <a:off x="5867400" y="4419600"/>
            <a:ext cx="990600" cy="5334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Gill Sans"/>
                <a:cs typeface="Gill Sans"/>
              </a:rPr>
              <a:t>select</a:t>
            </a:r>
          </a:p>
        </p:txBody>
      </p:sp>
      <p:sp>
        <p:nvSpPr>
          <p:cNvPr id="22" name="Rounded Rectangle 21"/>
          <p:cNvSpPr/>
          <p:nvPr/>
        </p:nvSpPr>
        <p:spPr bwMode="auto">
          <a:xfrm>
            <a:off x="5867400" y="5105400"/>
            <a:ext cx="990600" cy="5334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Gill Sans"/>
                <a:cs typeface="Gill Sans"/>
              </a:rPr>
              <a:t>project</a:t>
            </a:r>
          </a:p>
        </p:txBody>
      </p:sp>
      <p:cxnSp>
        <p:nvCxnSpPr>
          <p:cNvPr id="23" name="Straight Arrow Connector 22"/>
          <p:cNvCxnSpPr>
            <a:stCxn id="19" idx="0"/>
            <a:endCxn id="17" idx="2"/>
          </p:cNvCxnSpPr>
          <p:nvPr/>
        </p:nvCxnSpPr>
        <p:spPr bwMode="auto">
          <a:xfrm flipV="1">
            <a:off x="5143500" y="4953000"/>
            <a:ext cx="0" cy="1524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cxnSp>
        <p:nvCxnSpPr>
          <p:cNvPr id="25" name="Straight Arrow Connector 24"/>
          <p:cNvCxnSpPr>
            <a:stCxn id="22" idx="0"/>
            <a:endCxn id="20" idx="2"/>
          </p:cNvCxnSpPr>
          <p:nvPr/>
        </p:nvCxnSpPr>
        <p:spPr bwMode="auto">
          <a:xfrm flipV="1">
            <a:off x="6362700" y="4953000"/>
            <a:ext cx="0" cy="1524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cxnSp>
        <p:nvCxnSpPr>
          <p:cNvPr id="29" name="Straight Arrow Connector 28"/>
          <p:cNvCxnSpPr>
            <a:stCxn id="17" idx="0"/>
            <a:endCxn id="8" idx="2"/>
          </p:cNvCxnSpPr>
          <p:nvPr/>
        </p:nvCxnSpPr>
        <p:spPr bwMode="auto">
          <a:xfrm flipV="1">
            <a:off x="5143500" y="3962400"/>
            <a:ext cx="609600" cy="4572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cxnSp>
        <p:nvCxnSpPr>
          <p:cNvPr id="32" name="Straight Arrow Connector 31"/>
          <p:cNvCxnSpPr>
            <a:stCxn id="20" idx="0"/>
            <a:endCxn id="8" idx="2"/>
          </p:cNvCxnSpPr>
          <p:nvPr/>
        </p:nvCxnSpPr>
        <p:spPr bwMode="auto">
          <a:xfrm flipH="1" flipV="1">
            <a:off x="5753100" y="3962400"/>
            <a:ext cx="609600" cy="4572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sp>
        <p:nvSpPr>
          <p:cNvPr id="26" name="TextBox 25"/>
          <p:cNvSpPr txBox="1"/>
          <p:nvPr/>
        </p:nvSpPr>
        <p:spPr>
          <a:xfrm>
            <a:off x="3505200" y="3200400"/>
            <a:ext cx="1752600" cy="923330"/>
          </a:xfrm>
          <a:prstGeom prst="rect">
            <a:avLst/>
          </a:prstGeom>
          <a:noFill/>
        </p:spPr>
        <p:txBody>
          <a:bodyPr wrap="square" rtlCol="0">
            <a:spAutoFit/>
          </a:bodyPr>
          <a:lstStyle/>
          <a:p>
            <a:r>
              <a:rPr lang="en-US" sz="1800" b="0" dirty="0" smtClean="0">
                <a:solidFill>
                  <a:schemeClr val="bg2"/>
                </a:solidFill>
                <a:latin typeface="Gill Sans"/>
                <a:cs typeface="Gill Sans"/>
              </a:rPr>
              <a:t>Shuffle join?</a:t>
            </a:r>
          </a:p>
          <a:p>
            <a:r>
              <a:rPr lang="en-US" sz="1800" b="0" dirty="0" smtClean="0">
                <a:solidFill>
                  <a:schemeClr val="bg2"/>
                </a:solidFill>
                <a:latin typeface="Gill Sans"/>
                <a:cs typeface="Gill Sans"/>
              </a:rPr>
              <a:t>Sort-merge join?</a:t>
            </a:r>
          </a:p>
          <a:p>
            <a:r>
              <a:rPr lang="en-US" sz="1800" b="0" dirty="0" smtClean="0">
                <a:solidFill>
                  <a:schemeClr val="bg2"/>
                </a:solidFill>
                <a:latin typeface="Gill Sans"/>
                <a:cs typeface="Gill Sans"/>
              </a:rPr>
              <a:t>Hash join?</a:t>
            </a:r>
            <a:endParaRPr lang="en-US" sz="1800" b="0" dirty="0">
              <a:solidFill>
                <a:schemeClr val="bg2"/>
              </a:solidFill>
              <a:latin typeface="Gill Sans"/>
              <a:cs typeface="Gill Sans"/>
            </a:endParaRPr>
          </a:p>
        </p:txBody>
      </p:sp>
      <p:sp>
        <p:nvSpPr>
          <p:cNvPr id="27" name="TextBox 26"/>
          <p:cNvSpPr txBox="1"/>
          <p:nvPr/>
        </p:nvSpPr>
        <p:spPr>
          <a:xfrm>
            <a:off x="4495800" y="2286000"/>
            <a:ext cx="1752600" cy="923330"/>
          </a:xfrm>
          <a:prstGeom prst="rect">
            <a:avLst/>
          </a:prstGeom>
          <a:noFill/>
        </p:spPr>
        <p:txBody>
          <a:bodyPr wrap="square" rtlCol="0">
            <a:spAutoFit/>
          </a:bodyPr>
          <a:lstStyle/>
          <a:p>
            <a:r>
              <a:rPr lang="en-US" sz="1800" b="0" dirty="0" smtClean="0">
                <a:solidFill>
                  <a:schemeClr val="bg2"/>
                </a:solidFill>
                <a:latin typeface="Gill Sans"/>
                <a:cs typeface="Gill Sans"/>
              </a:rPr>
              <a:t>Shuffle join?</a:t>
            </a:r>
          </a:p>
          <a:p>
            <a:r>
              <a:rPr lang="en-US" sz="1800" b="0" dirty="0" smtClean="0">
                <a:solidFill>
                  <a:schemeClr val="bg2"/>
                </a:solidFill>
                <a:latin typeface="Gill Sans"/>
                <a:cs typeface="Gill Sans"/>
              </a:rPr>
              <a:t>Sort-merge join?</a:t>
            </a:r>
          </a:p>
          <a:p>
            <a:r>
              <a:rPr lang="en-US" sz="1800" b="0" dirty="0" smtClean="0">
                <a:solidFill>
                  <a:schemeClr val="bg2"/>
                </a:solidFill>
                <a:latin typeface="Gill Sans"/>
                <a:cs typeface="Gill Sans"/>
              </a:rPr>
              <a:t>Hash join?</a:t>
            </a:r>
            <a:endParaRPr lang="en-US" sz="1800" b="0" dirty="0">
              <a:solidFill>
                <a:schemeClr val="bg2"/>
              </a:solidFill>
              <a:latin typeface="Gill Sans"/>
              <a:cs typeface="Gill Sans"/>
            </a:endParaRPr>
          </a:p>
        </p:txBody>
      </p:sp>
      <p:sp>
        <p:nvSpPr>
          <p:cNvPr id="34" name="TextBox 33"/>
          <p:cNvSpPr txBox="1"/>
          <p:nvPr/>
        </p:nvSpPr>
        <p:spPr>
          <a:xfrm>
            <a:off x="457200" y="4800600"/>
            <a:ext cx="2971800" cy="461665"/>
          </a:xfrm>
          <a:prstGeom prst="rect">
            <a:avLst/>
          </a:prstGeom>
          <a:noFill/>
        </p:spPr>
        <p:txBody>
          <a:bodyPr wrap="square" rtlCol="0">
            <a:spAutoFit/>
          </a:bodyPr>
          <a:lstStyle/>
          <a:p>
            <a:r>
              <a:rPr lang="en-US" sz="2400" b="0" dirty="0" smtClean="0">
                <a:solidFill>
                  <a:schemeClr val="bg2"/>
                </a:solidFill>
                <a:latin typeface="Gill Sans"/>
                <a:cs typeface="Gill Sans"/>
              </a:rPr>
              <a:t>Build logical plan</a:t>
            </a:r>
            <a:endParaRPr lang="en-US" sz="2400" b="0" dirty="0">
              <a:solidFill>
                <a:schemeClr val="bg2"/>
              </a:solidFill>
              <a:latin typeface="Gill Sans"/>
              <a:cs typeface="Gill Sans"/>
            </a:endParaRPr>
          </a:p>
        </p:txBody>
      </p:sp>
      <p:sp>
        <p:nvSpPr>
          <p:cNvPr id="35" name="TextBox 34"/>
          <p:cNvSpPr txBox="1"/>
          <p:nvPr/>
        </p:nvSpPr>
        <p:spPr>
          <a:xfrm>
            <a:off x="457200" y="5253335"/>
            <a:ext cx="3276600" cy="461665"/>
          </a:xfrm>
          <a:prstGeom prst="rect">
            <a:avLst/>
          </a:prstGeom>
          <a:noFill/>
        </p:spPr>
        <p:txBody>
          <a:bodyPr wrap="square" rtlCol="0">
            <a:spAutoFit/>
          </a:bodyPr>
          <a:lstStyle/>
          <a:p>
            <a:r>
              <a:rPr lang="en-US" sz="2400" b="0" dirty="0" smtClean="0">
                <a:solidFill>
                  <a:schemeClr val="bg2"/>
                </a:solidFill>
                <a:latin typeface="Gill Sans"/>
                <a:cs typeface="Gill Sans"/>
              </a:rPr>
              <a:t>Optimize logical plan</a:t>
            </a:r>
            <a:endParaRPr lang="en-US" sz="2400" b="0" dirty="0">
              <a:solidFill>
                <a:schemeClr val="bg2"/>
              </a:solidFill>
              <a:latin typeface="Gill Sans"/>
              <a:cs typeface="Gill Sans"/>
            </a:endParaRPr>
          </a:p>
        </p:txBody>
      </p:sp>
      <p:sp>
        <p:nvSpPr>
          <p:cNvPr id="36" name="TextBox 35"/>
          <p:cNvSpPr txBox="1"/>
          <p:nvPr/>
        </p:nvSpPr>
        <p:spPr>
          <a:xfrm>
            <a:off x="457200" y="5710535"/>
            <a:ext cx="3276600" cy="461665"/>
          </a:xfrm>
          <a:prstGeom prst="rect">
            <a:avLst/>
          </a:prstGeom>
          <a:noFill/>
        </p:spPr>
        <p:txBody>
          <a:bodyPr wrap="square" rtlCol="0">
            <a:spAutoFit/>
          </a:bodyPr>
          <a:lstStyle/>
          <a:p>
            <a:r>
              <a:rPr lang="en-US" sz="2400" dirty="0" smtClean="0">
                <a:solidFill>
                  <a:schemeClr val="bg2"/>
                </a:solidFill>
                <a:latin typeface="Gill Sans"/>
                <a:cs typeface="Gill Sans"/>
              </a:rPr>
              <a:t>Select physical plan</a:t>
            </a:r>
            <a:endParaRPr lang="en-US" sz="2400" dirty="0">
              <a:solidFill>
                <a:schemeClr val="bg2"/>
              </a:solidFill>
              <a:latin typeface="Gill Sans"/>
              <a:cs typeface="Gill Sans"/>
            </a:endParaRPr>
          </a:p>
        </p:txBody>
      </p:sp>
    </p:spTree>
    <p:extLst>
      <p:ext uri="{BB962C8B-B14F-4D97-AF65-F5344CB8AC3E}">
        <p14:creationId xmlns:p14="http://schemas.microsoft.com/office/powerpoint/2010/main" val="32664837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Putting Everything Together</a:t>
            </a:r>
            <a:endParaRPr lang="en-US" dirty="0"/>
          </a:p>
        </p:txBody>
      </p:sp>
      <p:sp>
        <p:nvSpPr>
          <p:cNvPr id="4" name="TextBox 3"/>
          <p:cNvSpPr txBox="1"/>
          <p:nvPr/>
        </p:nvSpPr>
        <p:spPr>
          <a:xfrm>
            <a:off x="495597" y="1143000"/>
            <a:ext cx="3847803" cy="1600438"/>
          </a:xfrm>
          <a:prstGeom prst="rect">
            <a:avLst/>
          </a:prstGeom>
          <a:noFill/>
        </p:spPr>
        <p:txBody>
          <a:bodyPr wrap="none" rtlCol="0">
            <a:spAutoFit/>
          </a:bodyPr>
          <a:lstStyle/>
          <a:p>
            <a:r>
              <a:rPr lang="en-US" sz="1400" b="0" dirty="0" smtClean="0">
                <a:solidFill>
                  <a:schemeClr val="bg1"/>
                </a:solidFill>
                <a:latin typeface="Andale Mono"/>
                <a:cs typeface="Andale Mono"/>
              </a:rPr>
              <a:t>SELECT big1.fx, big2,fy, </a:t>
            </a:r>
            <a:r>
              <a:rPr lang="en-US" sz="1400" b="0" dirty="0" err="1" smtClean="0">
                <a:solidFill>
                  <a:schemeClr val="bg1"/>
                </a:solidFill>
                <a:latin typeface="Andale Mono"/>
                <a:cs typeface="Andale Mono"/>
              </a:rPr>
              <a:t>small,fz</a:t>
            </a:r>
            <a:endParaRPr lang="en-US" sz="1400" b="0" dirty="0" smtClean="0">
              <a:solidFill>
                <a:schemeClr val="bg1"/>
              </a:solidFill>
              <a:latin typeface="Andale Mono"/>
              <a:cs typeface="Andale Mono"/>
            </a:endParaRPr>
          </a:p>
          <a:p>
            <a:r>
              <a:rPr lang="en-US" sz="1400" b="0" dirty="0" smtClean="0">
                <a:solidFill>
                  <a:schemeClr val="bg1"/>
                </a:solidFill>
                <a:latin typeface="Andale Mono"/>
                <a:cs typeface="Andale Mono"/>
              </a:rPr>
              <a:t>FROM big1</a:t>
            </a:r>
            <a:endParaRPr lang="en-US" sz="1400" b="0" dirty="0">
              <a:solidFill>
                <a:schemeClr val="bg1"/>
              </a:solidFill>
              <a:latin typeface="Andale Mono"/>
              <a:cs typeface="Andale Mono"/>
            </a:endParaRPr>
          </a:p>
          <a:p>
            <a:r>
              <a:rPr lang="en-US" sz="1400" b="0" dirty="0" smtClean="0">
                <a:solidFill>
                  <a:schemeClr val="bg1"/>
                </a:solidFill>
                <a:latin typeface="Andale Mono"/>
                <a:cs typeface="Andale Mono"/>
              </a:rPr>
              <a:t>JOIN big2 ON big1.id1 </a:t>
            </a:r>
            <a:r>
              <a:rPr lang="en-US" sz="1400" b="0" dirty="0">
                <a:solidFill>
                  <a:schemeClr val="bg1"/>
                </a:solidFill>
                <a:latin typeface="Andale Mono"/>
                <a:cs typeface="Andale Mono"/>
              </a:rPr>
              <a:t>= </a:t>
            </a:r>
            <a:r>
              <a:rPr lang="en-US" sz="1400" b="0" dirty="0" smtClean="0">
                <a:solidFill>
                  <a:schemeClr val="bg1"/>
                </a:solidFill>
                <a:latin typeface="Andale Mono"/>
                <a:cs typeface="Andale Mono"/>
              </a:rPr>
              <a:t>big2.id1</a:t>
            </a:r>
            <a:endParaRPr lang="en-US" sz="1400" b="0" dirty="0">
              <a:solidFill>
                <a:schemeClr val="bg1"/>
              </a:solidFill>
              <a:latin typeface="Andale Mono"/>
              <a:cs typeface="Andale Mono"/>
            </a:endParaRPr>
          </a:p>
          <a:p>
            <a:r>
              <a:rPr lang="en-US" sz="1400" b="0" dirty="0" smtClean="0">
                <a:solidFill>
                  <a:schemeClr val="bg1"/>
                </a:solidFill>
                <a:latin typeface="Andale Mono"/>
                <a:cs typeface="Andale Mono"/>
              </a:rPr>
              <a:t>JOIN small ON big1.id2 = small.id2</a:t>
            </a:r>
          </a:p>
          <a:p>
            <a:r>
              <a:rPr lang="en-US" sz="1400" b="0" dirty="0" smtClean="0">
                <a:solidFill>
                  <a:schemeClr val="bg1"/>
                </a:solidFill>
                <a:latin typeface="Andale Mono"/>
                <a:cs typeface="Andale Mono"/>
              </a:rPr>
              <a:t>WHERE big1.fx = 2015</a:t>
            </a:r>
            <a:r>
              <a:rPr lang="en-US" sz="1400" b="0" dirty="0">
                <a:solidFill>
                  <a:schemeClr val="bg1"/>
                </a:solidFill>
                <a:latin typeface="Andale Mono"/>
                <a:cs typeface="Andale Mono"/>
              </a:rPr>
              <a:t> </a:t>
            </a:r>
            <a:r>
              <a:rPr lang="en-US" sz="1400" b="0" dirty="0" smtClean="0">
                <a:solidFill>
                  <a:schemeClr val="bg1"/>
                </a:solidFill>
                <a:latin typeface="Andale Mono"/>
                <a:cs typeface="Andale Mono"/>
              </a:rPr>
              <a:t>AND</a:t>
            </a:r>
            <a:br>
              <a:rPr lang="en-US" sz="1400" b="0" dirty="0" smtClean="0">
                <a:solidFill>
                  <a:schemeClr val="bg1"/>
                </a:solidFill>
                <a:latin typeface="Andale Mono"/>
                <a:cs typeface="Andale Mono"/>
              </a:rPr>
            </a:br>
            <a:r>
              <a:rPr lang="en-US" sz="1400" b="0" dirty="0" smtClean="0">
                <a:solidFill>
                  <a:schemeClr val="bg1"/>
                </a:solidFill>
                <a:latin typeface="Andale Mono"/>
                <a:cs typeface="Andale Mono"/>
              </a:rPr>
              <a:t>      big2.f1 &lt; 40 AND</a:t>
            </a:r>
            <a:br>
              <a:rPr lang="en-US" sz="1400" b="0" dirty="0" smtClean="0">
                <a:solidFill>
                  <a:schemeClr val="bg1"/>
                </a:solidFill>
                <a:latin typeface="Andale Mono"/>
                <a:cs typeface="Andale Mono"/>
              </a:rPr>
            </a:br>
            <a:r>
              <a:rPr lang="en-US" sz="1400" b="0" dirty="0" smtClean="0">
                <a:solidFill>
                  <a:schemeClr val="bg1"/>
                </a:solidFill>
                <a:latin typeface="Andale Mono"/>
                <a:cs typeface="Andale Mono"/>
              </a:rPr>
              <a:t>      big2.f2 &gt; 2;</a:t>
            </a:r>
            <a:endParaRPr lang="en-US" sz="1400" b="0" dirty="0">
              <a:solidFill>
                <a:schemeClr val="bg1"/>
              </a:solidFill>
              <a:latin typeface="Andale Mono"/>
              <a:cs typeface="Andale Mono"/>
            </a:endParaRPr>
          </a:p>
        </p:txBody>
      </p:sp>
      <p:sp>
        <p:nvSpPr>
          <p:cNvPr id="5" name="Rectangle 4"/>
          <p:cNvSpPr/>
          <p:nvPr/>
        </p:nvSpPr>
        <p:spPr bwMode="auto">
          <a:xfrm>
            <a:off x="4648200" y="5867400"/>
            <a:ext cx="990600" cy="5334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dirty="0" smtClean="0">
                <a:solidFill>
                  <a:schemeClr val="bg2"/>
                </a:solidFill>
                <a:latin typeface="Gill Sans"/>
                <a:cs typeface="Gill Sans"/>
              </a:rPr>
              <a:t>big1</a:t>
            </a:r>
            <a:endParaRPr kumimoji="0" lang="en-US" sz="2000" b="0" i="0" u="none" strike="noStrike" cap="none" normalizeH="0" baseline="0" dirty="0" smtClean="0">
              <a:ln>
                <a:noFill/>
              </a:ln>
              <a:solidFill>
                <a:schemeClr val="bg2"/>
              </a:solidFill>
              <a:effectLst/>
              <a:latin typeface="Gill Sans"/>
              <a:cs typeface="Gill Sans"/>
            </a:endParaRPr>
          </a:p>
        </p:txBody>
      </p:sp>
      <p:sp>
        <p:nvSpPr>
          <p:cNvPr id="8" name="Rounded Rectangle 7"/>
          <p:cNvSpPr/>
          <p:nvPr/>
        </p:nvSpPr>
        <p:spPr bwMode="auto">
          <a:xfrm>
            <a:off x="5257800" y="3429000"/>
            <a:ext cx="990600" cy="533400"/>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bg1"/>
                </a:solidFill>
                <a:effectLst/>
                <a:latin typeface="Gill Sans"/>
                <a:cs typeface="Gill Sans"/>
              </a:rPr>
              <a:t>shuffleJ</a:t>
            </a:r>
            <a:endParaRPr kumimoji="0" lang="en-US" sz="2000" b="0" i="0" u="none" strike="noStrike" cap="none" normalizeH="0" baseline="0" dirty="0" smtClean="0">
              <a:ln>
                <a:noFill/>
              </a:ln>
              <a:solidFill>
                <a:schemeClr val="bg1"/>
              </a:solidFill>
              <a:effectLst/>
              <a:latin typeface="Gill Sans"/>
              <a:cs typeface="Gill Sans"/>
            </a:endParaRPr>
          </a:p>
        </p:txBody>
      </p:sp>
      <p:sp>
        <p:nvSpPr>
          <p:cNvPr id="9" name="Rounded Rectangle 8"/>
          <p:cNvSpPr/>
          <p:nvPr/>
        </p:nvSpPr>
        <p:spPr bwMode="auto">
          <a:xfrm>
            <a:off x="6248400" y="2514600"/>
            <a:ext cx="990600" cy="533400"/>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dirty="0" err="1" smtClean="0">
                <a:solidFill>
                  <a:schemeClr val="bg1"/>
                </a:solidFill>
                <a:latin typeface="Gill Sans"/>
                <a:cs typeface="Gill Sans"/>
              </a:rPr>
              <a:t>hashJ</a:t>
            </a:r>
            <a:endParaRPr kumimoji="0" lang="en-US" sz="2000" b="0" i="0" u="none" strike="noStrike" cap="none" normalizeH="0" baseline="0" dirty="0" smtClean="0">
              <a:ln>
                <a:noFill/>
              </a:ln>
              <a:solidFill>
                <a:schemeClr val="bg1"/>
              </a:solidFill>
              <a:effectLst/>
              <a:latin typeface="Gill Sans"/>
              <a:cs typeface="Gill Sans"/>
            </a:endParaRPr>
          </a:p>
        </p:txBody>
      </p:sp>
      <p:sp>
        <p:nvSpPr>
          <p:cNvPr id="10" name="Rectangle 9"/>
          <p:cNvSpPr/>
          <p:nvPr/>
        </p:nvSpPr>
        <p:spPr bwMode="auto">
          <a:xfrm>
            <a:off x="5867400" y="5867400"/>
            <a:ext cx="990600" cy="5334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dirty="0" smtClean="0">
                <a:solidFill>
                  <a:schemeClr val="bg2"/>
                </a:solidFill>
                <a:latin typeface="Gill Sans"/>
                <a:cs typeface="Gill Sans"/>
              </a:rPr>
              <a:t>big2</a:t>
            </a:r>
            <a:endParaRPr kumimoji="0" lang="en-US" sz="2000" b="0" i="0" u="none" strike="noStrike" cap="none" normalizeH="0" baseline="0" dirty="0" smtClean="0">
              <a:ln>
                <a:noFill/>
              </a:ln>
              <a:solidFill>
                <a:schemeClr val="bg2"/>
              </a:solidFill>
              <a:effectLst/>
              <a:latin typeface="Gill Sans"/>
              <a:cs typeface="Gill Sans"/>
            </a:endParaRPr>
          </a:p>
        </p:txBody>
      </p:sp>
      <p:sp>
        <p:nvSpPr>
          <p:cNvPr id="11" name="Rectangle 10"/>
          <p:cNvSpPr/>
          <p:nvPr/>
        </p:nvSpPr>
        <p:spPr bwMode="auto">
          <a:xfrm>
            <a:off x="7467600" y="5867400"/>
            <a:ext cx="990600" cy="5334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dirty="0" smtClean="0">
                <a:solidFill>
                  <a:schemeClr val="bg2"/>
                </a:solidFill>
                <a:latin typeface="Gill Sans"/>
                <a:cs typeface="Gill Sans"/>
              </a:rPr>
              <a:t>small</a:t>
            </a:r>
            <a:endParaRPr kumimoji="0" lang="en-US" sz="2000" b="0" i="0" u="none" strike="noStrike" cap="none" normalizeH="0" baseline="0" dirty="0" smtClean="0">
              <a:ln>
                <a:noFill/>
              </a:ln>
              <a:solidFill>
                <a:schemeClr val="bg2"/>
              </a:solidFill>
              <a:effectLst/>
              <a:latin typeface="Gill Sans"/>
              <a:cs typeface="Gill Sans"/>
            </a:endParaRPr>
          </a:p>
        </p:txBody>
      </p:sp>
      <p:sp>
        <p:nvSpPr>
          <p:cNvPr id="14" name="Rounded Rectangle 13"/>
          <p:cNvSpPr/>
          <p:nvPr/>
        </p:nvSpPr>
        <p:spPr bwMode="auto">
          <a:xfrm>
            <a:off x="6248400" y="1676400"/>
            <a:ext cx="990600" cy="533400"/>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dirty="0" smtClean="0">
                <a:solidFill>
                  <a:schemeClr val="bg1"/>
                </a:solidFill>
                <a:latin typeface="Gill Sans"/>
                <a:cs typeface="Gill Sans"/>
              </a:rPr>
              <a:t>sink</a:t>
            </a:r>
            <a:endParaRPr kumimoji="0" lang="en-US" sz="2000" b="0" i="0" u="none" strike="noStrike" cap="none" normalizeH="0" baseline="0" dirty="0" smtClean="0">
              <a:ln>
                <a:noFill/>
              </a:ln>
              <a:solidFill>
                <a:schemeClr val="bg1"/>
              </a:solidFill>
              <a:effectLst/>
              <a:latin typeface="Gill Sans"/>
              <a:cs typeface="Gill Sans"/>
            </a:endParaRPr>
          </a:p>
        </p:txBody>
      </p:sp>
      <p:cxnSp>
        <p:nvCxnSpPr>
          <p:cNvPr id="16" name="Straight Arrow Connector 15"/>
          <p:cNvCxnSpPr>
            <a:stCxn id="5" idx="0"/>
            <a:endCxn id="19" idx="2"/>
          </p:cNvCxnSpPr>
          <p:nvPr/>
        </p:nvCxnSpPr>
        <p:spPr bwMode="auto">
          <a:xfrm flipV="1">
            <a:off x="5143500" y="5638800"/>
            <a:ext cx="0" cy="2286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cxnSp>
        <p:nvCxnSpPr>
          <p:cNvPr id="18" name="Straight Arrow Connector 17"/>
          <p:cNvCxnSpPr>
            <a:stCxn id="10" idx="0"/>
            <a:endCxn id="22" idx="2"/>
          </p:cNvCxnSpPr>
          <p:nvPr/>
        </p:nvCxnSpPr>
        <p:spPr bwMode="auto">
          <a:xfrm flipV="1">
            <a:off x="6362700" y="5638800"/>
            <a:ext cx="0" cy="2286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cxnSp>
        <p:nvCxnSpPr>
          <p:cNvPr id="21" name="Straight Arrow Connector 20"/>
          <p:cNvCxnSpPr>
            <a:stCxn id="8" idx="0"/>
            <a:endCxn id="9" idx="2"/>
          </p:cNvCxnSpPr>
          <p:nvPr/>
        </p:nvCxnSpPr>
        <p:spPr bwMode="auto">
          <a:xfrm flipV="1">
            <a:off x="5753100" y="3048000"/>
            <a:ext cx="990600" cy="3810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cxnSp>
        <p:nvCxnSpPr>
          <p:cNvPr id="24" name="Straight Arrow Connector 23"/>
          <p:cNvCxnSpPr>
            <a:stCxn id="11" idx="0"/>
            <a:endCxn id="9" idx="2"/>
          </p:cNvCxnSpPr>
          <p:nvPr/>
        </p:nvCxnSpPr>
        <p:spPr bwMode="auto">
          <a:xfrm flipH="1" flipV="1">
            <a:off x="6743700" y="3048000"/>
            <a:ext cx="1219200" cy="28194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cxnSp>
        <p:nvCxnSpPr>
          <p:cNvPr id="30" name="Straight Arrow Connector 29"/>
          <p:cNvCxnSpPr>
            <a:stCxn id="9" idx="0"/>
            <a:endCxn id="14" idx="2"/>
          </p:cNvCxnSpPr>
          <p:nvPr/>
        </p:nvCxnSpPr>
        <p:spPr bwMode="auto">
          <a:xfrm flipV="1">
            <a:off x="6743700" y="2209800"/>
            <a:ext cx="0" cy="3048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sp>
        <p:nvSpPr>
          <p:cNvPr id="19" name="Rounded Rectangle 18"/>
          <p:cNvSpPr/>
          <p:nvPr/>
        </p:nvSpPr>
        <p:spPr bwMode="auto">
          <a:xfrm>
            <a:off x="4648200" y="5105400"/>
            <a:ext cx="990600" cy="533400"/>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Gill Sans"/>
                <a:cs typeface="Gill Sans"/>
              </a:rPr>
              <a:t>scan</a:t>
            </a:r>
          </a:p>
        </p:txBody>
      </p:sp>
      <p:sp>
        <p:nvSpPr>
          <p:cNvPr id="22" name="Rounded Rectangle 21"/>
          <p:cNvSpPr/>
          <p:nvPr/>
        </p:nvSpPr>
        <p:spPr bwMode="auto">
          <a:xfrm>
            <a:off x="5867400" y="5105400"/>
            <a:ext cx="990600" cy="533400"/>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Gill Sans"/>
                <a:cs typeface="Gill Sans"/>
              </a:rPr>
              <a:t>scan</a:t>
            </a:r>
          </a:p>
        </p:txBody>
      </p:sp>
      <p:cxnSp>
        <p:nvCxnSpPr>
          <p:cNvPr id="29" name="Straight Arrow Connector 28"/>
          <p:cNvCxnSpPr>
            <a:stCxn id="19" idx="0"/>
            <a:endCxn id="8" idx="2"/>
          </p:cNvCxnSpPr>
          <p:nvPr/>
        </p:nvCxnSpPr>
        <p:spPr bwMode="auto">
          <a:xfrm flipV="1">
            <a:off x="5143500" y="3962400"/>
            <a:ext cx="609600" cy="11430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cxnSp>
        <p:nvCxnSpPr>
          <p:cNvPr id="32" name="Straight Arrow Connector 31"/>
          <p:cNvCxnSpPr>
            <a:stCxn id="22" idx="0"/>
            <a:endCxn id="8" idx="2"/>
          </p:cNvCxnSpPr>
          <p:nvPr/>
        </p:nvCxnSpPr>
        <p:spPr bwMode="auto">
          <a:xfrm flipH="1" flipV="1">
            <a:off x="5753100" y="3962400"/>
            <a:ext cx="609600" cy="11430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sp>
        <p:nvSpPr>
          <p:cNvPr id="28" name="TextBox 27"/>
          <p:cNvSpPr txBox="1"/>
          <p:nvPr/>
        </p:nvSpPr>
        <p:spPr>
          <a:xfrm>
            <a:off x="457200" y="4800600"/>
            <a:ext cx="2971800" cy="461665"/>
          </a:xfrm>
          <a:prstGeom prst="rect">
            <a:avLst/>
          </a:prstGeom>
          <a:noFill/>
        </p:spPr>
        <p:txBody>
          <a:bodyPr wrap="square" rtlCol="0">
            <a:spAutoFit/>
          </a:bodyPr>
          <a:lstStyle/>
          <a:p>
            <a:r>
              <a:rPr lang="en-US" sz="2400" b="0" dirty="0" smtClean="0">
                <a:solidFill>
                  <a:schemeClr val="bg2"/>
                </a:solidFill>
                <a:latin typeface="Gill Sans"/>
                <a:cs typeface="Gill Sans"/>
              </a:rPr>
              <a:t>Build logical plan</a:t>
            </a:r>
            <a:endParaRPr lang="en-US" sz="2400" b="0" dirty="0">
              <a:solidFill>
                <a:schemeClr val="bg2"/>
              </a:solidFill>
              <a:latin typeface="Gill Sans"/>
              <a:cs typeface="Gill Sans"/>
            </a:endParaRPr>
          </a:p>
        </p:txBody>
      </p:sp>
      <p:sp>
        <p:nvSpPr>
          <p:cNvPr id="31" name="TextBox 30"/>
          <p:cNvSpPr txBox="1"/>
          <p:nvPr/>
        </p:nvSpPr>
        <p:spPr>
          <a:xfrm>
            <a:off x="457200" y="5253335"/>
            <a:ext cx="3276600" cy="461665"/>
          </a:xfrm>
          <a:prstGeom prst="rect">
            <a:avLst/>
          </a:prstGeom>
          <a:noFill/>
        </p:spPr>
        <p:txBody>
          <a:bodyPr wrap="square" rtlCol="0">
            <a:spAutoFit/>
          </a:bodyPr>
          <a:lstStyle/>
          <a:p>
            <a:r>
              <a:rPr lang="en-US" sz="2400" b="0" dirty="0" smtClean="0">
                <a:solidFill>
                  <a:schemeClr val="bg2"/>
                </a:solidFill>
                <a:latin typeface="Gill Sans"/>
                <a:cs typeface="Gill Sans"/>
              </a:rPr>
              <a:t>Optimize logical plan</a:t>
            </a:r>
            <a:endParaRPr lang="en-US" sz="2400" b="0" dirty="0">
              <a:solidFill>
                <a:schemeClr val="bg2"/>
              </a:solidFill>
              <a:latin typeface="Gill Sans"/>
              <a:cs typeface="Gill Sans"/>
            </a:endParaRPr>
          </a:p>
        </p:txBody>
      </p:sp>
      <p:sp>
        <p:nvSpPr>
          <p:cNvPr id="33" name="TextBox 32"/>
          <p:cNvSpPr txBox="1"/>
          <p:nvPr/>
        </p:nvSpPr>
        <p:spPr>
          <a:xfrm>
            <a:off x="457200" y="5710535"/>
            <a:ext cx="3276600" cy="461665"/>
          </a:xfrm>
          <a:prstGeom prst="rect">
            <a:avLst/>
          </a:prstGeom>
          <a:noFill/>
        </p:spPr>
        <p:txBody>
          <a:bodyPr wrap="square" rtlCol="0">
            <a:spAutoFit/>
          </a:bodyPr>
          <a:lstStyle/>
          <a:p>
            <a:r>
              <a:rPr lang="en-US" sz="2400" dirty="0" smtClean="0">
                <a:solidFill>
                  <a:schemeClr val="bg2"/>
                </a:solidFill>
                <a:latin typeface="Gill Sans"/>
                <a:cs typeface="Gill Sans"/>
              </a:rPr>
              <a:t>Select physical plan</a:t>
            </a:r>
            <a:endParaRPr lang="en-US" sz="2400" dirty="0">
              <a:solidFill>
                <a:schemeClr val="bg2"/>
              </a:solidFill>
              <a:latin typeface="Gill Sans"/>
              <a:cs typeface="Gill Sans"/>
            </a:endParaRPr>
          </a:p>
        </p:txBody>
      </p:sp>
    </p:spTree>
    <p:extLst>
      <p:ext uri="{BB962C8B-B14F-4D97-AF65-F5344CB8AC3E}">
        <p14:creationId xmlns:p14="http://schemas.microsoft.com/office/powerpoint/2010/main" val="15633027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bwMode="auto">
          <a:xfrm>
            <a:off x="4495800" y="3733800"/>
            <a:ext cx="2514600" cy="2362200"/>
          </a:xfrm>
          <a:prstGeom prst="rect">
            <a:avLst/>
          </a:prstGeom>
          <a:noFill/>
          <a:ln>
            <a:solidFill>
              <a:schemeClr val="bg1"/>
            </a:solidFill>
            <a:prstDash val="dash"/>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bg2"/>
              </a:solidFill>
              <a:effectLst/>
              <a:latin typeface="Gill Sans"/>
              <a:cs typeface="Gill Sans"/>
            </a:endParaRPr>
          </a:p>
        </p:txBody>
      </p:sp>
      <p:sp>
        <p:nvSpPr>
          <p:cNvPr id="23" name="Rectangle 22"/>
          <p:cNvSpPr/>
          <p:nvPr/>
        </p:nvSpPr>
        <p:spPr bwMode="auto">
          <a:xfrm>
            <a:off x="4495800" y="3276600"/>
            <a:ext cx="2514600" cy="381000"/>
          </a:xfrm>
          <a:prstGeom prst="rect">
            <a:avLst/>
          </a:prstGeom>
          <a:noFill/>
          <a:ln>
            <a:solidFill>
              <a:schemeClr val="bg1"/>
            </a:solidFill>
            <a:prstDash val="dash"/>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bg2"/>
              </a:solidFill>
              <a:effectLst/>
              <a:latin typeface="Gill Sans"/>
              <a:cs typeface="Gill Sans"/>
            </a:endParaRPr>
          </a:p>
        </p:txBody>
      </p:sp>
      <p:sp>
        <p:nvSpPr>
          <p:cNvPr id="25" name="Rectangle 24"/>
          <p:cNvSpPr/>
          <p:nvPr/>
        </p:nvSpPr>
        <p:spPr bwMode="auto">
          <a:xfrm>
            <a:off x="5486400" y="1600200"/>
            <a:ext cx="2514600" cy="1600200"/>
          </a:xfrm>
          <a:prstGeom prst="rect">
            <a:avLst/>
          </a:prstGeom>
          <a:noFill/>
          <a:ln>
            <a:solidFill>
              <a:schemeClr val="bg1"/>
            </a:solidFill>
            <a:prstDash val="dash"/>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bg2"/>
              </a:solidFill>
              <a:effectLst/>
              <a:latin typeface="Gill Sans"/>
              <a:cs typeface="Gill Sans"/>
            </a:endParaRPr>
          </a:p>
        </p:txBody>
      </p:sp>
      <p:sp>
        <p:nvSpPr>
          <p:cNvPr id="2" name="Title 1"/>
          <p:cNvSpPr>
            <a:spLocks noGrp="1"/>
          </p:cNvSpPr>
          <p:nvPr>
            <p:ph type="title"/>
          </p:nvPr>
        </p:nvSpPr>
        <p:spPr/>
        <p:txBody>
          <a:bodyPr/>
          <a:lstStyle/>
          <a:p>
            <a:r>
              <a:rPr lang="en-US" dirty="0" smtClean="0"/>
              <a:t>Putting Everything Together</a:t>
            </a:r>
            <a:endParaRPr lang="en-US" dirty="0"/>
          </a:p>
        </p:txBody>
      </p:sp>
      <p:sp>
        <p:nvSpPr>
          <p:cNvPr id="4" name="TextBox 3"/>
          <p:cNvSpPr txBox="1"/>
          <p:nvPr/>
        </p:nvSpPr>
        <p:spPr>
          <a:xfrm>
            <a:off x="495597" y="1143000"/>
            <a:ext cx="3847803" cy="1600438"/>
          </a:xfrm>
          <a:prstGeom prst="rect">
            <a:avLst/>
          </a:prstGeom>
          <a:noFill/>
        </p:spPr>
        <p:txBody>
          <a:bodyPr wrap="none" rtlCol="0">
            <a:spAutoFit/>
          </a:bodyPr>
          <a:lstStyle/>
          <a:p>
            <a:r>
              <a:rPr lang="en-US" sz="1400" b="0" dirty="0" smtClean="0">
                <a:solidFill>
                  <a:schemeClr val="bg1"/>
                </a:solidFill>
                <a:latin typeface="Andale Mono"/>
                <a:cs typeface="Andale Mono"/>
              </a:rPr>
              <a:t>SELECT big1.fx, big2,fy, </a:t>
            </a:r>
            <a:r>
              <a:rPr lang="en-US" sz="1400" b="0" dirty="0" err="1" smtClean="0">
                <a:solidFill>
                  <a:schemeClr val="bg1"/>
                </a:solidFill>
                <a:latin typeface="Andale Mono"/>
                <a:cs typeface="Andale Mono"/>
              </a:rPr>
              <a:t>small,fz</a:t>
            </a:r>
            <a:endParaRPr lang="en-US" sz="1400" b="0" dirty="0" smtClean="0">
              <a:solidFill>
                <a:schemeClr val="bg1"/>
              </a:solidFill>
              <a:latin typeface="Andale Mono"/>
              <a:cs typeface="Andale Mono"/>
            </a:endParaRPr>
          </a:p>
          <a:p>
            <a:r>
              <a:rPr lang="en-US" sz="1400" b="0" dirty="0" smtClean="0">
                <a:solidFill>
                  <a:schemeClr val="bg1"/>
                </a:solidFill>
                <a:latin typeface="Andale Mono"/>
                <a:cs typeface="Andale Mono"/>
              </a:rPr>
              <a:t>FROM big1</a:t>
            </a:r>
            <a:endParaRPr lang="en-US" sz="1400" b="0" dirty="0">
              <a:solidFill>
                <a:schemeClr val="bg1"/>
              </a:solidFill>
              <a:latin typeface="Andale Mono"/>
              <a:cs typeface="Andale Mono"/>
            </a:endParaRPr>
          </a:p>
          <a:p>
            <a:r>
              <a:rPr lang="en-US" sz="1400" b="0" dirty="0" smtClean="0">
                <a:solidFill>
                  <a:schemeClr val="bg1"/>
                </a:solidFill>
                <a:latin typeface="Andale Mono"/>
                <a:cs typeface="Andale Mono"/>
              </a:rPr>
              <a:t>JOIN big2 ON big1.id1 </a:t>
            </a:r>
            <a:r>
              <a:rPr lang="en-US" sz="1400" b="0" dirty="0">
                <a:solidFill>
                  <a:schemeClr val="bg1"/>
                </a:solidFill>
                <a:latin typeface="Andale Mono"/>
                <a:cs typeface="Andale Mono"/>
              </a:rPr>
              <a:t>= </a:t>
            </a:r>
            <a:r>
              <a:rPr lang="en-US" sz="1400" b="0" dirty="0" smtClean="0">
                <a:solidFill>
                  <a:schemeClr val="bg1"/>
                </a:solidFill>
                <a:latin typeface="Andale Mono"/>
                <a:cs typeface="Andale Mono"/>
              </a:rPr>
              <a:t>big2.id1</a:t>
            </a:r>
            <a:endParaRPr lang="en-US" sz="1400" b="0" dirty="0">
              <a:solidFill>
                <a:schemeClr val="bg1"/>
              </a:solidFill>
              <a:latin typeface="Andale Mono"/>
              <a:cs typeface="Andale Mono"/>
            </a:endParaRPr>
          </a:p>
          <a:p>
            <a:r>
              <a:rPr lang="en-US" sz="1400" b="0" dirty="0" smtClean="0">
                <a:solidFill>
                  <a:schemeClr val="bg1"/>
                </a:solidFill>
                <a:latin typeface="Andale Mono"/>
                <a:cs typeface="Andale Mono"/>
              </a:rPr>
              <a:t>JOIN small ON big1.id2 = small.id2</a:t>
            </a:r>
          </a:p>
          <a:p>
            <a:r>
              <a:rPr lang="en-US" sz="1400" b="0" dirty="0" smtClean="0">
                <a:solidFill>
                  <a:schemeClr val="bg1"/>
                </a:solidFill>
                <a:latin typeface="Andale Mono"/>
                <a:cs typeface="Andale Mono"/>
              </a:rPr>
              <a:t>WHERE big1.fx = 2015</a:t>
            </a:r>
            <a:r>
              <a:rPr lang="en-US" sz="1400" b="0" dirty="0">
                <a:solidFill>
                  <a:schemeClr val="bg1"/>
                </a:solidFill>
                <a:latin typeface="Andale Mono"/>
                <a:cs typeface="Andale Mono"/>
              </a:rPr>
              <a:t> </a:t>
            </a:r>
            <a:r>
              <a:rPr lang="en-US" sz="1400" b="0" dirty="0" smtClean="0">
                <a:solidFill>
                  <a:schemeClr val="bg1"/>
                </a:solidFill>
                <a:latin typeface="Andale Mono"/>
                <a:cs typeface="Andale Mono"/>
              </a:rPr>
              <a:t>AND</a:t>
            </a:r>
            <a:br>
              <a:rPr lang="en-US" sz="1400" b="0" dirty="0" smtClean="0">
                <a:solidFill>
                  <a:schemeClr val="bg1"/>
                </a:solidFill>
                <a:latin typeface="Andale Mono"/>
                <a:cs typeface="Andale Mono"/>
              </a:rPr>
            </a:br>
            <a:r>
              <a:rPr lang="en-US" sz="1400" b="0" dirty="0" smtClean="0">
                <a:solidFill>
                  <a:schemeClr val="bg1"/>
                </a:solidFill>
                <a:latin typeface="Andale Mono"/>
                <a:cs typeface="Andale Mono"/>
              </a:rPr>
              <a:t>      big2.f1 &lt; 40 AND</a:t>
            </a:r>
            <a:br>
              <a:rPr lang="en-US" sz="1400" b="0" dirty="0" smtClean="0">
                <a:solidFill>
                  <a:schemeClr val="bg1"/>
                </a:solidFill>
                <a:latin typeface="Andale Mono"/>
                <a:cs typeface="Andale Mono"/>
              </a:rPr>
            </a:br>
            <a:r>
              <a:rPr lang="en-US" sz="1400" b="0" dirty="0" smtClean="0">
                <a:solidFill>
                  <a:schemeClr val="bg1"/>
                </a:solidFill>
                <a:latin typeface="Andale Mono"/>
                <a:cs typeface="Andale Mono"/>
              </a:rPr>
              <a:t>      big2.f2 &gt; 2;</a:t>
            </a:r>
            <a:endParaRPr lang="en-US" sz="1400" b="0" dirty="0">
              <a:solidFill>
                <a:schemeClr val="bg1"/>
              </a:solidFill>
              <a:latin typeface="Andale Mono"/>
              <a:cs typeface="Andale Mono"/>
            </a:endParaRPr>
          </a:p>
        </p:txBody>
      </p:sp>
      <p:sp>
        <p:nvSpPr>
          <p:cNvPr id="5" name="Rectangle 4"/>
          <p:cNvSpPr/>
          <p:nvPr/>
        </p:nvSpPr>
        <p:spPr bwMode="auto">
          <a:xfrm>
            <a:off x="4648200" y="5867400"/>
            <a:ext cx="990600" cy="5334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dirty="0" smtClean="0">
                <a:solidFill>
                  <a:schemeClr val="bg2"/>
                </a:solidFill>
                <a:latin typeface="Gill Sans"/>
                <a:cs typeface="Gill Sans"/>
              </a:rPr>
              <a:t>big1</a:t>
            </a:r>
            <a:endParaRPr kumimoji="0" lang="en-US" sz="2000" b="0" i="0" u="none" strike="noStrike" cap="none" normalizeH="0" baseline="0" dirty="0" smtClean="0">
              <a:ln>
                <a:noFill/>
              </a:ln>
              <a:solidFill>
                <a:schemeClr val="bg2"/>
              </a:solidFill>
              <a:effectLst/>
              <a:latin typeface="Gill Sans"/>
              <a:cs typeface="Gill Sans"/>
            </a:endParaRPr>
          </a:p>
        </p:txBody>
      </p:sp>
      <p:sp>
        <p:nvSpPr>
          <p:cNvPr id="8" name="Rounded Rectangle 7"/>
          <p:cNvSpPr/>
          <p:nvPr/>
        </p:nvSpPr>
        <p:spPr bwMode="auto">
          <a:xfrm>
            <a:off x="5257800" y="3429000"/>
            <a:ext cx="990600" cy="533400"/>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bg1"/>
                </a:solidFill>
                <a:effectLst/>
                <a:latin typeface="Gill Sans"/>
                <a:cs typeface="Gill Sans"/>
              </a:rPr>
              <a:t>shuffleJ</a:t>
            </a:r>
            <a:endParaRPr kumimoji="0" lang="en-US" sz="2000" b="0" i="0" u="none" strike="noStrike" cap="none" normalizeH="0" baseline="0" dirty="0" smtClean="0">
              <a:ln>
                <a:noFill/>
              </a:ln>
              <a:solidFill>
                <a:schemeClr val="bg1"/>
              </a:solidFill>
              <a:effectLst/>
              <a:latin typeface="Gill Sans"/>
              <a:cs typeface="Gill Sans"/>
            </a:endParaRPr>
          </a:p>
        </p:txBody>
      </p:sp>
      <p:sp>
        <p:nvSpPr>
          <p:cNvPr id="9" name="Rounded Rectangle 8"/>
          <p:cNvSpPr/>
          <p:nvPr/>
        </p:nvSpPr>
        <p:spPr bwMode="auto">
          <a:xfrm>
            <a:off x="6248400" y="2514600"/>
            <a:ext cx="990600" cy="533400"/>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dirty="0" err="1" smtClean="0">
                <a:solidFill>
                  <a:schemeClr val="bg1"/>
                </a:solidFill>
                <a:latin typeface="Gill Sans"/>
                <a:cs typeface="Gill Sans"/>
              </a:rPr>
              <a:t>hashJ</a:t>
            </a:r>
            <a:endParaRPr kumimoji="0" lang="en-US" sz="2000" b="0" i="0" u="none" strike="noStrike" cap="none" normalizeH="0" baseline="0" dirty="0" smtClean="0">
              <a:ln>
                <a:noFill/>
              </a:ln>
              <a:solidFill>
                <a:schemeClr val="bg1"/>
              </a:solidFill>
              <a:effectLst/>
              <a:latin typeface="Gill Sans"/>
              <a:cs typeface="Gill Sans"/>
            </a:endParaRPr>
          </a:p>
        </p:txBody>
      </p:sp>
      <p:sp>
        <p:nvSpPr>
          <p:cNvPr id="10" name="Rectangle 9"/>
          <p:cNvSpPr/>
          <p:nvPr/>
        </p:nvSpPr>
        <p:spPr bwMode="auto">
          <a:xfrm>
            <a:off x="5867400" y="5867400"/>
            <a:ext cx="990600" cy="5334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dirty="0" smtClean="0">
                <a:solidFill>
                  <a:schemeClr val="bg2"/>
                </a:solidFill>
                <a:latin typeface="Gill Sans"/>
                <a:cs typeface="Gill Sans"/>
              </a:rPr>
              <a:t>big2</a:t>
            </a:r>
            <a:endParaRPr kumimoji="0" lang="en-US" sz="2000" b="0" i="0" u="none" strike="noStrike" cap="none" normalizeH="0" baseline="0" dirty="0" smtClean="0">
              <a:ln>
                <a:noFill/>
              </a:ln>
              <a:solidFill>
                <a:schemeClr val="bg2"/>
              </a:solidFill>
              <a:effectLst/>
              <a:latin typeface="Gill Sans"/>
              <a:cs typeface="Gill Sans"/>
            </a:endParaRPr>
          </a:p>
        </p:txBody>
      </p:sp>
      <p:sp>
        <p:nvSpPr>
          <p:cNvPr id="11" name="Rectangle 10"/>
          <p:cNvSpPr/>
          <p:nvPr/>
        </p:nvSpPr>
        <p:spPr bwMode="auto">
          <a:xfrm>
            <a:off x="7467600" y="5867400"/>
            <a:ext cx="990600" cy="5334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dirty="0" smtClean="0">
                <a:solidFill>
                  <a:schemeClr val="bg2"/>
                </a:solidFill>
                <a:latin typeface="Gill Sans"/>
                <a:cs typeface="Gill Sans"/>
              </a:rPr>
              <a:t>small</a:t>
            </a:r>
            <a:endParaRPr kumimoji="0" lang="en-US" sz="2000" b="0" i="0" u="none" strike="noStrike" cap="none" normalizeH="0" baseline="0" dirty="0" smtClean="0">
              <a:ln>
                <a:noFill/>
              </a:ln>
              <a:solidFill>
                <a:schemeClr val="bg2"/>
              </a:solidFill>
              <a:effectLst/>
              <a:latin typeface="Gill Sans"/>
              <a:cs typeface="Gill Sans"/>
            </a:endParaRPr>
          </a:p>
        </p:txBody>
      </p:sp>
      <p:sp>
        <p:nvSpPr>
          <p:cNvPr id="14" name="Rounded Rectangle 13"/>
          <p:cNvSpPr/>
          <p:nvPr/>
        </p:nvSpPr>
        <p:spPr bwMode="auto">
          <a:xfrm>
            <a:off x="6248400" y="1676400"/>
            <a:ext cx="990600" cy="533400"/>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dirty="0" smtClean="0">
                <a:solidFill>
                  <a:schemeClr val="bg1"/>
                </a:solidFill>
                <a:latin typeface="Gill Sans"/>
                <a:cs typeface="Gill Sans"/>
              </a:rPr>
              <a:t>sink</a:t>
            </a:r>
            <a:endParaRPr kumimoji="0" lang="en-US" sz="2000" b="0" i="0" u="none" strike="noStrike" cap="none" normalizeH="0" baseline="0" dirty="0" smtClean="0">
              <a:ln>
                <a:noFill/>
              </a:ln>
              <a:solidFill>
                <a:schemeClr val="bg1"/>
              </a:solidFill>
              <a:effectLst/>
              <a:latin typeface="Gill Sans"/>
              <a:cs typeface="Gill Sans"/>
            </a:endParaRPr>
          </a:p>
        </p:txBody>
      </p:sp>
      <p:cxnSp>
        <p:nvCxnSpPr>
          <p:cNvPr id="16" name="Straight Arrow Connector 15"/>
          <p:cNvCxnSpPr>
            <a:stCxn id="5" idx="0"/>
            <a:endCxn id="19" idx="2"/>
          </p:cNvCxnSpPr>
          <p:nvPr/>
        </p:nvCxnSpPr>
        <p:spPr bwMode="auto">
          <a:xfrm flipV="1">
            <a:off x="5143500" y="5638800"/>
            <a:ext cx="0" cy="2286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cxnSp>
        <p:nvCxnSpPr>
          <p:cNvPr id="18" name="Straight Arrow Connector 17"/>
          <p:cNvCxnSpPr>
            <a:stCxn id="10" idx="0"/>
            <a:endCxn id="22" idx="2"/>
          </p:cNvCxnSpPr>
          <p:nvPr/>
        </p:nvCxnSpPr>
        <p:spPr bwMode="auto">
          <a:xfrm flipV="1">
            <a:off x="6362700" y="5638800"/>
            <a:ext cx="0" cy="2286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cxnSp>
        <p:nvCxnSpPr>
          <p:cNvPr id="21" name="Straight Arrow Connector 20"/>
          <p:cNvCxnSpPr>
            <a:stCxn id="8" idx="0"/>
            <a:endCxn id="9" idx="2"/>
          </p:cNvCxnSpPr>
          <p:nvPr/>
        </p:nvCxnSpPr>
        <p:spPr bwMode="auto">
          <a:xfrm flipV="1">
            <a:off x="5753100" y="3048000"/>
            <a:ext cx="990600" cy="3810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cxnSp>
        <p:nvCxnSpPr>
          <p:cNvPr id="24" name="Straight Arrow Connector 23"/>
          <p:cNvCxnSpPr>
            <a:stCxn id="11" idx="0"/>
            <a:endCxn id="9" idx="2"/>
          </p:cNvCxnSpPr>
          <p:nvPr/>
        </p:nvCxnSpPr>
        <p:spPr bwMode="auto">
          <a:xfrm flipH="1" flipV="1">
            <a:off x="6743700" y="3048000"/>
            <a:ext cx="1219200" cy="28194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cxnSp>
        <p:nvCxnSpPr>
          <p:cNvPr id="30" name="Straight Arrow Connector 29"/>
          <p:cNvCxnSpPr>
            <a:stCxn id="9" idx="0"/>
            <a:endCxn id="14" idx="2"/>
          </p:cNvCxnSpPr>
          <p:nvPr/>
        </p:nvCxnSpPr>
        <p:spPr bwMode="auto">
          <a:xfrm flipV="1">
            <a:off x="6743700" y="2209800"/>
            <a:ext cx="0" cy="3048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sp>
        <p:nvSpPr>
          <p:cNvPr id="19" name="Rounded Rectangle 18"/>
          <p:cNvSpPr/>
          <p:nvPr/>
        </p:nvSpPr>
        <p:spPr bwMode="auto">
          <a:xfrm>
            <a:off x="4648200" y="5105400"/>
            <a:ext cx="990600" cy="533400"/>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Gill Sans"/>
                <a:cs typeface="Gill Sans"/>
              </a:rPr>
              <a:t>scan</a:t>
            </a:r>
          </a:p>
        </p:txBody>
      </p:sp>
      <p:sp>
        <p:nvSpPr>
          <p:cNvPr id="22" name="Rounded Rectangle 21"/>
          <p:cNvSpPr/>
          <p:nvPr/>
        </p:nvSpPr>
        <p:spPr bwMode="auto">
          <a:xfrm>
            <a:off x="5867400" y="5105400"/>
            <a:ext cx="990600" cy="533400"/>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Gill Sans"/>
                <a:cs typeface="Gill Sans"/>
              </a:rPr>
              <a:t>scan</a:t>
            </a:r>
          </a:p>
        </p:txBody>
      </p:sp>
      <p:cxnSp>
        <p:nvCxnSpPr>
          <p:cNvPr id="29" name="Straight Arrow Connector 28"/>
          <p:cNvCxnSpPr>
            <a:stCxn id="19" idx="0"/>
            <a:endCxn id="8" idx="2"/>
          </p:cNvCxnSpPr>
          <p:nvPr/>
        </p:nvCxnSpPr>
        <p:spPr bwMode="auto">
          <a:xfrm flipV="1">
            <a:off x="5143500" y="3962400"/>
            <a:ext cx="609600" cy="11430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cxnSp>
        <p:nvCxnSpPr>
          <p:cNvPr id="32" name="Straight Arrow Connector 31"/>
          <p:cNvCxnSpPr>
            <a:stCxn id="22" idx="0"/>
            <a:endCxn id="8" idx="2"/>
          </p:cNvCxnSpPr>
          <p:nvPr/>
        </p:nvCxnSpPr>
        <p:spPr bwMode="auto">
          <a:xfrm flipH="1" flipV="1">
            <a:off x="5753100" y="3962400"/>
            <a:ext cx="609600" cy="11430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sp>
        <p:nvSpPr>
          <p:cNvPr id="26" name="TextBox 25"/>
          <p:cNvSpPr txBox="1"/>
          <p:nvPr/>
        </p:nvSpPr>
        <p:spPr>
          <a:xfrm>
            <a:off x="457200" y="4800600"/>
            <a:ext cx="2971800" cy="461665"/>
          </a:xfrm>
          <a:prstGeom prst="rect">
            <a:avLst/>
          </a:prstGeom>
          <a:noFill/>
        </p:spPr>
        <p:txBody>
          <a:bodyPr wrap="square" rtlCol="0">
            <a:spAutoFit/>
          </a:bodyPr>
          <a:lstStyle/>
          <a:p>
            <a:r>
              <a:rPr lang="en-US" sz="2400" b="0" dirty="0" smtClean="0">
                <a:solidFill>
                  <a:schemeClr val="bg2"/>
                </a:solidFill>
                <a:latin typeface="Gill Sans"/>
                <a:cs typeface="Gill Sans"/>
              </a:rPr>
              <a:t>Build logical plan</a:t>
            </a:r>
            <a:endParaRPr lang="en-US" sz="2400" b="0" dirty="0">
              <a:solidFill>
                <a:schemeClr val="bg2"/>
              </a:solidFill>
              <a:latin typeface="Gill Sans"/>
              <a:cs typeface="Gill Sans"/>
            </a:endParaRPr>
          </a:p>
        </p:txBody>
      </p:sp>
      <p:sp>
        <p:nvSpPr>
          <p:cNvPr id="27" name="TextBox 26"/>
          <p:cNvSpPr txBox="1"/>
          <p:nvPr/>
        </p:nvSpPr>
        <p:spPr>
          <a:xfrm>
            <a:off x="457200" y="5253335"/>
            <a:ext cx="3276600" cy="461665"/>
          </a:xfrm>
          <a:prstGeom prst="rect">
            <a:avLst/>
          </a:prstGeom>
          <a:noFill/>
        </p:spPr>
        <p:txBody>
          <a:bodyPr wrap="square" rtlCol="0">
            <a:spAutoFit/>
          </a:bodyPr>
          <a:lstStyle/>
          <a:p>
            <a:r>
              <a:rPr lang="en-US" sz="2400" b="0" dirty="0" smtClean="0">
                <a:solidFill>
                  <a:schemeClr val="bg2"/>
                </a:solidFill>
                <a:latin typeface="Gill Sans"/>
                <a:cs typeface="Gill Sans"/>
              </a:rPr>
              <a:t>Optimize logical plan</a:t>
            </a:r>
            <a:endParaRPr lang="en-US" sz="2400" b="0" dirty="0">
              <a:solidFill>
                <a:schemeClr val="bg2"/>
              </a:solidFill>
              <a:latin typeface="Gill Sans"/>
              <a:cs typeface="Gill Sans"/>
            </a:endParaRPr>
          </a:p>
        </p:txBody>
      </p:sp>
      <p:sp>
        <p:nvSpPr>
          <p:cNvPr id="28" name="TextBox 27"/>
          <p:cNvSpPr txBox="1"/>
          <p:nvPr/>
        </p:nvSpPr>
        <p:spPr>
          <a:xfrm>
            <a:off x="457200" y="5710535"/>
            <a:ext cx="3276600" cy="461665"/>
          </a:xfrm>
          <a:prstGeom prst="rect">
            <a:avLst/>
          </a:prstGeom>
          <a:noFill/>
        </p:spPr>
        <p:txBody>
          <a:bodyPr wrap="square" rtlCol="0">
            <a:spAutoFit/>
          </a:bodyPr>
          <a:lstStyle/>
          <a:p>
            <a:r>
              <a:rPr lang="en-US" sz="2400" dirty="0" smtClean="0">
                <a:solidFill>
                  <a:schemeClr val="bg2"/>
                </a:solidFill>
                <a:latin typeface="Gill Sans"/>
                <a:cs typeface="Gill Sans"/>
              </a:rPr>
              <a:t>Select physical plan</a:t>
            </a:r>
            <a:endParaRPr lang="en-US" sz="2400" dirty="0">
              <a:solidFill>
                <a:schemeClr val="bg2"/>
              </a:solidFill>
              <a:latin typeface="Gill Sans"/>
              <a:cs typeface="Gill Sans"/>
            </a:endParaRPr>
          </a:p>
        </p:txBody>
      </p:sp>
      <p:sp>
        <p:nvSpPr>
          <p:cNvPr id="31" name="TextBox 30"/>
          <p:cNvSpPr txBox="1"/>
          <p:nvPr/>
        </p:nvSpPr>
        <p:spPr>
          <a:xfrm>
            <a:off x="3657600" y="3657600"/>
            <a:ext cx="762000" cy="461665"/>
          </a:xfrm>
          <a:prstGeom prst="rect">
            <a:avLst/>
          </a:prstGeom>
          <a:noFill/>
        </p:spPr>
        <p:txBody>
          <a:bodyPr wrap="square" rtlCol="0">
            <a:spAutoFit/>
          </a:bodyPr>
          <a:lstStyle/>
          <a:p>
            <a:pPr algn="r"/>
            <a:r>
              <a:rPr lang="en-US" sz="2400" b="0" dirty="0" smtClean="0">
                <a:solidFill>
                  <a:schemeClr val="bg2"/>
                </a:solidFill>
                <a:latin typeface="Gill Sans"/>
                <a:cs typeface="Gill Sans"/>
              </a:rPr>
              <a:t>Map</a:t>
            </a:r>
            <a:endParaRPr lang="en-US" sz="2400" b="0" dirty="0">
              <a:solidFill>
                <a:schemeClr val="bg2"/>
              </a:solidFill>
              <a:latin typeface="Gill Sans"/>
              <a:cs typeface="Gill Sans"/>
            </a:endParaRPr>
          </a:p>
        </p:txBody>
      </p:sp>
      <p:sp>
        <p:nvSpPr>
          <p:cNvPr id="33" name="TextBox 32"/>
          <p:cNvSpPr txBox="1"/>
          <p:nvPr/>
        </p:nvSpPr>
        <p:spPr>
          <a:xfrm>
            <a:off x="3352800" y="3200400"/>
            <a:ext cx="1143000" cy="461665"/>
          </a:xfrm>
          <a:prstGeom prst="rect">
            <a:avLst/>
          </a:prstGeom>
          <a:noFill/>
        </p:spPr>
        <p:txBody>
          <a:bodyPr wrap="square" rtlCol="0">
            <a:spAutoFit/>
          </a:bodyPr>
          <a:lstStyle/>
          <a:p>
            <a:pPr algn="r"/>
            <a:r>
              <a:rPr lang="en-US" sz="2400" b="0" dirty="0" smtClean="0">
                <a:solidFill>
                  <a:schemeClr val="bg2"/>
                </a:solidFill>
                <a:latin typeface="Gill Sans"/>
                <a:cs typeface="Gill Sans"/>
              </a:rPr>
              <a:t>Reduce</a:t>
            </a:r>
            <a:endParaRPr lang="en-US" sz="2400" b="0" dirty="0">
              <a:solidFill>
                <a:schemeClr val="bg2"/>
              </a:solidFill>
              <a:latin typeface="Gill Sans"/>
              <a:cs typeface="Gill Sans"/>
            </a:endParaRPr>
          </a:p>
        </p:txBody>
      </p:sp>
      <p:sp>
        <p:nvSpPr>
          <p:cNvPr id="35" name="TextBox 34"/>
          <p:cNvSpPr txBox="1"/>
          <p:nvPr/>
        </p:nvSpPr>
        <p:spPr>
          <a:xfrm>
            <a:off x="4724400" y="2057400"/>
            <a:ext cx="762000" cy="461665"/>
          </a:xfrm>
          <a:prstGeom prst="rect">
            <a:avLst/>
          </a:prstGeom>
          <a:noFill/>
        </p:spPr>
        <p:txBody>
          <a:bodyPr wrap="square" rtlCol="0">
            <a:spAutoFit/>
          </a:bodyPr>
          <a:lstStyle/>
          <a:p>
            <a:pPr algn="r"/>
            <a:r>
              <a:rPr lang="en-US" sz="2400" b="0" dirty="0" smtClean="0">
                <a:solidFill>
                  <a:schemeClr val="bg2"/>
                </a:solidFill>
                <a:latin typeface="Gill Sans"/>
                <a:cs typeface="Gill Sans"/>
              </a:rPr>
              <a:t>Map</a:t>
            </a:r>
            <a:endParaRPr lang="en-US" sz="2400" b="0" dirty="0">
              <a:solidFill>
                <a:schemeClr val="bg2"/>
              </a:solidFill>
              <a:latin typeface="Gill Sans"/>
              <a:cs typeface="Gill Sans"/>
            </a:endParaRPr>
          </a:p>
        </p:txBody>
      </p:sp>
    </p:spTree>
    <p:extLst>
      <p:ext uri="{BB962C8B-B14F-4D97-AF65-F5344CB8AC3E}">
        <p14:creationId xmlns:p14="http://schemas.microsoft.com/office/powerpoint/2010/main" val="38147998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bwMode="auto">
          <a:xfrm>
            <a:off x="4495800" y="3733800"/>
            <a:ext cx="2514600" cy="2362200"/>
          </a:xfrm>
          <a:prstGeom prst="rect">
            <a:avLst/>
          </a:prstGeom>
          <a:noFill/>
          <a:ln>
            <a:solidFill>
              <a:schemeClr val="bg1"/>
            </a:solidFill>
            <a:prstDash val="dash"/>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bg2"/>
              </a:solidFill>
              <a:effectLst/>
              <a:latin typeface="Gill Sans"/>
              <a:cs typeface="Gill Sans"/>
            </a:endParaRPr>
          </a:p>
        </p:txBody>
      </p:sp>
      <p:sp>
        <p:nvSpPr>
          <p:cNvPr id="23" name="Rectangle 22"/>
          <p:cNvSpPr/>
          <p:nvPr/>
        </p:nvSpPr>
        <p:spPr bwMode="auto">
          <a:xfrm>
            <a:off x="4495800" y="1600200"/>
            <a:ext cx="4114800" cy="2057400"/>
          </a:xfrm>
          <a:prstGeom prst="rect">
            <a:avLst/>
          </a:prstGeom>
          <a:noFill/>
          <a:ln>
            <a:solidFill>
              <a:schemeClr val="bg1"/>
            </a:solidFill>
            <a:prstDash val="dash"/>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bg2"/>
              </a:solidFill>
              <a:effectLst/>
              <a:latin typeface="Gill Sans"/>
              <a:cs typeface="Gill Sans"/>
            </a:endParaRPr>
          </a:p>
        </p:txBody>
      </p:sp>
      <p:sp>
        <p:nvSpPr>
          <p:cNvPr id="2" name="Title 1"/>
          <p:cNvSpPr>
            <a:spLocks noGrp="1"/>
          </p:cNvSpPr>
          <p:nvPr>
            <p:ph type="title"/>
          </p:nvPr>
        </p:nvSpPr>
        <p:spPr/>
        <p:txBody>
          <a:bodyPr/>
          <a:lstStyle/>
          <a:p>
            <a:r>
              <a:rPr lang="en-US" dirty="0" smtClean="0"/>
              <a:t>Putting Everything Together</a:t>
            </a:r>
            <a:endParaRPr lang="en-US" dirty="0"/>
          </a:p>
        </p:txBody>
      </p:sp>
      <p:sp>
        <p:nvSpPr>
          <p:cNvPr id="4" name="TextBox 3"/>
          <p:cNvSpPr txBox="1"/>
          <p:nvPr/>
        </p:nvSpPr>
        <p:spPr>
          <a:xfrm>
            <a:off x="495597" y="1143000"/>
            <a:ext cx="3847803" cy="1600438"/>
          </a:xfrm>
          <a:prstGeom prst="rect">
            <a:avLst/>
          </a:prstGeom>
          <a:noFill/>
        </p:spPr>
        <p:txBody>
          <a:bodyPr wrap="none" rtlCol="0">
            <a:spAutoFit/>
          </a:bodyPr>
          <a:lstStyle/>
          <a:p>
            <a:r>
              <a:rPr lang="en-US" sz="1400" b="0" dirty="0" smtClean="0">
                <a:solidFill>
                  <a:schemeClr val="bg1"/>
                </a:solidFill>
                <a:latin typeface="Andale Mono"/>
                <a:cs typeface="Andale Mono"/>
              </a:rPr>
              <a:t>SELECT big1.fx, big2,fy, </a:t>
            </a:r>
            <a:r>
              <a:rPr lang="en-US" sz="1400" b="0" dirty="0" err="1" smtClean="0">
                <a:solidFill>
                  <a:schemeClr val="bg1"/>
                </a:solidFill>
                <a:latin typeface="Andale Mono"/>
                <a:cs typeface="Andale Mono"/>
              </a:rPr>
              <a:t>small,fz</a:t>
            </a:r>
            <a:endParaRPr lang="en-US" sz="1400" b="0" dirty="0" smtClean="0">
              <a:solidFill>
                <a:schemeClr val="bg1"/>
              </a:solidFill>
              <a:latin typeface="Andale Mono"/>
              <a:cs typeface="Andale Mono"/>
            </a:endParaRPr>
          </a:p>
          <a:p>
            <a:r>
              <a:rPr lang="en-US" sz="1400" b="0" dirty="0" smtClean="0">
                <a:solidFill>
                  <a:schemeClr val="bg1"/>
                </a:solidFill>
                <a:latin typeface="Andale Mono"/>
                <a:cs typeface="Andale Mono"/>
              </a:rPr>
              <a:t>FROM big1</a:t>
            </a:r>
            <a:endParaRPr lang="en-US" sz="1400" b="0" dirty="0">
              <a:solidFill>
                <a:schemeClr val="bg1"/>
              </a:solidFill>
              <a:latin typeface="Andale Mono"/>
              <a:cs typeface="Andale Mono"/>
            </a:endParaRPr>
          </a:p>
          <a:p>
            <a:r>
              <a:rPr lang="en-US" sz="1400" b="0" dirty="0" smtClean="0">
                <a:solidFill>
                  <a:schemeClr val="bg1"/>
                </a:solidFill>
                <a:latin typeface="Andale Mono"/>
                <a:cs typeface="Andale Mono"/>
              </a:rPr>
              <a:t>JOIN big2 ON big1.id1 </a:t>
            </a:r>
            <a:r>
              <a:rPr lang="en-US" sz="1400" b="0" dirty="0">
                <a:solidFill>
                  <a:schemeClr val="bg1"/>
                </a:solidFill>
                <a:latin typeface="Andale Mono"/>
                <a:cs typeface="Andale Mono"/>
              </a:rPr>
              <a:t>= </a:t>
            </a:r>
            <a:r>
              <a:rPr lang="en-US" sz="1400" b="0" dirty="0" smtClean="0">
                <a:solidFill>
                  <a:schemeClr val="bg1"/>
                </a:solidFill>
                <a:latin typeface="Andale Mono"/>
                <a:cs typeface="Andale Mono"/>
              </a:rPr>
              <a:t>big2.id1</a:t>
            </a:r>
            <a:endParaRPr lang="en-US" sz="1400" b="0" dirty="0">
              <a:solidFill>
                <a:schemeClr val="bg1"/>
              </a:solidFill>
              <a:latin typeface="Andale Mono"/>
              <a:cs typeface="Andale Mono"/>
            </a:endParaRPr>
          </a:p>
          <a:p>
            <a:r>
              <a:rPr lang="en-US" sz="1400" b="0" dirty="0" smtClean="0">
                <a:solidFill>
                  <a:schemeClr val="bg1"/>
                </a:solidFill>
                <a:latin typeface="Andale Mono"/>
                <a:cs typeface="Andale Mono"/>
              </a:rPr>
              <a:t>JOIN small ON big1.id2 = small.id2</a:t>
            </a:r>
          </a:p>
          <a:p>
            <a:r>
              <a:rPr lang="en-US" sz="1400" b="0" dirty="0" smtClean="0">
                <a:solidFill>
                  <a:schemeClr val="bg1"/>
                </a:solidFill>
                <a:latin typeface="Andale Mono"/>
                <a:cs typeface="Andale Mono"/>
              </a:rPr>
              <a:t>WHERE big1.fx = 2015</a:t>
            </a:r>
            <a:r>
              <a:rPr lang="en-US" sz="1400" b="0" dirty="0">
                <a:solidFill>
                  <a:schemeClr val="bg1"/>
                </a:solidFill>
                <a:latin typeface="Andale Mono"/>
                <a:cs typeface="Andale Mono"/>
              </a:rPr>
              <a:t> </a:t>
            </a:r>
            <a:r>
              <a:rPr lang="en-US" sz="1400" b="0" dirty="0" smtClean="0">
                <a:solidFill>
                  <a:schemeClr val="bg1"/>
                </a:solidFill>
                <a:latin typeface="Andale Mono"/>
                <a:cs typeface="Andale Mono"/>
              </a:rPr>
              <a:t>AND</a:t>
            </a:r>
            <a:br>
              <a:rPr lang="en-US" sz="1400" b="0" dirty="0" smtClean="0">
                <a:solidFill>
                  <a:schemeClr val="bg1"/>
                </a:solidFill>
                <a:latin typeface="Andale Mono"/>
                <a:cs typeface="Andale Mono"/>
              </a:rPr>
            </a:br>
            <a:r>
              <a:rPr lang="en-US" sz="1400" b="0" dirty="0" smtClean="0">
                <a:solidFill>
                  <a:schemeClr val="bg1"/>
                </a:solidFill>
                <a:latin typeface="Andale Mono"/>
                <a:cs typeface="Andale Mono"/>
              </a:rPr>
              <a:t>      big2.f1 &lt; 40 AND</a:t>
            </a:r>
            <a:br>
              <a:rPr lang="en-US" sz="1400" b="0" dirty="0" smtClean="0">
                <a:solidFill>
                  <a:schemeClr val="bg1"/>
                </a:solidFill>
                <a:latin typeface="Andale Mono"/>
                <a:cs typeface="Andale Mono"/>
              </a:rPr>
            </a:br>
            <a:r>
              <a:rPr lang="en-US" sz="1400" b="0" dirty="0" smtClean="0">
                <a:solidFill>
                  <a:schemeClr val="bg1"/>
                </a:solidFill>
                <a:latin typeface="Andale Mono"/>
                <a:cs typeface="Andale Mono"/>
              </a:rPr>
              <a:t>      big2.f2 &gt; 2;</a:t>
            </a:r>
            <a:endParaRPr lang="en-US" sz="1400" b="0" dirty="0">
              <a:solidFill>
                <a:schemeClr val="bg1"/>
              </a:solidFill>
              <a:latin typeface="Andale Mono"/>
              <a:cs typeface="Andale Mono"/>
            </a:endParaRPr>
          </a:p>
        </p:txBody>
      </p:sp>
      <p:sp>
        <p:nvSpPr>
          <p:cNvPr id="5" name="Rectangle 4"/>
          <p:cNvSpPr/>
          <p:nvPr/>
        </p:nvSpPr>
        <p:spPr bwMode="auto">
          <a:xfrm>
            <a:off x="4648200" y="5867400"/>
            <a:ext cx="990600" cy="5334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dirty="0" smtClean="0">
                <a:solidFill>
                  <a:schemeClr val="bg2"/>
                </a:solidFill>
                <a:latin typeface="Gill Sans"/>
                <a:cs typeface="Gill Sans"/>
              </a:rPr>
              <a:t>big1</a:t>
            </a:r>
            <a:endParaRPr kumimoji="0" lang="en-US" sz="2000" b="0" i="0" u="none" strike="noStrike" cap="none" normalizeH="0" baseline="0" dirty="0" smtClean="0">
              <a:ln>
                <a:noFill/>
              </a:ln>
              <a:solidFill>
                <a:schemeClr val="bg2"/>
              </a:solidFill>
              <a:effectLst/>
              <a:latin typeface="Gill Sans"/>
              <a:cs typeface="Gill Sans"/>
            </a:endParaRPr>
          </a:p>
        </p:txBody>
      </p:sp>
      <p:sp>
        <p:nvSpPr>
          <p:cNvPr id="8" name="Rounded Rectangle 7"/>
          <p:cNvSpPr/>
          <p:nvPr/>
        </p:nvSpPr>
        <p:spPr bwMode="auto">
          <a:xfrm>
            <a:off x="5257800" y="3429000"/>
            <a:ext cx="990600" cy="533400"/>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bg1"/>
                </a:solidFill>
                <a:effectLst/>
                <a:latin typeface="Gill Sans"/>
                <a:cs typeface="Gill Sans"/>
              </a:rPr>
              <a:t>shuffleJ</a:t>
            </a:r>
            <a:endParaRPr kumimoji="0" lang="en-US" sz="2000" b="0" i="0" u="none" strike="noStrike" cap="none" normalizeH="0" baseline="0" dirty="0" smtClean="0">
              <a:ln>
                <a:noFill/>
              </a:ln>
              <a:solidFill>
                <a:schemeClr val="bg1"/>
              </a:solidFill>
              <a:effectLst/>
              <a:latin typeface="Gill Sans"/>
              <a:cs typeface="Gill Sans"/>
            </a:endParaRPr>
          </a:p>
        </p:txBody>
      </p:sp>
      <p:sp>
        <p:nvSpPr>
          <p:cNvPr id="9" name="Rounded Rectangle 8"/>
          <p:cNvSpPr/>
          <p:nvPr/>
        </p:nvSpPr>
        <p:spPr bwMode="auto">
          <a:xfrm>
            <a:off x="6248400" y="2514600"/>
            <a:ext cx="990600" cy="533400"/>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dirty="0" err="1" smtClean="0">
                <a:solidFill>
                  <a:schemeClr val="bg1"/>
                </a:solidFill>
                <a:latin typeface="Gill Sans"/>
                <a:cs typeface="Gill Sans"/>
              </a:rPr>
              <a:t>hashJ</a:t>
            </a:r>
            <a:endParaRPr kumimoji="0" lang="en-US" sz="2000" b="0" i="0" u="none" strike="noStrike" cap="none" normalizeH="0" baseline="0" dirty="0" smtClean="0">
              <a:ln>
                <a:noFill/>
              </a:ln>
              <a:solidFill>
                <a:schemeClr val="bg1"/>
              </a:solidFill>
              <a:effectLst/>
              <a:latin typeface="Gill Sans"/>
              <a:cs typeface="Gill Sans"/>
            </a:endParaRPr>
          </a:p>
        </p:txBody>
      </p:sp>
      <p:sp>
        <p:nvSpPr>
          <p:cNvPr id="10" name="Rectangle 9"/>
          <p:cNvSpPr/>
          <p:nvPr/>
        </p:nvSpPr>
        <p:spPr bwMode="auto">
          <a:xfrm>
            <a:off x="5867400" y="5867400"/>
            <a:ext cx="990600" cy="5334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dirty="0" smtClean="0">
                <a:solidFill>
                  <a:schemeClr val="bg2"/>
                </a:solidFill>
                <a:latin typeface="Gill Sans"/>
                <a:cs typeface="Gill Sans"/>
              </a:rPr>
              <a:t>big2</a:t>
            </a:r>
            <a:endParaRPr kumimoji="0" lang="en-US" sz="2000" b="0" i="0" u="none" strike="noStrike" cap="none" normalizeH="0" baseline="0" dirty="0" smtClean="0">
              <a:ln>
                <a:noFill/>
              </a:ln>
              <a:solidFill>
                <a:schemeClr val="bg2"/>
              </a:solidFill>
              <a:effectLst/>
              <a:latin typeface="Gill Sans"/>
              <a:cs typeface="Gill Sans"/>
            </a:endParaRPr>
          </a:p>
        </p:txBody>
      </p:sp>
      <p:sp>
        <p:nvSpPr>
          <p:cNvPr id="11" name="Rectangle 10"/>
          <p:cNvSpPr/>
          <p:nvPr/>
        </p:nvSpPr>
        <p:spPr bwMode="auto">
          <a:xfrm>
            <a:off x="7467600" y="5867400"/>
            <a:ext cx="990600" cy="5334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dirty="0" smtClean="0">
                <a:solidFill>
                  <a:schemeClr val="bg2"/>
                </a:solidFill>
                <a:latin typeface="Gill Sans"/>
                <a:cs typeface="Gill Sans"/>
              </a:rPr>
              <a:t>small</a:t>
            </a:r>
            <a:endParaRPr kumimoji="0" lang="en-US" sz="2000" b="0" i="0" u="none" strike="noStrike" cap="none" normalizeH="0" baseline="0" dirty="0" smtClean="0">
              <a:ln>
                <a:noFill/>
              </a:ln>
              <a:solidFill>
                <a:schemeClr val="bg2"/>
              </a:solidFill>
              <a:effectLst/>
              <a:latin typeface="Gill Sans"/>
              <a:cs typeface="Gill Sans"/>
            </a:endParaRPr>
          </a:p>
        </p:txBody>
      </p:sp>
      <p:sp>
        <p:nvSpPr>
          <p:cNvPr id="14" name="Rounded Rectangle 13"/>
          <p:cNvSpPr/>
          <p:nvPr/>
        </p:nvSpPr>
        <p:spPr bwMode="auto">
          <a:xfrm>
            <a:off x="6248400" y="1676400"/>
            <a:ext cx="990600" cy="533400"/>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dirty="0" smtClean="0">
                <a:solidFill>
                  <a:schemeClr val="bg1"/>
                </a:solidFill>
                <a:latin typeface="Gill Sans"/>
                <a:cs typeface="Gill Sans"/>
              </a:rPr>
              <a:t>sink</a:t>
            </a:r>
            <a:endParaRPr kumimoji="0" lang="en-US" sz="2000" b="0" i="0" u="none" strike="noStrike" cap="none" normalizeH="0" baseline="0" dirty="0" smtClean="0">
              <a:ln>
                <a:noFill/>
              </a:ln>
              <a:solidFill>
                <a:schemeClr val="bg1"/>
              </a:solidFill>
              <a:effectLst/>
              <a:latin typeface="Gill Sans"/>
              <a:cs typeface="Gill Sans"/>
            </a:endParaRPr>
          </a:p>
        </p:txBody>
      </p:sp>
      <p:cxnSp>
        <p:nvCxnSpPr>
          <p:cNvPr id="16" name="Straight Arrow Connector 15"/>
          <p:cNvCxnSpPr>
            <a:stCxn id="5" idx="0"/>
            <a:endCxn id="19" idx="2"/>
          </p:cNvCxnSpPr>
          <p:nvPr/>
        </p:nvCxnSpPr>
        <p:spPr bwMode="auto">
          <a:xfrm flipV="1">
            <a:off x="5143500" y="5638800"/>
            <a:ext cx="0" cy="2286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cxnSp>
        <p:nvCxnSpPr>
          <p:cNvPr id="18" name="Straight Arrow Connector 17"/>
          <p:cNvCxnSpPr>
            <a:stCxn id="10" idx="0"/>
            <a:endCxn id="22" idx="2"/>
          </p:cNvCxnSpPr>
          <p:nvPr/>
        </p:nvCxnSpPr>
        <p:spPr bwMode="auto">
          <a:xfrm flipV="1">
            <a:off x="6362700" y="5638800"/>
            <a:ext cx="0" cy="2286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cxnSp>
        <p:nvCxnSpPr>
          <p:cNvPr id="21" name="Straight Arrow Connector 20"/>
          <p:cNvCxnSpPr>
            <a:stCxn id="8" idx="0"/>
            <a:endCxn id="9" idx="2"/>
          </p:cNvCxnSpPr>
          <p:nvPr/>
        </p:nvCxnSpPr>
        <p:spPr bwMode="auto">
          <a:xfrm flipV="1">
            <a:off x="5753100" y="3048000"/>
            <a:ext cx="990600" cy="3810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cxnSp>
        <p:nvCxnSpPr>
          <p:cNvPr id="24" name="Straight Arrow Connector 23"/>
          <p:cNvCxnSpPr>
            <a:stCxn id="11" idx="0"/>
            <a:endCxn id="9" idx="2"/>
          </p:cNvCxnSpPr>
          <p:nvPr/>
        </p:nvCxnSpPr>
        <p:spPr bwMode="auto">
          <a:xfrm flipH="1" flipV="1">
            <a:off x="6743700" y="3048000"/>
            <a:ext cx="1219200" cy="28194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cxnSp>
        <p:nvCxnSpPr>
          <p:cNvPr id="30" name="Straight Arrow Connector 29"/>
          <p:cNvCxnSpPr>
            <a:stCxn id="9" idx="0"/>
            <a:endCxn id="14" idx="2"/>
          </p:cNvCxnSpPr>
          <p:nvPr/>
        </p:nvCxnSpPr>
        <p:spPr bwMode="auto">
          <a:xfrm flipV="1">
            <a:off x="6743700" y="2209800"/>
            <a:ext cx="0" cy="3048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sp>
        <p:nvSpPr>
          <p:cNvPr id="19" name="Rounded Rectangle 18"/>
          <p:cNvSpPr/>
          <p:nvPr/>
        </p:nvSpPr>
        <p:spPr bwMode="auto">
          <a:xfrm>
            <a:off x="4648200" y="5105400"/>
            <a:ext cx="990600" cy="533400"/>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Gill Sans"/>
                <a:cs typeface="Gill Sans"/>
              </a:rPr>
              <a:t>scan</a:t>
            </a:r>
          </a:p>
        </p:txBody>
      </p:sp>
      <p:sp>
        <p:nvSpPr>
          <p:cNvPr id="22" name="Rounded Rectangle 21"/>
          <p:cNvSpPr/>
          <p:nvPr/>
        </p:nvSpPr>
        <p:spPr bwMode="auto">
          <a:xfrm>
            <a:off x="5867400" y="5105400"/>
            <a:ext cx="990600" cy="533400"/>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Gill Sans"/>
                <a:cs typeface="Gill Sans"/>
              </a:rPr>
              <a:t>scan</a:t>
            </a:r>
          </a:p>
        </p:txBody>
      </p:sp>
      <p:cxnSp>
        <p:nvCxnSpPr>
          <p:cNvPr id="29" name="Straight Arrow Connector 28"/>
          <p:cNvCxnSpPr>
            <a:stCxn id="19" idx="0"/>
            <a:endCxn id="8" idx="2"/>
          </p:cNvCxnSpPr>
          <p:nvPr/>
        </p:nvCxnSpPr>
        <p:spPr bwMode="auto">
          <a:xfrm flipV="1">
            <a:off x="5143500" y="3962400"/>
            <a:ext cx="609600" cy="11430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cxnSp>
        <p:nvCxnSpPr>
          <p:cNvPr id="32" name="Straight Arrow Connector 31"/>
          <p:cNvCxnSpPr>
            <a:stCxn id="22" idx="0"/>
            <a:endCxn id="8" idx="2"/>
          </p:cNvCxnSpPr>
          <p:nvPr/>
        </p:nvCxnSpPr>
        <p:spPr bwMode="auto">
          <a:xfrm flipH="1" flipV="1">
            <a:off x="5753100" y="3962400"/>
            <a:ext cx="609600" cy="11430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sp>
        <p:nvSpPr>
          <p:cNvPr id="26" name="TextBox 25"/>
          <p:cNvSpPr txBox="1"/>
          <p:nvPr/>
        </p:nvSpPr>
        <p:spPr>
          <a:xfrm>
            <a:off x="457200" y="4800600"/>
            <a:ext cx="2971800" cy="461665"/>
          </a:xfrm>
          <a:prstGeom prst="rect">
            <a:avLst/>
          </a:prstGeom>
          <a:noFill/>
        </p:spPr>
        <p:txBody>
          <a:bodyPr wrap="square" rtlCol="0">
            <a:spAutoFit/>
          </a:bodyPr>
          <a:lstStyle/>
          <a:p>
            <a:r>
              <a:rPr lang="en-US" sz="2400" b="0" dirty="0" smtClean="0">
                <a:solidFill>
                  <a:schemeClr val="bg2"/>
                </a:solidFill>
                <a:latin typeface="Gill Sans"/>
                <a:cs typeface="Gill Sans"/>
              </a:rPr>
              <a:t>Build logical plan</a:t>
            </a:r>
            <a:endParaRPr lang="en-US" sz="2400" b="0" dirty="0">
              <a:solidFill>
                <a:schemeClr val="bg2"/>
              </a:solidFill>
              <a:latin typeface="Gill Sans"/>
              <a:cs typeface="Gill Sans"/>
            </a:endParaRPr>
          </a:p>
        </p:txBody>
      </p:sp>
      <p:sp>
        <p:nvSpPr>
          <p:cNvPr id="27" name="TextBox 26"/>
          <p:cNvSpPr txBox="1"/>
          <p:nvPr/>
        </p:nvSpPr>
        <p:spPr>
          <a:xfrm>
            <a:off x="457200" y="5253335"/>
            <a:ext cx="3276600" cy="461665"/>
          </a:xfrm>
          <a:prstGeom prst="rect">
            <a:avLst/>
          </a:prstGeom>
          <a:noFill/>
        </p:spPr>
        <p:txBody>
          <a:bodyPr wrap="square" rtlCol="0">
            <a:spAutoFit/>
          </a:bodyPr>
          <a:lstStyle/>
          <a:p>
            <a:r>
              <a:rPr lang="en-US" sz="2400" b="0" dirty="0" smtClean="0">
                <a:solidFill>
                  <a:schemeClr val="bg2"/>
                </a:solidFill>
                <a:latin typeface="Gill Sans"/>
                <a:cs typeface="Gill Sans"/>
              </a:rPr>
              <a:t>Optimize logical plan</a:t>
            </a:r>
            <a:endParaRPr lang="en-US" sz="2400" b="0" dirty="0">
              <a:solidFill>
                <a:schemeClr val="bg2"/>
              </a:solidFill>
              <a:latin typeface="Gill Sans"/>
              <a:cs typeface="Gill Sans"/>
            </a:endParaRPr>
          </a:p>
        </p:txBody>
      </p:sp>
      <p:sp>
        <p:nvSpPr>
          <p:cNvPr id="28" name="TextBox 27"/>
          <p:cNvSpPr txBox="1"/>
          <p:nvPr/>
        </p:nvSpPr>
        <p:spPr>
          <a:xfrm>
            <a:off x="457200" y="5710535"/>
            <a:ext cx="3276600" cy="461665"/>
          </a:xfrm>
          <a:prstGeom prst="rect">
            <a:avLst/>
          </a:prstGeom>
          <a:noFill/>
        </p:spPr>
        <p:txBody>
          <a:bodyPr wrap="square" rtlCol="0">
            <a:spAutoFit/>
          </a:bodyPr>
          <a:lstStyle/>
          <a:p>
            <a:r>
              <a:rPr lang="en-US" sz="2400" dirty="0" smtClean="0">
                <a:solidFill>
                  <a:schemeClr val="bg2"/>
                </a:solidFill>
                <a:latin typeface="Gill Sans"/>
                <a:cs typeface="Gill Sans"/>
              </a:rPr>
              <a:t>Select physical plan</a:t>
            </a:r>
            <a:endParaRPr lang="en-US" sz="2400" dirty="0">
              <a:solidFill>
                <a:schemeClr val="bg2"/>
              </a:solidFill>
              <a:latin typeface="Gill Sans"/>
              <a:cs typeface="Gill Sans"/>
            </a:endParaRPr>
          </a:p>
        </p:txBody>
      </p:sp>
      <p:sp>
        <p:nvSpPr>
          <p:cNvPr id="31" name="TextBox 30"/>
          <p:cNvSpPr txBox="1"/>
          <p:nvPr/>
        </p:nvSpPr>
        <p:spPr>
          <a:xfrm>
            <a:off x="3657600" y="3657600"/>
            <a:ext cx="762000" cy="461665"/>
          </a:xfrm>
          <a:prstGeom prst="rect">
            <a:avLst/>
          </a:prstGeom>
          <a:noFill/>
        </p:spPr>
        <p:txBody>
          <a:bodyPr wrap="square" rtlCol="0">
            <a:spAutoFit/>
          </a:bodyPr>
          <a:lstStyle/>
          <a:p>
            <a:pPr algn="r"/>
            <a:r>
              <a:rPr lang="en-US" sz="2400" b="0" dirty="0" smtClean="0">
                <a:solidFill>
                  <a:schemeClr val="bg2"/>
                </a:solidFill>
                <a:latin typeface="Gill Sans"/>
                <a:cs typeface="Gill Sans"/>
              </a:rPr>
              <a:t>Map</a:t>
            </a:r>
            <a:endParaRPr lang="en-US" sz="2400" b="0" dirty="0">
              <a:solidFill>
                <a:schemeClr val="bg2"/>
              </a:solidFill>
              <a:latin typeface="Gill Sans"/>
              <a:cs typeface="Gill Sans"/>
            </a:endParaRPr>
          </a:p>
        </p:txBody>
      </p:sp>
      <p:sp>
        <p:nvSpPr>
          <p:cNvPr id="33" name="TextBox 32"/>
          <p:cNvSpPr txBox="1"/>
          <p:nvPr/>
        </p:nvSpPr>
        <p:spPr>
          <a:xfrm>
            <a:off x="3352800" y="3200400"/>
            <a:ext cx="1143000" cy="461665"/>
          </a:xfrm>
          <a:prstGeom prst="rect">
            <a:avLst/>
          </a:prstGeom>
          <a:noFill/>
        </p:spPr>
        <p:txBody>
          <a:bodyPr wrap="square" rtlCol="0">
            <a:spAutoFit/>
          </a:bodyPr>
          <a:lstStyle/>
          <a:p>
            <a:pPr algn="r"/>
            <a:r>
              <a:rPr lang="en-US" sz="2400" b="0" dirty="0" smtClean="0">
                <a:solidFill>
                  <a:schemeClr val="bg2"/>
                </a:solidFill>
                <a:latin typeface="Gill Sans"/>
                <a:cs typeface="Gill Sans"/>
              </a:rPr>
              <a:t>Reduce</a:t>
            </a:r>
            <a:endParaRPr lang="en-US" sz="2400" b="0" dirty="0">
              <a:solidFill>
                <a:schemeClr val="bg2"/>
              </a:solidFill>
              <a:latin typeface="Gill Sans"/>
              <a:cs typeface="Gill Sans"/>
            </a:endParaRPr>
          </a:p>
        </p:txBody>
      </p:sp>
    </p:spTree>
    <p:extLst>
      <p:ext uri="{BB962C8B-B14F-4D97-AF65-F5344CB8AC3E}">
        <p14:creationId xmlns:p14="http://schemas.microsoft.com/office/powerpoint/2010/main" val="39043473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Hive: Behind the Scenes</a:t>
            </a:r>
            <a:endParaRPr lang="en-US" dirty="0"/>
          </a:p>
        </p:txBody>
      </p:sp>
      <p:sp>
        <p:nvSpPr>
          <p:cNvPr id="4" name="TextBox 3"/>
          <p:cNvSpPr txBox="1"/>
          <p:nvPr/>
        </p:nvSpPr>
        <p:spPr>
          <a:xfrm>
            <a:off x="838200" y="1302603"/>
            <a:ext cx="7010400" cy="830997"/>
          </a:xfrm>
          <a:prstGeom prst="rect">
            <a:avLst/>
          </a:prstGeom>
          <a:noFill/>
        </p:spPr>
        <p:txBody>
          <a:bodyPr wrap="square" rtlCol="0">
            <a:spAutoFit/>
          </a:bodyPr>
          <a:lstStyle/>
          <a:p>
            <a:r>
              <a:rPr lang="en-US" b="0" dirty="0" smtClean="0">
                <a:solidFill>
                  <a:schemeClr val="bg1"/>
                </a:solidFill>
              </a:rPr>
              <a:t>SELECT </a:t>
            </a:r>
            <a:r>
              <a:rPr lang="en-US" b="0" dirty="0" err="1" smtClean="0">
                <a:solidFill>
                  <a:schemeClr val="bg1"/>
                </a:solidFill>
              </a:rPr>
              <a:t>s.word</a:t>
            </a:r>
            <a:r>
              <a:rPr lang="en-US" b="0" dirty="0" smtClean="0">
                <a:solidFill>
                  <a:schemeClr val="bg1"/>
                </a:solidFill>
              </a:rPr>
              <a:t>, </a:t>
            </a:r>
            <a:r>
              <a:rPr lang="en-US" b="0" dirty="0" err="1" smtClean="0">
                <a:solidFill>
                  <a:schemeClr val="bg1"/>
                </a:solidFill>
              </a:rPr>
              <a:t>s.freq</a:t>
            </a:r>
            <a:r>
              <a:rPr lang="en-US" b="0" dirty="0" smtClean="0">
                <a:solidFill>
                  <a:schemeClr val="bg1"/>
                </a:solidFill>
              </a:rPr>
              <a:t>, </a:t>
            </a:r>
            <a:r>
              <a:rPr lang="en-US" b="0" dirty="0" err="1" smtClean="0">
                <a:solidFill>
                  <a:schemeClr val="bg1"/>
                </a:solidFill>
              </a:rPr>
              <a:t>k.freq</a:t>
            </a:r>
            <a:r>
              <a:rPr lang="en-US" b="0" dirty="0" smtClean="0">
                <a:solidFill>
                  <a:schemeClr val="bg1"/>
                </a:solidFill>
              </a:rPr>
              <a:t> FROM </a:t>
            </a:r>
            <a:r>
              <a:rPr lang="en-US" b="0" dirty="0" err="1" smtClean="0">
                <a:solidFill>
                  <a:schemeClr val="bg1"/>
                </a:solidFill>
              </a:rPr>
              <a:t>shakespeare</a:t>
            </a:r>
            <a:r>
              <a:rPr lang="en-US" b="0" dirty="0" smtClean="0">
                <a:solidFill>
                  <a:schemeClr val="bg1"/>
                </a:solidFill>
              </a:rPr>
              <a:t> s </a:t>
            </a:r>
          </a:p>
          <a:p>
            <a:r>
              <a:rPr lang="en-US" b="0" dirty="0" smtClean="0">
                <a:solidFill>
                  <a:schemeClr val="bg1"/>
                </a:solidFill>
              </a:rPr>
              <a:t>  JOIN bible k ON (</a:t>
            </a:r>
            <a:r>
              <a:rPr lang="en-US" b="0" dirty="0" err="1" smtClean="0">
                <a:solidFill>
                  <a:schemeClr val="bg1"/>
                </a:solidFill>
              </a:rPr>
              <a:t>s.word</a:t>
            </a:r>
            <a:r>
              <a:rPr lang="en-US" b="0" dirty="0" smtClean="0">
                <a:solidFill>
                  <a:schemeClr val="bg1"/>
                </a:solidFill>
              </a:rPr>
              <a:t> = </a:t>
            </a:r>
            <a:r>
              <a:rPr lang="en-US" b="0" dirty="0" err="1" smtClean="0">
                <a:solidFill>
                  <a:schemeClr val="bg1"/>
                </a:solidFill>
              </a:rPr>
              <a:t>k.word</a:t>
            </a:r>
            <a:r>
              <a:rPr lang="en-US" b="0" dirty="0" smtClean="0">
                <a:solidFill>
                  <a:schemeClr val="bg1"/>
                </a:solidFill>
              </a:rPr>
              <a:t>) WHERE </a:t>
            </a:r>
            <a:r>
              <a:rPr lang="en-US" b="0" dirty="0" err="1" smtClean="0">
                <a:solidFill>
                  <a:schemeClr val="bg1"/>
                </a:solidFill>
              </a:rPr>
              <a:t>s.freq</a:t>
            </a:r>
            <a:r>
              <a:rPr lang="en-US" b="0" dirty="0" smtClean="0">
                <a:solidFill>
                  <a:schemeClr val="bg1"/>
                </a:solidFill>
              </a:rPr>
              <a:t> &gt;= 1 AND </a:t>
            </a:r>
            <a:r>
              <a:rPr lang="en-US" b="0" dirty="0" err="1" smtClean="0">
                <a:solidFill>
                  <a:schemeClr val="bg1"/>
                </a:solidFill>
              </a:rPr>
              <a:t>k.freq</a:t>
            </a:r>
            <a:r>
              <a:rPr lang="en-US" b="0" dirty="0" smtClean="0">
                <a:solidFill>
                  <a:schemeClr val="bg1"/>
                </a:solidFill>
              </a:rPr>
              <a:t> &gt;= 1 </a:t>
            </a:r>
            <a:br>
              <a:rPr lang="en-US" b="0" dirty="0" smtClean="0">
                <a:solidFill>
                  <a:schemeClr val="bg1"/>
                </a:solidFill>
              </a:rPr>
            </a:br>
            <a:r>
              <a:rPr lang="en-US" b="0" dirty="0" smtClean="0">
                <a:solidFill>
                  <a:schemeClr val="bg1"/>
                </a:solidFill>
              </a:rPr>
              <a:t>  ORDER BY </a:t>
            </a:r>
            <a:r>
              <a:rPr lang="en-US" b="0" dirty="0" err="1" smtClean="0">
                <a:solidFill>
                  <a:schemeClr val="bg1"/>
                </a:solidFill>
              </a:rPr>
              <a:t>s.freq</a:t>
            </a:r>
            <a:r>
              <a:rPr lang="en-US" b="0" dirty="0" smtClean="0">
                <a:solidFill>
                  <a:schemeClr val="bg1"/>
                </a:solidFill>
              </a:rPr>
              <a:t> DESC LIMIT 10;</a:t>
            </a:r>
          </a:p>
        </p:txBody>
      </p:sp>
      <p:sp>
        <p:nvSpPr>
          <p:cNvPr id="5" name="TextBox 4"/>
          <p:cNvSpPr txBox="1"/>
          <p:nvPr/>
        </p:nvSpPr>
        <p:spPr>
          <a:xfrm>
            <a:off x="762000" y="3863370"/>
            <a:ext cx="6781800" cy="784830"/>
          </a:xfrm>
          <a:prstGeom prst="rect">
            <a:avLst/>
          </a:prstGeom>
          <a:noFill/>
        </p:spPr>
        <p:txBody>
          <a:bodyPr wrap="square" rtlCol="0">
            <a:spAutoFit/>
          </a:bodyPr>
          <a:lstStyle/>
          <a:p>
            <a:r>
              <a:rPr lang="en-US" sz="900" b="0" dirty="0" smtClean="0">
                <a:solidFill>
                  <a:schemeClr val="bg1"/>
                </a:solidFill>
              </a:rPr>
              <a:t>(TOK_QUERY (TOK_FROM (TOK_JOIN (TOK_TABREF </a:t>
            </a:r>
            <a:r>
              <a:rPr lang="en-US" sz="900" b="0" dirty="0" err="1" smtClean="0">
                <a:solidFill>
                  <a:schemeClr val="bg1"/>
                </a:solidFill>
              </a:rPr>
              <a:t>shakespeare</a:t>
            </a:r>
            <a:r>
              <a:rPr lang="en-US" sz="900" b="0" dirty="0" smtClean="0">
                <a:solidFill>
                  <a:schemeClr val="bg1"/>
                </a:solidFill>
              </a:rPr>
              <a:t> s) (TOK_TABREF bible k) (= (. (TOK_TABLE_OR_COL s) word) (. (TOK_TABLE_OR_COL k) word)))) (TOK_INSERT (TOK_DESTINATION (TOK_DIR TOK_TMP_FILE)) (TOK_SELECT (TOK_SELEXPR (. (TOK_TABLE_OR_COL s) word)) (TOK_SELEXPR (. (TOK_TABLE_OR_COL s) freq)) (TOK_SELEXPR (. (TOK_TABLE_OR_COL k) freq))) (TOK_WHERE (AND (&gt;= (. (TOK_TABLE_OR_COL s) freq) 1) (&gt;= (. (TOK_TABLE_OR_COL k) freq) 1))) (TOK_ORDERBY (TOK_TABSORTCOLNAMEDESC (. (TOK_TABLE_OR_COL s) freq))) (TOK_LIMIT 10)))</a:t>
            </a:r>
            <a:endParaRPr lang="en-US" sz="900" b="0" dirty="0">
              <a:solidFill>
                <a:schemeClr val="bg1"/>
              </a:solidFill>
            </a:endParaRPr>
          </a:p>
        </p:txBody>
      </p:sp>
      <p:sp>
        <p:nvSpPr>
          <p:cNvPr id="9" name="Down Arrow 8"/>
          <p:cNvSpPr/>
          <p:nvPr/>
        </p:nvSpPr>
        <p:spPr bwMode="auto">
          <a:xfrm>
            <a:off x="3733800" y="2590800"/>
            <a:ext cx="838200" cy="838200"/>
          </a:xfrm>
          <a:prstGeom prst="down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10" name="Down Arrow 9"/>
          <p:cNvSpPr/>
          <p:nvPr/>
        </p:nvSpPr>
        <p:spPr bwMode="auto">
          <a:xfrm>
            <a:off x="3733800" y="4953000"/>
            <a:ext cx="838200" cy="838200"/>
          </a:xfrm>
          <a:prstGeom prst="down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11" name="TextBox 10"/>
          <p:cNvSpPr txBox="1"/>
          <p:nvPr/>
        </p:nvSpPr>
        <p:spPr>
          <a:xfrm>
            <a:off x="2133600" y="5867400"/>
            <a:ext cx="4038600" cy="338554"/>
          </a:xfrm>
          <a:prstGeom prst="rect">
            <a:avLst/>
          </a:prstGeom>
          <a:noFill/>
        </p:spPr>
        <p:txBody>
          <a:bodyPr wrap="square" rtlCol="0">
            <a:spAutoFit/>
          </a:bodyPr>
          <a:lstStyle/>
          <a:p>
            <a:pPr algn="ctr"/>
            <a:r>
              <a:rPr lang="en-US" b="0" dirty="0" smtClean="0">
                <a:solidFill>
                  <a:schemeClr val="bg1"/>
                </a:solidFill>
              </a:rPr>
              <a:t>(one or more of MapReduce jobs)</a:t>
            </a:r>
          </a:p>
        </p:txBody>
      </p:sp>
      <p:sp>
        <p:nvSpPr>
          <p:cNvPr id="12" name="TextBox 11"/>
          <p:cNvSpPr txBox="1"/>
          <p:nvPr/>
        </p:nvSpPr>
        <p:spPr>
          <a:xfrm>
            <a:off x="2133600" y="3505200"/>
            <a:ext cx="4038600" cy="338554"/>
          </a:xfrm>
          <a:prstGeom prst="rect">
            <a:avLst/>
          </a:prstGeom>
          <a:noFill/>
        </p:spPr>
        <p:txBody>
          <a:bodyPr wrap="square" rtlCol="0">
            <a:spAutoFit/>
          </a:bodyPr>
          <a:lstStyle/>
          <a:p>
            <a:pPr algn="ctr"/>
            <a:r>
              <a:rPr lang="en-US" b="0" dirty="0" smtClean="0">
                <a:solidFill>
                  <a:schemeClr val="bg1"/>
                </a:solidFill>
              </a:rPr>
              <a:t>(Abstract Syntax Tree)</a:t>
            </a:r>
          </a:p>
        </p:txBody>
      </p:sp>
      <p:sp>
        <p:nvSpPr>
          <p:cNvPr id="13" name="TextBox 12"/>
          <p:cNvSpPr txBox="1"/>
          <p:nvPr/>
        </p:nvSpPr>
        <p:spPr>
          <a:xfrm>
            <a:off x="5638800" y="304800"/>
            <a:ext cx="3124200" cy="707886"/>
          </a:xfrm>
          <a:prstGeom prst="rect">
            <a:avLst/>
          </a:prstGeom>
          <a:noFill/>
        </p:spPr>
        <p:txBody>
          <a:bodyPr wrap="square" rtlCol="0">
            <a:spAutoFit/>
          </a:bodyPr>
          <a:lstStyle/>
          <a:p>
            <a:r>
              <a:rPr lang="en-US" sz="2000" dirty="0" smtClean="0">
                <a:solidFill>
                  <a:srgbClr val="FF0000"/>
                </a:solidFill>
                <a:latin typeface="Gill Sans"/>
                <a:cs typeface="Gill Sans"/>
              </a:rPr>
              <a:t>Now you understand what’s going on here!</a:t>
            </a:r>
            <a:endParaRPr lang="en-US" sz="2000" dirty="0">
              <a:solidFill>
                <a:srgbClr val="FF0000"/>
              </a:solidFill>
              <a:latin typeface="Gill Sans"/>
              <a:cs typeface="Gill Sans"/>
            </a:endParaRPr>
          </a:p>
        </p:txBody>
      </p:sp>
    </p:spTree>
    <p:extLst>
      <p:ext uri="{BB962C8B-B14F-4D97-AF65-F5344CB8AC3E}">
        <p14:creationId xmlns:p14="http://schemas.microsoft.com/office/powerpoint/2010/main" val="9221864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457200" y="2438400"/>
            <a:ext cx="2057400" cy="20574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2"/>
                </a:solidFill>
                <a:effectLst/>
                <a:latin typeface="Gill Sans"/>
                <a:cs typeface="Gill Sans"/>
              </a:rPr>
              <a:t>OLTP</a:t>
            </a:r>
          </a:p>
        </p:txBody>
      </p:sp>
      <p:sp>
        <p:nvSpPr>
          <p:cNvPr id="5" name="Rectangle 4"/>
          <p:cNvSpPr/>
          <p:nvPr/>
        </p:nvSpPr>
        <p:spPr bwMode="auto">
          <a:xfrm>
            <a:off x="6553200" y="2438400"/>
            <a:ext cx="2286000" cy="205740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bg2"/>
                </a:solidFill>
                <a:effectLst/>
                <a:latin typeface="Gill Sans"/>
                <a:cs typeface="Gill Sans"/>
              </a:rPr>
              <a:t>OLAP</a:t>
            </a:r>
          </a:p>
          <a:p>
            <a:pPr marL="0" marR="0" indent="0" algn="ctr" defTabSz="914400" rtl="0" eaLnBrk="0" fontAlgn="base" latinLnBrk="0" hangingPunct="0">
              <a:lnSpc>
                <a:spcPct val="100000"/>
              </a:lnSpc>
              <a:spcBef>
                <a:spcPct val="0"/>
              </a:spcBef>
              <a:spcAft>
                <a:spcPct val="0"/>
              </a:spcAft>
              <a:buClrTx/>
              <a:buSzTx/>
              <a:buFontTx/>
              <a:buNone/>
              <a:tabLst/>
            </a:pPr>
            <a:r>
              <a:rPr lang="en-US" sz="2800" b="0" dirty="0" smtClean="0">
                <a:solidFill>
                  <a:schemeClr val="bg2"/>
                </a:solidFill>
                <a:latin typeface="Gill Sans"/>
                <a:cs typeface="Gill Sans"/>
              </a:rPr>
              <a:t>Databases</a:t>
            </a:r>
            <a:endParaRPr kumimoji="0" lang="en-US" sz="2800" b="0" i="0" u="none" strike="noStrike" cap="none" normalizeH="0" baseline="0" dirty="0" smtClean="0">
              <a:ln>
                <a:noFill/>
              </a:ln>
              <a:solidFill>
                <a:schemeClr val="bg2"/>
              </a:solidFill>
              <a:effectLst/>
              <a:latin typeface="Gill Sans"/>
              <a:cs typeface="Gill Sans"/>
            </a:endParaRPr>
          </a:p>
        </p:txBody>
      </p:sp>
      <p:cxnSp>
        <p:nvCxnSpPr>
          <p:cNvPr id="7" name="Straight Arrow Connector 6"/>
          <p:cNvCxnSpPr/>
          <p:nvPr/>
        </p:nvCxnSpPr>
        <p:spPr bwMode="auto">
          <a:xfrm>
            <a:off x="2667000" y="4038600"/>
            <a:ext cx="1143000" cy="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11" name="Rectangle 10"/>
          <p:cNvSpPr/>
          <p:nvPr/>
        </p:nvSpPr>
        <p:spPr bwMode="auto">
          <a:xfrm>
            <a:off x="3962400" y="3657600"/>
            <a:ext cx="2895600" cy="8382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bg2"/>
                </a:solidFill>
                <a:effectLst/>
                <a:latin typeface="Gill Sans"/>
                <a:cs typeface="Gill Sans"/>
              </a:rPr>
              <a:t>HDFS</a:t>
            </a:r>
          </a:p>
        </p:txBody>
      </p:sp>
      <p:sp>
        <p:nvSpPr>
          <p:cNvPr id="10" name="Rectangle 9"/>
          <p:cNvSpPr/>
          <p:nvPr/>
        </p:nvSpPr>
        <p:spPr bwMode="auto">
          <a:xfrm>
            <a:off x="3962400" y="2438400"/>
            <a:ext cx="1143000" cy="10668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b="0" dirty="0" smtClean="0">
                <a:solidFill>
                  <a:schemeClr val="bg2"/>
                </a:solidFill>
                <a:latin typeface="Gill Sans"/>
                <a:cs typeface="Gill Sans"/>
              </a:rPr>
              <a:t>SQL tools</a:t>
            </a:r>
            <a:endParaRPr kumimoji="0" lang="en-US" sz="2400" b="0" i="0" u="none" strike="noStrike" cap="none" normalizeH="0" baseline="0" dirty="0" smtClean="0">
              <a:ln>
                <a:noFill/>
              </a:ln>
              <a:solidFill>
                <a:schemeClr val="bg2"/>
              </a:solidFill>
              <a:effectLst/>
              <a:latin typeface="Gill Sans"/>
              <a:cs typeface="Gill Sans"/>
            </a:endParaRPr>
          </a:p>
        </p:txBody>
      </p:sp>
      <p:sp>
        <p:nvSpPr>
          <p:cNvPr id="12" name="Rectangle 11"/>
          <p:cNvSpPr/>
          <p:nvPr/>
        </p:nvSpPr>
        <p:spPr bwMode="auto">
          <a:xfrm>
            <a:off x="5257800" y="2438400"/>
            <a:ext cx="1143000" cy="10668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b="0" dirty="0" smtClean="0">
                <a:solidFill>
                  <a:schemeClr val="bg2"/>
                </a:solidFill>
                <a:latin typeface="Gill Sans"/>
                <a:cs typeface="Gill Sans"/>
              </a:rPr>
              <a:t>other tools</a:t>
            </a:r>
            <a:endParaRPr kumimoji="0" lang="en-US" sz="2400" b="0" i="0" u="none" strike="noStrike" cap="none" normalizeH="0" baseline="0" dirty="0" smtClean="0">
              <a:ln>
                <a:noFill/>
              </a:ln>
              <a:solidFill>
                <a:schemeClr val="bg2"/>
              </a:solidFill>
              <a:effectLst/>
              <a:latin typeface="Gill Sans"/>
              <a:cs typeface="Gill Sans"/>
            </a:endParaRPr>
          </a:p>
        </p:txBody>
      </p:sp>
      <p:cxnSp>
        <p:nvCxnSpPr>
          <p:cNvPr id="6" name="Elbow Connector 5"/>
          <p:cNvCxnSpPr/>
          <p:nvPr/>
        </p:nvCxnSpPr>
        <p:spPr bwMode="auto">
          <a:xfrm rot="5400000">
            <a:off x="3784600" y="2692400"/>
            <a:ext cx="12700" cy="3924300"/>
          </a:xfrm>
          <a:prstGeom prst="bentConnector3">
            <a:avLst>
              <a:gd name="adj1" fmla="val 8713976"/>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9" name="TextBox 8"/>
          <p:cNvSpPr txBox="1"/>
          <p:nvPr/>
        </p:nvSpPr>
        <p:spPr>
          <a:xfrm>
            <a:off x="0" y="863024"/>
            <a:ext cx="9143999" cy="584776"/>
          </a:xfrm>
          <a:prstGeom prst="rect">
            <a:avLst/>
          </a:prstGeom>
          <a:noFill/>
        </p:spPr>
        <p:txBody>
          <a:bodyPr wrap="square" rtlCol="0">
            <a:spAutoFit/>
          </a:bodyPr>
          <a:lstStyle/>
          <a:p>
            <a:pPr algn="ctr"/>
            <a:r>
              <a:rPr lang="en-US" sz="3200" b="0" dirty="0" smtClean="0">
                <a:solidFill>
                  <a:schemeClr val="bg1"/>
                </a:solidFill>
                <a:latin typeface="Gill Sans"/>
                <a:cs typeface="Gill Sans"/>
              </a:rPr>
              <a:t>What’s the selling point of SQL-on-Hadoop?</a:t>
            </a:r>
            <a:endParaRPr lang="en-US" sz="3200" b="0" dirty="0">
              <a:solidFill>
                <a:schemeClr val="bg1"/>
              </a:solidFill>
              <a:latin typeface="Gill Sans"/>
              <a:cs typeface="Gill Sans"/>
            </a:endParaRPr>
          </a:p>
        </p:txBody>
      </p:sp>
      <p:sp>
        <p:nvSpPr>
          <p:cNvPr id="13" name="TextBox 12"/>
          <p:cNvSpPr txBox="1"/>
          <p:nvPr/>
        </p:nvSpPr>
        <p:spPr>
          <a:xfrm>
            <a:off x="0" y="1371600"/>
            <a:ext cx="9144000" cy="523220"/>
          </a:xfrm>
          <a:prstGeom prst="rect">
            <a:avLst/>
          </a:prstGeom>
          <a:noFill/>
        </p:spPr>
        <p:txBody>
          <a:bodyPr wrap="square" rtlCol="0">
            <a:spAutoFit/>
          </a:bodyPr>
          <a:lstStyle/>
          <a:p>
            <a:pPr algn="ctr"/>
            <a:r>
              <a:rPr lang="en-US" sz="2800" b="0" dirty="0" smtClean="0">
                <a:solidFill>
                  <a:schemeClr val="bg1"/>
                </a:solidFill>
                <a:latin typeface="Gill Sans"/>
                <a:cs typeface="Gill Sans"/>
              </a:rPr>
              <a:t>Trade (a little?) performance for flexibility</a:t>
            </a:r>
            <a:endParaRPr lang="en-US" sz="2800" b="0" dirty="0">
              <a:solidFill>
                <a:schemeClr val="bg1"/>
              </a:solidFill>
              <a:latin typeface="Gill Sans"/>
              <a:cs typeface="Gill Sans"/>
            </a:endParaRPr>
          </a:p>
        </p:txBody>
      </p:sp>
    </p:spTree>
    <p:extLst>
      <p:ext uri="{BB962C8B-B14F-4D97-AF65-F5344CB8AC3E}">
        <p14:creationId xmlns:p14="http://schemas.microsoft.com/office/powerpoint/2010/main" val="144107836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Hive: Behind the Scenes</a:t>
            </a:r>
            <a:endParaRPr lang="en-US" dirty="0"/>
          </a:p>
        </p:txBody>
      </p:sp>
      <p:sp>
        <p:nvSpPr>
          <p:cNvPr id="6" name="TextBox 5"/>
          <p:cNvSpPr txBox="1"/>
          <p:nvPr/>
        </p:nvSpPr>
        <p:spPr>
          <a:xfrm>
            <a:off x="457200" y="1066800"/>
            <a:ext cx="2514600" cy="5370701"/>
          </a:xfrm>
          <a:prstGeom prst="rect">
            <a:avLst/>
          </a:prstGeom>
          <a:noFill/>
        </p:spPr>
        <p:txBody>
          <a:bodyPr wrap="square" rtlCol="0">
            <a:spAutoFit/>
          </a:bodyPr>
          <a:lstStyle/>
          <a:p>
            <a:r>
              <a:rPr lang="en-US" sz="700" b="0" dirty="0" smtClean="0">
                <a:solidFill>
                  <a:schemeClr val="bg1"/>
                </a:solidFill>
              </a:rPr>
              <a:t>STAGE DEPENDENCIES:</a:t>
            </a:r>
          </a:p>
          <a:p>
            <a:r>
              <a:rPr lang="en-US" sz="700" b="0" dirty="0" smtClean="0">
                <a:solidFill>
                  <a:schemeClr val="bg1"/>
                </a:solidFill>
              </a:rPr>
              <a:t>  Stage-1 is a root stage</a:t>
            </a:r>
          </a:p>
          <a:p>
            <a:r>
              <a:rPr lang="en-US" sz="700" b="0" dirty="0" smtClean="0">
                <a:solidFill>
                  <a:schemeClr val="bg1"/>
                </a:solidFill>
              </a:rPr>
              <a:t>  Stage-2 depends on stages: Stage-1</a:t>
            </a:r>
          </a:p>
          <a:p>
            <a:r>
              <a:rPr lang="en-US" sz="700" b="0" dirty="0" smtClean="0">
                <a:solidFill>
                  <a:schemeClr val="bg1"/>
                </a:solidFill>
              </a:rPr>
              <a:t>  Stage-0 is a root stage</a:t>
            </a:r>
          </a:p>
          <a:p>
            <a:endParaRPr lang="en-US" sz="700" b="0" dirty="0" smtClean="0">
              <a:solidFill>
                <a:schemeClr val="bg1"/>
              </a:solidFill>
            </a:endParaRPr>
          </a:p>
          <a:p>
            <a:r>
              <a:rPr lang="en-US" sz="700" b="0" dirty="0" smtClean="0">
                <a:solidFill>
                  <a:schemeClr val="bg1"/>
                </a:solidFill>
              </a:rPr>
              <a:t>STAGE PLANS:</a:t>
            </a:r>
          </a:p>
          <a:p>
            <a:r>
              <a:rPr lang="en-US" sz="700" b="0" dirty="0" smtClean="0">
                <a:solidFill>
                  <a:schemeClr val="bg1"/>
                </a:solidFill>
              </a:rPr>
              <a:t>  Stage: Stage-1</a:t>
            </a:r>
          </a:p>
          <a:p>
            <a:r>
              <a:rPr lang="en-US" sz="700" b="0" dirty="0" smtClean="0">
                <a:solidFill>
                  <a:schemeClr val="bg1"/>
                </a:solidFill>
              </a:rPr>
              <a:t>    Map Reduce</a:t>
            </a:r>
          </a:p>
          <a:p>
            <a:r>
              <a:rPr lang="en-US" sz="700" b="0" dirty="0" smtClean="0">
                <a:solidFill>
                  <a:schemeClr val="bg1"/>
                </a:solidFill>
              </a:rPr>
              <a:t>      Alias -&gt; Map Operator Tree:</a:t>
            </a:r>
          </a:p>
          <a:p>
            <a:r>
              <a:rPr lang="en-US" sz="700" b="0" dirty="0" smtClean="0">
                <a:solidFill>
                  <a:schemeClr val="bg1"/>
                </a:solidFill>
              </a:rPr>
              <a:t>        s </a:t>
            </a:r>
          </a:p>
          <a:p>
            <a:r>
              <a:rPr lang="en-US" sz="700" b="0" dirty="0" smtClean="0">
                <a:solidFill>
                  <a:schemeClr val="bg1"/>
                </a:solidFill>
              </a:rPr>
              <a:t>          </a:t>
            </a:r>
            <a:r>
              <a:rPr lang="en-US" sz="700" b="0" dirty="0" err="1" smtClean="0">
                <a:solidFill>
                  <a:schemeClr val="bg1"/>
                </a:solidFill>
              </a:rPr>
              <a:t>TableScan</a:t>
            </a:r>
            <a:endParaRPr lang="en-US" sz="700" b="0" dirty="0" smtClean="0">
              <a:solidFill>
                <a:schemeClr val="bg1"/>
              </a:solidFill>
            </a:endParaRPr>
          </a:p>
          <a:p>
            <a:r>
              <a:rPr lang="en-US" sz="700" b="0" dirty="0" smtClean="0">
                <a:solidFill>
                  <a:schemeClr val="bg1"/>
                </a:solidFill>
              </a:rPr>
              <a:t>            alias: s</a:t>
            </a:r>
          </a:p>
          <a:p>
            <a:r>
              <a:rPr lang="en-US" sz="700" b="0" dirty="0" smtClean="0">
                <a:solidFill>
                  <a:schemeClr val="bg1"/>
                </a:solidFill>
              </a:rPr>
              <a:t>            Filter Operator</a:t>
            </a:r>
          </a:p>
          <a:p>
            <a:r>
              <a:rPr lang="en-US" sz="700" b="0" dirty="0" smtClean="0">
                <a:solidFill>
                  <a:schemeClr val="bg1"/>
                </a:solidFill>
              </a:rPr>
              <a:t>              predicate:</a:t>
            </a:r>
          </a:p>
          <a:p>
            <a:r>
              <a:rPr lang="en-US" sz="700" b="0" dirty="0" smtClean="0">
                <a:solidFill>
                  <a:schemeClr val="bg1"/>
                </a:solidFill>
              </a:rPr>
              <a:t>                  </a:t>
            </a:r>
            <a:r>
              <a:rPr lang="en-US" sz="700" b="0" dirty="0" err="1" smtClean="0">
                <a:solidFill>
                  <a:schemeClr val="bg1"/>
                </a:solidFill>
              </a:rPr>
              <a:t>expr</a:t>
            </a:r>
            <a:r>
              <a:rPr lang="en-US" sz="700" b="0" dirty="0" smtClean="0">
                <a:solidFill>
                  <a:schemeClr val="bg1"/>
                </a:solidFill>
              </a:rPr>
              <a:t>: (freq &gt;= 1)</a:t>
            </a:r>
          </a:p>
          <a:p>
            <a:r>
              <a:rPr lang="en-US" sz="700" b="0" dirty="0" smtClean="0">
                <a:solidFill>
                  <a:schemeClr val="bg1"/>
                </a:solidFill>
              </a:rPr>
              <a:t>                  type: </a:t>
            </a:r>
            <a:r>
              <a:rPr lang="en-US" sz="700" b="0" dirty="0" err="1" smtClean="0">
                <a:solidFill>
                  <a:schemeClr val="bg1"/>
                </a:solidFill>
              </a:rPr>
              <a:t>boolean</a:t>
            </a:r>
            <a:endParaRPr lang="en-US" sz="700" b="0" dirty="0" smtClean="0">
              <a:solidFill>
                <a:schemeClr val="bg1"/>
              </a:solidFill>
            </a:endParaRPr>
          </a:p>
          <a:p>
            <a:r>
              <a:rPr lang="en-US" sz="700" b="0" dirty="0" smtClean="0">
                <a:solidFill>
                  <a:schemeClr val="bg1"/>
                </a:solidFill>
              </a:rPr>
              <a:t>              Reduce Output Operator</a:t>
            </a:r>
          </a:p>
          <a:p>
            <a:r>
              <a:rPr lang="en-US" sz="700" b="0" dirty="0" smtClean="0">
                <a:solidFill>
                  <a:schemeClr val="bg1"/>
                </a:solidFill>
              </a:rPr>
              <a:t>                key expressions:</a:t>
            </a:r>
          </a:p>
          <a:p>
            <a:r>
              <a:rPr lang="en-US" sz="700" b="0" dirty="0" smtClean="0">
                <a:solidFill>
                  <a:schemeClr val="bg1"/>
                </a:solidFill>
              </a:rPr>
              <a:t>                      </a:t>
            </a:r>
            <a:r>
              <a:rPr lang="en-US" sz="700" b="0" dirty="0" err="1" smtClean="0">
                <a:solidFill>
                  <a:schemeClr val="bg1"/>
                </a:solidFill>
              </a:rPr>
              <a:t>expr</a:t>
            </a:r>
            <a:r>
              <a:rPr lang="en-US" sz="700" b="0" dirty="0" smtClean="0">
                <a:solidFill>
                  <a:schemeClr val="bg1"/>
                </a:solidFill>
              </a:rPr>
              <a:t>: word</a:t>
            </a:r>
          </a:p>
          <a:p>
            <a:r>
              <a:rPr lang="en-US" sz="700" b="0" dirty="0" smtClean="0">
                <a:solidFill>
                  <a:schemeClr val="bg1"/>
                </a:solidFill>
              </a:rPr>
              <a:t>                      type: string</a:t>
            </a:r>
          </a:p>
          <a:p>
            <a:r>
              <a:rPr lang="en-US" sz="700" b="0" dirty="0" smtClean="0">
                <a:solidFill>
                  <a:schemeClr val="bg1"/>
                </a:solidFill>
              </a:rPr>
              <a:t>                sort order: +</a:t>
            </a:r>
          </a:p>
          <a:p>
            <a:r>
              <a:rPr lang="en-US" sz="700" b="0" dirty="0" smtClean="0">
                <a:solidFill>
                  <a:schemeClr val="bg1"/>
                </a:solidFill>
              </a:rPr>
              <a:t>                Map-reduce partition columns:</a:t>
            </a:r>
          </a:p>
          <a:p>
            <a:r>
              <a:rPr lang="en-US" sz="700" b="0" dirty="0" smtClean="0">
                <a:solidFill>
                  <a:schemeClr val="bg1"/>
                </a:solidFill>
              </a:rPr>
              <a:t>                      </a:t>
            </a:r>
            <a:r>
              <a:rPr lang="en-US" sz="700" b="0" dirty="0" err="1" smtClean="0">
                <a:solidFill>
                  <a:schemeClr val="bg1"/>
                </a:solidFill>
              </a:rPr>
              <a:t>expr</a:t>
            </a:r>
            <a:r>
              <a:rPr lang="en-US" sz="700" b="0" dirty="0" smtClean="0">
                <a:solidFill>
                  <a:schemeClr val="bg1"/>
                </a:solidFill>
              </a:rPr>
              <a:t>: word</a:t>
            </a:r>
          </a:p>
          <a:p>
            <a:r>
              <a:rPr lang="en-US" sz="700" b="0" dirty="0" smtClean="0">
                <a:solidFill>
                  <a:schemeClr val="bg1"/>
                </a:solidFill>
              </a:rPr>
              <a:t>                      type: string</a:t>
            </a:r>
          </a:p>
          <a:p>
            <a:r>
              <a:rPr lang="en-US" sz="700" b="0" dirty="0" smtClean="0">
                <a:solidFill>
                  <a:schemeClr val="bg1"/>
                </a:solidFill>
              </a:rPr>
              <a:t>                tag: 0</a:t>
            </a:r>
          </a:p>
          <a:p>
            <a:r>
              <a:rPr lang="en-US" sz="700" b="0" dirty="0" smtClean="0">
                <a:solidFill>
                  <a:schemeClr val="bg1"/>
                </a:solidFill>
              </a:rPr>
              <a:t>                value expressions:</a:t>
            </a:r>
          </a:p>
          <a:p>
            <a:r>
              <a:rPr lang="en-US" sz="700" b="0" dirty="0" smtClean="0">
                <a:solidFill>
                  <a:schemeClr val="bg1"/>
                </a:solidFill>
              </a:rPr>
              <a:t>                      </a:t>
            </a:r>
            <a:r>
              <a:rPr lang="en-US" sz="700" b="0" dirty="0" err="1" smtClean="0">
                <a:solidFill>
                  <a:schemeClr val="bg1"/>
                </a:solidFill>
              </a:rPr>
              <a:t>expr</a:t>
            </a:r>
            <a:r>
              <a:rPr lang="en-US" sz="700" b="0" dirty="0" smtClean="0">
                <a:solidFill>
                  <a:schemeClr val="bg1"/>
                </a:solidFill>
              </a:rPr>
              <a:t>: freq</a:t>
            </a:r>
          </a:p>
          <a:p>
            <a:r>
              <a:rPr lang="en-US" sz="700" b="0" dirty="0" smtClean="0">
                <a:solidFill>
                  <a:schemeClr val="bg1"/>
                </a:solidFill>
              </a:rPr>
              <a:t>                      type: </a:t>
            </a:r>
            <a:r>
              <a:rPr lang="en-US" sz="700" b="0" dirty="0" err="1" smtClean="0">
                <a:solidFill>
                  <a:schemeClr val="bg1"/>
                </a:solidFill>
              </a:rPr>
              <a:t>int</a:t>
            </a:r>
            <a:endParaRPr lang="en-US" sz="700" b="0" dirty="0" smtClean="0">
              <a:solidFill>
                <a:schemeClr val="bg1"/>
              </a:solidFill>
            </a:endParaRPr>
          </a:p>
          <a:p>
            <a:r>
              <a:rPr lang="en-US" sz="700" b="0" dirty="0" smtClean="0">
                <a:solidFill>
                  <a:schemeClr val="bg1"/>
                </a:solidFill>
              </a:rPr>
              <a:t>                      </a:t>
            </a:r>
            <a:r>
              <a:rPr lang="en-US" sz="700" b="0" dirty="0" err="1" smtClean="0">
                <a:solidFill>
                  <a:schemeClr val="bg1"/>
                </a:solidFill>
              </a:rPr>
              <a:t>expr</a:t>
            </a:r>
            <a:r>
              <a:rPr lang="en-US" sz="700" b="0" dirty="0" smtClean="0">
                <a:solidFill>
                  <a:schemeClr val="bg1"/>
                </a:solidFill>
              </a:rPr>
              <a:t>: word</a:t>
            </a:r>
          </a:p>
          <a:p>
            <a:r>
              <a:rPr lang="en-US" sz="700" b="0" dirty="0" smtClean="0">
                <a:solidFill>
                  <a:schemeClr val="bg1"/>
                </a:solidFill>
              </a:rPr>
              <a:t>                      type: string</a:t>
            </a:r>
          </a:p>
          <a:p>
            <a:r>
              <a:rPr lang="en-US" sz="700" b="0" dirty="0" smtClean="0">
                <a:solidFill>
                  <a:schemeClr val="bg1"/>
                </a:solidFill>
              </a:rPr>
              <a:t>        k </a:t>
            </a:r>
          </a:p>
          <a:p>
            <a:r>
              <a:rPr lang="en-US" sz="700" b="0" dirty="0" smtClean="0">
                <a:solidFill>
                  <a:schemeClr val="bg1"/>
                </a:solidFill>
              </a:rPr>
              <a:t>          </a:t>
            </a:r>
            <a:r>
              <a:rPr lang="en-US" sz="700" b="0" dirty="0" err="1" smtClean="0">
                <a:solidFill>
                  <a:schemeClr val="bg1"/>
                </a:solidFill>
              </a:rPr>
              <a:t>TableScan</a:t>
            </a:r>
            <a:endParaRPr lang="en-US" sz="700" b="0" dirty="0" smtClean="0">
              <a:solidFill>
                <a:schemeClr val="bg1"/>
              </a:solidFill>
            </a:endParaRPr>
          </a:p>
          <a:p>
            <a:r>
              <a:rPr lang="en-US" sz="700" b="0" dirty="0" smtClean="0">
                <a:solidFill>
                  <a:schemeClr val="bg1"/>
                </a:solidFill>
              </a:rPr>
              <a:t>            alias: k</a:t>
            </a:r>
          </a:p>
          <a:p>
            <a:r>
              <a:rPr lang="en-US" sz="700" b="0" dirty="0" smtClean="0">
                <a:solidFill>
                  <a:schemeClr val="bg1"/>
                </a:solidFill>
              </a:rPr>
              <a:t>            Filter Operator</a:t>
            </a:r>
          </a:p>
          <a:p>
            <a:r>
              <a:rPr lang="en-US" sz="700" b="0" dirty="0" smtClean="0">
                <a:solidFill>
                  <a:schemeClr val="bg1"/>
                </a:solidFill>
              </a:rPr>
              <a:t>              predicate:</a:t>
            </a:r>
          </a:p>
          <a:p>
            <a:r>
              <a:rPr lang="en-US" sz="700" b="0" dirty="0" smtClean="0">
                <a:solidFill>
                  <a:schemeClr val="bg1"/>
                </a:solidFill>
              </a:rPr>
              <a:t>                  </a:t>
            </a:r>
            <a:r>
              <a:rPr lang="en-US" sz="700" b="0" dirty="0" err="1" smtClean="0">
                <a:solidFill>
                  <a:schemeClr val="bg1"/>
                </a:solidFill>
              </a:rPr>
              <a:t>expr</a:t>
            </a:r>
            <a:r>
              <a:rPr lang="en-US" sz="700" b="0" dirty="0" smtClean="0">
                <a:solidFill>
                  <a:schemeClr val="bg1"/>
                </a:solidFill>
              </a:rPr>
              <a:t>: (freq &gt;= 1)</a:t>
            </a:r>
          </a:p>
          <a:p>
            <a:r>
              <a:rPr lang="en-US" sz="700" b="0" dirty="0" smtClean="0">
                <a:solidFill>
                  <a:schemeClr val="bg1"/>
                </a:solidFill>
              </a:rPr>
              <a:t>                  type: </a:t>
            </a:r>
            <a:r>
              <a:rPr lang="en-US" sz="700" b="0" dirty="0" err="1" smtClean="0">
                <a:solidFill>
                  <a:schemeClr val="bg1"/>
                </a:solidFill>
              </a:rPr>
              <a:t>boolean</a:t>
            </a:r>
            <a:endParaRPr lang="en-US" sz="700" b="0" dirty="0" smtClean="0">
              <a:solidFill>
                <a:schemeClr val="bg1"/>
              </a:solidFill>
            </a:endParaRPr>
          </a:p>
          <a:p>
            <a:r>
              <a:rPr lang="en-US" sz="700" b="0" dirty="0" smtClean="0">
                <a:solidFill>
                  <a:schemeClr val="bg1"/>
                </a:solidFill>
              </a:rPr>
              <a:t>              Reduce Output Operator</a:t>
            </a:r>
          </a:p>
          <a:p>
            <a:r>
              <a:rPr lang="en-US" sz="700" b="0" dirty="0" smtClean="0">
                <a:solidFill>
                  <a:schemeClr val="bg1"/>
                </a:solidFill>
              </a:rPr>
              <a:t>                key expressions:</a:t>
            </a:r>
          </a:p>
          <a:p>
            <a:r>
              <a:rPr lang="en-US" sz="700" b="0" dirty="0" smtClean="0">
                <a:solidFill>
                  <a:schemeClr val="bg1"/>
                </a:solidFill>
              </a:rPr>
              <a:t>                      </a:t>
            </a:r>
            <a:r>
              <a:rPr lang="en-US" sz="700" b="0" dirty="0" err="1" smtClean="0">
                <a:solidFill>
                  <a:schemeClr val="bg1"/>
                </a:solidFill>
              </a:rPr>
              <a:t>expr</a:t>
            </a:r>
            <a:r>
              <a:rPr lang="en-US" sz="700" b="0" dirty="0" smtClean="0">
                <a:solidFill>
                  <a:schemeClr val="bg1"/>
                </a:solidFill>
              </a:rPr>
              <a:t>: word</a:t>
            </a:r>
          </a:p>
          <a:p>
            <a:r>
              <a:rPr lang="en-US" sz="700" b="0" dirty="0" smtClean="0">
                <a:solidFill>
                  <a:schemeClr val="bg1"/>
                </a:solidFill>
              </a:rPr>
              <a:t>                      type: string</a:t>
            </a:r>
          </a:p>
          <a:p>
            <a:r>
              <a:rPr lang="en-US" sz="700" b="0" dirty="0" smtClean="0">
                <a:solidFill>
                  <a:schemeClr val="bg1"/>
                </a:solidFill>
              </a:rPr>
              <a:t>                sort order: +</a:t>
            </a:r>
          </a:p>
          <a:p>
            <a:r>
              <a:rPr lang="en-US" sz="700" b="0" dirty="0" smtClean="0">
                <a:solidFill>
                  <a:schemeClr val="bg1"/>
                </a:solidFill>
              </a:rPr>
              <a:t>                Map-reduce partition columns:</a:t>
            </a:r>
          </a:p>
          <a:p>
            <a:r>
              <a:rPr lang="en-US" sz="700" b="0" dirty="0" smtClean="0">
                <a:solidFill>
                  <a:schemeClr val="bg1"/>
                </a:solidFill>
              </a:rPr>
              <a:t>                      </a:t>
            </a:r>
            <a:r>
              <a:rPr lang="en-US" sz="700" b="0" dirty="0" err="1" smtClean="0">
                <a:solidFill>
                  <a:schemeClr val="bg1"/>
                </a:solidFill>
              </a:rPr>
              <a:t>expr</a:t>
            </a:r>
            <a:r>
              <a:rPr lang="en-US" sz="700" b="0" dirty="0" smtClean="0">
                <a:solidFill>
                  <a:schemeClr val="bg1"/>
                </a:solidFill>
              </a:rPr>
              <a:t>: word</a:t>
            </a:r>
          </a:p>
          <a:p>
            <a:r>
              <a:rPr lang="en-US" sz="700" b="0" dirty="0" smtClean="0">
                <a:solidFill>
                  <a:schemeClr val="bg1"/>
                </a:solidFill>
              </a:rPr>
              <a:t>                      type: string</a:t>
            </a:r>
          </a:p>
          <a:p>
            <a:r>
              <a:rPr lang="en-US" sz="700" b="0" dirty="0" smtClean="0">
                <a:solidFill>
                  <a:schemeClr val="bg1"/>
                </a:solidFill>
              </a:rPr>
              <a:t>                tag: 1</a:t>
            </a:r>
          </a:p>
          <a:p>
            <a:r>
              <a:rPr lang="en-US" sz="700" b="0" dirty="0" smtClean="0">
                <a:solidFill>
                  <a:schemeClr val="bg1"/>
                </a:solidFill>
              </a:rPr>
              <a:t>                value expressions:</a:t>
            </a:r>
          </a:p>
          <a:p>
            <a:r>
              <a:rPr lang="en-US" sz="700" b="0" dirty="0" smtClean="0">
                <a:solidFill>
                  <a:schemeClr val="bg1"/>
                </a:solidFill>
              </a:rPr>
              <a:t>                      </a:t>
            </a:r>
            <a:r>
              <a:rPr lang="en-US" sz="700" b="0" dirty="0" err="1" smtClean="0">
                <a:solidFill>
                  <a:schemeClr val="bg1"/>
                </a:solidFill>
              </a:rPr>
              <a:t>expr</a:t>
            </a:r>
            <a:r>
              <a:rPr lang="en-US" sz="700" b="0" dirty="0" smtClean="0">
                <a:solidFill>
                  <a:schemeClr val="bg1"/>
                </a:solidFill>
              </a:rPr>
              <a:t>: freq</a:t>
            </a:r>
          </a:p>
          <a:p>
            <a:r>
              <a:rPr lang="en-US" sz="700" b="0" dirty="0" smtClean="0">
                <a:solidFill>
                  <a:schemeClr val="bg1"/>
                </a:solidFill>
              </a:rPr>
              <a:t>                      type: </a:t>
            </a:r>
            <a:r>
              <a:rPr lang="en-US" sz="700" b="0" dirty="0" err="1" smtClean="0">
                <a:solidFill>
                  <a:schemeClr val="bg1"/>
                </a:solidFill>
              </a:rPr>
              <a:t>int</a:t>
            </a:r>
            <a:endParaRPr lang="en-US" sz="700" b="0" dirty="0" smtClean="0">
              <a:solidFill>
                <a:schemeClr val="bg1"/>
              </a:solidFill>
            </a:endParaRPr>
          </a:p>
        </p:txBody>
      </p:sp>
      <p:sp>
        <p:nvSpPr>
          <p:cNvPr id="8" name="TextBox 7"/>
          <p:cNvSpPr txBox="1"/>
          <p:nvPr/>
        </p:nvSpPr>
        <p:spPr>
          <a:xfrm>
            <a:off x="2286000" y="3336935"/>
            <a:ext cx="4191000" cy="3216265"/>
          </a:xfrm>
          <a:prstGeom prst="rect">
            <a:avLst/>
          </a:prstGeom>
          <a:noFill/>
        </p:spPr>
        <p:txBody>
          <a:bodyPr wrap="square" rtlCol="0">
            <a:spAutoFit/>
          </a:bodyPr>
          <a:lstStyle/>
          <a:p>
            <a:r>
              <a:rPr lang="en-US" sz="700" b="0" dirty="0" smtClean="0">
                <a:solidFill>
                  <a:schemeClr val="bg1"/>
                </a:solidFill>
              </a:rPr>
              <a:t> Reduce Operator Tree:</a:t>
            </a:r>
          </a:p>
          <a:p>
            <a:r>
              <a:rPr lang="en-US" sz="700" b="0" dirty="0" smtClean="0">
                <a:solidFill>
                  <a:schemeClr val="bg1"/>
                </a:solidFill>
              </a:rPr>
              <a:t>        Join Operator</a:t>
            </a:r>
          </a:p>
          <a:p>
            <a:r>
              <a:rPr lang="en-US" sz="700" b="0" dirty="0" smtClean="0">
                <a:solidFill>
                  <a:schemeClr val="bg1"/>
                </a:solidFill>
              </a:rPr>
              <a:t>          condition map:</a:t>
            </a:r>
          </a:p>
          <a:p>
            <a:r>
              <a:rPr lang="en-US" sz="700" b="0" dirty="0" smtClean="0">
                <a:solidFill>
                  <a:schemeClr val="bg1"/>
                </a:solidFill>
              </a:rPr>
              <a:t>               Inner Join 0 to 1</a:t>
            </a:r>
          </a:p>
          <a:p>
            <a:r>
              <a:rPr lang="en-US" sz="700" b="0" dirty="0" smtClean="0">
                <a:solidFill>
                  <a:schemeClr val="bg1"/>
                </a:solidFill>
              </a:rPr>
              <a:t>          condition expressions:</a:t>
            </a:r>
          </a:p>
          <a:p>
            <a:r>
              <a:rPr lang="en-US" sz="700" b="0" dirty="0" smtClean="0">
                <a:solidFill>
                  <a:schemeClr val="bg1"/>
                </a:solidFill>
              </a:rPr>
              <a:t>            0 {VALUE._col0} {VALUE._col1}</a:t>
            </a:r>
          </a:p>
          <a:p>
            <a:r>
              <a:rPr lang="en-US" sz="700" b="0" dirty="0" smtClean="0">
                <a:solidFill>
                  <a:schemeClr val="bg1"/>
                </a:solidFill>
              </a:rPr>
              <a:t>            1 {VALUE._col0}</a:t>
            </a:r>
          </a:p>
          <a:p>
            <a:r>
              <a:rPr lang="en-US" sz="700" b="0" dirty="0" smtClean="0">
                <a:solidFill>
                  <a:schemeClr val="bg1"/>
                </a:solidFill>
              </a:rPr>
              <a:t>          </a:t>
            </a:r>
            <a:r>
              <a:rPr lang="en-US" sz="700" b="0" dirty="0" err="1" smtClean="0">
                <a:solidFill>
                  <a:schemeClr val="bg1"/>
                </a:solidFill>
              </a:rPr>
              <a:t>outputColumnNames</a:t>
            </a:r>
            <a:r>
              <a:rPr lang="en-US" sz="700" b="0" dirty="0" smtClean="0">
                <a:solidFill>
                  <a:schemeClr val="bg1"/>
                </a:solidFill>
              </a:rPr>
              <a:t>: _col0, _col1, _col2</a:t>
            </a:r>
          </a:p>
          <a:p>
            <a:r>
              <a:rPr lang="en-US" sz="700" b="0" dirty="0" smtClean="0">
                <a:solidFill>
                  <a:schemeClr val="bg1"/>
                </a:solidFill>
              </a:rPr>
              <a:t>          Filter Operator</a:t>
            </a:r>
          </a:p>
          <a:p>
            <a:r>
              <a:rPr lang="en-US" sz="700" b="0" dirty="0" smtClean="0">
                <a:solidFill>
                  <a:schemeClr val="bg1"/>
                </a:solidFill>
              </a:rPr>
              <a:t>            predicate:</a:t>
            </a:r>
          </a:p>
          <a:p>
            <a:r>
              <a:rPr lang="en-US" sz="700" b="0" dirty="0" smtClean="0">
                <a:solidFill>
                  <a:schemeClr val="bg1"/>
                </a:solidFill>
              </a:rPr>
              <a:t>                </a:t>
            </a:r>
            <a:r>
              <a:rPr lang="en-US" sz="700" b="0" dirty="0" err="1" smtClean="0">
                <a:solidFill>
                  <a:schemeClr val="bg1"/>
                </a:solidFill>
              </a:rPr>
              <a:t>expr</a:t>
            </a:r>
            <a:r>
              <a:rPr lang="en-US" sz="700" b="0" dirty="0" smtClean="0">
                <a:solidFill>
                  <a:schemeClr val="bg1"/>
                </a:solidFill>
              </a:rPr>
              <a:t>: ((_col0 &gt;= 1) and (_col2 &gt;= 1))</a:t>
            </a:r>
          </a:p>
          <a:p>
            <a:r>
              <a:rPr lang="en-US" sz="700" b="0" dirty="0" smtClean="0">
                <a:solidFill>
                  <a:schemeClr val="bg1"/>
                </a:solidFill>
              </a:rPr>
              <a:t>                type: </a:t>
            </a:r>
            <a:r>
              <a:rPr lang="en-US" sz="700" b="0" dirty="0" err="1" smtClean="0">
                <a:solidFill>
                  <a:schemeClr val="bg1"/>
                </a:solidFill>
              </a:rPr>
              <a:t>boolean</a:t>
            </a:r>
            <a:endParaRPr lang="en-US" sz="700" b="0" dirty="0" smtClean="0">
              <a:solidFill>
                <a:schemeClr val="bg1"/>
              </a:solidFill>
            </a:endParaRPr>
          </a:p>
          <a:p>
            <a:r>
              <a:rPr lang="en-US" sz="700" b="0" dirty="0" smtClean="0">
                <a:solidFill>
                  <a:schemeClr val="bg1"/>
                </a:solidFill>
              </a:rPr>
              <a:t>            Select Operator</a:t>
            </a:r>
          </a:p>
          <a:p>
            <a:r>
              <a:rPr lang="en-US" sz="700" b="0" dirty="0" smtClean="0">
                <a:solidFill>
                  <a:schemeClr val="bg1"/>
                </a:solidFill>
              </a:rPr>
              <a:t>              expressions:</a:t>
            </a:r>
          </a:p>
          <a:p>
            <a:r>
              <a:rPr lang="en-US" sz="700" b="0" dirty="0" smtClean="0">
                <a:solidFill>
                  <a:schemeClr val="bg1"/>
                </a:solidFill>
              </a:rPr>
              <a:t>                    </a:t>
            </a:r>
            <a:r>
              <a:rPr lang="en-US" sz="700" b="0" dirty="0" err="1" smtClean="0">
                <a:solidFill>
                  <a:schemeClr val="bg1"/>
                </a:solidFill>
              </a:rPr>
              <a:t>expr</a:t>
            </a:r>
            <a:r>
              <a:rPr lang="en-US" sz="700" b="0" dirty="0" smtClean="0">
                <a:solidFill>
                  <a:schemeClr val="bg1"/>
                </a:solidFill>
              </a:rPr>
              <a:t>: _col1</a:t>
            </a:r>
          </a:p>
          <a:p>
            <a:r>
              <a:rPr lang="en-US" sz="700" b="0" dirty="0" smtClean="0">
                <a:solidFill>
                  <a:schemeClr val="bg1"/>
                </a:solidFill>
              </a:rPr>
              <a:t>                    type: string</a:t>
            </a:r>
          </a:p>
          <a:p>
            <a:r>
              <a:rPr lang="en-US" sz="700" b="0" dirty="0" smtClean="0">
                <a:solidFill>
                  <a:schemeClr val="bg1"/>
                </a:solidFill>
              </a:rPr>
              <a:t>                    </a:t>
            </a:r>
            <a:r>
              <a:rPr lang="en-US" sz="700" b="0" dirty="0" err="1" smtClean="0">
                <a:solidFill>
                  <a:schemeClr val="bg1"/>
                </a:solidFill>
              </a:rPr>
              <a:t>expr</a:t>
            </a:r>
            <a:r>
              <a:rPr lang="en-US" sz="700" b="0" dirty="0" smtClean="0">
                <a:solidFill>
                  <a:schemeClr val="bg1"/>
                </a:solidFill>
              </a:rPr>
              <a:t>: _col0</a:t>
            </a:r>
          </a:p>
          <a:p>
            <a:r>
              <a:rPr lang="en-US" sz="700" b="0" dirty="0" smtClean="0">
                <a:solidFill>
                  <a:schemeClr val="bg1"/>
                </a:solidFill>
              </a:rPr>
              <a:t>                    type: </a:t>
            </a:r>
            <a:r>
              <a:rPr lang="en-US" sz="700" b="0" dirty="0" err="1" smtClean="0">
                <a:solidFill>
                  <a:schemeClr val="bg1"/>
                </a:solidFill>
              </a:rPr>
              <a:t>int</a:t>
            </a:r>
            <a:endParaRPr lang="en-US" sz="700" b="0" dirty="0" smtClean="0">
              <a:solidFill>
                <a:schemeClr val="bg1"/>
              </a:solidFill>
            </a:endParaRPr>
          </a:p>
          <a:p>
            <a:r>
              <a:rPr lang="en-US" sz="700" b="0" dirty="0" smtClean="0">
                <a:solidFill>
                  <a:schemeClr val="bg1"/>
                </a:solidFill>
              </a:rPr>
              <a:t>                    </a:t>
            </a:r>
            <a:r>
              <a:rPr lang="en-US" sz="700" b="0" dirty="0" err="1" smtClean="0">
                <a:solidFill>
                  <a:schemeClr val="bg1"/>
                </a:solidFill>
              </a:rPr>
              <a:t>expr</a:t>
            </a:r>
            <a:r>
              <a:rPr lang="en-US" sz="700" b="0" dirty="0" smtClean="0">
                <a:solidFill>
                  <a:schemeClr val="bg1"/>
                </a:solidFill>
              </a:rPr>
              <a:t>: _col2</a:t>
            </a:r>
          </a:p>
          <a:p>
            <a:r>
              <a:rPr lang="en-US" sz="700" b="0" dirty="0" smtClean="0">
                <a:solidFill>
                  <a:schemeClr val="bg1"/>
                </a:solidFill>
              </a:rPr>
              <a:t>                    type: </a:t>
            </a:r>
            <a:r>
              <a:rPr lang="en-US" sz="700" b="0" dirty="0" err="1" smtClean="0">
                <a:solidFill>
                  <a:schemeClr val="bg1"/>
                </a:solidFill>
              </a:rPr>
              <a:t>int</a:t>
            </a:r>
            <a:endParaRPr lang="en-US" sz="700" b="0" dirty="0" smtClean="0">
              <a:solidFill>
                <a:schemeClr val="bg1"/>
              </a:solidFill>
            </a:endParaRPr>
          </a:p>
          <a:p>
            <a:r>
              <a:rPr lang="en-US" sz="700" b="0" dirty="0" smtClean="0">
                <a:solidFill>
                  <a:schemeClr val="bg1"/>
                </a:solidFill>
              </a:rPr>
              <a:t>              </a:t>
            </a:r>
            <a:r>
              <a:rPr lang="en-US" sz="700" b="0" dirty="0" err="1" smtClean="0">
                <a:solidFill>
                  <a:schemeClr val="bg1"/>
                </a:solidFill>
              </a:rPr>
              <a:t>outputColumnNames</a:t>
            </a:r>
            <a:r>
              <a:rPr lang="en-US" sz="700" b="0" dirty="0" smtClean="0">
                <a:solidFill>
                  <a:schemeClr val="bg1"/>
                </a:solidFill>
              </a:rPr>
              <a:t>: _col0, _col1, _col2</a:t>
            </a:r>
          </a:p>
          <a:p>
            <a:r>
              <a:rPr lang="en-US" sz="700" b="0" dirty="0" smtClean="0">
                <a:solidFill>
                  <a:schemeClr val="bg1"/>
                </a:solidFill>
              </a:rPr>
              <a:t>              File Output Operator</a:t>
            </a:r>
          </a:p>
          <a:p>
            <a:r>
              <a:rPr lang="en-US" sz="700" b="0" dirty="0" smtClean="0">
                <a:solidFill>
                  <a:schemeClr val="bg1"/>
                </a:solidFill>
              </a:rPr>
              <a:t>                compressed: false</a:t>
            </a:r>
          </a:p>
          <a:p>
            <a:r>
              <a:rPr lang="en-US" sz="700" b="0" dirty="0" smtClean="0">
                <a:solidFill>
                  <a:schemeClr val="bg1"/>
                </a:solidFill>
              </a:rPr>
              <a:t>                </a:t>
            </a:r>
            <a:r>
              <a:rPr lang="en-US" sz="700" b="0" dirty="0" err="1" smtClean="0">
                <a:solidFill>
                  <a:schemeClr val="bg1"/>
                </a:solidFill>
              </a:rPr>
              <a:t>GlobalTableId</a:t>
            </a:r>
            <a:r>
              <a:rPr lang="en-US" sz="700" b="0" dirty="0" smtClean="0">
                <a:solidFill>
                  <a:schemeClr val="bg1"/>
                </a:solidFill>
              </a:rPr>
              <a:t>: 0</a:t>
            </a:r>
          </a:p>
          <a:p>
            <a:r>
              <a:rPr lang="en-US" sz="700" b="0" dirty="0" smtClean="0">
                <a:solidFill>
                  <a:schemeClr val="bg1"/>
                </a:solidFill>
              </a:rPr>
              <a:t>                table:</a:t>
            </a:r>
          </a:p>
          <a:p>
            <a:r>
              <a:rPr lang="en-US" sz="700" b="0" dirty="0" smtClean="0">
                <a:solidFill>
                  <a:schemeClr val="bg1"/>
                </a:solidFill>
              </a:rPr>
              <a:t>                    input format: </a:t>
            </a:r>
            <a:r>
              <a:rPr lang="en-US" sz="700" b="0" dirty="0" err="1" smtClean="0">
                <a:solidFill>
                  <a:schemeClr val="bg1"/>
                </a:solidFill>
              </a:rPr>
              <a:t>org.apache.hadoop.mapred.SequenceFileInputFormat</a:t>
            </a:r>
            <a:endParaRPr lang="en-US" sz="700" b="0" dirty="0" smtClean="0">
              <a:solidFill>
                <a:schemeClr val="bg1"/>
              </a:solidFill>
            </a:endParaRPr>
          </a:p>
          <a:p>
            <a:r>
              <a:rPr lang="en-US" sz="700" b="0" dirty="0" smtClean="0">
                <a:solidFill>
                  <a:schemeClr val="bg1"/>
                </a:solidFill>
              </a:rPr>
              <a:t>                    output format: </a:t>
            </a:r>
            <a:r>
              <a:rPr lang="en-US" sz="700" b="0" dirty="0" err="1" smtClean="0">
                <a:solidFill>
                  <a:schemeClr val="bg1"/>
                </a:solidFill>
              </a:rPr>
              <a:t>org.apache.hadoop.hive.ql.io.HiveSequenceFileOutputFormat</a:t>
            </a:r>
            <a:endParaRPr lang="en-US" sz="700" b="0" dirty="0" smtClean="0">
              <a:solidFill>
                <a:schemeClr val="bg1"/>
              </a:solidFill>
            </a:endParaRPr>
          </a:p>
          <a:p>
            <a:endParaRPr lang="en-US" sz="700" b="0" dirty="0" smtClean="0">
              <a:solidFill>
                <a:schemeClr val="bg1"/>
              </a:solidFill>
            </a:endParaRPr>
          </a:p>
          <a:p>
            <a:endParaRPr lang="en-US" sz="700" b="0" dirty="0" smtClean="0">
              <a:solidFill>
                <a:schemeClr val="bg1"/>
              </a:solidFill>
            </a:endParaRPr>
          </a:p>
        </p:txBody>
      </p:sp>
      <p:sp>
        <p:nvSpPr>
          <p:cNvPr id="9" name="TextBox 8"/>
          <p:cNvSpPr txBox="1"/>
          <p:nvPr/>
        </p:nvSpPr>
        <p:spPr>
          <a:xfrm>
            <a:off x="5181600" y="1337370"/>
            <a:ext cx="3810000" cy="3539430"/>
          </a:xfrm>
          <a:prstGeom prst="rect">
            <a:avLst/>
          </a:prstGeom>
          <a:noFill/>
        </p:spPr>
        <p:txBody>
          <a:bodyPr wrap="square" rtlCol="0">
            <a:spAutoFit/>
          </a:bodyPr>
          <a:lstStyle/>
          <a:p>
            <a:r>
              <a:rPr lang="en-US" sz="700" b="0" dirty="0" smtClean="0">
                <a:solidFill>
                  <a:schemeClr val="bg1"/>
                </a:solidFill>
              </a:rPr>
              <a:t> Stage: Stage-2</a:t>
            </a:r>
          </a:p>
          <a:p>
            <a:r>
              <a:rPr lang="en-US" sz="700" b="0" dirty="0" smtClean="0">
                <a:solidFill>
                  <a:schemeClr val="bg1"/>
                </a:solidFill>
              </a:rPr>
              <a:t>    Map Reduce</a:t>
            </a:r>
          </a:p>
          <a:p>
            <a:r>
              <a:rPr lang="en-US" sz="700" b="0" dirty="0" smtClean="0">
                <a:solidFill>
                  <a:schemeClr val="bg1"/>
                </a:solidFill>
              </a:rPr>
              <a:t>      Alias -&gt; Map Operator Tree:</a:t>
            </a:r>
          </a:p>
          <a:p>
            <a:r>
              <a:rPr lang="en-US" sz="700" b="0" dirty="0" smtClean="0">
                <a:solidFill>
                  <a:schemeClr val="bg1"/>
                </a:solidFill>
              </a:rPr>
              <a:t>        hdfs://localhost:8022/tmp/hive-training/364214370/10002 </a:t>
            </a:r>
          </a:p>
          <a:p>
            <a:r>
              <a:rPr lang="en-US" sz="700" b="0" dirty="0" smtClean="0">
                <a:solidFill>
                  <a:schemeClr val="bg1"/>
                </a:solidFill>
              </a:rPr>
              <a:t>            Reduce Output Operator</a:t>
            </a:r>
          </a:p>
          <a:p>
            <a:r>
              <a:rPr lang="en-US" sz="700" b="0" dirty="0" smtClean="0">
                <a:solidFill>
                  <a:schemeClr val="bg1"/>
                </a:solidFill>
              </a:rPr>
              <a:t>              key expressions:</a:t>
            </a:r>
          </a:p>
          <a:p>
            <a:r>
              <a:rPr lang="en-US" sz="700" b="0" dirty="0" smtClean="0">
                <a:solidFill>
                  <a:schemeClr val="bg1"/>
                </a:solidFill>
              </a:rPr>
              <a:t>                    </a:t>
            </a:r>
            <a:r>
              <a:rPr lang="en-US" sz="700" b="0" dirty="0" err="1" smtClean="0">
                <a:solidFill>
                  <a:schemeClr val="bg1"/>
                </a:solidFill>
              </a:rPr>
              <a:t>expr</a:t>
            </a:r>
            <a:r>
              <a:rPr lang="en-US" sz="700" b="0" dirty="0" smtClean="0">
                <a:solidFill>
                  <a:schemeClr val="bg1"/>
                </a:solidFill>
              </a:rPr>
              <a:t>: _col1</a:t>
            </a:r>
          </a:p>
          <a:p>
            <a:r>
              <a:rPr lang="en-US" sz="700" b="0" dirty="0" smtClean="0">
                <a:solidFill>
                  <a:schemeClr val="bg1"/>
                </a:solidFill>
              </a:rPr>
              <a:t>                    type: </a:t>
            </a:r>
            <a:r>
              <a:rPr lang="en-US" sz="700" b="0" dirty="0" err="1" smtClean="0">
                <a:solidFill>
                  <a:schemeClr val="bg1"/>
                </a:solidFill>
              </a:rPr>
              <a:t>int</a:t>
            </a:r>
            <a:endParaRPr lang="en-US" sz="700" b="0" dirty="0" smtClean="0">
              <a:solidFill>
                <a:schemeClr val="bg1"/>
              </a:solidFill>
            </a:endParaRPr>
          </a:p>
          <a:p>
            <a:r>
              <a:rPr lang="en-US" sz="700" b="0" dirty="0" smtClean="0">
                <a:solidFill>
                  <a:schemeClr val="bg1"/>
                </a:solidFill>
              </a:rPr>
              <a:t>              sort order: -</a:t>
            </a:r>
          </a:p>
          <a:p>
            <a:r>
              <a:rPr lang="en-US" sz="700" b="0" dirty="0" smtClean="0">
                <a:solidFill>
                  <a:schemeClr val="bg1"/>
                </a:solidFill>
              </a:rPr>
              <a:t>              tag: -1</a:t>
            </a:r>
          </a:p>
          <a:p>
            <a:r>
              <a:rPr lang="en-US" sz="700" b="0" dirty="0" smtClean="0">
                <a:solidFill>
                  <a:schemeClr val="bg1"/>
                </a:solidFill>
              </a:rPr>
              <a:t>              value expressions:</a:t>
            </a:r>
          </a:p>
          <a:p>
            <a:r>
              <a:rPr lang="en-US" sz="700" b="0" dirty="0" smtClean="0">
                <a:solidFill>
                  <a:schemeClr val="bg1"/>
                </a:solidFill>
              </a:rPr>
              <a:t>                    </a:t>
            </a:r>
            <a:r>
              <a:rPr lang="en-US" sz="700" b="0" dirty="0" err="1" smtClean="0">
                <a:solidFill>
                  <a:schemeClr val="bg1"/>
                </a:solidFill>
              </a:rPr>
              <a:t>expr</a:t>
            </a:r>
            <a:r>
              <a:rPr lang="en-US" sz="700" b="0" dirty="0" smtClean="0">
                <a:solidFill>
                  <a:schemeClr val="bg1"/>
                </a:solidFill>
              </a:rPr>
              <a:t>: _col0</a:t>
            </a:r>
          </a:p>
          <a:p>
            <a:r>
              <a:rPr lang="en-US" sz="700" b="0" dirty="0" smtClean="0">
                <a:solidFill>
                  <a:schemeClr val="bg1"/>
                </a:solidFill>
              </a:rPr>
              <a:t>                    type: string</a:t>
            </a:r>
          </a:p>
          <a:p>
            <a:r>
              <a:rPr lang="en-US" sz="700" b="0" dirty="0" smtClean="0">
                <a:solidFill>
                  <a:schemeClr val="bg1"/>
                </a:solidFill>
              </a:rPr>
              <a:t>                    </a:t>
            </a:r>
            <a:r>
              <a:rPr lang="en-US" sz="700" b="0" dirty="0" err="1" smtClean="0">
                <a:solidFill>
                  <a:schemeClr val="bg1"/>
                </a:solidFill>
              </a:rPr>
              <a:t>expr</a:t>
            </a:r>
            <a:r>
              <a:rPr lang="en-US" sz="700" b="0" dirty="0" smtClean="0">
                <a:solidFill>
                  <a:schemeClr val="bg1"/>
                </a:solidFill>
              </a:rPr>
              <a:t>: _col1</a:t>
            </a:r>
          </a:p>
          <a:p>
            <a:r>
              <a:rPr lang="en-US" sz="700" b="0" dirty="0" smtClean="0">
                <a:solidFill>
                  <a:schemeClr val="bg1"/>
                </a:solidFill>
              </a:rPr>
              <a:t>                    type: </a:t>
            </a:r>
            <a:r>
              <a:rPr lang="en-US" sz="700" b="0" dirty="0" err="1" smtClean="0">
                <a:solidFill>
                  <a:schemeClr val="bg1"/>
                </a:solidFill>
              </a:rPr>
              <a:t>int</a:t>
            </a:r>
            <a:endParaRPr lang="en-US" sz="700" b="0" dirty="0" smtClean="0">
              <a:solidFill>
                <a:schemeClr val="bg1"/>
              </a:solidFill>
            </a:endParaRPr>
          </a:p>
          <a:p>
            <a:r>
              <a:rPr lang="en-US" sz="700" b="0" dirty="0" smtClean="0">
                <a:solidFill>
                  <a:schemeClr val="bg1"/>
                </a:solidFill>
              </a:rPr>
              <a:t>                    </a:t>
            </a:r>
            <a:r>
              <a:rPr lang="en-US" sz="700" b="0" dirty="0" err="1" smtClean="0">
                <a:solidFill>
                  <a:schemeClr val="bg1"/>
                </a:solidFill>
              </a:rPr>
              <a:t>expr</a:t>
            </a:r>
            <a:r>
              <a:rPr lang="en-US" sz="700" b="0" dirty="0" smtClean="0">
                <a:solidFill>
                  <a:schemeClr val="bg1"/>
                </a:solidFill>
              </a:rPr>
              <a:t>: _col2</a:t>
            </a:r>
          </a:p>
          <a:p>
            <a:r>
              <a:rPr lang="en-US" sz="700" b="0" dirty="0" smtClean="0">
                <a:solidFill>
                  <a:schemeClr val="bg1"/>
                </a:solidFill>
              </a:rPr>
              <a:t>                    type: </a:t>
            </a:r>
            <a:r>
              <a:rPr lang="en-US" sz="700" b="0" dirty="0" err="1" smtClean="0">
                <a:solidFill>
                  <a:schemeClr val="bg1"/>
                </a:solidFill>
              </a:rPr>
              <a:t>int</a:t>
            </a:r>
            <a:endParaRPr lang="en-US" sz="700" b="0" dirty="0" smtClean="0">
              <a:solidFill>
                <a:schemeClr val="bg1"/>
              </a:solidFill>
            </a:endParaRPr>
          </a:p>
          <a:p>
            <a:r>
              <a:rPr lang="en-US" sz="700" b="0" dirty="0" smtClean="0">
                <a:solidFill>
                  <a:schemeClr val="bg1"/>
                </a:solidFill>
              </a:rPr>
              <a:t>      Reduce Operator Tree:</a:t>
            </a:r>
          </a:p>
          <a:p>
            <a:r>
              <a:rPr lang="en-US" sz="700" b="0" dirty="0" smtClean="0">
                <a:solidFill>
                  <a:schemeClr val="bg1"/>
                </a:solidFill>
              </a:rPr>
              <a:t>        Extract</a:t>
            </a:r>
          </a:p>
          <a:p>
            <a:r>
              <a:rPr lang="en-US" sz="700" b="0" dirty="0" smtClean="0">
                <a:solidFill>
                  <a:schemeClr val="bg1"/>
                </a:solidFill>
              </a:rPr>
              <a:t>          Limit</a:t>
            </a:r>
          </a:p>
          <a:p>
            <a:r>
              <a:rPr lang="en-US" sz="700" b="0" dirty="0" smtClean="0">
                <a:solidFill>
                  <a:schemeClr val="bg1"/>
                </a:solidFill>
              </a:rPr>
              <a:t>            File Output Operator</a:t>
            </a:r>
          </a:p>
          <a:p>
            <a:r>
              <a:rPr lang="en-US" sz="700" b="0" dirty="0" smtClean="0">
                <a:solidFill>
                  <a:schemeClr val="bg1"/>
                </a:solidFill>
              </a:rPr>
              <a:t>              compressed: false</a:t>
            </a:r>
          </a:p>
          <a:p>
            <a:r>
              <a:rPr lang="en-US" sz="700" b="0" dirty="0" smtClean="0">
                <a:solidFill>
                  <a:schemeClr val="bg1"/>
                </a:solidFill>
              </a:rPr>
              <a:t>              </a:t>
            </a:r>
            <a:r>
              <a:rPr lang="en-US" sz="700" b="0" dirty="0" err="1" smtClean="0">
                <a:solidFill>
                  <a:schemeClr val="bg1"/>
                </a:solidFill>
              </a:rPr>
              <a:t>GlobalTableId</a:t>
            </a:r>
            <a:r>
              <a:rPr lang="en-US" sz="700" b="0" dirty="0" smtClean="0">
                <a:solidFill>
                  <a:schemeClr val="bg1"/>
                </a:solidFill>
              </a:rPr>
              <a:t>: 0</a:t>
            </a:r>
          </a:p>
          <a:p>
            <a:r>
              <a:rPr lang="en-US" sz="700" b="0" dirty="0" smtClean="0">
                <a:solidFill>
                  <a:schemeClr val="bg1"/>
                </a:solidFill>
              </a:rPr>
              <a:t>              table:</a:t>
            </a:r>
          </a:p>
          <a:p>
            <a:r>
              <a:rPr lang="en-US" sz="700" b="0" dirty="0" smtClean="0">
                <a:solidFill>
                  <a:schemeClr val="bg1"/>
                </a:solidFill>
              </a:rPr>
              <a:t>                  input format: </a:t>
            </a:r>
            <a:r>
              <a:rPr lang="en-US" sz="700" b="0" dirty="0" err="1" smtClean="0">
                <a:solidFill>
                  <a:schemeClr val="bg1"/>
                </a:solidFill>
              </a:rPr>
              <a:t>org.apache.hadoop.mapred.TextInputFormat</a:t>
            </a:r>
            <a:endParaRPr lang="en-US" sz="700" b="0" dirty="0" smtClean="0">
              <a:solidFill>
                <a:schemeClr val="bg1"/>
              </a:solidFill>
            </a:endParaRPr>
          </a:p>
          <a:p>
            <a:r>
              <a:rPr lang="en-US" sz="700" b="0" dirty="0" smtClean="0">
                <a:solidFill>
                  <a:schemeClr val="bg1"/>
                </a:solidFill>
              </a:rPr>
              <a:t>                  output format: </a:t>
            </a:r>
            <a:r>
              <a:rPr lang="en-US" sz="700" b="0" dirty="0" err="1" smtClean="0">
                <a:solidFill>
                  <a:schemeClr val="bg1"/>
                </a:solidFill>
              </a:rPr>
              <a:t>org.apache.hadoop.hive.ql.io.HiveIgnoreKeyTextOutputFormat</a:t>
            </a:r>
            <a:endParaRPr lang="en-US" sz="700" b="0" dirty="0" smtClean="0">
              <a:solidFill>
                <a:schemeClr val="bg1"/>
              </a:solidFill>
            </a:endParaRPr>
          </a:p>
          <a:p>
            <a:endParaRPr lang="en-US" sz="700" b="0" dirty="0" smtClean="0">
              <a:solidFill>
                <a:schemeClr val="bg1"/>
              </a:solidFill>
            </a:endParaRPr>
          </a:p>
          <a:p>
            <a:endParaRPr lang="en-US" sz="700" b="0" dirty="0" smtClean="0">
              <a:solidFill>
                <a:schemeClr val="bg1"/>
              </a:solidFill>
            </a:endParaRPr>
          </a:p>
          <a:p>
            <a:r>
              <a:rPr lang="en-US" sz="700" b="0" dirty="0" smtClean="0">
                <a:solidFill>
                  <a:schemeClr val="bg1"/>
                </a:solidFill>
              </a:rPr>
              <a:t> Stage: Stage-0</a:t>
            </a:r>
          </a:p>
          <a:p>
            <a:r>
              <a:rPr lang="en-US" sz="700" b="0" dirty="0" smtClean="0">
                <a:solidFill>
                  <a:schemeClr val="bg1"/>
                </a:solidFill>
              </a:rPr>
              <a:t>    Fetch Operator</a:t>
            </a:r>
          </a:p>
          <a:p>
            <a:r>
              <a:rPr lang="en-US" sz="700" b="0" dirty="0" smtClean="0">
                <a:solidFill>
                  <a:schemeClr val="bg1"/>
                </a:solidFill>
              </a:rPr>
              <a:t>      limit: 10</a:t>
            </a:r>
          </a:p>
        </p:txBody>
      </p:sp>
      <p:sp>
        <p:nvSpPr>
          <p:cNvPr id="7" name="TextBox 6"/>
          <p:cNvSpPr txBox="1"/>
          <p:nvPr/>
        </p:nvSpPr>
        <p:spPr>
          <a:xfrm>
            <a:off x="5638800" y="304800"/>
            <a:ext cx="3124200" cy="707886"/>
          </a:xfrm>
          <a:prstGeom prst="rect">
            <a:avLst/>
          </a:prstGeom>
          <a:noFill/>
        </p:spPr>
        <p:txBody>
          <a:bodyPr wrap="square" rtlCol="0">
            <a:spAutoFit/>
          </a:bodyPr>
          <a:lstStyle/>
          <a:p>
            <a:r>
              <a:rPr lang="en-US" sz="2000" dirty="0" smtClean="0">
                <a:solidFill>
                  <a:srgbClr val="FF0000"/>
                </a:solidFill>
                <a:latin typeface="Gill Sans"/>
                <a:cs typeface="Gill Sans"/>
              </a:rPr>
              <a:t>Now you understand what’s going on here!</a:t>
            </a:r>
            <a:endParaRPr lang="en-US" sz="2000" dirty="0">
              <a:solidFill>
                <a:srgbClr val="FF0000"/>
              </a:solidFill>
              <a:latin typeface="Gill Sans"/>
              <a:cs typeface="Gill Sans"/>
            </a:endParaRPr>
          </a:p>
        </p:txBody>
      </p:sp>
    </p:spTree>
    <p:extLst>
      <p:ext uri="{BB962C8B-B14F-4D97-AF65-F5344CB8AC3E}">
        <p14:creationId xmlns:p14="http://schemas.microsoft.com/office/powerpoint/2010/main" val="363701153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hive-logo.png"/>
          <p:cNvPicPr>
            <a:picLocks noChangeAspect="1"/>
          </p:cNvPicPr>
          <p:nvPr/>
        </p:nvPicPr>
        <p:blipFill>
          <a:blip r:embed="rId2" cstate="print"/>
          <a:stretch>
            <a:fillRect/>
          </a:stretch>
        </p:blipFill>
        <p:spPr>
          <a:xfrm>
            <a:off x="2667000" y="5334000"/>
            <a:ext cx="1192306" cy="1066800"/>
          </a:xfrm>
          <a:prstGeom prst="rect">
            <a:avLst/>
          </a:prstGeom>
        </p:spPr>
      </p:pic>
      <p:sp>
        <p:nvSpPr>
          <p:cNvPr id="9" name="Rectangle 8"/>
          <p:cNvSpPr/>
          <p:nvPr/>
        </p:nvSpPr>
        <p:spPr bwMode="auto">
          <a:xfrm>
            <a:off x="1981200" y="3048000"/>
            <a:ext cx="5029200" cy="8382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b="0" dirty="0" smtClean="0">
                <a:solidFill>
                  <a:schemeClr val="bg2"/>
                </a:solidFill>
                <a:latin typeface="Gill Sans"/>
                <a:cs typeface="Gill Sans"/>
              </a:rPr>
              <a:t>Execution Layer</a:t>
            </a:r>
            <a:endParaRPr kumimoji="0" lang="en-US" sz="2800" b="0" i="0" u="none" strike="noStrike" cap="none" normalizeH="0" baseline="0" dirty="0" smtClean="0">
              <a:ln>
                <a:noFill/>
              </a:ln>
              <a:solidFill>
                <a:schemeClr val="bg2"/>
              </a:solidFill>
              <a:effectLst/>
              <a:latin typeface="Gill Sans"/>
              <a:cs typeface="Gill Sans"/>
            </a:endParaRPr>
          </a:p>
        </p:txBody>
      </p:sp>
      <p:sp>
        <p:nvSpPr>
          <p:cNvPr id="10" name="Rectangle 9"/>
          <p:cNvSpPr/>
          <p:nvPr/>
        </p:nvSpPr>
        <p:spPr bwMode="auto">
          <a:xfrm>
            <a:off x="1981200" y="2133600"/>
            <a:ext cx="5029200" cy="8382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b="0" dirty="0" smtClean="0">
                <a:solidFill>
                  <a:schemeClr val="bg2"/>
                </a:solidFill>
                <a:latin typeface="Gill Sans"/>
                <a:cs typeface="Gill Sans"/>
              </a:rPr>
              <a:t>SQL query interface</a:t>
            </a:r>
            <a:endParaRPr kumimoji="0" lang="en-US" sz="2800" b="0" i="0" u="none" strike="noStrike" cap="none" normalizeH="0" baseline="0" dirty="0" smtClean="0">
              <a:ln>
                <a:noFill/>
              </a:ln>
              <a:solidFill>
                <a:schemeClr val="bg2"/>
              </a:solidFill>
              <a:effectLst/>
              <a:latin typeface="Gill Sans"/>
              <a:cs typeface="Gill Sans"/>
            </a:endParaRPr>
          </a:p>
        </p:txBody>
      </p:sp>
      <p:sp>
        <p:nvSpPr>
          <p:cNvPr id="11" name="TextBox 10"/>
          <p:cNvSpPr txBox="1"/>
          <p:nvPr/>
        </p:nvSpPr>
        <p:spPr>
          <a:xfrm>
            <a:off x="1981200" y="1091624"/>
            <a:ext cx="5029200" cy="584776"/>
          </a:xfrm>
          <a:prstGeom prst="rect">
            <a:avLst/>
          </a:prstGeom>
          <a:noFill/>
        </p:spPr>
        <p:txBody>
          <a:bodyPr wrap="square" rtlCol="0">
            <a:spAutoFit/>
          </a:bodyPr>
          <a:lstStyle/>
          <a:p>
            <a:pPr algn="ctr"/>
            <a:r>
              <a:rPr lang="en-US" sz="3200" b="0" dirty="0" smtClean="0">
                <a:solidFill>
                  <a:schemeClr val="bg2"/>
                </a:solidFill>
                <a:latin typeface="Gill Sans"/>
                <a:cs typeface="Gill Sans"/>
              </a:rPr>
              <a:t>SQL-on-Hadoop</a:t>
            </a:r>
            <a:endParaRPr lang="en-US" sz="3200" b="0" dirty="0">
              <a:solidFill>
                <a:schemeClr val="bg2"/>
              </a:solidFill>
              <a:latin typeface="Gill Sans"/>
              <a:cs typeface="Gill Sans"/>
            </a:endParaRPr>
          </a:p>
        </p:txBody>
      </p:sp>
      <p:pic>
        <p:nvPicPr>
          <p:cNvPr id="2" name="Picture 1" descr="Screen Shot 2016-02-17 at 11.32.2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5410200"/>
            <a:ext cx="2362200" cy="835505"/>
          </a:xfrm>
          <a:prstGeom prst="rect">
            <a:avLst/>
          </a:prstGeom>
        </p:spPr>
      </p:pic>
      <p:sp>
        <p:nvSpPr>
          <p:cNvPr id="8" name="Rectangle 7"/>
          <p:cNvSpPr/>
          <p:nvPr/>
        </p:nvSpPr>
        <p:spPr bwMode="auto">
          <a:xfrm>
            <a:off x="1981200" y="3962400"/>
            <a:ext cx="3810000" cy="8382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bg2"/>
                </a:solidFill>
                <a:effectLst/>
                <a:latin typeface="Gill Sans"/>
                <a:cs typeface="Gill Sans"/>
              </a:rPr>
              <a:t>HDFS</a:t>
            </a:r>
          </a:p>
        </p:txBody>
      </p:sp>
      <p:sp>
        <p:nvSpPr>
          <p:cNvPr id="12" name="Rectangle 11"/>
          <p:cNvSpPr/>
          <p:nvPr/>
        </p:nvSpPr>
        <p:spPr bwMode="auto">
          <a:xfrm>
            <a:off x="5867400" y="3962400"/>
            <a:ext cx="1143000" cy="8382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bg2"/>
                </a:solidFill>
                <a:effectLst/>
                <a:latin typeface="Gill Sans"/>
                <a:cs typeface="Gill Sans"/>
              </a:rPr>
              <a:t>Other Data Sources</a:t>
            </a:r>
          </a:p>
        </p:txBody>
      </p:sp>
    </p:spTree>
    <p:extLst>
      <p:ext uri="{BB962C8B-B14F-4D97-AF65-F5344CB8AC3E}">
        <p14:creationId xmlns:p14="http://schemas.microsoft.com/office/powerpoint/2010/main" val="2453194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Spark SQL?</a:t>
            </a:r>
            <a:endParaRPr lang="en-US" dirty="0"/>
          </a:p>
        </p:txBody>
      </p:sp>
      <p:sp>
        <p:nvSpPr>
          <p:cNvPr id="3" name="Content Placeholder 2"/>
          <p:cNvSpPr>
            <a:spLocks noGrp="1"/>
          </p:cNvSpPr>
          <p:nvPr>
            <p:ph idx="1"/>
          </p:nvPr>
        </p:nvSpPr>
        <p:spPr/>
        <p:txBody>
          <a:bodyPr/>
          <a:lstStyle/>
          <a:p>
            <a:r>
              <a:rPr lang="en-US" dirty="0" smtClean="0"/>
              <a:t>Based on the </a:t>
            </a:r>
            <a:r>
              <a:rPr lang="en-US" dirty="0" err="1" smtClean="0"/>
              <a:t>DataFrame</a:t>
            </a:r>
            <a:r>
              <a:rPr lang="en-US" dirty="0" smtClean="0"/>
              <a:t> API:</a:t>
            </a:r>
          </a:p>
          <a:p>
            <a:pPr lvl="1"/>
            <a:r>
              <a:rPr lang="en-US" dirty="0" smtClean="0"/>
              <a:t>A </a:t>
            </a:r>
            <a:r>
              <a:rPr lang="en-US" dirty="0"/>
              <a:t>distributed collection of data organized into named </a:t>
            </a:r>
            <a:r>
              <a:rPr lang="en-US" dirty="0" smtClean="0"/>
              <a:t>columns</a:t>
            </a:r>
          </a:p>
          <a:p>
            <a:r>
              <a:rPr lang="en-US" dirty="0" smtClean="0"/>
              <a:t>Two ways of specifying SQL queries:</a:t>
            </a:r>
          </a:p>
          <a:p>
            <a:pPr lvl="1"/>
            <a:r>
              <a:rPr lang="en-US" dirty="0" smtClean="0"/>
              <a:t>Directly:</a:t>
            </a:r>
          </a:p>
          <a:p>
            <a:pPr lvl="1"/>
            <a:endParaRPr lang="en-US" dirty="0"/>
          </a:p>
          <a:p>
            <a:pPr lvl="1"/>
            <a:endParaRPr lang="en-US" dirty="0" smtClean="0"/>
          </a:p>
          <a:p>
            <a:pPr lvl="1"/>
            <a:endParaRPr lang="en-US" dirty="0"/>
          </a:p>
          <a:p>
            <a:pPr lvl="1"/>
            <a:r>
              <a:rPr lang="en-US" dirty="0" smtClean="0"/>
              <a:t>Via </a:t>
            </a:r>
            <a:r>
              <a:rPr lang="en-US" dirty="0" err="1" smtClean="0"/>
              <a:t>DataFrame</a:t>
            </a:r>
            <a:r>
              <a:rPr lang="en-US" dirty="0" smtClean="0"/>
              <a:t> API:</a:t>
            </a:r>
            <a:endParaRPr lang="en-US" dirty="0"/>
          </a:p>
        </p:txBody>
      </p:sp>
      <p:sp>
        <p:nvSpPr>
          <p:cNvPr id="10" name="TextBox 9"/>
          <p:cNvSpPr txBox="1"/>
          <p:nvPr/>
        </p:nvSpPr>
        <p:spPr>
          <a:xfrm>
            <a:off x="1219200" y="2995136"/>
            <a:ext cx="6477000" cy="738664"/>
          </a:xfrm>
          <a:prstGeom prst="rect">
            <a:avLst/>
          </a:prstGeom>
          <a:noFill/>
        </p:spPr>
        <p:txBody>
          <a:bodyPr wrap="square" rtlCol="0">
            <a:spAutoFit/>
          </a:bodyPr>
          <a:lstStyle/>
          <a:p>
            <a:r>
              <a:rPr lang="en-US" sz="1400" b="0" dirty="0" err="1">
                <a:solidFill>
                  <a:schemeClr val="bg1"/>
                </a:solidFill>
                <a:latin typeface="Andale Mono"/>
                <a:cs typeface="Andale Mono"/>
              </a:rPr>
              <a:t>val</a:t>
            </a:r>
            <a:r>
              <a:rPr lang="en-US" sz="1400" b="0" dirty="0">
                <a:solidFill>
                  <a:schemeClr val="bg1"/>
                </a:solidFill>
                <a:latin typeface="Andale Mono"/>
                <a:cs typeface="Andale Mono"/>
              </a:rPr>
              <a:t> </a:t>
            </a:r>
            <a:r>
              <a:rPr lang="en-US" sz="1400" b="0" dirty="0" err="1">
                <a:solidFill>
                  <a:schemeClr val="bg1"/>
                </a:solidFill>
                <a:latin typeface="Andale Mono"/>
                <a:cs typeface="Andale Mono"/>
              </a:rPr>
              <a:t>sqlContext</a:t>
            </a:r>
            <a:r>
              <a:rPr lang="en-US" sz="1400" b="0" dirty="0">
                <a:solidFill>
                  <a:schemeClr val="bg1"/>
                </a:solidFill>
                <a:latin typeface="Andale Mono"/>
                <a:cs typeface="Andale Mono"/>
              </a:rPr>
              <a:t> = ... // An existing </a:t>
            </a:r>
            <a:r>
              <a:rPr lang="en-US" sz="1400" b="0" dirty="0" err="1">
                <a:solidFill>
                  <a:schemeClr val="bg1"/>
                </a:solidFill>
                <a:latin typeface="Andale Mono"/>
                <a:cs typeface="Andale Mono"/>
              </a:rPr>
              <a:t>SQLContext</a:t>
            </a:r>
            <a:endParaRPr lang="en-US" sz="1400" b="0" dirty="0">
              <a:solidFill>
                <a:schemeClr val="bg1"/>
              </a:solidFill>
              <a:latin typeface="Andale Mono"/>
              <a:cs typeface="Andale Mono"/>
            </a:endParaRPr>
          </a:p>
          <a:p>
            <a:r>
              <a:rPr lang="en-US" sz="1400" b="0" dirty="0" err="1">
                <a:solidFill>
                  <a:schemeClr val="bg1"/>
                </a:solidFill>
                <a:latin typeface="Andale Mono"/>
                <a:cs typeface="Andale Mono"/>
              </a:rPr>
              <a:t>val</a:t>
            </a:r>
            <a:r>
              <a:rPr lang="en-US" sz="1400" b="0" dirty="0">
                <a:solidFill>
                  <a:schemeClr val="bg1"/>
                </a:solidFill>
                <a:latin typeface="Andale Mono"/>
                <a:cs typeface="Andale Mono"/>
              </a:rPr>
              <a:t> </a:t>
            </a:r>
            <a:r>
              <a:rPr lang="en-US" sz="1400" b="0" dirty="0" err="1">
                <a:solidFill>
                  <a:schemeClr val="bg1"/>
                </a:solidFill>
                <a:latin typeface="Andale Mono"/>
                <a:cs typeface="Andale Mono"/>
              </a:rPr>
              <a:t>df</a:t>
            </a:r>
            <a:r>
              <a:rPr lang="en-US" sz="1400" b="0" dirty="0">
                <a:solidFill>
                  <a:schemeClr val="bg1"/>
                </a:solidFill>
                <a:latin typeface="Andale Mono"/>
                <a:cs typeface="Andale Mono"/>
              </a:rPr>
              <a:t> = </a:t>
            </a:r>
            <a:r>
              <a:rPr lang="en-US" sz="1400" b="0" dirty="0" err="1">
                <a:solidFill>
                  <a:schemeClr val="bg1"/>
                </a:solidFill>
                <a:latin typeface="Andale Mono"/>
                <a:cs typeface="Andale Mono"/>
              </a:rPr>
              <a:t>sqlContext.sql</a:t>
            </a:r>
            <a:r>
              <a:rPr lang="en-US" sz="1400" b="0" dirty="0">
                <a:solidFill>
                  <a:schemeClr val="bg1"/>
                </a:solidFill>
                <a:latin typeface="Andale Mono"/>
                <a:cs typeface="Andale Mono"/>
              </a:rPr>
              <a:t>("SELECT * FROM table"</a:t>
            </a:r>
            <a:r>
              <a:rPr lang="en-US" sz="1400" b="0" dirty="0" smtClean="0">
                <a:solidFill>
                  <a:schemeClr val="bg1"/>
                </a:solidFill>
                <a:latin typeface="Andale Mono"/>
                <a:cs typeface="Andale Mono"/>
              </a:rPr>
              <a:t>)</a:t>
            </a:r>
          </a:p>
          <a:p>
            <a:r>
              <a:rPr lang="en-US" sz="1400" b="0" dirty="0" smtClean="0">
                <a:solidFill>
                  <a:schemeClr val="bg1"/>
                </a:solidFill>
                <a:latin typeface="Andale Mono"/>
                <a:cs typeface="Andale Mono"/>
              </a:rPr>
              <a:t>// </a:t>
            </a:r>
            <a:r>
              <a:rPr lang="en-US" sz="1400" b="0" dirty="0" err="1" smtClean="0">
                <a:solidFill>
                  <a:schemeClr val="bg1"/>
                </a:solidFill>
                <a:latin typeface="Andale Mono"/>
                <a:cs typeface="Andale Mono"/>
              </a:rPr>
              <a:t>df</a:t>
            </a:r>
            <a:r>
              <a:rPr lang="en-US" sz="1400" b="0" dirty="0" smtClean="0">
                <a:solidFill>
                  <a:schemeClr val="bg1"/>
                </a:solidFill>
                <a:latin typeface="Andale Mono"/>
                <a:cs typeface="Andale Mono"/>
              </a:rPr>
              <a:t> is a </a:t>
            </a:r>
            <a:r>
              <a:rPr lang="en-US" sz="1400" b="0" dirty="0" err="1" smtClean="0">
                <a:solidFill>
                  <a:schemeClr val="bg1"/>
                </a:solidFill>
                <a:latin typeface="Andale Mono"/>
                <a:cs typeface="Andale Mono"/>
              </a:rPr>
              <a:t>dataframe</a:t>
            </a:r>
            <a:r>
              <a:rPr lang="en-US" sz="1400" b="0" dirty="0" smtClean="0">
                <a:solidFill>
                  <a:schemeClr val="bg1"/>
                </a:solidFill>
                <a:latin typeface="Andale Mono"/>
                <a:cs typeface="Andale Mono"/>
              </a:rPr>
              <a:t>, can be further manipulated...</a:t>
            </a:r>
            <a:endParaRPr lang="en-US" sz="1400" b="0" dirty="0">
              <a:solidFill>
                <a:schemeClr val="bg1"/>
              </a:solidFill>
              <a:latin typeface="Andale Mono"/>
              <a:cs typeface="Andale Mono"/>
            </a:endParaRPr>
          </a:p>
        </p:txBody>
      </p:sp>
      <p:sp>
        <p:nvSpPr>
          <p:cNvPr id="11" name="TextBox 10"/>
          <p:cNvSpPr txBox="1"/>
          <p:nvPr/>
        </p:nvSpPr>
        <p:spPr>
          <a:xfrm>
            <a:off x="1219200" y="4572000"/>
            <a:ext cx="6477000" cy="1600438"/>
          </a:xfrm>
          <a:prstGeom prst="rect">
            <a:avLst/>
          </a:prstGeom>
          <a:noFill/>
        </p:spPr>
        <p:txBody>
          <a:bodyPr wrap="square" rtlCol="0">
            <a:spAutoFit/>
          </a:bodyPr>
          <a:lstStyle/>
          <a:p>
            <a:r>
              <a:rPr lang="en-US" sz="1400" b="0" dirty="0" smtClean="0">
                <a:solidFill>
                  <a:schemeClr val="bg1"/>
                </a:solidFill>
                <a:latin typeface="Andale Mono"/>
                <a:cs typeface="Andale Mono"/>
              </a:rPr>
              <a:t>// employees is a </a:t>
            </a:r>
            <a:r>
              <a:rPr lang="en-US" sz="1400" b="0" dirty="0" err="1" smtClean="0">
                <a:solidFill>
                  <a:schemeClr val="bg1"/>
                </a:solidFill>
                <a:latin typeface="Andale Mono"/>
                <a:cs typeface="Andale Mono"/>
              </a:rPr>
              <a:t>dataframe</a:t>
            </a:r>
            <a:r>
              <a:rPr lang="en-US" sz="1400" b="0" dirty="0" smtClean="0">
                <a:solidFill>
                  <a:schemeClr val="bg1"/>
                </a:solidFill>
                <a:latin typeface="Andale Mono"/>
                <a:cs typeface="Andale Mono"/>
              </a:rPr>
              <a:t>:</a:t>
            </a:r>
          </a:p>
          <a:p>
            <a:r>
              <a:rPr lang="en-US" sz="1400" b="0" dirty="0" smtClean="0">
                <a:solidFill>
                  <a:schemeClr val="bg1"/>
                </a:solidFill>
                <a:latin typeface="Andale Mono"/>
                <a:cs typeface="Andale Mono"/>
              </a:rPr>
              <a:t>employees</a:t>
            </a:r>
            <a:endParaRPr lang="en-US" sz="1400" b="0" dirty="0">
              <a:solidFill>
                <a:schemeClr val="bg1"/>
              </a:solidFill>
              <a:latin typeface="Andale Mono"/>
              <a:cs typeface="Andale Mono"/>
            </a:endParaRPr>
          </a:p>
          <a:p>
            <a:r>
              <a:rPr lang="en-US" sz="1400" b="0" dirty="0">
                <a:solidFill>
                  <a:schemeClr val="bg1"/>
                </a:solidFill>
                <a:latin typeface="Andale Mono"/>
                <a:cs typeface="Andale Mono"/>
              </a:rPr>
              <a:t>  .join(</a:t>
            </a:r>
            <a:r>
              <a:rPr lang="en-US" sz="1400" b="0" dirty="0" err="1">
                <a:solidFill>
                  <a:schemeClr val="bg1"/>
                </a:solidFill>
                <a:latin typeface="Andale Mono"/>
                <a:cs typeface="Andale Mono"/>
              </a:rPr>
              <a:t>dept</a:t>
            </a:r>
            <a:r>
              <a:rPr lang="en-US" sz="1400" b="0" dirty="0">
                <a:solidFill>
                  <a:schemeClr val="bg1"/>
                </a:solidFill>
                <a:latin typeface="Andale Mono"/>
                <a:cs typeface="Andale Mono"/>
              </a:rPr>
              <a:t>, employees ("</a:t>
            </a:r>
            <a:r>
              <a:rPr lang="en-US" sz="1400" b="0" dirty="0" err="1">
                <a:solidFill>
                  <a:schemeClr val="bg1"/>
                </a:solidFill>
                <a:latin typeface="Andale Mono"/>
                <a:cs typeface="Andale Mono"/>
              </a:rPr>
              <a:t>deptId</a:t>
            </a:r>
            <a:r>
              <a:rPr lang="en-US" sz="1400" b="0" dirty="0">
                <a:solidFill>
                  <a:schemeClr val="bg1"/>
                </a:solidFill>
                <a:latin typeface="Andale Mono"/>
                <a:cs typeface="Andale Mono"/>
              </a:rPr>
              <a:t>") === </a:t>
            </a:r>
            <a:r>
              <a:rPr lang="en-US" sz="1400" b="0" dirty="0" err="1">
                <a:solidFill>
                  <a:schemeClr val="bg1"/>
                </a:solidFill>
                <a:latin typeface="Andale Mono"/>
                <a:cs typeface="Andale Mono"/>
              </a:rPr>
              <a:t>dept</a:t>
            </a:r>
            <a:r>
              <a:rPr lang="en-US" sz="1400" b="0" dirty="0">
                <a:solidFill>
                  <a:schemeClr val="bg1"/>
                </a:solidFill>
                <a:latin typeface="Andale Mono"/>
                <a:cs typeface="Andale Mono"/>
              </a:rPr>
              <a:t> ("id"))</a:t>
            </a:r>
          </a:p>
          <a:p>
            <a:r>
              <a:rPr lang="en-US" sz="1400" b="0" dirty="0">
                <a:solidFill>
                  <a:schemeClr val="bg1"/>
                </a:solidFill>
                <a:latin typeface="Andale Mono"/>
                <a:cs typeface="Andale Mono"/>
              </a:rPr>
              <a:t>  .where(employees("gender") === "female")</a:t>
            </a:r>
          </a:p>
          <a:p>
            <a:r>
              <a:rPr lang="en-US" sz="1400" b="0" dirty="0">
                <a:solidFill>
                  <a:schemeClr val="bg1"/>
                </a:solidFill>
                <a:latin typeface="Andale Mono"/>
                <a:cs typeface="Andale Mono"/>
              </a:rPr>
              <a:t>  .</a:t>
            </a:r>
            <a:r>
              <a:rPr lang="en-US" sz="1400" b="0" dirty="0" err="1">
                <a:solidFill>
                  <a:schemeClr val="bg1"/>
                </a:solidFill>
                <a:latin typeface="Andale Mono"/>
                <a:cs typeface="Andale Mono"/>
              </a:rPr>
              <a:t>groupBy</a:t>
            </a:r>
            <a:r>
              <a:rPr lang="en-US" sz="1400" b="0" dirty="0">
                <a:solidFill>
                  <a:schemeClr val="bg1"/>
                </a:solidFill>
                <a:latin typeface="Andale Mono"/>
                <a:cs typeface="Andale Mono"/>
              </a:rPr>
              <a:t>(</a:t>
            </a:r>
            <a:r>
              <a:rPr lang="en-US" sz="1400" b="0" dirty="0" err="1">
                <a:solidFill>
                  <a:schemeClr val="bg1"/>
                </a:solidFill>
                <a:latin typeface="Andale Mono"/>
                <a:cs typeface="Andale Mono"/>
              </a:rPr>
              <a:t>dept</a:t>
            </a:r>
            <a:r>
              <a:rPr lang="en-US" sz="1400" b="0" dirty="0">
                <a:solidFill>
                  <a:schemeClr val="bg1"/>
                </a:solidFill>
                <a:latin typeface="Andale Mono"/>
                <a:cs typeface="Andale Mono"/>
              </a:rPr>
              <a:t>("id"), </a:t>
            </a:r>
            <a:r>
              <a:rPr lang="en-US" sz="1400" b="0" dirty="0" err="1">
                <a:solidFill>
                  <a:schemeClr val="bg1"/>
                </a:solidFill>
                <a:latin typeface="Andale Mono"/>
                <a:cs typeface="Andale Mono"/>
              </a:rPr>
              <a:t>dept</a:t>
            </a:r>
            <a:r>
              <a:rPr lang="en-US" sz="1400" b="0" dirty="0">
                <a:solidFill>
                  <a:schemeClr val="bg1"/>
                </a:solidFill>
                <a:latin typeface="Andale Mono"/>
                <a:cs typeface="Andale Mono"/>
              </a:rPr>
              <a:t> ("name"))</a:t>
            </a:r>
          </a:p>
          <a:p>
            <a:r>
              <a:rPr lang="en-US" sz="1400" b="0" dirty="0">
                <a:solidFill>
                  <a:schemeClr val="bg1"/>
                </a:solidFill>
                <a:latin typeface="Andale Mono"/>
                <a:cs typeface="Andale Mono"/>
              </a:rPr>
              <a:t>  .</a:t>
            </a:r>
            <a:r>
              <a:rPr lang="en-US" sz="1400" b="0" dirty="0" err="1">
                <a:solidFill>
                  <a:schemeClr val="bg1"/>
                </a:solidFill>
                <a:latin typeface="Andale Mono"/>
                <a:cs typeface="Andale Mono"/>
              </a:rPr>
              <a:t>agg</a:t>
            </a:r>
            <a:r>
              <a:rPr lang="en-US" sz="1400" b="0" dirty="0">
                <a:solidFill>
                  <a:schemeClr val="bg1"/>
                </a:solidFill>
                <a:latin typeface="Andale Mono"/>
                <a:cs typeface="Andale Mono"/>
              </a:rPr>
              <a:t>(</a:t>
            </a:r>
            <a:r>
              <a:rPr lang="en-US" sz="1400" b="0" dirty="0" smtClean="0">
                <a:solidFill>
                  <a:schemeClr val="bg1"/>
                </a:solidFill>
                <a:latin typeface="Andale Mono"/>
                <a:cs typeface="Andale Mono"/>
              </a:rPr>
              <a:t>count(</a:t>
            </a:r>
            <a:r>
              <a:rPr lang="en-US" sz="1400" b="0" dirty="0">
                <a:solidFill>
                  <a:schemeClr val="bg1"/>
                </a:solidFill>
                <a:latin typeface="Andale Mono"/>
                <a:cs typeface="Andale Mono"/>
              </a:rPr>
              <a:t>"name")</a:t>
            </a:r>
            <a:r>
              <a:rPr lang="en-US" sz="1400" b="0" dirty="0" smtClean="0">
                <a:solidFill>
                  <a:schemeClr val="bg1"/>
                </a:solidFill>
                <a:latin typeface="Andale Mono"/>
                <a:cs typeface="Andale Mono"/>
              </a:rPr>
              <a:t>)</a:t>
            </a:r>
          </a:p>
          <a:p>
            <a:endParaRPr lang="en-US" sz="1400" b="0" dirty="0">
              <a:solidFill>
                <a:schemeClr val="bg1"/>
              </a:solidFill>
              <a:latin typeface="Andale Mono"/>
              <a:cs typeface="Andale Mono"/>
            </a:endParaRPr>
          </a:p>
        </p:txBody>
      </p:sp>
    </p:spTree>
    <p:extLst>
      <p:ext uri="{BB962C8B-B14F-4D97-AF65-F5344CB8AC3E}">
        <p14:creationId xmlns:p14="http://schemas.microsoft.com/office/powerpoint/2010/main" val="77676831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P spid="1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Spark SQL: Query Planning</a:t>
            </a:r>
            <a:endParaRPr lang="en-US" dirty="0"/>
          </a:p>
        </p:txBody>
      </p:sp>
      <p:pic>
        <p:nvPicPr>
          <p:cNvPr id="3" name="Picture 2" descr="SparkSQL-optimizatio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727" y="2438400"/>
            <a:ext cx="8603673" cy="1752600"/>
          </a:xfrm>
          <a:prstGeom prst="rect">
            <a:avLst/>
          </a:prstGeom>
        </p:spPr>
      </p:pic>
      <p:sp>
        <p:nvSpPr>
          <p:cNvPr id="4" name="TextBox 3"/>
          <p:cNvSpPr txBox="1"/>
          <p:nvPr/>
        </p:nvSpPr>
        <p:spPr>
          <a:xfrm>
            <a:off x="7470" y="5562600"/>
            <a:ext cx="9136529" cy="400110"/>
          </a:xfrm>
          <a:prstGeom prst="rect">
            <a:avLst/>
          </a:prstGeom>
          <a:noFill/>
        </p:spPr>
        <p:txBody>
          <a:bodyPr wrap="square" rtlCol="0">
            <a:spAutoFit/>
          </a:bodyPr>
          <a:lstStyle/>
          <a:p>
            <a:pPr algn="ctr"/>
            <a:r>
              <a:rPr lang="en-US" sz="2000" b="0" dirty="0" smtClean="0">
                <a:solidFill>
                  <a:srgbClr val="FF0000"/>
                </a:solidFill>
                <a:latin typeface="Gill Sans"/>
                <a:cs typeface="Gill Sans"/>
              </a:rPr>
              <a:t>At the end of the day… it’s transformations on RDDs</a:t>
            </a:r>
          </a:p>
        </p:txBody>
      </p:sp>
    </p:spTree>
    <p:extLst>
      <p:ext uri="{BB962C8B-B14F-4D97-AF65-F5344CB8AC3E}">
        <p14:creationId xmlns:p14="http://schemas.microsoft.com/office/powerpoint/2010/main" val="103379025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Spark SQL: </a:t>
            </a:r>
            <a:r>
              <a:rPr lang="en-US" dirty="0" smtClean="0"/>
              <a:t>Physical Execution</a:t>
            </a:r>
            <a:endParaRPr lang="en-US" dirty="0"/>
          </a:p>
        </p:txBody>
      </p:sp>
      <p:pic>
        <p:nvPicPr>
          <p:cNvPr id="5" name="Picture 4" descr="Spark-physica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371600"/>
            <a:ext cx="6774180" cy="4358640"/>
          </a:xfrm>
          <a:prstGeom prst="rect">
            <a:avLst/>
          </a:prstGeom>
        </p:spPr>
      </p:pic>
      <p:sp>
        <p:nvSpPr>
          <p:cNvPr id="7" name="TextBox 6"/>
          <p:cNvSpPr txBox="1"/>
          <p:nvPr/>
        </p:nvSpPr>
        <p:spPr>
          <a:xfrm>
            <a:off x="5867400" y="5558135"/>
            <a:ext cx="2510122" cy="461665"/>
          </a:xfrm>
          <a:prstGeom prst="rect">
            <a:avLst/>
          </a:prstGeom>
          <a:noFill/>
        </p:spPr>
        <p:txBody>
          <a:bodyPr wrap="none" rtlCol="0">
            <a:spAutoFit/>
          </a:bodyPr>
          <a:lstStyle/>
          <a:p>
            <a:r>
              <a:rPr lang="en-US" sz="2400" b="0" dirty="0" smtClean="0">
                <a:solidFill>
                  <a:srgbClr val="FF0000"/>
                </a:solidFill>
                <a:latin typeface="Gill Sans"/>
                <a:cs typeface="Gill Sans"/>
              </a:rPr>
              <a:t>= Reduce-side join</a:t>
            </a:r>
            <a:endParaRPr lang="en-US" sz="2400" b="0" dirty="0">
              <a:solidFill>
                <a:srgbClr val="FF0000"/>
              </a:solidFill>
              <a:latin typeface="Gill Sans"/>
              <a:cs typeface="Gill Sans"/>
            </a:endParaRPr>
          </a:p>
        </p:txBody>
      </p:sp>
      <p:sp>
        <p:nvSpPr>
          <p:cNvPr id="8" name="TextBox 7"/>
          <p:cNvSpPr txBox="1"/>
          <p:nvPr/>
        </p:nvSpPr>
        <p:spPr>
          <a:xfrm>
            <a:off x="3456284" y="5105400"/>
            <a:ext cx="2106316" cy="461665"/>
          </a:xfrm>
          <a:prstGeom prst="rect">
            <a:avLst/>
          </a:prstGeom>
          <a:noFill/>
        </p:spPr>
        <p:txBody>
          <a:bodyPr wrap="none" rtlCol="0">
            <a:spAutoFit/>
          </a:bodyPr>
          <a:lstStyle/>
          <a:p>
            <a:r>
              <a:rPr lang="en-US" sz="2400" b="0" dirty="0" smtClean="0">
                <a:solidFill>
                  <a:srgbClr val="FF0000"/>
                </a:solidFill>
                <a:latin typeface="Gill Sans"/>
                <a:cs typeface="Gill Sans"/>
              </a:rPr>
              <a:t>= Map-side join</a:t>
            </a:r>
            <a:endParaRPr lang="en-US" sz="2400" b="0" dirty="0">
              <a:solidFill>
                <a:srgbClr val="FF0000"/>
              </a:solidFill>
              <a:latin typeface="Gill Sans"/>
              <a:cs typeface="Gill Sans"/>
            </a:endParaRPr>
          </a:p>
        </p:txBody>
      </p:sp>
      <p:sp>
        <p:nvSpPr>
          <p:cNvPr id="9" name="TextBox 8"/>
          <p:cNvSpPr txBox="1"/>
          <p:nvPr/>
        </p:nvSpPr>
        <p:spPr>
          <a:xfrm>
            <a:off x="685800" y="5867400"/>
            <a:ext cx="4449205" cy="461665"/>
          </a:xfrm>
          <a:prstGeom prst="rect">
            <a:avLst/>
          </a:prstGeom>
          <a:noFill/>
        </p:spPr>
        <p:txBody>
          <a:bodyPr wrap="none" rtlCol="0">
            <a:spAutoFit/>
          </a:bodyPr>
          <a:lstStyle/>
          <a:p>
            <a:r>
              <a:rPr lang="en-US" sz="2400" b="0" dirty="0" smtClean="0">
                <a:solidFill>
                  <a:srgbClr val="FF0000"/>
                </a:solidFill>
                <a:latin typeface="Gill Sans"/>
                <a:cs typeface="Gill Sans"/>
              </a:rPr>
              <a:t>Hash join with broadcast variables</a:t>
            </a:r>
            <a:endParaRPr lang="en-US" sz="2400" b="0" dirty="0">
              <a:solidFill>
                <a:srgbClr val="FF0000"/>
              </a:solidFill>
              <a:latin typeface="Gill Sans"/>
              <a:cs typeface="Gill Sans"/>
            </a:endParaRPr>
          </a:p>
        </p:txBody>
      </p:sp>
    </p:spTree>
    <p:extLst>
      <p:ext uri="{BB962C8B-B14F-4D97-AF65-F5344CB8AC3E}">
        <p14:creationId xmlns:p14="http://schemas.microsoft.com/office/powerpoint/2010/main" val="242568052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Hadoop Data Warehouse Design</a:t>
            </a:r>
            <a:endParaRPr lang="en-US" dirty="0"/>
          </a:p>
        </p:txBody>
      </p:sp>
      <p:sp>
        <p:nvSpPr>
          <p:cNvPr id="3" name="Content Placeholder 2"/>
          <p:cNvSpPr>
            <a:spLocks noGrp="1"/>
          </p:cNvSpPr>
          <p:nvPr>
            <p:ph idx="1"/>
          </p:nvPr>
        </p:nvSpPr>
        <p:spPr/>
        <p:txBody>
          <a:bodyPr/>
          <a:lstStyle/>
          <a:p>
            <a:r>
              <a:rPr lang="en-US" dirty="0" smtClean="0"/>
              <a:t>Observation:</a:t>
            </a:r>
          </a:p>
          <a:p>
            <a:pPr lvl="1"/>
            <a:r>
              <a:rPr lang="en-US" dirty="0" smtClean="0"/>
              <a:t>Joins are relatively expensive</a:t>
            </a:r>
          </a:p>
          <a:p>
            <a:pPr lvl="1"/>
            <a:r>
              <a:rPr lang="en-US" dirty="0" smtClean="0"/>
              <a:t>OLAP queries frequently involve joins</a:t>
            </a:r>
          </a:p>
          <a:p>
            <a:r>
              <a:rPr lang="en-US" dirty="0" smtClean="0"/>
              <a:t>Solution: </a:t>
            </a:r>
            <a:r>
              <a:rPr lang="en-US" dirty="0" err="1" smtClean="0"/>
              <a:t>denormalize</a:t>
            </a:r>
            <a:endParaRPr lang="en-US" dirty="0" smtClean="0"/>
          </a:p>
          <a:p>
            <a:pPr lvl="1"/>
            <a:r>
              <a:rPr lang="en-US" dirty="0" smtClean="0"/>
              <a:t>What’s normalization again?</a:t>
            </a:r>
          </a:p>
          <a:p>
            <a:pPr lvl="1"/>
            <a:r>
              <a:rPr lang="en-US" dirty="0" smtClean="0"/>
              <a:t>Why normalize to begin with?</a:t>
            </a:r>
          </a:p>
          <a:p>
            <a:pPr lvl="1"/>
            <a:r>
              <a:rPr lang="en-US" dirty="0" smtClean="0"/>
              <a:t>Fundamentally a time-space tradeoff</a:t>
            </a:r>
          </a:p>
          <a:p>
            <a:pPr lvl="1"/>
            <a:r>
              <a:rPr lang="en-US" dirty="0" smtClean="0"/>
              <a:t>How much to </a:t>
            </a:r>
            <a:r>
              <a:rPr lang="en-US" dirty="0" err="1" smtClean="0"/>
              <a:t>denormalize</a:t>
            </a:r>
            <a:r>
              <a:rPr lang="en-US" dirty="0" smtClean="0"/>
              <a:t>?</a:t>
            </a:r>
          </a:p>
          <a:p>
            <a:pPr lvl="1"/>
            <a:r>
              <a:rPr lang="en-US" dirty="0" smtClean="0"/>
              <a:t>What about consistency?</a:t>
            </a:r>
            <a:endParaRPr lang="en-US" dirty="0"/>
          </a:p>
        </p:txBody>
      </p:sp>
    </p:spTree>
    <p:extLst>
      <p:ext uri="{BB962C8B-B14F-4D97-AF65-F5344CB8AC3E}">
        <p14:creationId xmlns:p14="http://schemas.microsoft.com/office/powerpoint/2010/main" val="177867193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Denormalization</a:t>
            </a:r>
            <a:r>
              <a:rPr lang="en-US" dirty="0" smtClean="0"/>
              <a:t> Opportunities?</a:t>
            </a:r>
            <a:endParaRPr lang="en-US" dirty="0"/>
          </a:p>
        </p:txBody>
      </p:sp>
      <p:pic>
        <p:nvPicPr>
          <p:cNvPr id="5" name="Picture 4" descr="tpc-h-schema.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914400"/>
            <a:ext cx="6172200" cy="5829300"/>
          </a:xfrm>
          <a:prstGeom prst="rect">
            <a:avLst/>
          </a:prstGeom>
        </p:spPr>
      </p:pic>
      <p:sp>
        <p:nvSpPr>
          <p:cNvPr id="4" name="TextBox 3"/>
          <p:cNvSpPr txBox="1"/>
          <p:nvPr/>
        </p:nvSpPr>
        <p:spPr>
          <a:xfrm>
            <a:off x="5638800" y="6381690"/>
            <a:ext cx="3416320" cy="400110"/>
          </a:xfrm>
          <a:prstGeom prst="rect">
            <a:avLst/>
          </a:prstGeom>
          <a:noFill/>
        </p:spPr>
        <p:txBody>
          <a:bodyPr wrap="none" rtlCol="0">
            <a:spAutoFit/>
          </a:bodyPr>
          <a:lstStyle/>
          <a:p>
            <a:r>
              <a:rPr lang="en-US" sz="2000" b="0" dirty="0" smtClean="0">
                <a:solidFill>
                  <a:srgbClr val="FF0000"/>
                </a:solidFill>
                <a:latin typeface="Gill Sans"/>
                <a:cs typeface="Gill Sans"/>
              </a:rPr>
              <a:t>“</a:t>
            </a:r>
            <a:r>
              <a:rPr lang="en-US" sz="2000" b="0" dirty="0" err="1" smtClean="0">
                <a:solidFill>
                  <a:srgbClr val="FF0000"/>
                </a:solidFill>
                <a:latin typeface="Gill Sans"/>
                <a:cs typeface="Gill Sans"/>
              </a:rPr>
              <a:t>Denormalizing</a:t>
            </a:r>
            <a:r>
              <a:rPr lang="en-US" sz="2000" b="0" dirty="0" smtClean="0">
                <a:solidFill>
                  <a:srgbClr val="FF0000"/>
                </a:solidFill>
                <a:latin typeface="Gill Sans"/>
                <a:cs typeface="Gill Sans"/>
              </a:rPr>
              <a:t> the snowflake”</a:t>
            </a:r>
            <a:endParaRPr lang="en-US" sz="2000" b="0" dirty="0">
              <a:solidFill>
                <a:srgbClr val="FF0000"/>
              </a:solidFill>
              <a:latin typeface="Gill Sans"/>
              <a:cs typeface="Gill Sans"/>
            </a:endParaRPr>
          </a:p>
        </p:txBody>
      </p:sp>
    </p:spTree>
    <p:extLst>
      <p:ext uri="{BB962C8B-B14F-4D97-AF65-F5344CB8AC3E}">
        <p14:creationId xmlns:p14="http://schemas.microsoft.com/office/powerpoint/2010/main" val="181989480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the assignment?</a:t>
            </a:r>
            <a:endParaRPr lang="en-US" dirty="0"/>
          </a:p>
        </p:txBody>
      </p:sp>
      <p:sp>
        <p:nvSpPr>
          <p:cNvPr id="5" name="Rectangle 4"/>
          <p:cNvSpPr/>
          <p:nvPr/>
        </p:nvSpPr>
        <p:spPr bwMode="auto">
          <a:xfrm>
            <a:off x="1981200" y="3429000"/>
            <a:ext cx="5029200" cy="8382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b="0" dirty="0" smtClean="0">
                <a:solidFill>
                  <a:schemeClr val="bg2"/>
                </a:solidFill>
                <a:latin typeface="Gill Sans"/>
                <a:cs typeface="Gill Sans"/>
              </a:rPr>
              <a:t>Execution Layer</a:t>
            </a:r>
            <a:endParaRPr kumimoji="0" lang="en-US" sz="2800" b="0" i="0" u="none" strike="noStrike" cap="none" normalizeH="0" baseline="0" dirty="0" smtClean="0">
              <a:ln>
                <a:noFill/>
              </a:ln>
              <a:solidFill>
                <a:schemeClr val="bg2"/>
              </a:solidFill>
              <a:effectLst/>
              <a:latin typeface="Gill Sans"/>
              <a:cs typeface="Gill Sans"/>
            </a:endParaRPr>
          </a:p>
        </p:txBody>
      </p:sp>
      <p:sp>
        <p:nvSpPr>
          <p:cNvPr id="6" name="Rectangle 5"/>
          <p:cNvSpPr/>
          <p:nvPr/>
        </p:nvSpPr>
        <p:spPr bwMode="auto">
          <a:xfrm>
            <a:off x="1981200" y="2514600"/>
            <a:ext cx="5029200" cy="8382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b="0" dirty="0" smtClean="0">
                <a:solidFill>
                  <a:schemeClr val="bg2"/>
                </a:solidFill>
                <a:latin typeface="Gill Sans"/>
                <a:cs typeface="Gill Sans"/>
              </a:rPr>
              <a:t>SQL query interface</a:t>
            </a:r>
            <a:endParaRPr kumimoji="0" lang="en-US" sz="2800" b="0" i="0" u="none" strike="noStrike" cap="none" normalizeH="0" baseline="0" dirty="0" smtClean="0">
              <a:ln>
                <a:noFill/>
              </a:ln>
              <a:solidFill>
                <a:schemeClr val="bg2"/>
              </a:solidFill>
              <a:effectLst/>
              <a:latin typeface="Gill Sans"/>
              <a:cs typeface="Gill Sans"/>
            </a:endParaRPr>
          </a:p>
        </p:txBody>
      </p:sp>
      <p:sp>
        <p:nvSpPr>
          <p:cNvPr id="7" name="TextBox 6"/>
          <p:cNvSpPr txBox="1"/>
          <p:nvPr/>
        </p:nvSpPr>
        <p:spPr>
          <a:xfrm>
            <a:off x="1981200" y="1828800"/>
            <a:ext cx="5029200" cy="584776"/>
          </a:xfrm>
          <a:prstGeom prst="rect">
            <a:avLst/>
          </a:prstGeom>
          <a:noFill/>
        </p:spPr>
        <p:txBody>
          <a:bodyPr wrap="square" rtlCol="0">
            <a:spAutoFit/>
          </a:bodyPr>
          <a:lstStyle/>
          <a:p>
            <a:pPr algn="ctr"/>
            <a:r>
              <a:rPr lang="en-US" sz="3200" b="0" dirty="0" smtClean="0">
                <a:solidFill>
                  <a:schemeClr val="bg2"/>
                </a:solidFill>
                <a:latin typeface="Gill Sans"/>
                <a:cs typeface="Gill Sans"/>
              </a:rPr>
              <a:t>SQL-on-Hadoop</a:t>
            </a:r>
            <a:endParaRPr lang="en-US" sz="3200" b="0" dirty="0">
              <a:solidFill>
                <a:schemeClr val="bg2"/>
              </a:solidFill>
              <a:latin typeface="Gill Sans"/>
              <a:cs typeface="Gill Sans"/>
            </a:endParaRPr>
          </a:p>
        </p:txBody>
      </p:sp>
      <p:sp>
        <p:nvSpPr>
          <p:cNvPr id="11" name="Rectangle 10"/>
          <p:cNvSpPr/>
          <p:nvPr/>
        </p:nvSpPr>
        <p:spPr bwMode="auto">
          <a:xfrm>
            <a:off x="1981200" y="4343400"/>
            <a:ext cx="3810000" cy="8382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bg2"/>
                </a:solidFill>
                <a:effectLst/>
                <a:latin typeface="Gill Sans"/>
                <a:cs typeface="Gill Sans"/>
              </a:rPr>
              <a:t>HDFS</a:t>
            </a:r>
          </a:p>
        </p:txBody>
      </p:sp>
      <p:sp>
        <p:nvSpPr>
          <p:cNvPr id="12" name="Rectangle 11"/>
          <p:cNvSpPr/>
          <p:nvPr/>
        </p:nvSpPr>
        <p:spPr bwMode="auto">
          <a:xfrm>
            <a:off x="5867400" y="4343400"/>
            <a:ext cx="1143000" cy="8382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bg2"/>
                </a:solidFill>
                <a:effectLst/>
                <a:latin typeface="Gill Sans"/>
                <a:cs typeface="Gill Sans"/>
              </a:rPr>
              <a:t>Other Data Sources</a:t>
            </a:r>
          </a:p>
        </p:txBody>
      </p:sp>
    </p:spTree>
    <p:extLst>
      <p:ext uri="{BB962C8B-B14F-4D97-AF65-F5344CB8AC3E}">
        <p14:creationId xmlns:p14="http://schemas.microsoft.com/office/powerpoint/2010/main" val="35110944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the assignment?</a:t>
            </a:r>
            <a:endParaRPr lang="en-US" dirty="0"/>
          </a:p>
        </p:txBody>
      </p:sp>
      <p:sp>
        <p:nvSpPr>
          <p:cNvPr id="4" name="Rectangle 3"/>
          <p:cNvSpPr/>
          <p:nvPr/>
        </p:nvSpPr>
        <p:spPr bwMode="auto">
          <a:xfrm>
            <a:off x="1981200" y="4343400"/>
            <a:ext cx="5029200" cy="8382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bg2"/>
                </a:solidFill>
                <a:effectLst/>
                <a:latin typeface="Gill Sans"/>
                <a:cs typeface="Gill Sans"/>
              </a:rPr>
              <a:t>HDFS</a:t>
            </a:r>
          </a:p>
        </p:txBody>
      </p:sp>
      <p:sp>
        <p:nvSpPr>
          <p:cNvPr id="5" name="Rectangle 4"/>
          <p:cNvSpPr/>
          <p:nvPr/>
        </p:nvSpPr>
        <p:spPr bwMode="auto">
          <a:xfrm>
            <a:off x="1981200" y="3429000"/>
            <a:ext cx="5029200" cy="8382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b="0" dirty="0" smtClean="0">
                <a:solidFill>
                  <a:schemeClr val="bg2"/>
                </a:solidFill>
                <a:latin typeface="Gill Sans"/>
                <a:cs typeface="Gill Sans"/>
              </a:rPr>
              <a:t>Spark</a:t>
            </a:r>
            <a:endParaRPr kumimoji="0" lang="en-US" sz="2800" b="0" i="0" u="none" strike="noStrike" cap="none" normalizeH="0" baseline="0" dirty="0" smtClean="0">
              <a:ln>
                <a:noFill/>
              </a:ln>
              <a:solidFill>
                <a:schemeClr val="bg2"/>
              </a:solidFill>
              <a:effectLst/>
              <a:latin typeface="Gill Sans"/>
              <a:cs typeface="Gill Sans"/>
            </a:endParaRPr>
          </a:p>
        </p:txBody>
      </p:sp>
      <p:sp>
        <p:nvSpPr>
          <p:cNvPr id="6" name="Rectangle 5"/>
          <p:cNvSpPr/>
          <p:nvPr/>
        </p:nvSpPr>
        <p:spPr bwMode="auto">
          <a:xfrm>
            <a:off x="1981200" y="2514600"/>
            <a:ext cx="5029200" cy="8382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b="0" dirty="0" smtClean="0">
                <a:solidFill>
                  <a:schemeClr val="bg2"/>
                </a:solidFill>
                <a:latin typeface="Gill Sans"/>
                <a:cs typeface="Gill Sans"/>
              </a:rPr>
              <a:t>SQL query interface</a:t>
            </a:r>
            <a:endParaRPr kumimoji="0" lang="en-US" sz="2800" b="0" i="0" u="none" strike="noStrike" cap="none" normalizeH="0" baseline="0" dirty="0" smtClean="0">
              <a:ln>
                <a:noFill/>
              </a:ln>
              <a:solidFill>
                <a:schemeClr val="bg2"/>
              </a:solidFill>
              <a:effectLst/>
              <a:latin typeface="Gill Sans"/>
              <a:cs typeface="Gill Sans"/>
            </a:endParaRPr>
          </a:p>
        </p:txBody>
      </p:sp>
      <p:sp>
        <p:nvSpPr>
          <p:cNvPr id="7" name="TextBox 6"/>
          <p:cNvSpPr txBox="1"/>
          <p:nvPr/>
        </p:nvSpPr>
        <p:spPr>
          <a:xfrm>
            <a:off x="1981200" y="1828800"/>
            <a:ext cx="5029200" cy="584776"/>
          </a:xfrm>
          <a:prstGeom prst="rect">
            <a:avLst/>
          </a:prstGeom>
          <a:noFill/>
        </p:spPr>
        <p:txBody>
          <a:bodyPr wrap="square" rtlCol="0">
            <a:spAutoFit/>
          </a:bodyPr>
          <a:lstStyle/>
          <a:p>
            <a:pPr algn="ctr"/>
            <a:r>
              <a:rPr lang="en-US" sz="3200" b="0" dirty="0" smtClean="0">
                <a:solidFill>
                  <a:schemeClr val="bg2"/>
                </a:solidFill>
                <a:latin typeface="Gill Sans"/>
                <a:cs typeface="Gill Sans"/>
              </a:rPr>
              <a:t>SQL-on-Hadoop</a:t>
            </a:r>
            <a:endParaRPr lang="en-US" sz="3200" b="0" dirty="0">
              <a:solidFill>
                <a:schemeClr val="bg2"/>
              </a:solidFill>
              <a:latin typeface="Gill Sans"/>
              <a:cs typeface="Gill Sans"/>
            </a:endParaRPr>
          </a:p>
        </p:txBody>
      </p:sp>
      <p:sp>
        <p:nvSpPr>
          <p:cNvPr id="8" name="TextBox 7"/>
          <p:cNvSpPr txBox="1"/>
          <p:nvPr/>
        </p:nvSpPr>
        <p:spPr>
          <a:xfrm>
            <a:off x="7375573" y="3124200"/>
            <a:ext cx="777827" cy="461665"/>
          </a:xfrm>
          <a:prstGeom prst="rect">
            <a:avLst/>
          </a:prstGeom>
          <a:noFill/>
        </p:spPr>
        <p:txBody>
          <a:bodyPr wrap="none" rtlCol="0">
            <a:spAutoFit/>
          </a:bodyPr>
          <a:lstStyle/>
          <a:p>
            <a:r>
              <a:rPr lang="en-US" sz="2400" dirty="0" smtClean="0">
                <a:solidFill>
                  <a:srgbClr val="FF0000"/>
                </a:solidFill>
                <a:latin typeface="Gill Sans"/>
                <a:cs typeface="Gill Sans"/>
              </a:rPr>
              <a:t>You</a:t>
            </a:r>
            <a:endParaRPr lang="en-US" sz="2400" dirty="0">
              <a:solidFill>
                <a:srgbClr val="FF0000"/>
              </a:solidFill>
              <a:latin typeface="Gill Sans"/>
              <a:cs typeface="Gill Sans"/>
            </a:endParaRPr>
          </a:p>
        </p:txBody>
      </p:sp>
      <p:sp>
        <p:nvSpPr>
          <p:cNvPr id="10" name="Curved Left Arrow 9"/>
          <p:cNvSpPr/>
          <p:nvPr/>
        </p:nvSpPr>
        <p:spPr bwMode="auto">
          <a:xfrm>
            <a:off x="6795550" y="2895600"/>
            <a:ext cx="595850" cy="990600"/>
          </a:xfrm>
          <a:prstGeom prst="curvedLeft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7970857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the assignment?</a:t>
            </a:r>
            <a:endParaRPr lang="en-US" dirty="0"/>
          </a:p>
        </p:txBody>
      </p:sp>
      <p:pic>
        <p:nvPicPr>
          <p:cNvPr id="3" name="Picture 2" descr="tpc-h-schema.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914400"/>
            <a:ext cx="6172200" cy="5829300"/>
          </a:xfrm>
          <a:prstGeom prst="rect">
            <a:avLst/>
          </a:prstGeom>
        </p:spPr>
      </p:pic>
    </p:spTree>
    <p:extLst>
      <p:ext uri="{BB962C8B-B14F-4D97-AF65-F5344CB8AC3E}">
        <p14:creationId xmlns:p14="http://schemas.microsoft.com/office/powerpoint/2010/main" val="29885003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1981200" y="3962400"/>
            <a:ext cx="3810000" cy="8382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bg2"/>
                </a:solidFill>
                <a:effectLst/>
                <a:latin typeface="Gill Sans"/>
                <a:cs typeface="Gill Sans"/>
              </a:rPr>
              <a:t>HDFS</a:t>
            </a:r>
          </a:p>
        </p:txBody>
      </p:sp>
      <p:pic>
        <p:nvPicPr>
          <p:cNvPr id="13" name="Picture 12" descr="hive-logo.png"/>
          <p:cNvPicPr>
            <a:picLocks noChangeAspect="1"/>
          </p:cNvPicPr>
          <p:nvPr/>
        </p:nvPicPr>
        <p:blipFill>
          <a:blip r:embed="rId2" cstate="print"/>
          <a:stretch>
            <a:fillRect/>
          </a:stretch>
        </p:blipFill>
        <p:spPr>
          <a:xfrm>
            <a:off x="2667000" y="5334000"/>
            <a:ext cx="1192306" cy="1066800"/>
          </a:xfrm>
          <a:prstGeom prst="rect">
            <a:avLst/>
          </a:prstGeom>
        </p:spPr>
      </p:pic>
      <p:sp>
        <p:nvSpPr>
          <p:cNvPr id="9" name="Rectangle 8"/>
          <p:cNvSpPr/>
          <p:nvPr/>
        </p:nvSpPr>
        <p:spPr bwMode="auto">
          <a:xfrm>
            <a:off x="1981200" y="3048000"/>
            <a:ext cx="5029200" cy="8382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b="0" dirty="0" smtClean="0">
                <a:solidFill>
                  <a:schemeClr val="bg2"/>
                </a:solidFill>
                <a:latin typeface="Gill Sans"/>
                <a:cs typeface="Gill Sans"/>
              </a:rPr>
              <a:t>Execution Layer</a:t>
            </a:r>
            <a:endParaRPr kumimoji="0" lang="en-US" sz="2800" b="0" i="0" u="none" strike="noStrike" cap="none" normalizeH="0" baseline="0" dirty="0" smtClean="0">
              <a:ln>
                <a:noFill/>
              </a:ln>
              <a:solidFill>
                <a:schemeClr val="bg2"/>
              </a:solidFill>
              <a:effectLst/>
              <a:latin typeface="Gill Sans"/>
              <a:cs typeface="Gill Sans"/>
            </a:endParaRPr>
          </a:p>
        </p:txBody>
      </p:sp>
      <p:sp>
        <p:nvSpPr>
          <p:cNvPr id="10" name="Rectangle 9"/>
          <p:cNvSpPr/>
          <p:nvPr/>
        </p:nvSpPr>
        <p:spPr bwMode="auto">
          <a:xfrm>
            <a:off x="1981200" y="2133600"/>
            <a:ext cx="5029200" cy="8382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b="0" dirty="0" smtClean="0">
                <a:solidFill>
                  <a:schemeClr val="bg2"/>
                </a:solidFill>
                <a:latin typeface="Gill Sans"/>
                <a:cs typeface="Gill Sans"/>
              </a:rPr>
              <a:t>SQL query interface</a:t>
            </a:r>
            <a:endParaRPr kumimoji="0" lang="en-US" sz="2800" b="0" i="0" u="none" strike="noStrike" cap="none" normalizeH="0" baseline="0" dirty="0" smtClean="0">
              <a:ln>
                <a:noFill/>
              </a:ln>
              <a:solidFill>
                <a:schemeClr val="bg2"/>
              </a:solidFill>
              <a:effectLst/>
              <a:latin typeface="Gill Sans"/>
              <a:cs typeface="Gill Sans"/>
            </a:endParaRPr>
          </a:p>
        </p:txBody>
      </p:sp>
      <p:sp>
        <p:nvSpPr>
          <p:cNvPr id="11" name="TextBox 10"/>
          <p:cNvSpPr txBox="1"/>
          <p:nvPr/>
        </p:nvSpPr>
        <p:spPr>
          <a:xfrm>
            <a:off x="1981200" y="1091624"/>
            <a:ext cx="5029200" cy="584776"/>
          </a:xfrm>
          <a:prstGeom prst="rect">
            <a:avLst/>
          </a:prstGeom>
          <a:noFill/>
        </p:spPr>
        <p:txBody>
          <a:bodyPr wrap="square" rtlCol="0">
            <a:spAutoFit/>
          </a:bodyPr>
          <a:lstStyle/>
          <a:p>
            <a:pPr algn="ctr"/>
            <a:r>
              <a:rPr lang="en-US" sz="3200" b="0" dirty="0" smtClean="0">
                <a:solidFill>
                  <a:schemeClr val="bg2"/>
                </a:solidFill>
                <a:latin typeface="Gill Sans"/>
                <a:cs typeface="Gill Sans"/>
              </a:rPr>
              <a:t>SQL-on-Hadoop</a:t>
            </a:r>
            <a:endParaRPr lang="en-US" sz="3200" b="0" dirty="0">
              <a:solidFill>
                <a:schemeClr val="bg2"/>
              </a:solidFill>
              <a:latin typeface="Gill Sans"/>
              <a:cs typeface="Gill Sans"/>
            </a:endParaRPr>
          </a:p>
        </p:txBody>
      </p:sp>
      <p:pic>
        <p:nvPicPr>
          <p:cNvPr id="2" name="Picture 1" descr="Screen Shot 2016-02-17 at 11.32.2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5410200"/>
            <a:ext cx="2362200" cy="835505"/>
          </a:xfrm>
          <a:prstGeom prst="rect">
            <a:avLst/>
          </a:prstGeom>
        </p:spPr>
      </p:pic>
      <p:sp>
        <p:nvSpPr>
          <p:cNvPr id="8" name="Rectangle 7"/>
          <p:cNvSpPr/>
          <p:nvPr/>
        </p:nvSpPr>
        <p:spPr bwMode="auto">
          <a:xfrm>
            <a:off x="5867400" y="3962400"/>
            <a:ext cx="1143000" cy="8382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bg2"/>
                </a:solidFill>
                <a:effectLst/>
                <a:latin typeface="Gill Sans"/>
                <a:cs typeface="Gill Sans"/>
              </a:rPr>
              <a:t>Other Data Sources</a:t>
            </a:r>
          </a:p>
        </p:txBody>
      </p:sp>
    </p:spTree>
    <p:extLst>
      <p:ext uri="{BB962C8B-B14F-4D97-AF65-F5344CB8AC3E}">
        <p14:creationId xmlns:p14="http://schemas.microsoft.com/office/powerpoint/2010/main" val="336513504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the assignment?</a:t>
            </a:r>
            <a:endParaRPr lang="en-US" dirty="0"/>
          </a:p>
        </p:txBody>
      </p:sp>
      <p:sp>
        <p:nvSpPr>
          <p:cNvPr id="5" name="TextBox 4"/>
          <p:cNvSpPr txBox="1"/>
          <p:nvPr/>
        </p:nvSpPr>
        <p:spPr>
          <a:xfrm>
            <a:off x="990600" y="5096470"/>
            <a:ext cx="1544012" cy="461665"/>
          </a:xfrm>
          <a:prstGeom prst="rect">
            <a:avLst/>
          </a:prstGeom>
          <a:noFill/>
        </p:spPr>
        <p:txBody>
          <a:bodyPr wrap="none" rtlCol="0">
            <a:spAutoFit/>
          </a:bodyPr>
          <a:lstStyle/>
          <a:p>
            <a:r>
              <a:rPr lang="en-US" sz="2400" b="0" dirty="0" smtClean="0">
                <a:solidFill>
                  <a:srgbClr val="000000"/>
                </a:solidFill>
                <a:latin typeface="Gill Sans"/>
                <a:cs typeface="Gill Sans"/>
              </a:rPr>
              <a:t>SQL query </a:t>
            </a:r>
            <a:endParaRPr lang="en-US" sz="2400" b="0" dirty="0">
              <a:solidFill>
                <a:srgbClr val="000000"/>
              </a:solidFill>
              <a:latin typeface="Gill Sans"/>
              <a:cs typeface="Gill Sans"/>
            </a:endParaRPr>
          </a:p>
        </p:txBody>
      </p:sp>
      <p:sp>
        <p:nvSpPr>
          <p:cNvPr id="6" name="TextBox 5"/>
          <p:cNvSpPr txBox="1"/>
          <p:nvPr/>
        </p:nvSpPr>
        <p:spPr>
          <a:xfrm>
            <a:off x="838200" y="1548348"/>
            <a:ext cx="6864504" cy="3323987"/>
          </a:xfrm>
          <a:prstGeom prst="rect">
            <a:avLst/>
          </a:prstGeom>
          <a:noFill/>
        </p:spPr>
        <p:txBody>
          <a:bodyPr wrap="none" rtlCol="0">
            <a:spAutoFit/>
          </a:bodyPr>
          <a:lstStyle/>
          <a:p>
            <a:r>
              <a:rPr lang="en-US" sz="1400" b="0" dirty="0">
                <a:solidFill>
                  <a:schemeClr val="bg1"/>
                </a:solidFill>
                <a:latin typeface="Andale Mono"/>
                <a:cs typeface="Andale Mono"/>
              </a:rPr>
              <a:t>select</a:t>
            </a:r>
          </a:p>
          <a:p>
            <a:r>
              <a:rPr lang="en-US" sz="1400" b="0" dirty="0">
                <a:solidFill>
                  <a:schemeClr val="bg1"/>
                </a:solidFill>
                <a:latin typeface="Andale Mono"/>
                <a:cs typeface="Andale Mono"/>
              </a:rPr>
              <a:t>  </a:t>
            </a:r>
            <a:r>
              <a:rPr lang="en-US" sz="1400" b="0" dirty="0" err="1">
                <a:solidFill>
                  <a:schemeClr val="bg1"/>
                </a:solidFill>
                <a:latin typeface="Andale Mono"/>
                <a:cs typeface="Andale Mono"/>
              </a:rPr>
              <a:t>l_returnflag</a:t>
            </a:r>
            <a:r>
              <a:rPr lang="en-US" sz="1400" b="0" dirty="0">
                <a:solidFill>
                  <a:schemeClr val="bg1"/>
                </a:solidFill>
                <a:latin typeface="Andale Mono"/>
                <a:cs typeface="Andale Mono"/>
              </a:rPr>
              <a:t>,</a:t>
            </a:r>
          </a:p>
          <a:p>
            <a:r>
              <a:rPr lang="en-US" sz="1400" b="0" dirty="0">
                <a:solidFill>
                  <a:schemeClr val="bg1"/>
                </a:solidFill>
                <a:latin typeface="Andale Mono"/>
                <a:cs typeface="Andale Mono"/>
              </a:rPr>
              <a:t>  </a:t>
            </a:r>
            <a:r>
              <a:rPr lang="en-US" sz="1400" b="0" dirty="0" err="1">
                <a:solidFill>
                  <a:schemeClr val="bg1"/>
                </a:solidFill>
                <a:latin typeface="Andale Mono"/>
                <a:cs typeface="Andale Mono"/>
              </a:rPr>
              <a:t>l_linestatus</a:t>
            </a:r>
            <a:r>
              <a:rPr lang="en-US" sz="1400" b="0" dirty="0">
                <a:solidFill>
                  <a:schemeClr val="bg1"/>
                </a:solidFill>
                <a:latin typeface="Andale Mono"/>
                <a:cs typeface="Andale Mono"/>
              </a:rPr>
              <a:t>,</a:t>
            </a:r>
          </a:p>
          <a:p>
            <a:r>
              <a:rPr lang="en-US" sz="1400" b="0" dirty="0">
                <a:solidFill>
                  <a:schemeClr val="bg1"/>
                </a:solidFill>
                <a:latin typeface="Andale Mono"/>
                <a:cs typeface="Andale Mono"/>
              </a:rPr>
              <a:t>  sum(</a:t>
            </a:r>
            <a:r>
              <a:rPr lang="en-US" sz="1400" b="0" dirty="0" err="1">
                <a:solidFill>
                  <a:schemeClr val="bg1"/>
                </a:solidFill>
                <a:latin typeface="Andale Mono"/>
                <a:cs typeface="Andale Mono"/>
              </a:rPr>
              <a:t>l_quantity</a:t>
            </a:r>
            <a:r>
              <a:rPr lang="en-US" sz="1400" b="0" dirty="0">
                <a:solidFill>
                  <a:schemeClr val="bg1"/>
                </a:solidFill>
                <a:latin typeface="Andale Mono"/>
                <a:cs typeface="Andale Mono"/>
              </a:rPr>
              <a:t>) as </a:t>
            </a:r>
            <a:r>
              <a:rPr lang="en-US" sz="1400" b="0" dirty="0" err="1">
                <a:solidFill>
                  <a:schemeClr val="bg1"/>
                </a:solidFill>
                <a:latin typeface="Andale Mono"/>
                <a:cs typeface="Andale Mono"/>
              </a:rPr>
              <a:t>sum_qty</a:t>
            </a:r>
            <a:r>
              <a:rPr lang="en-US" sz="1400" b="0" dirty="0">
                <a:solidFill>
                  <a:schemeClr val="bg1"/>
                </a:solidFill>
                <a:latin typeface="Andale Mono"/>
                <a:cs typeface="Andale Mono"/>
              </a:rPr>
              <a:t>,</a:t>
            </a:r>
          </a:p>
          <a:p>
            <a:r>
              <a:rPr lang="en-US" sz="1400" b="0" dirty="0">
                <a:solidFill>
                  <a:schemeClr val="bg1"/>
                </a:solidFill>
                <a:latin typeface="Andale Mono"/>
                <a:cs typeface="Andale Mono"/>
              </a:rPr>
              <a:t>  sum(</a:t>
            </a:r>
            <a:r>
              <a:rPr lang="en-US" sz="1400" b="0" dirty="0" err="1">
                <a:solidFill>
                  <a:schemeClr val="bg1"/>
                </a:solidFill>
                <a:latin typeface="Andale Mono"/>
                <a:cs typeface="Andale Mono"/>
              </a:rPr>
              <a:t>l_extendedprice</a:t>
            </a:r>
            <a:r>
              <a:rPr lang="en-US" sz="1400" b="0" dirty="0">
                <a:solidFill>
                  <a:schemeClr val="bg1"/>
                </a:solidFill>
                <a:latin typeface="Andale Mono"/>
                <a:cs typeface="Andale Mono"/>
              </a:rPr>
              <a:t>) as </a:t>
            </a:r>
            <a:r>
              <a:rPr lang="en-US" sz="1400" b="0" dirty="0" err="1">
                <a:solidFill>
                  <a:schemeClr val="bg1"/>
                </a:solidFill>
                <a:latin typeface="Andale Mono"/>
                <a:cs typeface="Andale Mono"/>
              </a:rPr>
              <a:t>sum_base_price</a:t>
            </a:r>
            <a:r>
              <a:rPr lang="en-US" sz="1400" b="0" dirty="0">
                <a:solidFill>
                  <a:schemeClr val="bg1"/>
                </a:solidFill>
                <a:latin typeface="Andale Mono"/>
                <a:cs typeface="Andale Mono"/>
              </a:rPr>
              <a:t>,</a:t>
            </a:r>
          </a:p>
          <a:p>
            <a:r>
              <a:rPr lang="en-US" sz="1400" b="0" dirty="0">
                <a:solidFill>
                  <a:schemeClr val="bg1"/>
                </a:solidFill>
                <a:latin typeface="Andale Mono"/>
                <a:cs typeface="Andale Mono"/>
              </a:rPr>
              <a:t>  sum(</a:t>
            </a:r>
            <a:r>
              <a:rPr lang="en-US" sz="1400" b="0" dirty="0" err="1">
                <a:solidFill>
                  <a:schemeClr val="bg1"/>
                </a:solidFill>
                <a:latin typeface="Andale Mono"/>
                <a:cs typeface="Andale Mono"/>
              </a:rPr>
              <a:t>l_extendedprice</a:t>
            </a:r>
            <a:r>
              <a:rPr lang="en-US" sz="1400" b="0" dirty="0">
                <a:solidFill>
                  <a:schemeClr val="bg1"/>
                </a:solidFill>
                <a:latin typeface="Andale Mono"/>
                <a:cs typeface="Andale Mono"/>
              </a:rPr>
              <a:t>*(1-l_discount)) as </a:t>
            </a:r>
            <a:r>
              <a:rPr lang="en-US" sz="1400" b="0" dirty="0" err="1">
                <a:solidFill>
                  <a:schemeClr val="bg1"/>
                </a:solidFill>
                <a:latin typeface="Andale Mono"/>
                <a:cs typeface="Andale Mono"/>
              </a:rPr>
              <a:t>sum_disc_price</a:t>
            </a:r>
            <a:r>
              <a:rPr lang="en-US" sz="1400" b="0" dirty="0">
                <a:solidFill>
                  <a:schemeClr val="bg1"/>
                </a:solidFill>
                <a:latin typeface="Andale Mono"/>
                <a:cs typeface="Andale Mono"/>
              </a:rPr>
              <a:t>,</a:t>
            </a:r>
          </a:p>
          <a:p>
            <a:r>
              <a:rPr lang="en-US" sz="1400" b="0" dirty="0">
                <a:solidFill>
                  <a:schemeClr val="bg1"/>
                </a:solidFill>
                <a:latin typeface="Andale Mono"/>
                <a:cs typeface="Andale Mono"/>
              </a:rPr>
              <a:t>  sum(</a:t>
            </a:r>
            <a:r>
              <a:rPr lang="en-US" sz="1400" b="0" dirty="0" err="1">
                <a:solidFill>
                  <a:schemeClr val="bg1"/>
                </a:solidFill>
                <a:latin typeface="Andale Mono"/>
                <a:cs typeface="Andale Mono"/>
              </a:rPr>
              <a:t>l_extendedprice</a:t>
            </a:r>
            <a:r>
              <a:rPr lang="en-US" sz="1400" b="0" dirty="0">
                <a:solidFill>
                  <a:schemeClr val="bg1"/>
                </a:solidFill>
                <a:latin typeface="Andale Mono"/>
                <a:cs typeface="Andale Mono"/>
              </a:rPr>
              <a:t>*(1-l_discount)*(1+l_tax)) as </a:t>
            </a:r>
            <a:r>
              <a:rPr lang="en-US" sz="1400" b="0" dirty="0" err="1">
                <a:solidFill>
                  <a:schemeClr val="bg1"/>
                </a:solidFill>
                <a:latin typeface="Andale Mono"/>
                <a:cs typeface="Andale Mono"/>
              </a:rPr>
              <a:t>sum_charge</a:t>
            </a:r>
            <a:r>
              <a:rPr lang="en-US" sz="1400" b="0" dirty="0">
                <a:solidFill>
                  <a:schemeClr val="bg1"/>
                </a:solidFill>
                <a:latin typeface="Andale Mono"/>
                <a:cs typeface="Andale Mono"/>
              </a:rPr>
              <a:t>,</a:t>
            </a:r>
          </a:p>
          <a:p>
            <a:r>
              <a:rPr lang="en-US" sz="1400" b="0" dirty="0">
                <a:solidFill>
                  <a:schemeClr val="bg1"/>
                </a:solidFill>
                <a:latin typeface="Andale Mono"/>
                <a:cs typeface="Andale Mono"/>
              </a:rPr>
              <a:t>  </a:t>
            </a:r>
            <a:r>
              <a:rPr lang="en-US" sz="1400" b="0" dirty="0" err="1">
                <a:solidFill>
                  <a:schemeClr val="bg1"/>
                </a:solidFill>
                <a:latin typeface="Andale Mono"/>
                <a:cs typeface="Andale Mono"/>
              </a:rPr>
              <a:t>avg</a:t>
            </a:r>
            <a:r>
              <a:rPr lang="en-US" sz="1400" b="0" dirty="0">
                <a:solidFill>
                  <a:schemeClr val="bg1"/>
                </a:solidFill>
                <a:latin typeface="Andale Mono"/>
                <a:cs typeface="Andale Mono"/>
              </a:rPr>
              <a:t>(</a:t>
            </a:r>
            <a:r>
              <a:rPr lang="en-US" sz="1400" b="0" dirty="0" err="1">
                <a:solidFill>
                  <a:schemeClr val="bg1"/>
                </a:solidFill>
                <a:latin typeface="Andale Mono"/>
                <a:cs typeface="Andale Mono"/>
              </a:rPr>
              <a:t>l_quantity</a:t>
            </a:r>
            <a:r>
              <a:rPr lang="en-US" sz="1400" b="0" dirty="0">
                <a:solidFill>
                  <a:schemeClr val="bg1"/>
                </a:solidFill>
                <a:latin typeface="Andale Mono"/>
                <a:cs typeface="Andale Mono"/>
              </a:rPr>
              <a:t>) as </a:t>
            </a:r>
            <a:r>
              <a:rPr lang="en-US" sz="1400" b="0" dirty="0" err="1">
                <a:solidFill>
                  <a:schemeClr val="bg1"/>
                </a:solidFill>
                <a:latin typeface="Andale Mono"/>
                <a:cs typeface="Andale Mono"/>
              </a:rPr>
              <a:t>avg_qty</a:t>
            </a:r>
            <a:r>
              <a:rPr lang="en-US" sz="1400" b="0" dirty="0">
                <a:solidFill>
                  <a:schemeClr val="bg1"/>
                </a:solidFill>
                <a:latin typeface="Andale Mono"/>
                <a:cs typeface="Andale Mono"/>
              </a:rPr>
              <a:t>,</a:t>
            </a:r>
          </a:p>
          <a:p>
            <a:r>
              <a:rPr lang="en-US" sz="1400" b="0" dirty="0">
                <a:solidFill>
                  <a:schemeClr val="bg1"/>
                </a:solidFill>
                <a:latin typeface="Andale Mono"/>
                <a:cs typeface="Andale Mono"/>
              </a:rPr>
              <a:t>  </a:t>
            </a:r>
            <a:r>
              <a:rPr lang="en-US" sz="1400" b="0" dirty="0" err="1">
                <a:solidFill>
                  <a:schemeClr val="bg1"/>
                </a:solidFill>
                <a:latin typeface="Andale Mono"/>
                <a:cs typeface="Andale Mono"/>
              </a:rPr>
              <a:t>avg</a:t>
            </a:r>
            <a:r>
              <a:rPr lang="en-US" sz="1400" b="0" dirty="0">
                <a:solidFill>
                  <a:schemeClr val="bg1"/>
                </a:solidFill>
                <a:latin typeface="Andale Mono"/>
                <a:cs typeface="Andale Mono"/>
              </a:rPr>
              <a:t>(</a:t>
            </a:r>
            <a:r>
              <a:rPr lang="en-US" sz="1400" b="0" dirty="0" err="1">
                <a:solidFill>
                  <a:schemeClr val="bg1"/>
                </a:solidFill>
                <a:latin typeface="Andale Mono"/>
                <a:cs typeface="Andale Mono"/>
              </a:rPr>
              <a:t>l_extendedprice</a:t>
            </a:r>
            <a:r>
              <a:rPr lang="en-US" sz="1400" b="0" dirty="0">
                <a:solidFill>
                  <a:schemeClr val="bg1"/>
                </a:solidFill>
                <a:latin typeface="Andale Mono"/>
                <a:cs typeface="Andale Mono"/>
              </a:rPr>
              <a:t>) as </a:t>
            </a:r>
            <a:r>
              <a:rPr lang="en-US" sz="1400" b="0" dirty="0" err="1">
                <a:solidFill>
                  <a:schemeClr val="bg1"/>
                </a:solidFill>
                <a:latin typeface="Andale Mono"/>
                <a:cs typeface="Andale Mono"/>
              </a:rPr>
              <a:t>avg_price</a:t>
            </a:r>
            <a:r>
              <a:rPr lang="en-US" sz="1400" b="0" dirty="0">
                <a:solidFill>
                  <a:schemeClr val="bg1"/>
                </a:solidFill>
                <a:latin typeface="Andale Mono"/>
                <a:cs typeface="Andale Mono"/>
              </a:rPr>
              <a:t>,</a:t>
            </a:r>
          </a:p>
          <a:p>
            <a:r>
              <a:rPr lang="en-US" sz="1400" b="0" dirty="0">
                <a:solidFill>
                  <a:schemeClr val="bg1"/>
                </a:solidFill>
                <a:latin typeface="Andale Mono"/>
                <a:cs typeface="Andale Mono"/>
              </a:rPr>
              <a:t>  </a:t>
            </a:r>
            <a:r>
              <a:rPr lang="en-US" sz="1400" b="0" dirty="0" err="1">
                <a:solidFill>
                  <a:schemeClr val="bg1"/>
                </a:solidFill>
                <a:latin typeface="Andale Mono"/>
                <a:cs typeface="Andale Mono"/>
              </a:rPr>
              <a:t>avg</a:t>
            </a:r>
            <a:r>
              <a:rPr lang="en-US" sz="1400" b="0" dirty="0">
                <a:solidFill>
                  <a:schemeClr val="bg1"/>
                </a:solidFill>
                <a:latin typeface="Andale Mono"/>
                <a:cs typeface="Andale Mono"/>
              </a:rPr>
              <a:t>(</a:t>
            </a:r>
            <a:r>
              <a:rPr lang="en-US" sz="1400" b="0" dirty="0" err="1">
                <a:solidFill>
                  <a:schemeClr val="bg1"/>
                </a:solidFill>
                <a:latin typeface="Andale Mono"/>
                <a:cs typeface="Andale Mono"/>
              </a:rPr>
              <a:t>l_discount</a:t>
            </a:r>
            <a:r>
              <a:rPr lang="en-US" sz="1400" b="0" dirty="0">
                <a:solidFill>
                  <a:schemeClr val="bg1"/>
                </a:solidFill>
                <a:latin typeface="Andale Mono"/>
                <a:cs typeface="Andale Mono"/>
              </a:rPr>
              <a:t>) as </a:t>
            </a:r>
            <a:r>
              <a:rPr lang="en-US" sz="1400" b="0" dirty="0" err="1">
                <a:solidFill>
                  <a:schemeClr val="bg1"/>
                </a:solidFill>
                <a:latin typeface="Andale Mono"/>
                <a:cs typeface="Andale Mono"/>
              </a:rPr>
              <a:t>avg_disc</a:t>
            </a:r>
            <a:r>
              <a:rPr lang="en-US" sz="1400" b="0" dirty="0">
                <a:solidFill>
                  <a:schemeClr val="bg1"/>
                </a:solidFill>
                <a:latin typeface="Andale Mono"/>
                <a:cs typeface="Andale Mono"/>
              </a:rPr>
              <a:t>,</a:t>
            </a:r>
          </a:p>
          <a:p>
            <a:r>
              <a:rPr lang="en-US" sz="1400" b="0" dirty="0">
                <a:solidFill>
                  <a:schemeClr val="bg1"/>
                </a:solidFill>
                <a:latin typeface="Andale Mono"/>
                <a:cs typeface="Andale Mono"/>
              </a:rPr>
              <a:t>  count(*) as </a:t>
            </a:r>
            <a:r>
              <a:rPr lang="en-US" sz="1400" b="0" dirty="0" err="1">
                <a:solidFill>
                  <a:schemeClr val="bg1"/>
                </a:solidFill>
                <a:latin typeface="Andale Mono"/>
                <a:cs typeface="Andale Mono"/>
              </a:rPr>
              <a:t>count_order</a:t>
            </a:r>
            <a:endParaRPr lang="en-US" sz="1400" b="0" dirty="0">
              <a:solidFill>
                <a:schemeClr val="bg1"/>
              </a:solidFill>
              <a:latin typeface="Andale Mono"/>
              <a:cs typeface="Andale Mono"/>
            </a:endParaRPr>
          </a:p>
          <a:p>
            <a:r>
              <a:rPr lang="en-US" sz="1400" b="0" dirty="0">
                <a:solidFill>
                  <a:schemeClr val="bg1"/>
                </a:solidFill>
                <a:latin typeface="Andale Mono"/>
                <a:cs typeface="Andale Mono"/>
              </a:rPr>
              <a:t>from </a:t>
            </a:r>
            <a:r>
              <a:rPr lang="en-US" sz="1400" b="0" dirty="0" err="1">
                <a:solidFill>
                  <a:schemeClr val="bg1"/>
                </a:solidFill>
                <a:latin typeface="Andale Mono"/>
                <a:cs typeface="Andale Mono"/>
              </a:rPr>
              <a:t>lineitem</a:t>
            </a:r>
            <a:endParaRPr lang="en-US" sz="1400" b="0" dirty="0">
              <a:solidFill>
                <a:schemeClr val="bg1"/>
              </a:solidFill>
              <a:latin typeface="Andale Mono"/>
              <a:cs typeface="Andale Mono"/>
            </a:endParaRPr>
          </a:p>
          <a:p>
            <a:r>
              <a:rPr lang="en-US" sz="1400" b="0" dirty="0">
                <a:solidFill>
                  <a:schemeClr val="bg1"/>
                </a:solidFill>
                <a:latin typeface="Andale Mono"/>
                <a:cs typeface="Andale Mono"/>
              </a:rPr>
              <a:t>where</a:t>
            </a:r>
          </a:p>
          <a:p>
            <a:r>
              <a:rPr lang="en-US" sz="1400" b="0" dirty="0">
                <a:solidFill>
                  <a:schemeClr val="bg1"/>
                </a:solidFill>
                <a:latin typeface="Andale Mono"/>
                <a:cs typeface="Andale Mono"/>
              </a:rPr>
              <a:t>  </a:t>
            </a:r>
            <a:r>
              <a:rPr lang="en-US" sz="1400" b="0" dirty="0" err="1">
                <a:solidFill>
                  <a:schemeClr val="bg1"/>
                </a:solidFill>
                <a:latin typeface="Andale Mono"/>
                <a:cs typeface="Andale Mono"/>
              </a:rPr>
              <a:t>l_shipdate</a:t>
            </a:r>
            <a:r>
              <a:rPr lang="en-US" sz="1400" b="0" dirty="0">
                <a:solidFill>
                  <a:schemeClr val="bg1"/>
                </a:solidFill>
                <a:latin typeface="Andale Mono"/>
                <a:cs typeface="Andale Mono"/>
              </a:rPr>
              <a:t> = </a:t>
            </a:r>
            <a:r>
              <a:rPr lang="en-US" sz="1400" b="0" dirty="0">
                <a:solidFill>
                  <a:srgbClr val="FF0000"/>
                </a:solidFill>
                <a:latin typeface="Andale Mono"/>
                <a:cs typeface="Andale Mono"/>
              </a:rPr>
              <a:t>'YYYY-MM-DD'</a:t>
            </a:r>
          </a:p>
          <a:p>
            <a:r>
              <a:rPr lang="en-US" sz="1400" b="0" dirty="0">
                <a:solidFill>
                  <a:schemeClr val="bg1"/>
                </a:solidFill>
                <a:latin typeface="Andale Mono"/>
                <a:cs typeface="Andale Mono"/>
              </a:rPr>
              <a:t>group by </a:t>
            </a:r>
            <a:r>
              <a:rPr lang="en-US" sz="1400" b="0" dirty="0" err="1">
                <a:solidFill>
                  <a:schemeClr val="bg1"/>
                </a:solidFill>
                <a:latin typeface="Andale Mono"/>
                <a:cs typeface="Andale Mono"/>
              </a:rPr>
              <a:t>l_returnflag</a:t>
            </a:r>
            <a:r>
              <a:rPr lang="en-US" sz="1400" b="0" dirty="0">
                <a:solidFill>
                  <a:schemeClr val="bg1"/>
                </a:solidFill>
                <a:latin typeface="Andale Mono"/>
                <a:cs typeface="Andale Mono"/>
              </a:rPr>
              <a:t>, </a:t>
            </a:r>
            <a:r>
              <a:rPr lang="en-US" sz="1400" b="0" dirty="0" err="1">
                <a:solidFill>
                  <a:schemeClr val="bg1"/>
                </a:solidFill>
                <a:latin typeface="Andale Mono"/>
                <a:cs typeface="Andale Mono"/>
              </a:rPr>
              <a:t>l_linestatus</a:t>
            </a:r>
            <a:r>
              <a:rPr lang="en-US" sz="1400" b="0" dirty="0">
                <a:solidFill>
                  <a:schemeClr val="bg1"/>
                </a:solidFill>
                <a:latin typeface="Andale Mono"/>
                <a:cs typeface="Andale Mono"/>
              </a:rPr>
              <a:t>;</a:t>
            </a:r>
          </a:p>
        </p:txBody>
      </p:sp>
      <p:sp>
        <p:nvSpPr>
          <p:cNvPr id="7" name="TextBox 6"/>
          <p:cNvSpPr txBox="1"/>
          <p:nvPr/>
        </p:nvSpPr>
        <p:spPr>
          <a:xfrm>
            <a:off x="5895637" y="5100935"/>
            <a:ext cx="2638763" cy="461665"/>
          </a:xfrm>
          <a:prstGeom prst="rect">
            <a:avLst/>
          </a:prstGeom>
          <a:noFill/>
        </p:spPr>
        <p:txBody>
          <a:bodyPr wrap="none" rtlCol="0">
            <a:spAutoFit/>
          </a:bodyPr>
          <a:lstStyle/>
          <a:p>
            <a:r>
              <a:rPr lang="en-US" sz="2400" b="0" dirty="0" smtClean="0">
                <a:solidFill>
                  <a:srgbClr val="000000"/>
                </a:solidFill>
                <a:latin typeface="Gill Sans"/>
                <a:cs typeface="Gill Sans"/>
              </a:rPr>
              <a:t>Raw Spark program</a:t>
            </a:r>
            <a:endParaRPr lang="en-US" sz="2400" b="0" dirty="0">
              <a:solidFill>
                <a:srgbClr val="000000"/>
              </a:solidFill>
              <a:latin typeface="Gill Sans"/>
              <a:cs typeface="Gill Sans"/>
            </a:endParaRPr>
          </a:p>
        </p:txBody>
      </p:sp>
      <p:cxnSp>
        <p:nvCxnSpPr>
          <p:cNvPr id="4" name="Straight Arrow Connector 3"/>
          <p:cNvCxnSpPr>
            <a:stCxn id="5" idx="3"/>
            <a:endCxn id="7" idx="1"/>
          </p:cNvCxnSpPr>
          <p:nvPr/>
        </p:nvCxnSpPr>
        <p:spPr bwMode="auto">
          <a:xfrm>
            <a:off x="2534612" y="5327303"/>
            <a:ext cx="3361025" cy="4465"/>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8" name="Straight Arrow Connector 7"/>
          <p:cNvCxnSpPr/>
          <p:nvPr/>
        </p:nvCxnSpPr>
        <p:spPr bwMode="auto">
          <a:xfrm>
            <a:off x="7239000" y="4491335"/>
            <a:ext cx="0" cy="685800"/>
          </a:xfrm>
          <a:prstGeom prst="straightConnector1">
            <a:avLst/>
          </a:prstGeom>
          <a:ln>
            <a:prstDash val="sysDash"/>
            <a:headEnd type="none" w="med" len="med"/>
            <a:tailEnd type="arrow"/>
          </a:ln>
        </p:spPr>
        <p:style>
          <a:lnRef idx="2">
            <a:schemeClr val="dk1"/>
          </a:lnRef>
          <a:fillRef idx="0">
            <a:schemeClr val="dk1"/>
          </a:fillRef>
          <a:effectRef idx="1">
            <a:schemeClr val="dk1"/>
          </a:effectRef>
          <a:fontRef idx="minor">
            <a:schemeClr val="tx1"/>
          </a:fontRef>
        </p:style>
      </p:cxnSp>
      <p:cxnSp>
        <p:nvCxnSpPr>
          <p:cNvPr id="10" name="Straight Arrow Connector 9"/>
          <p:cNvCxnSpPr/>
          <p:nvPr/>
        </p:nvCxnSpPr>
        <p:spPr bwMode="auto">
          <a:xfrm flipH="1">
            <a:off x="3810000" y="4491335"/>
            <a:ext cx="3429000" cy="0"/>
          </a:xfrm>
          <a:prstGeom prst="straightConnector1">
            <a:avLst/>
          </a:prstGeom>
          <a:ln>
            <a:prstDash val="sysDash"/>
            <a:headEnd type="none" w="med" len="med"/>
            <a:tailEnd type="none"/>
          </a:ln>
        </p:spPr>
        <p:style>
          <a:lnRef idx="2">
            <a:schemeClr val="dk1"/>
          </a:lnRef>
          <a:fillRef idx="0">
            <a:schemeClr val="dk1"/>
          </a:fillRef>
          <a:effectRef idx="1">
            <a:schemeClr val="dk1"/>
          </a:effectRef>
          <a:fontRef idx="minor">
            <a:schemeClr val="tx1"/>
          </a:fontRef>
        </p:style>
      </p:cxnSp>
      <p:sp>
        <p:nvSpPr>
          <p:cNvPr id="15" name="TextBox 14"/>
          <p:cNvSpPr txBox="1"/>
          <p:nvPr/>
        </p:nvSpPr>
        <p:spPr>
          <a:xfrm>
            <a:off x="5334000" y="4091225"/>
            <a:ext cx="1864613" cy="400110"/>
          </a:xfrm>
          <a:prstGeom prst="rect">
            <a:avLst/>
          </a:prstGeom>
          <a:noFill/>
        </p:spPr>
        <p:txBody>
          <a:bodyPr wrap="none" rtlCol="0">
            <a:spAutoFit/>
          </a:bodyPr>
          <a:lstStyle/>
          <a:p>
            <a:r>
              <a:rPr lang="en-US" sz="2000" b="0" dirty="0" smtClean="0">
                <a:solidFill>
                  <a:srgbClr val="000000"/>
                </a:solidFill>
                <a:latin typeface="Gill Sans"/>
                <a:cs typeface="Gill Sans"/>
              </a:rPr>
              <a:t>input parameter</a:t>
            </a:r>
            <a:endParaRPr lang="en-US" sz="2000" b="0" dirty="0">
              <a:solidFill>
                <a:srgbClr val="000000"/>
              </a:solidFill>
              <a:latin typeface="Gill Sans"/>
              <a:cs typeface="Gill Sans"/>
            </a:endParaRPr>
          </a:p>
        </p:txBody>
      </p:sp>
      <p:sp>
        <p:nvSpPr>
          <p:cNvPr id="16" name="TextBox 15"/>
          <p:cNvSpPr txBox="1"/>
          <p:nvPr/>
        </p:nvSpPr>
        <p:spPr>
          <a:xfrm>
            <a:off x="3429000" y="5334000"/>
            <a:ext cx="1665991" cy="461665"/>
          </a:xfrm>
          <a:prstGeom prst="rect">
            <a:avLst/>
          </a:prstGeom>
          <a:noFill/>
        </p:spPr>
        <p:txBody>
          <a:bodyPr wrap="none" rtlCol="0">
            <a:spAutoFit/>
          </a:bodyPr>
          <a:lstStyle/>
          <a:p>
            <a:r>
              <a:rPr lang="en-US" sz="2400" b="0" dirty="0" smtClean="0">
                <a:solidFill>
                  <a:srgbClr val="FF0000"/>
                </a:solidFill>
                <a:latin typeface="Gill Sans"/>
                <a:cs typeface="Gill Sans"/>
              </a:rPr>
              <a:t>Your task…</a:t>
            </a:r>
            <a:endParaRPr lang="en-US" sz="2400" b="0" dirty="0">
              <a:solidFill>
                <a:srgbClr val="FF0000"/>
              </a:solidFill>
              <a:latin typeface="Gill Sans"/>
              <a:cs typeface="Gill Sans"/>
            </a:endParaRPr>
          </a:p>
        </p:txBody>
      </p:sp>
    </p:spTree>
    <p:extLst>
      <p:ext uri="{BB962C8B-B14F-4D97-AF65-F5344CB8AC3E}">
        <p14:creationId xmlns:p14="http://schemas.microsoft.com/office/powerpoint/2010/main" val="3157002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itennoj_honbo_garden06s3200.jpg"/>
          <p:cNvPicPr>
            <a:picLocks noChangeAspect="1"/>
          </p:cNvPicPr>
          <p:nvPr/>
        </p:nvPicPr>
        <p:blipFill>
          <a:blip r:embed="rId2" cstate="print"/>
          <a:stretch>
            <a:fillRect/>
          </a:stretch>
        </p:blipFill>
        <p:spPr>
          <a:xfrm>
            <a:off x="-550688" y="0"/>
            <a:ext cx="10245376" cy="6857999"/>
          </a:xfrm>
          <a:prstGeom prst="rect">
            <a:avLst/>
          </a:prstGeom>
        </p:spPr>
      </p:pic>
      <p:sp>
        <p:nvSpPr>
          <p:cNvPr id="5" name="TextBox 3"/>
          <p:cNvSpPr txBox="1">
            <a:spLocks noChangeArrowheads="1"/>
          </p:cNvSpPr>
          <p:nvPr/>
        </p:nvSpPr>
        <p:spPr bwMode="auto">
          <a:xfrm>
            <a:off x="0" y="6611938"/>
            <a:ext cx="2743200" cy="246221"/>
          </a:xfrm>
          <a:prstGeom prst="rect">
            <a:avLst/>
          </a:prstGeom>
          <a:noFill/>
          <a:ln w="9525">
            <a:noFill/>
            <a:miter lim="800000"/>
            <a:headEnd/>
            <a:tailEnd/>
          </a:ln>
        </p:spPr>
        <p:txBody>
          <a:bodyPr wrap="square">
            <a:spAutoFit/>
          </a:bodyPr>
          <a:lstStyle/>
          <a:p>
            <a:r>
              <a:rPr lang="en-US" sz="1000" b="0" dirty="0">
                <a:solidFill>
                  <a:srgbClr val="FFFFFF"/>
                </a:solidFill>
              </a:rPr>
              <a:t>Source: </a:t>
            </a:r>
            <a:r>
              <a:rPr lang="en-US" sz="1000" b="0" dirty="0" smtClean="0">
                <a:solidFill>
                  <a:srgbClr val="FFFFFF"/>
                </a:solidFill>
              </a:rPr>
              <a:t>Wikipedia (Japanese rock garden)</a:t>
            </a:r>
            <a:endParaRPr lang="en-US" sz="1000" b="0" dirty="0">
              <a:solidFill>
                <a:srgbClr val="FFFFFF"/>
              </a:solidFill>
            </a:endParaRPr>
          </a:p>
        </p:txBody>
      </p:sp>
      <p:sp>
        <p:nvSpPr>
          <p:cNvPr id="6" name="Title 3"/>
          <p:cNvSpPr txBox="1">
            <a:spLocks/>
          </p:cNvSpPr>
          <p:nvPr/>
        </p:nvSpPr>
        <p:spPr>
          <a:xfrm>
            <a:off x="0" y="2476500"/>
            <a:ext cx="9144000" cy="1028700"/>
          </a:xfrm>
          <a:prstGeom prst="rect">
            <a:avLst/>
          </a:prstGeom>
        </p:spPr>
        <p:txBody>
          <a:bodyPr/>
          <a:lstStyle>
            <a:lvl1pPr algn="l" rtl="0" eaLnBrk="0" fontAlgn="base" hangingPunct="0">
              <a:spcBef>
                <a:spcPct val="0"/>
              </a:spcBef>
              <a:spcAft>
                <a:spcPct val="0"/>
              </a:spcAft>
              <a:defRPr sz="3200" b="1" baseline="0">
                <a:solidFill>
                  <a:schemeClr val="bg1"/>
                </a:solidFill>
                <a:latin typeface="Gill Sans"/>
                <a:ea typeface="+mj-ea"/>
                <a:cs typeface="Gill Sans"/>
              </a:defRPr>
            </a:lvl1pPr>
            <a:lvl2pPr algn="l" rtl="0" eaLnBrk="0" fontAlgn="base" hangingPunct="0">
              <a:spcBef>
                <a:spcPct val="0"/>
              </a:spcBef>
              <a:spcAft>
                <a:spcPct val="0"/>
              </a:spcAft>
              <a:defRPr sz="3200">
                <a:solidFill>
                  <a:schemeClr val="tx1"/>
                </a:solidFill>
                <a:latin typeface="Arial Black" pitchFamily="34" charset="0"/>
              </a:defRPr>
            </a:lvl2pPr>
            <a:lvl3pPr algn="l" rtl="0" eaLnBrk="0" fontAlgn="base" hangingPunct="0">
              <a:spcBef>
                <a:spcPct val="0"/>
              </a:spcBef>
              <a:spcAft>
                <a:spcPct val="0"/>
              </a:spcAft>
              <a:defRPr sz="3200">
                <a:solidFill>
                  <a:schemeClr val="tx1"/>
                </a:solidFill>
                <a:latin typeface="Arial Black" pitchFamily="34" charset="0"/>
              </a:defRPr>
            </a:lvl3pPr>
            <a:lvl4pPr algn="l" rtl="0" eaLnBrk="0" fontAlgn="base" hangingPunct="0">
              <a:spcBef>
                <a:spcPct val="0"/>
              </a:spcBef>
              <a:spcAft>
                <a:spcPct val="0"/>
              </a:spcAft>
              <a:defRPr sz="3200">
                <a:solidFill>
                  <a:schemeClr val="tx1"/>
                </a:solidFill>
                <a:latin typeface="Arial Black" pitchFamily="34" charset="0"/>
              </a:defRPr>
            </a:lvl4pPr>
            <a:lvl5pPr algn="l" rtl="0" eaLnBrk="0" fontAlgn="base" hangingPunct="0">
              <a:spcBef>
                <a:spcPct val="0"/>
              </a:spcBef>
              <a:spcAft>
                <a:spcPct val="0"/>
              </a:spcAft>
              <a:defRPr sz="3200">
                <a:solidFill>
                  <a:schemeClr val="tx1"/>
                </a:solidFill>
                <a:latin typeface="Arial Black" pitchFamily="34" charset="0"/>
              </a:defRPr>
            </a:lvl5pPr>
            <a:lvl6pPr marL="457130" algn="l" rtl="0" fontAlgn="base">
              <a:spcBef>
                <a:spcPct val="0"/>
              </a:spcBef>
              <a:spcAft>
                <a:spcPct val="0"/>
              </a:spcAft>
              <a:defRPr sz="3200">
                <a:solidFill>
                  <a:srgbClr val="663300"/>
                </a:solidFill>
                <a:latin typeface="Arial Black" pitchFamily="34" charset="0"/>
              </a:defRPr>
            </a:lvl6pPr>
            <a:lvl7pPr marL="914259" algn="l" rtl="0" fontAlgn="base">
              <a:spcBef>
                <a:spcPct val="0"/>
              </a:spcBef>
              <a:spcAft>
                <a:spcPct val="0"/>
              </a:spcAft>
              <a:defRPr sz="3200">
                <a:solidFill>
                  <a:srgbClr val="663300"/>
                </a:solidFill>
                <a:latin typeface="Arial Black" pitchFamily="34" charset="0"/>
              </a:defRPr>
            </a:lvl7pPr>
            <a:lvl8pPr marL="1371390" algn="l" rtl="0" fontAlgn="base">
              <a:spcBef>
                <a:spcPct val="0"/>
              </a:spcBef>
              <a:spcAft>
                <a:spcPct val="0"/>
              </a:spcAft>
              <a:defRPr sz="3200">
                <a:solidFill>
                  <a:srgbClr val="663300"/>
                </a:solidFill>
                <a:latin typeface="Arial Black" pitchFamily="34" charset="0"/>
              </a:defRPr>
            </a:lvl8pPr>
            <a:lvl9pPr marL="1828519" algn="l" rtl="0" fontAlgn="base">
              <a:spcBef>
                <a:spcPct val="0"/>
              </a:spcBef>
              <a:spcAft>
                <a:spcPct val="0"/>
              </a:spcAft>
              <a:defRPr sz="3200">
                <a:solidFill>
                  <a:srgbClr val="663300"/>
                </a:solidFill>
                <a:latin typeface="Arial Black" pitchFamily="34" charset="0"/>
              </a:defRPr>
            </a:lvl9pPr>
          </a:lstStyle>
          <a:p>
            <a:pPr algn="ctr"/>
            <a:r>
              <a:rPr lang="en-US" sz="7200" b="0" dirty="0" smtClean="0">
                <a:solidFill>
                  <a:schemeClr val="tx1"/>
                </a:solidFill>
              </a:rPr>
              <a:t>Questions?</a:t>
            </a:r>
            <a:endParaRPr lang="en-US" sz="7200" b="0" dirty="0">
              <a:solidFill>
                <a:schemeClr val="tx1"/>
              </a:solidFill>
            </a:endParaRPr>
          </a:p>
        </p:txBody>
      </p:sp>
    </p:spTree>
    <p:extLst>
      <p:ext uri="{BB962C8B-B14F-4D97-AF65-F5344CB8AC3E}">
        <p14:creationId xmlns:p14="http://schemas.microsoft.com/office/powerpoint/2010/main" val="106225122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Hive: Example</a:t>
            </a:r>
            <a:endParaRPr lang="en-US" dirty="0"/>
          </a:p>
        </p:txBody>
      </p:sp>
      <p:sp>
        <p:nvSpPr>
          <p:cNvPr id="3" name="Content Placeholder 2"/>
          <p:cNvSpPr>
            <a:spLocks noGrp="1"/>
          </p:cNvSpPr>
          <p:nvPr>
            <p:ph idx="1"/>
          </p:nvPr>
        </p:nvSpPr>
        <p:spPr/>
        <p:txBody>
          <a:bodyPr/>
          <a:lstStyle/>
          <a:p>
            <a:r>
              <a:rPr lang="en-US" dirty="0" smtClean="0"/>
              <a:t>Relational join on two tables:</a:t>
            </a:r>
          </a:p>
          <a:p>
            <a:pPr lvl="1"/>
            <a:r>
              <a:rPr lang="en-US" dirty="0" smtClean="0"/>
              <a:t>Table of word counts from Shakespeare collection</a:t>
            </a:r>
          </a:p>
          <a:p>
            <a:pPr lvl="1"/>
            <a:r>
              <a:rPr lang="en-US" dirty="0" smtClean="0"/>
              <a:t>Table of word counts from the bible</a:t>
            </a:r>
          </a:p>
          <a:p>
            <a:pPr lvl="1"/>
            <a:endParaRPr lang="en-US" dirty="0"/>
          </a:p>
        </p:txBody>
      </p:sp>
      <p:sp>
        <p:nvSpPr>
          <p:cNvPr id="4" name="TextBox 3"/>
          <p:cNvSpPr txBox="1">
            <a:spLocks noChangeArrowheads="1"/>
          </p:cNvSpPr>
          <p:nvPr/>
        </p:nvSpPr>
        <p:spPr bwMode="auto">
          <a:xfrm>
            <a:off x="0" y="6611938"/>
            <a:ext cx="3276600" cy="246221"/>
          </a:xfrm>
          <a:prstGeom prst="rect">
            <a:avLst/>
          </a:prstGeom>
          <a:noFill/>
          <a:ln w="9525">
            <a:noFill/>
            <a:miter lim="800000"/>
            <a:headEnd/>
            <a:tailEnd/>
          </a:ln>
        </p:spPr>
        <p:txBody>
          <a:bodyPr wrap="square">
            <a:spAutoFit/>
          </a:bodyPr>
          <a:lstStyle/>
          <a:p>
            <a:r>
              <a:rPr lang="en-US" sz="1000" b="0" dirty="0">
                <a:solidFill>
                  <a:schemeClr val="bg2"/>
                </a:solidFill>
              </a:rPr>
              <a:t>Source: </a:t>
            </a:r>
            <a:r>
              <a:rPr lang="en-US" sz="1000" b="0" dirty="0" smtClean="0">
                <a:solidFill>
                  <a:schemeClr val="bg2"/>
                </a:solidFill>
              </a:rPr>
              <a:t>Material drawn from </a:t>
            </a:r>
            <a:r>
              <a:rPr lang="en-US" sz="1000" b="0" dirty="0" err="1" smtClean="0">
                <a:solidFill>
                  <a:schemeClr val="bg2"/>
                </a:solidFill>
              </a:rPr>
              <a:t>Cloudera</a:t>
            </a:r>
            <a:r>
              <a:rPr lang="en-US" sz="1000" b="0" dirty="0" smtClean="0">
                <a:solidFill>
                  <a:schemeClr val="bg2"/>
                </a:solidFill>
              </a:rPr>
              <a:t> training VM</a:t>
            </a:r>
            <a:endParaRPr lang="en-US" sz="1000" b="0" dirty="0">
              <a:solidFill>
                <a:schemeClr val="bg2"/>
              </a:solidFill>
            </a:endParaRPr>
          </a:p>
        </p:txBody>
      </p:sp>
      <p:sp>
        <p:nvSpPr>
          <p:cNvPr id="5" name="TextBox 4"/>
          <p:cNvSpPr txBox="1"/>
          <p:nvPr/>
        </p:nvSpPr>
        <p:spPr>
          <a:xfrm>
            <a:off x="1143000" y="2556570"/>
            <a:ext cx="7010400" cy="3539430"/>
          </a:xfrm>
          <a:prstGeom prst="rect">
            <a:avLst/>
          </a:prstGeom>
          <a:noFill/>
        </p:spPr>
        <p:txBody>
          <a:bodyPr wrap="square" rtlCol="0">
            <a:spAutoFit/>
          </a:bodyPr>
          <a:lstStyle/>
          <a:p>
            <a:r>
              <a:rPr lang="en-US" b="0" dirty="0" smtClean="0">
                <a:solidFill>
                  <a:schemeClr val="bg1"/>
                </a:solidFill>
              </a:rPr>
              <a:t>SELECT </a:t>
            </a:r>
            <a:r>
              <a:rPr lang="en-US" b="0" dirty="0" err="1" smtClean="0">
                <a:solidFill>
                  <a:schemeClr val="bg1"/>
                </a:solidFill>
              </a:rPr>
              <a:t>s.word</a:t>
            </a:r>
            <a:r>
              <a:rPr lang="en-US" b="0" dirty="0" smtClean="0">
                <a:solidFill>
                  <a:schemeClr val="bg1"/>
                </a:solidFill>
              </a:rPr>
              <a:t>, </a:t>
            </a:r>
            <a:r>
              <a:rPr lang="en-US" b="0" dirty="0" err="1" smtClean="0">
                <a:solidFill>
                  <a:schemeClr val="bg1"/>
                </a:solidFill>
              </a:rPr>
              <a:t>s.freq</a:t>
            </a:r>
            <a:r>
              <a:rPr lang="en-US" b="0" dirty="0" smtClean="0">
                <a:solidFill>
                  <a:schemeClr val="bg1"/>
                </a:solidFill>
              </a:rPr>
              <a:t>, </a:t>
            </a:r>
            <a:r>
              <a:rPr lang="en-US" b="0" dirty="0" err="1" smtClean="0">
                <a:solidFill>
                  <a:schemeClr val="bg1"/>
                </a:solidFill>
              </a:rPr>
              <a:t>k.freq</a:t>
            </a:r>
            <a:r>
              <a:rPr lang="en-US" b="0" dirty="0" smtClean="0">
                <a:solidFill>
                  <a:schemeClr val="bg1"/>
                </a:solidFill>
              </a:rPr>
              <a:t> FROM </a:t>
            </a:r>
            <a:r>
              <a:rPr lang="en-US" b="0" dirty="0" err="1" smtClean="0">
                <a:solidFill>
                  <a:schemeClr val="bg1"/>
                </a:solidFill>
              </a:rPr>
              <a:t>shakespeare</a:t>
            </a:r>
            <a:r>
              <a:rPr lang="en-US" b="0" dirty="0" smtClean="0">
                <a:solidFill>
                  <a:schemeClr val="bg1"/>
                </a:solidFill>
              </a:rPr>
              <a:t> s </a:t>
            </a:r>
          </a:p>
          <a:p>
            <a:r>
              <a:rPr lang="en-US" b="0" dirty="0" smtClean="0">
                <a:solidFill>
                  <a:schemeClr val="bg1"/>
                </a:solidFill>
              </a:rPr>
              <a:t>  JOIN bible k ON (</a:t>
            </a:r>
            <a:r>
              <a:rPr lang="en-US" b="0" dirty="0" err="1" smtClean="0">
                <a:solidFill>
                  <a:schemeClr val="bg1"/>
                </a:solidFill>
              </a:rPr>
              <a:t>s.word</a:t>
            </a:r>
            <a:r>
              <a:rPr lang="en-US" b="0" dirty="0" smtClean="0">
                <a:solidFill>
                  <a:schemeClr val="bg1"/>
                </a:solidFill>
              </a:rPr>
              <a:t> = </a:t>
            </a:r>
            <a:r>
              <a:rPr lang="en-US" b="0" dirty="0" err="1" smtClean="0">
                <a:solidFill>
                  <a:schemeClr val="bg1"/>
                </a:solidFill>
              </a:rPr>
              <a:t>k.word</a:t>
            </a:r>
            <a:r>
              <a:rPr lang="en-US" b="0" dirty="0" smtClean="0">
                <a:solidFill>
                  <a:schemeClr val="bg1"/>
                </a:solidFill>
              </a:rPr>
              <a:t>) WHERE </a:t>
            </a:r>
            <a:r>
              <a:rPr lang="en-US" b="0" dirty="0" err="1" smtClean="0">
                <a:solidFill>
                  <a:schemeClr val="bg1"/>
                </a:solidFill>
              </a:rPr>
              <a:t>s.freq</a:t>
            </a:r>
            <a:r>
              <a:rPr lang="en-US" b="0" dirty="0" smtClean="0">
                <a:solidFill>
                  <a:schemeClr val="bg1"/>
                </a:solidFill>
              </a:rPr>
              <a:t> &gt;= 1 AND </a:t>
            </a:r>
            <a:r>
              <a:rPr lang="en-US" b="0" dirty="0" err="1" smtClean="0">
                <a:solidFill>
                  <a:schemeClr val="bg1"/>
                </a:solidFill>
              </a:rPr>
              <a:t>k.freq</a:t>
            </a:r>
            <a:r>
              <a:rPr lang="en-US" b="0" dirty="0" smtClean="0">
                <a:solidFill>
                  <a:schemeClr val="bg1"/>
                </a:solidFill>
              </a:rPr>
              <a:t> &gt;= 1 </a:t>
            </a:r>
            <a:br>
              <a:rPr lang="en-US" b="0" dirty="0" smtClean="0">
                <a:solidFill>
                  <a:schemeClr val="bg1"/>
                </a:solidFill>
              </a:rPr>
            </a:br>
            <a:r>
              <a:rPr lang="en-US" b="0" dirty="0" smtClean="0">
                <a:solidFill>
                  <a:schemeClr val="bg1"/>
                </a:solidFill>
              </a:rPr>
              <a:t>  ORDER BY </a:t>
            </a:r>
            <a:r>
              <a:rPr lang="en-US" b="0" dirty="0" err="1" smtClean="0">
                <a:solidFill>
                  <a:schemeClr val="bg1"/>
                </a:solidFill>
              </a:rPr>
              <a:t>s.freq</a:t>
            </a:r>
            <a:r>
              <a:rPr lang="en-US" b="0" dirty="0" smtClean="0">
                <a:solidFill>
                  <a:schemeClr val="bg1"/>
                </a:solidFill>
              </a:rPr>
              <a:t> DESC LIMIT 10;</a:t>
            </a:r>
          </a:p>
          <a:p>
            <a:endParaRPr lang="en-US" b="0" dirty="0" smtClean="0">
              <a:solidFill>
                <a:schemeClr val="bg1"/>
              </a:solidFill>
            </a:endParaRPr>
          </a:p>
          <a:p>
            <a:r>
              <a:rPr lang="en-US" b="0" dirty="0" smtClean="0">
                <a:solidFill>
                  <a:schemeClr val="bg1"/>
                </a:solidFill>
              </a:rPr>
              <a:t>the	25848	62394</a:t>
            </a:r>
          </a:p>
          <a:p>
            <a:r>
              <a:rPr lang="en-US" b="0" dirty="0" smtClean="0">
                <a:solidFill>
                  <a:schemeClr val="bg1"/>
                </a:solidFill>
              </a:rPr>
              <a:t>I	23031	8854</a:t>
            </a:r>
          </a:p>
          <a:p>
            <a:r>
              <a:rPr lang="en-US" b="0" dirty="0" smtClean="0">
                <a:solidFill>
                  <a:schemeClr val="bg1"/>
                </a:solidFill>
              </a:rPr>
              <a:t>and	19671	38985</a:t>
            </a:r>
          </a:p>
          <a:p>
            <a:r>
              <a:rPr lang="en-US" b="0" dirty="0" smtClean="0">
                <a:solidFill>
                  <a:schemeClr val="bg1"/>
                </a:solidFill>
              </a:rPr>
              <a:t>to	18038	13526</a:t>
            </a:r>
          </a:p>
          <a:p>
            <a:r>
              <a:rPr lang="en-US" b="0" dirty="0" smtClean="0">
                <a:solidFill>
                  <a:schemeClr val="bg1"/>
                </a:solidFill>
              </a:rPr>
              <a:t>of	16700	34654</a:t>
            </a:r>
          </a:p>
          <a:p>
            <a:r>
              <a:rPr lang="en-US" b="0" dirty="0" smtClean="0">
                <a:solidFill>
                  <a:schemeClr val="bg1"/>
                </a:solidFill>
              </a:rPr>
              <a:t>a	14170	8057</a:t>
            </a:r>
          </a:p>
          <a:p>
            <a:r>
              <a:rPr lang="en-US" b="0" dirty="0" smtClean="0">
                <a:solidFill>
                  <a:schemeClr val="bg1"/>
                </a:solidFill>
              </a:rPr>
              <a:t>you	12702	2720</a:t>
            </a:r>
          </a:p>
          <a:p>
            <a:r>
              <a:rPr lang="en-US" b="0" dirty="0" smtClean="0">
                <a:solidFill>
                  <a:schemeClr val="bg1"/>
                </a:solidFill>
              </a:rPr>
              <a:t>my	11297	4135</a:t>
            </a:r>
          </a:p>
          <a:p>
            <a:r>
              <a:rPr lang="en-US" b="0" dirty="0" smtClean="0">
                <a:solidFill>
                  <a:schemeClr val="bg1"/>
                </a:solidFill>
              </a:rPr>
              <a:t>in	10797	12445</a:t>
            </a:r>
          </a:p>
          <a:p>
            <a:r>
              <a:rPr lang="en-US" b="0" dirty="0" smtClean="0">
                <a:solidFill>
                  <a:schemeClr val="bg1"/>
                </a:solidFill>
              </a:rPr>
              <a:t>is	8882	6884</a:t>
            </a:r>
            <a:endParaRPr lang="en-US" b="0" dirty="0">
              <a:solidFill>
                <a:schemeClr val="bg1"/>
              </a:solidFill>
            </a:endParaRPr>
          </a:p>
        </p:txBody>
      </p:sp>
    </p:spTree>
    <p:extLst>
      <p:ext uri="{BB962C8B-B14F-4D97-AF65-F5344CB8AC3E}">
        <p14:creationId xmlns:p14="http://schemas.microsoft.com/office/powerpoint/2010/main" val="408843584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Hive: Behind the Scenes</a:t>
            </a:r>
            <a:endParaRPr lang="en-US" dirty="0"/>
          </a:p>
        </p:txBody>
      </p:sp>
      <p:sp>
        <p:nvSpPr>
          <p:cNvPr id="4" name="TextBox 3"/>
          <p:cNvSpPr txBox="1"/>
          <p:nvPr/>
        </p:nvSpPr>
        <p:spPr>
          <a:xfrm>
            <a:off x="838200" y="1302603"/>
            <a:ext cx="7010400" cy="830997"/>
          </a:xfrm>
          <a:prstGeom prst="rect">
            <a:avLst/>
          </a:prstGeom>
          <a:noFill/>
        </p:spPr>
        <p:txBody>
          <a:bodyPr wrap="square" rtlCol="0">
            <a:spAutoFit/>
          </a:bodyPr>
          <a:lstStyle/>
          <a:p>
            <a:r>
              <a:rPr lang="en-US" b="0" dirty="0" smtClean="0">
                <a:solidFill>
                  <a:schemeClr val="bg1"/>
                </a:solidFill>
              </a:rPr>
              <a:t>SELECT </a:t>
            </a:r>
            <a:r>
              <a:rPr lang="en-US" b="0" dirty="0" err="1" smtClean="0">
                <a:solidFill>
                  <a:schemeClr val="bg1"/>
                </a:solidFill>
              </a:rPr>
              <a:t>s.word</a:t>
            </a:r>
            <a:r>
              <a:rPr lang="en-US" b="0" dirty="0" smtClean="0">
                <a:solidFill>
                  <a:schemeClr val="bg1"/>
                </a:solidFill>
              </a:rPr>
              <a:t>, </a:t>
            </a:r>
            <a:r>
              <a:rPr lang="en-US" b="0" dirty="0" err="1" smtClean="0">
                <a:solidFill>
                  <a:schemeClr val="bg1"/>
                </a:solidFill>
              </a:rPr>
              <a:t>s.freq</a:t>
            </a:r>
            <a:r>
              <a:rPr lang="en-US" b="0" dirty="0" smtClean="0">
                <a:solidFill>
                  <a:schemeClr val="bg1"/>
                </a:solidFill>
              </a:rPr>
              <a:t>, </a:t>
            </a:r>
            <a:r>
              <a:rPr lang="en-US" b="0" dirty="0" err="1" smtClean="0">
                <a:solidFill>
                  <a:schemeClr val="bg1"/>
                </a:solidFill>
              </a:rPr>
              <a:t>k.freq</a:t>
            </a:r>
            <a:r>
              <a:rPr lang="en-US" b="0" dirty="0" smtClean="0">
                <a:solidFill>
                  <a:schemeClr val="bg1"/>
                </a:solidFill>
              </a:rPr>
              <a:t> FROM </a:t>
            </a:r>
            <a:r>
              <a:rPr lang="en-US" b="0" dirty="0" err="1" smtClean="0">
                <a:solidFill>
                  <a:schemeClr val="bg1"/>
                </a:solidFill>
              </a:rPr>
              <a:t>shakespeare</a:t>
            </a:r>
            <a:r>
              <a:rPr lang="en-US" b="0" dirty="0" smtClean="0">
                <a:solidFill>
                  <a:schemeClr val="bg1"/>
                </a:solidFill>
              </a:rPr>
              <a:t> s </a:t>
            </a:r>
          </a:p>
          <a:p>
            <a:r>
              <a:rPr lang="en-US" b="0" dirty="0" smtClean="0">
                <a:solidFill>
                  <a:schemeClr val="bg1"/>
                </a:solidFill>
              </a:rPr>
              <a:t>  JOIN bible k ON (</a:t>
            </a:r>
            <a:r>
              <a:rPr lang="en-US" b="0" dirty="0" err="1" smtClean="0">
                <a:solidFill>
                  <a:schemeClr val="bg1"/>
                </a:solidFill>
              </a:rPr>
              <a:t>s.word</a:t>
            </a:r>
            <a:r>
              <a:rPr lang="en-US" b="0" dirty="0" smtClean="0">
                <a:solidFill>
                  <a:schemeClr val="bg1"/>
                </a:solidFill>
              </a:rPr>
              <a:t> = </a:t>
            </a:r>
            <a:r>
              <a:rPr lang="en-US" b="0" dirty="0" err="1" smtClean="0">
                <a:solidFill>
                  <a:schemeClr val="bg1"/>
                </a:solidFill>
              </a:rPr>
              <a:t>k.word</a:t>
            </a:r>
            <a:r>
              <a:rPr lang="en-US" b="0" dirty="0" smtClean="0">
                <a:solidFill>
                  <a:schemeClr val="bg1"/>
                </a:solidFill>
              </a:rPr>
              <a:t>) WHERE </a:t>
            </a:r>
            <a:r>
              <a:rPr lang="en-US" b="0" dirty="0" err="1" smtClean="0">
                <a:solidFill>
                  <a:schemeClr val="bg1"/>
                </a:solidFill>
              </a:rPr>
              <a:t>s.freq</a:t>
            </a:r>
            <a:r>
              <a:rPr lang="en-US" b="0" dirty="0" smtClean="0">
                <a:solidFill>
                  <a:schemeClr val="bg1"/>
                </a:solidFill>
              </a:rPr>
              <a:t> &gt;= 1 AND </a:t>
            </a:r>
            <a:r>
              <a:rPr lang="en-US" b="0" dirty="0" err="1" smtClean="0">
                <a:solidFill>
                  <a:schemeClr val="bg1"/>
                </a:solidFill>
              </a:rPr>
              <a:t>k.freq</a:t>
            </a:r>
            <a:r>
              <a:rPr lang="en-US" b="0" dirty="0" smtClean="0">
                <a:solidFill>
                  <a:schemeClr val="bg1"/>
                </a:solidFill>
              </a:rPr>
              <a:t> &gt;= 1 </a:t>
            </a:r>
            <a:br>
              <a:rPr lang="en-US" b="0" dirty="0" smtClean="0">
                <a:solidFill>
                  <a:schemeClr val="bg1"/>
                </a:solidFill>
              </a:rPr>
            </a:br>
            <a:r>
              <a:rPr lang="en-US" b="0" dirty="0" smtClean="0">
                <a:solidFill>
                  <a:schemeClr val="bg1"/>
                </a:solidFill>
              </a:rPr>
              <a:t>  ORDER BY </a:t>
            </a:r>
            <a:r>
              <a:rPr lang="en-US" b="0" dirty="0" err="1" smtClean="0">
                <a:solidFill>
                  <a:schemeClr val="bg1"/>
                </a:solidFill>
              </a:rPr>
              <a:t>s.freq</a:t>
            </a:r>
            <a:r>
              <a:rPr lang="en-US" b="0" dirty="0" smtClean="0">
                <a:solidFill>
                  <a:schemeClr val="bg1"/>
                </a:solidFill>
              </a:rPr>
              <a:t> DESC LIMIT 10;</a:t>
            </a:r>
          </a:p>
        </p:txBody>
      </p:sp>
      <p:sp>
        <p:nvSpPr>
          <p:cNvPr id="5" name="TextBox 4"/>
          <p:cNvSpPr txBox="1"/>
          <p:nvPr/>
        </p:nvSpPr>
        <p:spPr>
          <a:xfrm>
            <a:off x="762000" y="3863370"/>
            <a:ext cx="6781800" cy="784830"/>
          </a:xfrm>
          <a:prstGeom prst="rect">
            <a:avLst/>
          </a:prstGeom>
          <a:noFill/>
        </p:spPr>
        <p:txBody>
          <a:bodyPr wrap="square" rtlCol="0">
            <a:spAutoFit/>
          </a:bodyPr>
          <a:lstStyle/>
          <a:p>
            <a:r>
              <a:rPr lang="en-US" sz="900" b="0" dirty="0" smtClean="0">
                <a:solidFill>
                  <a:schemeClr val="bg1"/>
                </a:solidFill>
              </a:rPr>
              <a:t>(TOK_QUERY (TOK_FROM (TOK_JOIN (TOK_TABREF </a:t>
            </a:r>
            <a:r>
              <a:rPr lang="en-US" sz="900" b="0" dirty="0" err="1" smtClean="0">
                <a:solidFill>
                  <a:schemeClr val="bg1"/>
                </a:solidFill>
              </a:rPr>
              <a:t>shakespeare</a:t>
            </a:r>
            <a:r>
              <a:rPr lang="en-US" sz="900" b="0" dirty="0" smtClean="0">
                <a:solidFill>
                  <a:schemeClr val="bg1"/>
                </a:solidFill>
              </a:rPr>
              <a:t> s) (TOK_TABREF bible k) (= (. (TOK_TABLE_OR_COL s) word) (. (TOK_TABLE_OR_COL k) word)))) (TOK_INSERT (TOK_DESTINATION (TOK_DIR TOK_TMP_FILE)) (TOK_SELECT (TOK_SELEXPR (. (TOK_TABLE_OR_COL s) word)) (TOK_SELEXPR (. (TOK_TABLE_OR_COL s) freq)) (TOK_SELEXPR (. (TOK_TABLE_OR_COL k) freq))) (TOK_WHERE (AND (&gt;= (. (TOK_TABLE_OR_COL s) freq) 1) (&gt;= (. (TOK_TABLE_OR_COL k) freq) 1))) (TOK_ORDERBY (TOK_TABSORTCOLNAMEDESC (. (TOK_TABLE_OR_COL s) freq))) (TOK_LIMIT 10)))</a:t>
            </a:r>
            <a:endParaRPr lang="en-US" sz="900" b="0" dirty="0">
              <a:solidFill>
                <a:schemeClr val="bg1"/>
              </a:solidFill>
            </a:endParaRPr>
          </a:p>
        </p:txBody>
      </p:sp>
      <p:sp>
        <p:nvSpPr>
          <p:cNvPr id="9" name="Down Arrow 8"/>
          <p:cNvSpPr/>
          <p:nvPr/>
        </p:nvSpPr>
        <p:spPr bwMode="auto">
          <a:xfrm>
            <a:off x="3733800" y="2590800"/>
            <a:ext cx="838200" cy="838200"/>
          </a:xfrm>
          <a:prstGeom prst="down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10" name="Down Arrow 9"/>
          <p:cNvSpPr/>
          <p:nvPr/>
        </p:nvSpPr>
        <p:spPr bwMode="auto">
          <a:xfrm>
            <a:off x="3733800" y="4953000"/>
            <a:ext cx="838200" cy="838200"/>
          </a:xfrm>
          <a:prstGeom prst="down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11" name="TextBox 10"/>
          <p:cNvSpPr txBox="1"/>
          <p:nvPr/>
        </p:nvSpPr>
        <p:spPr>
          <a:xfrm>
            <a:off x="2133600" y="5867400"/>
            <a:ext cx="4038600" cy="338554"/>
          </a:xfrm>
          <a:prstGeom prst="rect">
            <a:avLst/>
          </a:prstGeom>
          <a:noFill/>
        </p:spPr>
        <p:txBody>
          <a:bodyPr wrap="square" rtlCol="0">
            <a:spAutoFit/>
          </a:bodyPr>
          <a:lstStyle/>
          <a:p>
            <a:pPr algn="ctr"/>
            <a:r>
              <a:rPr lang="en-US" b="0" dirty="0" smtClean="0">
                <a:solidFill>
                  <a:schemeClr val="bg1"/>
                </a:solidFill>
              </a:rPr>
              <a:t>(one or more of MapReduce jobs)</a:t>
            </a:r>
          </a:p>
        </p:txBody>
      </p:sp>
      <p:sp>
        <p:nvSpPr>
          <p:cNvPr id="12" name="TextBox 11"/>
          <p:cNvSpPr txBox="1"/>
          <p:nvPr/>
        </p:nvSpPr>
        <p:spPr>
          <a:xfrm>
            <a:off x="2133600" y="3505200"/>
            <a:ext cx="4038600" cy="338554"/>
          </a:xfrm>
          <a:prstGeom prst="rect">
            <a:avLst/>
          </a:prstGeom>
          <a:noFill/>
        </p:spPr>
        <p:txBody>
          <a:bodyPr wrap="square" rtlCol="0">
            <a:spAutoFit/>
          </a:bodyPr>
          <a:lstStyle/>
          <a:p>
            <a:pPr algn="ctr"/>
            <a:r>
              <a:rPr lang="en-US" b="0" dirty="0" smtClean="0">
                <a:solidFill>
                  <a:schemeClr val="bg1"/>
                </a:solidFill>
              </a:rPr>
              <a:t>(Abstract Syntax Tree)</a:t>
            </a:r>
          </a:p>
        </p:txBody>
      </p:sp>
    </p:spTree>
    <p:extLst>
      <p:ext uri="{BB962C8B-B14F-4D97-AF65-F5344CB8AC3E}">
        <p14:creationId xmlns:p14="http://schemas.microsoft.com/office/powerpoint/2010/main" val="223000766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0" grpId="0" animBg="1"/>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Hive: Behind the Scenes</a:t>
            </a:r>
            <a:endParaRPr lang="en-US" dirty="0"/>
          </a:p>
        </p:txBody>
      </p:sp>
      <p:sp>
        <p:nvSpPr>
          <p:cNvPr id="6" name="TextBox 5"/>
          <p:cNvSpPr txBox="1"/>
          <p:nvPr/>
        </p:nvSpPr>
        <p:spPr>
          <a:xfrm>
            <a:off x="457200" y="1066800"/>
            <a:ext cx="2514600" cy="5370701"/>
          </a:xfrm>
          <a:prstGeom prst="rect">
            <a:avLst/>
          </a:prstGeom>
          <a:noFill/>
        </p:spPr>
        <p:txBody>
          <a:bodyPr wrap="square" rtlCol="0">
            <a:spAutoFit/>
          </a:bodyPr>
          <a:lstStyle/>
          <a:p>
            <a:r>
              <a:rPr lang="en-US" sz="700" b="0" dirty="0" smtClean="0">
                <a:solidFill>
                  <a:schemeClr val="bg1"/>
                </a:solidFill>
              </a:rPr>
              <a:t>STAGE DEPENDENCIES:</a:t>
            </a:r>
          </a:p>
          <a:p>
            <a:r>
              <a:rPr lang="en-US" sz="700" b="0" dirty="0" smtClean="0">
                <a:solidFill>
                  <a:schemeClr val="bg1"/>
                </a:solidFill>
              </a:rPr>
              <a:t>  Stage-1 is a root stage</a:t>
            </a:r>
          </a:p>
          <a:p>
            <a:r>
              <a:rPr lang="en-US" sz="700" b="0" dirty="0" smtClean="0">
                <a:solidFill>
                  <a:schemeClr val="bg1"/>
                </a:solidFill>
              </a:rPr>
              <a:t>  Stage-2 depends on stages: Stage-1</a:t>
            </a:r>
          </a:p>
          <a:p>
            <a:r>
              <a:rPr lang="en-US" sz="700" b="0" dirty="0" smtClean="0">
                <a:solidFill>
                  <a:schemeClr val="bg1"/>
                </a:solidFill>
              </a:rPr>
              <a:t>  Stage-0 is a root stage</a:t>
            </a:r>
          </a:p>
          <a:p>
            <a:endParaRPr lang="en-US" sz="700" b="0" dirty="0" smtClean="0">
              <a:solidFill>
                <a:schemeClr val="bg1"/>
              </a:solidFill>
            </a:endParaRPr>
          </a:p>
          <a:p>
            <a:r>
              <a:rPr lang="en-US" sz="700" b="0" dirty="0" smtClean="0">
                <a:solidFill>
                  <a:schemeClr val="bg1"/>
                </a:solidFill>
              </a:rPr>
              <a:t>STAGE PLANS:</a:t>
            </a:r>
          </a:p>
          <a:p>
            <a:r>
              <a:rPr lang="en-US" sz="700" b="0" dirty="0" smtClean="0">
                <a:solidFill>
                  <a:schemeClr val="bg1"/>
                </a:solidFill>
              </a:rPr>
              <a:t>  Stage: Stage-1</a:t>
            </a:r>
          </a:p>
          <a:p>
            <a:r>
              <a:rPr lang="en-US" sz="700" b="0" dirty="0" smtClean="0">
                <a:solidFill>
                  <a:schemeClr val="bg1"/>
                </a:solidFill>
              </a:rPr>
              <a:t>    Map Reduce</a:t>
            </a:r>
          </a:p>
          <a:p>
            <a:r>
              <a:rPr lang="en-US" sz="700" b="0" dirty="0" smtClean="0">
                <a:solidFill>
                  <a:schemeClr val="bg1"/>
                </a:solidFill>
              </a:rPr>
              <a:t>      Alias -&gt; Map Operator Tree:</a:t>
            </a:r>
          </a:p>
          <a:p>
            <a:r>
              <a:rPr lang="en-US" sz="700" b="0" dirty="0" smtClean="0">
                <a:solidFill>
                  <a:schemeClr val="bg1"/>
                </a:solidFill>
              </a:rPr>
              <a:t>        s </a:t>
            </a:r>
          </a:p>
          <a:p>
            <a:r>
              <a:rPr lang="en-US" sz="700" b="0" dirty="0" smtClean="0">
                <a:solidFill>
                  <a:schemeClr val="bg1"/>
                </a:solidFill>
              </a:rPr>
              <a:t>          </a:t>
            </a:r>
            <a:r>
              <a:rPr lang="en-US" sz="700" b="0" dirty="0" err="1" smtClean="0">
                <a:solidFill>
                  <a:schemeClr val="bg1"/>
                </a:solidFill>
              </a:rPr>
              <a:t>TableScan</a:t>
            </a:r>
            <a:endParaRPr lang="en-US" sz="700" b="0" dirty="0" smtClean="0">
              <a:solidFill>
                <a:schemeClr val="bg1"/>
              </a:solidFill>
            </a:endParaRPr>
          </a:p>
          <a:p>
            <a:r>
              <a:rPr lang="en-US" sz="700" b="0" dirty="0" smtClean="0">
                <a:solidFill>
                  <a:schemeClr val="bg1"/>
                </a:solidFill>
              </a:rPr>
              <a:t>            alias: s</a:t>
            </a:r>
          </a:p>
          <a:p>
            <a:r>
              <a:rPr lang="en-US" sz="700" b="0" dirty="0" smtClean="0">
                <a:solidFill>
                  <a:schemeClr val="bg1"/>
                </a:solidFill>
              </a:rPr>
              <a:t>            Filter Operator</a:t>
            </a:r>
          </a:p>
          <a:p>
            <a:r>
              <a:rPr lang="en-US" sz="700" b="0" dirty="0" smtClean="0">
                <a:solidFill>
                  <a:schemeClr val="bg1"/>
                </a:solidFill>
              </a:rPr>
              <a:t>              predicate:</a:t>
            </a:r>
          </a:p>
          <a:p>
            <a:r>
              <a:rPr lang="en-US" sz="700" b="0" dirty="0" smtClean="0">
                <a:solidFill>
                  <a:schemeClr val="bg1"/>
                </a:solidFill>
              </a:rPr>
              <a:t>                  </a:t>
            </a:r>
            <a:r>
              <a:rPr lang="en-US" sz="700" b="0" dirty="0" err="1" smtClean="0">
                <a:solidFill>
                  <a:schemeClr val="bg1"/>
                </a:solidFill>
              </a:rPr>
              <a:t>expr</a:t>
            </a:r>
            <a:r>
              <a:rPr lang="en-US" sz="700" b="0" dirty="0" smtClean="0">
                <a:solidFill>
                  <a:schemeClr val="bg1"/>
                </a:solidFill>
              </a:rPr>
              <a:t>: (freq &gt;= 1)</a:t>
            </a:r>
          </a:p>
          <a:p>
            <a:r>
              <a:rPr lang="en-US" sz="700" b="0" dirty="0" smtClean="0">
                <a:solidFill>
                  <a:schemeClr val="bg1"/>
                </a:solidFill>
              </a:rPr>
              <a:t>                  type: </a:t>
            </a:r>
            <a:r>
              <a:rPr lang="en-US" sz="700" b="0" dirty="0" err="1" smtClean="0">
                <a:solidFill>
                  <a:schemeClr val="bg1"/>
                </a:solidFill>
              </a:rPr>
              <a:t>boolean</a:t>
            </a:r>
            <a:endParaRPr lang="en-US" sz="700" b="0" dirty="0" smtClean="0">
              <a:solidFill>
                <a:schemeClr val="bg1"/>
              </a:solidFill>
            </a:endParaRPr>
          </a:p>
          <a:p>
            <a:r>
              <a:rPr lang="en-US" sz="700" b="0" dirty="0" smtClean="0">
                <a:solidFill>
                  <a:schemeClr val="bg1"/>
                </a:solidFill>
              </a:rPr>
              <a:t>              Reduce Output Operator</a:t>
            </a:r>
          </a:p>
          <a:p>
            <a:r>
              <a:rPr lang="en-US" sz="700" b="0" dirty="0" smtClean="0">
                <a:solidFill>
                  <a:schemeClr val="bg1"/>
                </a:solidFill>
              </a:rPr>
              <a:t>                key expressions:</a:t>
            </a:r>
          </a:p>
          <a:p>
            <a:r>
              <a:rPr lang="en-US" sz="700" b="0" dirty="0" smtClean="0">
                <a:solidFill>
                  <a:schemeClr val="bg1"/>
                </a:solidFill>
              </a:rPr>
              <a:t>                      </a:t>
            </a:r>
            <a:r>
              <a:rPr lang="en-US" sz="700" b="0" dirty="0" err="1" smtClean="0">
                <a:solidFill>
                  <a:schemeClr val="bg1"/>
                </a:solidFill>
              </a:rPr>
              <a:t>expr</a:t>
            </a:r>
            <a:r>
              <a:rPr lang="en-US" sz="700" b="0" dirty="0" smtClean="0">
                <a:solidFill>
                  <a:schemeClr val="bg1"/>
                </a:solidFill>
              </a:rPr>
              <a:t>: word</a:t>
            </a:r>
          </a:p>
          <a:p>
            <a:r>
              <a:rPr lang="en-US" sz="700" b="0" dirty="0" smtClean="0">
                <a:solidFill>
                  <a:schemeClr val="bg1"/>
                </a:solidFill>
              </a:rPr>
              <a:t>                      type: string</a:t>
            </a:r>
          </a:p>
          <a:p>
            <a:r>
              <a:rPr lang="en-US" sz="700" b="0" dirty="0" smtClean="0">
                <a:solidFill>
                  <a:schemeClr val="bg1"/>
                </a:solidFill>
              </a:rPr>
              <a:t>                sort order: +</a:t>
            </a:r>
          </a:p>
          <a:p>
            <a:r>
              <a:rPr lang="en-US" sz="700" b="0" dirty="0" smtClean="0">
                <a:solidFill>
                  <a:schemeClr val="bg1"/>
                </a:solidFill>
              </a:rPr>
              <a:t>                Map-reduce partition columns:</a:t>
            </a:r>
          </a:p>
          <a:p>
            <a:r>
              <a:rPr lang="en-US" sz="700" b="0" dirty="0" smtClean="0">
                <a:solidFill>
                  <a:schemeClr val="bg1"/>
                </a:solidFill>
              </a:rPr>
              <a:t>                      </a:t>
            </a:r>
            <a:r>
              <a:rPr lang="en-US" sz="700" b="0" dirty="0" err="1" smtClean="0">
                <a:solidFill>
                  <a:schemeClr val="bg1"/>
                </a:solidFill>
              </a:rPr>
              <a:t>expr</a:t>
            </a:r>
            <a:r>
              <a:rPr lang="en-US" sz="700" b="0" dirty="0" smtClean="0">
                <a:solidFill>
                  <a:schemeClr val="bg1"/>
                </a:solidFill>
              </a:rPr>
              <a:t>: word</a:t>
            </a:r>
          </a:p>
          <a:p>
            <a:r>
              <a:rPr lang="en-US" sz="700" b="0" dirty="0" smtClean="0">
                <a:solidFill>
                  <a:schemeClr val="bg1"/>
                </a:solidFill>
              </a:rPr>
              <a:t>                      type: string</a:t>
            </a:r>
          </a:p>
          <a:p>
            <a:r>
              <a:rPr lang="en-US" sz="700" b="0" dirty="0" smtClean="0">
                <a:solidFill>
                  <a:schemeClr val="bg1"/>
                </a:solidFill>
              </a:rPr>
              <a:t>                tag: 0</a:t>
            </a:r>
          </a:p>
          <a:p>
            <a:r>
              <a:rPr lang="en-US" sz="700" b="0" dirty="0" smtClean="0">
                <a:solidFill>
                  <a:schemeClr val="bg1"/>
                </a:solidFill>
              </a:rPr>
              <a:t>                value expressions:</a:t>
            </a:r>
          </a:p>
          <a:p>
            <a:r>
              <a:rPr lang="en-US" sz="700" b="0" dirty="0" smtClean="0">
                <a:solidFill>
                  <a:schemeClr val="bg1"/>
                </a:solidFill>
              </a:rPr>
              <a:t>                      </a:t>
            </a:r>
            <a:r>
              <a:rPr lang="en-US" sz="700" b="0" dirty="0" err="1" smtClean="0">
                <a:solidFill>
                  <a:schemeClr val="bg1"/>
                </a:solidFill>
              </a:rPr>
              <a:t>expr</a:t>
            </a:r>
            <a:r>
              <a:rPr lang="en-US" sz="700" b="0" dirty="0" smtClean="0">
                <a:solidFill>
                  <a:schemeClr val="bg1"/>
                </a:solidFill>
              </a:rPr>
              <a:t>: freq</a:t>
            </a:r>
          </a:p>
          <a:p>
            <a:r>
              <a:rPr lang="en-US" sz="700" b="0" dirty="0" smtClean="0">
                <a:solidFill>
                  <a:schemeClr val="bg1"/>
                </a:solidFill>
              </a:rPr>
              <a:t>                      type: </a:t>
            </a:r>
            <a:r>
              <a:rPr lang="en-US" sz="700" b="0" dirty="0" err="1" smtClean="0">
                <a:solidFill>
                  <a:schemeClr val="bg1"/>
                </a:solidFill>
              </a:rPr>
              <a:t>int</a:t>
            </a:r>
            <a:endParaRPr lang="en-US" sz="700" b="0" dirty="0" smtClean="0">
              <a:solidFill>
                <a:schemeClr val="bg1"/>
              </a:solidFill>
            </a:endParaRPr>
          </a:p>
          <a:p>
            <a:r>
              <a:rPr lang="en-US" sz="700" b="0" dirty="0" smtClean="0">
                <a:solidFill>
                  <a:schemeClr val="bg1"/>
                </a:solidFill>
              </a:rPr>
              <a:t>                      </a:t>
            </a:r>
            <a:r>
              <a:rPr lang="en-US" sz="700" b="0" dirty="0" err="1" smtClean="0">
                <a:solidFill>
                  <a:schemeClr val="bg1"/>
                </a:solidFill>
              </a:rPr>
              <a:t>expr</a:t>
            </a:r>
            <a:r>
              <a:rPr lang="en-US" sz="700" b="0" dirty="0" smtClean="0">
                <a:solidFill>
                  <a:schemeClr val="bg1"/>
                </a:solidFill>
              </a:rPr>
              <a:t>: word</a:t>
            </a:r>
          </a:p>
          <a:p>
            <a:r>
              <a:rPr lang="en-US" sz="700" b="0" dirty="0" smtClean="0">
                <a:solidFill>
                  <a:schemeClr val="bg1"/>
                </a:solidFill>
              </a:rPr>
              <a:t>                      type: string</a:t>
            </a:r>
          </a:p>
          <a:p>
            <a:r>
              <a:rPr lang="en-US" sz="700" b="0" dirty="0" smtClean="0">
                <a:solidFill>
                  <a:schemeClr val="bg1"/>
                </a:solidFill>
              </a:rPr>
              <a:t>        k </a:t>
            </a:r>
          </a:p>
          <a:p>
            <a:r>
              <a:rPr lang="en-US" sz="700" b="0" dirty="0" smtClean="0">
                <a:solidFill>
                  <a:schemeClr val="bg1"/>
                </a:solidFill>
              </a:rPr>
              <a:t>          </a:t>
            </a:r>
            <a:r>
              <a:rPr lang="en-US" sz="700" b="0" dirty="0" err="1" smtClean="0">
                <a:solidFill>
                  <a:schemeClr val="bg1"/>
                </a:solidFill>
              </a:rPr>
              <a:t>TableScan</a:t>
            </a:r>
            <a:endParaRPr lang="en-US" sz="700" b="0" dirty="0" smtClean="0">
              <a:solidFill>
                <a:schemeClr val="bg1"/>
              </a:solidFill>
            </a:endParaRPr>
          </a:p>
          <a:p>
            <a:r>
              <a:rPr lang="en-US" sz="700" b="0" dirty="0" smtClean="0">
                <a:solidFill>
                  <a:schemeClr val="bg1"/>
                </a:solidFill>
              </a:rPr>
              <a:t>            alias: k</a:t>
            </a:r>
          </a:p>
          <a:p>
            <a:r>
              <a:rPr lang="en-US" sz="700" b="0" dirty="0" smtClean="0">
                <a:solidFill>
                  <a:schemeClr val="bg1"/>
                </a:solidFill>
              </a:rPr>
              <a:t>            Filter Operator</a:t>
            </a:r>
          </a:p>
          <a:p>
            <a:r>
              <a:rPr lang="en-US" sz="700" b="0" dirty="0" smtClean="0">
                <a:solidFill>
                  <a:schemeClr val="bg1"/>
                </a:solidFill>
              </a:rPr>
              <a:t>              predicate:</a:t>
            </a:r>
          </a:p>
          <a:p>
            <a:r>
              <a:rPr lang="en-US" sz="700" b="0" dirty="0" smtClean="0">
                <a:solidFill>
                  <a:schemeClr val="bg1"/>
                </a:solidFill>
              </a:rPr>
              <a:t>                  </a:t>
            </a:r>
            <a:r>
              <a:rPr lang="en-US" sz="700" b="0" dirty="0" err="1" smtClean="0">
                <a:solidFill>
                  <a:schemeClr val="bg1"/>
                </a:solidFill>
              </a:rPr>
              <a:t>expr</a:t>
            </a:r>
            <a:r>
              <a:rPr lang="en-US" sz="700" b="0" dirty="0" smtClean="0">
                <a:solidFill>
                  <a:schemeClr val="bg1"/>
                </a:solidFill>
              </a:rPr>
              <a:t>: (freq &gt;= 1)</a:t>
            </a:r>
          </a:p>
          <a:p>
            <a:r>
              <a:rPr lang="en-US" sz="700" b="0" dirty="0" smtClean="0">
                <a:solidFill>
                  <a:schemeClr val="bg1"/>
                </a:solidFill>
              </a:rPr>
              <a:t>                  type: </a:t>
            </a:r>
            <a:r>
              <a:rPr lang="en-US" sz="700" b="0" dirty="0" err="1" smtClean="0">
                <a:solidFill>
                  <a:schemeClr val="bg1"/>
                </a:solidFill>
              </a:rPr>
              <a:t>boolean</a:t>
            </a:r>
            <a:endParaRPr lang="en-US" sz="700" b="0" dirty="0" smtClean="0">
              <a:solidFill>
                <a:schemeClr val="bg1"/>
              </a:solidFill>
            </a:endParaRPr>
          </a:p>
          <a:p>
            <a:r>
              <a:rPr lang="en-US" sz="700" b="0" dirty="0" smtClean="0">
                <a:solidFill>
                  <a:schemeClr val="bg1"/>
                </a:solidFill>
              </a:rPr>
              <a:t>              Reduce Output Operator</a:t>
            </a:r>
          </a:p>
          <a:p>
            <a:r>
              <a:rPr lang="en-US" sz="700" b="0" dirty="0" smtClean="0">
                <a:solidFill>
                  <a:schemeClr val="bg1"/>
                </a:solidFill>
              </a:rPr>
              <a:t>                key expressions:</a:t>
            </a:r>
          </a:p>
          <a:p>
            <a:r>
              <a:rPr lang="en-US" sz="700" b="0" dirty="0" smtClean="0">
                <a:solidFill>
                  <a:schemeClr val="bg1"/>
                </a:solidFill>
              </a:rPr>
              <a:t>                      </a:t>
            </a:r>
            <a:r>
              <a:rPr lang="en-US" sz="700" b="0" dirty="0" err="1" smtClean="0">
                <a:solidFill>
                  <a:schemeClr val="bg1"/>
                </a:solidFill>
              </a:rPr>
              <a:t>expr</a:t>
            </a:r>
            <a:r>
              <a:rPr lang="en-US" sz="700" b="0" dirty="0" smtClean="0">
                <a:solidFill>
                  <a:schemeClr val="bg1"/>
                </a:solidFill>
              </a:rPr>
              <a:t>: word</a:t>
            </a:r>
          </a:p>
          <a:p>
            <a:r>
              <a:rPr lang="en-US" sz="700" b="0" dirty="0" smtClean="0">
                <a:solidFill>
                  <a:schemeClr val="bg1"/>
                </a:solidFill>
              </a:rPr>
              <a:t>                      type: string</a:t>
            </a:r>
          </a:p>
          <a:p>
            <a:r>
              <a:rPr lang="en-US" sz="700" b="0" dirty="0" smtClean="0">
                <a:solidFill>
                  <a:schemeClr val="bg1"/>
                </a:solidFill>
              </a:rPr>
              <a:t>                sort order: +</a:t>
            </a:r>
          </a:p>
          <a:p>
            <a:r>
              <a:rPr lang="en-US" sz="700" b="0" dirty="0" smtClean="0">
                <a:solidFill>
                  <a:schemeClr val="bg1"/>
                </a:solidFill>
              </a:rPr>
              <a:t>                Map-reduce partition columns:</a:t>
            </a:r>
          </a:p>
          <a:p>
            <a:r>
              <a:rPr lang="en-US" sz="700" b="0" dirty="0" smtClean="0">
                <a:solidFill>
                  <a:schemeClr val="bg1"/>
                </a:solidFill>
              </a:rPr>
              <a:t>                      </a:t>
            </a:r>
            <a:r>
              <a:rPr lang="en-US" sz="700" b="0" dirty="0" err="1" smtClean="0">
                <a:solidFill>
                  <a:schemeClr val="bg1"/>
                </a:solidFill>
              </a:rPr>
              <a:t>expr</a:t>
            </a:r>
            <a:r>
              <a:rPr lang="en-US" sz="700" b="0" dirty="0" smtClean="0">
                <a:solidFill>
                  <a:schemeClr val="bg1"/>
                </a:solidFill>
              </a:rPr>
              <a:t>: word</a:t>
            </a:r>
          </a:p>
          <a:p>
            <a:r>
              <a:rPr lang="en-US" sz="700" b="0" dirty="0" smtClean="0">
                <a:solidFill>
                  <a:schemeClr val="bg1"/>
                </a:solidFill>
              </a:rPr>
              <a:t>                      type: string</a:t>
            </a:r>
          </a:p>
          <a:p>
            <a:r>
              <a:rPr lang="en-US" sz="700" b="0" dirty="0" smtClean="0">
                <a:solidFill>
                  <a:schemeClr val="bg1"/>
                </a:solidFill>
              </a:rPr>
              <a:t>                tag: 1</a:t>
            </a:r>
          </a:p>
          <a:p>
            <a:r>
              <a:rPr lang="en-US" sz="700" b="0" dirty="0" smtClean="0">
                <a:solidFill>
                  <a:schemeClr val="bg1"/>
                </a:solidFill>
              </a:rPr>
              <a:t>                value expressions:</a:t>
            </a:r>
          </a:p>
          <a:p>
            <a:r>
              <a:rPr lang="en-US" sz="700" b="0" dirty="0" smtClean="0">
                <a:solidFill>
                  <a:schemeClr val="bg1"/>
                </a:solidFill>
              </a:rPr>
              <a:t>                      </a:t>
            </a:r>
            <a:r>
              <a:rPr lang="en-US" sz="700" b="0" dirty="0" err="1" smtClean="0">
                <a:solidFill>
                  <a:schemeClr val="bg1"/>
                </a:solidFill>
              </a:rPr>
              <a:t>expr</a:t>
            </a:r>
            <a:r>
              <a:rPr lang="en-US" sz="700" b="0" dirty="0" smtClean="0">
                <a:solidFill>
                  <a:schemeClr val="bg1"/>
                </a:solidFill>
              </a:rPr>
              <a:t>: freq</a:t>
            </a:r>
          </a:p>
          <a:p>
            <a:r>
              <a:rPr lang="en-US" sz="700" b="0" dirty="0" smtClean="0">
                <a:solidFill>
                  <a:schemeClr val="bg1"/>
                </a:solidFill>
              </a:rPr>
              <a:t>                      type: </a:t>
            </a:r>
            <a:r>
              <a:rPr lang="en-US" sz="700" b="0" dirty="0" err="1" smtClean="0">
                <a:solidFill>
                  <a:schemeClr val="bg1"/>
                </a:solidFill>
              </a:rPr>
              <a:t>int</a:t>
            </a:r>
            <a:endParaRPr lang="en-US" sz="700" b="0" dirty="0" smtClean="0">
              <a:solidFill>
                <a:schemeClr val="bg1"/>
              </a:solidFill>
            </a:endParaRPr>
          </a:p>
        </p:txBody>
      </p:sp>
      <p:sp>
        <p:nvSpPr>
          <p:cNvPr id="8" name="TextBox 7"/>
          <p:cNvSpPr txBox="1"/>
          <p:nvPr/>
        </p:nvSpPr>
        <p:spPr>
          <a:xfrm>
            <a:off x="2286000" y="3336935"/>
            <a:ext cx="4191000" cy="3216265"/>
          </a:xfrm>
          <a:prstGeom prst="rect">
            <a:avLst/>
          </a:prstGeom>
          <a:noFill/>
        </p:spPr>
        <p:txBody>
          <a:bodyPr wrap="square" rtlCol="0">
            <a:spAutoFit/>
          </a:bodyPr>
          <a:lstStyle/>
          <a:p>
            <a:r>
              <a:rPr lang="en-US" sz="700" b="0" dirty="0" smtClean="0">
                <a:solidFill>
                  <a:schemeClr val="bg1"/>
                </a:solidFill>
              </a:rPr>
              <a:t> Reduce Operator Tree:</a:t>
            </a:r>
          </a:p>
          <a:p>
            <a:r>
              <a:rPr lang="en-US" sz="700" b="0" dirty="0" smtClean="0">
                <a:solidFill>
                  <a:schemeClr val="bg1"/>
                </a:solidFill>
              </a:rPr>
              <a:t>        Join Operator</a:t>
            </a:r>
          </a:p>
          <a:p>
            <a:r>
              <a:rPr lang="en-US" sz="700" b="0" dirty="0" smtClean="0">
                <a:solidFill>
                  <a:schemeClr val="bg1"/>
                </a:solidFill>
              </a:rPr>
              <a:t>          condition map:</a:t>
            </a:r>
          </a:p>
          <a:p>
            <a:r>
              <a:rPr lang="en-US" sz="700" b="0" dirty="0" smtClean="0">
                <a:solidFill>
                  <a:schemeClr val="bg1"/>
                </a:solidFill>
              </a:rPr>
              <a:t>               Inner Join 0 to 1</a:t>
            </a:r>
          </a:p>
          <a:p>
            <a:r>
              <a:rPr lang="en-US" sz="700" b="0" dirty="0" smtClean="0">
                <a:solidFill>
                  <a:schemeClr val="bg1"/>
                </a:solidFill>
              </a:rPr>
              <a:t>          condition expressions:</a:t>
            </a:r>
          </a:p>
          <a:p>
            <a:r>
              <a:rPr lang="en-US" sz="700" b="0" dirty="0" smtClean="0">
                <a:solidFill>
                  <a:schemeClr val="bg1"/>
                </a:solidFill>
              </a:rPr>
              <a:t>            0 {VALUE._col0} {VALUE._col1}</a:t>
            </a:r>
          </a:p>
          <a:p>
            <a:r>
              <a:rPr lang="en-US" sz="700" b="0" dirty="0" smtClean="0">
                <a:solidFill>
                  <a:schemeClr val="bg1"/>
                </a:solidFill>
              </a:rPr>
              <a:t>            1 {VALUE._col0}</a:t>
            </a:r>
          </a:p>
          <a:p>
            <a:r>
              <a:rPr lang="en-US" sz="700" b="0" dirty="0" smtClean="0">
                <a:solidFill>
                  <a:schemeClr val="bg1"/>
                </a:solidFill>
              </a:rPr>
              <a:t>          </a:t>
            </a:r>
            <a:r>
              <a:rPr lang="en-US" sz="700" b="0" dirty="0" err="1" smtClean="0">
                <a:solidFill>
                  <a:schemeClr val="bg1"/>
                </a:solidFill>
              </a:rPr>
              <a:t>outputColumnNames</a:t>
            </a:r>
            <a:r>
              <a:rPr lang="en-US" sz="700" b="0" dirty="0" smtClean="0">
                <a:solidFill>
                  <a:schemeClr val="bg1"/>
                </a:solidFill>
              </a:rPr>
              <a:t>: _col0, _col1, _col2</a:t>
            </a:r>
          </a:p>
          <a:p>
            <a:r>
              <a:rPr lang="en-US" sz="700" b="0" dirty="0" smtClean="0">
                <a:solidFill>
                  <a:schemeClr val="bg1"/>
                </a:solidFill>
              </a:rPr>
              <a:t>          Filter Operator</a:t>
            </a:r>
          </a:p>
          <a:p>
            <a:r>
              <a:rPr lang="en-US" sz="700" b="0" dirty="0" smtClean="0">
                <a:solidFill>
                  <a:schemeClr val="bg1"/>
                </a:solidFill>
              </a:rPr>
              <a:t>            predicate:</a:t>
            </a:r>
          </a:p>
          <a:p>
            <a:r>
              <a:rPr lang="en-US" sz="700" b="0" dirty="0" smtClean="0">
                <a:solidFill>
                  <a:schemeClr val="bg1"/>
                </a:solidFill>
              </a:rPr>
              <a:t>                </a:t>
            </a:r>
            <a:r>
              <a:rPr lang="en-US" sz="700" b="0" dirty="0" err="1" smtClean="0">
                <a:solidFill>
                  <a:schemeClr val="bg1"/>
                </a:solidFill>
              </a:rPr>
              <a:t>expr</a:t>
            </a:r>
            <a:r>
              <a:rPr lang="en-US" sz="700" b="0" dirty="0" smtClean="0">
                <a:solidFill>
                  <a:schemeClr val="bg1"/>
                </a:solidFill>
              </a:rPr>
              <a:t>: ((_col0 &gt;= 1) and (_col2 &gt;= 1))</a:t>
            </a:r>
          </a:p>
          <a:p>
            <a:r>
              <a:rPr lang="en-US" sz="700" b="0" dirty="0" smtClean="0">
                <a:solidFill>
                  <a:schemeClr val="bg1"/>
                </a:solidFill>
              </a:rPr>
              <a:t>                type: </a:t>
            </a:r>
            <a:r>
              <a:rPr lang="en-US" sz="700" b="0" dirty="0" err="1" smtClean="0">
                <a:solidFill>
                  <a:schemeClr val="bg1"/>
                </a:solidFill>
              </a:rPr>
              <a:t>boolean</a:t>
            </a:r>
            <a:endParaRPr lang="en-US" sz="700" b="0" dirty="0" smtClean="0">
              <a:solidFill>
                <a:schemeClr val="bg1"/>
              </a:solidFill>
            </a:endParaRPr>
          </a:p>
          <a:p>
            <a:r>
              <a:rPr lang="en-US" sz="700" b="0" dirty="0" smtClean="0">
                <a:solidFill>
                  <a:schemeClr val="bg1"/>
                </a:solidFill>
              </a:rPr>
              <a:t>            Select Operator</a:t>
            </a:r>
          </a:p>
          <a:p>
            <a:r>
              <a:rPr lang="en-US" sz="700" b="0" dirty="0" smtClean="0">
                <a:solidFill>
                  <a:schemeClr val="bg1"/>
                </a:solidFill>
              </a:rPr>
              <a:t>              expressions:</a:t>
            </a:r>
          </a:p>
          <a:p>
            <a:r>
              <a:rPr lang="en-US" sz="700" b="0" dirty="0" smtClean="0">
                <a:solidFill>
                  <a:schemeClr val="bg1"/>
                </a:solidFill>
              </a:rPr>
              <a:t>                    </a:t>
            </a:r>
            <a:r>
              <a:rPr lang="en-US" sz="700" b="0" dirty="0" err="1" smtClean="0">
                <a:solidFill>
                  <a:schemeClr val="bg1"/>
                </a:solidFill>
              </a:rPr>
              <a:t>expr</a:t>
            </a:r>
            <a:r>
              <a:rPr lang="en-US" sz="700" b="0" dirty="0" smtClean="0">
                <a:solidFill>
                  <a:schemeClr val="bg1"/>
                </a:solidFill>
              </a:rPr>
              <a:t>: _col1</a:t>
            </a:r>
          </a:p>
          <a:p>
            <a:r>
              <a:rPr lang="en-US" sz="700" b="0" dirty="0" smtClean="0">
                <a:solidFill>
                  <a:schemeClr val="bg1"/>
                </a:solidFill>
              </a:rPr>
              <a:t>                    type: string</a:t>
            </a:r>
          </a:p>
          <a:p>
            <a:r>
              <a:rPr lang="en-US" sz="700" b="0" dirty="0" smtClean="0">
                <a:solidFill>
                  <a:schemeClr val="bg1"/>
                </a:solidFill>
              </a:rPr>
              <a:t>                    </a:t>
            </a:r>
            <a:r>
              <a:rPr lang="en-US" sz="700" b="0" dirty="0" err="1" smtClean="0">
                <a:solidFill>
                  <a:schemeClr val="bg1"/>
                </a:solidFill>
              </a:rPr>
              <a:t>expr</a:t>
            </a:r>
            <a:r>
              <a:rPr lang="en-US" sz="700" b="0" dirty="0" smtClean="0">
                <a:solidFill>
                  <a:schemeClr val="bg1"/>
                </a:solidFill>
              </a:rPr>
              <a:t>: _col0</a:t>
            </a:r>
          </a:p>
          <a:p>
            <a:r>
              <a:rPr lang="en-US" sz="700" b="0" dirty="0" smtClean="0">
                <a:solidFill>
                  <a:schemeClr val="bg1"/>
                </a:solidFill>
              </a:rPr>
              <a:t>                    type: </a:t>
            </a:r>
            <a:r>
              <a:rPr lang="en-US" sz="700" b="0" dirty="0" err="1" smtClean="0">
                <a:solidFill>
                  <a:schemeClr val="bg1"/>
                </a:solidFill>
              </a:rPr>
              <a:t>int</a:t>
            </a:r>
            <a:endParaRPr lang="en-US" sz="700" b="0" dirty="0" smtClean="0">
              <a:solidFill>
                <a:schemeClr val="bg1"/>
              </a:solidFill>
            </a:endParaRPr>
          </a:p>
          <a:p>
            <a:r>
              <a:rPr lang="en-US" sz="700" b="0" dirty="0" smtClean="0">
                <a:solidFill>
                  <a:schemeClr val="bg1"/>
                </a:solidFill>
              </a:rPr>
              <a:t>                    </a:t>
            </a:r>
            <a:r>
              <a:rPr lang="en-US" sz="700" b="0" dirty="0" err="1" smtClean="0">
                <a:solidFill>
                  <a:schemeClr val="bg1"/>
                </a:solidFill>
              </a:rPr>
              <a:t>expr</a:t>
            </a:r>
            <a:r>
              <a:rPr lang="en-US" sz="700" b="0" dirty="0" smtClean="0">
                <a:solidFill>
                  <a:schemeClr val="bg1"/>
                </a:solidFill>
              </a:rPr>
              <a:t>: _col2</a:t>
            </a:r>
          </a:p>
          <a:p>
            <a:r>
              <a:rPr lang="en-US" sz="700" b="0" dirty="0" smtClean="0">
                <a:solidFill>
                  <a:schemeClr val="bg1"/>
                </a:solidFill>
              </a:rPr>
              <a:t>                    type: </a:t>
            </a:r>
            <a:r>
              <a:rPr lang="en-US" sz="700" b="0" dirty="0" err="1" smtClean="0">
                <a:solidFill>
                  <a:schemeClr val="bg1"/>
                </a:solidFill>
              </a:rPr>
              <a:t>int</a:t>
            </a:r>
            <a:endParaRPr lang="en-US" sz="700" b="0" dirty="0" smtClean="0">
              <a:solidFill>
                <a:schemeClr val="bg1"/>
              </a:solidFill>
            </a:endParaRPr>
          </a:p>
          <a:p>
            <a:r>
              <a:rPr lang="en-US" sz="700" b="0" dirty="0" smtClean="0">
                <a:solidFill>
                  <a:schemeClr val="bg1"/>
                </a:solidFill>
              </a:rPr>
              <a:t>              </a:t>
            </a:r>
            <a:r>
              <a:rPr lang="en-US" sz="700" b="0" dirty="0" err="1" smtClean="0">
                <a:solidFill>
                  <a:schemeClr val="bg1"/>
                </a:solidFill>
              </a:rPr>
              <a:t>outputColumnNames</a:t>
            </a:r>
            <a:r>
              <a:rPr lang="en-US" sz="700" b="0" dirty="0" smtClean="0">
                <a:solidFill>
                  <a:schemeClr val="bg1"/>
                </a:solidFill>
              </a:rPr>
              <a:t>: _col0, _col1, _col2</a:t>
            </a:r>
          </a:p>
          <a:p>
            <a:r>
              <a:rPr lang="en-US" sz="700" b="0" dirty="0" smtClean="0">
                <a:solidFill>
                  <a:schemeClr val="bg1"/>
                </a:solidFill>
              </a:rPr>
              <a:t>              File Output Operator</a:t>
            </a:r>
          </a:p>
          <a:p>
            <a:r>
              <a:rPr lang="en-US" sz="700" b="0" dirty="0" smtClean="0">
                <a:solidFill>
                  <a:schemeClr val="bg1"/>
                </a:solidFill>
              </a:rPr>
              <a:t>                compressed: false</a:t>
            </a:r>
          </a:p>
          <a:p>
            <a:r>
              <a:rPr lang="en-US" sz="700" b="0" dirty="0" smtClean="0">
                <a:solidFill>
                  <a:schemeClr val="bg1"/>
                </a:solidFill>
              </a:rPr>
              <a:t>                </a:t>
            </a:r>
            <a:r>
              <a:rPr lang="en-US" sz="700" b="0" dirty="0" err="1" smtClean="0">
                <a:solidFill>
                  <a:schemeClr val="bg1"/>
                </a:solidFill>
              </a:rPr>
              <a:t>GlobalTableId</a:t>
            </a:r>
            <a:r>
              <a:rPr lang="en-US" sz="700" b="0" dirty="0" smtClean="0">
                <a:solidFill>
                  <a:schemeClr val="bg1"/>
                </a:solidFill>
              </a:rPr>
              <a:t>: 0</a:t>
            </a:r>
          </a:p>
          <a:p>
            <a:r>
              <a:rPr lang="en-US" sz="700" b="0" dirty="0" smtClean="0">
                <a:solidFill>
                  <a:schemeClr val="bg1"/>
                </a:solidFill>
              </a:rPr>
              <a:t>                table:</a:t>
            </a:r>
          </a:p>
          <a:p>
            <a:r>
              <a:rPr lang="en-US" sz="700" b="0" dirty="0" smtClean="0">
                <a:solidFill>
                  <a:schemeClr val="bg1"/>
                </a:solidFill>
              </a:rPr>
              <a:t>                    input format: </a:t>
            </a:r>
            <a:r>
              <a:rPr lang="en-US" sz="700" b="0" dirty="0" err="1" smtClean="0">
                <a:solidFill>
                  <a:schemeClr val="bg1"/>
                </a:solidFill>
              </a:rPr>
              <a:t>org.apache.hadoop.mapred.SequenceFileInputFormat</a:t>
            </a:r>
            <a:endParaRPr lang="en-US" sz="700" b="0" dirty="0" smtClean="0">
              <a:solidFill>
                <a:schemeClr val="bg1"/>
              </a:solidFill>
            </a:endParaRPr>
          </a:p>
          <a:p>
            <a:r>
              <a:rPr lang="en-US" sz="700" b="0" dirty="0" smtClean="0">
                <a:solidFill>
                  <a:schemeClr val="bg1"/>
                </a:solidFill>
              </a:rPr>
              <a:t>                    output format: </a:t>
            </a:r>
            <a:r>
              <a:rPr lang="en-US" sz="700" b="0" dirty="0" err="1" smtClean="0">
                <a:solidFill>
                  <a:schemeClr val="bg1"/>
                </a:solidFill>
              </a:rPr>
              <a:t>org.apache.hadoop.hive.ql.io.HiveSequenceFileOutputFormat</a:t>
            </a:r>
            <a:endParaRPr lang="en-US" sz="700" b="0" dirty="0" smtClean="0">
              <a:solidFill>
                <a:schemeClr val="bg1"/>
              </a:solidFill>
            </a:endParaRPr>
          </a:p>
          <a:p>
            <a:endParaRPr lang="en-US" sz="700" b="0" dirty="0" smtClean="0">
              <a:solidFill>
                <a:schemeClr val="bg1"/>
              </a:solidFill>
            </a:endParaRPr>
          </a:p>
          <a:p>
            <a:endParaRPr lang="en-US" sz="700" b="0" dirty="0" smtClean="0">
              <a:solidFill>
                <a:schemeClr val="bg1"/>
              </a:solidFill>
            </a:endParaRPr>
          </a:p>
        </p:txBody>
      </p:sp>
      <p:sp>
        <p:nvSpPr>
          <p:cNvPr id="9" name="TextBox 8"/>
          <p:cNvSpPr txBox="1"/>
          <p:nvPr/>
        </p:nvSpPr>
        <p:spPr>
          <a:xfrm>
            <a:off x="5181600" y="1337370"/>
            <a:ext cx="3810000" cy="3539430"/>
          </a:xfrm>
          <a:prstGeom prst="rect">
            <a:avLst/>
          </a:prstGeom>
          <a:noFill/>
        </p:spPr>
        <p:txBody>
          <a:bodyPr wrap="square" rtlCol="0">
            <a:spAutoFit/>
          </a:bodyPr>
          <a:lstStyle/>
          <a:p>
            <a:r>
              <a:rPr lang="en-US" sz="700" b="0" dirty="0" smtClean="0">
                <a:solidFill>
                  <a:schemeClr val="bg1"/>
                </a:solidFill>
              </a:rPr>
              <a:t> Stage: Stage-2</a:t>
            </a:r>
          </a:p>
          <a:p>
            <a:r>
              <a:rPr lang="en-US" sz="700" b="0" dirty="0" smtClean="0">
                <a:solidFill>
                  <a:schemeClr val="bg1"/>
                </a:solidFill>
              </a:rPr>
              <a:t>    Map Reduce</a:t>
            </a:r>
          </a:p>
          <a:p>
            <a:r>
              <a:rPr lang="en-US" sz="700" b="0" dirty="0" smtClean="0">
                <a:solidFill>
                  <a:schemeClr val="bg1"/>
                </a:solidFill>
              </a:rPr>
              <a:t>      Alias -&gt; Map Operator Tree:</a:t>
            </a:r>
          </a:p>
          <a:p>
            <a:r>
              <a:rPr lang="en-US" sz="700" b="0" dirty="0" smtClean="0">
                <a:solidFill>
                  <a:schemeClr val="bg1"/>
                </a:solidFill>
              </a:rPr>
              <a:t>        hdfs://localhost:8022/tmp/hive-training/364214370/10002 </a:t>
            </a:r>
          </a:p>
          <a:p>
            <a:r>
              <a:rPr lang="en-US" sz="700" b="0" dirty="0" smtClean="0">
                <a:solidFill>
                  <a:schemeClr val="bg1"/>
                </a:solidFill>
              </a:rPr>
              <a:t>            Reduce Output Operator</a:t>
            </a:r>
          </a:p>
          <a:p>
            <a:r>
              <a:rPr lang="en-US" sz="700" b="0" dirty="0" smtClean="0">
                <a:solidFill>
                  <a:schemeClr val="bg1"/>
                </a:solidFill>
              </a:rPr>
              <a:t>              key expressions:</a:t>
            </a:r>
          </a:p>
          <a:p>
            <a:r>
              <a:rPr lang="en-US" sz="700" b="0" dirty="0" smtClean="0">
                <a:solidFill>
                  <a:schemeClr val="bg1"/>
                </a:solidFill>
              </a:rPr>
              <a:t>                    </a:t>
            </a:r>
            <a:r>
              <a:rPr lang="en-US" sz="700" b="0" dirty="0" err="1" smtClean="0">
                <a:solidFill>
                  <a:schemeClr val="bg1"/>
                </a:solidFill>
              </a:rPr>
              <a:t>expr</a:t>
            </a:r>
            <a:r>
              <a:rPr lang="en-US" sz="700" b="0" dirty="0" smtClean="0">
                <a:solidFill>
                  <a:schemeClr val="bg1"/>
                </a:solidFill>
              </a:rPr>
              <a:t>: _col1</a:t>
            </a:r>
          </a:p>
          <a:p>
            <a:r>
              <a:rPr lang="en-US" sz="700" b="0" dirty="0" smtClean="0">
                <a:solidFill>
                  <a:schemeClr val="bg1"/>
                </a:solidFill>
              </a:rPr>
              <a:t>                    type: </a:t>
            </a:r>
            <a:r>
              <a:rPr lang="en-US" sz="700" b="0" dirty="0" err="1" smtClean="0">
                <a:solidFill>
                  <a:schemeClr val="bg1"/>
                </a:solidFill>
              </a:rPr>
              <a:t>int</a:t>
            </a:r>
            <a:endParaRPr lang="en-US" sz="700" b="0" dirty="0" smtClean="0">
              <a:solidFill>
                <a:schemeClr val="bg1"/>
              </a:solidFill>
            </a:endParaRPr>
          </a:p>
          <a:p>
            <a:r>
              <a:rPr lang="en-US" sz="700" b="0" dirty="0" smtClean="0">
                <a:solidFill>
                  <a:schemeClr val="bg1"/>
                </a:solidFill>
              </a:rPr>
              <a:t>              sort order: -</a:t>
            </a:r>
          </a:p>
          <a:p>
            <a:r>
              <a:rPr lang="en-US" sz="700" b="0" dirty="0" smtClean="0">
                <a:solidFill>
                  <a:schemeClr val="bg1"/>
                </a:solidFill>
              </a:rPr>
              <a:t>              tag: -1</a:t>
            </a:r>
          </a:p>
          <a:p>
            <a:r>
              <a:rPr lang="en-US" sz="700" b="0" dirty="0" smtClean="0">
                <a:solidFill>
                  <a:schemeClr val="bg1"/>
                </a:solidFill>
              </a:rPr>
              <a:t>              value expressions:</a:t>
            </a:r>
          </a:p>
          <a:p>
            <a:r>
              <a:rPr lang="en-US" sz="700" b="0" dirty="0" smtClean="0">
                <a:solidFill>
                  <a:schemeClr val="bg1"/>
                </a:solidFill>
              </a:rPr>
              <a:t>                    </a:t>
            </a:r>
            <a:r>
              <a:rPr lang="en-US" sz="700" b="0" dirty="0" err="1" smtClean="0">
                <a:solidFill>
                  <a:schemeClr val="bg1"/>
                </a:solidFill>
              </a:rPr>
              <a:t>expr</a:t>
            </a:r>
            <a:r>
              <a:rPr lang="en-US" sz="700" b="0" dirty="0" smtClean="0">
                <a:solidFill>
                  <a:schemeClr val="bg1"/>
                </a:solidFill>
              </a:rPr>
              <a:t>: _col0</a:t>
            </a:r>
          </a:p>
          <a:p>
            <a:r>
              <a:rPr lang="en-US" sz="700" b="0" dirty="0" smtClean="0">
                <a:solidFill>
                  <a:schemeClr val="bg1"/>
                </a:solidFill>
              </a:rPr>
              <a:t>                    type: string</a:t>
            </a:r>
          </a:p>
          <a:p>
            <a:r>
              <a:rPr lang="en-US" sz="700" b="0" dirty="0" smtClean="0">
                <a:solidFill>
                  <a:schemeClr val="bg1"/>
                </a:solidFill>
              </a:rPr>
              <a:t>                    </a:t>
            </a:r>
            <a:r>
              <a:rPr lang="en-US" sz="700" b="0" dirty="0" err="1" smtClean="0">
                <a:solidFill>
                  <a:schemeClr val="bg1"/>
                </a:solidFill>
              </a:rPr>
              <a:t>expr</a:t>
            </a:r>
            <a:r>
              <a:rPr lang="en-US" sz="700" b="0" dirty="0" smtClean="0">
                <a:solidFill>
                  <a:schemeClr val="bg1"/>
                </a:solidFill>
              </a:rPr>
              <a:t>: _col1</a:t>
            </a:r>
          </a:p>
          <a:p>
            <a:r>
              <a:rPr lang="en-US" sz="700" b="0" dirty="0" smtClean="0">
                <a:solidFill>
                  <a:schemeClr val="bg1"/>
                </a:solidFill>
              </a:rPr>
              <a:t>                    type: </a:t>
            </a:r>
            <a:r>
              <a:rPr lang="en-US" sz="700" b="0" dirty="0" err="1" smtClean="0">
                <a:solidFill>
                  <a:schemeClr val="bg1"/>
                </a:solidFill>
              </a:rPr>
              <a:t>int</a:t>
            </a:r>
            <a:endParaRPr lang="en-US" sz="700" b="0" dirty="0" smtClean="0">
              <a:solidFill>
                <a:schemeClr val="bg1"/>
              </a:solidFill>
            </a:endParaRPr>
          </a:p>
          <a:p>
            <a:r>
              <a:rPr lang="en-US" sz="700" b="0" dirty="0" smtClean="0">
                <a:solidFill>
                  <a:schemeClr val="bg1"/>
                </a:solidFill>
              </a:rPr>
              <a:t>                    </a:t>
            </a:r>
            <a:r>
              <a:rPr lang="en-US" sz="700" b="0" dirty="0" err="1" smtClean="0">
                <a:solidFill>
                  <a:schemeClr val="bg1"/>
                </a:solidFill>
              </a:rPr>
              <a:t>expr</a:t>
            </a:r>
            <a:r>
              <a:rPr lang="en-US" sz="700" b="0" dirty="0" smtClean="0">
                <a:solidFill>
                  <a:schemeClr val="bg1"/>
                </a:solidFill>
              </a:rPr>
              <a:t>: _col2</a:t>
            </a:r>
          </a:p>
          <a:p>
            <a:r>
              <a:rPr lang="en-US" sz="700" b="0" dirty="0" smtClean="0">
                <a:solidFill>
                  <a:schemeClr val="bg1"/>
                </a:solidFill>
              </a:rPr>
              <a:t>                    type: </a:t>
            </a:r>
            <a:r>
              <a:rPr lang="en-US" sz="700" b="0" dirty="0" err="1" smtClean="0">
                <a:solidFill>
                  <a:schemeClr val="bg1"/>
                </a:solidFill>
              </a:rPr>
              <a:t>int</a:t>
            </a:r>
            <a:endParaRPr lang="en-US" sz="700" b="0" dirty="0" smtClean="0">
              <a:solidFill>
                <a:schemeClr val="bg1"/>
              </a:solidFill>
            </a:endParaRPr>
          </a:p>
          <a:p>
            <a:r>
              <a:rPr lang="en-US" sz="700" b="0" dirty="0" smtClean="0">
                <a:solidFill>
                  <a:schemeClr val="bg1"/>
                </a:solidFill>
              </a:rPr>
              <a:t>      Reduce Operator Tree:</a:t>
            </a:r>
          </a:p>
          <a:p>
            <a:r>
              <a:rPr lang="en-US" sz="700" b="0" dirty="0" smtClean="0">
                <a:solidFill>
                  <a:schemeClr val="bg1"/>
                </a:solidFill>
              </a:rPr>
              <a:t>        Extract</a:t>
            </a:r>
          </a:p>
          <a:p>
            <a:r>
              <a:rPr lang="en-US" sz="700" b="0" dirty="0" smtClean="0">
                <a:solidFill>
                  <a:schemeClr val="bg1"/>
                </a:solidFill>
              </a:rPr>
              <a:t>          Limit</a:t>
            </a:r>
          </a:p>
          <a:p>
            <a:r>
              <a:rPr lang="en-US" sz="700" b="0" dirty="0" smtClean="0">
                <a:solidFill>
                  <a:schemeClr val="bg1"/>
                </a:solidFill>
              </a:rPr>
              <a:t>            File Output Operator</a:t>
            </a:r>
          </a:p>
          <a:p>
            <a:r>
              <a:rPr lang="en-US" sz="700" b="0" dirty="0" smtClean="0">
                <a:solidFill>
                  <a:schemeClr val="bg1"/>
                </a:solidFill>
              </a:rPr>
              <a:t>              compressed: false</a:t>
            </a:r>
          </a:p>
          <a:p>
            <a:r>
              <a:rPr lang="en-US" sz="700" b="0" dirty="0" smtClean="0">
                <a:solidFill>
                  <a:schemeClr val="bg1"/>
                </a:solidFill>
              </a:rPr>
              <a:t>              </a:t>
            </a:r>
            <a:r>
              <a:rPr lang="en-US" sz="700" b="0" dirty="0" err="1" smtClean="0">
                <a:solidFill>
                  <a:schemeClr val="bg1"/>
                </a:solidFill>
              </a:rPr>
              <a:t>GlobalTableId</a:t>
            </a:r>
            <a:r>
              <a:rPr lang="en-US" sz="700" b="0" dirty="0" smtClean="0">
                <a:solidFill>
                  <a:schemeClr val="bg1"/>
                </a:solidFill>
              </a:rPr>
              <a:t>: 0</a:t>
            </a:r>
          </a:p>
          <a:p>
            <a:r>
              <a:rPr lang="en-US" sz="700" b="0" dirty="0" smtClean="0">
                <a:solidFill>
                  <a:schemeClr val="bg1"/>
                </a:solidFill>
              </a:rPr>
              <a:t>              table:</a:t>
            </a:r>
          </a:p>
          <a:p>
            <a:r>
              <a:rPr lang="en-US" sz="700" b="0" dirty="0" smtClean="0">
                <a:solidFill>
                  <a:schemeClr val="bg1"/>
                </a:solidFill>
              </a:rPr>
              <a:t>                  input format: </a:t>
            </a:r>
            <a:r>
              <a:rPr lang="en-US" sz="700" b="0" dirty="0" err="1" smtClean="0">
                <a:solidFill>
                  <a:schemeClr val="bg1"/>
                </a:solidFill>
              </a:rPr>
              <a:t>org.apache.hadoop.mapred.TextInputFormat</a:t>
            </a:r>
            <a:endParaRPr lang="en-US" sz="700" b="0" dirty="0" smtClean="0">
              <a:solidFill>
                <a:schemeClr val="bg1"/>
              </a:solidFill>
            </a:endParaRPr>
          </a:p>
          <a:p>
            <a:r>
              <a:rPr lang="en-US" sz="700" b="0" dirty="0" smtClean="0">
                <a:solidFill>
                  <a:schemeClr val="bg1"/>
                </a:solidFill>
              </a:rPr>
              <a:t>                  output format: </a:t>
            </a:r>
            <a:r>
              <a:rPr lang="en-US" sz="700" b="0" dirty="0" err="1" smtClean="0">
                <a:solidFill>
                  <a:schemeClr val="bg1"/>
                </a:solidFill>
              </a:rPr>
              <a:t>org.apache.hadoop.hive.ql.io.HiveIgnoreKeyTextOutputFormat</a:t>
            </a:r>
            <a:endParaRPr lang="en-US" sz="700" b="0" dirty="0" smtClean="0">
              <a:solidFill>
                <a:schemeClr val="bg1"/>
              </a:solidFill>
            </a:endParaRPr>
          </a:p>
          <a:p>
            <a:endParaRPr lang="en-US" sz="700" b="0" dirty="0" smtClean="0">
              <a:solidFill>
                <a:schemeClr val="bg1"/>
              </a:solidFill>
            </a:endParaRPr>
          </a:p>
          <a:p>
            <a:endParaRPr lang="en-US" sz="700" b="0" dirty="0" smtClean="0">
              <a:solidFill>
                <a:schemeClr val="bg1"/>
              </a:solidFill>
            </a:endParaRPr>
          </a:p>
          <a:p>
            <a:r>
              <a:rPr lang="en-US" sz="700" b="0" dirty="0" smtClean="0">
                <a:solidFill>
                  <a:schemeClr val="bg1"/>
                </a:solidFill>
              </a:rPr>
              <a:t> Stage: Stage-0</a:t>
            </a:r>
          </a:p>
          <a:p>
            <a:r>
              <a:rPr lang="en-US" sz="700" b="0" dirty="0" smtClean="0">
                <a:solidFill>
                  <a:schemeClr val="bg1"/>
                </a:solidFill>
              </a:rPr>
              <a:t>    Fetch Operator</a:t>
            </a:r>
          </a:p>
          <a:p>
            <a:r>
              <a:rPr lang="en-US" sz="700" b="0" dirty="0" smtClean="0">
                <a:solidFill>
                  <a:schemeClr val="bg1"/>
                </a:solidFill>
              </a:rPr>
              <a:t>      limit: 10</a:t>
            </a:r>
          </a:p>
        </p:txBody>
      </p:sp>
    </p:spTree>
    <p:extLst>
      <p:ext uri="{BB962C8B-B14F-4D97-AF65-F5344CB8AC3E}">
        <p14:creationId xmlns:p14="http://schemas.microsoft.com/office/powerpoint/2010/main" val="16382186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My Theme Colors">
      <a:dk1>
        <a:srgbClr val="000000"/>
      </a:dk1>
      <a:lt1>
        <a:srgbClr val="FFFFFF"/>
      </a:lt1>
      <a:dk2>
        <a:srgbClr val="000000"/>
      </a:dk2>
      <a:lt2>
        <a:srgbClr val="FFFFFF"/>
      </a:lt2>
      <a:accent1>
        <a:srgbClr val="FFFF99"/>
      </a:accent1>
      <a:accent2>
        <a:srgbClr val="9999FF"/>
      </a:accent2>
      <a:accent3>
        <a:srgbClr val="CCFF99"/>
      </a:accent3>
      <a:accent4>
        <a:srgbClr val="FF99CC"/>
      </a:accent4>
      <a:accent5>
        <a:srgbClr val="99CCFF"/>
      </a:accent5>
      <a:accent6>
        <a:srgbClr val="FFCC99"/>
      </a:accent6>
      <a:hlink>
        <a:srgbClr val="FFFFFF"/>
      </a:hlink>
      <a:folHlink>
        <a:srgbClr val="B2B2B2"/>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Default Design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Default Design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Default Design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Default Design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Default Design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Default Design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55086</TotalTime>
  <Words>3797</Words>
  <Application>Microsoft Macintosh PowerPoint</Application>
  <PresentationFormat>On-screen Show (4:3)</PresentationFormat>
  <Paragraphs>796</Paragraphs>
  <Slides>61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63" baseType="lpstr">
      <vt:lpstr>Default Design</vt:lpstr>
      <vt:lpstr>Equation</vt:lpstr>
      <vt:lpstr>PowerPoint Presentation</vt:lpstr>
      <vt:lpstr>PowerPoint Presentation</vt:lpstr>
      <vt:lpstr>PowerPoint Presentation</vt:lpstr>
      <vt:lpstr>PowerPoint Presentation</vt:lpstr>
      <vt:lpstr>PowerPoint Presentation</vt:lpstr>
      <vt:lpstr>PowerPoint Presentation</vt:lpstr>
      <vt:lpstr>Hive: Example</vt:lpstr>
      <vt:lpstr>Hive: Behind the Scenes</vt:lpstr>
      <vt:lpstr>Hive: Behind the Scenes</vt:lpstr>
      <vt:lpstr>Hive Architecture</vt:lpstr>
      <vt:lpstr>Hive Implementation</vt:lpstr>
      <vt:lpstr>PowerPoint Presentation</vt:lpstr>
      <vt:lpstr>TPC-H Data Warehouse</vt:lpstr>
      <vt:lpstr>MapReduce algorithms  for processing relational data</vt:lpstr>
      <vt:lpstr>Relational Algebra</vt:lpstr>
      <vt:lpstr>Selection</vt:lpstr>
      <vt:lpstr>Selection in MapReduce</vt:lpstr>
      <vt:lpstr>Projection </vt:lpstr>
      <vt:lpstr>Projection in MapReduce</vt:lpstr>
      <vt:lpstr>Group by… Aggregation</vt:lpstr>
      <vt:lpstr>PowerPoint Presentation</vt:lpstr>
      <vt:lpstr>PowerPoint Presentation</vt:lpstr>
      <vt:lpstr>PowerPoint Presentation</vt:lpstr>
      <vt:lpstr>Relational Joins</vt:lpstr>
      <vt:lpstr>Types of Relationships</vt:lpstr>
      <vt:lpstr>Join Algorithms in MapReduce</vt:lpstr>
      <vt:lpstr>Reduce-side Join</vt:lpstr>
      <vt:lpstr>Reduce-side Join: 1-to-1</vt:lpstr>
      <vt:lpstr>Reduce-side Join: 1-to-many</vt:lpstr>
      <vt:lpstr>Quick Aside: Secondary Sorting</vt:lpstr>
      <vt:lpstr>Secondary Sorting: Solutions</vt:lpstr>
      <vt:lpstr>Value-to-Key Conversion</vt:lpstr>
      <vt:lpstr>Reduce-side Join: V-to-K Conversion</vt:lpstr>
      <vt:lpstr>Reduce-side Join: many-to-many</vt:lpstr>
      <vt:lpstr>Map-side Join</vt:lpstr>
      <vt:lpstr>Map-side Join</vt:lpstr>
      <vt:lpstr>Map-side Join</vt:lpstr>
      <vt:lpstr>Hash Join</vt:lpstr>
      <vt:lpstr>Hash Join Variants</vt:lpstr>
      <vt:lpstr>Which join to use?</vt:lpstr>
      <vt:lpstr>PowerPoint Presentation</vt:lpstr>
      <vt:lpstr>Putting Everything Together</vt:lpstr>
      <vt:lpstr>Putting Everything Together</vt:lpstr>
      <vt:lpstr>Putting Everything Together</vt:lpstr>
      <vt:lpstr>Putting Everything Together</vt:lpstr>
      <vt:lpstr>Putting Everything Together</vt:lpstr>
      <vt:lpstr>Putting Everything Together</vt:lpstr>
      <vt:lpstr>Putting Everything Together</vt:lpstr>
      <vt:lpstr>Hive: Behind the Scenes</vt:lpstr>
      <vt:lpstr>Hive: Behind the Scenes</vt:lpstr>
      <vt:lpstr>PowerPoint Presentation</vt:lpstr>
      <vt:lpstr>What about Spark SQL?</vt:lpstr>
      <vt:lpstr>Spark SQL: Query Planning</vt:lpstr>
      <vt:lpstr>Spark SQL: Physical Execution</vt:lpstr>
      <vt:lpstr>Hadoop Data Warehouse Design</vt:lpstr>
      <vt:lpstr>Denormalization Opportunities?</vt:lpstr>
      <vt:lpstr>What’s the assignment?</vt:lpstr>
      <vt:lpstr>What’s the assignment?</vt:lpstr>
      <vt:lpstr>What’s the assignment?</vt:lpstr>
      <vt:lpstr>What’s the assignment?</vt:lpstr>
      <vt:lpstr>PowerPoint Presentation</vt:lpstr>
    </vt:vector>
  </TitlesOfParts>
  <Manager/>
  <Company>University of Waterloo</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 Data Infrastructure</dc:title>
  <dc:subject/>
  <dc:creator>Jimmy Lin</dc:creator>
  <cp:keywords/>
  <dc:description/>
  <cp:lastModifiedBy>Jimmy Lin</cp:lastModifiedBy>
  <cp:revision>11343</cp:revision>
  <dcterms:created xsi:type="dcterms:W3CDTF">2012-08-31T06:36:49Z</dcterms:created>
  <dcterms:modified xsi:type="dcterms:W3CDTF">2016-02-24T02:29:13Z</dcterms:modified>
  <cp:category/>
</cp:coreProperties>
</file>