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016" r:id="rId2"/>
    <p:sldId id="1017" r:id="rId3"/>
    <p:sldId id="1018" r:id="rId4"/>
    <p:sldId id="1019" r:id="rId5"/>
    <p:sldId id="1020" r:id="rId6"/>
    <p:sldId id="1029" r:id="rId7"/>
    <p:sldId id="1021" r:id="rId8"/>
    <p:sldId id="1022" r:id="rId9"/>
    <p:sldId id="1023" r:id="rId10"/>
    <p:sldId id="1024" r:id="rId11"/>
    <p:sldId id="976" r:id="rId12"/>
    <p:sldId id="1025" r:id="rId13"/>
    <p:sldId id="977" r:id="rId14"/>
    <p:sldId id="978" r:id="rId15"/>
    <p:sldId id="979" r:id="rId16"/>
    <p:sldId id="980" r:id="rId17"/>
    <p:sldId id="981" r:id="rId18"/>
    <p:sldId id="982" r:id="rId19"/>
    <p:sldId id="983" r:id="rId20"/>
    <p:sldId id="984" r:id="rId21"/>
    <p:sldId id="1015" r:id="rId22"/>
    <p:sldId id="985" r:id="rId23"/>
    <p:sldId id="1030" r:id="rId24"/>
    <p:sldId id="986" r:id="rId25"/>
    <p:sldId id="987" r:id="rId26"/>
    <p:sldId id="991" r:id="rId27"/>
    <p:sldId id="1040" r:id="rId28"/>
    <p:sldId id="990" r:id="rId29"/>
    <p:sldId id="989" r:id="rId30"/>
    <p:sldId id="1031" r:id="rId31"/>
    <p:sldId id="993" r:id="rId32"/>
    <p:sldId id="994" r:id="rId33"/>
    <p:sldId id="995" r:id="rId34"/>
    <p:sldId id="996" r:id="rId35"/>
    <p:sldId id="997" r:id="rId36"/>
    <p:sldId id="998" r:id="rId37"/>
    <p:sldId id="999" r:id="rId38"/>
    <p:sldId id="1000" r:id="rId39"/>
    <p:sldId id="1001" r:id="rId40"/>
    <p:sldId id="1002" r:id="rId41"/>
    <p:sldId id="1003" r:id="rId42"/>
    <p:sldId id="1026" r:id="rId43"/>
    <p:sldId id="1044" r:id="rId44"/>
    <p:sldId id="1045" r:id="rId45"/>
    <p:sldId id="1046" r:id="rId46"/>
    <p:sldId id="1047" r:id="rId47"/>
    <p:sldId id="1048" r:id="rId48"/>
    <p:sldId id="1049" r:id="rId49"/>
    <p:sldId id="1042" r:id="rId50"/>
    <p:sldId id="1038" r:id="rId51"/>
    <p:sldId id="1050" r:id="rId52"/>
    <p:sldId id="1041" r:id="rId53"/>
    <p:sldId id="1027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 autoAdjust="0"/>
    <p:restoredTop sz="75202" autoAdjust="0"/>
  </p:normalViewPr>
  <p:slideViewPr>
    <p:cSldViewPr>
      <p:cViewPr varScale="1">
        <p:scale>
          <a:sx n="81" d="100"/>
          <a:sy n="8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648576F9-A16A-4627-AE79-438C1EBD8A5D}" type="slidenum">
              <a:rPr lang="en-GB" smtClean="0"/>
              <a:pPr defTabSz="963613"/>
              <a:t>4</a:t>
            </a:fld>
            <a:endParaRPr lang="en-GB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B7AEF09B-280C-4F51-A71A-017F83C614AE}" type="slidenum">
              <a:rPr lang="en-GB" smtClean="0"/>
              <a:pPr defTabSz="963613"/>
              <a:t>5</a:t>
            </a:fld>
            <a:endParaRPr lang="en-GB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2038" cy="3598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9CB2ADB0-D2C6-4326-9750-F8821BE8AF19}" type="slidenum">
              <a:rPr lang="en-GB" smtClean="0"/>
              <a:pPr defTabSz="963613"/>
              <a:t>13</a:t>
            </a:fld>
            <a:endParaRPr lang="en-GB" smtClean="0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3625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Relationship Id="rId3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2.xls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5.xls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5: Analyzing Graphs (2/</a:t>
            </a:r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smtClean="0">
                <a:solidFill>
                  <a:schemeClr val="bg2"/>
                </a:solidFill>
                <a:latin typeface="Gill Sans"/>
                <a:cs typeface="Gill Sans"/>
              </a:rPr>
              <a:t>February 4,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7637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Approach (aka sketches)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i="1" dirty="0" smtClean="0"/>
              <a:t>n</a:t>
            </a:r>
            <a:r>
              <a:rPr lang="en-US" dirty="0" smtClean="0"/>
              <a:t> seeds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…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baseline="-25000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Compute distances from seeds to every node: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What can we conclude about distances?</a:t>
            </a:r>
          </a:p>
          <a:p>
            <a:pPr lvl="1"/>
            <a:r>
              <a:rPr lang="en-US" dirty="0" smtClean="0"/>
              <a:t>Insight: landmarks bound the maximum path length</a:t>
            </a:r>
          </a:p>
          <a:p>
            <a:r>
              <a:rPr lang="en-US" dirty="0" smtClean="0"/>
              <a:t>Lots of details:</a:t>
            </a:r>
          </a:p>
          <a:p>
            <a:pPr lvl="1"/>
            <a:r>
              <a:rPr lang="en-US" dirty="0" smtClean="0"/>
              <a:t>How to more tightly bound distances</a:t>
            </a:r>
          </a:p>
          <a:p>
            <a:pPr lvl="1"/>
            <a:r>
              <a:rPr lang="en-US" dirty="0" smtClean="0"/>
              <a:t>How to select landmarks (random isn’t the best…)</a:t>
            </a:r>
          </a:p>
          <a:p>
            <a:r>
              <a:rPr lang="en-US" dirty="0" smtClean="0"/>
              <a:t>Use multi-source parallel BFS implementation in MapReduce!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1469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	=	[2, 1, 1]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 	=	[1, 1, 2]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C	=	[4, 3, 1]</a:t>
            </a:r>
          </a:p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	=	[1, 2, 4]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 rot="20517061">
            <a:off x="497563" y="2564683"/>
            <a:ext cx="878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Nodes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7011" y="2590800"/>
            <a:ext cx="2132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Distances to seeds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52357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and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large class of graph algorithms involve:</a:t>
            </a:r>
          </a:p>
          <a:p>
            <a:pPr lvl="1"/>
            <a:r>
              <a:rPr lang="en-GB" dirty="0" smtClean="0"/>
              <a:t>Performing computations at each node: based on node features, edge features, and local link structure</a:t>
            </a:r>
          </a:p>
          <a:p>
            <a:pPr lvl="1"/>
            <a:r>
              <a:rPr lang="en-GB" dirty="0" smtClean="0"/>
              <a:t>Propagating computations: “traversing” the graph</a:t>
            </a:r>
          </a:p>
          <a:p>
            <a:r>
              <a:rPr lang="en-GB" dirty="0" smtClean="0"/>
              <a:t>Generic recipe:</a:t>
            </a:r>
          </a:p>
          <a:p>
            <a:pPr lvl="1"/>
            <a:r>
              <a:rPr lang="en-GB" dirty="0" smtClean="0"/>
              <a:t>Represent graphs as adjacency lists</a:t>
            </a:r>
          </a:p>
          <a:p>
            <a:pPr lvl="1"/>
            <a:r>
              <a:rPr lang="en-GB" dirty="0" smtClean="0"/>
              <a:t>Perform local computations in mapper</a:t>
            </a:r>
          </a:p>
          <a:p>
            <a:pPr lvl="1"/>
            <a:r>
              <a:rPr lang="en-GB" dirty="0" smtClean="0"/>
              <a:t>Pass along partial results via </a:t>
            </a:r>
            <a:r>
              <a:rPr lang="en-GB" dirty="0" err="1" smtClean="0"/>
              <a:t>outlinks</a:t>
            </a:r>
            <a:r>
              <a:rPr lang="en-GB" dirty="0" smtClean="0"/>
              <a:t>, keyed by destination node</a:t>
            </a:r>
          </a:p>
          <a:p>
            <a:pPr lvl="1"/>
            <a:r>
              <a:rPr lang="en-GB" dirty="0" smtClean="0"/>
              <a:t>Perform aggregation in reducer on </a:t>
            </a:r>
            <a:r>
              <a:rPr lang="en-GB" dirty="0" err="1" smtClean="0"/>
              <a:t>inlinks</a:t>
            </a:r>
            <a:r>
              <a:rPr lang="en-GB" dirty="0" smtClean="0"/>
              <a:t> to a node</a:t>
            </a:r>
          </a:p>
          <a:p>
            <a:pPr lvl="1"/>
            <a:r>
              <a:rPr lang="en-GB" dirty="0" smtClean="0"/>
              <a:t>Iterate until convergence: controlled by external “driver”</a:t>
            </a:r>
          </a:p>
          <a:p>
            <a:pPr lvl="1"/>
            <a:r>
              <a:rPr lang="en-GB" dirty="0" smtClean="0"/>
              <a:t>Don’t forget to pass the graph structure between iterations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01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855892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PageRank</a:t>
            </a:r>
            <a:endParaRPr lang="en-US" sz="32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(The original “secret sauce” for evaluating the importance of web pages)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(What’s the “Page” in PageRank?)</a:t>
            </a:r>
            <a:endParaRPr lang="en-US" sz="18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2" name="Picture 1" descr="Larry_Page_in_the_European_Parliament,_17.06.2009_(cropped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 rot="703974">
            <a:off x="6021948" y="4004138"/>
            <a:ext cx="2679700" cy="23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4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Random Walks Over the Web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Random surfer model:</a:t>
            </a:r>
          </a:p>
          <a:p>
            <a:pPr lvl="1"/>
            <a:r>
              <a:rPr lang="en-GB" dirty="0" smtClean="0"/>
              <a:t>User starts at a random Web page</a:t>
            </a:r>
          </a:p>
          <a:p>
            <a:pPr lvl="1"/>
            <a:r>
              <a:rPr lang="en-GB" dirty="0" smtClean="0"/>
              <a:t>User randomly clicks on links, surfing from page to page</a:t>
            </a:r>
          </a:p>
          <a:p>
            <a:r>
              <a:rPr lang="en-GB" dirty="0" err="1" smtClean="0"/>
              <a:t>PageRank</a:t>
            </a:r>
            <a:endParaRPr lang="en-GB" dirty="0" smtClean="0"/>
          </a:p>
          <a:p>
            <a:pPr lvl="1"/>
            <a:r>
              <a:rPr lang="en-GB" dirty="0" smtClean="0"/>
              <a:t>Characterizes the amount of time spent on any given page</a:t>
            </a:r>
          </a:p>
          <a:p>
            <a:pPr lvl="1"/>
            <a:r>
              <a:rPr lang="en-GB" dirty="0" smtClean="0"/>
              <a:t>Mathematically, a probability distribution over pages</a:t>
            </a:r>
          </a:p>
          <a:p>
            <a:r>
              <a:rPr lang="en-GB" dirty="0" err="1" smtClean="0"/>
              <a:t>PageRank</a:t>
            </a:r>
            <a:r>
              <a:rPr lang="en-GB" dirty="0" smtClean="0"/>
              <a:t> captures notions of page importance</a:t>
            </a:r>
          </a:p>
          <a:p>
            <a:pPr lvl="1"/>
            <a:r>
              <a:rPr lang="en-GB" dirty="0" smtClean="0"/>
              <a:t>Correspondence to human intuition?</a:t>
            </a:r>
          </a:p>
          <a:p>
            <a:pPr lvl="1"/>
            <a:r>
              <a:rPr lang="en-GB" dirty="0" smtClean="0"/>
              <a:t>One of thousands of features used in web search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822159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Given page </a:t>
            </a:r>
            <a:r>
              <a:rPr lang="en-US" i="1" dirty="0" smtClean="0"/>
              <a:t>x</a:t>
            </a:r>
            <a:r>
              <a:rPr lang="en-US" dirty="0" smtClean="0"/>
              <a:t> with </a:t>
            </a:r>
            <a:r>
              <a:rPr lang="en-US" dirty="0" err="1" smtClean="0"/>
              <a:t>inlinks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i="1" dirty="0" smtClean="0"/>
              <a:t>…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, where</a:t>
            </a:r>
          </a:p>
          <a:p>
            <a:pPr lvl="1"/>
            <a:r>
              <a:rPr lang="en-US" i="1" dirty="0" smtClean="0"/>
              <a:t>C(t)</a:t>
            </a:r>
            <a:r>
              <a:rPr lang="en-US" dirty="0" smtClean="0"/>
              <a:t> is the out-degree of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smtClean="0">
                <a:sym typeface="Symbol" pitchFamily="18" charset="2"/>
              </a:rPr>
              <a:t></a:t>
            </a:r>
            <a:r>
              <a:rPr lang="en-US" dirty="0" smtClean="0"/>
              <a:t> is probability of random jump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is the total number of nodes in the graph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PageRank: Defined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5638800" y="4572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dirty="0">
                <a:solidFill>
                  <a:schemeClr val="bg2"/>
                </a:solidFill>
                <a:latin typeface="Gill Sans"/>
                <a:cs typeface="Gill Sans"/>
              </a:rPr>
              <a:t>X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743200" y="4191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>
                <a:solidFill>
                  <a:schemeClr val="bg2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0480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>
                <a:solidFill>
                  <a:schemeClr val="bg2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129" name="Oval 10"/>
          <p:cNvSpPr>
            <a:spLocks noChangeArrowheads="1"/>
          </p:cNvSpPr>
          <p:nvPr/>
        </p:nvSpPr>
        <p:spPr bwMode="auto">
          <a:xfrm>
            <a:off x="4495800" y="5638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800" b="0" i="1" dirty="0" err="1">
                <a:solidFill>
                  <a:schemeClr val="bg2"/>
                </a:solidFill>
                <a:latin typeface="Gill Sans"/>
                <a:cs typeface="Gill Sans"/>
              </a:rPr>
              <a:t>t</a:t>
            </a:r>
            <a:r>
              <a:rPr lang="en-US" sz="1800" b="0" i="1" baseline="-25000" dirty="0" err="1">
                <a:solidFill>
                  <a:schemeClr val="bg2"/>
                </a:solidFill>
                <a:latin typeface="Gill Sans"/>
                <a:cs typeface="Gill Sans"/>
              </a:rPr>
              <a:t>n</a:t>
            </a:r>
            <a:endParaRPr lang="en-US" sz="1800" b="0" i="1" baseline="-250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3200400" y="4419600"/>
            <a:ext cx="2362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V="1">
            <a:off x="3505200" y="4800600"/>
            <a:ext cx="2057400" cy="3810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 flipV="1">
            <a:off x="4876800" y="4953000"/>
            <a:ext cx="762000" cy="6858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2209800" y="4495800"/>
            <a:ext cx="4572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H="1" flipV="1">
            <a:off x="2057400" y="4114800"/>
            <a:ext cx="609600" cy="1524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H="1">
            <a:off x="2057400" y="5334000"/>
            <a:ext cx="914400" cy="457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 flipV="1">
            <a:off x="1828800" y="5181600"/>
            <a:ext cx="1143000" cy="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953000" y="5867400"/>
            <a:ext cx="1066800" cy="762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3276600" y="5867400"/>
            <a:ext cx="1143000" cy="228600"/>
          </a:xfrm>
          <a:prstGeom prst="line">
            <a:avLst/>
          </a:prstGeom>
          <a:ln w="1587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b="0">
              <a:latin typeface="Gill Sans"/>
              <a:cs typeface="Gill Sans"/>
            </a:endParaRPr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3570288" y="5257800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5140" name="Oval 5"/>
          <p:cNvSpPr>
            <a:spLocks noChangeArrowheads="1"/>
          </p:cNvSpPr>
          <p:nvPr/>
        </p:nvSpPr>
        <p:spPr bwMode="auto">
          <a:xfrm>
            <a:off x="1600200" y="3886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1" name="Oval 5"/>
          <p:cNvSpPr>
            <a:spLocks noChangeArrowheads="1"/>
          </p:cNvSpPr>
          <p:nvPr/>
        </p:nvSpPr>
        <p:spPr bwMode="auto">
          <a:xfrm>
            <a:off x="1752600" y="4648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2" name="Oval 5"/>
          <p:cNvSpPr>
            <a:spLocks noChangeArrowheads="1"/>
          </p:cNvSpPr>
          <p:nvPr/>
        </p:nvSpPr>
        <p:spPr bwMode="auto">
          <a:xfrm>
            <a:off x="1371600" y="5029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3" name="Oval 5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4" name="Oval 5"/>
          <p:cNvSpPr>
            <a:spLocks noChangeArrowheads="1"/>
          </p:cNvSpPr>
          <p:nvPr/>
        </p:nvSpPr>
        <p:spPr bwMode="auto">
          <a:xfrm>
            <a:off x="2819400" y="60198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145" name="Oval 5"/>
          <p:cNvSpPr>
            <a:spLocks noChangeArrowheads="1"/>
          </p:cNvSpPr>
          <p:nvPr/>
        </p:nvSpPr>
        <p:spPr bwMode="auto">
          <a:xfrm>
            <a:off x="6096000" y="5791200"/>
            <a:ext cx="381000" cy="38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b="0" i="1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95600"/>
            <a:ext cx="4239895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80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PageRank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Can be computed iteratively</a:t>
            </a:r>
          </a:p>
          <a:p>
            <a:pPr lvl="1"/>
            <a:r>
              <a:rPr lang="en-US" dirty="0" smtClean="0"/>
              <a:t>Effects at each iteration are local</a:t>
            </a:r>
          </a:p>
          <a:p>
            <a:r>
              <a:rPr lang="en-US" dirty="0" smtClean="0"/>
              <a:t>Sketch of algorithm:</a:t>
            </a:r>
          </a:p>
          <a:p>
            <a:pPr lvl="1"/>
            <a:r>
              <a:rPr lang="en-US" dirty="0" smtClean="0"/>
              <a:t>Start with seed </a:t>
            </a:r>
            <a:r>
              <a:rPr lang="en-US" i="1" dirty="0" err="1" smtClean="0"/>
              <a:t>PR</a:t>
            </a:r>
            <a:r>
              <a:rPr lang="en-US" i="1" baseline="-25000" dirty="0" err="1" smtClean="0"/>
              <a:t>i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Each page distributes </a:t>
            </a:r>
            <a:r>
              <a:rPr lang="en-US" i="1" dirty="0" err="1" smtClean="0"/>
              <a:t>PR</a:t>
            </a:r>
            <a:r>
              <a:rPr lang="en-US" i="1" baseline="-25000" dirty="0" err="1" smtClean="0"/>
              <a:t>i</a:t>
            </a:r>
            <a:r>
              <a:rPr lang="en-US" dirty="0" smtClean="0"/>
              <a:t> “credit” to all pages it links to</a:t>
            </a:r>
          </a:p>
          <a:p>
            <a:pPr lvl="1"/>
            <a:r>
              <a:rPr lang="en-US" dirty="0" smtClean="0"/>
              <a:t>Each target page adds up “credit” from multiple in-bound links to compute </a:t>
            </a:r>
            <a:r>
              <a:rPr lang="en-US" i="1" dirty="0" smtClean="0"/>
              <a:t>PR</a:t>
            </a:r>
            <a:r>
              <a:rPr lang="en-US" i="1" baseline="-25000" dirty="0" smtClean="0"/>
              <a:t>i+1</a:t>
            </a:r>
          </a:p>
          <a:p>
            <a:pPr lvl="1"/>
            <a:r>
              <a:rPr lang="en-US" dirty="0" smtClean="0"/>
              <a:t>Iterate until values converge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4015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tackle the simple case:</a:t>
            </a:r>
          </a:p>
          <a:p>
            <a:pPr lvl="1"/>
            <a:r>
              <a:rPr lang="en-US" dirty="0" smtClean="0"/>
              <a:t>No random jump factor</a:t>
            </a:r>
          </a:p>
          <a:p>
            <a:pPr lvl="1"/>
            <a:r>
              <a:rPr lang="en-US" dirty="0" smtClean="0"/>
              <a:t>No dangling nodes</a:t>
            </a:r>
          </a:p>
          <a:p>
            <a:r>
              <a:rPr lang="en-US" dirty="0" smtClean="0"/>
              <a:t>Then, factor in these complexities…</a:t>
            </a:r>
          </a:p>
          <a:p>
            <a:pPr lvl="1"/>
            <a:r>
              <a:rPr lang="en-US" dirty="0" smtClean="0"/>
              <a:t>Why do we need the random jump?</a:t>
            </a:r>
          </a:p>
          <a:p>
            <a:pPr lvl="1"/>
            <a:r>
              <a:rPr lang="en-US" dirty="0" smtClean="0"/>
              <a:t>Where do dangling nodes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85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(1)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57532" y="3124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05332" y="27432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09932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67332" y="3962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48132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5" idx="6"/>
            <a:endCxn id="6" idx="2"/>
          </p:cNvCxnSpPr>
          <p:nvPr/>
        </p:nvCxnSpPr>
        <p:spPr>
          <a:xfrm flipV="1">
            <a:off x="1609932" y="2819400"/>
            <a:ext cx="1295400" cy="3810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1"/>
            <a:endCxn id="5" idx="5"/>
          </p:cNvCxnSpPr>
          <p:nvPr/>
        </p:nvCxnSpPr>
        <p:spPr>
          <a:xfrm rot="16200000" flipV="1">
            <a:off x="1778114" y="3063782"/>
            <a:ext cx="501836" cy="8828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4"/>
            <a:endCxn id="7" idx="0"/>
          </p:cNvCxnSpPr>
          <p:nvPr/>
        </p:nvCxnSpPr>
        <p:spPr>
          <a:xfrm rot="16200000" flipH="1">
            <a:off x="1000332" y="3810000"/>
            <a:ext cx="1219200" cy="1524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7"/>
            <a:endCxn id="9" idx="3"/>
          </p:cNvCxnSpPr>
          <p:nvPr/>
        </p:nvCxnSpPr>
        <p:spPr>
          <a:xfrm rot="5400000" flipH="1" flipV="1">
            <a:off x="1778114" y="3825782"/>
            <a:ext cx="654236" cy="7304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6" idx="4"/>
          </p:cNvCxnSpPr>
          <p:nvPr/>
        </p:nvCxnSpPr>
        <p:spPr>
          <a:xfrm rot="5400000" flipH="1" flipV="1">
            <a:off x="2349614" y="3124200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  <a:endCxn id="8" idx="1"/>
          </p:cNvCxnSpPr>
          <p:nvPr/>
        </p:nvCxnSpPr>
        <p:spPr>
          <a:xfrm rot="16200000" flipH="1">
            <a:off x="2806814" y="3101882"/>
            <a:ext cx="1111436" cy="6542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6"/>
            <a:endCxn id="8" idx="2"/>
          </p:cNvCxnSpPr>
          <p:nvPr/>
        </p:nvCxnSpPr>
        <p:spPr>
          <a:xfrm>
            <a:off x="2600532" y="3810000"/>
            <a:ext cx="1066800" cy="2286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7" idx="6"/>
          </p:cNvCxnSpPr>
          <p:nvPr/>
        </p:nvCxnSpPr>
        <p:spPr>
          <a:xfrm rot="5400000">
            <a:off x="2486232" y="3368582"/>
            <a:ext cx="479518" cy="1927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6532" y="2895600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4466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3532" y="39624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1932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7857" y="2514600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(0.2)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99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8932" y="33044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69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0.2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500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0.2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6" idx="3"/>
            <a:endCxn id="9" idx="0"/>
          </p:cNvCxnSpPr>
          <p:nvPr/>
        </p:nvCxnSpPr>
        <p:spPr>
          <a:xfrm rot="5400000">
            <a:off x="2295732" y="3101882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332" y="2895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8500" y="28194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0.1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14732" y="36092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0.066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9005" y="3657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0.066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6605" y="35052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0.066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696657" y="2514600"/>
            <a:ext cx="3532943" cy="2362200"/>
            <a:chOff x="4696657" y="2590800"/>
            <a:chExt cx="3532943" cy="2362200"/>
          </a:xfrm>
        </p:grpSpPr>
        <p:sp>
          <p:nvSpPr>
            <p:cNvPr id="33" name="Oval 32"/>
            <p:cNvSpPr/>
            <p:nvPr/>
          </p:nvSpPr>
          <p:spPr>
            <a:xfrm>
              <a:off x="5077657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25457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230057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287457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68257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3" idx="6"/>
              <a:endCxn id="34" idx="2"/>
            </p:cNvCxnSpPr>
            <p:nvPr/>
          </p:nvCxnSpPr>
          <p:spPr>
            <a:xfrm flipV="1">
              <a:off x="5230057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1"/>
              <a:endCxn id="33" idx="5"/>
            </p:cNvCxnSpPr>
            <p:nvPr/>
          </p:nvCxnSpPr>
          <p:spPr>
            <a:xfrm rot="16200000" flipV="1">
              <a:off x="5398239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4"/>
              <a:endCxn id="35" idx="0"/>
            </p:cNvCxnSpPr>
            <p:nvPr/>
          </p:nvCxnSpPr>
          <p:spPr>
            <a:xfrm rot="16200000" flipH="1">
              <a:off x="4620457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5" idx="7"/>
              <a:endCxn id="37" idx="3"/>
            </p:cNvCxnSpPr>
            <p:nvPr/>
          </p:nvCxnSpPr>
          <p:spPr>
            <a:xfrm rot="5400000" flipH="1" flipV="1">
              <a:off x="5398239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7" idx="7"/>
              <a:endCxn id="34" idx="4"/>
            </p:cNvCxnSpPr>
            <p:nvPr/>
          </p:nvCxnSpPr>
          <p:spPr>
            <a:xfrm rot="5400000" flipH="1" flipV="1">
              <a:off x="5969739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4" idx="5"/>
              <a:endCxn id="36" idx="1"/>
            </p:cNvCxnSpPr>
            <p:nvPr/>
          </p:nvCxnSpPr>
          <p:spPr>
            <a:xfrm rot="16200000" flipH="1">
              <a:off x="6426939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6"/>
              <a:endCxn id="36" idx="2"/>
            </p:cNvCxnSpPr>
            <p:nvPr/>
          </p:nvCxnSpPr>
          <p:spPr>
            <a:xfrm>
              <a:off x="6220657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6" idx="3"/>
              <a:endCxn id="35" idx="6"/>
            </p:cNvCxnSpPr>
            <p:nvPr/>
          </p:nvCxnSpPr>
          <p:spPr>
            <a:xfrm rot="5400000">
              <a:off x="6106357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696657" y="2971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(0.066)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84591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63657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92057" y="3914001"/>
              <a:ext cx="7232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87982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(0.166)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" name="Straight Arrow Connector 50"/>
            <p:cNvCxnSpPr>
              <a:stCxn id="34" idx="3"/>
              <a:endCxn id="37" idx="0"/>
            </p:cNvCxnSpPr>
            <p:nvPr/>
          </p:nvCxnSpPr>
          <p:spPr>
            <a:xfrm rot="5400000">
              <a:off x="5915857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838200" y="2450068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1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29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PageRank</a:t>
            </a:r>
            <a:r>
              <a:rPr lang="en-US" dirty="0" smtClean="0"/>
              <a:t> Iteration (2)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47800" y="3124200"/>
            <a:ext cx="152400" cy="152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7432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4495800"/>
            <a:ext cx="152400" cy="152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3962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3" idx="6"/>
            <a:endCxn id="5" idx="2"/>
          </p:cNvCxnSpPr>
          <p:nvPr/>
        </p:nvCxnSpPr>
        <p:spPr>
          <a:xfrm flipV="1">
            <a:off x="1600200" y="2819400"/>
            <a:ext cx="1295400" cy="3810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1"/>
            <a:endCxn id="3" idx="5"/>
          </p:cNvCxnSpPr>
          <p:nvPr/>
        </p:nvCxnSpPr>
        <p:spPr>
          <a:xfrm rot="16200000" flipV="1">
            <a:off x="1768382" y="3063782"/>
            <a:ext cx="501836" cy="8828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4"/>
            <a:endCxn id="6" idx="0"/>
          </p:cNvCxnSpPr>
          <p:nvPr/>
        </p:nvCxnSpPr>
        <p:spPr>
          <a:xfrm rot="16200000" flipH="1">
            <a:off x="990600" y="3810000"/>
            <a:ext cx="1219200" cy="1524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7"/>
            <a:endCxn id="8" idx="3"/>
          </p:cNvCxnSpPr>
          <p:nvPr/>
        </p:nvCxnSpPr>
        <p:spPr>
          <a:xfrm rot="5400000" flipH="1" flipV="1">
            <a:off x="1768382" y="3825782"/>
            <a:ext cx="654236" cy="7304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7"/>
            <a:endCxn id="5" idx="4"/>
          </p:cNvCxnSpPr>
          <p:nvPr/>
        </p:nvCxnSpPr>
        <p:spPr>
          <a:xfrm rot="5400000" flipH="1" flipV="1">
            <a:off x="2339882" y="3124200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5"/>
            <a:endCxn id="7" idx="1"/>
          </p:cNvCxnSpPr>
          <p:nvPr/>
        </p:nvCxnSpPr>
        <p:spPr>
          <a:xfrm rot="16200000" flipH="1">
            <a:off x="2797082" y="3101882"/>
            <a:ext cx="1111436" cy="654236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7" idx="2"/>
          </p:cNvCxnSpPr>
          <p:nvPr/>
        </p:nvCxnSpPr>
        <p:spPr>
          <a:xfrm>
            <a:off x="2590800" y="3810000"/>
            <a:ext cx="1066800" cy="228600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6" idx="6"/>
          </p:cNvCxnSpPr>
          <p:nvPr/>
        </p:nvCxnSpPr>
        <p:spPr>
          <a:xfrm rot="5400000">
            <a:off x="2476500" y="3368582"/>
            <a:ext cx="479518" cy="1927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2895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(0.066)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4734" y="45998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39624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38378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(0.3)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8125" y="251460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200" b="1" i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(0.166)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0.033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2873" y="3276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0.033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7168" y="4114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0.3</a:t>
            </a: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4142601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0.166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5" idx="3"/>
            <a:endCxn id="8" idx="0"/>
          </p:cNvCxnSpPr>
          <p:nvPr/>
        </p:nvCxnSpPr>
        <p:spPr>
          <a:xfrm rot="5400000">
            <a:off x="2286000" y="3101882"/>
            <a:ext cx="860518" cy="403318"/>
          </a:xfrm>
          <a:prstGeom prst="straightConnector1">
            <a:avLst/>
          </a:prstGeom>
          <a:ln w="952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58273" y="28956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0.083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768" y="281940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0.083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36092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9273" y="3657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86873" y="35052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0.1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686925" y="2514600"/>
            <a:ext cx="3532943" cy="2362200"/>
            <a:chOff x="4686925" y="2590800"/>
            <a:chExt cx="3532943" cy="2362200"/>
          </a:xfrm>
        </p:grpSpPr>
        <p:sp>
          <p:nvSpPr>
            <p:cNvPr id="32" name="Oval 31"/>
            <p:cNvSpPr/>
            <p:nvPr/>
          </p:nvSpPr>
          <p:spPr>
            <a:xfrm>
              <a:off x="5067925" y="3200400"/>
              <a:ext cx="152400" cy="1524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515725" y="2819400"/>
              <a:ext cx="152400" cy="1524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220325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277725" y="4038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58525" y="3810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2" idx="6"/>
              <a:endCxn id="33" idx="2"/>
            </p:cNvCxnSpPr>
            <p:nvPr/>
          </p:nvCxnSpPr>
          <p:spPr>
            <a:xfrm flipV="1">
              <a:off x="5220325" y="2895600"/>
              <a:ext cx="1295400" cy="3810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1"/>
              <a:endCxn id="32" idx="5"/>
            </p:cNvCxnSpPr>
            <p:nvPr/>
          </p:nvCxnSpPr>
          <p:spPr>
            <a:xfrm rot="16200000" flipV="1">
              <a:off x="5388507" y="3139982"/>
              <a:ext cx="501836" cy="8828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4"/>
              <a:endCxn id="34" idx="0"/>
            </p:cNvCxnSpPr>
            <p:nvPr/>
          </p:nvCxnSpPr>
          <p:spPr>
            <a:xfrm rot="16200000" flipH="1">
              <a:off x="4610725" y="3886200"/>
              <a:ext cx="1219200" cy="1524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4" idx="7"/>
              <a:endCxn id="36" idx="3"/>
            </p:cNvCxnSpPr>
            <p:nvPr/>
          </p:nvCxnSpPr>
          <p:spPr>
            <a:xfrm rot="5400000" flipH="1" flipV="1">
              <a:off x="5388507" y="3901982"/>
              <a:ext cx="654236" cy="7304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6" idx="7"/>
              <a:endCxn id="33" idx="4"/>
            </p:cNvCxnSpPr>
            <p:nvPr/>
          </p:nvCxnSpPr>
          <p:spPr>
            <a:xfrm rot="5400000" flipH="1" flipV="1">
              <a:off x="5960007" y="3200400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3" idx="5"/>
              <a:endCxn id="35" idx="1"/>
            </p:cNvCxnSpPr>
            <p:nvPr/>
          </p:nvCxnSpPr>
          <p:spPr>
            <a:xfrm rot="16200000" flipH="1">
              <a:off x="6417207" y="3178082"/>
              <a:ext cx="1111436" cy="654236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6" idx="6"/>
              <a:endCxn id="35" idx="2"/>
            </p:cNvCxnSpPr>
            <p:nvPr/>
          </p:nvCxnSpPr>
          <p:spPr>
            <a:xfrm>
              <a:off x="6210925" y="3886200"/>
              <a:ext cx="1066800" cy="228600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5" idx="3"/>
              <a:endCxn id="34" idx="6"/>
            </p:cNvCxnSpPr>
            <p:nvPr/>
          </p:nvCxnSpPr>
          <p:spPr>
            <a:xfrm rot="5400000">
              <a:off x="6096625" y="3444782"/>
              <a:ext cx="479518" cy="1927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686925" y="2971800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74859" y="4676001"/>
              <a:ext cx="6960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(0.2)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53925" y="40386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(0.183)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82325" y="3914001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(0.383)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78250" y="2590800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1200" b="1" i="1" baseline="-25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(0.133)</a:t>
              </a:r>
              <a:endPara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0" name="Straight Arrow Connector 49"/>
            <p:cNvCxnSpPr>
              <a:stCxn id="33" idx="3"/>
              <a:endCxn id="36" idx="0"/>
            </p:cNvCxnSpPr>
            <p:nvPr/>
          </p:nvCxnSpPr>
          <p:spPr>
            <a:xfrm rot="5400000">
              <a:off x="5906125" y="3178082"/>
              <a:ext cx="860518" cy="403318"/>
            </a:xfrm>
            <a:prstGeom prst="straightConnector1">
              <a:avLst/>
            </a:prstGeom>
            <a:ln w="952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838200" y="2438400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Iteration 2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53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in MapReduce</a:t>
            </a:r>
            <a:endParaRPr lang="en-US" dirty="0"/>
          </a:p>
        </p:txBody>
      </p:sp>
      <p:graphicFrame>
        <p:nvGraphicFramePr>
          <p:cNvPr id="297" name="Table 296"/>
          <p:cNvGraphicFramePr>
            <a:graphicFrameLocks noGrp="1"/>
          </p:cNvGraphicFramePr>
          <p:nvPr/>
        </p:nvGraphicFramePr>
        <p:xfrm>
          <a:off x="67818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8" name="Table 297"/>
          <p:cNvGraphicFramePr>
            <a:graphicFrameLocks noGrp="1"/>
          </p:cNvGraphicFramePr>
          <p:nvPr/>
        </p:nvGraphicFramePr>
        <p:xfrm>
          <a:off x="19050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9" name="Table 298"/>
          <p:cNvGraphicFramePr>
            <a:graphicFrameLocks noGrp="1"/>
          </p:cNvGraphicFramePr>
          <p:nvPr/>
        </p:nvGraphicFramePr>
        <p:xfrm>
          <a:off x="31242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0" name="Table 299"/>
          <p:cNvGraphicFramePr>
            <a:graphicFrameLocks noGrp="1"/>
          </p:cNvGraphicFramePr>
          <p:nvPr/>
        </p:nvGraphicFramePr>
        <p:xfrm>
          <a:off x="43434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1" name="Table 300"/>
          <p:cNvGraphicFramePr>
            <a:graphicFrameLocks noGrp="1"/>
          </p:cNvGraphicFramePr>
          <p:nvPr/>
        </p:nvGraphicFramePr>
        <p:xfrm>
          <a:off x="5562600" y="20574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2" name="Rectangle 301"/>
          <p:cNvSpPr/>
          <p:nvPr/>
        </p:nvSpPr>
        <p:spPr>
          <a:xfrm>
            <a:off x="19050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8288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24384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5" name="Straight Arrow Connector 304"/>
          <p:cNvCxnSpPr>
            <a:endCxn id="304" idx="0"/>
          </p:cNvCxnSpPr>
          <p:nvPr/>
        </p:nvCxnSpPr>
        <p:spPr>
          <a:xfrm rot="16200000" flipH="1">
            <a:off x="2400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>
            <a:endCxn id="303" idx="0"/>
          </p:cNvCxnSpPr>
          <p:nvPr/>
        </p:nvCxnSpPr>
        <p:spPr>
          <a:xfrm rot="5400000">
            <a:off x="20193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" name="Rectangle 306"/>
          <p:cNvSpPr/>
          <p:nvPr/>
        </p:nvSpPr>
        <p:spPr>
          <a:xfrm>
            <a:off x="31242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0480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657600" y="30353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0" name="Straight Arrow Connector 309"/>
          <p:cNvCxnSpPr>
            <a:endCxn id="309" idx="0"/>
          </p:cNvCxnSpPr>
          <p:nvPr/>
        </p:nvCxnSpPr>
        <p:spPr>
          <a:xfrm rot="16200000" flipH="1">
            <a:off x="361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endCxn id="308" idx="0"/>
          </p:cNvCxnSpPr>
          <p:nvPr/>
        </p:nvCxnSpPr>
        <p:spPr>
          <a:xfrm rot="5400000">
            <a:off x="3238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" name="Rectangle 311"/>
          <p:cNvSpPr/>
          <p:nvPr/>
        </p:nvSpPr>
        <p:spPr>
          <a:xfrm>
            <a:off x="67818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3" name="Straight Arrow Connector 312"/>
          <p:cNvCxnSpPr/>
          <p:nvPr/>
        </p:nvCxnSpPr>
        <p:spPr>
          <a:xfrm rot="16200000" flipH="1">
            <a:off x="74295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6743700" y="2768600"/>
            <a:ext cx="304800" cy="2286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5" name="Rectangle 314"/>
          <p:cNvSpPr/>
          <p:nvPr/>
        </p:nvSpPr>
        <p:spPr>
          <a:xfrm>
            <a:off x="66294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70866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543800" y="30353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8" name="Straight Arrow Connector 317"/>
          <p:cNvCxnSpPr>
            <a:stCxn id="312" idx="2"/>
            <a:endCxn id="316" idx="0"/>
          </p:cNvCxnSpPr>
          <p:nvPr/>
        </p:nvCxnSpPr>
        <p:spPr>
          <a:xfrm rot="5400000">
            <a:off x="70866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43434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3434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1" name="Straight Arrow Connector 320"/>
          <p:cNvCxnSpPr>
            <a:stCxn id="319" idx="2"/>
            <a:endCxn id="320" idx="0"/>
          </p:cNvCxnSpPr>
          <p:nvPr/>
        </p:nvCxnSpPr>
        <p:spPr>
          <a:xfrm rot="5400000">
            <a:off x="46482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5562600" y="23495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562600" y="30353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4" name="Straight Arrow Connector 323"/>
          <p:cNvCxnSpPr>
            <a:stCxn id="322" idx="2"/>
            <a:endCxn id="323" idx="0"/>
          </p:cNvCxnSpPr>
          <p:nvPr/>
        </p:nvCxnSpPr>
        <p:spPr>
          <a:xfrm rot="5400000">
            <a:off x="5867400" y="2882900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5" name="Rectangle 324"/>
          <p:cNvSpPr/>
          <p:nvPr/>
        </p:nvSpPr>
        <p:spPr>
          <a:xfrm>
            <a:off x="22860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47244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3505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6553200" y="3911600"/>
            <a:ext cx="4572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16002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8956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4114800" y="3911600"/>
            <a:ext cx="304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3340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7162800" y="3911600"/>
            <a:ext cx="9144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12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sz="1200" b="0" i="1" u="none" strike="noStrike" kern="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1600200" y="4635500"/>
            <a:ext cx="3048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23622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3581400" y="4635500"/>
            <a:ext cx="762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48006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629400" y="4635500"/>
            <a:ext cx="13716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9" name="Straight Arrow Connector 338"/>
          <p:cNvCxnSpPr>
            <a:stCxn id="329" idx="2"/>
            <a:endCxn id="334" idx="0"/>
          </p:cNvCxnSpPr>
          <p:nvPr/>
        </p:nvCxnSpPr>
        <p:spPr>
          <a:xfrm rot="5400000">
            <a:off x="1581150" y="4464050"/>
            <a:ext cx="342900" cy="1588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5" idx="2"/>
          </p:cNvCxnSpPr>
          <p:nvPr/>
        </p:nvCxnSpPr>
        <p:spPr>
          <a:xfrm rot="16200000" flipH="1">
            <a:off x="23812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>
            <a:stCxn id="330" idx="2"/>
          </p:cNvCxnSpPr>
          <p:nvPr/>
        </p:nvCxnSpPr>
        <p:spPr>
          <a:xfrm rot="5400000">
            <a:off x="28003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>
            <a:stCxn id="327" idx="2"/>
          </p:cNvCxnSpPr>
          <p:nvPr/>
        </p:nvCxnSpPr>
        <p:spPr>
          <a:xfrm rot="16200000" flipH="1">
            <a:off x="360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31" idx="2"/>
          </p:cNvCxnSpPr>
          <p:nvPr/>
        </p:nvCxnSpPr>
        <p:spPr>
          <a:xfrm rot="5400000">
            <a:off x="4019550" y="4387850"/>
            <a:ext cx="342900" cy="1524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26" idx="2"/>
          </p:cNvCxnSpPr>
          <p:nvPr/>
        </p:nvCxnSpPr>
        <p:spPr>
          <a:xfrm rot="16200000" flipH="1">
            <a:off x="49339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5" name="Straight Arrow Connector 344"/>
          <p:cNvCxnSpPr>
            <a:stCxn id="332" idx="2"/>
          </p:cNvCxnSpPr>
          <p:nvPr/>
        </p:nvCxnSpPr>
        <p:spPr>
          <a:xfrm rot="5400000">
            <a:off x="55816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28" idx="2"/>
          </p:cNvCxnSpPr>
          <p:nvPr/>
        </p:nvCxnSpPr>
        <p:spPr>
          <a:xfrm rot="16200000" flipH="1">
            <a:off x="6762750" y="4311650"/>
            <a:ext cx="342900" cy="3048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>
            <a:stCxn id="333" idx="2"/>
          </p:cNvCxnSpPr>
          <p:nvPr/>
        </p:nvCxnSpPr>
        <p:spPr>
          <a:xfrm rot="5400000">
            <a:off x="7410450" y="4425950"/>
            <a:ext cx="342900" cy="7620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48" name="Table 347"/>
          <p:cNvGraphicFramePr>
            <a:graphicFrameLocks noGrp="1"/>
          </p:cNvGraphicFramePr>
          <p:nvPr/>
        </p:nvGraphicFramePr>
        <p:xfrm>
          <a:off x="6553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9" name="Table 348"/>
          <p:cNvGraphicFramePr>
            <a:graphicFrameLocks noGrp="1"/>
          </p:cNvGraphicFramePr>
          <p:nvPr/>
        </p:nvGraphicFramePr>
        <p:xfrm>
          <a:off x="1524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0" name="Table 349"/>
          <p:cNvGraphicFramePr>
            <a:graphicFrameLocks noGrp="1"/>
          </p:cNvGraphicFramePr>
          <p:nvPr/>
        </p:nvGraphicFramePr>
        <p:xfrm>
          <a:off x="22860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1" name="Table 350"/>
          <p:cNvGraphicFramePr>
            <a:graphicFrameLocks noGrp="1"/>
          </p:cNvGraphicFramePr>
          <p:nvPr/>
        </p:nvGraphicFramePr>
        <p:xfrm>
          <a:off x="35052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2" name="Table 351"/>
          <p:cNvGraphicFramePr>
            <a:graphicFrameLocks noGrp="1"/>
          </p:cNvGraphicFramePr>
          <p:nvPr/>
        </p:nvGraphicFramePr>
        <p:xfrm>
          <a:off x="4724400" y="5041900"/>
          <a:ext cx="1447800" cy="2794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2794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3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25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39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51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64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2780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9908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039" algn="l" defTabSz="914259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kumimoji="0" lang="en-US" sz="1200" b="1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12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200" i="1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" name="TextBox 352"/>
          <p:cNvSpPr txBox="1"/>
          <p:nvPr/>
        </p:nvSpPr>
        <p:spPr>
          <a:xfrm>
            <a:off x="880392" y="27305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551777" y="4330700"/>
            <a:ext cx="923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49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8" grpId="0" animBg="1"/>
      <p:bldP spid="309" grpId="0" animBg="1"/>
      <p:bldP spid="315" grpId="0" animBg="1"/>
      <p:bldP spid="316" grpId="0" animBg="1"/>
      <p:bldP spid="317" grpId="0" animBg="1"/>
      <p:bldP spid="320" grpId="0" animBg="1"/>
      <p:bldP spid="323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-01-14_Surface_wav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5636" y="-1"/>
            <a:ext cx="10016836" cy="6886575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(Wave)</a:t>
            </a:r>
            <a:endParaRPr lang="en-US" sz="1000" b="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334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Single Source Shortest Path</a:t>
            </a:r>
            <a:endParaRPr lang="en-US" sz="32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18326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Pseudo-Code</a:t>
            </a:r>
            <a:endParaRPr lang="en-US" dirty="0"/>
          </a:p>
        </p:txBody>
      </p:sp>
      <p:pic>
        <p:nvPicPr>
          <p:cNvPr id="5" name="Content Placeholder 4" descr="graphs-p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5" y="1733550"/>
            <a:ext cx="6915150" cy="3771900"/>
          </a:xfrm>
        </p:spPr>
      </p:pic>
    </p:spTree>
    <p:extLst>
      <p:ext uri="{BB962C8B-B14F-4D97-AF65-F5344CB8AC3E}">
        <p14:creationId xmlns:p14="http://schemas.microsoft.com/office/powerpoint/2010/main" val="478405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vs. BFS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8051" y="3210580"/>
            <a:ext cx="794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124980"/>
            <a:ext cx="126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4213" y="2286000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PageRank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9375" y="22860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BFS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6166" y="3200400"/>
            <a:ext cx="965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PR/N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0790" y="3200400"/>
            <a:ext cx="75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d+1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9441" y="4114800"/>
            <a:ext cx="779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sum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9375" y="4114800"/>
            <a:ext cx="71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min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07256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additional complexities</a:t>
            </a:r>
          </a:p>
          <a:p>
            <a:pPr lvl="1"/>
            <a:r>
              <a:rPr lang="en-US" dirty="0" smtClean="0"/>
              <a:t>What is the proper treatment of dangling nodes?</a:t>
            </a:r>
          </a:p>
          <a:p>
            <a:pPr lvl="1"/>
            <a:r>
              <a:rPr lang="en-US" dirty="0" smtClean="0"/>
              <a:t>How do we factor in the random jump factor?</a:t>
            </a:r>
          </a:p>
          <a:p>
            <a:r>
              <a:rPr lang="en-US" dirty="0" smtClean="0"/>
              <a:t>Solution: </a:t>
            </a:r>
          </a:p>
          <a:p>
            <a:pPr lvl="1"/>
            <a:r>
              <a:rPr lang="en-US" dirty="0" smtClean="0"/>
              <a:t>Second pass to redistribute “missing </a:t>
            </a:r>
            <a:r>
              <a:rPr lang="en-US" dirty="0" err="1" smtClean="0"/>
              <a:t>PageRank</a:t>
            </a:r>
            <a:r>
              <a:rPr lang="en-US" dirty="0" smtClean="0"/>
              <a:t> mass” and account for random jumps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is PageRank value from before, </a:t>
            </a:r>
            <a:r>
              <a:rPr lang="en-US" i="1" dirty="0" smtClean="0"/>
              <a:t>p</a:t>
            </a:r>
            <a:r>
              <a:rPr lang="en-US" dirty="0" smtClean="0"/>
              <a:t>' is updated PageRank value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is the number of nodes in the graph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is the missing PageRank mass</a:t>
            </a:r>
          </a:p>
          <a:p>
            <a:r>
              <a:rPr lang="en-US" dirty="0" smtClean="0"/>
              <a:t>Additional optimization: make it a single pass!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33800"/>
            <a:ext cx="3520440" cy="6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28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Practicalities</a:t>
            </a:r>
            <a:endParaRPr lang="en-US" dirty="0"/>
          </a:p>
        </p:txBody>
      </p:sp>
      <p:cxnSp>
        <p:nvCxnSpPr>
          <p:cNvPr id="11" name="Elbow Connector 10"/>
          <p:cNvCxnSpPr>
            <a:stCxn id="23" idx="3"/>
            <a:endCxn id="14" idx="0"/>
          </p:cNvCxnSpPr>
          <p:nvPr/>
        </p:nvCxnSpPr>
        <p:spPr bwMode="auto">
          <a:xfrm rot="5400000" flipH="1">
            <a:off x="3848100" y="2971800"/>
            <a:ext cx="2438400" cy="1828800"/>
          </a:xfrm>
          <a:prstGeom prst="bentConnector5">
            <a:avLst>
              <a:gd name="adj1" fmla="val -33367"/>
              <a:gd name="adj2" fmla="val 212310"/>
              <a:gd name="adj3" fmla="val 11522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19200" y="34290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33528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2667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3581400" y="12954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6" name="Can 15"/>
          <p:cNvSpPr/>
          <p:nvPr/>
        </p:nvSpPr>
        <p:spPr bwMode="auto">
          <a:xfrm>
            <a:off x="3581400" y="43434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4" idx="0"/>
          </p:cNvCxnSpPr>
          <p:nvPr/>
        </p:nvCxnSpPr>
        <p:spPr bwMode="auto">
          <a:xfrm>
            <a:off x="4152900" y="20574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6" idx="1"/>
          </p:cNvCxnSpPr>
          <p:nvPr/>
        </p:nvCxnSpPr>
        <p:spPr bwMode="auto">
          <a:xfrm>
            <a:off x="4152900" y="39624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667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Can 22"/>
          <p:cNvSpPr/>
          <p:nvPr/>
        </p:nvSpPr>
        <p:spPr bwMode="auto">
          <a:xfrm>
            <a:off x="5410200" y="43434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4" name="Straight Arrow Connector 23"/>
          <p:cNvCxnSpPr>
            <a:stCxn id="22" idx="2"/>
            <a:endCxn id="23" idx="1"/>
          </p:cNvCxnSpPr>
          <p:nvPr/>
        </p:nvCxnSpPr>
        <p:spPr bwMode="auto">
          <a:xfrm>
            <a:off x="5981700" y="3276600"/>
            <a:ext cx="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2" idx="0"/>
          </p:cNvCxnSpPr>
          <p:nvPr/>
        </p:nvCxnSpPr>
        <p:spPr bwMode="auto">
          <a:xfrm rot="5400000" flipH="1" flipV="1">
            <a:off x="3848100" y="2971800"/>
            <a:ext cx="2438400" cy="1828800"/>
          </a:xfrm>
          <a:prstGeom prst="bentConnector5">
            <a:avLst>
              <a:gd name="adj1" fmla="val -9375"/>
              <a:gd name="adj2" fmla="val 50000"/>
              <a:gd name="adj3" fmla="val 10937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891959">
            <a:off x="4346265" y="5873893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0" kern="0" dirty="0" smtClean="0">
                <a:solidFill>
                  <a:srgbClr val="FF0000"/>
                </a:solidFill>
                <a:latin typeface="Gill Sans"/>
                <a:cs typeface="Gill Sans"/>
              </a:rPr>
              <a:t>Ugh. Spark to the rescue?</a:t>
            </a:r>
            <a:endParaRPr lang="en-US" sz="28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07143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convergence criteria</a:t>
            </a:r>
          </a:p>
          <a:p>
            <a:pPr lvl="1"/>
            <a:r>
              <a:rPr lang="en-US" dirty="0" smtClean="0"/>
              <a:t>Iterate until </a:t>
            </a:r>
            <a:r>
              <a:rPr lang="en-US" dirty="0" err="1" smtClean="0"/>
              <a:t>PageRank</a:t>
            </a:r>
            <a:r>
              <a:rPr lang="en-US" dirty="0" smtClean="0"/>
              <a:t> values don’t change</a:t>
            </a:r>
          </a:p>
          <a:p>
            <a:pPr lvl="1"/>
            <a:r>
              <a:rPr lang="en-US" dirty="0" smtClean="0"/>
              <a:t>Iterate until </a:t>
            </a:r>
            <a:r>
              <a:rPr lang="en-US" dirty="0" err="1" smtClean="0"/>
              <a:t>PageRank</a:t>
            </a:r>
            <a:r>
              <a:rPr lang="en-US" dirty="0" smtClean="0"/>
              <a:t> rankings don’t change</a:t>
            </a:r>
          </a:p>
          <a:p>
            <a:pPr lvl="1"/>
            <a:r>
              <a:rPr lang="en-US" dirty="0" smtClean="0"/>
              <a:t>Fixed number of iterations</a:t>
            </a:r>
          </a:p>
          <a:p>
            <a:r>
              <a:rPr lang="en-US" dirty="0" smtClean="0"/>
              <a:t>Convergence for web graphs?</a:t>
            </a:r>
          </a:p>
          <a:p>
            <a:pPr lvl="1"/>
            <a:r>
              <a:rPr lang="en-US" dirty="0" smtClean="0"/>
              <a:t>Not a straightforward question</a:t>
            </a:r>
          </a:p>
          <a:p>
            <a:r>
              <a:rPr lang="en-US" dirty="0" smtClean="0"/>
              <a:t>Watch out for link spam and the perils of SEO:</a:t>
            </a:r>
          </a:p>
          <a:p>
            <a:pPr lvl="1"/>
            <a:r>
              <a:rPr lang="en-US" dirty="0" smtClean="0"/>
              <a:t>Link farms</a:t>
            </a:r>
          </a:p>
          <a:p>
            <a:pPr lvl="1"/>
            <a:r>
              <a:rPr lang="en-US" dirty="0" smtClean="0"/>
              <a:t>Spider traps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391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Variations of PageRank</a:t>
            </a:r>
          </a:p>
          <a:p>
            <a:pPr lvl="1"/>
            <a:r>
              <a:rPr lang="en-US" dirty="0" smtClean="0"/>
              <a:t>Weighted edges</a:t>
            </a:r>
          </a:p>
          <a:p>
            <a:pPr lvl="1"/>
            <a:r>
              <a:rPr lang="en-US" dirty="0" smtClean="0"/>
              <a:t>Personalized PageRank</a:t>
            </a:r>
          </a:p>
          <a:p>
            <a:r>
              <a:rPr lang="en-US" dirty="0" smtClean="0"/>
              <a:t>Variants on graph random walks</a:t>
            </a:r>
          </a:p>
          <a:p>
            <a:pPr lvl="1"/>
            <a:r>
              <a:rPr lang="en-US" dirty="0" smtClean="0"/>
              <a:t>Hubs and authorities (HITS)</a:t>
            </a:r>
          </a:p>
          <a:p>
            <a:pPr lvl="1"/>
            <a:r>
              <a:rPr lang="en-US" dirty="0" smtClean="0"/>
              <a:t>SALSA</a:t>
            </a:r>
          </a:p>
        </p:txBody>
      </p:sp>
    </p:spTree>
    <p:extLst>
      <p:ext uri="{BB962C8B-B14F-4D97-AF65-F5344CB8AC3E}">
        <p14:creationId xmlns:p14="http://schemas.microsoft.com/office/powerpoint/2010/main" val="1340738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prior for web ranking</a:t>
            </a:r>
          </a:p>
          <a:p>
            <a:r>
              <a:rPr lang="en-US" dirty="0" smtClean="0"/>
              <a:t>Identification of “special nodes” in a network</a:t>
            </a:r>
          </a:p>
          <a:p>
            <a:r>
              <a:rPr lang="en-US" dirty="0" smtClean="0"/>
              <a:t>Link recommendation</a:t>
            </a:r>
          </a:p>
          <a:p>
            <a:r>
              <a:rPr lang="en-US" dirty="0" smtClean="0"/>
              <a:t>Additional feature in any machine learning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33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Implementation Practicalities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actually extract the </a:t>
            </a:r>
            <a:r>
              <a:rPr lang="en-US" dirty="0" err="1" smtClean="0"/>
              <a:t>webgraph</a:t>
            </a:r>
            <a:r>
              <a:rPr lang="en-US" dirty="0" smtClean="0"/>
              <a:t>?</a:t>
            </a:r>
          </a:p>
          <a:p>
            <a:r>
              <a:rPr lang="en-US" dirty="0" smtClean="0"/>
              <a:t>Lots of details…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47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ceb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5" name="Picture 4" descr="4324320625_cd0f67e3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</a:t>
            </a:r>
            <a:r>
              <a:rPr lang="en-US" sz="1000" b="0" dirty="0" smtClean="0"/>
              <a:t> http://www.flickr.com/photos/fusedforces/4324320625/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401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Sucks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verbosity</a:t>
            </a:r>
          </a:p>
          <a:p>
            <a:r>
              <a:rPr lang="en-US" dirty="0" smtClean="0"/>
              <a:t>Hadoop task startup time</a:t>
            </a:r>
          </a:p>
          <a:p>
            <a:r>
              <a:rPr lang="en-US" dirty="0" smtClean="0"/>
              <a:t>Stragglers</a:t>
            </a:r>
          </a:p>
          <a:p>
            <a:r>
              <a:rPr lang="en-US" dirty="0" smtClean="0"/>
              <a:t>Needless graph shuffling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at each iteration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13891">
            <a:off x="5205239" y="5722911"/>
            <a:ext cx="3582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Spark to the rescue?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60085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Visualizing Parallel BFS</a:t>
            </a: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743200" y="1524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0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33600" y="2743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3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657600" y="2667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2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572000" y="160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324600" y="1295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7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34000" y="28956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6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810000" y="3886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5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514600" y="41910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4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54102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9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791200" y="4343400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en-US" i="1" dirty="0" smtClean="0">
                <a:solidFill>
                  <a:schemeClr val="bg2"/>
                </a:solidFill>
              </a:rPr>
              <a:t>n</a:t>
            </a:r>
            <a:r>
              <a:rPr lang="en-US" i="1" baseline="-25000" dirty="0" smtClean="0">
                <a:solidFill>
                  <a:schemeClr val="bg2"/>
                </a:solidFill>
              </a:rPr>
              <a:t>8</a:t>
            </a:r>
            <a:endParaRPr lang="en-US" i="1" baseline="-25000" dirty="0">
              <a:solidFill>
                <a:schemeClr val="bg2"/>
              </a:solidFill>
            </a:endParaRPr>
          </a:p>
        </p:txBody>
      </p:sp>
      <p:cxnSp>
        <p:nvCxnSpPr>
          <p:cNvPr id="14" name="Straight Arrow Connector 15"/>
          <p:cNvCxnSpPr>
            <a:cxnSpLocks noChangeShapeType="1"/>
            <a:stCxn id="4" idx="3"/>
            <a:endCxn id="5" idx="0"/>
          </p:cNvCxnSpPr>
          <p:nvPr/>
        </p:nvCxnSpPr>
        <p:spPr bwMode="auto">
          <a:xfrm rot="5400000">
            <a:off x="2343151" y="2243137"/>
            <a:ext cx="633412" cy="36671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6"/>
          <p:cNvCxnSpPr>
            <a:cxnSpLocks noChangeShapeType="1"/>
            <a:stCxn id="4" idx="5"/>
            <a:endCxn id="6" idx="1"/>
          </p:cNvCxnSpPr>
          <p:nvPr/>
        </p:nvCxnSpPr>
        <p:spPr bwMode="auto">
          <a:xfrm rot="16200000" flipH="1">
            <a:off x="3214688" y="2224088"/>
            <a:ext cx="6572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9"/>
          <p:cNvCxnSpPr>
            <a:cxnSpLocks noChangeShapeType="1"/>
            <a:stCxn id="4" idx="6"/>
            <a:endCxn id="7" idx="2"/>
          </p:cNvCxnSpPr>
          <p:nvPr/>
        </p:nvCxnSpPr>
        <p:spPr bwMode="auto">
          <a:xfrm>
            <a:off x="3429000" y="1866900"/>
            <a:ext cx="1143000" cy="76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3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257800" y="1638300"/>
            <a:ext cx="1066800" cy="3048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6"/>
          <p:cNvCxnSpPr>
            <a:cxnSpLocks noChangeShapeType="1"/>
            <a:stCxn id="13" idx="0"/>
            <a:endCxn id="8" idx="4"/>
          </p:cNvCxnSpPr>
          <p:nvPr/>
        </p:nvCxnSpPr>
        <p:spPr bwMode="auto">
          <a:xfrm rot="5400000" flipH="1" flipV="1">
            <a:off x="5219700" y="2895600"/>
            <a:ext cx="2362200" cy="533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31"/>
          <p:cNvCxnSpPr>
            <a:cxnSpLocks noChangeShapeType="1"/>
            <a:stCxn id="9" idx="1"/>
            <a:endCxn id="7" idx="5"/>
          </p:cNvCxnSpPr>
          <p:nvPr/>
        </p:nvCxnSpPr>
        <p:spPr bwMode="auto">
          <a:xfrm rot="16200000" flipV="1">
            <a:off x="4891088" y="2452688"/>
            <a:ext cx="809625" cy="276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34"/>
          <p:cNvCxnSpPr>
            <a:cxnSpLocks noChangeShapeType="1"/>
            <a:stCxn id="7" idx="3"/>
            <a:endCxn id="6" idx="7"/>
          </p:cNvCxnSpPr>
          <p:nvPr/>
        </p:nvCxnSpPr>
        <p:spPr bwMode="auto">
          <a:xfrm rot="5400000">
            <a:off x="4167188" y="2262188"/>
            <a:ext cx="5810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37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4343400" y="3009900"/>
            <a:ext cx="990600" cy="2286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>
            <a:cxnSpLocks noChangeShapeType="1"/>
            <a:stCxn id="5" idx="4"/>
            <a:endCxn id="11" idx="0"/>
          </p:cNvCxnSpPr>
          <p:nvPr/>
        </p:nvCxnSpPr>
        <p:spPr bwMode="auto">
          <a:xfrm rot="16200000" flipH="1">
            <a:off x="2286000" y="3619500"/>
            <a:ext cx="762000" cy="3810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43"/>
          <p:cNvCxnSpPr>
            <a:cxnSpLocks noChangeShapeType="1"/>
            <a:stCxn id="6" idx="3"/>
            <a:endCxn id="11" idx="7"/>
          </p:cNvCxnSpPr>
          <p:nvPr/>
        </p:nvCxnSpPr>
        <p:spPr bwMode="auto">
          <a:xfrm rot="5400000">
            <a:off x="2909888" y="3443288"/>
            <a:ext cx="1038225" cy="657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46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3810000" y="3543300"/>
            <a:ext cx="533400" cy="1524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50"/>
          <p:cNvCxnSpPr>
            <a:cxnSpLocks noChangeShapeType="1"/>
            <a:stCxn id="10" idx="7"/>
            <a:endCxn id="9" idx="3"/>
          </p:cNvCxnSpPr>
          <p:nvPr/>
        </p:nvCxnSpPr>
        <p:spPr bwMode="auto">
          <a:xfrm rot="5400000" flipH="1" flipV="1">
            <a:off x="4662488" y="3214688"/>
            <a:ext cx="504825" cy="10382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53"/>
          <p:cNvCxnSpPr>
            <a:cxnSpLocks noChangeShapeType="1"/>
            <a:stCxn id="11" idx="5"/>
            <a:endCxn id="12" idx="1"/>
          </p:cNvCxnSpPr>
          <p:nvPr/>
        </p:nvCxnSpPr>
        <p:spPr bwMode="auto">
          <a:xfrm rot="16200000" flipH="1">
            <a:off x="2947988" y="4929188"/>
            <a:ext cx="733425" cy="428625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56"/>
          <p:cNvCxnSpPr>
            <a:cxnSpLocks noChangeShapeType="1"/>
            <a:stCxn id="10" idx="3"/>
            <a:endCxn id="12" idx="0"/>
          </p:cNvCxnSpPr>
          <p:nvPr/>
        </p:nvCxnSpPr>
        <p:spPr bwMode="auto">
          <a:xfrm rot="5400000">
            <a:off x="3371851" y="4871617"/>
            <a:ext cx="938633" cy="138533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59"/>
          <p:cNvCxnSpPr>
            <a:cxnSpLocks noChangeShapeType="1"/>
            <a:stCxn id="12" idx="7"/>
            <a:endCxn id="10" idx="4"/>
          </p:cNvCxnSpPr>
          <p:nvPr/>
        </p:nvCxnSpPr>
        <p:spPr bwMode="auto">
          <a:xfrm rot="5400000" flipH="1" flipV="1">
            <a:off x="3614737" y="4972051"/>
            <a:ext cx="938213" cy="138112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62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495800" y="4229100"/>
            <a:ext cx="1295400" cy="457200"/>
          </a:xfrm>
          <a:prstGeom prst="straightConnector1">
            <a:avLst/>
          </a:prstGeom>
          <a:ln w="15875"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132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Practicalities</a:t>
            </a:r>
            <a:endParaRPr lang="en-US" dirty="0"/>
          </a:p>
        </p:txBody>
      </p:sp>
      <p:cxnSp>
        <p:nvCxnSpPr>
          <p:cNvPr id="11" name="Elbow Connector 10"/>
          <p:cNvCxnSpPr>
            <a:stCxn id="23" idx="3"/>
            <a:endCxn id="14" idx="0"/>
          </p:cNvCxnSpPr>
          <p:nvPr/>
        </p:nvCxnSpPr>
        <p:spPr bwMode="auto">
          <a:xfrm rot="5400000" flipH="1">
            <a:off x="3848100" y="2971800"/>
            <a:ext cx="2438400" cy="1828800"/>
          </a:xfrm>
          <a:prstGeom prst="bentConnector5">
            <a:avLst>
              <a:gd name="adj1" fmla="val -33367"/>
              <a:gd name="adj2" fmla="val 212310"/>
              <a:gd name="adj3" fmla="val 115227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19200" y="34290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581400" y="33528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400" y="2667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15" name="Can 14"/>
          <p:cNvSpPr/>
          <p:nvPr/>
        </p:nvSpPr>
        <p:spPr bwMode="auto">
          <a:xfrm>
            <a:off x="3581400" y="12954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16" name="Can 15"/>
          <p:cNvSpPr/>
          <p:nvPr/>
        </p:nvSpPr>
        <p:spPr bwMode="auto">
          <a:xfrm>
            <a:off x="3581400" y="43434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4" idx="0"/>
          </p:cNvCxnSpPr>
          <p:nvPr/>
        </p:nvCxnSpPr>
        <p:spPr bwMode="auto">
          <a:xfrm>
            <a:off x="4152900" y="2057400"/>
            <a:ext cx="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6" idx="1"/>
          </p:cNvCxnSpPr>
          <p:nvPr/>
        </p:nvCxnSpPr>
        <p:spPr bwMode="auto">
          <a:xfrm>
            <a:off x="4152900" y="39624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410200" y="266700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Can 22"/>
          <p:cNvSpPr/>
          <p:nvPr/>
        </p:nvSpPr>
        <p:spPr bwMode="auto">
          <a:xfrm>
            <a:off x="5410200" y="434340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4" name="Straight Arrow Connector 23"/>
          <p:cNvCxnSpPr>
            <a:stCxn id="22" idx="2"/>
            <a:endCxn id="23" idx="1"/>
          </p:cNvCxnSpPr>
          <p:nvPr/>
        </p:nvCxnSpPr>
        <p:spPr bwMode="auto">
          <a:xfrm>
            <a:off x="5981700" y="3276600"/>
            <a:ext cx="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3"/>
            <a:endCxn id="22" idx="0"/>
          </p:cNvCxnSpPr>
          <p:nvPr/>
        </p:nvCxnSpPr>
        <p:spPr bwMode="auto">
          <a:xfrm rot="5400000" flipH="1" flipV="1">
            <a:off x="3848100" y="2971800"/>
            <a:ext cx="2438400" cy="1828800"/>
          </a:xfrm>
          <a:prstGeom prst="bentConnector5">
            <a:avLst>
              <a:gd name="adj1" fmla="val -9375"/>
              <a:gd name="adj2" fmla="val 50000"/>
              <a:gd name="adj3" fmla="val 10937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99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ersonMi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1" y="1"/>
            <a:ext cx="9173631" cy="68802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Iterative Algorithms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(Water wheel)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8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</a:t>
            </a:r>
            <a:r>
              <a:rPr lang="en-US" dirty="0" err="1" smtClean="0"/>
              <a:t>Mapper</a:t>
            </a:r>
            <a:r>
              <a:rPr lang="en-US" dirty="0" smtClean="0"/>
              <a:t> Combining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combiners</a:t>
            </a:r>
          </a:p>
          <a:p>
            <a:pPr lvl="1"/>
            <a:r>
              <a:rPr lang="en-US" dirty="0" smtClean="0"/>
              <a:t>Perform local aggregation on map output</a:t>
            </a:r>
          </a:p>
          <a:p>
            <a:pPr lvl="1"/>
            <a:r>
              <a:rPr lang="en-US" dirty="0" smtClean="0"/>
              <a:t>Downside: intermediate data is still materialized</a:t>
            </a:r>
          </a:p>
          <a:p>
            <a:r>
              <a:rPr lang="en-US" dirty="0" smtClean="0"/>
              <a:t>Better: in-</a:t>
            </a:r>
            <a:r>
              <a:rPr lang="en-US" dirty="0" err="1" smtClean="0"/>
              <a:t>mapper</a:t>
            </a:r>
            <a:r>
              <a:rPr lang="en-US" dirty="0" smtClean="0"/>
              <a:t> combining</a:t>
            </a:r>
          </a:p>
          <a:p>
            <a:pPr lvl="1"/>
            <a:r>
              <a:rPr lang="en-US" dirty="0" smtClean="0"/>
              <a:t>Preserve state across multiple map calls, aggregate messages in buffer, emit buffer contents at end</a:t>
            </a:r>
          </a:p>
          <a:p>
            <a:pPr lvl="1"/>
            <a:r>
              <a:rPr lang="en-US" dirty="0" smtClean="0"/>
              <a:t>Downside: requires memory management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600200" y="4114800"/>
            <a:ext cx="2514600" cy="2514600"/>
          </a:xfrm>
          <a:prstGeom prst="roundRect">
            <a:avLst>
              <a:gd name="adj" fmla="val 830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0" y="4876800"/>
            <a:ext cx="2057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828800" y="5410200"/>
            <a:ext cx="2057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map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28800" y="5943600"/>
            <a:ext cx="2057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/>
                </a:solidFill>
                <a:latin typeface="Gill Sans"/>
                <a:cs typeface="Gill Sans"/>
              </a:rPr>
              <a:t>cleanup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28800" y="4419600"/>
            <a:ext cx="20574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buffer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3003884" y="4572000"/>
            <a:ext cx="425116" cy="11430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Bent-Up Arrow 14"/>
          <p:cNvSpPr/>
          <p:nvPr/>
        </p:nvSpPr>
        <p:spPr bwMode="auto">
          <a:xfrm rot="5400000">
            <a:off x="3048000" y="5029200"/>
            <a:ext cx="1828800" cy="914400"/>
          </a:xfrm>
          <a:prstGeom prst="bentUpArrow">
            <a:avLst>
              <a:gd name="adj1" fmla="val 20270"/>
              <a:gd name="adj2" fmla="val 25000"/>
              <a:gd name="adj3" fmla="val 24212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943600"/>
            <a:ext cx="3383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Emit all key-value pairs at once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16492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Default: hash partitioning</a:t>
            </a:r>
          </a:p>
          <a:p>
            <a:pPr lvl="1"/>
            <a:r>
              <a:rPr lang="en-US" dirty="0" smtClean="0"/>
              <a:t>Randomly assign nodes to partitions</a:t>
            </a:r>
          </a:p>
          <a:p>
            <a:r>
              <a:rPr lang="en-US" dirty="0" smtClean="0"/>
              <a:t>Observation: many graphs exhibit local structure</a:t>
            </a:r>
          </a:p>
          <a:p>
            <a:pPr lvl="1"/>
            <a:r>
              <a:rPr lang="en-US" dirty="0" smtClean="0"/>
              <a:t>E.g., communities in social networks</a:t>
            </a:r>
          </a:p>
          <a:p>
            <a:pPr lvl="1"/>
            <a:r>
              <a:rPr lang="en-US" dirty="0" smtClean="0"/>
              <a:t>Better partitioning creates more opportunities for local aggregation</a:t>
            </a:r>
          </a:p>
          <a:p>
            <a:r>
              <a:rPr lang="en-US" dirty="0" smtClean="0"/>
              <a:t>Unfortunately, partitioning is </a:t>
            </a:r>
            <a:r>
              <a:rPr lang="en-US" b="1" dirty="0" smtClean="0"/>
              <a:t>hard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Sometimes, chick-and-egg… </a:t>
            </a:r>
          </a:p>
          <a:p>
            <a:pPr lvl="1"/>
            <a:r>
              <a:rPr lang="en-US" dirty="0" smtClean="0"/>
              <a:t>But cheap heuristics sometimes available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webgraphs</a:t>
            </a:r>
            <a:r>
              <a:rPr lang="en-US" dirty="0" smtClean="0"/>
              <a:t>: range partition on domain-sorted URLs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9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Schimmy</a:t>
            </a:r>
            <a:r>
              <a:rPr lang="en-US" dirty="0" smtClean="0"/>
              <a:t> 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implementation contains two </a:t>
            </a:r>
            <a:r>
              <a:rPr lang="en-US" dirty="0" err="1" smtClean="0"/>
              <a:t>dataflows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Messages (actual computations)</a:t>
            </a:r>
          </a:p>
          <a:p>
            <a:pPr lvl="1"/>
            <a:r>
              <a:rPr lang="en-US" dirty="0" smtClean="0"/>
              <a:t>Graph structure (“bookkeeping”)</a:t>
            </a:r>
          </a:p>
          <a:p>
            <a:r>
              <a:rPr lang="en-US" dirty="0" err="1" smtClean="0"/>
              <a:t>Schimmy</a:t>
            </a:r>
            <a:r>
              <a:rPr lang="en-US" dirty="0" smtClean="0"/>
              <a:t>: separate the two </a:t>
            </a:r>
            <a:r>
              <a:rPr lang="en-US" dirty="0" err="1" smtClean="0"/>
              <a:t>dataflows</a:t>
            </a:r>
            <a:r>
              <a:rPr lang="en-US" dirty="0" smtClean="0"/>
              <a:t>, shuffle only the messages</a:t>
            </a:r>
          </a:p>
          <a:p>
            <a:pPr lvl="1"/>
            <a:r>
              <a:rPr lang="en-US" dirty="0" smtClean="0"/>
              <a:t>Basic idea: merge join between graph structure and messages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3716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3733800"/>
            <a:ext cx="2723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</a:rPr>
              <a:t>both relations sorted by join key</a:t>
            </a:r>
            <a:endParaRPr lang="en-US" sz="1400" b="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600200" y="47236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13716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kumimoji="0" lang="en-US" sz="1600" b="1" i="0" u="none" strike="noStrike" cap="none" normalizeH="0" baseline="-2500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384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600200" y="47236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35814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6482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810000" y="47236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57150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81800" y="41148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943600" y="47236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54093" y="3733800"/>
            <a:ext cx="490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000000"/>
                </a:solidFill>
              </a:rPr>
              <a:t>both relations consistently partitioned and sorted by join key</a:t>
            </a:r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55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3716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1</a:t>
            </a:r>
            <a:endParaRPr kumimoji="0" lang="en-US" sz="1600" b="1" i="0" u="none" strike="noStrike" cap="none" normalizeH="0" baseline="-2500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384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T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</a:t>
            </a:r>
            <a:r>
              <a:rPr lang="en-US" dirty="0" err="1" smtClean="0"/>
              <a:t>Schimmy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Schimmy</a:t>
            </a:r>
            <a:r>
              <a:rPr lang="en-US" dirty="0" smtClean="0"/>
              <a:t> = reduce side parallel merge join between graph structure and messages</a:t>
            </a:r>
          </a:p>
          <a:p>
            <a:pPr lvl="1"/>
            <a:r>
              <a:rPr lang="en-US" dirty="0" smtClean="0"/>
              <a:t>Consistent partitioning between input and intermediate data</a:t>
            </a:r>
          </a:p>
          <a:p>
            <a:pPr lvl="1"/>
            <a:r>
              <a:rPr lang="en-US" dirty="0" err="1" smtClean="0"/>
              <a:t>Mappers</a:t>
            </a:r>
            <a:r>
              <a:rPr lang="en-US" dirty="0" smtClean="0"/>
              <a:t> emit only messages (actual computation)</a:t>
            </a:r>
          </a:p>
          <a:p>
            <a:pPr lvl="1"/>
            <a:r>
              <a:rPr lang="en-US" dirty="0" smtClean="0"/>
              <a:t>Reducers read graph structure directly from HDFS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6002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5814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482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8100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57150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781800" y="3886200"/>
            <a:ext cx="6096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943600" y="5333206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 bwMode="auto">
          <a:xfrm>
            <a:off x="5867400" y="5181600"/>
            <a:ext cx="13716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Reducer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733800" y="5181600"/>
            <a:ext cx="13716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Reducer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24000" y="5181600"/>
            <a:ext cx="13716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Reducer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77215" y="3429000"/>
            <a:ext cx="117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intermediate data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(messages)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7015" y="3429000"/>
            <a:ext cx="117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intermediate data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(messages)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0615" y="3429000"/>
            <a:ext cx="117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intermediate data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(messages)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7775" y="342900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from HDFS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(graph structure)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5956" y="342900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from HDFS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(graph structure)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342900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from HDFS</a:t>
            </a:r>
          </a:p>
          <a:p>
            <a:pPr algn="ctr"/>
            <a:r>
              <a:rPr lang="en-US" sz="1000" b="0" dirty="0" smtClean="0">
                <a:solidFill>
                  <a:srgbClr val="000000"/>
                </a:solidFill>
              </a:rPr>
              <a:t>(graph structure)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0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5" grpId="0"/>
      <p:bldP spid="2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setup:</a:t>
            </a:r>
          </a:p>
          <a:p>
            <a:pPr lvl="1"/>
            <a:r>
              <a:rPr lang="en-US" dirty="0" smtClean="0"/>
              <a:t>10 workers, each 2 cores (3.2 GHz Xeon), 4GB RAM, 367 GB disk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0.20.0 on RHELS 5.3</a:t>
            </a:r>
          </a:p>
          <a:p>
            <a:r>
              <a:rPr lang="en-US" dirty="0" smtClean="0"/>
              <a:t>Dataset:</a:t>
            </a:r>
          </a:p>
          <a:p>
            <a:pPr lvl="1"/>
            <a:r>
              <a:rPr lang="en-US" dirty="0" smtClean="0"/>
              <a:t>First English segment of ClueWeb09 collection</a:t>
            </a:r>
          </a:p>
          <a:p>
            <a:pPr lvl="1"/>
            <a:r>
              <a:rPr lang="en-US" dirty="0" smtClean="0"/>
              <a:t>50.2m web pages (1.53 TB uncompressed, 247 GB compressed)</a:t>
            </a:r>
          </a:p>
          <a:p>
            <a:pPr lvl="1"/>
            <a:r>
              <a:rPr lang="en-US" dirty="0" smtClean="0"/>
              <a:t>Extracted </a:t>
            </a:r>
            <a:r>
              <a:rPr lang="en-US" dirty="0" err="1" smtClean="0"/>
              <a:t>webgraph</a:t>
            </a:r>
            <a:r>
              <a:rPr lang="en-US" dirty="0" smtClean="0"/>
              <a:t>: 1.4 billion links, 7.0 GB</a:t>
            </a:r>
          </a:p>
          <a:p>
            <a:pPr lvl="1"/>
            <a:r>
              <a:rPr lang="en-US" dirty="0" smtClean="0"/>
              <a:t>Dataset arranged in crawl order</a:t>
            </a:r>
          </a:p>
          <a:p>
            <a:r>
              <a:rPr lang="en-US" dirty="0" smtClean="0"/>
              <a:t>Setup:</a:t>
            </a:r>
          </a:p>
          <a:p>
            <a:pPr lvl="1"/>
            <a:r>
              <a:rPr lang="en-US" dirty="0" smtClean="0"/>
              <a:t>Measured per-iteration running time (5 iterations)</a:t>
            </a:r>
          </a:p>
          <a:p>
            <a:pPr lvl="1"/>
            <a:r>
              <a:rPr lang="en-US" dirty="0" smtClean="0"/>
              <a:t>100 partitions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24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From: Jimmy 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Lin and Michael Schatz. Design Patterns for Efficient Graph Algorithms in MapReduce. Proceedings of the Eighth Workshop on Mining and Learning with Graphs Workshop (MLG-2010)</a:t>
            </a:r>
          </a:p>
        </p:txBody>
      </p:sp>
    </p:spTree>
    <p:extLst>
      <p:ext uri="{BB962C8B-B14F-4D97-AF65-F5344CB8AC3E}">
        <p14:creationId xmlns:p14="http://schemas.microsoft.com/office/powerpoint/2010/main" val="3105639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3" name="Object 7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2209800"/>
            <a:ext cx="180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“Best Practices”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From: Jimmy 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Lin and Michael Schatz. Design Patterns for Efficient Graph Algorithms in MapReduce. Proceedings of the Eighth Workshop on Mining and Learning with Graphs Workshop (MLG-2010)</a:t>
            </a:r>
          </a:p>
        </p:txBody>
      </p:sp>
    </p:spTree>
    <p:extLst>
      <p:ext uri="{BB962C8B-B14F-4D97-AF65-F5344CB8AC3E}">
        <p14:creationId xmlns:p14="http://schemas.microsoft.com/office/powerpoint/2010/main" val="2378537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From: Jimmy 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Lin and Michael Schatz. Design Patterns for Efficient Graph Algorithms in MapReduce. Proceedings of the Eighth Workshop on Mining and Learning with Graphs Workshop (MLG-2010)</a:t>
            </a:r>
          </a:p>
        </p:txBody>
      </p:sp>
    </p:spTree>
    <p:extLst>
      <p:ext uri="{BB962C8B-B14F-4D97-AF65-F5344CB8AC3E}">
        <p14:creationId xmlns:p14="http://schemas.microsoft.com/office/powerpoint/2010/main" val="3294286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24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From: Jimmy 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Lin and Michael Schatz. Design Patterns for Efficient Graph Algorithms in MapReduce. Proceedings of the Eighth Workshop on Mining and Learning with Graphs Workshop (MLG-2010)</a:t>
            </a:r>
          </a:p>
        </p:txBody>
      </p:sp>
    </p:spTree>
    <p:extLst>
      <p:ext uri="{BB962C8B-B14F-4D97-AF65-F5344CB8AC3E}">
        <p14:creationId xmlns:p14="http://schemas.microsoft.com/office/powerpoint/2010/main" val="2871522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Intuition to Algorithm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representation:</a:t>
            </a:r>
          </a:p>
          <a:p>
            <a:pPr lvl="1"/>
            <a:r>
              <a:rPr lang="en-GB" dirty="0" smtClean="0"/>
              <a:t>Key: node </a:t>
            </a:r>
            <a:r>
              <a:rPr lang="en-GB" i="1" dirty="0" smtClean="0"/>
              <a:t>n</a:t>
            </a:r>
          </a:p>
          <a:p>
            <a:pPr lvl="1"/>
            <a:r>
              <a:rPr lang="en-GB" dirty="0" smtClean="0"/>
              <a:t>Value: </a:t>
            </a:r>
            <a:r>
              <a:rPr lang="en-GB" i="1" dirty="0" smtClean="0"/>
              <a:t>d</a:t>
            </a:r>
            <a:r>
              <a:rPr lang="en-GB" dirty="0" smtClean="0"/>
              <a:t> (distance from start), adjacency list (nodes reachable from </a:t>
            </a:r>
            <a:r>
              <a:rPr lang="en-GB" i="1" dirty="0" smtClean="0"/>
              <a:t>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ym typeface="Symbol"/>
              </a:rPr>
              <a:t>Initialization: for all nodes except for start node, </a:t>
            </a:r>
            <a:r>
              <a:rPr lang="en-GB" i="1" dirty="0" smtClean="0"/>
              <a:t>d</a:t>
            </a:r>
            <a:r>
              <a:rPr lang="en-GB" dirty="0" smtClean="0"/>
              <a:t> = </a:t>
            </a:r>
            <a:r>
              <a:rPr lang="en-GB" dirty="0" smtClean="0">
                <a:sym typeface="Symbol"/>
              </a:rPr>
              <a:t></a:t>
            </a:r>
            <a:endParaRPr lang="en-GB" dirty="0" smtClean="0"/>
          </a:p>
          <a:p>
            <a:r>
              <a:rPr lang="en-GB" dirty="0" smtClean="0">
                <a:sym typeface="Symbol" pitchFamily="18" charset="2"/>
              </a:rPr>
              <a:t>Mapper:</a:t>
            </a:r>
          </a:p>
          <a:p>
            <a:pPr lvl="1"/>
            <a:r>
              <a:rPr lang="en-GB" dirty="0" smtClean="0">
                <a:sym typeface="Symbol" pitchFamily="18" charset="2"/>
              </a:rPr>
              <a:t></a:t>
            </a:r>
            <a:r>
              <a:rPr lang="en-GB" i="1" dirty="0" smtClean="0"/>
              <a:t>m</a:t>
            </a:r>
            <a:r>
              <a:rPr lang="en-GB" dirty="0" smtClean="0"/>
              <a:t> </a:t>
            </a:r>
            <a:r>
              <a:rPr lang="en-GB" dirty="0" smtClean="0">
                <a:sym typeface="Symbol" pitchFamily="18" charset="2"/>
              </a:rPr>
              <a:t></a:t>
            </a:r>
            <a:r>
              <a:rPr lang="en-GB" dirty="0" smtClean="0"/>
              <a:t> adjacency list: emit (</a:t>
            </a:r>
            <a:r>
              <a:rPr lang="en-GB" i="1" dirty="0" smtClean="0"/>
              <a:t>m</a:t>
            </a:r>
            <a:r>
              <a:rPr lang="en-GB" dirty="0" smtClean="0"/>
              <a:t>, </a:t>
            </a:r>
            <a:r>
              <a:rPr lang="en-GB" i="1" dirty="0" smtClean="0"/>
              <a:t>d </a:t>
            </a:r>
            <a:r>
              <a:rPr lang="en-GB" dirty="0" smtClean="0"/>
              <a:t>+ 1)</a:t>
            </a:r>
          </a:p>
          <a:p>
            <a:pPr lvl="1"/>
            <a:r>
              <a:rPr lang="en-GB" dirty="0" smtClean="0"/>
              <a:t>Remember to also emit distance to yourself</a:t>
            </a:r>
          </a:p>
          <a:p>
            <a:r>
              <a:rPr lang="en-GB" dirty="0" smtClean="0"/>
              <a:t>Sort/Shuffle</a:t>
            </a:r>
          </a:p>
          <a:p>
            <a:pPr lvl="1"/>
            <a:r>
              <a:rPr lang="en-GB" dirty="0" smtClean="0"/>
              <a:t>Groups distances by reachable nodes</a:t>
            </a:r>
          </a:p>
          <a:p>
            <a:r>
              <a:rPr lang="en-GB" dirty="0" smtClean="0"/>
              <a:t>Reducer:</a:t>
            </a:r>
          </a:p>
          <a:p>
            <a:pPr lvl="1"/>
            <a:r>
              <a:rPr lang="en-GB" dirty="0" smtClean="0"/>
              <a:t>Selects minimum distance path for each reachable node</a:t>
            </a:r>
          </a:p>
          <a:p>
            <a:pPr lvl="1"/>
            <a:r>
              <a:rPr lang="en-GB" dirty="0" smtClean="0"/>
              <a:t>Additional bookkeeping needed to keep track of actual path</a:t>
            </a:r>
          </a:p>
        </p:txBody>
      </p:sp>
    </p:spTree>
    <p:extLst>
      <p:ext uri="{BB962C8B-B14F-4D97-AF65-F5344CB8AC3E}">
        <p14:creationId xmlns:p14="http://schemas.microsoft.com/office/powerpoint/2010/main" val="27917502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26" name="Object 10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86m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24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From: Jimmy 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Lin and Michael Schatz. Design Patterns for Efficient Graph Algorithms in MapReduce. Proceedings of the Eighth Workshop on Mining and Learning with Graphs Workshop (MLG-2010)</a:t>
            </a:r>
          </a:p>
        </p:txBody>
      </p:sp>
    </p:spTree>
    <p:extLst>
      <p:ext uri="{BB962C8B-B14F-4D97-AF65-F5344CB8AC3E}">
        <p14:creationId xmlns:p14="http://schemas.microsoft.com/office/powerpoint/2010/main" val="2169476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1816100" y="1746250"/>
          <a:ext cx="55118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" name="Worksheet" r:id="rId3" imgW="5511800" imgH="3365500" progId="Excel.Sheet.12">
                  <p:embed/>
                </p:oleObj>
              </mc:Choice>
              <mc:Fallback>
                <p:oleObj name="Worksheet" r:id="rId3" imgW="5511800" imgH="3365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746250"/>
                        <a:ext cx="551180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400" y="19812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+18%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5525" y="25908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5021" y="342900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9421" y="362384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-69%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5823" y="2209800"/>
            <a:ext cx="484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1.4b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4023" y="2542401"/>
            <a:ext cx="56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674m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657600"/>
            <a:ext cx="484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bg1"/>
                </a:solidFill>
              </a:rPr>
              <a:t>86m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324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From: Jimmy </a:t>
            </a:r>
            <a:r>
              <a:rPr lang="en-US" sz="1400" b="0" kern="0" dirty="0">
                <a:solidFill>
                  <a:srgbClr val="000000"/>
                </a:solidFill>
                <a:latin typeface="Gill Sans"/>
                <a:cs typeface="Gill Sans"/>
              </a:rPr>
              <a:t>Lin and Michael Schatz. Design Patterns for Efficient Graph Algorithms in MapReduce. Proceedings of the Eighth Workshop on Mining and Learning with Graphs Workshop (MLG-2010)</a:t>
            </a:r>
          </a:p>
        </p:txBody>
      </p:sp>
    </p:spTree>
    <p:extLst>
      <p:ext uri="{BB962C8B-B14F-4D97-AF65-F5344CB8AC3E}">
        <p14:creationId xmlns:p14="http://schemas.microsoft.com/office/powerpoint/2010/main" val="2710349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Sucks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verbosity</a:t>
            </a:r>
          </a:p>
          <a:p>
            <a:r>
              <a:rPr lang="en-US" dirty="0" smtClean="0"/>
              <a:t>Hadoop task startup time</a:t>
            </a:r>
          </a:p>
          <a:p>
            <a:r>
              <a:rPr lang="en-US" dirty="0" smtClean="0"/>
              <a:t>Stragglers</a:t>
            </a:r>
          </a:p>
          <a:p>
            <a:r>
              <a:rPr lang="en-US" dirty="0" smtClean="0"/>
              <a:t>Needless graph shuffling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at each iteration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13891">
            <a:off x="5181799" y="5722911"/>
            <a:ext cx="36293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 have we fixed?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20814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Spark!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7650" y="6400800"/>
            <a:ext cx="767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(omitting the second MapReduce job for simplicity; no handling of dangling links)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9860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1" name="Can 20"/>
          <p:cNvSpPr/>
          <p:nvPr/>
        </p:nvSpPr>
        <p:spPr bwMode="auto">
          <a:xfrm>
            <a:off x="4038600" y="20998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610100" y="1871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 bwMode="auto">
          <a:xfrm>
            <a:off x="4610100" y="26332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8" name="Can 27"/>
          <p:cNvSpPr/>
          <p:nvPr/>
        </p:nvSpPr>
        <p:spPr bwMode="auto">
          <a:xfrm>
            <a:off x="4038600" y="37762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10100" y="3547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4" name="Straight Arrow Connector 33"/>
          <p:cNvCxnSpPr>
            <a:endCxn id="35" idx="0"/>
          </p:cNvCxnSpPr>
          <p:nvPr/>
        </p:nvCxnSpPr>
        <p:spPr bwMode="auto">
          <a:xfrm>
            <a:off x="4610100" y="43096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6" name="Can 35"/>
          <p:cNvSpPr/>
          <p:nvPr/>
        </p:nvSpPr>
        <p:spPr bwMode="auto">
          <a:xfrm>
            <a:off x="4038600" y="54526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4610100" y="52240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33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1566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242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18712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919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3547646"/>
            <a:ext cx="0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8" idx="0"/>
          </p:cNvCxnSpPr>
          <p:nvPr/>
        </p:nvCxnSpPr>
        <p:spPr bwMode="auto">
          <a:xfrm>
            <a:off x="4610100" y="5224046"/>
            <a:ext cx="4425" cy="914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50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59149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5" name="Can 14"/>
          <p:cNvSpPr/>
          <p:nvPr/>
        </p:nvSpPr>
        <p:spPr bwMode="auto">
          <a:xfrm>
            <a:off x="4038600" y="423446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17" name="Straight Arrow Connector 16"/>
          <p:cNvCxnSpPr>
            <a:stCxn id="15" idx="3"/>
            <a:endCxn id="19" idx="0"/>
          </p:cNvCxnSpPr>
          <p:nvPr/>
        </p:nvCxnSpPr>
        <p:spPr bwMode="auto">
          <a:xfrm>
            <a:off x="4610100" y="956846"/>
            <a:ext cx="0" cy="22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038600" y="11854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24" name="Straight Arrow Connector 23"/>
          <p:cNvCxnSpPr>
            <a:stCxn id="13" idx="2"/>
            <a:endCxn id="25" idx="0"/>
          </p:cNvCxnSpPr>
          <p:nvPr/>
        </p:nvCxnSpPr>
        <p:spPr bwMode="auto">
          <a:xfrm>
            <a:off x="4610100" y="23622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038600" y="28618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4" name="Straight Arrow Connector 33"/>
          <p:cNvCxnSpPr>
            <a:stCxn id="23" idx="2"/>
            <a:endCxn id="35" idx="0"/>
          </p:cNvCxnSpPr>
          <p:nvPr/>
        </p:nvCxnSpPr>
        <p:spPr bwMode="auto">
          <a:xfrm>
            <a:off x="4610100" y="4038600"/>
            <a:ext cx="0" cy="4996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038600" y="4538246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133600" y="1333500"/>
            <a:ext cx="4953000" cy="876300"/>
            <a:chOff x="2133600" y="2247900"/>
            <a:chExt cx="4953000" cy="87630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2133600" y="3009900"/>
            <a:ext cx="4953000" cy="876300"/>
            <a:chOff x="2133600" y="2247900"/>
            <a:chExt cx="4953000" cy="87630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2133600" y="4686300"/>
            <a:ext cx="4953000" cy="876300"/>
            <a:chOff x="2133600" y="2247900"/>
            <a:chExt cx="4953000" cy="876300"/>
          </a:xfrm>
        </p:grpSpPr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1336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Adjacency Lists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8100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0" y="25146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Mass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flipH="1">
              <a:off x="5181600" y="2247900"/>
              <a:ext cx="228600" cy="876300"/>
              <a:chOff x="3810000" y="2247900"/>
              <a:chExt cx="228600" cy="876300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flipH="1">
                <a:off x="3810000" y="2247900"/>
                <a:ext cx="228600" cy="2667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3810000" y="2895600"/>
                <a:ext cx="2286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6649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61022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28163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vs. Spark</a:t>
            </a:r>
            <a:endParaRPr lang="en-US" dirty="0"/>
          </a:p>
        </p:txBody>
      </p:sp>
      <p:pic>
        <p:nvPicPr>
          <p:cNvPr id="3" name="Picture 2" descr="PageRank-Spark-vs-M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09700"/>
            <a:ext cx="6400800" cy="4457700"/>
          </a:xfrm>
          <a:prstGeom prst="rect">
            <a:avLst/>
          </a:prstGeom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0" y="6611938"/>
            <a:ext cx="8001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</a:t>
            </a:r>
            <a:r>
              <a:rPr lang="en-US" sz="1000" b="0" dirty="0" smtClean="0">
                <a:solidFill>
                  <a:schemeClr val="bg1"/>
                </a:solidFill>
              </a:rPr>
              <a:t>: http</a:t>
            </a:r>
            <a:r>
              <a:rPr lang="en-US" sz="1000" b="0" dirty="0">
                <a:solidFill>
                  <a:schemeClr val="bg1"/>
                </a:solidFill>
              </a:rPr>
              <a:t>://</a:t>
            </a:r>
            <a:r>
              <a:rPr lang="en-US" sz="1000" b="0" dirty="0" err="1">
                <a:solidFill>
                  <a:schemeClr val="bg1"/>
                </a:solidFill>
              </a:rPr>
              <a:t>ampcamp.berkeley.edu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wp</a:t>
            </a:r>
            <a:r>
              <a:rPr lang="en-US" sz="1000" b="0" dirty="0">
                <a:solidFill>
                  <a:schemeClr val="bg1"/>
                </a:solidFill>
              </a:rPr>
              <a:t>-content/uploads/2012/06/matei-zaharia-part-2-amp-camp-2012-standalone-programs.pdf</a:t>
            </a:r>
          </a:p>
        </p:txBody>
      </p:sp>
    </p:spTree>
    <p:extLst>
      <p:ext uri="{BB962C8B-B14F-4D97-AF65-F5344CB8AC3E}">
        <p14:creationId xmlns:p14="http://schemas.microsoft.com/office/powerpoint/2010/main" val="1706475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Multiple Iterations Needed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MapReduce iteration advances the “frontier” by one hop</a:t>
            </a:r>
          </a:p>
          <a:p>
            <a:pPr lvl="1"/>
            <a:r>
              <a:rPr lang="en-GB" dirty="0" smtClean="0"/>
              <a:t>Subsequent iterations include more and more reachable nodes as frontier expands</a:t>
            </a:r>
          </a:p>
          <a:p>
            <a:pPr lvl="1"/>
            <a:r>
              <a:rPr lang="en-GB" dirty="0" smtClean="0"/>
              <a:t>Multiple iterations are needed to explore entire graph</a:t>
            </a:r>
          </a:p>
          <a:p>
            <a:r>
              <a:rPr lang="en-GB" dirty="0" smtClean="0"/>
              <a:t>Preserving graph structure:</a:t>
            </a:r>
          </a:p>
          <a:p>
            <a:pPr lvl="1"/>
            <a:r>
              <a:rPr lang="en-GB" dirty="0" smtClean="0"/>
              <a:t>Problem: Where did the adjacency list go?</a:t>
            </a:r>
          </a:p>
          <a:p>
            <a:pPr lvl="1"/>
            <a:r>
              <a:rPr lang="en-GB" dirty="0" smtClean="0"/>
              <a:t>Solution: mapper emits (</a:t>
            </a:r>
            <a:r>
              <a:rPr lang="en-GB" i="1" dirty="0" smtClean="0"/>
              <a:t>n</a:t>
            </a:r>
            <a:r>
              <a:rPr lang="en-GB" dirty="0" smtClean="0"/>
              <a:t>, adjacency list) as well</a:t>
            </a:r>
          </a:p>
        </p:txBody>
      </p:sp>
      <p:sp>
        <p:nvSpPr>
          <p:cNvPr id="4" name="TextBox 3"/>
          <p:cNvSpPr txBox="1"/>
          <p:nvPr/>
        </p:nvSpPr>
        <p:spPr>
          <a:xfrm rot="20517061">
            <a:off x="4910991" y="3745204"/>
            <a:ext cx="261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Ugh! This is ugly!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352614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to the Rescue!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verbosity</a:t>
            </a:r>
          </a:p>
          <a:p>
            <a:r>
              <a:rPr lang="en-US" dirty="0" smtClean="0"/>
              <a:t>Hadoop task startup time</a:t>
            </a:r>
          </a:p>
          <a:p>
            <a:r>
              <a:rPr lang="en-US" dirty="0" smtClean="0"/>
              <a:t>Stragglers</a:t>
            </a:r>
          </a:p>
          <a:p>
            <a:r>
              <a:rPr lang="en-US" dirty="0" smtClean="0"/>
              <a:t>Needless graph shuffling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at each iteration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13891">
            <a:off x="5181799" y="5722911"/>
            <a:ext cx="36293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 have we fixed?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89075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38600" y="20574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038600" y="37338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5410200"/>
            <a:ext cx="11430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join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37" name="Straight Arrow Connector 36"/>
          <p:cNvCxnSpPr>
            <a:stCxn id="33" idx="2"/>
            <a:endCxn id="52" idx="0"/>
          </p:cNvCxnSpPr>
          <p:nvPr/>
        </p:nvCxnSpPr>
        <p:spPr bwMode="auto">
          <a:xfrm>
            <a:off x="4610100" y="5715000"/>
            <a:ext cx="4425" cy="42344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9600" y="61384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4" name="Can 53"/>
          <p:cNvSpPr/>
          <p:nvPr/>
        </p:nvSpPr>
        <p:spPr bwMode="auto">
          <a:xfrm>
            <a:off x="8382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6" name="Elbow Connector 55"/>
          <p:cNvCxnSpPr>
            <a:stCxn id="53" idx="2"/>
            <a:endCxn id="13" idx="1"/>
          </p:cNvCxnSpPr>
          <p:nvPr/>
        </p:nvCxnSpPr>
        <p:spPr bwMode="auto">
          <a:xfrm rot="16200000" flipH="1">
            <a:off x="2190750" y="361950"/>
            <a:ext cx="10668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Can 56"/>
          <p:cNvSpPr/>
          <p:nvPr/>
        </p:nvSpPr>
        <p:spPr bwMode="auto">
          <a:xfrm>
            <a:off x="5638800" y="304800"/>
            <a:ext cx="1143000" cy="533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58" name="Elbow Connector 57"/>
          <p:cNvCxnSpPr>
            <a:stCxn id="55" idx="2"/>
            <a:endCxn id="13" idx="3"/>
          </p:cNvCxnSpPr>
          <p:nvPr/>
        </p:nvCxnSpPr>
        <p:spPr bwMode="auto">
          <a:xfrm rot="5400000">
            <a:off x="5162550" y="1162050"/>
            <a:ext cx="10668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334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Adjacency Lists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334000" y="7620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59" name="Elbow Connector 58"/>
          <p:cNvCxnSpPr>
            <a:stCxn id="53" idx="2"/>
            <a:endCxn id="23" idx="1"/>
          </p:cNvCxnSpPr>
          <p:nvPr/>
        </p:nvCxnSpPr>
        <p:spPr bwMode="auto">
          <a:xfrm rot="16200000" flipH="1">
            <a:off x="1352550" y="1200150"/>
            <a:ext cx="27432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3" idx="2"/>
            <a:endCxn id="33" idx="1"/>
          </p:cNvCxnSpPr>
          <p:nvPr/>
        </p:nvCxnSpPr>
        <p:spPr bwMode="auto">
          <a:xfrm rot="16200000" flipH="1">
            <a:off x="514350" y="2038350"/>
            <a:ext cx="4419600" cy="26289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276600"/>
            <a:ext cx="17526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PageRank vector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962400" y="2438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flatMap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819400"/>
            <a:ext cx="1295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err="1" smtClean="0">
                <a:solidFill>
                  <a:schemeClr val="bg2"/>
                </a:solidFill>
                <a:latin typeface="Gill Sans"/>
                <a:cs typeface="Gill Sans"/>
              </a:rPr>
              <a:t>reduceByKey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cxnSp>
        <p:nvCxnSpPr>
          <p:cNvPr id="70" name="Elbow Connector 69"/>
          <p:cNvCxnSpPr>
            <a:stCxn id="61" idx="2"/>
            <a:endCxn id="23" idx="3"/>
          </p:cNvCxnSpPr>
          <p:nvPr/>
        </p:nvCxnSpPr>
        <p:spPr bwMode="auto">
          <a:xfrm rot="5400000">
            <a:off x="5581650" y="3257550"/>
            <a:ext cx="228600" cy="10287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6" idx="3"/>
            <a:endCxn id="61" idx="0"/>
          </p:cNvCxnSpPr>
          <p:nvPr/>
        </p:nvCxnSpPr>
        <p:spPr bwMode="auto">
          <a:xfrm>
            <a:off x="5257800" y="2971800"/>
            <a:ext cx="952500" cy="304800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3962400" y="4114800"/>
            <a:ext cx="3124200" cy="1447800"/>
            <a:chOff x="5791200" y="4495800"/>
            <a:chExt cx="3124200" cy="14478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62800" y="5334000"/>
              <a:ext cx="1752600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smtClean="0">
                  <a:solidFill>
                    <a:schemeClr val="bg2"/>
                  </a:solidFill>
                  <a:latin typeface="Gill Sans"/>
                  <a:cs typeface="Gill Sans"/>
                </a:rPr>
                <a:t>PageRank vector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5791200" y="4495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flatMap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5791200" y="4876800"/>
              <a:ext cx="1295400" cy="3048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 err="1" smtClean="0">
                  <a:solidFill>
                    <a:schemeClr val="bg2"/>
                  </a:solidFill>
                  <a:latin typeface="Gill Sans"/>
                  <a:cs typeface="Gill Sans"/>
                </a:rPr>
                <a:t>reduceByKey</a:t>
              </a:r>
              <a:endParaRPr lang="en-US" b="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76" name="Elbow Connector 75"/>
            <p:cNvCxnSpPr>
              <a:stCxn id="73" idx="2"/>
            </p:cNvCxnSpPr>
            <p:nvPr/>
          </p:nvCxnSpPr>
          <p:spPr bwMode="auto">
            <a:xfrm rot="5400000">
              <a:off x="7410450" y="5314950"/>
              <a:ext cx="228600" cy="10287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5" idx="3"/>
              <a:endCxn id="73" idx="0"/>
            </p:cNvCxnSpPr>
            <p:nvPr/>
          </p:nvCxnSpPr>
          <p:spPr bwMode="auto">
            <a:xfrm>
              <a:off x="7086600" y="5029200"/>
              <a:ext cx="952500" cy="304800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9751" y="1154668"/>
            <a:ext cx="8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Cache!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 rot="21149205">
            <a:off x="1992469" y="3010262"/>
            <a:ext cx="5288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Still not particularly satisfying?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65429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_rad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1" y="-21434"/>
            <a:ext cx="10827967" cy="7031834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426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https://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smuzz</a:t>
            </a:r>
            <a:r>
              <a:rPr lang="en-US" sz="1000" b="0" dirty="0">
                <a:solidFill>
                  <a:srgbClr val="FFFFFF"/>
                </a:solidFill>
              </a:rPr>
              <a:t>/4350039327/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8252" y="5562600"/>
            <a:ext cx="2990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ill Sans"/>
                <a:cs typeface="Gill Sans"/>
              </a:rPr>
              <a:t>Stay Tuned!</a:t>
            </a:r>
            <a:endParaRPr lang="en-US" sz="3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10105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33400" y="5867400"/>
            <a:ext cx="1021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0" dirty="0" smtClean="0">
                <a:latin typeface="Gill Sans"/>
                <a:ea typeface="+mj-ea"/>
                <a:cs typeface="Gill Sans"/>
              </a:rPr>
              <a:t>Remember: Assignment 4 due next Tuesday at 8:30am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542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Practicalities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37274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reduce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3041650"/>
            <a:ext cx="11430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7" name="Can 6"/>
          <p:cNvSpPr/>
          <p:nvPr/>
        </p:nvSpPr>
        <p:spPr bwMode="auto">
          <a:xfrm>
            <a:off x="4267200" y="1593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sp>
        <p:nvSpPr>
          <p:cNvPr id="8" name="Can 7"/>
          <p:cNvSpPr/>
          <p:nvPr/>
        </p:nvSpPr>
        <p:spPr bwMode="auto">
          <a:xfrm>
            <a:off x="4267200" y="5022850"/>
            <a:ext cx="1143000" cy="7620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HDFS</a:t>
            </a:r>
          </a:p>
        </p:txBody>
      </p:sp>
      <p:cxnSp>
        <p:nvCxnSpPr>
          <p:cNvPr id="9" name="Straight Arrow Connector 8"/>
          <p:cNvCxnSpPr>
            <a:stCxn id="7" idx="3"/>
            <a:endCxn id="6" idx="0"/>
          </p:cNvCxnSpPr>
          <p:nvPr/>
        </p:nvCxnSpPr>
        <p:spPr bwMode="auto">
          <a:xfrm>
            <a:off x="4838700" y="23558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8" idx="1"/>
          </p:cNvCxnSpPr>
          <p:nvPr/>
        </p:nvCxnSpPr>
        <p:spPr bwMode="auto">
          <a:xfrm>
            <a:off x="4838700" y="4337050"/>
            <a:ext cx="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3"/>
            <a:endCxn id="6" idx="0"/>
          </p:cNvCxnSpPr>
          <p:nvPr/>
        </p:nvCxnSpPr>
        <p:spPr bwMode="auto">
          <a:xfrm rot="5400000" flipH="1">
            <a:off x="3467100" y="4413250"/>
            <a:ext cx="2743200" cy="12700"/>
          </a:xfrm>
          <a:prstGeom prst="bentConnector5">
            <a:avLst>
              <a:gd name="adj1" fmla="val -17696"/>
              <a:gd name="adj2" fmla="val 14390520"/>
              <a:gd name="adj3" fmla="val 115095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33600" y="3962400"/>
            <a:ext cx="17526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 smtClean="0">
                <a:solidFill>
                  <a:schemeClr val="bg2"/>
                </a:solidFill>
                <a:latin typeface="Gill Sans"/>
                <a:cs typeface="Gill Sans"/>
              </a:rPr>
              <a:t>Convergence?</a:t>
            </a:r>
            <a:endParaRPr lang="en-US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4540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wd_in_H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832" y="1"/>
            <a:ext cx="10314432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43200" y="4305300"/>
            <a:ext cx="5943600" cy="1028700"/>
          </a:xfrm>
        </p:spPr>
        <p:txBody>
          <a:bodyPr/>
          <a:lstStyle/>
          <a:p>
            <a:r>
              <a:rPr lang="en-US" dirty="0" smtClean="0"/>
              <a:t>Application: Social Search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(Crowd)</a:t>
            </a:r>
            <a:endParaRPr lang="en-US" sz="1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85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searching, how to rank friends named “John”?</a:t>
            </a:r>
          </a:p>
          <a:p>
            <a:pPr lvl="1"/>
            <a:r>
              <a:rPr lang="en-US" dirty="0" smtClean="0"/>
              <a:t>Assume undirected graphs</a:t>
            </a:r>
          </a:p>
          <a:p>
            <a:pPr lvl="1"/>
            <a:r>
              <a:rPr lang="en-US" dirty="0" smtClean="0"/>
              <a:t>Rank matches by distance to user</a:t>
            </a:r>
          </a:p>
          <a:p>
            <a:r>
              <a:rPr lang="en-US" dirty="0" smtClean="0"/>
              <a:t>Naïve implementations:</a:t>
            </a:r>
          </a:p>
          <a:p>
            <a:pPr lvl="1"/>
            <a:r>
              <a:rPr lang="en-US" dirty="0" err="1" smtClean="0"/>
              <a:t>Precompute</a:t>
            </a:r>
            <a:r>
              <a:rPr lang="en-US" dirty="0" smtClean="0"/>
              <a:t> all-pairs distances</a:t>
            </a:r>
          </a:p>
          <a:p>
            <a:pPr lvl="1"/>
            <a:r>
              <a:rPr lang="en-US" dirty="0" smtClean="0"/>
              <a:t>Compute distances at query time</a:t>
            </a:r>
          </a:p>
          <a:p>
            <a:r>
              <a:rPr lang="en-US" dirty="0" smtClean="0"/>
              <a:t>Can we do better?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63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All-Pairs?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</a:t>
            </a:r>
            <a:r>
              <a:rPr lang="en-US" dirty="0" smtClean="0"/>
              <a:t>Algorithm: difficult to MapReduce-</a:t>
            </a:r>
            <a:r>
              <a:rPr lang="en-US" dirty="0" err="1" smtClean="0"/>
              <a:t>ify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Multiple-source shortest paths in MapReduce: run multiple parallel BFS </a:t>
            </a:r>
            <a:r>
              <a:rPr lang="en-US" i="1" dirty="0" smtClean="0"/>
              <a:t>simultaneously</a:t>
            </a:r>
          </a:p>
          <a:p>
            <a:pPr lvl="1"/>
            <a:r>
              <a:rPr lang="en-US" dirty="0" smtClean="0"/>
              <a:t>Assume source nodes {</a:t>
            </a:r>
            <a:r>
              <a:rPr lang="en-US" i="1" dirty="0" smtClean="0"/>
              <a:t>s</a:t>
            </a:r>
            <a:r>
              <a:rPr lang="en-US" i="1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dirty="0" smtClean="0"/>
              <a:t>, … </a:t>
            </a:r>
            <a:r>
              <a:rPr lang="en-US" i="1" dirty="0" smtClean="0"/>
              <a:t>s</a:t>
            </a:r>
            <a:r>
              <a:rPr lang="en-US" i="1" baseline="-25000" dirty="0" smtClean="0"/>
              <a:t>n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Instead of emitting a single distance, emit an array of distances, with respect to each source</a:t>
            </a:r>
          </a:p>
          <a:p>
            <a:pPr lvl="1"/>
            <a:r>
              <a:rPr lang="en-US" dirty="0" smtClean="0"/>
              <a:t>Reducer selects minimum for each element in array</a:t>
            </a:r>
          </a:p>
          <a:p>
            <a:r>
              <a:rPr lang="en-US" dirty="0" smtClean="0"/>
              <a:t>Does this scale?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63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48221</TotalTime>
  <Words>2104</Words>
  <Application>Microsoft Macintosh PowerPoint</Application>
  <PresentationFormat>On-screen Show (4:3)</PresentationFormat>
  <Paragraphs>509</Paragraphs>
  <Slides>53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Worksheet</vt:lpstr>
      <vt:lpstr>PowerPoint Presentation</vt:lpstr>
      <vt:lpstr>PowerPoint Presentation</vt:lpstr>
      <vt:lpstr>Visualizing Parallel BFS</vt:lpstr>
      <vt:lpstr>From Intuition to Algorithm</vt:lpstr>
      <vt:lpstr>Multiple Iterations Needed</vt:lpstr>
      <vt:lpstr>Implementation Practicalities</vt:lpstr>
      <vt:lpstr>Application: Social Search</vt:lpstr>
      <vt:lpstr>Social Search</vt:lpstr>
      <vt:lpstr>All-Pairs?</vt:lpstr>
      <vt:lpstr>Landmark Approach (aka sketches)</vt:lpstr>
      <vt:lpstr>Graphs and MapReduce</vt:lpstr>
      <vt:lpstr>PowerPoint Presentation</vt:lpstr>
      <vt:lpstr>Random Walks Over the Web</vt:lpstr>
      <vt:lpstr>PageRank: Defined</vt:lpstr>
      <vt:lpstr>Computing PageRank</vt:lpstr>
      <vt:lpstr>Simplified PageRank</vt:lpstr>
      <vt:lpstr>Sample PageRank Iteration (1)</vt:lpstr>
      <vt:lpstr>Sample PageRank Iteration (2)</vt:lpstr>
      <vt:lpstr>PageRank in MapReduce</vt:lpstr>
      <vt:lpstr>PageRank Pseudo-Code</vt:lpstr>
      <vt:lpstr>PageRank vs. BFS</vt:lpstr>
      <vt:lpstr>Complete PageRank</vt:lpstr>
      <vt:lpstr>Implementation Practicalities</vt:lpstr>
      <vt:lpstr>PageRank Convergence</vt:lpstr>
      <vt:lpstr>Beyond PageRank</vt:lpstr>
      <vt:lpstr>Applications</vt:lpstr>
      <vt:lpstr>More Implementation Practicalities</vt:lpstr>
      <vt:lpstr>PowerPoint Presentation</vt:lpstr>
      <vt:lpstr>MapReduce Sucks</vt:lpstr>
      <vt:lpstr>Implementation Practicalities</vt:lpstr>
      <vt:lpstr>Iterative Algorithms</vt:lpstr>
      <vt:lpstr>In-Mapper Combining</vt:lpstr>
      <vt:lpstr>Better Partitioning</vt:lpstr>
      <vt:lpstr>Schimmy Design Pattern</vt:lpstr>
      <vt:lpstr>Do the Schimmy!</vt:lpstr>
      <vt:lpstr>Experiments</vt:lpstr>
      <vt:lpstr>Results</vt:lpstr>
      <vt:lpstr>Results</vt:lpstr>
      <vt:lpstr>Results</vt:lpstr>
      <vt:lpstr>Results</vt:lpstr>
      <vt:lpstr>Results</vt:lpstr>
      <vt:lpstr>MapReduce Sucks</vt:lpstr>
      <vt:lpstr>Let’s Spark!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MapReduce vs. Spark</vt:lpstr>
      <vt:lpstr>Spark to the Rescue!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8717</cp:revision>
  <dcterms:created xsi:type="dcterms:W3CDTF">2012-08-31T06:36:49Z</dcterms:created>
  <dcterms:modified xsi:type="dcterms:W3CDTF">2016-02-05T13:15:44Z</dcterms:modified>
  <cp:category/>
</cp:coreProperties>
</file>