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1016" r:id="rId2"/>
    <p:sldId id="1017" r:id="rId3"/>
    <p:sldId id="947" r:id="rId4"/>
    <p:sldId id="948" r:id="rId5"/>
    <p:sldId id="1032" r:id="rId6"/>
    <p:sldId id="1007" r:id="rId7"/>
    <p:sldId id="949" r:id="rId8"/>
    <p:sldId id="1044" r:id="rId9"/>
    <p:sldId id="950" r:id="rId10"/>
    <p:sldId id="951" r:id="rId11"/>
    <p:sldId id="952" r:id="rId12"/>
    <p:sldId id="953" r:id="rId13"/>
    <p:sldId id="954" r:id="rId14"/>
    <p:sldId id="955" r:id="rId15"/>
    <p:sldId id="1030" r:id="rId16"/>
    <p:sldId id="1031" r:id="rId17"/>
    <p:sldId id="1021" r:id="rId18"/>
    <p:sldId id="1022" r:id="rId19"/>
    <p:sldId id="1023" r:id="rId20"/>
    <p:sldId id="1029" r:id="rId21"/>
    <p:sldId id="1026" r:id="rId22"/>
    <p:sldId id="1035" r:id="rId23"/>
    <p:sldId id="1034" r:id="rId24"/>
    <p:sldId id="1033" r:id="rId25"/>
    <p:sldId id="1037" r:id="rId26"/>
    <p:sldId id="1036" r:id="rId27"/>
    <p:sldId id="1038" r:id="rId28"/>
    <p:sldId id="1025" r:id="rId29"/>
    <p:sldId id="1039" r:id="rId30"/>
    <p:sldId id="1040" r:id="rId31"/>
    <p:sldId id="1042" r:id="rId32"/>
    <p:sldId id="1043" r:id="rId33"/>
    <p:sldId id="956" r:id="rId34"/>
    <p:sldId id="957" r:id="rId35"/>
    <p:sldId id="958" r:id="rId36"/>
    <p:sldId id="959" r:id="rId37"/>
    <p:sldId id="960" r:id="rId38"/>
    <p:sldId id="961" r:id="rId39"/>
    <p:sldId id="962" r:id="rId40"/>
    <p:sldId id="963" r:id="rId41"/>
    <p:sldId id="964" r:id="rId42"/>
    <p:sldId id="965" r:id="rId43"/>
    <p:sldId id="966" r:id="rId44"/>
    <p:sldId id="967" r:id="rId45"/>
    <p:sldId id="968" r:id="rId46"/>
    <p:sldId id="969" r:id="rId47"/>
    <p:sldId id="970" r:id="rId48"/>
    <p:sldId id="971" r:id="rId49"/>
    <p:sldId id="972" r:id="rId50"/>
    <p:sldId id="973" r:id="rId51"/>
    <p:sldId id="974" r:id="rId52"/>
    <p:sldId id="975" r:id="rId53"/>
    <p:sldId id="1008" r:id="rId54"/>
    <p:sldId id="1011" r:id="rId55"/>
    <p:sldId id="1009" r:id="rId56"/>
    <p:sldId id="1010" r:id="rId57"/>
    <p:sldId id="835" r:id="rId5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9" autoAdjust="0"/>
    <p:restoredTop sz="75202" autoAdjust="0"/>
  </p:normalViewPr>
  <p:slideViewPr>
    <p:cSldViewPr>
      <p:cViewPr varScale="1">
        <p:scale>
          <a:sx n="89" d="100"/>
          <a:sy n="89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1C54646-0D07-4FF9-A023-B10353C3EDA1}" type="slidenum">
              <a:rPr lang="en-GB" smtClean="0"/>
              <a:pPr defTabSz="963613"/>
              <a:t>3</a:t>
            </a:fld>
            <a:endParaRPr lang="en-GB" smtClean="0"/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36E6405B-F78F-46B5-B6E5-1E5B5CD19155}" type="slidenum">
              <a:rPr lang="en-GB" smtClean="0"/>
              <a:pPr defTabSz="963613"/>
              <a:t>48</a:t>
            </a:fld>
            <a:endParaRPr lang="en-GB" smtClean="0"/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9F32F22-692C-441F-AEA6-2A12A7655C77}" type="slidenum">
              <a:rPr lang="en-GB" smtClean="0"/>
              <a:pPr defTabSz="963613"/>
              <a:t>49</a:t>
            </a:fld>
            <a:endParaRPr lang="en-GB" smtClean="0"/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DAF59DD-CBD8-4A55-A5D6-1BA11FFBBA18}" type="slidenum">
              <a:rPr lang="en-GB" smtClean="0"/>
              <a:pPr defTabSz="963613"/>
              <a:t>7</a:t>
            </a:fld>
            <a:endParaRPr lang="en-GB" smtClean="0"/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CB42298A-3F49-4C80-BB00-5E493BF191B6}" type="slidenum">
              <a:rPr lang="en-GB" smtClean="0"/>
              <a:pPr defTabSz="963613"/>
              <a:t>11</a:t>
            </a:fld>
            <a:endParaRPr lang="en-GB" smtClean="0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9808E7A-AE55-40C3-A704-52CEB95AC26D}" type="slidenum">
              <a:rPr lang="en-GB" smtClean="0"/>
              <a:pPr defTabSz="963613"/>
              <a:t>12</a:t>
            </a:fld>
            <a:endParaRPr lang="en-GB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1F8F4C4C-C06B-46F3-AE53-137131BE020E}" type="slidenum">
              <a:rPr lang="en-GB" smtClean="0"/>
              <a:pPr defTabSz="963613"/>
              <a:t>14</a:t>
            </a:fld>
            <a:endParaRPr lang="en-GB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1F8F4C4C-C06B-46F3-AE53-137131BE020E}" type="slidenum">
              <a:rPr lang="en-GB" smtClean="0"/>
              <a:pPr defTabSz="963613"/>
              <a:t>16</a:t>
            </a:fld>
            <a:endParaRPr lang="en-GB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0771FB76-BA5D-4D25-9F77-45C123F57537}" type="slidenum">
              <a:rPr lang="en-GB" smtClean="0"/>
              <a:pPr defTabSz="963613"/>
              <a:t>41</a:t>
            </a:fld>
            <a:endParaRPr lang="en-GB" smtClean="0"/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44</a:t>
            </a:fld>
            <a:endParaRPr lang="en-GB" smtClean="0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B7AEF09B-280C-4F51-A71A-017F83C614AE}" type="slidenum">
              <a:rPr lang="en-GB" smtClean="0"/>
              <a:pPr defTabSz="963613"/>
              <a:t>45</a:t>
            </a:fld>
            <a:endParaRPr lang="en-GB" smtClean="0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Week </a:t>
            </a:r>
            <a:r>
              <a:rPr lang="en-US" sz="2800" b="0" dirty="0" smtClean="0">
                <a:solidFill>
                  <a:schemeClr val="bg2"/>
                </a:solidFill>
                <a:latin typeface="Gill Sans"/>
                <a:cs typeface="Gill Sans"/>
              </a:rPr>
              <a:t>5: Analyzing Graphs (1/</a:t>
            </a:r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smtClean="0">
                <a:solidFill>
                  <a:schemeClr val="bg2"/>
                </a:solidFill>
                <a:latin typeface="Gill Sans"/>
                <a:cs typeface="Gill Sans"/>
              </a:rPr>
              <a:t>February 2,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763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Representing Graphs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 = (V, E)</a:t>
            </a:r>
          </a:p>
          <a:p>
            <a:r>
              <a:rPr lang="en-US" dirty="0" smtClean="0"/>
              <a:t>Three common representations</a:t>
            </a:r>
          </a:p>
          <a:p>
            <a:pPr lvl="1"/>
            <a:r>
              <a:rPr lang="en-US" dirty="0" smtClean="0"/>
              <a:t>Adjacency matrix</a:t>
            </a:r>
          </a:p>
          <a:p>
            <a:pPr lvl="1"/>
            <a:r>
              <a:rPr lang="en-US" dirty="0" smtClean="0"/>
              <a:t>Adjacency list</a:t>
            </a:r>
          </a:p>
          <a:p>
            <a:pPr lvl="1"/>
            <a:r>
              <a:rPr lang="en-US" dirty="0" smtClean="0"/>
              <a:t>Edge lists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0548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Adjacency Matrices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 smtClean="0"/>
              <a:t>Represent a graph as an </a:t>
            </a:r>
            <a:r>
              <a:rPr lang="en-GB" i="1" dirty="0" smtClean="0"/>
              <a:t>n</a:t>
            </a:r>
            <a:r>
              <a:rPr lang="en-GB" dirty="0" smtClean="0"/>
              <a:t> x </a:t>
            </a:r>
            <a:r>
              <a:rPr lang="en-GB" i="1" dirty="0" smtClean="0"/>
              <a:t>n</a:t>
            </a:r>
            <a:r>
              <a:rPr lang="en-GB" dirty="0" smtClean="0"/>
              <a:t> square matrix </a:t>
            </a:r>
            <a:r>
              <a:rPr lang="en-GB" i="1" dirty="0" smtClean="0"/>
              <a:t>M</a:t>
            </a:r>
          </a:p>
          <a:p>
            <a:pPr lvl="1"/>
            <a:r>
              <a:rPr lang="en-GB" i="1" dirty="0" smtClean="0"/>
              <a:t>n</a:t>
            </a:r>
            <a:r>
              <a:rPr lang="en-GB" dirty="0" smtClean="0"/>
              <a:t> = |V|</a:t>
            </a:r>
          </a:p>
          <a:p>
            <a:pPr lvl="1"/>
            <a:r>
              <a:rPr lang="en-GB" i="1" dirty="0" err="1" smtClean="0"/>
              <a:t>M</a:t>
            </a:r>
            <a:r>
              <a:rPr lang="en-GB" i="1" baseline="-25000" dirty="0" err="1" smtClean="0"/>
              <a:t>ij</a:t>
            </a:r>
            <a:r>
              <a:rPr lang="en-GB" dirty="0" smtClean="0"/>
              <a:t> = 1 means a link from node </a:t>
            </a:r>
            <a:r>
              <a:rPr lang="en-GB" i="1" dirty="0" err="1" smtClean="0"/>
              <a:t>i</a:t>
            </a:r>
            <a:r>
              <a:rPr lang="en-GB" dirty="0" smtClean="0"/>
              <a:t> to </a:t>
            </a:r>
            <a:r>
              <a:rPr lang="en-GB" i="1" dirty="0" smtClean="0"/>
              <a:t>j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353197"/>
              </p:ext>
            </p:extLst>
          </p:nvPr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/>
                <a:gridCol w="564431"/>
                <a:gridCol w="563513"/>
                <a:gridCol w="564430"/>
                <a:gridCol w="563513"/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66" name="Oval 7"/>
          <p:cNvSpPr>
            <a:spLocks noChangeArrowheads="1"/>
          </p:cNvSpPr>
          <p:nvPr/>
        </p:nvSpPr>
        <p:spPr bwMode="auto">
          <a:xfrm>
            <a:off x="5334000" y="34290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77867" name="Oval 10"/>
          <p:cNvSpPr>
            <a:spLocks noChangeArrowheads="1"/>
          </p:cNvSpPr>
          <p:nvPr/>
        </p:nvSpPr>
        <p:spPr bwMode="auto">
          <a:xfrm>
            <a:off x="6781800" y="27432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77868" name="Oval 11"/>
          <p:cNvSpPr>
            <a:spLocks noChangeArrowheads="1"/>
          </p:cNvSpPr>
          <p:nvPr/>
        </p:nvSpPr>
        <p:spPr bwMode="auto">
          <a:xfrm>
            <a:off x="7924800" y="38862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77869" name="Oval 12"/>
          <p:cNvSpPr>
            <a:spLocks noChangeArrowheads="1"/>
          </p:cNvSpPr>
          <p:nvPr/>
        </p:nvSpPr>
        <p:spPr bwMode="auto">
          <a:xfrm>
            <a:off x="6324600" y="5105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4</a:t>
            </a:r>
          </a:p>
        </p:txBody>
      </p:sp>
      <p:cxnSp>
        <p:nvCxnSpPr>
          <p:cNvPr id="77870" name="Curved Connector 14"/>
          <p:cNvCxnSpPr>
            <a:cxnSpLocks noChangeShapeType="1"/>
            <a:stCxn id="77866" idx="0"/>
            <a:endCxn id="77867" idx="2"/>
          </p:cNvCxnSpPr>
          <p:nvPr/>
        </p:nvCxnSpPr>
        <p:spPr bwMode="auto">
          <a:xfrm rot="5400000" flipH="1" flipV="1">
            <a:off x="5981700" y="2628900"/>
            <a:ext cx="419100" cy="11811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1" name="Curved Connector 14"/>
          <p:cNvCxnSpPr>
            <a:cxnSpLocks noChangeShapeType="1"/>
            <a:stCxn id="77866" idx="4"/>
            <a:endCxn id="77869" idx="2"/>
          </p:cNvCxnSpPr>
          <p:nvPr/>
        </p:nvCxnSpPr>
        <p:spPr bwMode="auto">
          <a:xfrm rot="16200000" flipH="1">
            <a:off x="5257800" y="4305300"/>
            <a:ext cx="1409700" cy="7239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2" name="Curved Connector 14"/>
          <p:cNvCxnSpPr>
            <a:cxnSpLocks noChangeShapeType="1"/>
            <a:stCxn id="77867" idx="4"/>
            <a:endCxn id="77866" idx="6"/>
          </p:cNvCxnSpPr>
          <p:nvPr/>
        </p:nvCxnSpPr>
        <p:spPr bwMode="auto">
          <a:xfrm rot="5400000">
            <a:off x="6248400" y="2895600"/>
            <a:ext cx="419100" cy="11811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3" name="Curved Connector 14"/>
          <p:cNvCxnSpPr>
            <a:cxnSpLocks noChangeShapeType="1"/>
            <a:stCxn id="77867" idx="6"/>
            <a:endCxn id="77868" idx="0"/>
          </p:cNvCxnSpPr>
          <p:nvPr/>
        </p:nvCxnSpPr>
        <p:spPr bwMode="auto">
          <a:xfrm>
            <a:off x="7315200" y="3009900"/>
            <a:ext cx="876300" cy="8763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4" name="Curved Connector 14"/>
          <p:cNvCxnSpPr>
            <a:cxnSpLocks noChangeShapeType="1"/>
            <a:stCxn id="77867" idx="6"/>
            <a:endCxn id="77869" idx="6"/>
          </p:cNvCxnSpPr>
          <p:nvPr/>
        </p:nvCxnSpPr>
        <p:spPr bwMode="auto">
          <a:xfrm flipH="1">
            <a:off x="6858000" y="3009900"/>
            <a:ext cx="457200" cy="2362200"/>
          </a:xfrm>
          <a:prstGeom prst="curvedConnector3">
            <a:avLst>
              <a:gd name="adj1" fmla="val -50000"/>
            </a:avLst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5" name="Curved Connector 14"/>
          <p:cNvCxnSpPr>
            <a:cxnSpLocks noChangeShapeType="1"/>
            <a:stCxn id="77868" idx="3"/>
            <a:endCxn id="77866" idx="5"/>
          </p:cNvCxnSpPr>
          <p:nvPr/>
        </p:nvCxnSpPr>
        <p:spPr bwMode="auto">
          <a:xfrm rot="5400000" flipH="1">
            <a:off x="6667501" y="3006725"/>
            <a:ext cx="457200" cy="2212975"/>
          </a:xfrm>
          <a:prstGeom prst="curvedConnector3">
            <a:avLst>
              <a:gd name="adj1" fmla="val -67088"/>
            </a:avLst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6" name="Curved Connector 14"/>
          <p:cNvCxnSpPr>
            <a:cxnSpLocks noChangeShapeType="1"/>
            <a:stCxn id="77869" idx="0"/>
            <a:endCxn id="77866" idx="6"/>
          </p:cNvCxnSpPr>
          <p:nvPr/>
        </p:nvCxnSpPr>
        <p:spPr bwMode="auto">
          <a:xfrm rot="16200000" flipV="1">
            <a:off x="5524500" y="4038600"/>
            <a:ext cx="1409700" cy="7239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7" name="Curved Connector 14"/>
          <p:cNvCxnSpPr>
            <a:cxnSpLocks noChangeShapeType="1"/>
            <a:stCxn id="77869" idx="6"/>
            <a:endCxn id="77868" idx="4"/>
          </p:cNvCxnSpPr>
          <p:nvPr/>
        </p:nvCxnSpPr>
        <p:spPr bwMode="auto">
          <a:xfrm flipV="1">
            <a:off x="6858000" y="4419600"/>
            <a:ext cx="1333500" cy="9525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457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Adjacency Matrices: Critique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Amenable to mathematical manipulation</a:t>
            </a:r>
          </a:p>
          <a:p>
            <a:pPr lvl="1"/>
            <a:r>
              <a:rPr lang="en-GB" dirty="0" smtClean="0"/>
              <a:t>Iteration over rows and columns corresponds to computations on </a:t>
            </a:r>
            <a:r>
              <a:rPr lang="en-GB" dirty="0" err="1" smtClean="0"/>
              <a:t>outlinks</a:t>
            </a:r>
            <a:r>
              <a:rPr lang="en-GB" dirty="0" smtClean="0"/>
              <a:t> and </a:t>
            </a:r>
            <a:r>
              <a:rPr lang="en-GB" dirty="0" err="1" smtClean="0"/>
              <a:t>inlinks</a:t>
            </a:r>
            <a:endParaRPr lang="en-GB" dirty="0" smtClean="0"/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Lots of zeros for sparse matrices</a:t>
            </a:r>
          </a:p>
          <a:p>
            <a:pPr lvl="1"/>
            <a:r>
              <a:rPr lang="en-GB" dirty="0" smtClean="0"/>
              <a:t>Lots of wasted space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971522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Adjacency Lists</a:t>
            </a:r>
            <a:endParaRPr 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Take adjacency matrices… and throw away all the zeros</a:t>
            </a:r>
          </a:p>
        </p:txBody>
      </p:sp>
      <p:sp>
        <p:nvSpPr>
          <p:cNvPr id="79914" name="TextBox 5"/>
          <p:cNvSpPr txBox="1">
            <a:spLocks noChangeArrowheads="1"/>
          </p:cNvSpPr>
          <p:nvPr/>
        </p:nvSpPr>
        <p:spPr bwMode="auto">
          <a:xfrm>
            <a:off x="5711825" y="3505200"/>
            <a:ext cx="13304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1: 2, 4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2: 1, 3, 4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3: 1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4: 1, 3</a:t>
            </a:r>
          </a:p>
        </p:txBody>
      </p:sp>
      <p:sp>
        <p:nvSpPr>
          <p:cNvPr id="79915" name="Right Arrow 6"/>
          <p:cNvSpPr>
            <a:spLocks noChangeArrowheads="1"/>
          </p:cNvSpPr>
          <p:nvPr/>
        </p:nvSpPr>
        <p:spPr bwMode="auto">
          <a:xfrm>
            <a:off x="4487863" y="4191000"/>
            <a:ext cx="769937" cy="381000"/>
          </a:xfrm>
          <a:prstGeom prst="rightArrow">
            <a:avLst>
              <a:gd name="adj1" fmla="val 50000"/>
              <a:gd name="adj2" fmla="val 5005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Gill Sans"/>
              <a:cs typeface="Gill Sans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20717"/>
              </p:ext>
            </p:extLst>
          </p:nvPr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/>
                <a:gridCol w="564431"/>
                <a:gridCol w="563513"/>
                <a:gridCol w="564430"/>
                <a:gridCol w="563513"/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21067221">
            <a:off x="5806803" y="5654652"/>
            <a:ext cx="2882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Wait, where have we</a:t>
            </a:r>
            <a:b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 seen this before?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61994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4" grpId="0"/>
      <p:bldP spid="7991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Adjacency Lists: Critique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Much more compact representation</a:t>
            </a:r>
          </a:p>
          <a:p>
            <a:pPr lvl="1"/>
            <a:r>
              <a:rPr lang="en-GB" dirty="0" smtClean="0"/>
              <a:t>Easy to compute over </a:t>
            </a:r>
            <a:r>
              <a:rPr lang="en-GB" dirty="0" err="1" smtClean="0"/>
              <a:t>outlinks</a:t>
            </a:r>
            <a:endParaRPr lang="en-GB" dirty="0" smtClean="0"/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Much more difficult to compute over </a:t>
            </a:r>
            <a:r>
              <a:rPr lang="en-GB" dirty="0" err="1" smtClean="0"/>
              <a:t>inlinks</a:t>
            </a: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857296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Edge Lists</a:t>
            </a:r>
            <a:endParaRPr lang="en-US" dirty="0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Explicitly enumerate all edges</a:t>
            </a:r>
          </a:p>
        </p:txBody>
      </p:sp>
      <p:sp>
        <p:nvSpPr>
          <p:cNvPr id="79914" name="TextBox 5"/>
          <p:cNvSpPr txBox="1">
            <a:spLocks noChangeArrowheads="1"/>
          </p:cNvSpPr>
          <p:nvPr/>
        </p:nvSpPr>
        <p:spPr bwMode="auto">
          <a:xfrm>
            <a:off x="5711825" y="2667000"/>
            <a:ext cx="918415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(1, 2)</a:t>
            </a:r>
          </a:p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(1, 4)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(2, 1)</a:t>
            </a:r>
          </a:p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(2, 3)</a:t>
            </a:r>
          </a:p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(2, 4)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3, 1)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(4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,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1)</a:t>
            </a:r>
          </a:p>
          <a:p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(4, 3)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9915" name="Right Arrow 6"/>
          <p:cNvSpPr>
            <a:spLocks noChangeArrowheads="1"/>
          </p:cNvSpPr>
          <p:nvPr/>
        </p:nvSpPr>
        <p:spPr bwMode="auto">
          <a:xfrm>
            <a:off x="4487863" y="4191000"/>
            <a:ext cx="769937" cy="381000"/>
          </a:xfrm>
          <a:prstGeom prst="rightArrow">
            <a:avLst>
              <a:gd name="adj1" fmla="val 50000"/>
              <a:gd name="adj2" fmla="val 5005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Gill Sans"/>
              <a:cs typeface="Gill Sans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6584"/>
              </p:ext>
            </p:extLst>
          </p:nvPr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/>
                <a:gridCol w="564431"/>
                <a:gridCol w="563513"/>
                <a:gridCol w="564430"/>
                <a:gridCol w="563513"/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903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4" grpId="0"/>
      <p:bldP spid="799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Edge Lists: Critique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Why?</a:t>
            </a:r>
          </a:p>
          <a:p>
            <a:pPr lvl="1"/>
            <a:r>
              <a:rPr lang="en-GB" dirty="0" smtClean="0"/>
              <a:t>Edges arrive in no particular order</a:t>
            </a:r>
          </a:p>
          <a:p>
            <a:pPr lvl="1"/>
            <a:r>
              <a:rPr lang="en-GB" dirty="0" smtClean="0"/>
              <a:t>Sometimes, we want to store inverted edges</a:t>
            </a:r>
          </a:p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Supports the ability to perform edge partitioning</a:t>
            </a:r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Takes a lot of space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957428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1-31 at 3.1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9" y="0"/>
            <a:ext cx="68333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600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Co-occurrence of characters in Les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Misérables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http://</a:t>
            </a:r>
            <a:r>
              <a:rPr lang="en-US" sz="1000" b="0" dirty="0" err="1">
                <a:solidFill>
                  <a:schemeClr val="bg1"/>
                </a:solidFill>
              </a:rPr>
              <a:t>bost.ocks.org</a:t>
            </a:r>
            <a:r>
              <a:rPr lang="en-US" sz="1000" b="0" dirty="0">
                <a:solidFill>
                  <a:schemeClr val="bg1"/>
                </a:solidFill>
              </a:rPr>
              <a:t>/mike/</a:t>
            </a:r>
            <a:r>
              <a:rPr lang="en-US" sz="1000" b="0" dirty="0" err="1">
                <a:solidFill>
                  <a:schemeClr val="bg1"/>
                </a:solidFill>
              </a:rPr>
              <a:t>miserables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73426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31 at 3.1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0069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600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Co-occurrence of characters in Les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Misérables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http://</a:t>
            </a:r>
            <a:r>
              <a:rPr lang="en-US" sz="1000" b="0" dirty="0" err="1">
                <a:solidFill>
                  <a:schemeClr val="bg1"/>
                </a:solidFill>
              </a:rPr>
              <a:t>bost.ocks.org</a:t>
            </a:r>
            <a:r>
              <a:rPr lang="en-US" sz="1000" b="0" dirty="0">
                <a:solidFill>
                  <a:schemeClr val="bg1"/>
                </a:solidFill>
              </a:rPr>
              <a:t>/mike/</a:t>
            </a:r>
            <a:r>
              <a:rPr lang="en-US" sz="1000" b="0" dirty="0" err="1">
                <a:solidFill>
                  <a:schemeClr val="bg1"/>
                </a:solidFill>
              </a:rPr>
              <a:t>miserables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40267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600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Co-occurrence of characters in Les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Misérables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http://</a:t>
            </a:r>
            <a:r>
              <a:rPr lang="en-US" sz="1000" b="0" dirty="0" err="1">
                <a:solidFill>
                  <a:schemeClr val="bg1"/>
                </a:solidFill>
              </a:rPr>
              <a:t>bost.ocks.org</a:t>
            </a:r>
            <a:r>
              <a:rPr lang="en-US" sz="1000" b="0" dirty="0">
                <a:solidFill>
                  <a:schemeClr val="bg1"/>
                </a:solidFill>
              </a:rPr>
              <a:t>/mike/</a:t>
            </a:r>
            <a:r>
              <a:rPr lang="en-US" sz="1000" b="0" dirty="0" err="1">
                <a:solidFill>
                  <a:schemeClr val="bg1"/>
                </a:solidFill>
              </a:rPr>
              <a:t>miserables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5" name="Picture 4" descr="Screen Shot 2016-01-31 at 3.2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016500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067221">
            <a:off x="3170097" y="5293695"/>
            <a:ext cx="5437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How are visualizations like this generated?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 rot="21067221">
            <a:off x="5136916" y="5598440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Limitations?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97768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84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5908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What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 does the web look like?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928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0" kern="0" dirty="0" err="1">
                <a:solidFill>
                  <a:srgbClr val="000000"/>
                </a:solidFill>
                <a:latin typeface="Gill Sans"/>
                <a:cs typeface="Gill Sans"/>
              </a:rPr>
              <a:t>Meusel</a:t>
            </a: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 et al. Graph Structure in the Web — Revisited. WWW 2014</a:t>
            </a: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  <a:endParaRPr lang="en-US" sz="1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91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Analysis of a large 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webgraph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from the common crawl: 3.5 billion pages, 129 billion 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links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776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-bowti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6" y="762000"/>
            <a:ext cx="7056754" cy="6136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Broder’s</a:t>
            </a:r>
            <a:r>
              <a:rPr lang="en-US" sz="32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Bowtie (2000) – revisited</a:t>
            </a:r>
            <a:endParaRPr lang="en-US" sz="32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26886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5908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What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 does the web look like?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24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Very roughly, a scale-free network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4787900"/>
            <a:ext cx="22987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343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Fraction of k nodes having k connections: 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548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(i.e., distribution follows a power law)</a:t>
            </a:r>
            <a:endParaRPr lang="en-US" sz="1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7540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g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8867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31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deg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8867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2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-law-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7340" y="228600"/>
            <a:ext cx="4600660" cy="6107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57890"/>
            <a:ext cx="408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Figure from: Newman, M. E. J. (2005) “Power laws, Pareto distributions and </a:t>
            </a:r>
            <a:r>
              <a:rPr lang="en-US" sz="1000" b="0" dirty="0" err="1" smtClean="0">
                <a:solidFill>
                  <a:schemeClr val="bg1"/>
                </a:solidFill>
              </a:rPr>
              <a:t>Zipf's</a:t>
            </a:r>
            <a:r>
              <a:rPr lang="en-US" sz="1000" b="0" dirty="0" smtClean="0">
                <a:solidFill>
                  <a:schemeClr val="bg1"/>
                </a:solidFill>
              </a:rPr>
              <a:t> law.” Contemporary Physics 46:323–351.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517061">
            <a:off x="2197803" y="3048000"/>
            <a:ext cx="50069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Power Laws are everywhere!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51124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5908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What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 does the web look like?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24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Very roughly, a scale-free network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622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Internet domain routers</a:t>
            </a:r>
          </a:p>
          <a:p>
            <a:pPr algn="ctr"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Co-author network</a:t>
            </a:r>
          </a:p>
          <a:p>
            <a:pPr algn="ctr"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Citation network</a:t>
            </a:r>
          </a:p>
          <a:p>
            <a:pPr algn="ctr"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Movie-Actor network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38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Gill Sans"/>
                <a:cs typeface="Gill Sans"/>
              </a:rPr>
              <a:t>Other Examples:</a:t>
            </a:r>
          </a:p>
        </p:txBody>
      </p:sp>
      <p:sp>
        <p:nvSpPr>
          <p:cNvPr id="10" name="TextBox 9"/>
          <p:cNvSpPr txBox="1"/>
          <p:nvPr/>
        </p:nvSpPr>
        <p:spPr>
          <a:xfrm rot="20517061">
            <a:off x="7580534" y="5874027"/>
            <a:ext cx="11194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Why?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93634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1452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(In this installment of “learn fancy terms for simple ideas”)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4632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Preferential Attachment</a:t>
            </a:r>
            <a:endParaRPr lang="en-US" sz="32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33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Matthew Effect</a:t>
            </a:r>
            <a:endParaRPr lang="en-US" sz="32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168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Also: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4760893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For unto every one that hath shall be given, and he shall have abundance: but from him that hath not shall be taken even that which he hath.</a:t>
            </a:r>
          </a:p>
          <a:p>
            <a:pPr algn="r">
              <a:defRPr/>
            </a:pPr>
            <a:endParaRPr lang="en-US" sz="14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r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— Matthew 25:29, King James Version.</a:t>
            </a:r>
          </a:p>
        </p:txBody>
      </p:sp>
    </p:spTree>
    <p:extLst>
      <p:ext uri="{BB962C8B-B14F-4D97-AF65-F5344CB8AC3E}">
        <p14:creationId xmlns:p14="http://schemas.microsoft.com/office/powerpoint/2010/main" val="3362737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itter-grap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5014913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5789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Figure from: </a:t>
            </a:r>
            <a:r>
              <a:rPr lang="en-US" sz="1000" b="0" dirty="0">
                <a:solidFill>
                  <a:schemeClr val="bg1"/>
                </a:solidFill>
              </a:rPr>
              <a:t>Seth A. Myers, </a:t>
            </a:r>
            <a:r>
              <a:rPr lang="en-US" sz="1000" b="0" dirty="0" err="1">
                <a:solidFill>
                  <a:schemeClr val="bg1"/>
                </a:solidFill>
              </a:rPr>
              <a:t>Aneesh</a:t>
            </a:r>
            <a:r>
              <a:rPr lang="en-US" sz="1000" b="0" dirty="0">
                <a:solidFill>
                  <a:schemeClr val="bg1"/>
                </a:solidFill>
              </a:rPr>
              <a:t> Sharma, </a:t>
            </a:r>
            <a:r>
              <a:rPr lang="en-US" sz="1000" b="0" dirty="0" err="1">
                <a:solidFill>
                  <a:schemeClr val="bg1"/>
                </a:solidFill>
              </a:rPr>
              <a:t>Pankaj</a:t>
            </a:r>
            <a:r>
              <a:rPr lang="en-US" sz="1000" b="0" dirty="0">
                <a:solidFill>
                  <a:schemeClr val="bg1"/>
                </a:solidFill>
              </a:rPr>
              <a:t> Gupta, and Jimmy Lin. Information Network or Social Network? The Structure of the Twitter Follow Graph. WWW 2014.</a:t>
            </a:r>
          </a:p>
        </p:txBody>
      </p:sp>
      <p:sp>
        <p:nvSpPr>
          <p:cNvPr id="5" name="TextBox 4"/>
          <p:cNvSpPr txBox="1"/>
          <p:nvPr/>
        </p:nvSpPr>
        <p:spPr>
          <a:xfrm rot="20517061">
            <a:off x="5479889" y="5720105"/>
            <a:ext cx="3559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 about Facebook?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4257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4632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BTW, how do we compute these graphs?</a:t>
            </a:r>
            <a:endParaRPr lang="en-US" sz="32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(Assume graph stored as adjacency lists)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86031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a graph?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 = (V,E), where</a:t>
            </a:r>
          </a:p>
          <a:p>
            <a:pPr lvl="1"/>
            <a:r>
              <a:rPr lang="en-GB" dirty="0" smtClean="0"/>
              <a:t>V represents the set of vertices (nodes)</a:t>
            </a:r>
          </a:p>
          <a:p>
            <a:pPr lvl="1"/>
            <a:r>
              <a:rPr lang="en-GB" dirty="0" smtClean="0"/>
              <a:t>E represents the set of edges (links)</a:t>
            </a:r>
          </a:p>
          <a:p>
            <a:pPr lvl="1"/>
            <a:r>
              <a:rPr lang="en-GB" dirty="0" smtClean="0"/>
              <a:t>Both vertices and edges may contain additional information</a:t>
            </a:r>
          </a:p>
          <a:p>
            <a:r>
              <a:rPr lang="en-GB" dirty="0" smtClean="0"/>
              <a:t>Different types of graphs:</a:t>
            </a:r>
          </a:p>
          <a:p>
            <a:pPr lvl="1"/>
            <a:r>
              <a:rPr lang="en-GB" dirty="0" smtClean="0"/>
              <a:t>Directed vs. undirected edges</a:t>
            </a:r>
          </a:p>
          <a:p>
            <a:pPr lvl="1"/>
            <a:r>
              <a:rPr lang="en-GB" dirty="0" smtClean="0"/>
              <a:t>Presence or absence of cycles</a:t>
            </a:r>
          </a:p>
          <a:p>
            <a:r>
              <a:rPr lang="en-US" dirty="0" smtClean="0"/>
              <a:t>Graphs are everywhere:</a:t>
            </a:r>
          </a:p>
          <a:p>
            <a:pPr lvl="1"/>
            <a:r>
              <a:rPr lang="en-US" dirty="0" smtClean="0"/>
              <a:t>Hyperlink structure of the web</a:t>
            </a:r>
          </a:p>
          <a:p>
            <a:pPr lvl="1"/>
            <a:r>
              <a:rPr lang="en-US" dirty="0" smtClean="0"/>
              <a:t>Physical structure of computers on the Internet</a:t>
            </a:r>
          </a:p>
          <a:p>
            <a:pPr lvl="1"/>
            <a:r>
              <a:rPr lang="en-US" dirty="0" smtClean="0"/>
              <a:t>Interstate highway system</a:t>
            </a:r>
          </a:p>
          <a:p>
            <a:pPr lvl="1"/>
            <a:r>
              <a:rPr lang="en-US" dirty="0" smtClean="0"/>
              <a:t>Social networks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528866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ng-mach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298" y="0"/>
            <a:ext cx="103516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105400"/>
            <a:ext cx="1676400" cy="1028700"/>
          </a:xfrm>
        </p:spPr>
        <p:txBody>
          <a:bodyPr/>
          <a:lstStyle/>
          <a:p>
            <a:r>
              <a:rPr lang="en-US" dirty="0" smtClean="0"/>
              <a:t>Count.</a:t>
            </a:r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http://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guvnah</a:t>
            </a:r>
            <a:r>
              <a:rPr lang="en-US" sz="1000" b="0" dirty="0">
                <a:solidFill>
                  <a:srgbClr val="FFFFFF"/>
                </a:solidFill>
              </a:rPr>
              <a:t>/7861418602/</a:t>
            </a:r>
          </a:p>
        </p:txBody>
      </p:sp>
    </p:spTree>
    <p:extLst>
      <p:ext uri="{BB962C8B-B14F-4D97-AF65-F5344CB8AC3E}">
        <p14:creationId xmlns:p14="http://schemas.microsoft.com/office/powerpoint/2010/main" val="1771742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4632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BTW, </a:t>
            </a: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32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ow do we extract the </a:t>
            </a:r>
            <a:r>
              <a:rPr lang="en-US" sz="32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webgraph</a:t>
            </a:r>
            <a:r>
              <a:rPr lang="en-US" sz="32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  <a:endParaRPr lang="en-US" sz="32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The </a:t>
            </a:r>
            <a:r>
              <a:rPr lang="en-US" sz="32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webgraph</a:t>
            </a:r>
            <a:r>
              <a:rPr lang="en-US" sz="32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… is big?!</a:t>
            </a:r>
            <a:endParaRPr lang="en-US" sz="32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6227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Integerize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vertices (</a:t>
            </a: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montone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minimal perfect hashing)</a:t>
            </a:r>
          </a:p>
          <a:p>
            <a:pPr algn="ctr"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Sort URLs</a:t>
            </a:r>
          </a:p>
          <a:p>
            <a:pPr algn="ctr"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Integer compression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38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Gill Sans"/>
                <a:cs typeface="Gill Sans"/>
              </a:rPr>
              <a:t>A few tricks: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454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0" kern="0" dirty="0" err="1">
                <a:solidFill>
                  <a:srgbClr val="000000"/>
                </a:solidFill>
                <a:latin typeface="Gill Sans"/>
                <a:cs typeface="Gill Sans"/>
              </a:rPr>
              <a:t>Meusel</a:t>
            </a: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 et al. Graph Structure in the Web — Revisited. WWW 2014</a:t>
            </a: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  <a:endParaRPr lang="en-US" sz="1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webgraph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from the common crawl: 3.5 billion pages, 129 billion </a:t>
            </a: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links  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 rot="20517061">
            <a:off x="7214115" y="6084198"/>
            <a:ext cx="120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58 GB!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39512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MapReduce (and Spark)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large class of graph algorithms involve:</a:t>
            </a:r>
          </a:p>
          <a:p>
            <a:pPr lvl="1"/>
            <a:r>
              <a:rPr lang="en-GB" dirty="0" smtClean="0"/>
              <a:t>Performing computations at each node: based on node features, edge features, and local link structure</a:t>
            </a:r>
          </a:p>
          <a:p>
            <a:pPr lvl="1"/>
            <a:r>
              <a:rPr lang="en-GB" dirty="0" smtClean="0"/>
              <a:t>Propagating computations: “traversing” the graph</a:t>
            </a:r>
          </a:p>
          <a:p>
            <a:r>
              <a:rPr lang="en-GB" dirty="0" smtClean="0"/>
              <a:t>Key questions:</a:t>
            </a:r>
          </a:p>
          <a:p>
            <a:pPr lvl="1"/>
            <a:r>
              <a:rPr lang="en-GB" dirty="0" smtClean="0"/>
              <a:t>How do you represent graph data in MapReduce (and Spark)?</a:t>
            </a:r>
          </a:p>
          <a:p>
            <a:pPr lvl="1"/>
            <a:r>
              <a:rPr lang="en-GB" dirty="0" smtClean="0"/>
              <a:t>How do you traverse a graph in MapReduce (and Spark)?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83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Single-Source Shortest Path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Problem:</a:t>
            </a:r>
            <a:r>
              <a:rPr lang="en-GB" dirty="0" smtClean="0"/>
              <a:t> find shortest path from a source node to one or more target nodes</a:t>
            </a:r>
          </a:p>
          <a:p>
            <a:pPr lvl="1"/>
            <a:r>
              <a:rPr lang="en-GB" dirty="0" smtClean="0"/>
              <a:t>Shortest might also mean lowest weight or cost</a:t>
            </a:r>
          </a:p>
          <a:p>
            <a:r>
              <a:rPr lang="en-GB" dirty="0" smtClean="0"/>
              <a:t>First, a refresher: </a:t>
            </a:r>
            <a:r>
              <a:rPr lang="en-GB" dirty="0" err="1" smtClean="0"/>
              <a:t>Dijkstra’s</a:t>
            </a:r>
            <a:r>
              <a:rPr lang="en-GB" dirty="0" smtClean="0"/>
              <a:t> Algorithm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8057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2947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82952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3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4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5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6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7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8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9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60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61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962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2963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2964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965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2966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967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968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2969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2970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2971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2972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Example from CLR</a:t>
            </a:r>
          </a:p>
        </p:txBody>
      </p:sp>
    </p:spTree>
    <p:extLst>
      <p:ext uri="{BB962C8B-B14F-4D97-AF65-F5344CB8AC3E}">
        <p14:creationId xmlns:p14="http://schemas.microsoft.com/office/powerpoint/2010/main" val="50625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3971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3973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3996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0432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4995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8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4997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4999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5020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7667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6019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6020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6021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6023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6044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98146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7043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7044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45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46" name="Oval 21"/>
          <p:cNvSpPr>
            <a:spLocks noChangeArrowheads="1"/>
          </p:cNvSpPr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9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7047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63" name="TextBox 24"/>
          <p:cNvSpPr txBox="1">
            <a:spLocks noChangeArrowheads="1"/>
          </p:cNvSpPr>
          <p:nvPr/>
        </p:nvSpPr>
        <p:spPr bwMode="auto">
          <a:xfrm>
            <a:off x="4953000" y="1981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1</a:t>
            </a:r>
          </a:p>
        </p:txBody>
      </p:sp>
      <p:sp>
        <p:nvSpPr>
          <p:cNvPr id="87068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22934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8067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8068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69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70" name="Oval 21"/>
          <p:cNvSpPr>
            <a:spLocks noChangeArrowheads="1"/>
          </p:cNvSpPr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9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71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92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97741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Koenigsberg,_Map_by_Merian-Erben_1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5715" y="0"/>
            <a:ext cx="9880715" cy="6875594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smtClean="0">
                <a:solidFill>
                  <a:schemeClr val="bg1"/>
                </a:solidFill>
              </a:rPr>
              <a:t>Wikipedia (</a:t>
            </a:r>
            <a:r>
              <a:rPr lang="en-US" sz="1000" b="0" dirty="0" err="1" smtClean="0">
                <a:solidFill>
                  <a:schemeClr val="bg1"/>
                </a:solidFill>
              </a:rPr>
              <a:t>Königsberg</a:t>
            </a:r>
            <a:r>
              <a:rPr lang="en-US" sz="1000" b="0" dirty="0" smtClean="0">
                <a:solidFill>
                  <a:schemeClr val="bg1"/>
                </a:solidFill>
              </a:rPr>
              <a:t>)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5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Single-Source Shortest Path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Problem:</a:t>
            </a:r>
            <a:r>
              <a:rPr lang="en-GB" dirty="0" smtClean="0"/>
              <a:t> find shortest path from a source node to one or more target nodes</a:t>
            </a:r>
          </a:p>
          <a:p>
            <a:pPr lvl="1"/>
            <a:r>
              <a:rPr lang="en-GB" dirty="0" smtClean="0"/>
              <a:t>Shortest might also mean lowest weight or cost</a:t>
            </a:r>
          </a:p>
          <a:p>
            <a:r>
              <a:rPr lang="en-GB" dirty="0" smtClean="0"/>
              <a:t>Single processor machine: </a:t>
            </a:r>
            <a:r>
              <a:rPr lang="en-GB" dirty="0" err="1" smtClean="0"/>
              <a:t>Dijkstra’s</a:t>
            </a:r>
            <a:r>
              <a:rPr lang="en-GB" dirty="0" smtClean="0"/>
              <a:t> Algorithm</a:t>
            </a:r>
          </a:p>
          <a:p>
            <a:r>
              <a:rPr lang="en-GB" dirty="0" smtClean="0"/>
              <a:t>MapReduce: parallel breadth-first search (BFS)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4561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Shortest Path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simple case of equal edge weights</a:t>
            </a:r>
          </a:p>
          <a:p>
            <a:r>
              <a:rPr lang="en-GB" dirty="0" smtClean="0"/>
              <a:t>Solution to the problem can be defined inductively</a:t>
            </a:r>
          </a:p>
          <a:p>
            <a:r>
              <a:rPr lang="en-GB" dirty="0" smtClean="0"/>
              <a:t>Here’s the intuition:</a:t>
            </a:r>
          </a:p>
          <a:p>
            <a:pPr lvl="1"/>
            <a:r>
              <a:rPr lang="en-GB" dirty="0" smtClean="0"/>
              <a:t>Define: </a:t>
            </a:r>
            <a:r>
              <a:rPr lang="en-GB" i="1" dirty="0" smtClean="0"/>
              <a:t>b</a:t>
            </a:r>
            <a:r>
              <a:rPr lang="en-GB" dirty="0" smtClean="0"/>
              <a:t> is reachable from </a:t>
            </a:r>
            <a:r>
              <a:rPr lang="en-GB" i="1" dirty="0" smtClean="0"/>
              <a:t>a</a:t>
            </a:r>
            <a:r>
              <a:rPr lang="en-GB" dirty="0" smtClean="0"/>
              <a:t> if </a:t>
            </a:r>
            <a:r>
              <a:rPr lang="en-GB" i="1" dirty="0" smtClean="0"/>
              <a:t>b</a:t>
            </a:r>
            <a:r>
              <a:rPr lang="en-GB" dirty="0" smtClean="0"/>
              <a:t> is on adjacency list of </a:t>
            </a:r>
            <a:r>
              <a:rPr lang="en-GB" i="1" dirty="0" smtClean="0"/>
              <a:t>a</a:t>
            </a:r>
          </a:p>
          <a:p>
            <a:pPr marL="457129" lvl="1" indent="0">
              <a:buNone/>
            </a:pPr>
            <a:r>
              <a:rPr lang="en-GB" cap="small" dirty="0" smtClean="0"/>
              <a:t>	</a:t>
            </a:r>
            <a:r>
              <a:rPr lang="en-GB" cap="small" dirty="0" err="1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s</a:t>
            </a:r>
            <a:r>
              <a:rPr lang="en-GB" dirty="0" smtClean="0"/>
              <a:t>) = 0</a:t>
            </a:r>
          </a:p>
          <a:p>
            <a:pPr lvl="1"/>
            <a:r>
              <a:rPr lang="en-GB" dirty="0" smtClean="0"/>
              <a:t>For all nodes </a:t>
            </a:r>
            <a:r>
              <a:rPr lang="en-GB" i="1" dirty="0" smtClean="0"/>
              <a:t>p</a:t>
            </a:r>
            <a:r>
              <a:rPr lang="en-GB" dirty="0" smtClean="0"/>
              <a:t> reachable from </a:t>
            </a:r>
            <a:r>
              <a:rPr lang="en-GB" i="1" dirty="0" smtClean="0"/>
              <a:t>s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cap="small" dirty="0" err="1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p</a:t>
            </a:r>
            <a:r>
              <a:rPr lang="en-GB" dirty="0" smtClean="0"/>
              <a:t>) = 1</a:t>
            </a:r>
          </a:p>
          <a:p>
            <a:pPr lvl="1"/>
            <a:r>
              <a:rPr lang="en-GB" dirty="0" smtClean="0"/>
              <a:t>For all nodes </a:t>
            </a:r>
            <a:r>
              <a:rPr lang="en-GB" i="1" dirty="0" smtClean="0"/>
              <a:t>n</a:t>
            </a:r>
            <a:r>
              <a:rPr lang="en-GB" dirty="0" smtClean="0"/>
              <a:t> reachable from some other set of nodes </a:t>
            </a:r>
            <a:r>
              <a:rPr lang="en-GB" i="1" dirty="0" smtClean="0"/>
              <a:t>M</a:t>
            </a:r>
            <a:r>
              <a:rPr lang="en-GB" dirty="0" smtClean="0"/>
              <a:t>, 	</a:t>
            </a:r>
            <a:r>
              <a:rPr lang="en-GB" cap="small" dirty="0" err="1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= 1 + min(</a:t>
            </a:r>
            <a:r>
              <a:rPr lang="en-GB" cap="small" dirty="0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m</a:t>
            </a:r>
            <a:r>
              <a:rPr lang="en-GB" dirty="0" smtClean="0"/>
              <a:t>), </a:t>
            </a:r>
            <a:r>
              <a:rPr lang="en-GB" i="1" dirty="0" smtClean="0"/>
              <a:t>m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</a:t>
            </a:r>
            <a:r>
              <a:rPr lang="en-GB" dirty="0" smtClean="0"/>
              <a:t> </a:t>
            </a:r>
            <a:r>
              <a:rPr lang="en-GB" i="1" dirty="0" smtClean="0"/>
              <a:t>M</a:t>
            </a:r>
            <a:r>
              <a:rPr lang="en-GB" dirty="0" smtClean="0"/>
              <a:t>)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447800" y="5410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495800" y="62484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lvl="0" algn="ctr"/>
            <a:r>
              <a:rPr lang="en-US" sz="12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r>
              <a:rPr lang="en-US" sz="1200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14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733800" y="55626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2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r>
              <a:rPr lang="en-US" sz="1200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2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419600" y="48006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2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r>
              <a:rPr lang="en-US" sz="1200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105400" y="5410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endParaRPr lang="en-US" sz="1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5" name="Straight Connector 14"/>
          <p:cNvCxnSpPr>
            <a:stCxn id="7" idx="5"/>
            <a:endCxn id="8" idx="1"/>
          </p:cNvCxnSpPr>
          <p:nvPr/>
        </p:nvCxnSpPr>
        <p:spPr bwMode="auto">
          <a:xfrm rot="16200000" flipH="1">
            <a:off x="4782904" y="5087704"/>
            <a:ext cx="340192" cy="4163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>
            <a:stCxn id="6" idx="6"/>
            <a:endCxn id="8" idx="2"/>
          </p:cNvCxnSpPr>
          <p:nvPr/>
        </p:nvCxnSpPr>
        <p:spPr bwMode="auto">
          <a:xfrm flipV="1">
            <a:off x="4114800" y="5600700"/>
            <a:ext cx="990600" cy="1524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>
            <a:endCxn id="8" idx="3"/>
          </p:cNvCxnSpPr>
          <p:nvPr/>
        </p:nvCxnSpPr>
        <p:spPr bwMode="auto">
          <a:xfrm rot="5400000" flipH="1" flipV="1">
            <a:off x="4724400" y="5811604"/>
            <a:ext cx="512996" cy="3605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>
            <a:stCxn id="4" idx="7"/>
          </p:cNvCxnSpPr>
          <p:nvPr/>
        </p:nvCxnSpPr>
        <p:spPr bwMode="auto">
          <a:xfrm rot="5400000" flipH="1" flipV="1">
            <a:off x="1887304" y="5219700"/>
            <a:ext cx="131996" cy="360596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6"/>
          </p:cNvCxnSpPr>
          <p:nvPr/>
        </p:nvCxnSpPr>
        <p:spPr bwMode="auto">
          <a:xfrm>
            <a:off x="1828800" y="5600700"/>
            <a:ext cx="990600" cy="38100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" idx="5"/>
          </p:cNvCxnSpPr>
          <p:nvPr/>
        </p:nvCxnSpPr>
        <p:spPr bwMode="auto">
          <a:xfrm rot="16200000" flipH="1">
            <a:off x="1887304" y="5621104"/>
            <a:ext cx="436796" cy="665396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62200" y="4953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2950" y="54526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0800" y="60622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14800" y="48006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400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11022" y="52578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400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14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1000" y="6169223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400" b="0" i="1" baseline="-25000" dirty="0" smtClean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14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434916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4" grpId="0" animBg="1"/>
      <p:bldP spid="5" grpId="0" animBg="1"/>
      <p:bldP spid="6" grpId="0" animBg="1"/>
      <p:bldP spid="7" grpId="0" animBg="1"/>
      <p:bldP spid="8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6-01-14_Surface_w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5636" y="-1"/>
            <a:ext cx="10016836" cy="688657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(Wave)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9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Visualizing Parallel BFS</a:t>
            </a: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1524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0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133600" y="2743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3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657600" y="2667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2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572000" y="1600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324600" y="1295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7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334000" y="28956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6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810000" y="3886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5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514600" y="4191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4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5410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9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791200" y="4343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8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5"/>
          <p:cNvCxnSpPr>
            <a:cxnSpLocks noChangeShapeType="1"/>
            <a:stCxn id="4" idx="3"/>
            <a:endCxn id="5" idx="0"/>
          </p:cNvCxnSpPr>
          <p:nvPr/>
        </p:nvCxnSpPr>
        <p:spPr bwMode="auto">
          <a:xfrm rot="5400000">
            <a:off x="2343151" y="2243137"/>
            <a:ext cx="633412" cy="36671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6"/>
          <p:cNvCxnSpPr>
            <a:cxnSpLocks noChangeShapeType="1"/>
            <a:stCxn id="4" idx="5"/>
            <a:endCxn id="6" idx="1"/>
          </p:cNvCxnSpPr>
          <p:nvPr/>
        </p:nvCxnSpPr>
        <p:spPr bwMode="auto">
          <a:xfrm rot="16200000" flipH="1">
            <a:off x="3214688" y="2224088"/>
            <a:ext cx="6572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9"/>
          <p:cNvCxnSpPr>
            <a:cxnSpLocks noChangeShapeType="1"/>
            <a:stCxn id="4" idx="6"/>
            <a:endCxn id="7" idx="2"/>
          </p:cNvCxnSpPr>
          <p:nvPr/>
        </p:nvCxnSpPr>
        <p:spPr bwMode="auto">
          <a:xfrm>
            <a:off x="3429000" y="1866900"/>
            <a:ext cx="1143000" cy="76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3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5257800" y="1638300"/>
            <a:ext cx="1066800" cy="3048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6"/>
          <p:cNvCxnSpPr>
            <a:cxnSpLocks noChangeShapeType="1"/>
            <a:stCxn id="13" idx="0"/>
            <a:endCxn id="8" idx="4"/>
          </p:cNvCxnSpPr>
          <p:nvPr/>
        </p:nvCxnSpPr>
        <p:spPr bwMode="auto">
          <a:xfrm rot="5400000" flipH="1" flipV="1">
            <a:off x="5219700" y="2895600"/>
            <a:ext cx="2362200" cy="533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1"/>
          <p:cNvCxnSpPr>
            <a:cxnSpLocks noChangeShapeType="1"/>
            <a:stCxn id="9" idx="1"/>
            <a:endCxn id="7" idx="5"/>
          </p:cNvCxnSpPr>
          <p:nvPr/>
        </p:nvCxnSpPr>
        <p:spPr bwMode="auto">
          <a:xfrm rot="16200000" flipV="1">
            <a:off x="4891088" y="2452688"/>
            <a:ext cx="809625" cy="276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34"/>
          <p:cNvCxnSpPr>
            <a:cxnSpLocks noChangeShapeType="1"/>
            <a:stCxn id="7" idx="3"/>
            <a:endCxn id="6" idx="7"/>
          </p:cNvCxnSpPr>
          <p:nvPr/>
        </p:nvCxnSpPr>
        <p:spPr bwMode="auto">
          <a:xfrm rot="5400000">
            <a:off x="4167188" y="2262188"/>
            <a:ext cx="5810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7"/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4343400" y="3009900"/>
            <a:ext cx="990600" cy="2286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40"/>
          <p:cNvCxnSpPr>
            <a:cxnSpLocks noChangeShapeType="1"/>
            <a:stCxn id="5" idx="4"/>
            <a:endCxn id="11" idx="0"/>
          </p:cNvCxnSpPr>
          <p:nvPr/>
        </p:nvCxnSpPr>
        <p:spPr bwMode="auto">
          <a:xfrm rot="16200000" flipH="1">
            <a:off x="2286000" y="3619500"/>
            <a:ext cx="762000" cy="3810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43"/>
          <p:cNvCxnSpPr>
            <a:cxnSpLocks noChangeShapeType="1"/>
            <a:stCxn id="6" idx="3"/>
            <a:endCxn id="11" idx="7"/>
          </p:cNvCxnSpPr>
          <p:nvPr/>
        </p:nvCxnSpPr>
        <p:spPr bwMode="auto">
          <a:xfrm rot="5400000">
            <a:off x="2909888" y="3443288"/>
            <a:ext cx="1038225" cy="657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46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3810000" y="3543300"/>
            <a:ext cx="533400" cy="152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50"/>
          <p:cNvCxnSpPr>
            <a:cxnSpLocks noChangeShapeType="1"/>
            <a:stCxn id="10" idx="7"/>
            <a:endCxn id="9" idx="3"/>
          </p:cNvCxnSpPr>
          <p:nvPr/>
        </p:nvCxnSpPr>
        <p:spPr bwMode="auto">
          <a:xfrm rot="5400000" flipH="1" flipV="1">
            <a:off x="4662488" y="3214688"/>
            <a:ext cx="504825" cy="1038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53"/>
          <p:cNvCxnSpPr>
            <a:cxnSpLocks noChangeShapeType="1"/>
            <a:stCxn id="11" idx="5"/>
            <a:endCxn id="12" idx="1"/>
          </p:cNvCxnSpPr>
          <p:nvPr/>
        </p:nvCxnSpPr>
        <p:spPr bwMode="auto">
          <a:xfrm rot="16200000" flipH="1">
            <a:off x="2947988" y="4929188"/>
            <a:ext cx="7334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56"/>
          <p:cNvCxnSpPr>
            <a:cxnSpLocks noChangeShapeType="1"/>
            <a:stCxn id="10" idx="3"/>
            <a:endCxn id="12" idx="0"/>
          </p:cNvCxnSpPr>
          <p:nvPr/>
        </p:nvCxnSpPr>
        <p:spPr bwMode="auto">
          <a:xfrm rot="5400000">
            <a:off x="3371851" y="4871617"/>
            <a:ext cx="938633" cy="13853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59"/>
          <p:cNvCxnSpPr>
            <a:cxnSpLocks noChangeShapeType="1"/>
            <a:stCxn id="12" idx="7"/>
            <a:endCxn id="10" idx="4"/>
          </p:cNvCxnSpPr>
          <p:nvPr/>
        </p:nvCxnSpPr>
        <p:spPr bwMode="auto">
          <a:xfrm rot="5400000" flipH="1" flipV="1">
            <a:off x="3614737" y="4972051"/>
            <a:ext cx="938213" cy="138112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62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4495800" y="4229100"/>
            <a:ext cx="1295400" cy="457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717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From Intuition to Algorithm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representation:</a:t>
            </a:r>
          </a:p>
          <a:p>
            <a:pPr lvl="1"/>
            <a:r>
              <a:rPr lang="en-GB" dirty="0" smtClean="0"/>
              <a:t>Key: node </a:t>
            </a:r>
            <a:r>
              <a:rPr lang="en-GB" i="1" dirty="0" smtClean="0"/>
              <a:t>n</a:t>
            </a:r>
          </a:p>
          <a:p>
            <a:pPr lvl="1"/>
            <a:r>
              <a:rPr lang="en-GB" dirty="0" smtClean="0"/>
              <a:t>Value: </a:t>
            </a:r>
            <a:r>
              <a:rPr lang="en-GB" i="1" dirty="0" smtClean="0"/>
              <a:t>d</a:t>
            </a:r>
            <a:r>
              <a:rPr lang="en-GB" dirty="0" smtClean="0"/>
              <a:t> (distance from start), adjacency list (nodes reachable from </a:t>
            </a:r>
            <a:r>
              <a:rPr lang="en-GB" i="1" dirty="0" smtClean="0"/>
              <a:t>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sym typeface="Symbol"/>
              </a:rPr>
              <a:t>Initialization: for all nodes except for start node, </a:t>
            </a:r>
            <a:r>
              <a:rPr lang="en-GB" i="1" dirty="0" smtClean="0"/>
              <a:t>d</a:t>
            </a:r>
            <a:r>
              <a:rPr lang="en-GB" dirty="0" smtClean="0"/>
              <a:t> = </a:t>
            </a:r>
            <a:r>
              <a:rPr lang="en-GB" dirty="0" smtClean="0">
                <a:sym typeface="Symbol"/>
              </a:rPr>
              <a:t></a:t>
            </a:r>
            <a:endParaRPr lang="en-GB" dirty="0" smtClean="0"/>
          </a:p>
          <a:p>
            <a:r>
              <a:rPr lang="en-GB" dirty="0" smtClean="0">
                <a:sym typeface="Symbol" pitchFamily="18" charset="2"/>
              </a:rPr>
              <a:t>Mapper:</a:t>
            </a:r>
          </a:p>
          <a:p>
            <a:pPr lvl="1"/>
            <a:r>
              <a:rPr lang="en-GB" dirty="0" smtClean="0">
                <a:sym typeface="Symbol" pitchFamily="18" charset="2"/>
              </a:rPr>
              <a:t></a:t>
            </a:r>
            <a:r>
              <a:rPr lang="en-GB" i="1" dirty="0" smtClean="0"/>
              <a:t>m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</a:t>
            </a:r>
            <a:r>
              <a:rPr lang="en-GB" dirty="0" smtClean="0"/>
              <a:t> adjacency list: emit (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i="1" dirty="0" smtClean="0"/>
              <a:t>d </a:t>
            </a:r>
            <a:r>
              <a:rPr lang="en-GB" dirty="0" smtClean="0"/>
              <a:t>+ 1)</a:t>
            </a:r>
          </a:p>
          <a:p>
            <a:pPr lvl="1"/>
            <a:r>
              <a:rPr lang="en-GB" dirty="0" smtClean="0"/>
              <a:t>Remember to also emit distance to yourself</a:t>
            </a:r>
          </a:p>
          <a:p>
            <a:r>
              <a:rPr lang="en-GB" dirty="0" smtClean="0"/>
              <a:t>Sort/Shuffle</a:t>
            </a:r>
          </a:p>
          <a:p>
            <a:pPr lvl="1"/>
            <a:r>
              <a:rPr lang="en-GB" dirty="0" smtClean="0"/>
              <a:t>Groups distances by reachable nodes</a:t>
            </a:r>
          </a:p>
          <a:p>
            <a:r>
              <a:rPr lang="en-GB" dirty="0" smtClean="0"/>
              <a:t>Reducer:</a:t>
            </a:r>
          </a:p>
          <a:p>
            <a:pPr lvl="1"/>
            <a:r>
              <a:rPr lang="en-GB" dirty="0" smtClean="0"/>
              <a:t>Selects minimum distance path for each reachable node</a:t>
            </a:r>
          </a:p>
          <a:p>
            <a:pPr lvl="1"/>
            <a:r>
              <a:rPr lang="en-GB" dirty="0" smtClean="0"/>
              <a:t>Additional bookkeeping needed to keep track of actual path</a:t>
            </a:r>
          </a:p>
        </p:txBody>
      </p:sp>
    </p:spTree>
    <p:extLst>
      <p:ext uri="{BB962C8B-B14F-4D97-AF65-F5344CB8AC3E}">
        <p14:creationId xmlns:p14="http://schemas.microsoft.com/office/powerpoint/2010/main" val="30010878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Multiple Iterations Needed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MapReduce iteration advances the “frontier” by one hop</a:t>
            </a:r>
          </a:p>
          <a:p>
            <a:pPr lvl="1"/>
            <a:r>
              <a:rPr lang="en-GB" dirty="0" smtClean="0"/>
              <a:t>Subsequent iterations include more and more reachable nodes as frontier expands</a:t>
            </a:r>
          </a:p>
          <a:p>
            <a:pPr lvl="1"/>
            <a:r>
              <a:rPr lang="en-GB" dirty="0" smtClean="0"/>
              <a:t>Multiple iterations are needed to explore entire graph</a:t>
            </a:r>
          </a:p>
          <a:p>
            <a:r>
              <a:rPr lang="en-GB" dirty="0" smtClean="0"/>
              <a:t>Preserving graph structure:</a:t>
            </a:r>
          </a:p>
          <a:p>
            <a:pPr lvl="1"/>
            <a:r>
              <a:rPr lang="en-GB" dirty="0" smtClean="0"/>
              <a:t>Problem: Where did the adjacency list go?</a:t>
            </a:r>
          </a:p>
          <a:p>
            <a:pPr lvl="1"/>
            <a:r>
              <a:rPr lang="en-GB" dirty="0" smtClean="0"/>
              <a:t>Solution: mapper emits (</a:t>
            </a:r>
            <a:r>
              <a:rPr lang="en-GB" i="1" dirty="0" smtClean="0"/>
              <a:t>n</a:t>
            </a:r>
            <a:r>
              <a:rPr lang="en-GB" dirty="0" smtClean="0"/>
              <a:t>, adjacency list) as well</a:t>
            </a:r>
          </a:p>
        </p:txBody>
      </p:sp>
      <p:sp>
        <p:nvSpPr>
          <p:cNvPr id="4" name="TextBox 3"/>
          <p:cNvSpPr txBox="1"/>
          <p:nvPr/>
        </p:nvSpPr>
        <p:spPr>
          <a:xfrm rot="20517061">
            <a:off x="4910991" y="3745204"/>
            <a:ext cx="261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Ugh! This is ugly!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281809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Pseudo-Code</a:t>
            </a:r>
            <a:endParaRPr lang="en-US" dirty="0"/>
          </a:p>
        </p:txBody>
      </p:sp>
      <p:pic>
        <p:nvPicPr>
          <p:cNvPr id="4" name="Content Placeholder 3" descr="graphs-bf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28775"/>
            <a:ext cx="6934200" cy="3981450"/>
          </a:xfrm>
        </p:spPr>
      </p:pic>
    </p:spTree>
    <p:extLst>
      <p:ext uri="{BB962C8B-B14F-4D97-AF65-F5344CB8AC3E}">
        <p14:creationId xmlns:p14="http://schemas.microsoft.com/office/powerpoint/2010/main" val="426152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 are needed in parallel BFS (equal edge weight case)?</a:t>
            </a:r>
          </a:p>
          <a:p>
            <a:r>
              <a:rPr lang="en-US" dirty="0" smtClean="0"/>
              <a:t>Convince yourself: when a node is first “discovered”, we’ve found the shortest path</a:t>
            </a:r>
          </a:p>
          <a:p>
            <a:r>
              <a:rPr lang="en-US" dirty="0" smtClean="0"/>
              <a:t>Now answer the question...</a:t>
            </a:r>
          </a:p>
          <a:p>
            <a:pPr lvl="1"/>
            <a:r>
              <a:rPr lang="en-US" dirty="0" smtClean="0"/>
              <a:t>Six degrees of separation?</a:t>
            </a:r>
          </a:p>
          <a:p>
            <a:r>
              <a:rPr lang="en-US" dirty="0" smtClean="0"/>
              <a:t>Practicalities of implementation in MapReduce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39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 to Dijkstra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Dijkstra’s</a:t>
            </a:r>
            <a:r>
              <a:rPr lang="en-GB" dirty="0" smtClean="0"/>
              <a:t> algorithm is more efficient </a:t>
            </a:r>
          </a:p>
          <a:p>
            <a:pPr lvl="1"/>
            <a:r>
              <a:rPr lang="en-GB" dirty="0" smtClean="0"/>
              <a:t>At each step, only pursues edges from minimum-cost path inside frontier</a:t>
            </a:r>
          </a:p>
          <a:p>
            <a:r>
              <a:rPr lang="en-GB" dirty="0" smtClean="0"/>
              <a:t>MapReduce explores all paths in parallel</a:t>
            </a:r>
          </a:p>
          <a:p>
            <a:pPr lvl="1"/>
            <a:r>
              <a:rPr lang="en-GB" dirty="0" smtClean="0"/>
              <a:t>Lots of “waste”</a:t>
            </a:r>
          </a:p>
          <a:p>
            <a:pPr lvl="1"/>
            <a:r>
              <a:rPr lang="en-GB" dirty="0" smtClean="0"/>
              <a:t>Useful work is only done at the “frontier”</a:t>
            </a:r>
          </a:p>
          <a:p>
            <a:r>
              <a:rPr lang="en-GB" dirty="0" smtClean="0"/>
              <a:t>Why can’t we do better using MapReduce?</a:t>
            </a:r>
          </a:p>
        </p:txBody>
      </p:sp>
    </p:spTree>
    <p:extLst>
      <p:ext uri="{BB962C8B-B14F-4D97-AF65-F5344CB8AC3E}">
        <p14:creationId xmlns:p14="http://schemas.microsoft.com/office/powerpoint/2010/main" val="26709567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Source: Weighted Edges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add positive weights to the edges</a:t>
            </a:r>
          </a:p>
          <a:p>
            <a:pPr lvl="1"/>
            <a:r>
              <a:rPr lang="en-GB" dirty="0" smtClean="0"/>
              <a:t>Why can’t edge weights be negative?</a:t>
            </a:r>
          </a:p>
          <a:p>
            <a:r>
              <a:rPr lang="en-GB" dirty="0" smtClean="0"/>
              <a:t>Simple change: add weight </a:t>
            </a:r>
            <a:r>
              <a:rPr lang="en-GB" i="1" dirty="0" smtClean="0"/>
              <a:t>w</a:t>
            </a:r>
            <a:r>
              <a:rPr lang="en-GB" dirty="0" smtClean="0"/>
              <a:t> for each edge in adjacency list</a:t>
            </a:r>
          </a:p>
          <a:p>
            <a:pPr lvl="1"/>
            <a:r>
              <a:rPr lang="en-GB" dirty="0" smtClean="0"/>
              <a:t>In mapper, emit (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i="1" dirty="0" smtClean="0"/>
              <a:t>d </a:t>
            </a:r>
            <a:r>
              <a:rPr lang="en-GB" dirty="0" smtClean="0"/>
              <a:t>+ </a:t>
            </a:r>
            <a:r>
              <a:rPr lang="en-GB" i="1" dirty="0" err="1" smtClean="0"/>
              <a:t>w</a:t>
            </a:r>
            <a:r>
              <a:rPr lang="en-GB" i="1" baseline="-25000" dirty="0" err="1" smtClean="0"/>
              <a:t>p</a:t>
            </a:r>
            <a:r>
              <a:rPr lang="en-GB" dirty="0" smtClean="0"/>
              <a:t>) instead of (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i="1" dirty="0" smtClean="0"/>
              <a:t>d</a:t>
            </a:r>
            <a:r>
              <a:rPr lang="en-GB" dirty="0" smtClean="0"/>
              <a:t> + 1) for each node </a:t>
            </a:r>
            <a:r>
              <a:rPr lang="en-GB" i="1" dirty="0" smtClean="0"/>
              <a:t>m</a:t>
            </a:r>
          </a:p>
          <a:p>
            <a:r>
              <a:rPr lang="en-GB" dirty="0" smtClean="0"/>
              <a:t>That’s it?</a:t>
            </a:r>
          </a:p>
        </p:txBody>
      </p:sp>
    </p:spTree>
    <p:extLst>
      <p:ext uri="{BB962C8B-B14F-4D97-AF65-F5344CB8AC3E}">
        <p14:creationId xmlns:p14="http://schemas.microsoft.com/office/powerpoint/2010/main" val="511965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31 at 6.1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72518"/>
            <a:ext cx="9144000" cy="21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40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 are needed in parallel BFS (positive edge weight case)?</a:t>
            </a:r>
          </a:p>
          <a:p>
            <a:r>
              <a:rPr lang="en-US" dirty="0" smtClean="0"/>
              <a:t>Convince yourself: when a node is first “discovered”, we’ve found the shortest path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17061">
            <a:off x="3871943" y="2531797"/>
            <a:ext cx="1659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Not true!</a:t>
            </a:r>
            <a:endParaRPr 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98569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Complexities</a:t>
            </a:r>
            <a:endParaRPr lang="en-US" dirty="0"/>
          </a:p>
        </p:txBody>
      </p:sp>
      <p:sp>
        <p:nvSpPr>
          <p:cNvPr id="45" name="Arc 44"/>
          <p:cNvSpPr/>
          <p:nvPr/>
        </p:nvSpPr>
        <p:spPr>
          <a:xfrm rot="1144159">
            <a:off x="-281879" y="2689921"/>
            <a:ext cx="2971800" cy="2971800"/>
          </a:xfrm>
          <a:prstGeom prst="arc">
            <a:avLst/>
          </a:prstGeom>
          <a:noFill/>
          <a:ln w="25400" cap="flat" cmpd="sng" algn="ctr">
            <a:solidFill>
              <a:sysClr val="windowText" lastClr="000000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Straight Arrow Connector 77"/>
          <p:cNvCxnSpPr>
            <a:cxnSpLocks noChangeShapeType="1"/>
            <a:endCxn id="53" idx="2"/>
          </p:cNvCxnSpPr>
          <p:nvPr/>
        </p:nvCxnSpPr>
        <p:spPr bwMode="auto">
          <a:xfrm>
            <a:off x="1066800" y="3886200"/>
            <a:ext cx="990600" cy="120521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7" name="Straight Arrow Connector 77"/>
          <p:cNvCxnSpPr>
            <a:cxnSpLocks noChangeShapeType="1"/>
          </p:cNvCxnSpPr>
          <p:nvPr/>
        </p:nvCxnSpPr>
        <p:spPr bwMode="auto">
          <a:xfrm flipV="1">
            <a:off x="2362200" y="3962400"/>
            <a:ext cx="914400" cy="76200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8" name="Straight Arrow Connector 77"/>
          <p:cNvCxnSpPr>
            <a:cxnSpLocks noChangeShapeType="1"/>
            <a:endCxn id="52" idx="5"/>
          </p:cNvCxnSpPr>
          <p:nvPr/>
        </p:nvCxnSpPr>
        <p:spPr bwMode="auto">
          <a:xfrm rot="10800000">
            <a:off x="2609382" y="3447582"/>
            <a:ext cx="743418" cy="36241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9" name="Straight Arrow Connector 77"/>
          <p:cNvCxnSpPr>
            <a:cxnSpLocks noChangeShapeType="1"/>
          </p:cNvCxnSpPr>
          <p:nvPr/>
        </p:nvCxnSpPr>
        <p:spPr bwMode="auto">
          <a:xfrm rot="5400000" flipH="1" flipV="1">
            <a:off x="2171701" y="3619502"/>
            <a:ext cx="380998" cy="152399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arrow" w="med" len="med"/>
          </a:ln>
        </p:spPr>
      </p:cxnSp>
      <p:sp>
        <p:nvSpPr>
          <p:cNvPr id="50" name="Oval 49"/>
          <p:cNvSpPr/>
          <p:nvPr/>
        </p:nvSpPr>
        <p:spPr bwMode="auto">
          <a:xfrm>
            <a:off x="838200" y="3657600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254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" y="39140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273559" y="3111759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57400" y="3810000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76600" y="3721359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68774" y="41910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4556" y="406640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42022" y="3228201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81200" y="269480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search frontier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4997048" y="2514600"/>
            <a:ext cx="3537352" cy="2423040"/>
            <a:chOff x="4997048" y="2514600"/>
            <a:chExt cx="3537352" cy="2423040"/>
          </a:xfrm>
        </p:grpSpPr>
        <p:cxnSp>
          <p:nvCxnSpPr>
            <p:cNvPr id="95" name="Straight Arrow Connector 77"/>
            <p:cNvCxnSpPr>
              <a:cxnSpLocks noChangeShapeType="1"/>
            </p:cNvCxnSpPr>
            <p:nvPr/>
          </p:nvCxnSpPr>
          <p:spPr bwMode="auto">
            <a:xfrm>
              <a:off x="6858000" y="2755641"/>
              <a:ext cx="533400" cy="762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6" name="Straight Arrow Connector 77"/>
            <p:cNvCxnSpPr>
              <a:cxnSpLocks noChangeShapeType="1"/>
            </p:cNvCxnSpPr>
            <p:nvPr/>
          </p:nvCxnSpPr>
          <p:spPr bwMode="auto">
            <a:xfrm>
              <a:off x="7696200" y="2908041"/>
              <a:ext cx="457200" cy="2286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248400" y="2831841"/>
              <a:ext cx="304800" cy="3048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8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6337042" y="3320921"/>
              <a:ext cx="444758" cy="272921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9" name="Straight Arrow Connector 77"/>
            <p:cNvCxnSpPr>
              <a:cxnSpLocks noChangeShapeType="1"/>
            </p:cNvCxnSpPr>
            <p:nvPr/>
          </p:nvCxnSpPr>
          <p:spPr bwMode="auto">
            <a:xfrm rot="16200000" flipV="1">
              <a:off x="6920902" y="3885344"/>
              <a:ext cx="426177" cy="21001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100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6705600" y="4432041"/>
              <a:ext cx="457200" cy="139959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01" name="Oval 100"/>
            <p:cNvSpPr/>
            <p:nvPr/>
          </p:nvSpPr>
          <p:spPr bwMode="auto">
            <a:xfrm>
              <a:off x="5257800" y="3429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54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02" name="Straight Arrow Connector 77"/>
            <p:cNvCxnSpPr>
              <a:cxnSpLocks noChangeShapeType="1"/>
            </p:cNvCxnSpPr>
            <p:nvPr/>
          </p:nvCxnSpPr>
          <p:spPr bwMode="auto">
            <a:xfrm rot="16200000" flipH="1">
              <a:off x="5486400" y="3898641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03" name="TextBox 102"/>
            <p:cNvSpPr txBox="1">
              <a:spLocks noChangeArrowheads="1"/>
            </p:cNvSpPr>
            <p:nvPr/>
          </p:nvSpPr>
          <p:spPr bwMode="auto">
            <a:xfrm>
              <a:off x="5562600" y="3212841"/>
              <a:ext cx="34176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97048" y="36216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638800" y="41148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943600" y="3048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6324600" y="44196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150359" y="4127241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693159" y="3429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540759" y="25146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378959" y="2679441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8140959" y="3039105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13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5638800" y="3365241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114" name="Straight Arrow Connector 77"/>
            <p:cNvCxnSpPr>
              <a:cxnSpLocks noChangeShapeType="1"/>
            </p:cNvCxnSpPr>
            <p:nvPr/>
          </p:nvCxnSpPr>
          <p:spPr bwMode="auto">
            <a:xfrm>
              <a:off x="6019800" y="4419600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15" name="TextBox 114"/>
            <p:cNvSpPr txBox="1"/>
            <p:nvPr/>
          </p:nvSpPr>
          <p:spPr>
            <a:xfrm>
              <a:off x="5638800" y="44598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597248" y="46606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511648" y="42034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054448" y="34692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791200" y="28318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49648" y="28318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43800" y="30120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153400" y="33930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/>
            <p:cNvSpPr txBox="1">
              <a:spLocks noChangeArrowheads="1"/>
            </p:cNvSpPr>
            <p:nvPr/>
          </p:nvSpPr>
          <p:spPr bwMode="auto">
            <a:xfrm>
              <a:off x="5410200" y="38656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TextBox 123"/>
            <p:cNvSpPr txBox="1">
              <a:spLocks noChangeArrowheads="1"/>
            </p:cNvSpPr>
            <p:nvPr/>
          </p:nvSpPr>
          <p:spPr bwMode="auto">
            <a:xfrm>
              <a:off x="5985186" y="44320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TextBox 124"/>
            <p:cNvSpPr txBox="1">
              <a:spLocks noChangeArrowheads="1"/>
            </p:cNvSpPr>
            <p:nvPr/>
          </p:nvSpPr>
          <p:spPr bwMode="auto">
            <a:xfrm>
              <a:off x="6747186" y="4279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Box 125"/>
            <p:cNvSpPr txBox="1">
              <a:spLocks noChangeArrowheads="1"/>
            </p:cNvSpPr>
            <p:nvPr/>
          </p:nvSpPr>
          <p:spPr bwMode="auto">
            <a:xfrm>
              <a:off x="6934200" y="3898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TextBox 126"/>
            <p:cNvSpPr txBox="1">
              <a:spLocks noChangeArrowheads="1"/>
            </p:cNvSpPr>
            <p:nvPr/>
          </p:nvSpPr>
          <p:spPr bwMode="auto">
            <a:xfrm>
              <a:off x="6324600" y="34084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TextBox 127"/>
            <p:cNvSpPr txBox="1">
              <a:spLocks noChangeArrowheads="1"/>
            </p:cNvSpPr>
            <p:nvPr/>
          </p:nvSpPr>
          <p:spPr bwMode="auto">
            <a:xfrm>
              <a:off x="6213786" y="2755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TextBox 128"/>
            <p:cNvSpPr txBox="1">
              <a:spLocks noChangeArrowheads="1"/>
            </p:cNvSpPr>
            <p:nvPr/>
          </p:nvSpPr>
          <p:spPr bwMode="auto">
            <a:xfrm>
              <a:off x="7010400" y="25702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TextBox 129"/>
            <p:cNvSpPr txBox="1">
              <a:spLocks noChangeArrowheads="1"/>
            </p:cNvSpPr>
            <p:nvPr/>
          </p:nvSpPr>
          <p:spPr bwMode="auto">
            <a:xfrm>
              <a:off x="7848600" y="27988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533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 are needed in parallel BFS (positive edge weight case)?</a:t>
            </a:r>
          </a:p>
          <a:p>
            <a:r>
              <a:rPr lang="en-US" dirty="0" smtClean="0"/>
              <a:t>Practicalities of implementation in MapReduce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24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wd_in_H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832" y="1"/>
            <a:ext cx="10314432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3200" y="4305300"/>
            <a:ext cx="5943600" cy="1028700"/>
          </a:xfrm>
        </p:spPr>
        <p:txBody>
          <a:bodyPr/>
          <a:lstStyle/>
          <a:p>
            <a:r>
              <a:rPr lang="en-US" dirty="0" smtClean="0"/>
              <a:t>Application: Social Search</a:t>
            </a:r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(Crowd)</a:t>
            </a:r>
            <a:endParaRPr lang="en-US" sz="1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94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searching, how to rank friends named “John”?</a:t>
            </a:r>
          </a:p>
          <a:p>
            <a:pPr lvl="1"/>
            <a:r>
              <a:rPr lang="en-US" dirty="0" smtClean="0"/>
              <a:t>Assume undirected graphs</a:t>
            </a:r>
          </a:p>
          <a:p>
            <a:pPr lvl="1"/>
            <a:r>
              <a:rPr lang="en-US" dirty="0" smtClean="0"/>
              <a:t>Rank matches by distance to user</a:t>
            </a:r>
          </a:p>
          <a:p>
            <a:r>
              <a:rPr lang="en-US" dirty="0" smtClean="0"/>
              <a:t>Naïve implementations:</a:t>
            </a:r>
          </a:p>
          <a:p>
            <a:pPr lvl="1"/>
            <a:r>
              <a:rPr lang="en-US" dirty="0" err="1" smtClean="0"/>
              <a:t>Precompute</a:t>
            </a:r>
            <a:r>
              <a:rPr lang="en-US" dirty="0" smtClean="0"/>
              <a:t> all-pairs distances</a:t>
            </a:r>
          </a:p>
          <a:p>
            <a:pPr lvl="1"/>
            <a:r>
              <a:rPr lang="en-US" dirty="0" smtClean="0"/>
              <a:t>Compute distances at query time</a:t>
            </a:r>
          </a:p>
          <a:p>
            <a:r>
              <a:rPr lang="en-US" dirty="0" smtClean="0"/>
              <a:t>Can we do better?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5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All-Pairs?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</a:t>
            </a:r>
            <a:r>
              <a:rPr lang="en-US" dirty="0" smtClean="0"/>
              <a:t>Algorithm: difficult to MapReduce-</a:t>
            </a:r>
            <a:r>
              <a:rPr lang="en-US" dirty="0" err="1" smtClean="0"/>
              <a:t>ify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Multiple-source shortest paths in MapReduce: run multiple parallel BFS </a:t>
            </a:r>
            <a:r>
              <a:rPr lang="en-US" i="1" dirty="0" smtClean="0"/>
              <a:t>simultaneously</a:t>
            </a:r>
          </a:p>
          <a:p>
            <a:pPr lvl="1"/>
            <a:r>
              <a:rPr lang="en-US" dirty="0" smtClean="0"/>
              <a:t>Assume source nodes {</a:t>
            </a:r>
            <a:r>
              <a:rPr lang="en-US" i="1" dirty="0" smtClean="0"/>
              <a:t>s</a:t>
            </a:r>
            <a:r>
              <a:rPr lang="en-US" i="1" baseline="-25000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dirty="0" smtClean="0"/>
              <a:t>, … </a:t>
            </a:r>
            <a:r>
              <a:rPr lang="en-US" i="1" dirty="0" smtClean="0"/>
              <a:t>s</a:t>
            </a:r>
            <a:r>
              <a:rPr lang="en-US" i="1" baseline="-25000" dirty="0" smtClean="0"/>
              <a:t>n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Instead of emitting a single distance, emit an array of distances, with respect to each source</a:t>
            </a:r>
          </a:p>
          <a:p>
            <a:pPr lvl="1"/>
            <a:r>
              <a:rPr lang="en-US" dirty="0" smtClean="0"/>
              <a:t>Reducer selects minimum for each element in array</a:t>
            </a:r>
          </a:p>
          <a:p>
            <a:r>
              <a:rPr lang="en-US" dirty="0" smtClean="0"/>
              <a:t>Does this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90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Approach (aka sketches)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i="1" dirty="0" smtClean="0"/>
              <a:t>n</a:t>
            </a:r>
            <a:r>
              <a:rPr lang="en-US" dirty="0" smtClean="0"/>
              <a:t> seeds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…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baseline="-25000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Compute distances from seeds to every node: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What can we conclude about distances?</a:t>
            </a:r>
          </a:p>
          <a:p>
            <a:pPr lvl="1"/>
            <a:r>
              <a:rPr lang="en-US" dirty="0" smtClean="0"/>
              <a:t>Insight: landmarks bound the maximum path length</a:t>
            </a:r>
          </a:p>
          <a:p>
            <a:r>
              <a:rPr lang="en-US" dirty="0" smtClean="0"/>
              <a:t>Lots of details:</a:t>
            </a:r>
          </a:p>
          <a:p>
            <a:pPr lvl="1"/>
            <a:r>
              <a:rPr lang="en-US" dirty="0" smtClean="0"/>
              <a:t>How to more tightly bound distances</a:t>
            </a:r>
          </a:p>
          <a:p>
            <a:pPr lvl="1"/>
            <a:r>
              <a:rPr lang="en-US" dirty="0" smtClean="0"/>
              <a:t>How to select landmarks (random isn’t the best…)</a:t>
            </a:r>
          </a:p>
          <a:p>
            <a:r>
              <a:rPr lang="en-US" dirty="0" smtClean="0"/>
              <a:t>Use multi-source parallel BFS implementation in MapReduce!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133600"/>
            <a:ext cx="1469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A	=	[2, 1, 1]</a:t>
            </a:r>
          </a:p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B 	=	[1, 1, 2]</a:t>
            </a:r>
          </a:p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C	=	[4, 3, 1]</a:t>
            </a:r>
          </a:p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D	=	[1, 2, 4]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 rot="20517061">
            <a:off x="497563" y="2564683"/>
            <a:ext cx="878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Nodes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7011" y="2590800"/>
            <a:ext cx="2132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Distances to seeds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23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d_cathedral_of_Kaliningrad_in_Russ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45" cy="68580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</a:t>
            </a:r>
            <a:r>
              <a:rPr lang="en-US" sz="1000" b="0" dirty="0"/>
              <a:t>(Kaliningrad)</a:t>
            </a:r>
          </a:p>
        </p:txBody>
      </p:sp>
    </p:spTree>
    <p:extLst>
      <p:ext uri="{BB962C8B-B14F-4D97-AF65-F5344CB8AC3E}">
        <p14:creationId xmlns:p14="http://schemas.microsoft.com/office/powerpoint/2010/main" val="3317849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Graph Problems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Finding shortest paths</a:t>
            </a:r>
          </a:p>
          <a:p>
            <a:pPr lvl="1"/>
            <a:r>
              <a:rPr lang="en-GB" smtClean="0"/>
              <a:t>Routing Internet traffic and UPS trucks</a:t>
            </a:r>
          </a:p>
          <a:p>
            <a:r>
              <a:rPr lang="en-GB" smtClean="0"/>
              <a:t>Finding minimum spanning trees</a:t>
            </a:r>
          </a:p>
          <a:p>
            <a:pPr lvl="1"/>
            <a:r>
              <a:rPr lang="en-GB" smtClean="0"/>
              <a:t>Telco laying down fiber</a:t>
            </a:r>
          </a:p>
          <a:p>
            <a:r>
              <a:rPr lang="en-GB" smtClean="0"/>
              <a:t>Finding Max Flow</a:t>
            </a:r>
          </a:p>
          <a:p>
            <a:pPr lvl="1"/>
            <a:r>
              <a:rPr lang="en-GB" smtClean="0"/>
              <a:t>Airline scheduling</a:t>
            </a:r>
          </a:p>
          <a:p>
            <a:r>
              <a:rPr lang="en-GB" smtClean="0"/>
              <a:t>Identify “special” nodes and communities</a:t>
            </a:r>
          </a:p>
          <a:p>
            <a:pPr lvl="1"/>
            <a:r>
              <a:rPr lang="en-GB" smtClean="0"/>
              <a:t>Breaking up terrorist cells, spread of avian flu</a:t>
            </a:r>
          </a:p>
          <a:p>
            <a:r>
              <a:rPr lang="en-GB" smtClean="0"/>
              <a:t>Bipartite matching</a:t>
            </a:r>
          </a:p>
          <a:p>
            <a:pPr lvl="1"/>
            <a:r>
              <a:rPr lang="en-GB" smtClean="0"/>
              <a:t>Monster.com, Match.com</a:t>
            </a:r>
          </a:p>
          <a:p>
            <a:r>
              <a:rPr lang="en-GB" smtClean="0"/>
              <a:t>And of course... PageRank</a:t>
            </a:r>
          </a:p>
        </p:txBody>
      </p:sp>
    </p:spTree>
    <p:extLst>
      <p:ext uri="{BB962C8B-B14F-4D97-AF65-F5344CB8AC3E}">
        <p14:creationId xmlns:p14="http://schemas.microsoft.com/office/powerpoint/2010/main" val="36244479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graphs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Irregular structure</a:t>
            </a:r>
          </a:p>
          <a:p>
            <a:r>
              <a:rPr lang="en-US" dirty="0" smtClean="0"/>
              <a:t>Irregular data access patterns</a:t>
            </a:r>
          </a:p>
          <a:p>
            <a:r>
              <a:rPr lang="en-US" dirty="0" smtClean="0"/>
              <a:t>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43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MapReduce (and Spark)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large class of graph algorithms involve:</a:t>
            </a:r>
          </a:p>
          <a:p>
            <a:pPr lvl="1"/>
            <a:r>
              <a:rPr lang="en-GB" dirty="0" smtClean="0"/>
              <a:t>Performing computations at each node: based on node features, edge features, and local link structure</a:t>
            </a:r>
          </a:p>
          <a:p>
            <a:pPr lvl="1"/>
            <a:r>
              <a:rPr lang="en-GB" dirty="0" smtClean="0"/>
              <a:t>Propagating computations: “traversing” the graph</a:t>
            </a:r>
          </a:p>
          <a:p>
            <a:r>
              <a:rPr lang="en-GB" dirty="0" smtClean="0"/>
              <a:t>Key questions:</a:t>
            </a:r>
          </a:p>
          <a:p>
            <a:pPr lvl="1"/>
            <a:r>
              <a:rPr lang="en-GB" dirty="0" smtClean="0"/>
              <a:t>How do you represent graph data in MapReduce (and Spark)?</a:t>
            </a:r>
          </a:p>
          <a:p>
            <a:pPr lvl="1"/>
            <a:r>
              <a:rPr lang="en-GB" dirty="0" smtClean="0"/>
              <a:t>How do you traverse a graph in MapReduce (and Spark)?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82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48047</TotalTime>
  <Words>1984</Words>
  <Application>Microsoft Macintosh PowerPoint</Application>
  <PresentationFormat>On-screen Show (4:3)</PresentationFormat>
  <Paragraphs>498</Paragraphs>
  <Slides>57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Default Design</vt:lpstr>
      <vt:lpstr>PowerPoint Presentation</vt:lpstr>
      <vt:lpstr>PowerPoint Presentation</vt:lpstr>
      <vt:lpstr>What’s a graph?</vt:lpstr>
      <vt:lpstr>PowerPoint Presentation</vt:lpstr>
      <vt:lpstr>PowerPoint Presentation</vt:lpstr>
      <vt:lpstr>PowerPoint Presentation</vt:lpstr>
      <vt:lpstr>Some Graph Problems</vt:lpstr>
      <vt:lpstr>What makes graphs hard?</vt:lpstr>
      <vt:lpstr>Graphs and MapReduce (and Spark)</vt:lpstr>
      <vt:lpstr>Representing Graphs</vt:lpstr>
      <vt:lpstr>Adjacency Matrices</vt:lpstr>
      <vt:lpstr>Adjacency Matrices: Critique</vt:lpstr>
      <vt:lpstr>Adjacency Lists</vt:lpstr>
      <vt:lpstr>Adjacency Lists: Critique</vt:lpstr>
      <vt:lpstr>Edge Lists</vt:lpstr>
      <vt:lpstr>Edge Lists: Critique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Count.</vt:lpstr>
      <vt:lpstr>PowerPoint Presentation</vt:lpstr>
      <vt:lpstr>Graphs and MapReduce (and Spark)</vt:lpstr>
      <vt:lpstr>Single-Source Shortest Path</vt:lpstr>
      <vt:lpstr>Dijkstra’s Algorithm Example</vt:lpstr>
      <vt:lpstr>Dijkstra’s Algorithm Example</vt:lpstr>
      <vt:lpstr>Dijkstra’s Algorithm Example</vt:lpstr>
      <vt:lpstr>Dijkstra’s Algorithm Example</vt:lpstr>
      <vt:lpstr>Dijkstra’s Algorithm Example</vt:lpstr>
      <vt:lpstr>Dijkstra’s Algorithm Example</vt:lpstr>
      <vt:lpstr>Single-Source Shortest Path</vt:lpstr>
      <vt:lpstr>Finding the Shortest Path</vt:lpstr>
      <vt:lpstr>PowerPoint Presentation</vt:lpstr>
      <vt:lpstr>Visualizing Parallel BFS</vt:lpstr>
      <vt:lpstr>From Intuition to Algorithm</vt:lpstr>
      <vt:lpstr>Multiple Iterations Needed</vt:lpstr>
      <vt:lpstr>BFS Pseudo-Code</vt:lpstr>
      <vt:lpstr>Stopping Criterion</vt:lpstr>
      <vt:lpstr>Comparison to Dijkstra</vt:lpstr>
      <vt:lpstr>Single Source: Weighted Edges</vt:lpstr>
      <vt:lpstr>Stopping Criterion</vt:lpstr>
      <vt:lpstr>Additional Complexities</vt:lpstr>
      <vt:lpstr>Stopping Criterion</vt:lpstr>
      <vt:lpstr>Application: Social Search</vt:lpstr>
      <vt:lpstr>Social Search</vt:lpstr>
      <vt:lpstr>All-Pairs?</vt:lpstr>
      <vt:lpstr>Landmark Approach (aka sketches)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8733</cp:revision>
  <dcterms:created xsi:type="dcterms:W3CDTF">2012-08-31T06:36:49Z</dcterms:created>
  <dcterms:modified xsi:type="dcterms:W3CDTF">2016-02-02T20:37:19Z</dcterms:modified>
  <cp:category/>
</cp:coreProperties>
</file>