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1080" r:id="rId2"/>
    <p:sldId id="1140" r:id="rId3"/>
    <p:sldId id="1110" r:id="rId4"/>
    <p:sldId id="1111" r:id="rId5"/>
    <p:sldId id="1112" r:id="rId6"/>
    <p:sldId id="1114" r:id="rId7"/>
    <p:sldId id="1121" r:id="rId8"/>
    <p:sldId id="1115" r:id="rId9"/>
    <p:sldId id="1116" r:id="rId10"/>
    <p:sldId id="1117" r:id="rId11"/>
    <p:sldId id="1118" r:id="rId12"/>
    <p:sldId id="1119" r:id="rId13"/>
    <p:sldId id="1082" r:id="rId14"/>
    <p:sldId id="1083" r:id="rId15"/>
    <p:sldId id="1084" r:id="rId16"/>
    <p:sldId id="1122" r:id="rId17"/>
    <p:sldId id="1123" r:id="rId18"/>
    <p:sldId id="1127" r:id="rId19"/>
    <p:sldId id="1128" r:id="rId20"/>
    <p:sldId id="1093" r:id="rId21"/>
    <p:sldId id="1124" r:id="rId22"/>
    <p:sldId id="1125" r:id="rId23"/>
    <p:sldId id="1126" r:id="rId24"/>
    <p:sldId id="1129" r:id="rId25"/>
    <p:sldId id="1130" r:id="rId26"/>
    <p:sldId id="1094" r:id="rId27"/>
    <p:sldId id="1096" r:id="rId28"/>
    <p:sldId id="1131" r:id="rId29"/>
    <p:sldId id="1097" r:id="rId30"/>
    <p:sldId id="1098" r:id="rId31"/>
    <p:sldId id="1099" r:id="rId32"/>
    <p:sldId id="1100" r:id="rId33"/>
    <p:sldId id="1102" r:id="rId34"/>
    <p:sldId id="1103" r:id="rId35"/>
    <p:sldId id="1137" r:id="rId36"/>
    <p:sldId id="1135" r:id="rId37"/>
    <p:sldId id="1136" r:id="rId38"/>
    <p:sldId id="1120" r:id="rId39"/>
    <p:sldId id="1108" r:id="rId40"/>
    <p:sldId id="949" r:id="rId41"/>
    <p:sldId id="950" r:id="rId42"/>
    <p:sldId id="951" r:id="rId43"/>
    <p:sldId id="952" r:id="rId44"/>
    <p:sldId id="953" r:id="rId45"/>
    <p:sldId id="954" r:id="rId46"/>
    <p:sldId id="1105" r:id="rId47"/>
    <p:sldId id="1141" r:id="rId48"/>
    <p:sldId id="1142" r:id="rId49"/>
    <p:sldId id="956" r:id="rId50"/>
    <p:sldId id="971" r:id="rId51"/>
    <p:sldId id="972" r:id="rId52"/>
    <p:sldId id="973" r:id="rId53"/>
    <p:sldId id="974" r:id="rId54"/>
    <p:sldId id="975" r:id="rId55"/>
    <p:sldId id="976" r:id="rId56"/>
    <p:sldId id="977" r:id="rId57"/>
    <p:sldId id="978" r:id="rId58"/>
    <p:sldId id="979" r:id="rId59"/>
    <p:sldId id="1107" r:id="rId60"/>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9" autoAdjust="0"/>
    <p:restoredTop sz="75202" autoAdjust="0"/>
  </p:normalViewPr>
  <p:slideViewPr>
    <p:cSldViewPr>
      <p:cViewPr varScale="1">
        <p:scale>
          <a:sx n="91" d="100"/>
          <a:sy n="91" d="100"/>
        </p:scale>
        <p:origin x="-1152"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Since we also want to include the first word in the bigram model, we need a dummy beginning of sentence marker &lt;s&gt;. We usually also have an end of sentence marker but for the sake of brevity, I don’t show that 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N-gram probability estimates. Derive the conditional probability expression on board ! Given that the occurrence of an n-gram is a random variable with a binomial distribution i.e. each n-gram is independent of the next. Untrue: (a) n-grams are overlapping (b) content words tend to clump (used once, likely to get used again)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Why is the 0 bad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You have to make sure that the joint is well-formed and understand how the conditional probability formula is derived.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40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Why is IR hard? Because language is hard!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51</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53</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066800"/>
            <a:ext cx="3543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066800"/>
            <a:ext cx="3543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48850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3" r:id="rId5"/>
    <p:sldLayoutId id="2147483654" r:id="rId6"/>
    <p:sldLayoutId id="2147483657" r:id="rId7"/>
    <p:sldLayoutId id="2147483659" r:id="rId8"/>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oleObject" Target="../embeddings/oleObject1.bin"/><Relationship Id="rId5" Type="http://schemas.openxmlformats.org/officeDocument/2006/relationships/image" Target="../media/image40.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2.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slideLayout" Target="../slideLayouts/slideLayout4.xml"/><Relationship Id="rId2" Type="http://schemas.openxmlformats.org/officeDocument/2006/relationships/image" Target="../media/image45.jpg"/></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slideLayout" Target="../slideLayouts/slideLayout4.xml"/><Relationship Id="rId2" Type="http://schemas.openxmlformats.org/officeDocument/2006/relationships/image" Target="../media/image45.jpg"/></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slideLayout" Target="../slideLayouts/slideLayout4.xml"/><Relationship Id="rId2" Type="http://schemas.openxmlformats.org/officeDocument/2006/relationships/image" Target="../media/image4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50.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5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iversityOfWaterloo_logo_horiz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064" y="0"/>
            <a:ext cx="4393936" cy="1761759"/>
          </a:xfrm>
          <a:prstGeom prst="rect">
            <a:avLst/>
          </a:prstGeom>
        </p:spPr>
      </p:pic>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600" dirty="0" smtClean="0">
                <a:solidFill>
                  <a:schemeClr val="bg2"/>
                </a:solidFill>
                <a:latin typeface="Gill Sans"/>
                <a:cs typeface="Gill Sans"/>
              </a:rPr>
              <a:t>Big Data Infrastructure</a:t>
            </a:r>
            <a:endParaRPr lang="en-US" sz="3600" dirty="0">
              <a:solidFill>
                <a:schemeClr val="bg2"/>
              </a:solidFill>
              <a:latin typeface="Gill Sans"/>
              <a:cs typeface="Gill Sans"/>
            </a:endParaRPr>
          </a:p>
        </p:txBody>
      </p:sp>
      <p:pic>
        <p:nvPicPr>
          <p:cNvPr id="9" name="Picture 13" descr="creative-commons"/>
          <p:cNvPicPr>
            <a:picLocks noChangeAspect="1" noChangeArrowheads="1"/>
          </p:cNvPicPr>
          <p:nvPr/>
        </p:nvPicPr>
        <p:blipFill>
          <a:blip r:embed="rId3"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800" b="0" dirty="0">
                <a:solidFill>
                  <a:schemeClr val="bg2"/>
                </a:solidFill>
                <a:latin typeface="Gill Sans"/>
                <a:cs typeface="Gill Sans"/>
              </a:rPr>
              <a:t>Week 4</a:t>
            </a:r>
            <a:r>
              <a:rPr lang="en-US" sz="2800" b="0" dirty="0" smtClean="0">
                <a:solidFill>
                  <a:schemeClr val="bg2"/>
                </a:solidFill>
                <a:latin typeface="Gill Sans"/>
                <a:cs typeface="Gill Sans"/>
              </a:rPr>
              <a:t>: Analyzing Text (1/</a:t>
            </a:r>
            <a:r>
              <a:rPr lang="en-US" sz="2800" b="0" dirty="0">
                <a:solidFill>
                  <a:schemeClr val="bg2"/>
                </a:solidFill>
                <a:latin typeface="Gill Sans"/>
                <a:cs typeface="Gill Sans"/>
              </a:rPr>
              <a:t>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489/698 Big Data Infrastructure (Winter 2016)</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Jimmy Lin</a:t>
            </a:r>
          </a:p>
          <a:p>
            <a:pPr algn="ctr" eaLnBrk="1" hangingPunct="1"/>
            <a:r>
              <a:rPr lang="en-US" sz="2000" b="0" dirty="0" smtClean="0">
                <a:solidFill>
                  <a:schemeClr val="bg2"/>
                </a:solidFill>
                <a:latin typeface="Gill Sans"/>
                <a:cs typeface="Gill Sans"/>
              </a:rPr>
              <a:t>David R. Cheriton School of Computer Science</a:t>
            </a:r>
          </a:p>
          <a:p>
            <a:pPr algn="ctr" eaLnBrk="1" hangingPunct="1"/>
            <a:r>
              <a:rPr lang="en-US" sz="2000" b="0" dirty="0" smtClean="0">
                <a:solidFill>
                  <a:schemeClr val="bg2"/>
                </a:solidFill>
                <a:latin typeface="Gill Sans"/>
                <a:cs typeface="Gill Sans"/>
              </a:rPr>
              <a:t>University of Waterloo</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January </a:t>
            </a:r>
            <a:r>
              <a:rPr lang="en-US" sz="2400" b="0" dirty="0" smtClean="0">
                <a:solidFill>
                  <a:schemeClr val="bg2"/>
                </a:solidFill>
                <a:latin typeface="Gill Sans"/>
                <a:cs typeface="Gill Sans"/>
              </a:rPr>
              <a:t>26, </a:t>
            </a:r>
            <a:r>
              <a:rPr lang="en-US" sz="2400" b="0" dirty="0">
                <a:solidFill>
                  <a:schemeClr val="bg2"/>
                </a:solidFill>
                <a:latin typeface="Gill Sans"/>
                <a:cs typeface="Gill Sans"/>
              </a:rPr>
              <a:t>2016</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smtClean="0">
                <a:solidFill>
                  <a:schemeClr val="bg1"/>
                </a:solidFill>
                <a:latin typeface="Gill Sans"/>
                <a:cs typeface="Gill Sans"/>
              </a:rPr>
              <a:t>These slides are available at http</a:t>
            </a:r>
            <a:r>
              <a:rPr lang="en-US" sz="1800" b="0" dirty="0">
                <a:solidFill>
                  <a:schemeClr val="bg1"/>
                </a:solidFill>
                <a:latin typeface="Gill Sans"/>
                <a:cs typeface="Gill Sans"/>
              </a:rPr>
              <a:t>://</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/bigdata-2016w</a:t>
            </a:r>
            <a:r>
              <a:rPr lang="en-US" sz="1800" b="0" dirty="0" smtClean="0">
                <a:solidFill>
                  <a:schemeClr val="bg1"/>
                </a:solidFill>
                <a:latin typeface="Gill Sans"/>
                <a:cs typeface="Gill Sans"/>
              </a:rPr>
              <a:t>/</a:t>
            </a:r>
          </a:p>
        </p:txBody>
      </p:sp>
    </p:spTree>
    <p:extLst>
      <p:ext uri="{BB962C8B-B14F-4D97-AF65-F5344CB8AC3E}">
        <p14:creationId xmlns:p14="http://schemas.microsoft.com/office/powerpoint/2010/main" val="308645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ln/>
        </p:spPr>
        <p:txBody>
          <a:bodyPr/>
          <a:lstStyle/>
          <a:p>
            <a:r>
              <a:rPr lang="en-US" dirty="0"/>
              <a:t>Approximating </a:t>
            </a:r>
            <a:r>
              <a:rPr lang="en-US" dirty="0" smtClean="0"/>
              <a:t>Probabilities: </a:t>
            </a:r>
            <a:r>
              <a:rPr lang="en-US" i="1" dirty="0" smtClean="0"/>
              <a:t>N</a:t>
            </a:r>
            <a:r>
              <a:rPr lang="en-US" dirty="0"/>
              <a:t>-Grams</a:t>
            </a:r>
          </a:p>
        </p:txBody>
      </p:sp>
      <p:pic>
        <p:nvPicPr>
          <p:cNvPr id="30727" name="Picture 7"/>
          <p:cNvPicPr>
            <a:picLocks noChangeAspect="1" noChangeArrowheads="1"/>
          </p:cNvPicPr>
          <p:nvPr/>
        </p:nvPicPr>
        <p:blipFill>
          <a:blip r:embed="rId3" cstate="print"/>
          <a:srcRect/>
          <a:stretch>
            <a:fillRect/>
          </a:stretch>
        </p:blipFill>
        <p:spPr bwMode="auto">
          <a:xfrm>
            <a:off x="731520" y="4572000"/>
            <a:ext cx="7804547" cy="312539"/>
          </a:xfrm>
          <a:prstGeom prst="rect">
            <a:avLst/>
          </a:prstGeom>
          <a:noFill/>
          <a:ln w="12700" cap="flat">
            <a:noFill/>
            <a:miter lim="800000"/>
            <a:headEnd/>
            <a:tailEnd/>
          </a:ln>
        </p:spPr>
      </p:pic>
      <p:pic>
        <p:nvPicPr>
          <p:cNvPr id="30728" name="Picture 8"/>
          <p:cNvPicPr>
            <a:picLocks noChangeAspect="1" noChangeArrowheads="1"/>
          </p:cNvPicPr>
          <p:nvPr/>
        </p:nvPicPr>
        <p:blipFill>
          <a:blip r:embed="rId4" cstate="print"/>
          <a:srcRect/>
          <a:stretch>
            <a:fillRect/>
          </a:stretch>
        </p:blipFill>
        <p:spPr bwMode="auto">
          <a:xfrm>
            <a:off x="1214437" y="3911203"/>
            <a:ext cx="4893469" cy="348258"/>
          </a:xfrm>
          <a:prstGeom prst="rect">
            <a:avLst/>
          </a:prstGeom>
          <a:noFill/>
          <a:ln w="12700" cap="flat">
            <a:noFill/>
            <a:miter lim="800000"/>
            <a:headEnd/>
            <a:tailEnd/>
          </a:ln>
        </p:spPr>
      </p:pic>
      <p:sp>
        <p:nvSpPr>
          <p:cNvPr id="11" name="Rectangle 2"/>
          <p:cNvSpPr>
            <a:spLocks/>
          </p:cNvSpPr>
          <p:nvPr/>
        </p:nvSpPr>
        <p:spPr bwMode="auto">
          <a:xfrm>
            <a:off x="381000" y="1234588"/>
            <a:ext cx="7538122" cy="738664"/>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dirty="0">
                <a:solidFill>
                  <a:srgbClr val="000000"/>
                </a:solidFill>
                <a:latin typeface="Gill Sans" charset="0"/>
                <a:ea typeface="Gill Sans" charset="0"/>
                <a:cs typeface="Gill Sans" charset="0"/>
                <a:sym typeface="Gill Sans" charset="0"/>
              </a:rPr>
              <a:t>Basic idea: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2" name="Picture 9"/>
          <p:cNvPicPr>
            <a:picLocks noChangeAspect="1" noChangeArrowheads="1"/>
          </p:cNvPicPr>
          <p:nvPr/>
        </p:nvPicPr>
        <p:blipFill>
          <a:blip r:embed="rId5" cstate="print"/>
          <a:srcRect/>
          <a:stretch>
            <a:fillRect/>
          </a:stretch>
        </p:blipFill>
        <p:spPr bwMode="auto">
          <a:xfrm>
            <a:off x="838200" y="2166342"/>
            <a:ext cx="6741914" cy="348258"/>
          </a:xfrm>
          <a:prstGeom prst="rect">
            <a:avLst/>
          </a:prstGeom>
          <a:noFill/>
          <a:ln w="12700" cap="flat">
            <a:noFill/>
            <a:miter lim="800000"/>
            <a:headEnd/>
            <a:tailEnd/>
          </a:ln>
        </p:spPr>
      </p:pic>
      <p:sp>
        <p:nvSpPr>
          <p:cNvPr id="13" name="Rectangle 7"/>
          <p:cNvSpPr>
            <a:spLocks/>
          </p:cNvSpPr>
          <p:nvPr/>
        </p:nvSpPr>
        <p:spPr bwMode="auto">
          <a:xfrm>
            <a:off x="533400" y="3131894"/>
            <a:ext cx="3785592"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dirty="0" smtClean="0">
                <a:solidFill>
                  <a:srgbClr val="000000"/>
                </a:solidFill>
                <a:latin typeface="Gill Sans" charset="0"/>
                <a:ea typeface="Gill Sans" charset="0"/>
                <a:cs typeface="Gill Sans" charset="0"/>
                <a:sym typeface="Gill Sans" charset="0"/>
              </a:rPr>
              <a:t>N=2:</a:t>
            </a:r>
            <a:r>
              <a:rPr lang="en-US" sz="2400" b="0" dirty="0" smtClean="0">
                <a:solidFill>
                  <a:srgbClr val="000000"/>
                </a:solidFill>
                <a:latin typeface="Gill Sans" charset="0"/>
                <a:ea typeface="Gill Sans" charset="0"/>
                <a:cs typeface="Gill Sans" charset="0"/>
                <a:sym typeface="Gill Sans" charset="0"/>
              </a:rPr>
              <a:t> Bigram Language Model</a:t>
            </a:r>
          </a:p>
        </p:txBody>
      </p:sp>
    </p:spTree>
    <p:extLst>
      <p:ext uri="{BB962C8B-B14F-4D97-AF65-F5344CB8AC3E}">
        <p14:creationId xmlns:p14="http://schemas.microsoft.com/office/powerpoint/2010/main" val="39034414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r>
              <a:rPr lang="en-US" dirty="0" smtClean="0"/>
              <a:t>Approximating Probabilities: </a:t>
            </a:r>
            <a:r>
              <a:rPr lang="en-US" i="1" dirty="0" smtClean="0"/>
              <a:t>N</a:t>
            </a:r>
            <a:r>
              <a:rPr lang="en-US" dirty="0"/>
              <a:t>-Grams</a:t>
            </a:r>
          </a:p>
        </p:txBody>
      </p:sp>
      <p:pic>
        <p:nvPicPr>
          <p:cNvPr id="32776" name="Picture 8"/>
          <p:cNvPicPr>
            <a:picLocks noChangeAspect="1" noChangeArrowheads="1"/>
          </p:cNvPicPr>
          <p:nvPr/>
        </p:nvPicPr>
        <p:blipFill>
          <a:blip r:embed="rId2" cstate="print"/>
          <a:srcRect/>
          <a:stretch>
            <a:fillRect/>
          </a:stretch>
        </p:blipFill>
        <p:spPr bwMode="auto">
          <a:xfrm>
            <a:off x="1214437" y="3911203"/>
            <a:ext cx="5750719" cy="348258"/>
          </a:xfrm>
          <a:prstGeom prst="rect">
            <a:avLst/>
          </a:prstGeom>
          <a:noFill/>
          <a:ln w="12700" cap="flat">
            <a:noFill/>
            <a:miter lim="800000"/>
            <a:headEnd/>
            <a:tailEnd/>
          </a:ln>
        </p:spPr>
      </p:pic>
      <p:pic>
        <p:nvPicPr>
          <p:cNvPr id="32777" name="Picture 9"/>
          <p:cNvPicPr>
            <a:picLocks noChangeAspect="1" noChangeArrowheads="1"/>
          </p:cNvPicPr>
          <p:nvPr/>
        </p:nvPicPr>
        <p:blipFill>
          <a:blip r:embed="rId3" cstate="print"/>
          <a:srcRect/>
          <a:stretch>
            <a:fillRect/>
          </a:stretch>
        </p:blipFill>
        <p:spPr bwMode="auto">
          <a:xfrm>
            <a:off x="731520" y="4572000"/>
            <a:ext cx="8054578" cy="312539"/>
          </a:xfrm>
          <a:prstGeom prst="rect">
            <a:avLst/>
          </a:prstGeom>
          <a:noFill/>
          <a:ln w="12700" cap="flat">
            <a:noFill/>
            <a:miter lim="800000"/>
            <a:headEnd/>
            <a:tailEnd/>
          </a:ln>
        </p:spPr>
      </p:pic>
      <p:sp>
        <p:nvSpPr>
          <p:cNvPr id="11" name="Rectangle 2"/>
          <p:cNvSpPr>
            <a:spLocks/>
          </p:cNvSpPr>
          <p:nvPr/>
        </p:nvSpPr>
        <p:spPr bwMode="auto">
          <a:xfrm>
            <a:off x="381000" y="1234588"/>
            <a:ext cx="7538122" cy="738664"/>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dirty="0">
                <a:solidFill>
                  <a:srgbClr val="000000"/>
                </a:solidFill>
                <a:latin typeface="Gill Sans" charset="0"/>
                <a:ea typeface="Gill Sans" charset="0"/>
                <a:cs typeface="Gill Sans" charset="0"/>
                <a:sym typeface="Gill Sans" charset="0"/>
              </a:rPr>
              <a:t>Basic idea: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2" name="Picture 9"/>
          <p:cNvPicPr>
            <a:picLocks noChangeAspect="1" noChangeArrowheads="1"/>
          </p:cNvPicPr>
          <p:nvPr/>
        </p:nvPicPr>
        <p:blipFill>
          <a:blip r:embed="rId4" cstate="print"/>
          <a:srcRect/>
          <a:stretch>
            <a:fillRect/>
          </a:stretch>
        </p:blipFill>
        <p:spPr bwMode="auto">
          <a:xfrm>
            <a:off x="838200" y="2166342"/>
            <a:ext cx="6741914" cy="348258"/>
          </a:xfrm>
          <a:prstGeom prst="rect">
            <a:avLst/>
          </a:prstGeom>
          <a:noFill/>
          <a:ln w="12700" cap="flat">
            <a:noFill/>
            <a:miter lim="800000"/>
            <a:headEnd/>
            <a:tailEnd/>
          </a:ln>
        </p:spPr>
      </p:pic>
      <p:sp>
        <p:nvSpPr>
          <p:cNvPr id="13" name="Rectangle 7"/>
          <p:cNvSpPr>
            <a:spLocks/>
          </p:cNvSpPr>
          <p:nvPr/>
        </p:nvSpPr>
        <p:spPr bwMode="auto">
          <a:xfrm>
            <a:off x="533400" y="3131894"/>
            <a:ext cx="3887483"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dirty="0" smtClean="0">
                <a:solidFill>
                  <a:srgbClr val="000000"/>
                </a:solidFill>
                <a:latin typeface="Gill Sans" charset="0"/>
                <a:ea typeface="Gill Sans" charset="0"/>
                <a:cs typeface="Gill Sans" charset="0"/>
                <a:sym typeface="Gill Sans" charset="0"/>
              </a:rPr>
              <a:t>N=3: </a:t>
            </a:r>
            <a:r>
              <a:rPr lang="en-US" sz="2400" b="0" dirty="0" smtClean="0">
                <a:solidFill>
                  <a:srgbClr val="000000"/>
                </a:solidFill>
                <a:latin typeface="Gill Sans" charset="0"/>
                <a:ea typeface="Gill Sans" charset="0"/>
                <a:cs typeface="Gill Sans" charset="0"/>
                <a:sym typeface="Gill Sans" charset="0"/>
              </a:rPr>
              <a:t>Trigram Language Model</a:t>
            </a:r>
          </a:p>
        </p:txBody>
      </p:sp>
    </p:spTree>
    <p:extLst>
      <p:ext uri="{BB962C8B-B14F-4D97-AF65-F5344CB8AC3E}">
        <p14:creationId xmlns:p14="http://schemas.microsoft.com/office/powerpoint/2010/main" val="1636895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US" dirty="0" smtClean="0"/>
              <a:t>Building </a:t>
            </a:r>
            <a:r>
              <a:rPr lang="en-US" i="1" dirty="0" smtClean="0"/>
              <a:t>N</a:t>
            </a:r>
            <a:r>
              <a:rPr lang="en-US" dirty="0" smtClean="0"/>
              <a:t>-Gram Language Models</a:t>
            </a:r>
            <a:endParaRPr lang="en-US" dirty="0"/>
          </a:p>
        </p:txBody>
      </p:sp>
      <p:sp>
        <p:nvSpPr>
          <p:cNvPr id="34818" name="Rectangle 2"/>
          <p:cNvSpPr>
            <a:spLocks noGrp="1" noChangeArrowheads="1"/>
          </p:cNvSpPr>
          <p:nvPr>
            <p:ph idx="1"/>
          </p:nvPr>
        </p:nvSpPr>
        <p:spPr/>
        <p:txBody>
          <a:bodyPr/>
          <a:lstStyle/>
          <a:p>
            <a:r>
              <a:rPr lang="en-US" dirty="0" smtClean="0"/>
              <a:t>Compute maximum likelihood estimates (MLE) for individual </a:t>
            </a:r>
            <a:br>
              <a:rPr lang="en-US" dirty="0" smtClean="0"/>
            </a:br>
            <a:r>
              <a:rPr lang="en-US" i="1" dirty="0" smtClean="0"/>
              <a:t>n</a:t>
            </a:r>
            <a:r>
              <a:rPr lang="en-US" dirty="0" smtClean="0"/>
              <a:t>-gram probabilities</a:t>
            </a:r>
          </a:p>
          <a:p>
            <a:pPr lvl="1"/>
            <a:r>
              <a:rPr lang="en-US" dirty="0" smtClean="0"/>
              <a:t>Unigram:</a:t>
            </a:r>
          </a:p>
          <a:p>
            <a:pPr lvl="1"/>
            <a:endParaRPr lang="en-US" dirty="0" smtClean="0"/>
          </a:p>
          <a:p>
            <a:pPr lvl="1"/>
            <a:r>
              <a:rPr lang="en-US" dirty="0" smtClean="0"/>
              <a:t>Bigram: </a:t>
            </a:r>
          </a:p>
          <a:p>
            <a:endParaRPr lang="en-US" dirty="0" smtClean="0"/>
          </a:p>
          <a:p>
            <a:endParaRPr lang="en-US" dirty="0" smtClean="0"/>
          </a:p>
          <a:p>
            <a:pPr lvl="1"/>
            <a:r>
              <a:rPr lang="en-US" dirty="0" smtClean="0"/>
              <a:t>Generalizes to higher-order </a:t>
            </a:r>
            <a:r>
              <a:rPr lang="en-US" i="1" dirty="0" smtClean="0"/>
              <a:t>n</a:t>
            </a:r>
            <a:r>
              <a:rPr lang="en-US" dirty="0" smtClean="0"/>
              <a:t>-grams</a:t>
            </a:r>
          </a:p>
          <a:p>
            <a:pPr lvl="1"/>
            <a:r>
              <a:rPr lang="en-US" dirty="0" smtClean="0"/>
              <a:t>State of the art models use ~</a:t>
            </a:r>
            <a:r>
              <a:rPr lang="en-US" dirty="0" smtClean="0"/>
              <a:t>5-grams</a:t>
            </a:r>
            <a:endParaRPr lang="en-US" dirty="0" smtClean="0"/>
          </a:p>
          <a:p>
            <a:r>
              <a:rPr lang="en-US" dirty="0" smtClean="0"/>
              <a:t>We already know how to do this in MapReduce!</a:t>
            </a:r>
          </a:p>
        </p:txBody>
      </p:sp>
      <p:pic>
        <p:nvPicPr>
          <p:cNvPr id="34819" name="Picture 3"/>
          <p:cNvPicPr>
            <a:picLocks noChangeAspect="1" noChangeArrowheads="1"/>
          </p:cNvPicPr>
          <p:nvPr/>
        </p:nvPicPr>
        <p:blipFill>
          <a:blip r:embed="rId3" cstate="print"/>
          <a:srcRect/>
          <a:stretch>
            <a:fillRect/>
          </a:stretch>
        </p:blipFill>
        <p:spPr bwMode="auto">
          <a:xfrm>
            <a:off x="2514600" y="1864709"/>
            <a:ext cx="1660922" cy="535781"/>
          </a:xfrm>
          <a:prstGeom prst="rect">
            <a:avLst/>
          </a:prstGeom>
          <a:noFill/>
          <a:ln w="12700" cap="flat">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438400" y="2595562"/>
            <a:ext cx="2446734" cy="535781"/>
          </a:xfrm>
          <a:prstGeom prst="rect">
            <a:avLst/>
          </a:prstGeom>
          <a:noFill/>
          <a:ln w="12700" cap="flat">
            <a:noFill/>
            <a:miter lim="800000"/>
            <a:headEnd/>
            <a:tailEnd/>
          </a:ln>
        </p:spPr>
      </p:pic>
      <p:pic>
        <p:nvPicPr>
          <p:cNvPr id="34821" name="Picture 5"/>
          <p:cNvPicPr>
            <a:picLocks noChangeAspect="1" noChangeArrowheads="1"/>
          </p:cNvPicPr>
          <p:nvPr/>
        </p:nvPicPr>
        <p:blipFill>
          <a:blip r:embed="rId5" cstate="print"/>
          <a:srcRect/>
          <a:stretch>
            <a:fillRect/>
          </a:stretch>
        </p:blipFill>
        <p:spPr bwMode="auto">
          <a:xfrm>
            <a:off x="2433637" y="3202781"/>
            <a:ext cx="5643563" cy="607219"/>
          </a:xfrm>
          <a:prstGeom prst="rect">
            <a:avLst/>
          </a:prstGeom>
          <a:noFill/>
          <a:ln w="12700" cap="flat">
            <a:noFill/>
            <a:miter lim="800000"/>
            <a:headEnd/>
            <a:tailEnd/>
          </a:ln>
        </p:spPr>
      </p:pic>
      <p:sp>
        <p:nvSpPr>
          <p:cNvPr id="7" name="TextBox 6"/>
          <p:cNvSpPr txBox="1">
            <a:spLocks noChangeArrowheads="1"/>
          </p:cNvSpPr>
          <p:nvPr/>
        </p:nvSpPr>
        <p:spPr bwMode="auto">
          <a:xfrm rot="21298163">
            <a:off x="5390423" y="1716080"/>
            <a:ext cx="2679490" cy="83099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Fancy way of saying: </a:t>
            </a:r>
            <a:br>
              <a:rPr kumimoji="0" lang="en-US" sz="2400" b="0" i="0" u="none" strike="noStrike" kern="0" cap="none" spc="0" normalizeH="0" baseline="0" noProof="0" dirty="0" smtClean="0">
                <a:ln>
                  <a:noFill/>
                </a:ln>
                <a:solidFill>
                  <a:srgbClr val="FF0000"/>
                </a:solidFill>
                <a:effectLst/>
                <a:uLnTx/>
                <a:uFillTx/>
                <a:latin typeface="Gill Sans"/>
                <a:cs typeface="Gill Sans"/>
              </a:rPr>
            </a:br>
            <a:r>
              <a:rPr kumimoji="0" lang="en-US" sz="2400" b="0" i="0" u="none" strike="noStrike" kern="0" cap="none" spc="0" normalizeH="0" baseline="0" noProof="0" dirty="0" smtClean="0">
                <a:ln>
                  <a:noFill/>
                </a:ln>
                <a:solidFill>
                  <a:srgbClr val="FF0000"/>
                </a:solidFill>
                <a:effectLst/>
                <a:uLnTx/>
                <a:uFillTx/>
                <a:latin typeface="Gill Sans"/>
                <a:cs typeface="Gill Sans"/>
              </a:rPr>
              <a:t>count + divide</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8" name="TextBox 7"/>
          <p:cNvSpPr txBox="1">
            <a:spLocks noChangeArrowheads="1"/>
          </p:cNvSpPr>
          <p:nvPr/>
        </p:nvSpPr>
        <p:spPr bwMode="auto">
          <a:xfrm rot="21298163">
            <a:off x="5958717" y="3773360"/>
            <a:ext cx="2660554"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Minor</a:t>
            </a:r>
            <a:r>
              <a:rPr kumimoji="0" lang="en-US" sz="2400" b="0" i="0" u="none" strike="noStrike" kern="0" cap="none" spc="0" normalizeH="0" noProof="0" dirty="0" smtClean="0">
                <a:ln>
                  <a:noFill/>
                </a:ln>
                <a:solidFill>
                  <a:srgbClr val="FF0000"/>
                </a:solidFill>
                <a:effectLst/>
                <a:uLnTx/>
                <a:uFillTx/>
                <a:latin typeface="Gill Sans"/>
                <a:cs typeface="Gill Sans"/>
              </a:rPr>
              <a:t> detail here…</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9" name="TextBox 8"/>
          <p:cNvSpPr txBox="1">
            <a:spLocks noChangeArrowheads="1"/>
          </p:cNvSpPr>
          <p:nvPr/>
        </p:nvSpPr>
        <p:spPr bwMode="auto">
          <a:xfrm rot="21298163">
            <a:off x="6703553" y="3260434"/>
            <a:ext cx="28715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37253961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p:nvPr>
        </p:nvSpPr>
        <p:spPr>
          <a:xfrm>
            <a:off x="228600" y="5029200"/>
            <a:ext cx="8686800" cy="1028700"/>
          </a:xfrm>
        </p:spPr>
        <p:txBody>
          <a:bodyPr/>
          <a:lstStyle/>
          <a:p>
            <a:pPr algn="ctr"/>
            <a:r>
              <a:rPr lang="en-US" dirty="0" smtClean="0"/>
              <a:t>The two commandments of estimating probability distributions…</a:t>
            </a:r>
            <a:endParaRPr lang="en-US" dirty="0"/>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(Moses)</a:t>
            </a:r>
            <a:endParaRPr lang="en-US" sz="1000" b="0" dirty="0">
              <a:solidFill>
                <a:srgbClr val="FFFFFF"/>
              </a:solidFill>
            </a:endParaRPr>
          </a:p>
        </p:txBody>
      </p:sp>
    </p:spTree>
    <p:extLst>
      <p:ext uri="{BB962C8B-B14F-4D97-AF65-F5344CB8AC3E}">
        <p14:creationId xmlns:p14="http://schemas.microsoft.com/office/powerpoint/2010/main" val="1964210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81979" cy="6858000"/>
          </a:xfrm>
          <a:prstGeom prst="rect">
            <a:avLst/>
          </a:prstGeom>
        </p:spPr>
      </p:pic>
      <p:sp>
        <p:nvSpPr>
          <p:cNvPr id="2" name="Title 1"/>
          <p:cNvSpPr>
            <a:spLocks noGrp="1"/>
          </p:cNvSpPr>
          <p:nvPr>
            <p:ph type="title"/>
          </p:nvPr>
        </p:nvSpPr>
        <p:spPr>
          <a:xfrm>
            <a:off x="1143000" y="38100"/>
            <a:ext cx="8686800" cy="1028700"/>
          </a:xfrm>
        </p:spPr>
        <p:txBody>
          <a:bodyPr/>
          <a:lstStyle/>
          <a:p>
            <a:r>
              <a:rPr lang="en-US" dirty="0" smtClean="0"/>
              <a:t>Probabilities must sum up to one</a:t>
            </a:r>
            <a:endParaRPr lang="en-US" dirty="0"/>
          </a:p>
        </p:txBody>
      </p:sp>
      <p:sp>
        <p:nvSpPr>
          <p:cNvPr id="6" name="TextBox 3"/>
          <p:cNvSpPr txBox="1">
            <a:spLocks noChangeArrowheads="1"/>
          </p:cNvSpPr>
          <p:nvPr/>
        </p:nvSpPr>
        <p:spPr bwMode="auto">
          <a:xfrm>
            <a:off x="0" y="6611938"/>
            <a:ext cx="4648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pl-PL" sz="1000" b="0" dirty="0">
                <a:solidFill>
                  <a:srgbClr val="FFFFFF"/>
                </a:solidFill>
              </a:rPr>
              <a:t>http://</a:t>
            </a:r>
            <a:r>
              <a:rPr lang="pl-PL" sz="1000" b="0" dirty="0" err="1">
                <a:solidFill>
                  <a:srgbClr val="FFFFFF"/>
                </a:solidFill>
              </a:rPr>
              <a:t>www.flickr.com</a:t>
            </a:r>
            <a:r>
              <a:rPr lang="pl-PL" sz="1000" b="0" dirty="0">
                <a:solidFill>
                  <a:srgbClr val="FFFFFF"/>
                </a:solidFill>
              </a:rPr>
              <a:t>/</a:t>
            </a:r>
            <a:r>
              <a:rPr lang="pl-PL" sz="1000" b="0" dirty="0" err="1">
                <a:solidFill>
                  <a:srgbClr val="FFFFFF"/>
                </a:solidFill>
              </a:rPr>
              <a:t>photos</a:t>
            </a:r>
            <a:r>
              <a:rPr lang="pl-PL" sz="1000" b="0" dirty="0">
                <a:solidFill>
                  <a:srgbClr val="FFFFFF"/>
                </a:solidFill>
              </a:rPr>
              <a:t>/37680518@N03/7746322384/</a:t>
            </a:r>
            <a:endParaRPr lang="en-US" sz="1000" b="0" dirty="0">
              <a:solidFill>
                <a:srgbClr val="FFFFFF"/>
              </a:solidFill>
            </a:endParaRPr>
          </a:p>
        </p:txBody>
      </p:sp>
    </p:spTree>
    <p:extLst>
      <p:ext uri="{BB962C8B-B14F-4D97-AF65-F5344CB8AC3E}">
        <p14:creationId xmlns:p14="http://schemas.microsoft.com/office/powerpoint/2010/main" val="3894786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gh-tex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56" y="1"/>
            <a:ext cx="10297056" cy="6858000"/>
          </a:xfrm>
          <a:prstGeom prst="rect">
            <a:avLst/>
          </a:prstGeom>
        </p:spPr>
      </p:pic>
      <p:sp>
        <p:nvSpPr>
          <p:cNvPr id="2" name="Title 1"/>
          <p:cNvSpPr>
            <a:spLocks noGrp="1"/>
          </p:cNvSpPr>
          <p:nvPr>
            <p:ph type="title"/>
          </p:nvPr>
        </p:nvSpPr>
        <p:spPr>
          <a:xfrm>
            <a:off x="4343400" y="5105400"/>
            <a:ext cx="4419600" cy="1028700"/>
          </a:xfrm>
        </p:spPr>
        <p:txBody>
          <a:bodyPr/>
          <a:lstStyle/>
          <a:p>
            <a:r>
              <a:rPr lang="en-US" dirty="0" smtClean="0"/>
              <a:t>Thou shalt smooth</a:t>
            </a:r>
            <a:endParaRPr lang="en-US" dirty="0"/>
          </a:p>
        </p:txBody>
      </p:sp>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brettmorrison</a:t>
            </a:r>
            <a:r>
              <a:rPr lang="en-US" sz="1000" b="0" dirty="0">
                <a:solidFill>
                  <a:srgbClr val="FFFFFF"/>
                </a:solidFill>
              </a:rPr>
              <a:t>/3732910565/</a:t>
            </a:r>
          </a:p>
        </p:txBody>
      </p:sp>
      <p:sp>
        <p:nvSpPr>
          <p:cNvPr id="5" name="TextBox 4"/>
          <p:cNvSpPr txBox="1">
            <a:spLocks noChangeArrowheads="1"/>
          </p:cNvSpPr>
          <p:nvPr/>
        </p:nvSpPr>
        <p:spPr bwMode="auto">
          <a:xfrm>
            <a:off x="5331078" y="5791200"/>
            <a:ext cx="2136522"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effectLst/>
                <a:uLnTx/>
                <a:uFillTx/>
                <a:latin typeface="Gill Sans"/>
                <a:cs typeface="Gill Sans"/>
              </a:rPr>
              <a:t>What? Why?</a:t>
            </a:r>
            <a:endParaRPr kumimoji="0" lang="en-US" sz="2000" i="0" u="none" strike="noStrike" kern="0" cap="none" spc="0" normalizeH="0" baseline="0" noProof="0" dirty="0" smtClean="0">
              <a:ln>
                <a:noFill/>
              </a:ln>
              <a:effectLst/>
              <a:uLnTx/>
              <a:uFillTx/>
              <a:latin typeface="Gill Sans"/>
              <a:cs typeface="Gill Sans"/>
            </a:endParaRPr>
          </a:p>
        </p:txBody>
      </p:sp>
    </p:spTree>
    <p:extLst>
      <p:ext uri="{BB962C8B-B14F-4D97-AF65-F5344CB8AC3E}">
        <p14:creationId xmlns:p14="http://schemas.microsoft.com/office/powerpoint/2010/main" val="3475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7" y="0"/>
            <a:ext cx="10244481" cy="6858000"/>
          </a:xfrm>
          <a:prstGeom prst="rect">
            <a:avLst/>
          </a:prstGeom>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https://</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avlxyz</a:t>
            </a:r>
            <a:r>
              <a:rPr lang="en-US" sz="1000" b="0" dirty="0">
                <a:solidFill>
                  <a:srgbClr val="FFFFFF"/>
                </a:solidFill>
              </a:rPr>
              <a:t>/6898001012/</a:t>
            </a:r>
          </a:p>
        </p:txBody>
      </p:sp>
    </p:spTree>
    <p:extLst>
      <p:ext uri="{BB962C8B-B14F-4D97-AF65-F5344CB8AC3E}">
        <p14:creationId xmlns:p14="http://schemas.microsoft.com/office/powerpoint/2010/main" val="1678282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564248"/>
            <a:ext cx="9144000" cy="584776"/>
            <a:chOff x="0" y="1929824"/>
            <a:chExt cx="9144000" cy="584776"/>
          </a:xfrm>
        </p:grpSpPr>
        <p:sp>
          <p:nvSpPr>
            <p:cNvPr id="2" name="TextBox 1"/>
            <p:cNvSpPr txBox="1"/>
            <p:nvPr/>
          </p:nvSpPr>
          <p:spPr>
            <a:xfrm>
              <a:off x="0" y="1929824"/>
              <a:ext cx="91440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P(   ) &gt; P (   )</a:t>
              </a:r>
              <a:endParaRPr lang="en-US" sz="3200" b="0" dirty="0">
                <a:solidFill>
                  <a:schemeClr val="bg1"/>
                </a:solidFill>
                <a:latin typeface="Gill Sans"/>
                <a:cs typeface="Gill Sans"/>
              </a:endParaRPr>
            </a:p>
          </p:txBody>
        </p:sp>
        <p:sp>
          <p:nvSpPr>
            <p:cNvPr id="3" name="Oval 2"/>
            <p:cNvSpPr/>
            <p:nvPr/>
          </p:nvSpPr>
          <p:spPr bwMode="auto">
            <a:xfrm>
              <a:off x="3840480" y="21336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 name="Oval 3"/>
            <p:cNvSpPr/>
            <p:nvPr/>
          </p:nvSpPr>
          <p:spPr bwMode="auto">
            <a:xfrm>
              <a:off x="5212080" y="21336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grpSp>
        <p:nvGrpSpPr>
          <p:cNvPr id="12" name="Group 11"/>
          <p:cNvGrpSpPr/>
          <p:nvPr/>
        </p:nvGrpSpPr>
        <p:grpSpPr>
          <a:xfrm>
            <a:off x="0" y="3225224"/>
            <a:ext cx="9144000" cy="584776"/>
            <a:chOff x="0" y="2768024"/>
            <a:chExt cx="9144000" cy="584776"/>
          </a:xfrm>
        </p:grpSpPr>
        <p:sp>
          <p:nvSpPr>
            <p:cNvPr id="7" name="TextBox 6"/>
            <p:cNvSpPr txBox="1"/>
            <p:nvPr/>
          </p:nvSpPr>
          <p:spPr>
            <a:xfrm>
              <a:off x="0" y="2768024"/>
              <a:ext cx="91440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P(        ) ? P (        )</a:t>
              </a:r>
              <a:endParaRPr lang="en-US" sz="3200" b="0" dirty="0">
                <a:solidFill>
                  <a:schemeClr val="bg1"/>
                </a:solidFill>
                <a:latin typeface="Gill Sans"/>
                <a:cs typeface="Gill Sans"/>
              </a:endParaRPr>
            </a:p>
          </p:txBody>
        </p:sp>
        <p:sp>
          <p:nvSpPr>
            <p:cNvPr id="8" name="Oval 7"/>
            <p:cNvSpPr/>
            <p:nvPr/>
          </p:nvSpPr>
          <p:spPr bwMode="auto">
            <a:xfrm>
              <a:off x="38862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Oval 8"/>
            <p:cNvSpPr/>
            <p:nvPr/>
          </p:nvSpPr>
          <p:spPr bwMode="auto">
            <a:xfrm>
              <a:off x="5212080" y="29718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57150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Oval 10"/>
            <p:cNvSpPr/>
            <p:nvPr/>
          </p:nvSpPr>
          <p:spPr bwMode="auto">
            <a:xfrm>
              <a:off x="3352800" y="29718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3913216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dirty="0" smtClean="0"/>
              <a:t>Example: Bigram Language Model</a:t>
            </a:r>
            <a:endParaRPr lang="en-US" dirty="0"/>
          </a:p>
        </p:txBody>
      </p:sp>
      <p:sp>
        <p:nvSpPr>
          <p:cNvPr id="38914" name="Rectangle 2"/>
          <p:cNvSpPr>
            <a:spLocks/>
          </p:cNvSpPr>
          <p:nvPr/>
        </p:nvSpPr>
        <p:spPr bwMode="auto">
          <a:xfrm>
            <a:off x="2458059" y="5681990"/>
            <a:ext cx="4198365" cy="261610"/>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1700" b="0" dirty="0" smtClean="0">
                <a:solidFill>
                  <a:srgbClr val="000000"/>
                </a:solidFill>
                <a:latin typeface="Gill Sans"/>
                <a:ea typeface="Gill Sans" charset="0"/>
                <a:cs typeface="Gill Sans"/>
                <a:sym typeface="Gill Sans" charset="0"/>
              </a:rPr>
              <a:t>Note: We don’t ever cross sentence boundaries</a:t>
            </a:r>
          </a:p>
        </p:txBody>
      </p:sp>
      <p:sp>
        <p:nvSpPr>
          <p:cNvPr id="38915" name="Rectangle 3"/>
          <p:cNvSpPr>
            <a:spLocks/>
          </p:cNvSpPr>
          <p:nvPr/>
        </p:nvSpPr>
        <p:spPr bwMode="auto">
          <a:xfrm>
            <a:off x="2433637" y="1629398"/>
            <a:ext cx="4500563" cy="1089422"/>
          </a:xfrm>
          <a:prstGeom prst="rect">
            <a:avLst/>
          </a:prstGeom>
          <a:noFill/>
          <a:ln w="12700" cap="flat">
            <a:noFill/>
            <a:miter lim="800000"/>
            <a:headEnd type="none" w="med" len="med"/>
            <a:tailEnd type="none" w="med" len="med"/>
          </a:ln>
        </p:spPr>
        <p:txBody>
          <a:bodyPr lIns="0" tIns="0" rIns="0" bIns="0" anchor="ctr"/>
          <a:lstStyle/>
          <a:p>
            <a:pPr eaLnBrk="1" hangingPunct="1"/>
            <a:r>
              <a:rPr lang="en-US" sz="2200" b="0" dirty="0" smtClean="0">
                <a:solidFill>
                  <a:srgbClr val="000000"/>
                </a:solidFill>
                <a:latin typeface="Gill Sans"/>
                <a:ea typeface="Courier" charset="0"/>
                <a:cs typeface="Gill Sans"/>
                <a:sym typeface="Courier" charset="0"/>
              </a:rPr>
              <a:t>I am Sam</a:t>
            </a:r>
            <a:br>
              <a:rPr lang="en-US" sz="2200" b="0" dirty="0" smtClean="0">
                <a:solidFill>
                  <a:srgbClr val="000000"/>
                </a:solidFill>
                <a:latin typeface="Gill Sans"/>
                <a:ea typeface="Courier" charset="0"/>
                <a:cs typeface="Gill Sans"/>
                <a:sym typeface="Courier" charset="0"/>
              </a:rPr>
            </a:br>
            <a:r>
              <a:rPr lang="en-US" sz="2200" b="0" dirty="0" smtClean="0">
                <a:solidFill>
                  <a:srgbClr val="000000"/>
                </a:solidFill>
                <a:latin typeface="Gill Sans"/>
                <a:ea typeface="Courier" charset="0"/>
                <a:cs typeface="Gill Sans"/>
                <a:sym typeface="Courier" charset="0"/>
              </a:rPr>
              <a:t>Sam I am</a:t>
            </a:r>
          </a:p>
          <a:p>
            <a:pPr eaLnBrk="1" hangingPunct="1"/>
            <a:r>
              <a:rPr lang="en-US" sz="2200" b="0" dirty="0" smtClean="0">
                <a:solidFill>
                  <a:srgbClr val="000000"/>
                </a:solidFill>
                <a:latin typeface="Gill Sans"/>
                <a:ea typeface="Courier" charset="0"/>
                <a:cs typeface="Gill Sans"/>
                <a:sym typeface="Courier" charset="0"/>
              </a:rPr>
              <a:t>I do not like green eggs and ham</a:t>
            </a:r>
          </a:p>
        </p:txBody>
      </p:sp>
      <p:grpSp>
        <p:nvGrpSpPr>
          <p:cNvPr id="2" name="Group 4"/>
          <p:cNvGrpSpPr>
            <a:grpSpLocks/>
          </p:cNvGrpSpPr>
          <p:nvPr/>
        </p:nvGrpSpPr>
        <p:grpSpPr bwMode="auto">
          <a:xfrm>
            <a:off x="1853355" y="1665118"/>
            <a:ext cx="438378" cy="1025798"/>
            <a:chOff x="70" y="32"/>
            <a:chExt cx="392" cy="919"/>
          </a:xfrm>
        </p:grpSpPr>
        <p:sp>
          <p:nvSpPr>
            <p:cNvPr id="38917" name="Rectangle 5"/>
            <p:cNvSpPr>
              <a:spLocks/>
            </p:cNvSpPr>
            <p:nvPr/>
          </p:nvSpPr>
          <p:spPr bwMode="auto">
            <a:xfrm>
              <a:off x="70" y="32"/>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18" name="Rectangle 6"/>
            <p:cNvSpPr>
              <a:spLocks/>
            </p:cNvSpPr>
            <p:nvPr/>
          </p:nvSpPr>
          <p:spPr bwMode="auto">
            <a:xfrm>
              <a:off x="70" y="336"/>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19" name="Rectangle 7"/>
            <p:cNvSpPr>
              <a:spLocks/>
            </p:cNvSpPr>
            <p:nvPr/>
          </p:nvSpPr>
          <p:spPr bwMode="auto">
            <a:xfrm>
              <a:off x="70" y="648"/>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grpSp>
      <p:grpSp>
        <p:nvGrpSpPr>
          <p:cNvPr id="3" name="Group 8"/>
          <p:cNvGrpSpPr>
            <a:grpSpLocks/>
          </p:cNvGrpSpPr>
          <p:nvPr/>
        </p:nvGrpSpPr>
        <p:grpSpPr bwMode="auto">
          <a:xfrm>
            <a:off x="3538683" y="1665118"/>
            <a:ext cx="3226970" cy="1025798"/>
            <a:chOff x="112" y="32"/>
            <a:chExt cx="2891" cy="919"/>
          </a:xfrm>
        </p:grpSpPr>
        <p:sp>
          <p:nvSpPr>
            <p:cNvPr id="38921" name="Rectangle 9"/>
            <p:cNvSpPr>
              <a:spLocks/>
            </p:cNvSpPr>
            <p:nvPr/>
          </p:nvSpPr>
          <p:spPr bwMode="auto">
            <a:xfrm>
              <a:off x="112" y="32"/>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22" name="Rectangle 10"/>
            <p:cNvSpPr>
              <a:spLocks/>
            </p:cNvSpPr>
            <p:nvPr/>
          </p:nvSpPr>
          <p:spPr bwMode="auto">
            <a:xfrm>
              <a:off x="112" y="336"/>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23" name="Rectangle 11"/>
            <p:cNvSpPr>
              <a:spLocks/>
            </p:cNvSpPr>
            <p:nvPr/>
          </p:nvSpPr>
          <p:spPr bwMode="auto">
            <a:xfrm>
              <a:off x="2540" y="648"/>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grpSp>
      <p:sp>
        <p:nvSpPr>
          <p:cNvPr id="38924" name="Rectangle 12"/>
          <p:cNvSpPr>
            <a:spLocks/>
          </p:cNvSpPr>
          <p:nvPr/>
        </p:nvSpPr>
        <p:spPr bwMode="auto">
          <a:xfrm>
            <a:off x="3509843" y="2859613"/>
            <a:ext cx="2094799" cy="307777"/>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000" dirty="0" smtClean="0">
                <a:solidFill>
                  <a:srgbClr val="000000"/>
                </a:solidFill>
                <a:latin typeface="Gill Sans"/>
                <a:ea typeface="Gill Sans" charset="0"/>
                <a:cs typeface="Gill Sans"/>
                <a:sym typeface="Gill Sans" charset="0"/>
              </a:rPr>
              <a:t>Training Corpus</a:t>
            </a:r>
          </a:p>
        </p:txBody>
      </p:sp>
      <p:sp>
        <p:nvSpPr>
          <p:cNvPr id="38925" name="Rectangle 13"/>
          <p:cNvSpPr>
            <a:spLocks/>
          </p:cNvSpPr>
          <p:nvPr/>
        </p:nvSpPr>
        <p:spPr bwMode="auto">
          <a:xfrm>
            <a:off x="1621035" y="1633865"/>
            <a:ext cx="5862041" cy="1125141"/>
          </a:xfrm>
          <a:prstGeom prst="rect">
            <a:avLst/>
          </a:prstGeom>
          <a:noFill/>
          <a:ln w="25400" cap="flat">
            <a:solidFill>
              <a:schemeClr val="bg1"/>
            </a:solidFill>
            <a:prstDash val="solid"/>
            <a:miter lim="800000"/>
            <a:headEnd type="none" w="med" len="med"/>
            <a:tailEnd type="none" w="med" len="med"/>
          </a:ln>
        </p:spPr>
        <p:txBody>
          <a:bodyPr lIns="0" tIns="0" rIns="0" bIns="0"/>
          <a:lstStyle/>
          <a:p>
            <a:pPr algn="ctr" eaLnBrk="1" hangingPunct="1"/>
            <a:endParaRPr lang="en-US" sz="3000" b="0" dirty="0" smtClean="0">
              <a:solidFill>
                <a:srgbClr val="000000"/>
              </a:solidFill>
              <a:latin typeface="Gill Sans"/>
              <a:cs typeface="Gill Sans"/>
              <a:sym typeface="Gill Sans" charset="0"/>
            </a:endParaRPr>
          </a:p>
        </p:txBody>
      </p:sp>
      <p:sp>
        <p:nvSpPr>
          <p:cNvPr id="38926" name="Rectangle 14"/>
          <p:cNvSpPr>
            <a:spLocks/>
          </p:cNvSpPr>
          <p:nvPr/>
        </p:nvSpPr>
        <p:spPr bwMode="auto">
          <a:xfrm>
            <a:off x="1189435" y="3929390"/>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P( I | &lt;s&gt; ) = 2/3 = 0.67		P( Sam | &lt;s&gt; ) = 1/3 = 0.33</a:t>
            </a:r>
          </a:p>
          <a:p>
            <a:pPr eaLnBrk="1" hangingPunct="1"/>
            <a:r>
              <a:rPr lang="en-US" sz="2000" b="0" dirty="0" smtClean="0">
                <a:solidFill>
                  <a:srgbClr val="000000"/>
                </a:solidFill>
                <a:latin typeface="Gill Sans"/>
                <a:ea typeface="Courier" charset="0"/>
                <a:cs typeface="Gill Sans"/>
                <a:sym typeface="Courier" charset="0"/>
              </a:rPr>
              <a:t>P( am | I ) = 2/3 = 0.67		P( do | I ) = 1/3 = 0.33</a:t>
            </a:r>
          </a:p>
          <a:p>
            <a:pPr eaLnBrk="1" hangingPunct="1"/>
            <a:r>
              <a:rPr lang="en-US" sz="2000" b="0" dirty="0" smtClean="0">
                <a:solidFill>
                  <a:srgbClr val="000000"/>
                </a:solidFill>
                <a:latin typeface="Gill Sans"/>
                <a:ea typeface="Courier" charset="0"/>
                <a:cs typeface="Gill Sans"/>
                <a:sym typeface="Courier" charset="0"/>
              </a:rPr>
              <a:t>P( &lt;/s&gt; | Sam )= 1/2 = 0.50  	P( Sam | am) = 1/2 = 0.50</a:t>
            </a:r>
          </a:p>
          <a:p>
            <a:pPr eaLnBrk="1" hangingPunct="1"/>
            <a:r>
              <a:rPr lang="en-US" sz="2000" b="0" dirty="0" smtClean="0">
                <a:solidFill>
                  <a:srgbClr val="000000"/>
                </a:solidFill>
                <a:latin typeface="Gill Sans"/>
                <a:ea typeface="Courier" charset="0"/>
                <a:cs typeface="Gill Sans"/>
                <a:sym typeface="Courier" charset="0"/>
              </a:rPr>
              <a:t>...</a:t>
            </a:r>
          </a:p>
        </p:txBody>
      </p:sp>
      <p:sp>
        <p:nvSpPr>
          <p:cNvPr id="38927" name="Rectangle 15"/>
          <p:cNvSpPr>
            <a:spLocks/>
          </p:cNvSpPr>
          <p:nvPr/>
        </p:nvSpPr>
        <p:spPr bwMode="auto">
          <a:xfrm>
            <a:off x="2640652" y="5311409"/>
            <a:ext cx="3833181" cy="307777"/>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000" dirty="0" smtClean="0">
                <a:solidFill>
                  <a:srgbClr val="000000"/>
                </a:solidFill>
                <a:latin typeface="Gill Sans"/>
                <a:ea typeface="Gill Sans" charset="0"/>
                <a:cs typeface="Gill Sans"/>
                <a:sym typeface="Gill Sans" charset="0"/>
              </a:rPr>
              <a:t>Bigram Probability Estimates</a:t>
            </a:r>
          </a:p>
        </p:txBody>
      </p:sp>
    </p:spTree>
    <p:extLst>
      <p:ext uri="{BB962C8B-B14F-4D97-AF65-F5344CB8AC3E}">
        <p14:creationId xmlns:p14="http://schemas.microsoft.com/office/powerpoint/2010/main" val="378874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89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89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utoUpdateAnimBg="0"/>
      <p:bldP spid="38924" grpId="0" autoUpdateAnimBg="0"/>
      <p:bldP spid="38925" grpId="0" animBg="1"/>
      <p:bldP spid="38926" grpId="0" animBg="1" autoUpdateAnimBg="0"/>
      <p:bldP spid="389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a:t>Data Sparsity</a:t>
            </a:r>
          </a:p>
        </p:txBody>
      </p:sp>
      <p:sp>
        <p:nvSpPr>
          <p:cNvPr id="40964" name="Rectangle 4"/>
          <p:cNvSpPr>
            <a:spLocks/>
          </p:cNvSpPr>
          <p:nvPr/>
        </p:nvSpPr>
        <p:spPr bwMode="auto">
          <a:xfrm>
            <a:off x="776884" y="3595686"/>
            <a:ext cx="2080617"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P(I like ham)</a:t>
            </a:r>
          </a:p>
        </p:txBody>
      </p:sp>
      <p:sp>
        <p:nvSpPr>
          <p:cNvPr id="40965" name="Rectangle 5"/>
          <p:cNvSpPr>
            <a:spLocks/>
          </p:cNvSpPr>
          <p:nvPr/>
        </p:nvSpPr>
        <p:spPr bwMode="auto">
          <a:xfrm>
            <a:off x="1339453" y="4140397"/>
            <a:ext cx="6741914"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 P( I | &lt;s&gt; ) P( like | I ) P( ham | like ) P( &lt;/s&gt; | ham )</a:t>
            </a:r>
          </a:p>
        </p:txBody>
      </p:sp>
      <p:sp>
        <p:nvSpPr>
          <p:cNvPr id="40970" name="Rectangle 10"/>
          <p:cNvSpPr>
            <a:spLocks/>
          </p:cNvSpPr>
          <p:nvPr/>
        </p:nvSpPr>
        <p:spPr bwMode="auto">
          <a:xfrm>
            <a:off x="1339456" y="4577953"/>
            <a:ext cx="759023"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 0</a:t>
            </a:r>
          </a:p>
        </p:txBody>
      </p:sp>
      <p:sp>
        <p:nvSpPr>
          <p:cNvPr id="12" name="Rectangle 14"/>
          <p:cNvSpPr>
            <a:spLocks/>
          </p:cNvSpPr>
          <p:nvPr/>
        </p:nvSpPr>
        <p:spPr bwMode="auto">
          <a:xfrm>
            <a:off x="1189435" y="1358204"/>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P( I | &lt;s&gt; ) = 2/3 = 0.67		P( Sam | &lt;s&gt; ) = 1/3 = 0.33</a:t>
            </a:r>
          </a:p>
          <a:p>
            <a:pPr eaLnBrk="1" hangingPunct="1"/>
            <a:r>
              <a:rPr lang="en-US" sz="2000" b="0" dirty="0" smtClean="0">
                <a:solidFill>
                  <a:srgbClr val="000000"/>
                </a:solidFill>
                <a:latin typeface="Gill Sans"/>
                <a:ea typeface="Courier" charset="0"/>
                <a:cs typeface="Gill Sans"/>
                <a:sym typeface="Courier" charset="0"/>
              </a:rPr>
              <a:t>P( am | I ) = 2/3 = 0.67		P( do | I ) = 1/3 = 0.33</a:t>
            </a:r>
          </a:p>
          <a:p>
            <a:pPr eaLnBrk="1" hangingPunct="1"/>
            <a:r>
              <a:rPr lang="en-US" sz="2000" b="0" dirty="0" smtClean="0">
                <a:solidFill>
                  <a:srgbClr val="000000"/>
                </a:solidFill>
                <a:latin typeface="Gill Sans"/>
                <a:ea typeface="Courier" charset="0"/>
                <a:cs typeface="Gill Sans"/>
                <a:sym typeface="Courier" charset="0"/>
              </a:rPr>
              <a:t>P( &lt;/s&gt; | Sam )= 1/2 = 0.50  	P( Sam | am) = 1/2 = 0.50</a:t>
            </a:r>
          </a:p>
          <a:p>
            <a:pPr eaLnBrk="1" hangingPunct="1"/>
            <a:r>
              <a:rPr lang="en-US" sz="2000" b="0" dirty="0" smtClean="0">
                <a:solidFill>
                  <a:srgbClr val="000000"/>
                </a:solidFill>
                <a:latin typeface="Gill Sans"/>
                <a:ea typeface="Courier" charset="0"/>
                <a:cs typeface="Gill Sans"/>
                <a:sym typeface="Courier" charset="0"/>
              </a:rPr>
              <a:t>...</a:t>
            </a:r>
          </a:p>
        </p:txBody>
      </p:sp>
      <p:sp>
        <p:nvSpPr>
          <p:cNvPr id="13" name="Rectangle 15"/>
          <p:cNvSpPr>
            <a:spLocks/>
          </p:cNvSpPr>
          <p:nvPr/>
        </p:nvSpPr>
        <p:spPr bwMode="auto">
          <a:xfrm>
            <a:off x="2640652" y="2740223"/>
            <a:ext cx="3833181" cy="307777"/>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000" dirty="0" smtClean="0">
                <a:solidFill>
                  <a:srgbClr val="000000"/>
                </a:solidFill>
                <a:latin typeface="Gill Sans"/>
                <a:ea typeface="Gill Sans" charset="0"/>
                <a:cs typeface="Gill Sans"/>
                <a:sym typeface="Gill Sans" charset="0"/>
              </a:rPr>
              <a:t>Bigram Probability Estimates</a:t>
            </a:r>
          </a:p>
        </p:txBody>
      </p:sp>
      <p:sp>
        <p:nvSpPr>
          <p:cNvPr id="15" name="TextBox 14"/>
          <p:cNvSpPr txBox="1"/>
          <p:nvPr/>
        </p:nvSpPr>
        <p:spPr>
          <a:xfrm rot="21096713">
            <a:off x="1085962" y="5072225"/>
            <a:ext cx="2713153" cy="461665"/>
          </a:xfrm>
          <a:prstGeom prst="rect">
            <a:avLst/>
          </a:prstGeom>
          <a:noFill/>
        </p:spPr>
        <p:txBody>
          <a:bodyPr wrap="none" rtlCol="0">
            <a:spAutoFit/>
          </a:bodyPr>
          <a:lstStyle/>
          <a:p>
            <a:r>
              <a:rPr lang="en-US" sz="2400" dirty="0" smtClean="0">
                <a:solidFill>
                  <a:srgbClr val="FF0000"/>
                </a:solidFill>
                <a:latin typeface="Gill Sans"/>
                <a:cs typeface="Gill Sans"/>
              </a:rPr>
              <a:t>Why is this bad?</a:t>
            </a:r>
            <a:endParaRPr lang="en-US" sz="2400" dirty="0">
              <a:solidFill>
                <a:srgbClr val="FF0000"/>
              </a:solidFill>
              <a:latin typeface="Gill Sans"/>
              <a:cs typeface="Gill Sans"/>
            </a:endParaRPr>
          </a:p>
        </p:txBody>
      </p:sp>
      <p:sp>
        <p:nvSpPr>
          <p:cNvPr id="9" name="TextBox 8"/>
          <p:cNvSpPr txBox="1">
            <a:spLocks noChangeArrowheads="1"/>
          </p:cNvSpPr>
          <p:nvPr/>
        </p:nvSpPr>
        <p:spPr bwMode="auto">
          <a:xfrm>
            <a:off x="6477000" y="6248400"/>
            <a:ext cx="2527104"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rgbClr val="FF0000"/>
                </a:solidFill>
                <a:effectLst/>
                <a:uLnTx/>
                <a:uFillTx/>
                <a:latin typeface="Gill Sans"/>
                <a:cs typeface="Gill Sans"/>
              </a:rPr>
              <a:t>Issue: </a:t>
            </a:r>
            <a:r>
              <a:rPr kumimoji="0" lang="en-US" sz="2400" i="0" u="none" strike="noStrike" kern="0" cap="none" spc="0" normalizeH="0" baseline="0" noProof="0" dirty="0" err="1" smtClean="0">
                <a:ln>
                  <a:noFill/>
                </a:ln>
                <a:solidFill>
                  <a:srgbClr val="FF0000"/>
                </a:solidFill>
                <a:effectLst/>
                <a:uLnTx/>
                <a:uFillTx/>
                <a:latin typeface="Gill Sans"/>
                <a:cs typeface="Gill Sans"/>
              </a:rPr>
              <a:t>Sparsity</a:t>
            </a:r>
            <a:r>
              <a:rPr kumimoji="0" lang="en-US" sz="2400" i="0" u="none" strike="noStrike" kern="0" cap="none" spc="0" normalizeH="0" baseline="0" noProof="0" dirty="0" smtClean="0">
                <a:ln>
                  <a:noFill/>
                </a:ln>
                <a:solidFill>
                  <a:srgbClr val="FF0000"/>
                </a:solidFill>
                <a:effectLst/>
                <a:uLnTx/>
                <a:uFillTx/>
                <a:latin typeface="Gill Sans"/>
                <a:cs typeface="Gill Sans"/>
              </a:rPr>
              <a:t>!</a:t>
            </a:r>
            <a:endParaRPr kumimoji="0" lang="en-US" sz="2000" i="0" u="none" strike="noStrike" kern="0" cap="none" spc="0" normalizeH="0" baseline="0" noProof="0" dirty="0" smtClean="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12384156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70" grpId="0" autoUpdateAnimBg="0"/>
      <p:bldP spid="1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33400"/>
            <a:ext cx="9144000" cy="685800"/>
          </a:xfrm>
          <a:prstGeom prst="rect">
            <a:avLst/>
          </a:prstGeom>
        </p:spPr>
        <p:txBody>
          <a:bodyPr/>
          <a:lstStyle/>
          <a:p>
            <a:pPr lvl="0" algn="ctr">
              <a:defRPr/>
            </a:pPr>
            <a:r>
              <a:rPr lang="en-US" sz="3600" b="0" kern="0" dirty="0" smtClean="0">
                <a:solidFill>
                  <a:srgbClr val="000000"/>
                </a:solidFill>
                <a:latin typeface="Gill Sans"/>
                <a:cs typeface="Gill Sans"/>
              </a:rPr>
              <a:t>Structure of the Course</a:t>
            </a:r>
            <a:endParaRPr lang="en-US" sz="3600" b="0" kern="0" dirty="0">
              <a:solidFill>
                <a:srgbClr val="000000"/>
              </a:solidFill>
              <a:latin typeface="Gill Sans"/>
              <a:cs typeface="Gill Sans"/>
            </a:endParaRP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smtClean="0">
                <a:solidFill>
                  <a:sysClr val="windowText" lastClr="000000"/>
                </a:solidFill>
                <a:latin typeface="Helvetica Neue"/>
                <a:cs typeface="Helvetica Neue"/>
              </a:rPr>
              <a:t>“Core” framework features </a:t>
            </a:r>
            <a:br>
              <a:rPr lang="en-US" sz="2400" b="0" kern="0" dirty="0" smtClean="0">
                <a:solidFill>
                  <a:sysClr val="windowText" lastClr="000000"/>
                </a:solidFill>
                <a:latin typeface="Helvetica Neue"/>
                <a:cs typeface="Helvetica Neue"/>
              </a:rPr>
            </a:br>
            <a:r>
              <a:rPr lang="en-US" sz="2400" b="0" kern="0" dirty="0" smtClean="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Data Mining</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Tree>
    <p:extLst>
      <p:ext uri="{BB962C8B-B14F-4D97-AF65-F5344CB8AC3E}">
        <p14:creationId xmlns:p14="http://schemas.microsoft.com/office/powerpoint/2010/main" val="2708670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 shalt smooth!</a:t>
            </a:r>
            <a:endParaRPr lang="en-US" dirty="0"/>
          </a:p>
        </p:txBody>
      </p:sp>
      <p:sp>
        <p:nvSpPr>
          <p:cNvPr id="3" name="Content Placeholder 2"/>
          <p:cNvSpPr>
            <a:spLocks noGrp="1"/>
          </p:cNvSpPr>
          <p:nvPr>
            <p:ph idx="1"/>
          </p:nvPr>
        </p:nvSpPr>
        <p:spPr/>
        <p:txBody>
          <a:bodyPr/>
          <a:lstStyle/>
          <a:p>
            <a:r>
              <a:rPr lang="en-US" dirty="0"/>
              <a:t>Zeros are bad for any statistical estimator</a:t>
            </a:r>
          </a:p>
          <a:p>
            <a:pPr lvl="1"/>
            <a:r>
              <a:rPr lang="en-US" dirty="0"/>
              <a:t>Need better estimators because MLEs give us a lot of zeros</a:t>
            </a:r>
          </a:p>
          <a:p>
            <a:pPr lvl="1"/>
            <a:r>
              <a:rPr lang="en-US" dirty="0"/>
              <a:t>A distribution without zeros is “smoother”</a:t>
            </a:r>
          </a:p>
          <a:p>
            <a:r>
              <a:rPr lang="en-US" dirty="0"/>
              <a:t>The Robin Hood Philosophy: Take from the rich (seen </a:t>
            </a:r>
            <a:r>
              <a:rPr lang="en-US" i="1" dirty="0"/>
              <a:t>n</a:t>
            </a:r>
            <a:r>
              <a:rPr lang="en-US" dirty="0"/>
              <a:t>-grams) and give to the poor (unseen </a:t>
            </a:r>
            <a:r>
              <a:rPr lang="en-US" i="1" dirty="0"/>
              <a:t>n</a:t>
            </a:r>
            <a:r>
              <a:rPr lang="en-US" dirty="0"/>
              <a:t>-grams)</a:t>
            </a:r>
          </a:p>
          <a:p>
            <a:pPr lvl="1"/>
            <a:r>
              <a:rPr lang="en-US" dirty="0"/>
              <a:t>And thus also called discounting</a:t>
            </a:r>
          </a:p>
          <a:p>
            <a:pPr lvl="1"/>
            <a:r>
              <a:rPr lang="en-US" dirty="0" smtClean="0"/>
              <a:t>Make </a:t>
            </a:r>
            <a:r>
              <a:rPr lang="en-US" dirty="0"/>
              <a:t>sure you still have a valid probability distribution</a:t>
            </a:r>
            <a:r>
              <a:rPr lang="en-US" dirty="0" smtClean="0"/>
              <a:t>!</a:t>
            </a:r>
          </a:p>
          <a:p>
            <a:r>
              <a:rPr lang="en-US" dirty="0" smtClean="0"/>
              <a:t>Lots of techniques:</a:t>
            </a:r>
          </a:p>
          <a:p>
            <a:pPr lvl="1"/>
            <a:r>
              <a:rPr lang="en-US" dirty="0" smtClean="0"/>
              <a:t>Laplace, Good-Turing, Katz </a:t>
            </a:r>
            <a:r>
              <a:rPr lang="en-US" dirty="0" err="1" smtClean="0"/>
              <a:t>backoff</a:t>
            </a:r>
            <a:r>
              <a:rPr lang="en-US" dirty="0" smtClean="0"/>
              <a:t>, </a:t>
            </a:r>
            <a:r>
              <a:rPr lang="en-US" dirty="0" err="1" smtClean="0"/>
              <a:t>Jelinek</a:t>
            </a:r>
            <a:r>
              <a:rPr lang="en-US" dirty="0" smtClean="0"/>
              <a:t>-Mercer</a:t>
            </a:r>
          </a:p>
          <a:p>
            <a:pPr lvl="1"/>
            <a:r>
              <a:rPr lang="en-US" dirty="0" err="1" smtClean="0"/>
              <a:t>Kneser</a:t>
            </a:r>
            <a:r>
              <a:rPr lang="en-US" dirty="0" smtClean="0"/>
              <a:t>-Ney represents best practice</a:t>
            </a:r>
            <a:endParaRPr lang="en-US" dirty="0"/>
          </a:p>
        </p:txBody>
      </p:sp>
    </p:spTree>
    <p:extLst>
      <p:ext uri="{BB962C8B-B14F-4D97-AF65-F5344CB8AC3E}">
        <p14:creationId xmlns:p14="http://schemas.microsoft.com/office/powerpoint/2010/main" val="27891830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r>
              <a:rPr lang="en-US" dirty="0" smtClean="0"/>
              <a:t>Laplace Smoothing</a:t>
            </a:r>
            <a:endParaRPr lang="en-US" dirty="0"/>
          </a:p>
        </p:txBody>
      </p:sp>
      <p:sp>
        <p:nvSpPr>
          <p:cNvPr id="46082" name="Rectangle 2"/>
          <p:cNvSpPr>
            <a:spLocks noGrp="1" noChangeArrowheads="1"/>
          </p:cNvSpPr>
          <p:nvPr>
            <p:ph idx="1"/>
          </p:nvPr>
        </p:nvSpPr>
        <p:spPr/>
        <p:txBody>
          <a:bodyPr/>
          <a:lstStyle/>
          <a:p>
            <a:r>
              <a:rPr lang="en-US" dirty="0" smtClean="0"/>
              <a:t>Simplest and oldest smoothing technique</a:t>
            </a:r>
          </a:p>
          <a:p>
            <a:r>
              <a:rPr lang="en-US" dirty="0" smtClean="0"/>
              <a:t>Just add </a:t>
            </a:r>
            <a:r>
              <a:rPr lang="en-US" dirty="0" smtClean="0">
                <a:sym typeface="Helvetica" charset="0"/>
              </a:rPr>
              <a:t>1</a:t>
            </a:r>
            <a:r>
              <a:rPr lang="en-US" dirty="0" smtClean="0"/>
              <a:t> to all n-gram counts including the unseen ones</a:t>
            </a:r>
          </a:p>
          <a:p>
            <a:r>
              <a:rPr lang="en-US" dirty="0" smtClean="0"/>
              <a:t>So, what do the revised estimates look like?</a:t>
            </a:r>
            <a:endParaRPr lang="en-US" dirty="0"/>
          </a:p>
        </p:txBody>
      </p:sp>
      <p:sp>
        <p:nvSpPr>
          <p:cNvPr id="4" name="TextBox 3"/>
          <p:cNvSpPr txBox="1">
            <a:spLocks noChangeArrowheads="1"/>
          </p:cNvSpPr>
          <p:nvPr/>
        </p:nvSpPr>
        <p:spPr bwMode="auto">
          <a:xfrm rot="21298163">
            <a:off x="6050684" y="5687330"/>
            <a:ext cx="2881363" cy="83099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Learn fancy words for simple ideas!</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Tree>
    <p:extLst>
      <p:ext uri="{BB962C8B-B14F-4D97-AF65-F5344CB8AC3E}">
        <p14:creationId xmlns:p14="http://schemas.microsoft.com/office/powerpoint/2010/main" val="29538818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r>
              <a:rPr lang="en-US" dirty="0" smtClean="0"/>
              <a:t>Laplace Smoothing</a:t>
            </a:r>
            <a:endParaRPr lang="en-US" dirty="0"/>
          </a:p>
        </p:txBody>
      </p:sp>
      <p:sp>
        <p:nvSpPr>
          <p:cNvPr id="47106" name="Rectangle 2"/>
          <p:cNvSpPr>
            <a:spLocks/>
          </p:cNvSpPr>
          <p:nvPr/>
        </p:nvSpPr>
        <p:spPr bwMode="auto">
          <a:xfrm>
            <a:off x="3724350" y="1257121"/>
            <a:ext cx="1524005"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dirty="0" smtClean="0">
                <a:solidFill>
                  <a:schemeClr val="bg1"/>
                </a:solidFill>
                <a:latin typeface="Gill Sans"/>
                <a:ea typeface="Gill Sans" charset="0"/>
                <a:cs typeface="Gill Sans"/>
                <a:sym typeface="Gill Sans" charset="0"/>
              </a:rPr>
              <a:t>Unigrams</a:t>
            </a:r>
          </a:p>
        </p:txBody>
      </p:sp>
      <p:sp>
        <p:nvSpPr>
          <p:cNvPr id="47107" name="Line 3"/>
          <p:cNvSpPr>
            <a:spLocks noChangeShapeType="1"/>
          </p:cNvSpPr>
          <p:nvPr/>
        </p:nvSpPr>
        <p:spPr bwMode="auto">
          <a:xfrm rot="10800000">
            <a:off x="4058844" y="2272010"/>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smtClean="0">
              <a:solidFill>
                <a:srgbClr val="000000"/>
              </a:solidFill>
              <a:latin typeface="Gill Sans"/>
              <a:cs typeface="Gill Sans"/>
              <a:sym typeface="Gill Sans" charset="0"/>
            </a:endParaRPr>
          </a:p>
        </p:txBody>
      </p:sp>
      <p:pic>
        <p:nvPicPr>
          <p:cNvPr id="47108" name="Picture 4"/>
          <p:cNvPicPr>
            <a:picLocks noChangeAspect="1" noChangeArrowheads="1"/>
          </p:cNvPicPr>
          <p:nvPr/>
        </p:nvPicPr>
        <p:blipFill>
          <a:blip r:embed="rId3" cstate="print"/>
          <a:srcRect/>
          <a:stretch>
            <a:fillRect/>
          </a:stretch>
        </p:blipFill>
        <p:spPr bwMode="auto">
          <a:xfrm>
            <a:off x="995959" y="1959471"/>
            <a:ext cx="2482453" cy="625078"/>
          </a:xfrm>
          <a:prstGeom prst="rect">
            <a:avLst/>
          </a:prstGeom>
          <a:noFill/>
          <a:ln w="12700" cap="flat">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5210774" y="2115741"/>
            <a:ext cx="1526977" cy="312539"/>
          </a:xfrm>
          <a:prstGeom prst="rect">
            <a:avLst/>
          </a:prstGeom>
          <a:noFill/>
          <a:ln w="12700" cap="flat">
            <a:noFill/>
            <a:miter lim="800000"/>
            <a:headEnd/>
            <a:tailEnd/>
          </a:ln>
        </p:spPr>
      </p:pic>
      <p:pic>
        <p:nvPicPr>
          <p:cNvPr id="47110" name="Picture 6"/>
          <p:cNvPicPr>
            <a:picLocks noChangeAspect="1" noChangeArrowheads="1"/>
          </p:cNvPicPr>
          <p:nvPr/>
        </p:nvPicPr>
        <p:blipFill>
          <a:blip r:embed="rId5" cstate="print"/>
          <a:srcRect/>
          <a:stretch>
            <a:fillRect/>
          </a:stretch>
        </p:blipFill>
        <p:spPr bwMode="auto">
          <a:xfrm>
            <a:off x="6773466" y="1946077"/>
            <a:ext cx="1303734" cy="651867"/>
          </a:xfrm>
          <a:prstGeom prst="rect">
            <a:avLst/>
          </a:prstGeom>
          <a:noFill/>
          <a:ln w="12700" cap="flat">
            <a:noFill/>
            <a:miter lim="800000"/>
            <a:headEnd/>
            <a:tailEnd/>
          </a:ln>
        </p:spPr>
      </p:pic>
      <p:sp>
        <p:nvSpPr>
          <p:cNvPr id="47111" name="Rectangle 7"/>
          <p:cNvSpPr>
            <a:spLocks/>
          </p:cNvSpPr>
          <p:nvPr/>
        </p:nvSpPr>
        <p:spPr bwMode="auto">
          <a:xfrm>
            <a:off x="3840142" y="3085921"/>
            <a:ext cx="1292421"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dirty="0" smtClean="0">
                <a:solidFill>
                  <a:schemeClr val="bg1"/>
                </a:solidFill>
                <a:latin typeface="Gill Sans"/>
                <a:ea typeface="Gill Sans" charset="0"/>
                <a:cs typeface="Gill Sans"/>
                <a:sym typeface="Gill Sans" charset="0"/>
              </a:rPr>
              <a:t>Bigrams</a:t>
            </a:r>
          </a:p>
        </p:txBody>
      </p:sp>
      <p:sp>
        <p:nvSpPr>
          <p:cNvPr id="47112" name="Line 8"/>
          <p:cNvSpPr>
            <a:spLocks noChangeShapeType="1"/>
          </p:cNvSpPr>
          <p:nvPr/>
        </p:nvSpPr>
        <p:spPr bwMode="auto">
          <a:xfrm rot="10800000">
            <a:off x="4074318" y="4134148"/>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smtClean="0">
              <a:solidFill>
                <a:srgbClr val="000000"/>
              </a:solidFill>
              <a:latin typeface="Gill Sans"/>
              <a:cs typeface="Gill Sans"/>
              <a:sym typeface="Gill Sans" charset="0"/>
            </a:endParaRPr>
          </a:p>
        </p:txBody>
      </p:sp>
      <p:pic>
        <p:nvPicPr>
          <p:cNvPr id="47113" name="Picture 9"/>
          <p:cNvPicPr>
            <a:picLocks noChangeAspect="1" noChangeArrowheads="1"/>
          </p:cNvPicPr>
          <p:nvPr/>
        </p:nvPicPr>
        <p:blipFill>
          <a:blip r:embed="rId6" cstate="print"/>
          <a:srcRect/>
          <a:stretch>
            <a:fillRect/>
          </a:stretch>
        </p:blipFill>
        <p:spPr bwMode="auto">
          <a:xfrm>
            <a:off x="4918468" y="3973414"/>
            <a:ext cx="1973461" cy="321469"/>
          </a:xfrm>
          <a:prstGeom prst="rect">
            <a:avLst/>
          </a:prstGeom>
          <a:noFill/>
          <a:ln w="12700" cap="flat">
            <a:noFill/>
            <a:miter lim="800000"/>
            <a:headEnd/>
            <a:tailEnd/>
          </a:ln>
        </p:spPr>
      </p:pic>
      <p:pic>
        <p:nvPicPr>
          <p:cNvPr id="47114" name="Picture 10"/>
          <p:cNvPicPr>
            <a:picLocks noChangeAspect="1" noChangeArrowheads="1"/>
          </p:cNvPicPr>
          <p:nvPr/>
        </p:nvPicPr>
        <p:blipFill>
          <a:blip r:embed="rId7" cstate="print"/>
          <a:srcRect/>
          <a:stretch>
            <a:fillRect/>
          </a:stretch>
        </p:blipFill>
        <p:spPr bwMode="auto">
          <a:xfrm>
            <a:off x="533400" y="3830539"/>
            <a:ext cx="3339703" cy="607219"/>
          </a:xfrm>
          <a:prstGeom prst="rect">
            <a:avLst/>
          </a:prstGeom>
          <a:noFill/>
          <a:ln w="12700" cap="flat">
            <a:noFill/>
            <a:miter lim="800000"/>
            <a:headEnd/>
            <a:tailEnd/>
          </a:ln>
        </p:spPr>
      </p:pic>
      <p:pic>
        <p:nvPicPr>
          <p:cNvPr id="47115" name="Picture 11"/>
          <p:cNvPicPr>
            <a:picLocks noChangeAspect="1" noChangeArrowheads="1"/>
          </p:cNvPicPr>
          <p:nvPr/>
        </p:nvPicPr>
        <p:blipFill>
          <a:blip r:embed="rId8" cstate="print"/>
          <a:srcRect/>
          <a:stretch>
            <a:fillRect/>
          </a:stretch>
        </p:blipFill>
        <p:spPr bwMode="auto">
          <a:xfrm>
            <a:off x="6990159" y="3817144"/>
            <a:ext cx="1696641" cy="634008"/>
          </a:xfrm>
          <a:prstGeom prst="rect">
            <a:avLst/>
          </a:prstGeom>
          <a:noFill/>
          <a:ln w="12700" cap="flat">
            <a:noFill/>
            <a:miter lim="800000"/>
            <a:headEnd/>
            <a:tailEnd/>
          </a:ln>
        </p:spPr>
      </p:pic>
      <p:pic>
        <p:nvPicPr>
          <p:cNvPr id="47116" name="Picture 12"/>
          <p:cNvPicPr>
            <a:picLocks noChangeAspect="1" noChangeArrowheads="1"/>
          </p:cNvPicPr>
          <p:nvPr/>
        </p:nvPicPr>
        <p:blipFill>
          <a:blip r:embed="rId9" cstate="print"/>
          <a:srcRect/>
          <a:stretch>
            <a:fillRect/>
          </a:stretch>
        </p:blipFill>
        <p:spPr bwMode="auto">
          <a:xfrm>
            <a:off x="2438400" y="4807744"/>
            <a:ext cx="5831086" cy="678656"/>
          </a:xfrm>
          <a:prstGeom prst="rect">
            <a:avLst/>
          </a:prstGeom>
          <a:noFill/>
          <a:ln w="12700" cap="flat">
            <a:noFill/>
            <a:miter lim="800000"/>
            <a:headEnd/>
            <a:tailEnd/>
          </a:ln>
        </p:spPr>
      </p:pic>
      <p:sp>
        <p:nvSpPr>
          <p:cNvPr id="15" name="TextBox 14"/>
          <p:cNvSpPr txBox="1"/>
          <p:nvPr/>
        </p:nvSpPr>
        <p:spPr>
          <a:xfrm>
            <a:off x="4800600" y="6320135"/>
            <a:ext cx="4214164" cy="461665"/>
          </a:xfrm>
          <a:prstGeom prst="rect">
            <a:avLst/>
          </a:prstGeom>
          <a:noFill/>
        </p:spPr>
        <p:txBody>
          <a:bodyPr wrap="none" rtlCol="0">
            <a:spAutoFit/>
          </a:bodyPr>
          <a:lstStyle/>
          <a:p>
            <a:r>
              <a:rPr lang="en-US" sz="2400" dirty="0" smtClean="0">
                <a:solidFill>
                  <a:srgbClr val="FF0000"/>
                </a:solidFill>
                <a:latin typeface="Gill Sans"/>
                <a:cs typeface="Gill Sans"/>
              </a:rPr>
              <a:t>What if we don’t know V?</a:t>
            </a:r>
            <a:endParaRPr lang="en-US" sz="2400" dirty="0">
              <a:solidFill>
                <a:srgbClr val="FF0000"/>
              </a:solidFill>
              <a:latin typeface="Gill Sans"/>
              <a:cs typeface="Gill Sans"/>
            </a:endParaRPr>
          </a:p>
        </p:txBody>
      </p:sp>
      <p:sp>
        <p:nvSpPr>
          <p:cNvPr id="16" name="TextBox 15"/>
          <p:cNvSpPr txBox="1"/>
          <p:nvPr/>
        </p:nvSpPr>
        <p:spPr>
          <a:xfrm>
            <a:off x="609600" y="4343400"/>
            <a:ext cx="3956281" cy="461665"/>
          </a:xfrm>
          <a:prstGeom prst="rect">
            <a:avLst/>
          </a:prstGeom>
          <a:noFill/>
        </p:spPr>
        <p:txBody>
          <a:bodyPr wrap="none" rtlCol="0">
            <a:spAutoFit/>
          </a:bodyPr>
          <a:lstStyle/>
          <a:p>
            <a:r>
              <a:rPr lang="en-US" sz="2400" b="0" dirty="0" smtClean="0">
                <a:solidFill>
                  <a:srgbClr val="FF0000"/>
                </a:solidFill>
                <a:latin typeface="Gill Sans"/>
                <a:cs typeface="Gill Sans"/>
              </a:rPr>
              <a:t>Careful, don’t confuse the N’s!</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1224954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11" grpId="0"/>
      <p:bldP spid="47112"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p:txBody>
          <a:bodyPr/>
          <a:lstStyle/>
          <a:p>
            <a:r>
              <a:rPr lang="en-US" dirty="0" err="1"/>
              <a:t>Jelinek</a:t>
            </a:r>
            <a:r>
              <a:rPr lang="en-US" dirty="0"/>
              <a:t>-Mercer </a:t>
            </a:r>
            <a:r>
              <a:rPr lang="en-US" dirty="0" smtClean="0"/>
              <a:t>Smoothing: Interpolation</a:t>
            </a:r>
            <a:endParaRPr lang="en-US" dirty="0"/>
          </a:p>
        </p:txBody>
      </p:sp>
      <p:sp>
        <p:nvSpPr>
          <p:cNvPr id="63490" name="Rectangle 2"/>
          <p:cNvSpPr>
            <a:spLocks noGrp="1" noChangeArrowheads="1"/>
          </p:cNvSpPr>
          <p:nvPr>
            <p:ph idx="1"/>
          </p:nvPr>
        </p:nvSpPr>
        <p:spPr/>
        <p:txBody>
          <a:bodyPr/>
          <a:lstStyle/>
          <a:p>
            <a:r>
              <a:rPr lang="en-US" smtClean="0"/>
              <a:t>Mix a trigram model with bigram and unigram models to offset sparsity</a:t>
            </a:r>
          </a:p>
          <a:p>
            <a:r>
              <a:rPr lang="en-US" smtClean="0"/>
              <a:t>Mix = Weighted Linear Combination</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dirty="0"/>
          </a:p>
        </p:txBody>
      </p:sp>
      <p:pic>
        <p:nvPicPr>
          <p:cNvPr id="63491" name="Picture 3"/>
          <p:cNvPicPr>
            <a:picLocks noChangeAspect="1" noChangeArrowheads="1"/>
          </p:cNvPicPr>
          <p:nvPr/>
        </p:nvPicPr>
        <p:blipFill>
          <a:blip r:embed="rId2" cstate="print"/>
          <a:srcRect/>
          <a:stretch>
            <a:fillRect/>
          </a:stretch>
        </p:blipFill>
        <p:spPr bwMode="auto">
          <a:xfrm>
            <a:off x="2616993" y="4991698"/>
            <a:ext cx="1750219" cy="267891"/>
          </a:xfrm>
          <a:prstGeom prst="rect">
            <a:avLst/>
          </a:prstGeom>
          <a:noFill/>
          <a:ln w="12700" cap="flat">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653090" y="4884539"/>
            <a:ext cx="1241227" cy="687586"/>
          </a:xfrm>
          <a:prstGeom prst="rect">
            <a:avLst/>
          </a:prstGeom>
          <a:noFill/>
          <a:ln w="12700" cap="flat">
            <a:noFill/>
            <a:miter lim="800000"/>
            <a:headEnd/>
            <a:tailEnd/>
          </a:ln>
        </p:spPr>
      </p:pic>
      <p:pic>
        <p:nvPicPr>
          <p:cNvPr id="63493" name="Picture 5"/>
          <p:cNvPicPr>
            <a:picLocks noChangeAspect="1" noChangeArrowheads="1"/>
          </p:cNvPicPr>
          <p:nvPr/>
        </p:nvPicPr>
        <p:blipFill>
          <a:blip r:embed="rId4" cstate="print"/>
          <a:srcRect/>
          <a:stretch>
            <a:fillRect/>
          </a:stretch>
        </p:blipFill>
        <p:spPr bwMode="auto">
          <a:xfrm>
            <a:off x="2143720" y="3982640"/>
            <a:ext cx="6009680" cy="312539"/>
          </a:xfrm>
          <a:prstGeom prst="rect">
            <a:avLst/>
          </a:prstGeom>
          <a:noFill/>
          <a:ln w="12700" cap="flat">
            <a:noFill/>
            <a:miter lim="800000"/>
            <a:headEnd/>
            <a:tailEnd/>
          </a:ln>
        </p:spPr>
      </p:pic>
      <p:pic>
        <p:nvPicPr>
          <p:cNvPr id="63494" name="Picture 6"/>
          <p:cNvPicPr>
            <a:picLocks noChangeAspect="1" noChangeArrowheads="1"/>
          </p:cNvPicPr>
          <p:nvPr/>
        </p:nvPicPr>
        <p:blipFill>
          <a:blip r:embed="rId5" cstate="print"/>
          <a:srcRect/>
          <a:stretch>
            <a:fillRect/>
          </a:stretch>
        </p:blipFill>
        <p:spPr bwMode="auto">
          <a:xfrm>
            <a:off x="1241821" y="3429000"/>
            <a:ext cx="2437805" cy="312539"/>
          </a:xfrm>
          <a:prstGeom prst="rect">
            <a:avLst/>
          </a:prstGeom>
          <a:noFill/>
          <a:ln w="12700" cap="flat">
            <a:noFill/>
            <a:miter lim="800000"/>
            <a:headEnd/>
            <a:tailEnd/>
          </a:ln>
        </p:spPr>
      </p:pic>
    </p:spTree>
    <p:extLst>
      <p:ext uri="{BB962C8B-B14F-4D97-AF65-F5344CB8AC3E}">
        <p14:creationId xmlns:p14="http://schemas.microsoft.com/office/powerpoint/2010/main" val="24662341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p:txBody>
          <a:bodyPr/>
          <a:lstStyle/>
          <a:p>
            <a:r>
              <a:rPr lang="en-US" dirty="0" err="1" smtClean="0"/>
              <a:t>Kneser</a:t>
            </a:r>
            <a:r>
              <a:rPr lang="en-US" dirty="0" smtClean="0"/>
              <a:t>-Ney Smoothing</a:t>
            </a:r>
            <a:endParaRPr lang="en-US" dirty="0"/>
          </a:p>
        </p:txBody>
      </p:sp>
      <p:sp>
        <p:nvSpPr>
          <p:cNvPr id="77826" name="Rectangle 2"/>
          <p:cNvSpPr>
            <a:spLocks noGrp="1" noChangeArrowheads="1"/>
          </p:cNvSpPr>
          <p:nvPr>
            <p:ph idx="1"/>
          </p:nvPr>
        </p:nvSpPr>
        <p:spPr/>
        <p:txBody>
          <a:bodyPr/>
          <a:lstStyle/>
          <a:p>
            <a:r>
              <a:rPr lang="en-US" dirty="0" err="1" smtClean="0"/>
              <a:t>Kneser</a:t>
            </a:r>
            <a:r>
              <a:rPr lang="en-US" dirty="0" smtClean="0"/>
              <a:t>-Ney: Interpolate discounted model with a special “continuation” unigram model</a:t>
            </a:r>
          </a:p>
          <a:p>
            <a:pPr lvl="1"/>
            <a:r>
              <a:rPr lang="en-US" dirty="0" smtClean="0"/>
              <a:t>Based on appearance of unigrams in different contexts</a:t>
            </a:r>
          </a:p>
          <a:p>
            <a:pPr lvl="1"/>
            <a:r>
              <a:rPr lang="en-US" dirty="0" smtClean="0"/>
              <a:t>Excellent performance, state of the art</a:t>
            </a:r>
          </a:p>
          <a:p>
            <a:endParaRPr lang="en-US" dirty="0" smtClean="0"/>
          </a:p>
          <a:p>
            <a:endParaRPr lang="en-US" dirty="0" smtClean="0"/>
          </a:p>
          <a:p>
            <a:endParaRPr lang="en-US" dirty="0" smtClean="0"/>
          </a:p>
          <a:p>
            <a:endParaRPr lang="en-US" dirty="0" smtClean="0"/>
          </a:p>
          <a:p>
            <a:endParaRPr lang="en-US" dirty="0" smtClean="0"/>
          </a:p>
        </p:txBody>
      </p:sp>
      <p:pic>
        <p:nvPicPr>
          <p:cNvPr id="77827" name="Picture 3"/>
          <p:cNvPicPr>
            <a:picLocks noChangeAspect="1" noChangeArrowheads="1"/>
          </p:cNvPicPr>
          <p:nvPr/>
        </p:nvPicPr>
        <p:blipFill>
          <a:blip r:embed="rId2" cstate="print"/>
          <a:srcRect/>
          <a:stretch>
            <a:fillRect/>
          </a:stretch>
        </p:blipFill>
        <p:spPr bwMode="auto">
          <a:xfrm>
            <a:off x="1663304" y="3721298"/>
            <a:ext cx="3464719" cy="696516"/>
          </a:xfrm>
          <a:prstGeom prst="rect">
            <a:avLst/>
          </a:prstGeom>
          <a:noFill/>
          <a:ln w="12700" cap="flat">
            <a:noFill/>
            <a:miter lim="800000"/>
            <a:headEnd/>
            <a:tailEnd/>
          </a:ln>
        </p:spPr>
      </p:pic>
      <p:pic>
        <p:nvPicPr>
          <p:cNvPr id="77828" name="Picture 4"/>
          <p:cNvPicPr>
            <a:picLocks noChangeAspect="1" noChangeArrowheads="1"/>
          </p:cNvPicPr>
          <p:nvPr/>
        </p:nvPicPr>
        <p:blipFill>
          <a:blip r:embed="rId3" cstate="print"/>
          <a:srcRect/>
          <a:stretch>
            <a:fillRect/>
          </a:stretch>
        </p:blipFill>
        <p:spPr bwMode="auto">
          <a:xfrm>
            <a:off x="1279326" y="2819400"/>
            <a:ext cx="6893719" cy="678656"/>
          </a:xfrm>
          <a:prstGeom prst="rect">
            <a:avLst/>
          </a:prstGeom>
          <a:noFill/>
          <a:ln w="12700" cap="flat">
            <a:noFill/>
            <a:miter lim="800000"/>
            <a:headEnd/>
            <a:tailEnd/>
          </a:ln>
        </p:spPr>
      </p:pic>
      <p:grpSp>
        <p:nvGrpSpPr>
          <p:cNvPr id="2" name="Group 5"/>
          <p:cNvGrpSpPr>
            <a:grpSpLocks/>
          </p:cNvGrpSpPr>
          <p:nvPr/>
        </p:nvGrpSpPr>
        <p:grpSpPr bwMode="auto">
          <a:xfrm>
            <a:off x="1288256" y="4724400"/>
            <a:ext cx="7322344" cy="392906"/>
            <a:chOff x="0" y="0"/>
            <a:chExt cx="6560" cy="352"/>
          </a:xfrm>
        </p:grpSpPr>
        <p:sp>
          <p:nvSpPr>
            <p:cNvPr id="77830" name="Rectangle 6"/>
            <p:cNvSpPr>
              <a:spLocks/>
            </p:cNvSpPr>
            <p:nvPr/>
          </p:nvSpPr>
          <p:spPr bwMode="auto">
            <a:xfrm>
              <a:off x="792" y="0"/>
              <a:ext cx="5768" cy="352"/>
            </a:xfrm>
            <a:prstGeom prst="rect">
              <a:avLst/>
            </a:prstGeom>
            <a:noFill/>
            <a:ln w="12700" cap="flat">
              <a:noFill/>
              <a:miter lim="800000"/>
              <a:headEnd type="none" w="med" len="med"/>
              <a:tailEnd type="none" w="med" len="med"/>
            </a:ln>
          </p:spPr>
          <p:txBody>
            <a:bodyPr lIns="0" tIns="0" rIns="0" bIns="0" anchor="ctr"/>
            <a:lstStyle/>
            <a:p>
              <a:pPr algn="ctr" eaLnBrk="1" hangingPunct="1"/>
              <a:r>
                <a:rPr lang="en-US" sz="2200" b="0" dirty="0" smtClean="0">
                  <a:solidFill>
                    <a:srgbClr val="000000"/>
                  </a:solidFill>
                  <a:latin typeface="Gill Sans"/>
                  <a:ea typeface="Gill Sans" charset="0"/>
                  <a:cs typeface="Gill Sans"/>
                  <a:sym typeface="Gill Sans" charset="0"/>
                </a:rPr>
                <a:t>= number of different contexts </a:t>
              </a:r>
              <a:r>
                <a:rPr lang="en-US" sz="2200" b="0" i="1" dirty="0" err="1" smtClean="0">
                  <a:solidFill>
                    <a:srgbClr val="000000"/>
                  </a:solidFill>
                  <a:latin typeface="Gill Sans"/>
                  <a:ea typeface="Gill Sans" charset="0"/>
                  <a:cs typeface="Gill Sans"/>
                  <a:sym typeface="Gill Sans" charset="0"/>
                </a:rPr>
                <a:t>w</a:t>
              </a:r>
              <a:r>
                <a:rPr lang="en-US" sz="2200" b="0" i="1" baseline="-25000" dirty="0" err="1" smtClean="0">
                  <a:solidFill>
                    <a:srgbClr val="000000"/>
                  </a:solidFill>
                  <a:latin typeface="Gill Sans"/>
                  <a:ea typeface="Gill Sans" charset="0"/>
                  <a:cs typeface="Gill Sans"/>
                  <a:sym typeface="Gill Sans" charset="0"/>
                </a:rPr>
                <a:t>i</a:t>
              </a:r>
              <a:r>
                <a:rPr lang="en-US" sz="2200" b="0" baseline="-6000" dirty="0" smtClean="0">
                  <a:solidFill>
                    <a:srgbClr val="000000"/>
                  </a:solidFill>
                  <a:latin typeface="Gill Sans"/>
                  <a:ea typeface="Gill Sans" charset="0"/>
                  <a:cs typeface="Gill Sans"/>
                  <a:sym typeface="Gill Sans" charset="0"/>
                </a:rPr>
                <a:t> </a:t>
              </a:r>
              <a:r>
                <a:rPr lang="en-US" sz="2200" b="0" dirty="0" smtClean="0">
                  <a:solidFill>
                    <a:srgbClr val="000000"/>
                  </a:solidFill>
                  <a:latin typeface="Gill Sans"/>
                  <a:ea typeface="Gill Sans" charset="0"/>
                  <a:cs typeface="Gill Sans"/>
                  <a:sym typeface="Gill Sans" charset="0"/>
                </a:rPr>
                <a:t>has appeared in</a:t>
              </a:r>
            </a:p>
          </p:txBody>
        </p:sp>
        <p:pic>
          <p:nvPicPr>
            <p:cNvPr id="77831" name="Picture 7"/>
            <p:cNvPicPr>
              <a:picLocks noChangeAspect="1" noChangeArrowheads="1"/>
            </p:cNvPicPr>
            <p:nvPr/>
          </p:nvPicPr>
          <p:blipFill>
            <a:blip r:embed="rId4" cstate="print"/>
            <a:srcRect/>
            <a:stretch>
              <a:fillRect/>
            </a:stretch>
          </p:blipFill>
          <p:spPr bwMode="auto">
            <a:xfrm>
              <a:off x="0" y="44"/>
              <a:ext cx="880" cy="264"/>
            </a:xfrm>
            <a:prstGeom prst="rect">
              <a:avLst/>
            </a:prstGeom>
            <a:noFill/>
            <a:ln w="12700" cap="flat">
              <a:noFill/>
              <a:miter lim="800000"/>
              <a:headEnd/>
              <a:tailEnd/>
            </a:ln>
          </p:spPr>
        </p:pic>
      </p:grpSp>
    </p:spTree>
    <p:extLst>
      <p:ext uri="{BB962C8B-B14F-4D97-AF65-F5344CB8AC3E}">
        <p14:creationId xmlns:p14="http://schemas.microsoft.com/office/powerpoint/2010/main" val="930174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p:txBody>
          <a:bodyPr/>
          <a:lstStyle/>
          <a:p>
            <a:r>
              <a:rPr lang="en-US" dirty="0" err="1" smtClean="0"/>
              <a:t>Kneser</a:t>
            </a:r>
            <a:r>
              <a:rPr lang="en-US" dirty="0" smtClean="0"/>
              <a:t>-Ney Smoothing: Intuition</a:t>
            </a:r>
            <a:endParaRPr lang="en-US" dirty="0"/>
          </a:p>
        </p:txBody>
      </p:sp>
      <p:sp>
        <p:nvSpPr>
          <p:cNvPr id="77826" name="Rectangle 2"/>
          <p:cNvSpPr>
            <a:spLocks noGrp="1" noChangeArrowheads="1"/>
          </p:cNvSpPr>
          <p:nvPr>
            <p:ph idx="1"/>
          </p:nvPr>
        </p:nvSpPr>
        <p:spPr/>
        <p:txBody>
          <a:bodyPr/>
          <a:lstStyle/>
          <a:p>
            <a:r>
              <a:rPr lang="en-US" dirty="0" smtClean="0"/>
              <a:t>I can’t see without my __________</a:t>
            </a:r>
          </a:p>
          <a:p>
            <a:r>
              <a:rPr lang="en-US" dirty="0" smtClean="0"/>
              <a:t>“San Francisco” occurs a lot</a:t>
            </a:r>
          </a:p>
          <a:p>
            <a:r>
              <a:rPr lang="en-US" dirty="0" smtClean="0"/>
              <a:t>I can’t see without my Francisco? </a:t>
            </a:r>
          </a:p>
          <a:p>
            <a:endParaRPr lang="en-US" dirty="0"/>
          </a:p>
        </p:txBody>
      </p:sp>
    </p:spTree>
    <p:extLst>
      <p:ext uri="{BB962C8B-B14F-4D97-AF65-F5344CB8AC3E}">
        <p14:creationId xmlns:p14="http://schemas.microsoft.com/office/powerpoint/2010/main" val="3252112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28700" y="1828800"/>
            <a:ext cx="7073900" cy="1016000"/>
          </a:xfrm>
          <a:prstGeom prst="rect">
            <a:avLst/>
          </a:prstGeom>
        </p:spPr>
      </p:pic>
      <p:sp>
        <p:nvSpPr>
          <p:cNvPr id="2" name="Title 1"/>
          <p:cNvSpPr>
            <a:spLocks noGrp="1"/>
          </p:cNvSpPr>
          <p:nvPr>
            <p:ph type="title"/>
          </p:nvPr>
        </p:nvSpPr>
        <p:spPr/>
        <p:txBody>
          <a:bodyPr/>
          <a:lstStyle/>
          <a:p>
            <a:r>
              <a:rPr lang="en-US" dirty="0" smtClean="0"/>
              <a:t>Stupid </a:t>
            </a:r>
            <a:r>
              <a:rPr lang="en-US" dirty="0" err="1" smtClean="0"/>
              <a:t>Backoff</a:t>
            </a:r>
            <a:endParaRPr lang="en-US" dirty="0"/>
          </a:p>
        </p:txBody>
      </p:sp>
      <p:sp>
        <p:nvSpPr>
          <p:cNvPr id="6" name="Content Placeholder 5"/>
          <p:cNvSpPr>
            <a:spLocks noGrp="1"/>
          </p:cNvSpPr>
          <p:nvPr>
            <p:ph idx="1"/>
          </p:nvPr>
        </p:nvSpPr>
        <p:spPr/>
        <p:txBody>
          <a:bodyPr/>
          <a:lstStyle/>
          <a:p>
            <a:r>
              <a:rPr lang="en-US" dirty="0" smtClean="0"/>
              <a:t>Let’s break all the rules:</a:t>
            </a:r>
          </a:p>
          <a:p>
            <a:endParaRPr lang="en-US" dirty="0"/>
          </a:p>
          <a:p>
            <a:endParaRPr lang="en-US" dirty="0" smtClean="0"/>
          </a:p>
          <a:p>
            <a:endParaRPr lang="en-US" dirty="0"/>
          </a:p>
          <a:p>
            <a:endParaRPr lang="en-US" dirty="0" smtClean="0"/>
          </a:p>
          <a:p>
            <a:endParaRPr lang="en-US" dirty="0"/>
          </a:p>
          <a:p>
            <a:r>
              <a:rPr lang="en-US" dirty="0" smtClean="0"/>
              <a:t>But throw </a:t>
            </a:r>
            <a:r>
              <a:rPr lang="en-US" i="1" dirty="0" smtClean="0"/>
              <a:t>lots</a:t>
            </a:r>
            <a:r>
              <a:rPr lang="en-US" dirty="0" smtClean="0"/>
              <a:t> of data at the problem!</a:t>
            </a:r>
            <a:endParaRPr lang="en-US" dirty="0"/>
          </a:p>
        </p:txBody>
      </p:sp>
      <p:pic>
        <p:nvPicPr>
          <p:cNvPr id="5" name="Picture 4"/>
          <p:cNvPicPr>
            <a:picLocks noChangeAspect="1"/>
          </p:cNvPicPr>
          <p:nvPr/>
        </p:nvPicPr>
        <p:blipFill>
          <a:blip r:embed="rId3"/>
          <a:stretch>
            <a:fillRect/>
          </a:stretch>
        </p:blipFill>
        <p:spPr>
          <a:xfrm>
            <a:off x="2057400" y="3213100"/>
            <a:ext cx="1943100" cy="6477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smtClean="0">
                <a:solidFill>
                  <a:schemeClr val="bg1"/>
                </a:solidFill>
              </a:rPr>
              <a:t>Source: </a:t>
            </a:r>
            <a:r>
              <a:rPr lang="en-US" sz="1000" b="0" dirty="0" err="1" smtClean="0">
                <a:solidFill>
                  <a:schemeClr val="bg1"/>
                </a:solidFill>
              </a:rPr>
              <a:t>Brants</a:t>
            </a:r>
            <a:r>
              <a:rPr lang="en-US" sz="1000" b="0" dirty="0" smtClean="0">
                <a:solidFill>
                  <a:schemeClr val="bg1"/>
                </a:solidFill>
              </a:rPr>
              <a:t> et al. (EMNLP 2007)</a:t>
            </a:r>
            <a:endParaRPr lang="en-US" sz="1000" b="0" dirty="0">
              <a:solidFill>
                <a:schemeClr val="bg1"/>
              </a:solidFill>
            </a:endParaRPr>
          </a:p>
        </p:txBody>
      </p:sp>
    </p:spTree>
    <p:extLst>
      <p:ext uri="{BB962C8B-B14F-4D97-AF65-F5344CB8AC3E}">
        <p14:creationId xmlns:p14="http://schemas.microsoft.com/office/powerpoint/2010/main" val="29493313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Stupid </a:t>
            </a:r>
            <a:r>
              <a:rPr lang="en-US" dirty="0" err="1" smtClean="0"/>
              <a:t>Backoff</a:t>
            </a:r>
            <a:r>
              <a:rPr lang="en-US" dirty="0" smtClean="0"/>
              <a:t> Implementation: Pairs!</a:t>
            </a:r>
            <a:endParaRPr lang="en-US" dirty="0"/>
          </a:p>
        </p:txBody>
      </p:sp>
      <p:sp>
        <p:nvSpPr>
          <p:cNvPr id="3" name="Content Placeholder 2"/>
          <p:cNvSpPr>
            <a:spLocks noGrp="1"/>
          </p:cNvSpPr>
          <p:nvPr>
            <p:ph idx="1"/>
          </p:nvPr>
        </p:nvSpPr>
        <p:spPr/>
        <p:txBody>
          <a:bodyPr/>
          <a:lstStyle/>
          <a:p>
            <a:r>
              <a:rPr lang="en-US" dirty="0" smtClean="0"/>
              <a:t>Straightforward approach: count each order separately</a:t>
            </a:r>
          </a:p>
          <a:p>
            <a:endParaRPr lang="en-US" dirty="0"/>
          </a:p>
          <a:p>
            <a:endParaRPr lang="en-US" dirty="0" smtClean="0"/>
          </a:p>
          <a:p>
            <a:endParaRPr lang="en-US" dirty="0"/>
          </a:p>
          <a:p>
            <a:r>
              <a:rPr lang="en-US" dirty="0" smtClean="0"/>
              <a:t>More clever approach</a:t>
            </a:r>
            <a:r>
              <a:rPr lang="en-US" dirty="0"/>
              <a:t>: count </a:t>
            </a:r>
            <a:r>
              <a:rPr lang="en-US" i="1" dirty="0" smtClean="0"/>
              <a:t>all</a:t>
            </a:r>
            <a:r>
              <a:rPr lang="en-US" dirty="0" smtClean="0"/>
              <a:t> orders together</a:t>
            </a:r>
            <a:endParaRPr lang="en-US" dirty="0"/>
          </a:p>
          <a:p>
            <a:endParaRPr lang="en-US" dirty="0"/>
          </a:p>
        </p:txBody>
      </p:sp>
      <p:sp>
        <p:nvSpPr>
          <p:cNvPr id="4" name="TextBox 3"/>
          <p:cNvSpPr txBox="1">
            <a:spLocks noChangeArrowheads="1"/>
          </p:cNvSpPr>
          <p:nvPr/>
        </p:nvSpPr>
        <p:spPr bwMode="auto">
          <a:xfrm>
            <a:off x="1447800" y="1569184"/>
            <a:ext cx="835009"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Gill Sans"/>
                <a:cs typeface="Gill Sans"/>
              </a:rPr>
              <a:t>A</a:t>
            </a:r>
            <a:r>
              <a:rPr kumimoji="0" lang="en-US" sz="2000" b="0" i="0" u="none" strike="noStrike" kern="0" cap="none" spc="0" normalizeH="0" noProof="0" dirty="0" smtClean="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E</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smtClean="0">
                <a:solidFill>
                  <a:schemeClr val="bg1"/>
                </a:solidFill>
                <a:latin typeface="Gill Sans"/>
                <a:cs typeface="Gill Sans"/>
              </a:rPr>
              <a:t>…</a:t>
            </a:r>
            <a:endParaRPr kumimoji="0" lang="en-US" sz="1800" b="0" i="0" u="none" strike="noStrike" kern="0" cap="none" spc="0" normalizeH="0" baseline="0" noProof="0" dirty="0" smtClean="0">
              <a:ln>
                <a:noFill/>
              </a:ln>
              <a:solidFill>
                <a:schemeClr val="bg1"/>
              </a:solidFill>
              <a:effectLst/>
              <a:uLnTx/>
              <a:uFillTx/>
              <a:latin typeface="Gill Sans"/>
              <a:cs typeface="Gill Sans"/>
            </a:endParaRPr>
          </a:p>
        </p:txBody>
      </p:sp>
      <p:sp>
        <p:nvSpPr>
          <p:cNvPr id="6" name="TextBox 5"/>
          <p:cNvSpPr txBox="1">
            <a:spLocks noChangeArrowheads="1"/>
          </p:cNvSpPr>
          <p:nvPr/>
        </p:nvSpPr>
        <p:spPr bwMode="auto">
          <a:xfrm>
            <a:off x="1447800" y="3855184"/>
            <a:ext cx="1106643" cy="255454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 P</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 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Gill Sans"/>
                <a:cs typeface="Gill Sans"/>
              </a:rPr>
              <a:t>A</a:t>
            </a:r>
            <a:r>
              <a:rPr kumimoji="0" lang="en-US" sz="2000" b="0" i="0" u="none" strike="noStrike" kern="0" cap="none" spc="0" normalizeH="0" noProof="0" dirty="0" smtClean="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D X</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D Y</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smtClean="0">
                <a:solidFill>
                  <a:schemeClr val="bg1"/>
                </a:solidFill>
                <a:latin typeface="Gill Sans"/>
                <a:cs typeface="Gill Sans"/>
              </a:rPr>
              <a:t>…</a:t>
            </a:r>
            <a:endParaRPr kumimoji="0" lang="en-US" sz="1800" b="0" i="0" u="none" strike="noStrike" kern="0" cap="none" spc="0" normalizeH="0" baseline="0" noProof="0" dirty="0" smtClean="0">
              <a:ln>
                <a:noFill/>
              </a:ln>
              <a:solidFill>
                <a:schemeClr val="bg1"/>
              </a:solidFill>
              <a:effectLst/>
              <a:uLnTx/>
              <a:uFillTx/>
              <a:latin typeface="Gill Sans"/>
              <a:cs typeface="Gill Sans"/>
            </a:endParaRPr>
          </a:p>
        </p:txBody>
      </p:sp>
      <p:grpSp>
        <p:nvGrpSpPr>
          <p:cNvPr id="12" name="Group 11"/>
          <p:cNvGrpSpPr/>
          <p:nvPr/>
        </p:nvGrpSpPr>
        <p:grpSpPr>
          <a:xfrm>
            <a:off x="2133600" y="1581912"/>
            <a:ext cx="2743200" cy="369332"/>
            <a:chOff x="2133600" y="1611868"/>
            <a:chExt cx="2743200" cy="369332"/>
          </a:xfrm>
        </p:grpSpPr>
        <p:sp>
          <p:nvSpPr>
            <p:cNvPr id="7" name="TextBox 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9" name="Straight Arrow Connector 8"/>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3" name="Group 12"/>
          <p:cNvGrpSpPr/>
          <p:nvPr/>
        </p:nvGrpSpPr>
        <p:grpSpPr>
          <a:xfrm>
            <a:off x="2743200" y="3886200"/>
            <a:ext cx="2743200" cy="369332"/>
            <a:chOff x="2133600" y="1611868"/>
            <a:chExt cx="2743200" cy="369332"/>
          </a:xfrm>
        </p:grpSpPr>
        <p:sp>
          <p:nvSpPr>
            <p:cNvPr id="14" name="TextBox 13"/>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15" name="Straight Arrow Connector 14"/>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6" name="Group 15"/>
          <p:cNvGrpSpPr/>
          <p:nvPr/>
        </p:nvGrpSpPr>
        <p:grpSpPr>
          <a:xfrm>
            <a:off x="2743200" y="4202668"/>
            <a:ext cx="2743200" cy="369332"/>
            <a:chOff x="2133600" y="1611868"/>
            <a:chExt cx="2743200" cy="369332"/>
          </a:xfrm>
        </p:grpSpPr>
        <p:sp>
          <p:nvSpPr>
            <p:cNvPr id="17" name="TextBox 1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18" name="Straight Arrow Connector 17"/>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9" name="Group 18"/>
          <p:cNvGrpSpPr/>
          <p:nvPr/>
        </p:nvGrpSpPr>
        <p:grpSpPr>
          <a:xfrm>
            <a:off x="2743200" y="5117068"/>
            <a:ext cx="2743200" cy="369332"/>
            <a:chOff x="2133600" y="1611868"/>
            <a:chExt cx="2743200" cy="369332"/>
          </a:xfrm>
        </p:grpSpPr>
        <p:sp>
          <p:nvSpPr>
            <p:cNvPr id="20" name="TextBox 19"/>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21" name="Straight Arrow Connector 20"/>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sp>
        <p:nvSpPr>
          <p:cNvPr id="22" name="TextBox 21"/>
          <p:cNvSpPr txBox="1">
            <a:spLocks noChangeArrowheads="1"/>
          </p:cNvSpPr>
          <p:nvPr/>
        </p:nvSpPr>
        <p:spPr bwMode="auto">
          <a:xfrm>
            <a:off x="2491741" y="1569184"/>
            <a:ext cx="2953353"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b="0" kern="0" dirty="0" smtClean="0">
              <a:solidFill>
                <a:schemeClr val="bg1"/>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S(C|A B) = f(A B C)/f(A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S(D|A B) = f(A B D)/f(A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S(E|A B) = f(A B E)/f(A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 </a:t>
            </a:r>
            <a:r>
              <a:rPr lang="en-US" sz="2000" b="0" kern="0" baseline="0" dirty="0" smtClean="0">
                <a:solidFill>
                  <a:schemeClr val="bg1"/>
                </a:solidFill>
                <a:latin typeface="Gill Sans"/>
                <a:cs typeface="Gill Sans"/>
              </a:rPr>
              <a:t>…</a:t>
            </a:r>
            <a:endParaRPr kumimoji="0" lang="en-US" sz="1800" b="0" i="0" u="none" strike="noStrike" kern="0" cap="none" spc="0" normalizeH="0" baseline="0" noProof="0" dirty="0" smtClean="0">
              <a:ln>
                <a:noFill/>
              </a:ln>
              <a:solidFill>
                <a:schemeClr val="bg1"/>
              </a:solidFill>
              <a:effectLst/>
              <a:uLnTx/>
              <a:uFillTx/>
              <a:latin typeface="Gill Sans"/>
              <a:cs typeface="Gill Sans"/>
            </a:endParaRPr>
          </a:p>
        </p:txBody>
      </p:sp>
    </p:spTree>
    <p:extLst>
      <p:ext uri="{BB962C8B-B14F-4D97-AF65-F5344CB8AC3E}">
        <p14:creationId xmlns:p14="http://schemas.microsoft.com/office/powerpoint/2010/main" val="2413338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Stupid </a:t>
            </a:r>
            <a:r>
              <a:rPr lang="en-US" dirty="0" err="1" smtClean="0"/>
              <a:t>Backoff</a:t>
            </a:r>
            <a:r>
              <a:rPr lang="en-US" dirty="0" smtClean="0"/>
              <a:t>: Additional Optimizations</a:t>
            </a:r>
            <a:endParaRPr lang="en-US" dirty="0"/>
          </a:p>
        </p:txBody>
      </p:sp>
      <p:sp>
        <p:nvSpPr>
          <p:cNvPr id="3" name="Content Placeholder 2"/>
          <p:cNvSpPr>
            <a:spLocks noGrp="1"/>
          </p:cNvSpPr>
          <p:nvPr>
            <p:ph idx="1"/>
          </p:nvPr>
        </p:nvSpPr>
        <p:spPr/>
        <p:txBody>
          <a:bodyPr/>
          <a:lstStyle/>
          <a:p>
            <a:r>
              <a:rPr lang="en-US" dirty="0" smtClean="0"/>
              <a:t>Replace strings with integers</a:t>
            </a:r>
          </a:p>
          <a:p>
            <a:pPr lvl="1"/>
            <a:r>
              <a:rPr lang="en-US" dirty="0" smtClean="0"/>
              <a:t>Assign ids based on frequency (better compression using </a:t>
            </a:r>
            <a:r>
              <a:rPr lang="en-US" dirty="0" err="1" smtClean="0"/>
              <a:t>vbyte</a:t>
            </a:r>
            <a:r>
              <a:rPr lang="en-US" dirty="0" smtClean="0"/>
              <a:t>)</a:t>
            </a:r>
          </a:p>
          <a:p>
            <a:r>
              <a:rPr lang="en-US" dirty="0" smtClean="0"/>
              <a:t>Partition by bigram for better load balancing</a:t>
            </a:r>
          </a:p>
          <a:p>
            <a:pPr lvl="1"/>
            <a:r>
              <a:rPr lang="en-US" dirty="0" smtClean="0"/>
              <a:t>Replicate all unigram counts</a:t>
            </a:r>
          </a:p>
        </p:txBody>
      </p:sp>
    </p:spTree>
    <p:extLst>
      <p:ext uri="{BB962C8B-B14F-4D97-AF65-F5344CB8AC3E}">
        <p14:creationId xmlns:p14="http://schemas.microsoft.com/office/powerpoint/2010/main" val="25262308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ing080905_photo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994"/>
            <a:ext cx="11125200" cy="6871994"/>
          </a:xfrm>
          <a:prstGeom prst="rect">
            <a:avLst/>
          </a:prstGeom>
        </p:spPr>
      </p:pic>
      <p:sp>
        <p:nvSpPr>
          <p:cNvPr id="5" name="TextBox 4"/>
          <p:cNvSpPr txBox="1">
            <a:spLocks noChangeArrowheads="1"/>
          </p:cNvSpPr>
          <p:nvPr/>
        </p:nvSpPr>
        <p:spPr bwMode="auto">
          <a:xfrm>
            <a:off x="228600" y="152400"/>
            <a:ext cx="485947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State of the art smoothing (less</a:t>
            </a:r>
            <a:r>
              <a:rPr kumimoji="0" lang="en-US" sz="2400" b="0" i="0" u="none" strike="noStrike" kern="0" cap="none" spc="0" normalizeH="0" noProof="0" dirty="0" smtClean="0">
                <a:ln>
                  <a:noFill/>
                </a:ln>
                <a:solidFill>
                  <a:srgbClr val="FF0000"/>
                </a:solidFill>
                <a:effectLst/>
                <a:uLnTx/>
                <a:uFillTx/>
                <a:latin typeface="Gill Sans"/>
                <a:cs typeface="Gill Sans"/>
              </a:rPr>
              <a:t> data)</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6" name="TextBox 5"/>
          <p:cNvSpPr txBox="1">
            <a:spLocks noChangeArrowheads="1"/>
          </p:cNvSpPr>
          <p:nvPr/>
        </p:nvSpPr>
        <p:spPr bwMode="auto">
          <a:xfrm>
            <a:off x="1762054" y="609600"/>
            <a:ext cx="430147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kern="0" noProof="0" dirty="0" smtClean="0">
                <a:solidFill>
                  <a:srgbClr val="FF0000"/>
                </a:solidFill>
                <a:latin typeface="Gill Sans"/>
                <a:cs typeface="Gill Sans"/>
              </a:rPr>
              <a:t>vs. Count</a:t>
            </a:r>
            <a:r>
              <a:rPr lang="en-US" sz="2400" b="0" kern="0" dirty="0" smtClean="0">
                <a:solidFill>
                  <a:srgbClr val="FF0000"/>
                </a:solidFill>
                <a:latin typeface="Gill Sans"/>
                <a:cs typeface="Gill Sans"/>
              </a:rPr>
              <a:t> and</a:t>
            </a:r>
            <a:r>
              <a:rPr lang="en-US" sz="2400" b="0" kern="0" noProof="0" dirty="0" smtClean="0">
                <a:solidFill>
                  <a:srgbClr val="FF0000"/>
                </a:solidFill>
                <a:latin typeface="Gill Sans"/>
                <a:cs typeface="Gill Sans"/>
              </a:rPr>
              <a:t> </a:t>
            </a:r>
            <a:r>
              <a:rPr lang="en-US" sz="2400" b="0" kern="0" dirty="0" smtClean="0">
                <a:solidFill>
                  <a:srgbClr val="FF0000"/>
                </a:solidFill>
                <a:latin typeface="Gill Sans"/>
                <a:cs typeface="Gill Sans"/>
              </a:rPr>
              <a:t>divide</a:t>
            </a:r>
            <a:r>
              <a:rPr lang="en-US" sz="2400" b="0" kern="0" noProof="0" dirty="0" smtClean="0">
                <a:solidFill>
                  <a:srgbClr val="FF0000"/>
                </a:solidFill>
                <a:latin typeface="Gill Sans"/>
                <a:cs typeface="Gill Sans"/>
              </a:rPr>
              <a:t> </a:t>
            </a:r>
            <a:r>
              <a:rPr lang="en-US" sz="2400" b="0" kern="0" noProof="0" dirty="0" smtClean="0">
                <a:solidFill>
                  <a:srgbClr val="FF0000"/>
                </a:solidFill>
                <a:latin typeface="Gill Sans"/>
                <a:cs typeface="Gill Sans"/>
              </a:rPr>
              <a:t>(m</a:t>
            </a:r>
            <a:r>
              <a:rPr kumimoji="0" lang="en-US" sz="2400" b="0" i="0" u="none" strike="noStrike" kern="0" cap="none" spc="0" normalizeH="0" baseline="0" dirty="0" smtClean="0">
                <a:ln>
                  <a:noFill/>
                </a:ln>
                <a:solidFill>
                  <a:srgbClr val="FF0000"/>
                </a:solidFill>
                <a:effectLst/>
                <a:uLnTx/>
                <a:uFillTx/>
                <a:latin typeface="Gill Sans"/>
                <a:cs typeface="Gill Sans"/>
              </a:rPr>
              <a:t>ore</a:t>
            </a:r>
            <a:r>
              <a:rPr kumimoji="0" lang="en-US" sz="2400" b="0" i="0" u="none" strike="noStrike" kern="0" cap="none" spc="0" normalizeH="0" dirty="0" smtClean="0">
                <a:ln>
                  <a:noFill/>
                </a:ln>
                <a:solidFill>
                  <a:srgbClr val="FF0000"/>
                </a:solidFill>
                <a:effectLst/>
                <a:uLnTx/>
                <a:uFillTx/>
                <a:latin typeface="Gill Sans"/>
                <a:cs typeface="Gill Sans"/>
              </a:rPr>
              <a:t> data)</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(Boxing)</a:t>
            </a:r>
          </a:p>
        </p:txBody>
      </p:sp>
    </p:spTree>
    <p:extLst>
      <p:ext uri="{BB962C8B-B14F-4D97-AF65-F5344CB8AC3E}">
        <p14:creationId xmlns:p14="http://schemas.microsoft.com/office/powerpoint/2010/main" val="30092361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2" name="Title 1"/>
          <p:cNvSpPr>
            <a:spLocks noGrp="1"/>
          </p:cNvSpPr>
          <p:nvPr>
            <p:ph type="title"/>
          </p:nvPr>
        </p:nvSpPr>
        <p:spPr>
          <a:xfrm>
            <a:off x="4648200" y="5105400"/>
            <a:ext cx="1676400" cy="1028700"/>
          </a:xfrm>
        </p:spPr>
        <p:txBody>
          <a:bodyPr/>
          <a:lstStyle/>
          <a:p>
            <a:r>
              <a:rPr lang="en-US" dirty="0" smtClean="0"/>
              <a:t>Count.</a:t>
            </a:r>
            <a:endParaRPr lang="en-US" dirty="0"/>
          </a:p>
        </p:txBody>
      </p:sp>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Tree>
    <p:extLst>
      <p:ext uri="{BB962C8B-B14F-4D97-AF65-F5344CB8AC3E}">
        <p14:creationId xmlns:p14="http://schemas.microsoft.com/office/powerpoint/2010/main" val="7057817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setta_Stone.jpg"/>
          <p:cNvPicPr>
            <a:picLocks noChangeAspect="1"/>
          </p:cNvPicPr>
          <p:nvPr/>
        </p:nvPicPr>
        <p:blipFill>
          <a:blip r:embed="rId2" cstate="print"/>
          <a:stretch>
            <a:fillRect/>
          </a:stretch>
        </p:blipFill>
        <p:spPr>
          <a:xfrm>
            <a:off x="0" y="0"/>
            <a:ext cx="9144000" cy="9134790"/>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(Rosetta Stone)</a:t>
            </a:r>
          </a:p>
        </p:txBody>
      </p:sp>
      <p:sp>
        <p:nvSpPr>
          <p:cNvPr id="2" name="Title 1"/>
          <p:cNvSpPr>
            <a:spLocks noGrp="1"/>
          </p:cNvSpPr>
          <p:nvPr>
            <p:ph type="title"/>
          </p:nvPr>
        </p:nvSpPr>
        <p:spPr/>
        <p:txBody>
          <a:bodyPr/>
          <a:lstStyle/>
          <a:p>
            <a:r>
              <a:rPr lang="en-US" dirty="0" smtClean="0"/>
              <a:t>Statistical Machine Translation</a:t>
            </a:r>
            <a:endParaRPr lang="en-US" dirty="0"/>
          </a:p>
        </p:txBody>
      </p:sp>
    </p:spTree>
    <p:extLst>
      <p:ext uri="{BB962C8B-B14F-4D97-AF65-F5344CB8AC3E}">
        <p14:creationId xmlns:p14="http://schemas.microsoft.com/office/powerpoint/2010/main" val="3086687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5334000" y="2819400"/>
            <a:ext cx="1371600" cy="990600"/>
            <a:chOff x="5334000" y="2819400"/>
            <a:chExt cx="1371600" cy="990600"/>
          </a:xfrm>
        </p:grpSpPr>
        <p:cxnSp>
          <p:nvCxnSpPr>
            <p:cNvPr id="70" name="Straight Arrow Connector 18"/>
            <p:cNvCxnSpPr>
              <a:cxnSpLocks noChangeShapeType="1"/>
            </p:cNvCxnSpPr>
            <p:nvPr/>
          </p:nvCxnSpPr>
          <p:spPr bwMode="auto">
            <a:xfrm rot="5400000">
              <a:off x="5868194" y="2971006"/>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334000" y="32766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Translation</a:t>
              </a:r>
              <a:r>
                <a:rPr lang="en-US" sz="1200" b="0" dirty="0">
                  <a:solidFill>
                    <a:prstClr val="black"/>
                  </a:solidFill>
                  <a:latin typeface="Gill Sans"/>
                  <a:cs typeface="Gill Sans"/>
                </a:rPr>
                <a:t> Model</a:t>
              </a:r>
            </a:p>
          </p:txBody>
        </p:sp>
      </p:grpSp>
      <p:grpSp>
        <p:nvGrpSpPr>
          <p:cNvPr id="3" name="Group 34"/>
          <p:cNvGrpSpPr/>
          <p:nvPr/>
        </p:nvGrpSpPr>
        <p:grpSpPr>
          <a:xfrm>
            <a:off x="3048000" y="3276600"/>
            <a:ext cx="1905000" cy="533400"/>
            <a:chOff x="3048000" y="3276600"/>
            <a:chExt cx="1905000" cy="533400"/>
          </a:xfrm>
        </p:grpSpPr>
        <p:cxnSp>
          <p:nvCxnSpPr>
            <p:cNvPr id="69" name="Straight Arrow Connector 17"/>
            <p:cNvCxnSpPr>
              <a:cxnSpLocks noChangeShapeType="1"/>
            </p:cNvCxnSpPr>
            <p:nvPr/>
          </p:nvCxnSpPr>
          <p:spPr bwMode="auto">
            <a:xfrm>
              <a:off x="3048000" y="35052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2" name="Rounded Rectangle 71"/>
            <p:cNvSpPr/>
            <p:nvPr/>
          </p:nvSpPr>
          <p:spPr bwMode="auto">
            <a:xfrm>
              <a:off x="3581400" y="3276600"/>
              <a:ext cx="13716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Language</a:t>
              </a:r>
              <a:br>
                <a:rPr lang="en-US" sz="1400" b="0" dirty="0">
                  <a:solidFill>
                    <a:prstClr val="black"/>
                  </a:solidFill>
                  <a:latin typeface="Gill Sans"/>
                  <a:cs typeface="Gill Sans"/>
                </a:rPr>
              </a:br>
              <a:r>
                <a:rPr lang="en-US" sz="1400" b="0" dirty="0">
                  <a:solidFill>
                    <a:prstClr val="black"/>
                  </a:solidFill>
                  <a:latin typeface="Gill Sans"/>
                  <a:cs typeface="Gill Sans"/>
                </a:rPr>
                <a:t>Model</a:t>
              </a:r>
            </a:p>
          </p:txBody>
        </p:sp>
      </p:grpSp>
      <p:grpSp>
        <p:nvGrpSpPr>
          <p:cNvPr id="4" name="Group 35"/>
          <p:cNvGrpSpPr/>
          <p:nvPr/>
        </p:nvGrpSpPr>
        <p:grpSpPr>
          <a:xfrm>
            <a:off x="4648200" y="3962400"/>
            <a:ext cx="990600" cy="838200"/>
            <a:chOff x="4648200" y="3962400"/>
            <a:chExt cx="990600" cy="838200"/>
          </a:xfrm>
        </p:grpSpPr>
        <p:sp>
          <p:nvSpPr>
            <p:cNvPr id="73" name="Rectangle 72"/>
            <p:cNvSpPr>
              <a:spLocks noChangeArrowheads="1"/>
            </p:cNvSpPr>
            <p:nvPr/>
          </p:nvSpPr>
          <p:spPr bwMode="auto">
            <a:xfrm>
              <a:off x="4648200" y="4343400"/>
              <a:ext cx="990600" cy="457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pPr>
              <a:r>
                <a:rPr lang="en-US" sz="1400" b="0" dirty="0">
                  <a:solidFill>
                    <a:prstClr val="black"/>
                  </a:solidFill>
                  <a:latin typeface="Gill Sans"/>
                  <a:cs typeface="Gill Sans"/>
                </a:rPr>
                <a:t>Decoder</a:t>
              </a:r>
            </a:p>
          </p:txBody>
        </p:sp>
        <p:cxnSp>
          <p:nvCxnSpPr>
            <p:cNvPr id="74" name="Straight Arrow Connector 22"/>
            <p:cNvCxnSpPr>
              <a:cxnSpLocks noChangeShapeType="1"/>
            </p:cNvCxnSpPr>
            <p:nvPr/>
          </p:nvCxnSpPr>
          <p:spPr bwMode="auto">
            <a:xfrm rot="16200000" flipH="1">
              <a:off x="46101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75" name="Straight Arrow Connector 25"/>
            <p:cNvCxnSpPr>
              <a:cxnSpLocks noChangeShapeType="1"/>
            </p:cNvCxnSpPr>
            <p:nvPr/>
          </p:nvCxnSpPr>
          <p:spPr bwMode="auto">
            <a:xfrm rot="5400000">
              <a:off x="54483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sp>
        <p:nvSpPr>
          <p:cNvPr id="81" name="Rectangle 32"/>
          <p:cNvSpPr>
            <a:spLocks noChangeArrowheads="1"/>
          </p:cNvSpPr>
          <p:nvPr/>
        </p:nvSpPr>
        <p:spPr bwMode="auto">
          <a:xfrm>
            <a:off x="1066800" y="1676400"/>
            <a:ext cx="2133600" cy="2590800"/>
          </a:xfrm>
          <a:prstGeom prst="rect">
            <a:avLst/>
          </a:prstGeom>
          <a:noFill/>
          <a:ln w="9525" algn="ctr">
            <a:noFill/>
            <a:round/>
            <a:headEnd/>
            <a:tailEnd/>
          </a:ln>
        </p:spPr>
        <p:txBody>
          <a:bodyPr/>
          <a:lstStyle/>
          <a:p>
            <a:pPr eaLnBrk="1" fontAlgn="auto" hangingPunct="1">
              <a:spcBef>
                <a:spcPts val="0"/>
              </a:spcBef>
              <a:spcAft>
                <a:spcPts val="0"/>
              </a:spcAft>
            </a:pPr>
            <a:endParaRPr lang="en-US" sz="1800" b="0">
              <a:solidFill>
                <a:prstClr val="black"/>
              </a:solidFill>
              <a:latin typeface="Gill Sans"/>
              <a:cs typeface="Gill Sans"/>
            </a:endParaRPr>
          </a:p>
        </p:txBody>
      </p:sp>
      <p:grpSp>
        <p:nvGrpSpPr>
          <p:cNvPr id="5" name="Group 36"/>
          <p:cNvGrpSpPr/>
          <p:nvPr/>
        </p:nvGrpSpPr>
        <p:grpSpPr>
          <a:xfrm>
            <a:off x="1189038" y="4572000"/>
            <a:ext cx="3806751" cy="1174552"/>
            <a:chOff x="1189038" y="4572000"/>
            <a:chExt cx="3806751" cy="1174552"/>
          </a:xfrm>
        </p:grpSpPr>
        <p:sp>
          <p:nvSpPr>
            <p:cNvPr id="76" name="TextBox 26"/>
            <p:cNvSpPr txBox="1">
              <a:spLocks noChangeArrowheads="1"/>
            </p:cNvSpPr>
            <p:nvPr/>
          </p:nvSpPr>
          <p:spPr bwMode="auto">
            <a:xfrm>
              <a:off x="1874838" y="5438775"/>
              <a:ext cx="2303510"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Foreign Input Sentence</a:t>
              </a:r>
            </a:p>
          </p:txBody>
        </p:sp>
        <p:sp>
          <p:nvSpPr>
            <p:cNvPr id="78" name="TextBox 28"/>
            <p:cNvSpPr txBox="1">
              <a:spLocks noChangeArrowheads="1"/>
            </p:cNvSpPr>
            <p:nvPr/>
          </p:nvSpPr>
          <p:spPr bwMode="auto">
            <a:xfrm>
              <a:off x="1189038" y="5178425"/>
              <a:ext cx="3806751"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dirty="0" err="1">
                  <a:solidFill>
                    <a:prstClr val="black"/>
                  </a:solidFill>
                  <a:latin typeface="Gill Sans"/>
                  <a:cs typeface="Gill Sans"/>
                </a:rPr>
                <a:t>maria</a:t>
              </a:r>
              <a:r>
                <a:rPr lang="en-US" b="0" dirty="0">
                  <a:solidFill>
                    <a:prstClr val="black"/>
                  </a:solidFill>
                  <a:latin typeface="Gill Sans"/>
                  <a:cs typeface="Gill Sans"/>
                </a:rPr>
                <a:t> no </a:t>
              </a:r>
              <a:r>
                <a:rPr lang="en-US" b="0" dirty="0" err="1">
                  <a:solidFill>
                    <a:prstClr val="black"/>
                  </a:solidFill>
                  <a:latin typeface="Gill Sans"/>
                  <a:cs typeface="Gill Sans"/>
                </a:rPr>
                <a:t>daba</a:t>
              </a:r>
              <a:r>
                <a:rPr lang="en-US" b="0" dirty="0">
                  <a:solidFill>
                    <a:prstClr val="black"/>
                  </a:solidFill>
                  <a:latin typeface="Gill Sans"/>
                  <a:cs typeface="Gill Sans"/>
                </a:rPr>
                <a:t> </a:t>
              </a:r>
              <a:r>
                <a:rPr lang="en-US" b="0" dirty="0" err="1">
                  <a:solidFill>
                    <a:prstClr val="black"/>
                  </a:solidFill>
                  <a:latin typeface="Gill Sans"/>
                  <a:cs typeface="Gill Sans"/>
                </a:rPr>
                <a:t>una</a:t>
              </a:r>
              <a:r>
                <a:rPr lang="en-US" b="0" dirty="0">
                  <a:solidFill>
                    <a:prstClr val="black"/>
                  </a:solidFill>
                  <a:latin typeface="Gill Sans"/>
                  <a:cs typeface="Gill Sans"/>
                </a:rPr>
                <a:t> </a:t>
              </a:r>
              <a:r>
                <a:rPr lang="en-US" b="0" dirty="0" err="1">
                  <a:solidFill>
                    <a:prstClr val="black"/>
                  </a:solidFill>
                  <a:latin typeface="Gill Sans"/>
                  <a:cs typeface="Gill Sans"/>
                </a:rPr>
                <a:t>bofetada</a:t>
              </a:r>
              <a:r>
                <a:rPr lang="en-US" b="0" dirty="0">
                  <a:solidFill>
                    <a:prstClr val="black"/>
                  </a:solidFill>
                  <a:latin typeface="Gill Sans"/>
                  <a:cs typeface="Gill Sans"/>
                </a:rPr>
                <a:t> a la </a:t>
              </a:r>
              <a:r>
                <a:rPr lang="en-US" b="0" dirty="0" err="1">
                  <a:solidFill>
                    <a:prstClr val="black"/>
                  </a:solidFill>
                  <a:latin typeface="Gill Sans"/>
                  <a:cs typeface="Gill Sans"/>
                </a:rPr>
                <a:t>bruja</a:t>
              </a:r>
              <a:r>
                <a:rPr lang="en-US" b="0" dirty="0">
                  <a:solidFill>
                    <a:prstClr val="black"/>
                  </a:solidFill>
                  <a:latin typeface="Gill Sans"/>
                  <a:cs typeface="Gill Sans"/>
                </a:rPr>
                <a:t> </a:t>
              </a:r>
              <a:r>
                <a:rPr lang="en-US" b="0" dirty="0" err="1">
                  <a:solidFill>
                    <a:prstClr val="black"/>
                  </a:solidFill>
                  <a:latin typeface="Gill Sans"/>
                  <a:cs typeface="Gill Sans"/>
                </a:rPr>
                <a:t>verde</a:t>
              </a:r>
              <a:endParaRPr lang="en-US" b="0" dirty="0">
                <a:solidFill>
                  <a:prstClr val="black"/>
                </a:solidFill>
                <a:latin typeface="Gill Sans"/>
                <a:cs typeface="Gill Sans"/>
              </a:endParaRPr>
            </a:p>
          </p:txBody>
        </p:sp>
        <p:cxnSp>
          <p:nvCxnSpPr>
            <p:cNvPr id="80" name="Straight Arrow Connector 30"/>
            <p:cNvCxnSpPr>
              <a:cxnSpLocks noChangeShapeType="1"/>
            </p:cNvCxnSpPr>
            <p:nvPr/>
          </p:nvCxnSpPr>
          <p:spPr bwMode="auto">
            <a:xfrm>
              <a:off x="4267200" y="4572000"/>
              <a:ext cx="3810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83" name="Straight Arrow Connector 30"/>
            <p:cNvCxnSpPr>
              <a:cxnSpLocks noChangeShapeType="1"/>
            </p:cNvCxnSpPr>
            <p:nvPr/>
          </p:nvCxnSpPr>
          <p:spPr bwMode="auto">
            <a:xfrm rot="5400000">
              <a:off x="3962401" y="4876800"/>
              <a:ext cx="609600" cy="3175"/>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grpSp>
      <p:grpSp>
        <p:nvGrpSpPr>
          <p:cNvPr id="6" name="Group 37"/>
          <p:cNvGrpSpPr/>
          <p:nvPr/>
        </p:nvGrpSpPr>
        <p:grpSpPr>
          <a:xfrm>
            <a:off x="5553075" y="4572000"/>
            <a:ext cx="2986515" cy="1174552"/>
            <a:chOff x="5553075" y="4572000"/>
            <a:chExt cx="2986515" cy="1174552"/>
          </a:xfrm>
        </p:grpSpPr>
        <p:sp>
          <p:nvSpPr>
            <p:cNvPr id="77" name="TextBox 27"/>
            <p:cNvSpPr txBox="1">
              <a:spLocks noChangeArrowheads="1"/>
            </p:cNvSpPr>
            <p:nvPr/>
          </p:nvSpPr>
          <p:spPr bwMode="auto">
            <a:xfrm>
              <a:off x="5856288" y="5438775"/>
              <a:ext cx="2435883"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English Output Sentence</a:t>
              </a:r>
            </a:p>
          </p:txBody>
        </p:sp>
        <p:sp>
          <p:nvSpPr>
            <p:cNvPr id="79" name="TextBox 29"/>
            <p:cNvSpPr txBox="1">
              <a:spLocks noChangeArrowheads="1"/>
            </p:cNvSpPr>
            <p:nvPr/>
          </p:nvSpPr>
          <p:spPr bwMode="auto">
            <a:xfrm>
              <a:off x="5553075" y="5181600"/>
              <a:ext cx="2986515"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a:solidFill>
                    <a:prstClr val="black"/>
                  </a:solidFill>
                  <a:latin typeface="Gill Sans"/>
                  <a:cs typeface="Gill Sans"/>
                </a:rPr>
                <a:t>mary did not slap the green witch</a:t>
              </a:r>
            </a:p>
          </p:txBody>
        </p:sp>
        <p:cxnSp>
          <p:nvCxnSpPr>
            <p:cNvPr id="84" name="Straight Arrow Connector 30"/>
            <p:cNvCxnSpPr>
              <a:cxnSpLocks noChangeShapeType="1"/>
            </p:cNvCxnSpPr>
            <p:nvPr/>
          </p:nvCxnSpPr>
          <p:spPr bwMode="auto">
            <a:xfrm>
              <a:off x="5638800" y="4572000"/>
              <a:ext cx="381000" cy="1588"/>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cxnSp>
          <p:nvCxnSpPr>
            <p:cNvPr id="85" name="Straight Arrow Connector 30"/>
            <p:cNvCxnSpPr>
              <a:cxnSpLocks noChangeShapeType="1"/>
            </p:cNvCxnSpPr>
            <p:nvPr/>
          </p:nvCxnSpPr>
          <p:spPr bwMode="auto">
            <a:xfrm rot="5400000">
              <a:off x="5715794" y="4876006"/>
              <a:ext cx="6096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7" name="Group 30"/>
          <p:cNvGrpSpPr/>
          <p:nvPr/>
        </p:nvGrpSpPr>
        <p:grpSpPr>
          <a:xfrm>
            <a:off x="3048000" y="1524000"/>
            <a:ext cx="2082736" cy="1552354"/>
            <a:chOff x="3124200" y="1524000"/>
            <a:chExt cx="2082736" cy="1552354"/>
          </a:xfrm>
        </p:grpSpPr>
        <p:sp>
          <p:nvSpPr>
            <p:cNvPr id="64" name="TextBox 11"/>
            <p:cNvSpPr txBox="1">
              <a:spLocks noChangeArrowheads="1"/>
            </p:cNvSpPr>
            <p:nvPr/>
          </p:nvSpPr>
          <p:spPr bwMode="auto">
            <a:xfrm>
              <a:off x="3276600" y="1524000"/>
              <a:ext cx="193033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Word Alignment</a:t>
              </a:r>
            </a:p>
          </p:txBody>
        </p:sp>
        <p:cxnSp>
          <p:nvCxnSpPr>
            <p:cNvPr id="66" name="Straight Arrow Connector 14"/>
            <p:cNvCxnSpPr>
              <a:cxnSpLocks noChangeShapeType="1"/>
            </p:cNvCxnSpPr>
            <p:nvPr/>
          </p:nvCxnSpPr>
          <p:spPr bwMode="auto">
            <a:xfrm>
              <a:off x="4800600" y="2514600"/>
              <a:ext cx="304800" cy="1588"/>
            </a:xfrm>
            <a:prstGeom prst="straightConnector1">
              <a:avLst/>
            </a:prstGeom>
            <a:noFill/>
            <a:ln w="9525" algn="ctr">
              <a:solidFill>
                <a:schemeClr val="tx1"/>
              </a:solidFill>
              <a:round/>
              <a:headEnd/>
              <a:tailEnd type="arrow" w="med" len="med"/>
            </a:ln>
          </p:spPr>
        </p:cxnSp>
        <p:pic>
          <p:nvPicPr>
            <p:cNvPr id="88" name="Picture 87" descr="align-ex.png"/>
            <p:cNvPicPr>
              <a:picLocks noChangeAspect="1"/>
            </p:cNvPicPr>
            <p:nvPr/>
          </p:nvPicPr>
          <p:blipFill>
            <a:blip r:embed="rId3" cstate="print"/>
            <a:stretch>
              <a:fillRect/>
            </a:stretch>
          </p:blipFill>
          <p:spPr>
            <a:xfrm>
              <a:off x="3352800" y="1905000"/>
              <a:ext cx="1644229" cy="1171354"/>
            </a:xfrm>
            <a:prstGeom prst="rect">
              <a:avLst/>
            </a:prstGeom>
          </p:spPr>
        </p:pic>
        <p:cxnSp>
          <p:nvCxnSpPr>
            <p:cNvPr id="87" name="Straight Arrow Connector 5"/>
            <p:cNvCxnSpPr>
              <a:cxnSpLocks noChangeShapeType="1"/>
            </p:cNvCxnSpPr>
            <p:nvPr/>
          </p:nvCxnSpPr>
          <p:spPr bwMode="auto">
            <a:xfrm>
              <a:off x="31242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sp>
        <p:nvSpPr>
          <p:cNvPr id="30" name="Title 29"/>
          <p:cNvSpPr>
            <a:spLocks noGrp="1"/>
          </p:cNvSpPr>
          <p:nvPr>
            <p:ph type="title"/>
          </p:nvPr>
        </p:nvSpPr>
        <p:spPr/>
        <p:txBody>
          <a:bodyPr/>
          <a:lstStyle/>
          <a:p>
            <a:r>
              <a:rPr lang="en-US" dirty="0" smtClean="0"/>
              <a:t>Statistical Machine Translation</a:t>
            </a:r>
            <a:endParaRPr lang="en-US" dirty="0"/>
          </a:p>
        </p:txBody>
      </p:sp>
      <p:grpSp>
        <p:nvGrpSpPr>
          <p:cNvPr id="8" name="Group 38"/>
          <p:cNvGrpSpPr/>
          <p:nvPr/>
        </p:nvGrpSpPr>
        <p:grpSpPr>
          <a:xfrm>
            <a:off x="4876800" y="1524000"/>
            <a:ext cx="2972970" cy="1348264"/>
            <a:chOff x="4876800" y="1524000"/>
            <a:chExt cx="2972970" cy="1348264"/>
          </a:xfrm>
        </p:grpSpPr>
        <p:sp>
          <p:nvSpPr>
            <p:cNvPr id="62" name="TextBox 9"/>
            <p:cNvSpPr txBox="1">
              <a:spLocks noChangeArrowheads="1"/>
            </p:cNvSpPr>
            <p:nvPr/>
          </p:nvSpPr>
          <p:spPr bwMode="auto">
            <a:xfrm>
              <a:off x="5234526" y="2133600"/>
              <a:ext cx="2615244" cy="73866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FF6600"/>
                  </a:solidFill>
                  <a:latin typeface="Gill Sans"/>
                  <a:cs typeface="Gill Sans"/>
                </a:rPr>
                <a:t>(vi, </a:t>
              </a:r>
              <a:r>
                <a:rPr lang="en-US" sz="1400" b="0" dirty="0" err="1">
                  <a:solidFill>
                    <a:srgbClr val="FF6600"/>
                  </a:solidFill>
                  <a:latin typeface="Gill Sans"/>
                  <a:cs typeface="Gill Sans"/>
                </a:rPr>
                <a:t>i</a:t>
              </a:r>
              <a:r>
                <a:rPr lang="en-US" sz="1400" b="0" dirty="0">
                  <a:solidFill>
                    <a:srgbClr val="FF6600"/>
                  </a:solidFill>
                  <a:latin typeface="Gill Sans"/>
                  <a:cs typeface="Gill Sans"/>
                </a:rPr>
                <a:t> saw)</a:t>
              </a:r>
            </a:p>
            <a:p>
              <a:pPr eaLnBrk="1" fontAlgn="auto" hangingPunct="1">
                <a:spcBef>
                  <a:spcPts val="0"/>
                </a:spcBef>
                <a:spcAft>
                  <a:spcPts val="0"/>
                </a:spcAft>
              </a:pPr>
              <a:r>
                <a:rPr lang="en-US" sz="1400" b="0" dirty="0">
                  <a:solidFill>
                    <a:srgbClr val="FF6600"/>
                  </a:solidFill>
                  <a:latin typeface="Gill Sans"/>
                  <a:cs typeface="Gill Sans"/>
                </a:rPr>
                <a:t>(la mesa </a:t>
              </a:r>
              <a:r>
                <a:rPr lang="en-US" sz="1400" b="0" dirty="0" err="1">
                  <a:solidFill>
                    <a:srgbClr val="FF6600"/>
                  </a:solidFill>
                  <a:latin typeface="Gill Sans"/>
                  <a:cs typeface="Gill Sans"/>
                </a:rPr>
                <a:t>pequeña</a:t>
              </a:r>
              <a:r>
                <a:rPr lang="en-US" sz="1400" b="0" dirty="0">
                  <a:solidFill>
                    <a:srgbClr val="FF6600"/>
                  </a:solidFill>
                  <a:latin typeface="Gill Sans"/>
                  <a:cs typeface="Gill Sans"/>
                </a:rPr>
                <a:t>, the small table)</a:t>
              </a:r>
            </a:p>
            <a:p>
              <a:pPr eaLnBrk="1" fontAlgn="auto" hangingPunct="1">
                <a:spcBef>
                  <a:spcPts val="0"/>
                </a:spcBef>
                <a:spcAft>
                  <a:spcPts val="0"/>
                </a:spcAft>
              </a:pPr>
              <a:r>
                <a:rPr lang="en-US" sz="1400" b="0" dirty="0">
                  <a:solidFill>
                    <a:srgbClr val="FF6600"/>
                  </a:solidFill>
                  <a:latin typeface="Gill Sans"/>
                  <a:cs typeface="Gill Sans"/>
                </a:rPr>
                <a:t>…</a:t>
              </a:r>
            </a:p>
          </p:txBody>
        </p:sp>
        <p:sp>
          <p:nvSpPr>
            <p:cNvPr id="65" name="TextBox 12"/>
            <p:cNvSpPr txBox="1">
              <a:spLocks noChangeArrowheads="1"/>
            </p:cNvSpPr>
            <p:nvPr/>
          </p:nvSpPr>
          <p:spPr bwMode="auto">
            <a:xfrm>
              <a:off x="5222862" y="1524000"/>
              <a:ext cx="205316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Phrase Extraction</a:t>
              </a:r>
            </a:p>
          </p:txBody>
        </p:sp>
        <p:cxnSp>
          <p:nvCxnSpPr>
            <p:cNvPr id="38" name="Straight Arrow Connector 5"/>
            <p:cNvCxnSpPr>
              <a:cxnSpLocks noChangeShapeType="1"/>
            </p:cNvCxnSpPr>
            <p:nvPr/>
          </p:nvCxnSpPr>
          <p:spPr bwMode="auto">
            <a:xfrm>
              <a:off x="48768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9" name="Group 40"/>
          <p:cNvGrpSpPr/>
          <p:nvPr/>
        </p:nvGrpSpPr>
        <p:grpSpPr>
          <a:xfrm>
            <a:off x="914400" y="1600200"/>
            <a:ext cx="1981200" cy="2667000"/>
            <a:chOff x="914400" y="1600200"/>
            <a:chExt cx="1981200" cy="2667000"/>
          </a:xfrm>
        </p:grpSpPr>
        <p:sp>
          <p:nvSpPr>
            <p:cNvPr id="60" name="TextBox 2"/>
            <p:cNvSpPr txBox="1">
              <a:spLocks noChangeArrowheads="1"/>
            </p:cNvSpPr>
            <p:nvPr/>
          </p:nvSpPr>
          <p:spPr bwMode="auto">
            <a:xfrm>
              <a:off x="1066800" y="2209998"/>
              <a:ext cx="1641996"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err="1">
                  <a:solidFill>
                    <a:srgbClr val="FF6600"/>
                  </a:solidFill>
                  <a:latin typeface="Gill Sans"/>
                  <a:cs typeface="Gill Sans"/>
                </a:rPr>
                <a:t>i</a:t>
              </a:r>
              <a:r>
                <a:rPr lang="en-US" sz="1400" b="0" dirty="0">
                  <a:solidFill>
                    <a:srgbClr val="FF6600"/>
                  </a:solidFill>
                  <a:latin typeface="Gill Sans"/>
                  <a:cs typeface="Gill Sans"/>
                </a:rPr>
                <a:t> saw the small table</a:t>
              </a:r>
            </a:p>
          </p:txBody>
        </p:sp>
        <p:sp>
          <p:nvSpPr>
            <p:cNvPr id="61" name="TextBox 3"/>
            <p:cNvSpPr txBox="1">
              <a:spLocks noChangeArrowheads="1"/>
            </p:cNvSpPr>
            <p:nvPr/>
          </p:nvSpPr>
          <p:spPr bwMode="auto">
            <a:xfrm>
              <a:off x="1066800" y="2435423"/>
              <a:ext cx="1546091"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a:solidFill>
                    <a:srgbClr val="FF6600"/>
                  </a:solidFill>
                  <a:latin typeface="Gill Sans"/>
                  <a:cs typeface="Gill Sans"/>
                </a:rPr>
                <a:t>vi la mesa pequeña</a:t>
              </a:r>
            </a:p>
          </p:txBody>
        </p:sp>
        <p:sp>
          <p:nvSpPr>
            <p:cNvPr id="63" name="TextBox 10"/>
            <p:cNvSpPr txBox="1">
              <a:spLocks noChangeArrowheads="1"/>
            </p:cNvSpPr>
            <p:nvPr/>
          </p:nvSpPr>
          <p:spPr bwMode="auto">
            <a:xfrm>
              <a:off x="1095375" y="2667000"/>
              <a:ext cx="1296449"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Parallel Sentences</a:t>
              </a:r>
            </a:p>
          </p:txBody>
        </p:sp>
        <p:sp>
          <p:nvSpPr>
            <p:cNvPr id="67" name="TextBox 15"/>
            <p:cNvSpPr txBox="1">
              <a:spLocks noChangeArrowheads="1"/>
            </p:cNvSpPr>
            <p:nvPr/>
          </p:nvSpPr>
          <p:spPr bwMode="auto">
            <a:xfrm>
              <a:off x="1066800" y="3276600"/>
              <a:ext cx="1723348" cy="523220"/>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0000FF"/>
                  </a:solidFill>
                  <a:latin typeface="Gill Sans"/>
                  <a:cs typeface="Gill Sans"/>
                </a:rPr>
                <a:t>he sat at the table</a:t>
              </a:r>
            </a:p>
            <a:p>
              <a:pPr eaLnBrk="1" fontAlgn="auto" hangingPunct="1">
                <a:spcBef>
                  <a:spcPts val="0"/>
                </a:spcBef>
                <a:spcAft>
                  <a:spcPts val="0"/>
                </a:spcAft>
              </a:pPr>
              <a:r>
                <a:rPr lang="en-US" sz="1400" b="0" dirty="0">
                  <a:solidFill>
                    <a:srgbClr val="0000FF"/>
                  </a:solidFill>
                  <a:latin typeface="Gill Sans"/>
                  <a:cs typeface="Gill Sans"/>
                </a:rPr>
                <a:t>the service was good</a:t>
              </a:r>
            </a:p>
          </p:txBody>
        </p:sp>
        <p:sp>
          <p:nvSpPr>
            <p:cNvPr id="68" name="TextBox 16"/>
            <p:cNvSpPr txBox="1">
              <a:spLocks noChangeArrowheads="1"/>
            </p:cNvSpPr>
            <p:nvPr/>
          </p:nvSpPr>
          <p:spPr bwMode="auto">
            <a:xfrm>
              <a:off x="1066800" y="3762375"/>
              <a:ext cx="1492716"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Target-Language Text</a:t>
              </a:r>
            </a:p>
          </p:txBody>
        </p:sp>
        <p:sp>
          <p:nvSpPr>
            <p:cNvPr id="82" name="TextBox 33"/>
            <p:cNvSpPr txBox="1">
              <a:spLocks noChangeArrowheads="1"/>
            </p:cNvSpPr>
            <p:nvPr/>
          </p:nvSpPr>
          <p:spPr bwMode="auto">
            <a:xfrm>
              <a:off x="990600" y="1676400"/>
              <a:ext cx="1620957"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Training Data</a:t>
              </a:r>
            </a:p>
          </p:txBody>
        </p:sp>
        <p:sp>
          <p:nvSpPr>
            <p:cNvPr id="40" name="Rectangle 39"/>
            <p:cNvSpPr/>
            <p:nvPr/>
          </p:nvSpPr>
          <p:spPr bwMode="auto">
            <a:xfrm>
              <a:off x="914400" y="1600200"/>
              <a:ext cx="1981200" cy="26670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Gill Sans"/>
                <a:cs typeface="Gill Sans"/>
              </a:endParaRPr>
            </a:p>
          </p:txBody>
        </p:sp>
      </p:grpSp>
      <p:graphicFrame>
        <p:nvGraphicFramePr>
          <p:cNvPr id="14338" name="Object 2"/>
          <p:cNvGraphicFramePr>
            <a:graphicFrameLocks noChangeAspect="1"/>
          </p:cNvGraphicFramePr>
          <p:nvPr>
            <p:extLst>
              <p:ext uri="{D42A27DB-BD31-4B8C-83A1-F6EECF244321}">
                <p14:modId xmlns:p14="http://schemas.microsoft.com/office/powerpoint/2010/main" val="1740383446"/>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296" name="Equation" r:id="rId4" imgW="3111500" imgH="355600" progId="Equation.3">
                  <p:embed/>
                </p:oleObj>
              </mc:Choice>
              <mc:Fallback>
                <p:oleObj name="Equation" r:id="rId4" imgW="3111500" imgH="355600" progId="Equation.3">
                  <p:embed/>
                  <p:pic>
                    <p:nvPicPr>
                      <p:cNvPr id="0" name=""/>
                      <p:cNvPicPr>
                        <a:picLocks noChangeAspect="1" noChangeArrowheads="1"/>
                      </p:cNvPicPr>
                      <p:nvPr/>
                    </p:nvPicPr>
                    <p:blipFill>
                      <a:blip r:embed="rId5"/>
                      <a:srcRect/>
                      <a:stretch>
                        <a:fillRect/>
                      </a:stretch>
                    </p:blipFill>
                    <p:spPr bwMode="auto">
                      <a:xfrm>
                        <a:off x="2233613" y="6086475"/>
                        <a:ext cx="46720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8097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81000" y="2971800"/>
            <a:ext cx="8534400" cy="1525059"/>
            <a:chOff x="381000" y="2971800"/>
            <a:chExt cx="8534400" cy="1525059"/>
          </a:xfrm>
        </p:grpSpPr>
        <p:cxnSp>
          <p:nvCxnSpPr>
            <p:cNvPr id="110" name="Straight Connector 109"/>
            <p:cNvCxnSpPr/>
            <p:nvPr/>
          </p:nvCxnSpPr>
          <p:spPr bwMode="auto">
            <a:xfrm>
              <a:off x="381000" y="2971800"/>
              <a:ext cx="10668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bwMode="auto">
            <a:xfrm rot="5400000">
              <a:off x="1257300" y="3162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a:off x="1447800" y="3352800"/>
              <a:ext cx="9144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rot="5400000">
              <a:off x="2171700" y="3543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a:off x="2362200" y="3733800"/>
              <a:ext cx="27432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4724400" y="4113212"/>
              <a:ext cx="762000" cy="3176"/>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a:off x="5105400" y="4495800"/>
              <a:ext cx="1828800" cy="1059"/>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5400000">
              <a:off x="6362700" y="3924300"/>
              <a:ext cx="1143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a:off x="6934200" y="3352800"/>
              <a:ext cx="19812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80" name="TextBox 3"/>
          <p:cNvSpPr txBox="1">
            <a:spLocks noChangeArrowheads="1"/>
          </p:cNvSpPr>
          <p:nvPr/>
        </p:nvSpPr>
        <p:spPr bwMode="auto">
          <a:xfrm>
            <a:off x="5334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Maria</a:t>
            </a:r>
          </a:p>
        </p:txBody>
      </p:sp>
      <p:sp>
        <p:nvSpPr>
          <p:cNvPr id="81" name="TextBox 4"/>
          <p:cNvSpPr txBox="1">
            <a:spLocks noChangeArrowheads="1"/>
          </p:cNvSpPr>
          <p:nvPr/>
        </p:nvSpPr>
        <p:spPr bwMode="auto">
          <a:xfrm>
            <a:off x="1447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82" name="TextBox 5"/>
          <p:cNvSpPr txBox="1">
            <a:spLocks noChangeArrowheads="1"/>
          </p:cNvSpPr>
          <p:nvPr/>
        </p:nvSpPr>
        <p:spPr bwMode="auto">
          <a:xfrm>
            <a:off x="2362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err="1">
                <a:solidFill>
                  <a:prstClr val="black"/>
                </a:solidFill>
                <a:latin typeface="Gill Sans"/>
                <a:cs typeface="Gill Sans"/>
              </a:rPr>
              <a:t>dio</a:t>
            </a:r>
            <a:endParaRPr lang="en-US" sz="1300" b="0" dirty="0">
              <a:solidFill>
                <a:prstClr val="black"/>
              </a:solidFill>
              <a:latin typeface="Gill Sans"/>
              <a:cs typeface="Gill Sans"/>
            </a:endParaRPr>
          </a:p>
        </p:txBody>
      </p:sp>
      <p:sp>
        <p:nvSpPr>
          <p:cNvPr id="83" name="TextBox 6"/>
          <p:cNvSpPr txBox="1">
            <a:spLocks noChangeArrowheads="1"/>
          </p:cNvSpPr>
          <p:nvPr/>
        </p:nvSpPr>
        <p:spPr bwMode="auto">
          <a:xfrm>
            <a:off x="3276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una</a:t>
            </a:r>
          </a:p>
        </p:txBody>
      </p:sp>
      <p:sp>
        <p:nvSpPr>
          <p:cNvPr id="84" name="TextBox 7"/>
          <p:cNvSpPr txBox="1">
            <a:spLocks noChangeArrowheads="1"/>
          </p:cNvSpPr>
          <p:nvPr/>
        </p:nvSpPr>
        <p:spPr bwMode="auto">
          <a:xfrm>
            <a:off x="41910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bofetada</a:t>
            </a:r>
          </a:p>
        </p:txBody>
      </p:sp>
      <p:sp>
        <p:nvSpPr>
          <p:cNvPr id="85" name="TextBox 8"/>
          <p:cNvSpPr txBox="1">
            <a:spLocks noChangeArrowheads="1"/>
          </p:cNvSpPr>
          <p:nvPr/>
        </p:nvSpPr>
        <p:spPr bwMode="auto">
          <a:xfrm>
            <a:off x="5105400" y="2130425"/>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86" name="TextBox 9"/>
          <p:cNvSpPr txBox="1">
            <a:spLocks noChangeArrowheads="1"/>
          </p:cNvSpPr>
          <p:nvPr/>
        </p:nvSpPr>
        <p:spPr bwMode="auto">
          <a:xfrm>
            <a:off x="6019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la</a:t>
            </a:r>
          </a:p>
        </p:txBody>
      </p:sp>
      <p:sp>
        <p:nvSpPr>
          <p:cNvPr id="87" name="TextBox 10"/>
          <p:cNvSpPr txBox="1">
            <a:spLocks noChangeArrowheads="1"/>
          </p:cNvSpPr>
          <p:nvPr/>
        </p:nvSpPr>
        <p:spPr bwMode="auto">
          <a:xfrm>
            <a:off x="6934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bruja</a:t>
            </a:r>
          </a:p>
        </p:txBody>
      </p:sp>
      <p:sp>
        <p:nvSpPr>
          <p:cNvPr id="88" name="TextBox 11"/>
          <p:cNvSpPr txBox="1">
            <a:spLocks noChangeArrowheads="1"/>
          </p:cNvSpPr>
          <p:nvPr/>
        </p:nvSpPr>
        <p:spPr bwMode="auto">
          <a:xfrm>
            <a:off x="7848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verde</a:t>
            </a:r>
          </a:p>
        </p:txBody>
      </p:sp>
      <p:sp>
        <p:nvSpPr>
          <p:cNvPr id="89" name="TextBox 12"/>
          <p:cNvSpPr txBox="1">
            <a:spLocks noChangeArrowheads="1"/>
          </p:cNvSpPr>
          <p:nvPr/>
        </p:nvSpPr>
        <p:spPr bwMode="auto">
          <a:xfrm>
            <a:off x="609600" y="2816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90" name="TextBox 13"/>
          <p:cNvSpPr txBox="1">
            <a:spLocks noChangeArrowheads="1"/>
          </p:cNvSpPr>
          <p:nvPr/>
        </p:nvSpPr>
        <p:spPr bwMode="auto">
          <a:xfrm>
            <a:off x="1524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not</a:t>
            </a:r>
          </a:p>
        </p:txBody>
      </p:sp>
      <p:sp>
        <p:nvSpPr>
          <p:cNvPr id="91" name="TextBox 14"/>
          <p:cNvSpPr txBox="1">
            <a:spLocks noChangeArrowheads="1"/>
          </p:cNvSpPr>
          <p:nvPr/>
        </p:nvSpPr>
        <p:spPr bwMode="auto">
          <a:xfrm>
            <a:off x="15240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92" name="TextBox 15"/>
          <p:cNvSpPr txBox="1">
            <a:spLocks noChangeArrowheads="1"/>
          </p:cNvSpPr>
          <p:nvPr/>
        </p:nvSpPr>
        <p:spPr bwMode="auto">
          <a:xfrm>
            <a:off x="1524000" y="3581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93" name="TextBox 16"/>
          <p:cNvSpPr txBox="1">
            <a:spLocks noChangeArrowheads="1"/>
          </p:cNvSpPr>
          <p:nvPr/>
        </p:nvSpPr>
        <p:spPr bwMode="auto">
          <a:xfrm>
            <a:off x="15240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did not give</a:t>
            </a:r>
          </a:p>
        </p:txBody>
      </p:sp>
      <p:sp>
        <p:nvSpPr>
          <p:cNvPr id="94" name="TextBox 17"/>
          <p:cNvSpPr txBox="1">
            <a:spLocks noChangeArrowheads="1"/>
          </p:cNvSpPr>
          <p:nvPr/>
        </p:nvSpPr>
        <p:spPr bwMode="auto">
          <a:xfrm>
            <a:off x="2438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give</a:t>
            </a:r>
          </a:p>
        </p:txBody>
      </p:sp>
      <p:sp>
        <p:nvSpPr>
          <p:cNvPr id="95" name="TextBox 18"/>
          <p:cNvSpPr txBox="1">
            <a:spLocks noChangeArrowheads="1"/>
          </p:cNvSpPr>
          <p:nvPr/>
        </p:nvSpPr>
        <p:spPr bwMode="auto">
          <a:xfrm>
            <a:off x="3352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96" name="TextBox 19"/>
          <p:cNvSpPr txBox="1">
            <a:spLocks noChangeArrowheads="1"/>
          </p:cNvSpPr>
          <p:nvPr/>
        </p:nvSpPr>
        <p:spPr bwMode="auto">
          <a:xfrm>
            <a:off x="42672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sp>
        <p:nvSpPr>
          <p:cNvPr id="97" name="TextBox 20"/>
          <p:cNvSpPr txBox="1">
            <a:spLocks noChangeArrowheads="1"/>
          </p:cNvSpPr>
          <p:nvPr/>
        </p:nvSpPr>
        <p:spPr bwMode="auto">
          <a:xfrm>
            <a:off x="51816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98" name="TextBox 21"/>
          <p:cNvSpPr txBox="1">
            <a:spLocks noChangeArrowheads="1"/>
          </p:cNvSpPr>
          <p:nvPr/>
        </p:nvSpPr>
        <p:spPr bwMode="auto">
          <a:xfrm>
            <a:off x="6096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a:t>
            </a:r>
          </a:p>
        </p:txBody>
      </p:sp>
      <p:sp>
        <p:nvSpPr>
          <p:cNvPr id="99" name="TextBox 22"/>
          <p:cNvSpPr txBox="1">
            <a:spLocks noChangeArrowheads="1"/>
          </p:cNvSpPr>
          <p:nvPr/>
        </p:nvSpPr>
        <p:spPr bwMode="auto">
          <a:xfrm>
            <a:off x="7010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witch</a:t>
            </a:r>
          </a:p>
        </p:txBody>
      </p:sp>
      <p:sp>
        <p:nvSpPr>
          <p:cNvPr id="100" name="TextBox 23"/>
          <p:cNvSpPr txBox="1">
            <a:spLocks noChangeArrowheads="1"/>
          </p:cNvSpPr>
          <p:nvPr/>
        </p:nvSpPr>
        <p:spPr bwMode="auto">
          <a:xfrm>
            <a:off x="7924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green</a:t>
            </a:r>
          </a:p>
        </p:txBody>
      </p:sp>
      <p:sp>
        <p:nvSpPr>
          <p:cNvPr id="101" name="TextBox 24"/>
          <p:cNvSpPr txBox="1">
            <a:spLocks noChangeArrowheads="1"/>
          </p:cNvSpPr>
          <p:nvPr/>
        </p:nvSpPr>
        <p:spPr bwMode="auto">
          <a:xfrm>
            <a:off x="2438400" y="3581400"/>
            <a:ext cx="25908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smtClean="0">
                <a:solidFill>
                  <a:prstClr val="black"/>
                </a:solidFill>
                <a:latin typeface="Gill Sans"/>
                <a:cs typeface="Gill Sans"/>
              </a:rPr>
              <a:t>slap</a:t>
            </a:r>
            <a:endParaRPr lang="en-US" sz="1300" b="0" dirty="0">
              <a:solidFill>
                <a:prstClr val="black"/>
              </a:solidFill>
              <a:latin typeface="Gill Sans"/>
              <a:cs typeface="Gill Sans"/>
            </a:endParaRPr>
          </a:p>
        </p:txBody>
      </p:sp>
      <p:sp>
        <p:nvSpPr>
          <p:cNvPr id="102" name="TextBox 26"/>
          <p:cNvSpPr txBox="1">
            <a:spLocks noChangeArrowheads="1"/>
          </p:cNvSpPr>
          <p:nvPr/>
        </p:nvSpPr>
        <p:spPr bwMode="auto">
          <a:xfrm>
            <a:off x="33528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 slap</a:t>
            </a:r>
          </a:p>
        </p:txBody>
      </p:sp>
      <p:sp>
        <p:nvSpPr>
          <p:cNvPr id="103" name="TextBox 27"/>
          <p:cNvSpPr txBox="1">
            <a:spLocks noChangeArrowheads="1"/>
          </p:cNvSpPr>
          <p:nvPr/>
        </p:nvSpPr>
        <p:spPr bwMode="auto">
          <a:xfrm>
            <a:off x="5181600" y="3578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 the</a:t>
            </a:r>
          </a:p>
        </p:txBody>
      </p:sp>
      <p:sp>
        <p:nvSpPr>
          <p:cNvPr id="104" name="TextBox 28"/>
          <p:cNvSpPr txBox="1">
            <a:spLocks noChangeArrowheads="1"/>
          </p:cNvSpPr>
          <p:nvPr/>
        </p:nvSpPr>
        <p:spPr bwMode="auto">
          <a:xfrm>
            <a:off x="51816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105" name="TextBox 29"/>
          <p:cNvSpPr txBox="1">
            <a:spLocks noChangeArrowheads="1"/>
          </p:cNvSpPr>
          <p:nvPr/>
        </p:nvSpPr>
        <p:spPr bwMode="auto">
          <a:xfrm>
            <a:off x="5181600" y="4340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106" name="TextBox 30"/>
          <p:cNvSpPr txBox="1">
            <a:spLocks noChangeArrowheads="1"/>
          </p:cNvSpPr>
          <p:nvPr/>
        </p:nvSpPr>
        <p:spPr bwMode="auto">
          <a:xfrm>
            <a:off x="70104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sp>
        <p:nvSpPr>
          <p:cNvPr id="107" name="TextBox 31"/>
          <p:cNvSpPr txBox="1">
            <a:spLocks noChangeArrowheads="1"/>
          </p:cNvSpPr>
          <p:nvPr/>
        </p:nvSpPr>
        <p:spPr bwMode="auto">
          <a:xfrm>
            <a:off x="6096000" y="4721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 witch</a:t>
            </a:r>
          </a:p>
        </p:txBody>
      </p:sp>
      <p:sp>
        <p:nvSpPr>
          <p:cNvPr id="108" name="TextBox 32"/>
          <p:cNvSpPr txBox="1">
            <a:spLocks noChangeArrowheads="1"/>
          </p:cNvSpPr>
          <p:nvPr/>
        </p:nvSpPr>
        <p:spPr bwMode="auto">
          <a:xfrm>
            <a:off x="51816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by</a:t>
            </a:r>
          </a:p>
        </p:txBody>
      </p:sp>
      <p:sp>
        <p:nvSpPr>
          <p:cNvPr id="109" name="TextBox 25"/>
          <p:cNvSpPr txBox="1">
            <a:spLocks noChangeArrowheads="1"/>
          </p:cNvSpPr>
          <p:nvPr/>
        </p:nvSpPr>
        <p:spPr bwMode="auto">
          <a:xfrm>
            <a:off x="2438400" y="4721225"/>
            <a:ext cx="35052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sp>
        <p:nvSpPr>
          <p:cNvPr id="42" name="Title 41"/>
          <p:cNvSpPr>
            <a:spLocks noGrp="1"/>
          </p:cNvSpPr>
          <p:nvPr>
            <p:ph type="title"/>
          </p:nvPr>
        </p:nvSpPr>
        <p:spPr/>
        <p:txBody>
          <a:bodyPr/>
          <a:lstStyle/>
          <a:p>
            <a:r>
              <a:rPr lang="en-US" dirty="0" smtClean="0"/>
              <a:t>Translation as a Tiling Problem</a:t>
            </a:r>
            <a:endParaRPr lang="en-US" dirty="0"/>
          </a:p>
        </p:txBody>
      </p:sp>
      <p:grpSp>
        <p:nvGrpSpPr>
          <p:cNvPr id="3" name="Group 47"/>
          <p:cNvGrpSpPr/>
          <p:nvPr/>
        </p:nvGrpSpPr>
        <p:grpSpPr>
          <a:xfrm>
            <a:off x="609600" y="2819400"/>
            <a:ext cx="8077200" cy="1816388"/>
            <a:chOff x="762000" y="2968625"/>
            <a:chExt cx="8077200" cy="1816388"/>
          </a:xfrm>
        </p:grpSpPr>
        <p:sp>
          <p:nvSpPr>
            <p:cNvPr id="43" name="TextBox 12"/>
            <p:cNvSpPr txBox="1">
              <a:spLocks noChangeArrowheads="1"/>
            </p:cNvSpPr>
            <p:nvPr/>
          </p:nvSpPr>
          <p:spPr bwMode="auto">
            <a:xfrm>
              <a:off x="762000" y="2968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44" name="TextBox 14"/>
            <p:cNvSpPr txBox="1">
              <a:spLocks noChangeArrowheads="1"/>
            </p:cNvSpPr>
            <p:nvPr/>
          </p:nvSpPr>
          <p:spPr bwMode="auto">
            <a:xfrm>
              <a:off x="1676400" y="3349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45" name="TextBox 24"/>
            <p:cNvSpPr txBox="1">
              <a:spLocks noChangeArrowheads="1"/>
            </p:cNvSpPr>
            <p:nvPr/>
          </p:nvSpPr>
          <p:spPr bwMode="auto">
            <a:xfrm>
              <a:off x="2590800" y="3733800"/>
              <a:ext cx="25908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smtClean="0">
                  <a:solidFill>
                    <a:prstClr val="black"/>
                  </a:solidFill>
                  <a:latin typeface="Gill Sans"/>
                  <a:cs typeface="Gill Sans"/>
                </a:rPr>
                <a:t>slap</a:t>
              </a:r>
              <a:endParaRPr lang="en-US" sz="1300" b="0" dirty="0">
                <a:solidFill>
                  <a:prstClr val="black"/>
                </a:solidFill>
                <a:latin typeface="Gill Sans"/>
                <a:cs typeface="Gill Sans"/>
              </a:endParaRPr>
            </a:p>
          </p:txBody>
        </p:sp>
        <p:sp>
          <p:nvSpPr>
            <p:cNvPr id="46" name="TextBox 29"/>
            <p:cNvSpPr txBox="1">
              <a:spLocks noChangeArrowheads="1"/>
            </p:cNvSpPr>
            <p:nvPr/>
          </p:nvSpPr>
          <p:spPr bwMode="auto">
            <a:xfrm>
              <a:off x="5334000" y="4492625"/>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47" name="TextBox 30"/>
            <p:cNvSpPr txBox="1">
              <a:spLocks noChangeArrowheads="1"/>
            </p:cNvSpPr>
            <p:nvPr/>
          </p:nvSpPr>
          <p:spPr bwMode="auto">
            <a:xfrm>
              <a:off x="7162800" y="3352800"/>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grpSp>
      <p:graphicFrame>
        <p:nvGraphicFramePr>
          <p:cNvPr id="15362" name="Object 2"/>
          <p:cNvGraphicFramePr>
            <a:graphicFrameLocks noChangeAspect="1"/>
          </p:cNvGraphicFramePr>
          <p:nvPr>
            <p:extLst>
              <p:ext uri="{D42A27DB-BD31-4B8C-83A1-F6EECF244321}">
                <p14:modId xmlns:p14="http://schemas.microsoft.com/office/powerpoint/2010/main" val="2681307881"/>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1536" name="Equation" r:id="rId3" imgW="3111500" imgH="355600" progId="Equation.3">
                  <p:embed/>
                </p:oleObj>
              </mc:Choice>
              <mc:Fallback>
                <p:oleObj name="Equation" r:id="rId3" imgW="3111500" imgH="355600" progId="Equation.3">
                  <p:embed/>
                  <p:pic>
                    <p:nvPicPr>
                      <p:cNvPr id="0" name=""/>
                      <p:cNvPicPr>
                        <a:picLocks noChangeAspect="1" noChangeArrowheads="1"/>
                      </p:cNvPicPr>
                      <p:nvPr/>
                    </p:nvPicPr>
                    <p:blipFill>
                      <a:blip r:embed="rId4"/>
                      <a:srcRect/>
                      <a:stretch>
                        <a:fillRect/>
                      </a:stretch>
                    </p:blipFill>
                    <p:spPr bwMode="auto">
                      <a:xfrm>
                        <a:off x="2233613" y="6086475"/>
                        <a:ext cx="46720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303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Running Time</a:t>
            </a:r>
            <a:endParaRPr lang="en-US" dirty="0"/>
          </a:p>
        </p:txBody>
      </p:sp>
      <p:pic>
        <p:nvPicPr>
          <p:cNvPr id="3" name="Picture 2" descr="KN-vs-SB-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28" y="2286000"/>
            <a:ext cx="5673372" cy="3003550"/>
          </a:xfrm>
          <a:prstGeom prst="rect">
            <a:avLst/>
          </a:prstGeom>
        </p:spPr>
      </p:pic>
      <p:sp>
        <p:nvSpPr>
          <p:cNvPr id="4"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smtClean="0">
                <a:solidFill>
                  <a:schemeClr val="bg1"/>
                </a:solidFill>
              </a:rPr>
              <a:t>Source: </a:t>
            </a:r>
            <a:r>
              <a:rPr lang="en-US" sz="1000" b="0" dirty="0" err="1" smtClean="0">
                <a:solidFill>
                  <a:schemeClr val="bg1"/>
                </a:solidFill>
              </a:rPr>
              <a:t>Brants</a:t>
            </a:r>
            <a:r>
              <a:rPr lang="en-US" sz="1000" b="0" dirty="0" smtClean="0">
                <a:solidFill>
                  <a:schemeClr val="bg1"/>
                </a:solidFill>
              </a:rPr>
              <a:t> et al. (EMNLP 2007)</a:t>
            </a:r>
            <a:endParaRPr lang="en-US" sz="1000" b="0" dirty="0">
              <a:solidFill>
                <a:schemeClr val="bg1"/>
              </a:solidFill>
            </a:endParaRPr>
          </a:p>
        </p:txBody>
      </p:sp>
    </p:spTree>
    <p:extLst>
      <p:ext uri="{BB962C8B-B14F-4D97-AF65-F5344CB8AC3E}">
        <p14:creationId xmlns:p14="http://schemas.microsoft.com/office/powerpoint/2010/main" val="1575653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Translation Quality</a:t>
            </a:r>
            <a:endParaRPr lang="en-US" dirty="0"/>
          </a:p>
        </p:txBody>
      </p:sp>
      <p:pic>
        <p:nvPicPr>
          <p:cNvPr id="4" name="Picture 5" descr="MT-LM-size"/>
          <p:cNvPicPr>
            <a:picLocks noChangeAspect="1" noChangeArrowheads="1"/>
          </p:cNvPicPr>
          <p:nvPr/>
        </p:nvPicPr>
        <p:blipFill>
          <a:blip r:embed="rId2" cstate="print"/>
          <a:srcRect/>
          <a:stretch>
            <a:fillRect/>
          </a:stretch>
        </p:blipFill>
        <p:spPr bwMode="auto">
          <a:xfrm>
            <a:off x="819150" y="1143000"/>
            <a:ext cx="7486650" cy="5256872"/>
          </a:xfrm>
          <a:prstGeom prst="rect">
            <a:avLst/>
          </a:prstGeom>
          <a:solidFill>
            <a:schemeClr val="bg1"/>
          </a:solidFill>
          <a:ln w="9525">
            <a:solidFill>
              <a:schemeClr val="bg2"/>
            </a:solidFill>
            <a:miter lim="800000"/>
            <a:headEnd/>
            <a:tailEnd/>
          </a:ln>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smtClean="0">
                <a:solidFill>
                  <a:schemeClr val="bg1"/>
                </a:solidFill>
              </a:rPr>
              <a:t>Source: </a:t>
            </a:r>
            <a:r>
              <a:rPr lang="en-US" sz="1000" b="0" dirty="0" err="1" smtClean="0">
                <a:solidFill>
                  <a:schemeClr val="bg1"/>
                </a:solidFill>
              </a:rPr>
              <a:t>Brants</a:t>
            </a:r>
            <a:r>
              <a:rPr lang="en-US" sz="1000" b="0" dirty="0" smtClean="0">
                <a:solidFill>
                  <a:schemeClr val="bg1"/>
                </a:solidFill>
              </a:rPr>
              <a:t> et al. (EMNLP 2007)</a:t>
            </a:r>
            <a:endParaRPr lang="en-US" sz="1000" b="0" dirty="0">
              <a:solidFill>
                <a:schemeClr val="bg1"/>
              </a:solidFill>
            </a:endParaRPr>
          </a:p>
        </p:txBody>
      </p:sp>
    </p:spTree>
    <p:extLst>
      <p:ext uri="{BB962C8B-B14F-4D97-AF65-F5344CB8AC3E}">
        <p14:creationId xmlns:p14="http://schemas.microsoft.com/office/powerpoint/2010/main" val="2253647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74733" cy="523220"/>
          </a:xfrm>
          <a:prstGeom prst="rect">
            <a:avLst/>
          </a:prstGeom>
          <a:noFill/>
        </p:spPr>
        <p:txBody>
          <a:bodyPr wrap="none" rtlCol="0">
            <a:spAutoFit/>
          </a:bodyPr>
          <a:lstStyle/>
          <a:p>
            <a:r>
              <a:rPr lang="en-US" sz="2800" dirty="0" smtClean="0">
                <a:solidFill>
                  <a:schemeClr val="bg1"/>
                </a:solidFill>
                <a:latin typeface="Gill Sans"/>
                <a:cs typeface="Gill Sans"/>
              </a:rPr>
              <a:t>English</a:t>
            </a:r>
            <a:endParaRPr lang="en-US" sz="2800" dirty="0">
              <a:solidFill>
                <a:schemeClr val="bg1"/>
              </a:solidFill>
              <a:latin typeface="Gill Sans"/>
              <a:cs typeface="Gill Sans"/>
            </a:endParaRPr>
          </a:p>
        </p:txBody>
      </p:sp>
      <p:sp>
        <p:nvSpPr>
          <p:cNvPr id="5" name="TextBox 4"/>
          <p:cNvSpPr txBox="1"/>
          <p:nvPr/>
        </p:nvSpPr>
        <p:spPr>
          <a:xfrm>
            <a:off x="2819400" y="1762780"/>
            <a:ext cx="1424238" cy="523220"/>
          </a:xfrm>
          <a:prstGeom prst="rect">
            <a:avLst/>
          </a:prstGeom>
          <a:noFill/>
        </p:spPr>
        <p:txBody>
          <a:bodyPr wrap="none" rtlCol="0">
            <a:spAutoFit/>
          </a:bodyPr>
          <a:lstStyle/>
          <a:p>
            <a:r>
              <a:rPr lang="en-US" sz="2800" dirty="0" smtClean="0">
                <a:latin typeface="Gill Sans"/>
                <a:cs typeface="Gill Sans"/>
              </a:rPr>
              <a:t>French</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smtClean="0">
                <a:latin typeface="Gill Sans"/>
                <a:cs typeface="Gill Sans"/>
              </a:rPr>
              <a:t>channel</a:t>
            </a:r>
            <a:endParaRPr lang="en-US" sz="2800" b="0" dirty="0">
              <a:latin typeface="Gill Sans"/>
              <a:cs typeface="Gill Sans"/>
            </a:endParaRP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a:spLocks noChangeArrowheads="1"/>
          </p:cNvSpPr>
          <p:nvPr/>
        </p:nvSpPr>
        <p:spPr bwMode="auto">
          <a:xfrm>
            <a:off x="228600" y="76200"/>
            <a:ext cx="5464356" cy="58477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effectLst/>
                <a:uLnTx/>
                <a:uFillTx/>
                <a:latin typeface="Gill Sans"/>
                <a:cs typeface="Gill Sans"/>
              </a:rPr>
              <a:t>What’s actually going on?</a:t>
            </a:r>
            <a:endParaRPr kumimoji="0" lang="en-US" sz="2800" i="0" u="none" strike="noStrike" kern="0" cap="none" spc="0" normalizeH="0" baseline="0" noProof="0" dirty="0" smtClean="0">
              <a:ln>
                <a:noFill/>
              </a:ln>
              <a:effectLst/>
              <a:uLnTx/>
              <a:uFillTx/>
              <a:latin typeface="Gill Sans"/>
              <a:cs typeface="Gill Sans"/>
            </a:endParaRPr>
          </a:p>
        </p:txBody>
      </p:sp>
    </p:spTree>
    <p:extLst>
      <p:ext uri="{BB962C8B-B14F-4D97-AF65-F5344CB8AC3E}">
        <p14:creationId xmlns:p14="http://schemas.microsoft.com/office/powerpoint/2010/main" val="2599093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smtClean="0">
                <a:solidFill>
                  <a:srgbClr val="FFFFFF"/>
                </a:solidFill>
                <a:latin typeface="Gill Sans"/>
                <a:cs typeface="Gill Sans"/>
              </a:rPr>
              <a:t>It’s hard to recognize speech</a:t>
            </a:r>
            <a:endParaRPr lang="en-US" sz="2800" b="0" dirty="0">
              <a:solidFill>
                <a:srgbClr val="FFFFFF"/>
              </a:solidFill>
              <a:latin typeface="Gill Sans"/>
              <a:cs typeface="Gill Sans"/>
            </a:endParaRPr>
          </a:p>
        </p:txBody>
      </p:sp>
      <p:sp>
        <p:nvSpPr>
          <p:cNvPr id="15" name="TextBox 14"/>
          <p:cNvSpPr txBox="1"/>
          <p:nvPr/>
        </p:nvSpPr>
        <p:spPr>
          <a:xfrm>
            <a:off x="0" y="3591580"/>
            <a:ext cx="9144000" cy="523220"/>
          </a:xfrm>
          <a:prstGeom prst="rect">
            <a:avLst/>
          </a:prstGeom>
          <a:noFill/>
        </p:spPr>
        <p:txBody>
          <a:bodyPr wrap="square" rtlCol="0">
            <a:spAutoFit/>
          </a:bodyPr>
          <a:lstStyle/>
          <a:p>
            <a:pPr algn="ctr"/>
            <a:r>
              <a:rPr lang="en-US" sz="2800" b="0" dirty="0" smtClean="0">
                <a:solidFill>
                  <a:srgbClr val="FFFFFF"/>
                </a:solidFill>
                <a:latin typeface="Gill Sans"/>
                <a:cs typeface="Gill Sans"/>
              </a:rPr>
              <a:t>It’s hard to wreck a nice beach</a:t>
            </a:r>
            <a:endParaRPr lang="en-US" sz="2800" b="0" dirty="0">
              <a:solidFill>
                <a:srgbClr val="FFFFFF"/>
              </a:solidFill>
              <a:latin typeface="Gill Sans"/>
              <a:cs typeface="Gill Sans"/>
            </a:endParaRPr>
          </a:p>
        </p:txBody>
      </p:sp>
      <p:sp>
        <p:nvSpPr>
          <p:cNvPr id="18" name="TextBox 17"/>
          <p:cNvSpPr txBox="1"/>
          <p:nvPr/>
        </p:nvSpPr>
        <p:spPr>
          <a:xfrm>
            <a:off x="6297667" y="1381780"/>
            <a:ext cx="1259780" cy="523220"/>
          </a:xfrm>
          <a:prstGeom prst="rect">
            <a:avLst/>
          </a:prstGeom>
          <a:noFill/>
        </p:spPr>
        <p:txBody>
          <a:bodyPr wrap="none" rtlCol="0">
            <a:spAutoFit/>
          </a:bodyPr>
          <a:lstStyle/>
          <a:p>
            <a:r>
              <a:rPr lang="en-US" sz="2800" dirty="0" smtClean="0">
                <a:solidFill>
                  <a:schemeClr val="bg1"/>
                </a:solidFill>
                <a:latin typeface="Gill Sans"/>
                <a:cs typeface="Gill Sans"/>
              </a:rPr>
              <a:t>Signal</a:t>
            </a:r>
            <a:endParaRPr lang="en-US" sz="2800" dirty="0">
              <a:solidFill>
                <a:schemeClr val="bg1"/>
              </a:solidFill>
              <a:latin typeface="Gill Sans"/>
              <a:cs typeface="Gill Sans"/>
            </a:endParaRPr>
          </a:p>
        </p:txBody>
      </p:sp>
      <p:sp>
        <p:nvSpPr>
          <p:cNvPr id="19" name="TextBox 18"/>
          <p:cNvSpPr txBox="1"/>
          <p:nvPr/>
        </p:nvSpPr>
        <p:spPr>
          <a:xfrm>
            <a:off x="3221077" y="1762780"/>
            <a:ext cx="1022561" cy="523220"/>
          </a:xfrm>
          <a:prstGeom prst="rect">
            <a:avLst/>
          </a:prstGeom>
          <a:noFill/>
        </p:spPr>
        <p:txBody>
          <a:bodyPr wrap="none" rtlCol="0">
            <a:spAutoFit/>
          </a:bodyPr>
          <a:lstStyle/>
          <a:p>
            <a:pPr algn="r"/>
            <a:r>
              <a:rPr lang="en-US" sz="2800" dirty="0" smtClean="0">
                <a:latin typeface="Gill Sans"/>
                <a:cs typeface="Gill Sans"/>
              </a:rPr>
              <a:t>Text</a:t>
            </a:r>
            <a:endParaRPr lang="en-US" sz="2800" dirty="0">
              <a:latin typeface="Gill Sans"/>
              <a:cs typeface="Gill Sans"/>
            </a:endParaRPr>
          </a:p>
        </p:txBody>
      </p:sp>
      <p:cxnSp>
        <p:nvCxnSpPr>
          <p:cNvPr id="20" name="Straight Arrow Connector 19"/>
          <p:cNvCxnSpPr>
            <a:stCxn id="18" idx="1"/>
            <a:endCxn id="19"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572000" y="1838980"/>
            <a:ext cx="1284501" cy="523220"/>
          </a:xfrm>
          <a:prstGeom prst="rect">
            <a:avLst/>
          </a:prstGeom>
          <a:noFill/>
        </p:spPr>
        <p:txBody>
          <a:bodyPr wrap="none" rtlCol="0">
            <a:spAutoFit/>
          </a:bodyPr>
          <a:lstStyle/>
          <a:p>
            <a:r>
              <a:rPr lang="en-US" sz="2800" b="0" dirty="0" smtClean="0">
                <a:latin typeface="Gill Sans"/>
                <a:cs typeface="Gill Sans"/>
              </a:rPr>
              <a:t>channel</a:t>
            </a:r>
            <a:endParaRPr lang="en-US" sz="2800" b="0" dirty="0">
              <a:latin typeface="Gill Sans"/>
              <a:cs typeface="Gill Sans"/>
            </a:endParaRPr>
          </a:p>
        </p:txBody>
      </p:sp>
    </p:spTree>
    <p:extLst>
      <p:ext uri="{BB962C8B-B14F-4D97-AF65-F5344CB8AC3E}">
        <p14:creationId xmlns:p14="http://schemas.microsoft.com/office/powerpoint/2010/main" val="88182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86304" cy="523220"/>
          </a:xfrm>
          <a:prstGeom prst="rect">
            <a:avLst/>
          </a:prstGeom>
          <a:noFill/>
        </p:spPr>
        <p:txBody>
          <a:bodyPr wrap="none" rtlCol="0">
            <a:spAutoFit/>
          </a:bodyPr>
          <a:lstStyle/>
          <a:p>
            <a:r>
              <a:rPr lang="en-US" sz="2800" dirty="0" smtClean="0">
                <a:solidFill>
                  <a:schemeClr val="bg1"/>
                </a:solidFill>
                <a:latin typeface="Gill Sans"/>
                <a:cs typeface="Gill Sans"/>
              </a:rPr>
              <a:t>receive</a:t>
            </a:r>
            <a:endParaRPr lang="en-US" sz="2800" dirty="0">
              <a:solidFill>
                <a:schemeClr val="bg1"/>
              </a:solidFill>
              <a:latin typeface="Gill Sans"/>
              <a:cs typeface="Gill Sans"/>
            </a:endParaRPr>
          </a:p>
        </p:txBody>
      </p:sp>
      <p:sp>
        <p:nvSpPr>
          <p:cNvPr id="5" name="TextBox 4"/>
          <p:cNvSpPr txBox="1"/>
          <p:nvPr/>
        </p:nvSpPr>
        <p:spPr>
          <a:xfrm>
            <a:off x="2757334" y="1762780"/>
            <a:ext cx="1486304" cy="523220"/>
          </a:xfrm>
          <a:prstGeom prst="rect">
            <a:avLst/>
          </a:prstGeom>
          <a:noFill/>
        </p:spPr>
        <p:txBody>
          <a:bodyPr wrap="none" rtlCol="0">
            <a:spAutoFit/>
          </a:bodyPr>
          <a:lstStyle/>
          <a:p>
            <a:pPr algn="r"/>
            <a:r>
              <a:rPr lang="en-US" sz="2800" dirty="0" err="1" smtClean="0">
                <a:latin typeface="Gill Sans"/>
                <a:cs typeface="Gill Sans"/>
              </a:rPr>
              <a:t>recieve</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smtClean="0">
                <a:latin typeface="Gill Sans"/>
                <a:cs typeface="Gill Sans"/>
              </a:rPr>
              <a:t>channel</a:t>
            </a:r>
            <a:endParaRPr lang="en-US" sz="2800" b="0" dirty="0">
              <a:latin typeface="Gill Sans"/>
              <a:cs typeface="Gill Sans"/>
            </a:endParaRP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a</a:t>
            </a:r>
            <a:r>
              <a:rPr lang="en-US" sz="2800" b="0" dirty="0" smtClean="0">
                <a:solidFill>
                  <a:srgbClr val="FFFFFF"/>
                </a:solidFill>
                <a:latin typeface="Gill Sans"/>
                <a:cs typeface="Gill Sans"/>
              </a:rPr>
              <a:t>utocorrect #fail</a:t>
            </a:r>
            <a:endParaRPr lang="en-US" sz="2800" b="0" dirty="0">
              <a:solidFill>
                <a:srgbClr val="FFFFFF"/>
              </a:solidFill>
              <a:latin typeface="Gill Sans"/>
              <a:cs typeface="Gill Sans"/>
            </a:endParaRPr>
          </a:p>
        </p:txBody>
      </p:sp>
    </p:spTree>
    <p:extLst>
      <p:ext uri="{BB962C8B-B14F-4D97-AF65-F5344CB8AC3E}">
        <p14:creationId xmlns:p14="http://schemas.microsoft.com/office/powerpoint/2010/main" val="37338977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2" name="Title 1"/>
          <p:cNvSpPr>
            <a:spLocks noGrp="1"/>
          </p:cNvSpPr>
          <p:nvPr>
            <p:ph type="title"/>
          </p:nvPr>
        </p:nvSpPr>
        <p:spPr>
          <a:xfrm>
            <a:off x="4648200" y="5105400"/>
            <a:ext cx="1676400" cy="1028700"/>
          </a:xfrm>
        </p:spPr>
        <p:txBody>
          <a:bodyPr/>
          <a:lstStyle/>
          <a:p>
            <a:r>
              <a:rPr lang="en-US" dirty="0" smtClean="0"/>
              <a:t>Count.</a:t>
            </a:r>
            <a:endParaRPr lang="en-US" dirty="0"/>
          </a:p>
        </p:txBody>
      </p:sp>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209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dirty="0" smtClean="0"/>
              <a:t>Search!</a:t>
            </a:r>
            <a:endParaRPr lang="en-US" dirty="0"/>
          </a:p>
        </p:txBody>
      </p:sp>
    </p:spTree>
    <p:extLst>
      <p:ext uri="{BB962C8B-B14F-4D97-AF65-F5344CB8AC3E}">
        <p14:creationId xmlns:p14="http://schemas.microsoft.com/office/powerpoint/2010/main" val="26608494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nomenclature…</a:t>
            </a:r>
            <a:endParaRPr lang="en-US" dirty="0"/>
          </a:p>
        </p:txBody>
      </p:sp>
      <p:sp>
        <p:nvSpPr>
          <p:cNvPr id="3" name="Content Placeholder 2"/>
          <p:cNvSpPr>
            <a:spLocks noGrp="1"/>
          </p:cNvSpPr>
          <p:nvPr>
            <p:ph idx="1"/>
          </p:nvPr>
        </p:nvSpPr>
        <p:spPr/>
        <p:txBody>
          <a:bodyPr/>
          <a:lstStyle/>
          <a:p>
            <a:r>
              <a:rPr lang="en-US" dirty="0" smtClean="0"/>
              <a:t>Search and information retrieval (IR)</a:t>
            </a:r>
          </a:p>
          <a:p>
            <a:pPr lvl="1"/>
            <a:r>
              <a:rPr lang="en-US" dirty="0" smtClean="0"/>
              <a:t>Focus on textual information (= text/document retrieval)</a:t>
            </a:r>
          </a:p>
          <a:p>
            <a:pPr lvl="1"/>
            <a:r>
              <a:rPr lang="en-US" dirty="0" smtClean="0"/>
              <a:t>Other possibilities include image, video, music, …</a:t>
            </a:r>
          </a:p>
          <a:p>
            <a:r>
              <a:rPr lang="en-US" dirty="0" smtClean="0"/>
              <a:t>What do we search?</a:t>
            </a:r>
          </a:p>
          <a:p>
            <a:pPr lvl="1"/>
            <a:r>
              <a:rPr lang="en-US" dirty="0" smtClean="0"/>
              <a:t>Generically, “collections”</a:t>
            </a:r>
          </a:p>
          <a:p>
            <a:pPr lvl="1"/>
            <a:r>
              <a:rPr lang="en-US" dirty="0" smtClean="0"/>
              <a:t>Less-frequently used, “corpora”</a:t>
            </a:r>
          </a:p>
          <a:p>
            <a:r>
              <a:rPr lang="en-US" dirty="0" smtClean="0"/>
              <a:t>What do we find?</a:t>
            </a:r>
          </a:p>
          <a:p>
            <a:pPr lvl="1"/>
            <a:r>
              <a:rPr lang="en-US" dirty="0" smtClean="0"/>
              <a:t>Generically, “documents”</a:t>
            </a:r>
          </a:p>
          <a:p>
            <a:pPr lvl="1"/>
            <a:r>
              <a:rPr lang="en-US" dirty="0" smtClean="0"/>
              <a:t>Even though we may be referring to web pages, PDFs, PowerPoint slides, paragraphs, etc.</a:t>
            </a:r>
            <a:endParaRPr lang="en-US" dirty="0"/>
          </a:p>
        </p:txBody>
      </p:sp>
    </p:spTree>
    <p:extLst>
      <p:ext uri="{BB962C8B-B14F-4D97-AF65-F5344CB8AC3E}">
        <p14:creationId xmlns:p14="http://schemas.microsoft.com/office/powerpoint/2010/main" val="2773119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c1.png"/>
          <p:cNvPicPr>
            <a:picLocks noChangeAspect="1"/>
          </p:cNvPicPr>
          <p:nvPr/>
        </p:nvPicPr>
        <p:blipFill>
          <a:blip r:embed="rId2" cstate="print"/>
          <a:stretch>
            <a:fillRect/>
          </a:stretch>
        </p:blipFill>
        <p:spPr>
          <a:xfrm>
            <a:off x="548640" y="1962150"/>
            <a:ext cx="4876800" cy="2838450"/>
          </a:xfrm>
          <a:prstGeom prst="rect">
            <a:avLst/>
          </a:prstGeom>
        </p:spPr>
      </p:pic>
      <p:sp>
        <p:nvSpPr>
          <p:cNvPr id="7"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Count.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10668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(Efficiently)</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17983737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The Central Problem in Search</a:t>
            </a:r>
          </a:p>
        </p:txBody>
      </p:sp>
      <p:sp>
        <p:nvSpPr>
          <p:cNvPr id="1313805" name="AutoShape 13"/>
          <p:cNvSpPr>
            <a:spLocks noChangeArrowheads="1"/>
          </p:cNvSpPr>
          <p:nvPr/>
        </p:nvSpPr>
        <p:spPr bwMode="auto">
          <a:xfrm>
            <a:off x="3516671" y="47244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sz="2000" b="0">
              <a:solidFill>
                <a:schemeClr val="bg1"/>
              </a:solidFill>
              <a:latin typeface="Gill Sans"/>
              <a:cs typeface="Gill Sans"/>
            </a:endParaRPr>
          </a:p>
        </p:txBody>
      </p:sp>
      <p:sp>
        <p:nvSpPr>
          <p:cNvPr id="1313806" name="Text Box 14"/>
          <p:cNvSpPr txBox="1">
            <a:spLocks noChangeArrowheads="1"/>
          </p:cNvSpPr>
          <p:nvPr/>
        </p:nvSpPr>
        <p:spPr bwMode="auto">
          <a:xfrm>
            <a:off x="1078271" y="5943600"/>
            <a:ext cx="7329826" cy="523220"/>
          </a:xfrm>
          <a:prstGeom prst="rect">
            <a:avLst/>
          </a:prstGeom>
          <a:noFill/>
          <a:ln w="9525">
            <a:noFill/>
            <a:miter lim="800000"/>
            <a:headEnd/>
            <a:tailEnd/>
          </a:ln>
        </p:spPr>
        <p:txBody>
          <a:bodyPr wrap="none">
            <a:spAutoFit/>
          </a:bodyPr>
          <a:lstStyle/>
          <a:p>
            <a:r>
              <a:rPr lang="en-US" sz="2800" dirty="0">
                <a:solidFill>
                  <a:srgbClr val="FF0000"/>
                </a:solidFill>
                <a:latin typeface="Gill Sans"/>
                <a:cs typeface="Gill Sans"/>
              </a:rPr>
              <a:t>Do these represent the same concepts?</a:t>
            </a:r>
          </a:p>
        </p:txBody>
      </p:sp>
      <p:grpSp>
        <p:nvGrpSpPr>
          <p:cNvPr id="10" name="Group 9"/>
          <p:cNvGrpSpPr/>
          <p:nvPr/>
        </p:nvGrpSpPr>
        <p:grpSpPr>
          <a:xfrm>
            <a:off x="5989816" y="1066800"/>
            <a:ext cx="1900238" cy="2667000"/>
            <a:chOff x="6019800" y="1066800"/>
            <a:chExt cx="1900238" cy="2667000"/>
          </a:xfrm>
        </p:grpSpPr>
        <p:sp>
          <p:nvSpPr>
            <p:cNvPr id="1313798" name="Text Box 6"/>
            <p:cNvSpPr txBox="1">
              <a:spLocks noChangeArrowheads="1"/>
            </p:cNvSpPr>
            <p:nvPr/>
          </p:nvSpPr>
          <p:spPr bwMode="auto">
            <a:xfrm>
              <a:off x="6390273" y="1066800"/>
              <a:ext cx="1159292" cy="400110"/>
            </a:xfrm>
            <a:prstGeom prst="rect">
              <a:avLst/>
            </a:prstGeom>
            <a:noFill/>
            <a:ln w="9525">
              <a:noFill/>
              <a:miter lim="800000"/>
              <a:headEnd/>
              <a:tailEnd/>
            </a:ln>
          </p:spPr>
          <p:txBody>
            <a:bodyPr wrap="none">
              <a:spAutoFit/>
            </a:bodyPr>
            <a:lstStyle/>
            <a:p>
              <a:r>
                <a:rPr lang="en-US" sz="2000">
                  <a:solidFill>
                    <a:schemeClr val="bg1"/>
                  </a:solidFill>
                  <a:latin typeface="Gill Sans"/>
                  <a:cs typeface="Gill Sans"/>
                </a:rPr>
                <a:t>Author</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grpSp>
      <p:grpSp>
        <p:nvGrpSpPr>
          <p:cNvPr id="9" name="Group 8"/>
          <p:cNvGrpSpPr/>
          <p:nvPr/>
        </p:nvGrpSpPr>
        <p:grpSpPr>
          <a:xfrm>
            <a:off x="1205604" y="1295400"/>
            <a:ext cx="1838325" cy="2152650"/>
            <a:chOff x="916782" y="1295400"/>
            <a:chExt cx="1838325" cy="2152650"/>
          </a:xfrm>
        </p:grpSpPr>
        <p:sp>
          <p:nvSpPr>
            <p:cNvPr id="1313797" name="Text Box 5"/>
            <p:cNvSpPr txBox="1">
              <a:spLocks noChangeArrowheads="1"/>
            </p:cNvSpPr>
            <p:nvPr/>
          </p:nvSpPr>
          <p:spPr bwMode="auto">
            <a:xfrm>
              <a:off x="921544" y="1295400"/>
              <a:ext cx="1828800" cy="400050"/>
            </a:xfrm>
            <a:prstGeom prst="rect">
              <a:avLst/>
            </a:prstGeom>
            <a:noFill/>
            <a:ln w="9525">
              <a:noFill/>
              <a:miter lim="800000"/>
              <a:headEnd/>
              <a:tailEnd/>
            </a:ln>
          </p:spPr>
          <p:txBody>
            <a:bodyPr>
              <a:spAutoFit/>
            </a:bodyPr>
            <a:lstStyle/>
            <a:p>
              <a:pPr algn="ctr"/>
              <a:r>
                <a:rPr lang="en-US" sz="2000" dirty="0">
                  <a:solidFill>
                    <a:schemeClr val="bg1"/>
                  </a:solidFill>
                  <a:latin typeface="Gill Sans"/>
                  <a:cs typeface="Gill Sans"/>
                </a:rPr>
                <a:t>Searcher</a:t>
              </a:r>
            </a:p>
          </p:txBody>
        </p:sp>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6782" y="1752600"/>
              <a:ext cx="1838325" cy="1695450"/>
            </a:xfrm>
            <a:prstGeom prst="rect">
              <a:avLst/>
            </a:prstGeom>
            <a:noFill/>
            <a:ln w="9525">
              <a:noFill/>
              <a:miter lim="800000"/>
              <a:headEnd/>
              <a:tailEnd/>
            </a:ln>
          </p:spPr>
        </p:pic>
      </p:grpSp>
      <p:sp>
        <p:nvSpPr>
          <p:cNvPr id="27" name="TextBox 26"/>
          <p:cNvSpPr txBox="1">
            <a:spLocks noChangeArrowheads="1"/>
          </p:cNvSpPr>
          <p:nvPr/>
        </p:nvSpPr>
        <p:spPr bwMode="auto">
          <a:xfrm>
            <a:off x="1078271" y="5391090"/>
            <a:ext cx="2092991"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“tragic love story”</a:t>
            </a:r>
          </a:p>
        </p:txBody>
      </p:sp>
      <p:sp>
        <p:nvSpPr>
          <p:cNvPr id="28" name="TextBox 27"/>
          <p:cNvSpPr txBox="1">
            <a:spLocks noChangeArrowheads="1"/>
          </p:cNvSpPr>
          <p:nvPr/>
        </p:nvSpPr>
        <p:spPr bwMode="auto">
          <a:xfrm>
            <a:off x="5269271" y="5391090"/>
            <a:ext cx="3341329"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“fateful star-crossed romance”</a:t>
            </a:r>
          </a:p>
        </p:txBody>
      </p:sp>
      <p:grpSp>
        <p:nvGrpSpPr>
          <p:cNvPr id="7" name="Group 6"/>
          <p:cNvGrpSpPr/>
          <p:nvPr/>
        </p:nvGrpSpPr>
        <p:grpSpPr>
          <a:xfrm>
            <a:off x="1352284" y="3778250"/>
            <a:ext cx="1544964" cy="1558985"/>
            <a:chOff x="1233488" y="3778250"/>
            <a:chExt cx="1544964" cy="1558985"/>
          </a:xfrm>
        </p:grpSpPr>
        <p:sp>
          <p:nvSpPr>
            <p:cNvPr id="1313799" name="Text Box 7"/>
            <p:cNvSpPr txBox="1">
              <a:spLocks noChangeArrowheads="1"/>
            </p:cNvSpPr>
            <p:nvPr/>
          </p:nvSpPr>
          <p:spPr bwMode="auto">
            <a:xfrm>
              <a:off x="1414202"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1" name="Text Box 9"/>
            <p:cNvSpPr txBox="1">
              <a:spLocks noChangeArrowheads="1"/>
            </p:cNvSpPr>
            <p:nvPr/>
          </p:nvSpPr>
          <p:spPr bwMode="auto">
            <a:xfrm>
              <a:off x="1233488" y="4937125"/>
              <a:ext cx="1544964"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Query Terms</a:t>
              </a:r>
            </a:p>
          </p:txBody>
        </p:sp>
        <p:cxnSp>
          <p:nvCxnSpPr>
            <p:cNvPr id="3" name="Straight Arrow Connector 2"/>
            <p:cNvCxnSpPr/>
            <p:nvPr/>
          </p:nvCxnSpPr>
          <p:spPr bwMode="auto">
            <a:xfrm flipH="1">
              <a:off x="2005970" y="4178360"/>
              <a:ext cx="1" cy="7587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54993" y="3778250"/>
            <a:ext cx="1969885" cy="1574860"/>
            <a:chOff x="6172200" y="3778250"/>
            <a:chExt cx="1969885" cy="1574860"/>
          </a:xfrm>
        </p:grpSpPr>
        <p:sp>
          <p:nvSpPr>
            <p:cNvPr id="1313800" name="Text Box 8"/>
            <p:cNvSpPr txBox="1">
              <a:spLocks noChangeArrowheads="1"/>
            </p:cNvSpPr>
            <p:nvPr/>
          </p:nvSpPr>
          <p:spPr bwMode="auto">
            <a:xfrm>
              <a:off x="6565374"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2" name="Text Box 10"/>
            <p:cNvSpPr txBox="1">
              <a:spLocks noChangeArrowheads="1"/>
            </p:cNvSpPr>
            <p:nvPr/>
          </p:nvSpPr>
          <p:spPr bwMode="auto">
            <a:xfrm>
              <a:off x="6172200" y="4953000"/>
              <a:ext cx="1969885" cy="400110"/>
            </a:xfrm>
            <a:prstGeom prst="rect">
              <a:avLst/>
            </a:prstGeom>
            <a:noFill/>
            <a:ln w="9525">
              <a:noFill/>
              <a:miter lim="800000"/>
              <a:headEnd/>
              <a:tailEnd/>
            </a:ln>
          </p:spPr>
          <p:txBody>
            <a:bodyPr wrap="none">
              <a:spAutoFit/>
            </a:bodyPr>
            <a:lstStyle/>
            <a:p>
              <a:r>
                <a:rPr lang="en-US" sz="2000" b="0">
                  <a:solidFill>
                    <a:schemeClr val="bg1"/>
                  </a:solidFill>
                  <a:latin typeface="Gill Sans"/>
                  <a:cs typeface="Gill Sans"/>
                </a:rPr>
                <a:t>Document Terms</a:t>
              </a:r>
            </a:p>
          </p:txBody>
        </p:sp>
        <p:cxnSp>
          <p:nvCxnSpPr>
            <p:cNvPr id="20" name="Straight Arrow Connector 19"/>
            <p:cNvCxnSpPr/>
            <p:nvPr/>
          </p:nvCxnSpPr>
          <p:spPr bwMode="auto">
            <a:xfrm>
              <a:off x="7157142" y="4178360"/>
              <a:ext cx="0" cy="77464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276255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3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05" grpId="0" animBg="1"/>
      <p:bldP spid="1313806" grpId="0"/>
      <p:bldP spid="27"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133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4" name="Title 3"/>
          <p:cNvSpPr>
            <a:spLocks noGrp="1"/>
          </p:cNvSpPr>
          <p:nvPr>
            <p:ph type="title"/>
          </p:nvPr>
        </p:nvSpPr>
        <p:spPr/>
        <p:txBody>
          <a:bodyPr/>
          <a:lstStyle/>
          <a:p>
            <a:r>
              <a:rPr lang="en-US" dirty="0" smtClean="0"/>
              <a:t>Abstract IR Architecture</a:t>
            </a:r>
            <a:endParaRPr lang="en-US" dirty="0"/>
          </a:p>
        </p:txBody>
      </p:sp>
      <p:sp>
        <p:nvSpPr>
          <p:cNvPr id="5" name="AutoShape 3"/>
          <p:cNvSpPr>
            <a:spLocks noChangeArrowheads="1"/>
          </p:cNvSpPr>
          <p:nvPr/>
        </p:nvSpPr>
        <p:spPr bwMode="auto">
          <a:xfrm>
            <a:off x="5638800" y="1143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295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562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352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352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267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038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3733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1828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1905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4648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4953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133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3657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3695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133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133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7" name="TextBox 26"/>
          <p:cNvSpPr txBox="1"/>
          <p:nvPr/>
        </p:nvSpPr>
        <p:spPr>
          <a:xfrm rot="20917564">
            <a:off x="6441456" y="1652921"/>
            <a:ext cx="2144663" cy="523220"/>
          </a:xfrm>
          <a:prstGeom prst="rect">
            <a:avLst/>
          </a:prstGeom>
          <a:noFill/>
        </p:spPr>
        <p:txBody>
          <a:bodyPr wrap="none" rtlCol="0">
            <a:spAutoFit/>
          </a:bodyPr>
          <a:lstStyle/>
          <a:p>
            <a:r>
              <a:rPr lang="en-US" sz="1400" dirty="0" smtClean="0">
                <a:solidFill>
                  <a:srgbClr val="FF0000"/>
                </a:solidFill>
                <a:latin typeface="Gill Sans"/>
                <a:cs typeface="Gill Sans"/>
              </a:rPr>
              <a:t>document acquisition</a:t>
            </a:r>
            <a:br>
              <a:rPr lang="en-US" sz="1400" dirty="0" smtClean="0">
                <a:solidFill>
                  <a:srgbClr val="FF0000"/>
                </a:solidFill>
                <a:latin typeface="Gill Sans"/>
                <a:cs typeface="Gill Sans"/>
              </a:rPr>
            </a:br>
            <a:r>
              <a:rPr lang="en-US" sz="1400" dirty="0" smtClean="0">
                <a:solidFill>
                  <a:srgbClr val="FF0000"/>
                </a:solidFill>
                <a:latin typeface="Gill Sans"/>
                <a:cs typeface="Gill Sans"/>
              </a:rPr>
              <a:t>(e.g., web crawling)</a:t>
            </a:r>
            <a:endParaRPr lang="en-US" sz="1400" dirty="0">
              <a:solidFill>
                <a:srgbClr val="FF0000"/>
              </a:solidFill>
              <a:latin typeface="Gill Sans"/>
              <a:cs typeface="Gill Sans"/>
            </a:endParaRPr>
          </a:p>
        </p:txBody>
      </p:sp>
    </p:spTree>
    <p:extLst>
      <p:ext uri="{BB962C8B-B14F-4D97-AF65-F5344CB8AC3E}">
        <p14:creationId xmlns:p14="http://schemas.microsoft.com/office/powerpoint/2010/main" val="28773830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How do we represent text?</a:t>
            </a:r>
          </a:p>
        </p:txBody>
      </p:sp>
      <p:sp>
        <p:nvSpPr>
          <p:cNvPr id="14339" name="Rectangle 3"/>
          <p:cNvSpPr>
            <a:spLocks noGrp="1" noChangeArrowheads="1"/>
          </p:cNvSpPr>
          <p:nvPr>
            <p:ph type="body" idx="1"/>
          </p:nvPr>
        </p:nvSpPr>
        <p:spPr/>
        <p:txBody>
          <a:bodyPr/>
          <a:lstStyle/>
          <a:p>
            <a:r>
              <a:rPr lang="en-US" dirty="0" smtClean="0"/>
              <a:t>Remember: computers don’t “understand” anything!</a:t>
            </a:r>
          </a:p>
          <a:p>
            <a:r>
              <a:rPr lang="en-US" dirty="0" smtClean="0"/>
              <a:t>“Bag of words”</a:t>
            </a:r>
          </a:p>
          <a:p>
            <a:pPr lvl="1"/>
            <a:r>
              <a:rPr lang="en-US" dirty="0" smtClean="0"/>
              <a:t>Treat all the words in a document as index terms</a:t>
            </a:r>
          </a:p>
          <a:p>
            <a:pPr lvl="1"/>
            <a:r>
              <a:rPr lang="en-US" dirty="0" smtClean="0"/>
              <a:t>Assign a “weight” to each term based on “importance” </a:t>
            </a:r>
            <a:br>
              <a:rPr lang="en-US" dirty="0" smtClean="0"/>
            </a:br>
            <a:r>
              <a:rPr lang="en-US" dirty="0" smtClean="0"/>
              <a:t>(or, in simplest case, presence/absence of word)</a:t>
            </a:r>
          </a:p>
          <a:p>
            <a:pPr lvl="1"/>
            <a:r>
              <a:rPr lang="en-US" dirty="0" smtClean="0"/>
              <a:t>Disregard order, structure, meaning, etc. of the words</a:t>
            </a:r>
          </a:p>
          <a:p>
            <a:pPr lvl="1"/>
            <a:r>
              <a:rPr lang="en-US" dirty="0" smtClean="0"/>
              <a:t>Simple, yet effective!</a:t>
            </a:r>
          </a:p>
          <a:p>
            <a:r>
              <a:rPr lang="en-US" dirty="0" smtClean="0"/>
              <a:t>Assumptions</a:t>
            </a:r>
          </a:p>
          <a:p>
            <a:pPr lvl="1"/>
            <a:r>
              <a:rPr lang="en-US" dirty="0" smtClean="0"/>
              <a:t>Term occurrence is independent</a:t>
            </a:r>
          </a:p>
          <a:p>
            <a:pPr lvl="1"/>
            <a:r>
              <a:rPr lang="en-US" dirty="0" smtClean="0"/>
              <a:t>Document relevance is independent</a:t>
            </a:r>
          </a:p>
          <a:p>
            <a:pPr lvl="1"/>
            <a:r>
              <a:rPr lang="en-US" dirty="0" smtClean="0"/>
              <a:t>“Words” are well-defined</a:t>
            </a:r>
          </a:p>
        </p:txBody>
      </p:sp>
    </p:spTree>
    <p:extLst>
      <p:ext uri="{BB962C8B-B14F-4D97-AF65-F5344CB8AC3E}">
        <p14:creationId xmlns:p14="http://schemas.microsoft.com/office/powerpoint/2010/main" val="1050688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What’s a word?</a:t>
            </a:r>
          </a:p>
        </p:txBody>
      </p:sp>
      <p:sp>
        <p:nvSpPr>
          <p:cNvPr id="15363" name="Text Box 3"/>
          <p:cNvSpPr txBox="1">
            <a:spLocks noChangeArrowheads="1"/>
          </p:cNvSpPr>
          <p:nvPr/>
        </p:nvSpPr>
        <p:spPr bwMode="auto">
          <a:xfrm>
            <a:off x="685800" y="1247775"/>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428750"/>
            <a:ext cx="6264275" cy="1314450"/>
          </a:xfrm>
          <a:prstGeom prst="rect">
            <a:avLst/>
          </a:prstGeom>
          <a:noFill/>
          <a:ln w="9525">
            <a:noFill/>
            <a:miter lim="800000"/>
            <a:headEnd/>
            <a:tailEnd/>
          </a:ln>
        </p:spPr>
        <p:txBody>
          <a:bodyPr>
            <a:spAutoFit/>
          </a:bodyPr>
          <a:lstStyle/>
          <a:p>
            <a:pPr algn="r"/>
            <a:r>
              <a:rPr lang="x-none" dirty="0" smtClean="0">
                <a:solidFill>
                  <a:schemeClr val="bg1"/>
                </a:solidFill>
                <a:cs typeface="Arial" charset="0"/>
              </a:rPr>
              <a:t>وقال مارك ريجيف - الناطق باسم</a:t>
            </a:r>
            <a:r>
              <a:rPr lang="en-US" dirty="0" smtClean="0">
                <a:solidFill>
                  <a:schemeClr val="bg1"/>
                </a:solidFill>
              </a:rPr>
              <a:t> </a:t>
            </a:r>
            <a:endParaRPr lang="en-US" dirty="0" smtClean="0">
              <a:solidFill>
                <a:schemeClr val="bg1"/>
              </a:solidFill>
              <a:cs typeface="Arial" charset="0"/>
            </a:endParaRPr>
          </a:p>
          <a:p>
            <a:pPr algn="r"/>
            <a:r>
              <a:rPr lang="x-none" dirty="0" smtClean="0">
                <a:solidFill>
                  <a:schemeClr val="bg1"/>
                </a:solidFill>
                <a:cs typeface="Arial" charset="0"/>
              </a:rPr>
              <a:t>الخارجية الإسرائيلية - إن شارون قبل</a:t>
            </a:r>
            <a:r>
              <a:rPr lang="en-US" dirty="0" smtClean="0">
                <a:solidFill>
                  <a:schemeClr val="bg1"/>
                </a:solidFill>
              </a:rPr>
              <a:t> </a:t>
            </a:r>
            <a:endParaRPr lang="en-US" dirty="0" smtClean="0">
              <a:solidFill>
                <a:schemeClr val="bg1"/>
              </a:solidFill>
              <a:cs typeface="Arial" charset="0"/>
            </a:endParaRPr>
          </a:p>
          <a:p>
            <a:pPr algn="r"/>
            <a:r>
              <a:rPr lang="x-none" dirty="0" smtClean="0">
                <a:solidFill>
                  <a:schemeClr val="bg1"/>
                </a:solidFill>
                <a:cs typeface="Arial" charset="0"/>
              </a:rPr>
              <a:t>الدعوة وسيقوم للمرة الأولى بزيارة</a:t>
            </a:r>
            <a:r>
              <a:rPr lang="en-US" dirty="0" smtClean="0">
                <a:solidFill>
                  <a:schemeClr val="bg1"/>
                </a:solidFill>
              </a:rPr>
              <a:t> </a:t>
            </a:r>
          </a:p>
          <a:p>
            <a:pPr algn="r"/>
            <a:r>
              <a:rPr lang="x-none" dirty="0" smtClean="0">
                <a:solidFill>
                  <a:schemeClr val="bg1"/>
                </a:solidFill>
                <a:cs typeface="Arial" charset="0"/>
              </a:rPr>
              <a:t>تونس، التي كانت لفترة طويلة المقر</a:t>
            </a:r>
            <a:r>
              <a:rPr lang="en-US" dirty="0" smtClean="0">
                <a:solidFill>
                  <a:schemeClr val="bg1"/>
                </a:solidFill>
              </a:rPr>
              <a:t> </a:t>
            </a:r>
          </a:p>
          <a:p>
            <a:pPr algn="r"/>
            <a:r>
              <a:rPr lang="x-none" dirty="0" smtClean="0">
                <a:solidFill>
                  <a:schemeClr val="bg1"/>
                </a:solidFill>
                <a:cs typeface="Arial" charset="0"/>
              </a:rPr>
              <a:t>الرسمي لمنظمة التحرير الفلسطينية بعد خروجها من لبنان عام 1982</a:t>
            </a:r>
            <a:r>
              <a:rPr lang="en-US" dirty="0" smtClean="0">
                <a:solidFill>
                  <a:schemeClr val="bg1"/>
                </a:solidFill>
                <a:cs typeface="Arial" charset="0"/>
              </a:rPr>
              <a:t>.</a:t>
            </a:r>
            <a:r>
              <a:rPr lang="en-US" dirty="0" smtClean="0">
                <a:solidFill>
                  <a:schemeClr val="bg1"/>
                </a:solidFill>
              </a:rPr>
              <a:t> </a:t>
            </a:r>
            <a:endParaRPr lang="en-US" dirty="0">
              <a:solidFill>
                <a:schemeClr val="bg1"/>
              </a:solidFill>
            </a:endParaRPr>
          </a:p>
        </p:txBody>
      </p:sp>
      <p:sp>
        <p:nvSpPr>
          <p:cNvPr id="15365" name="Text Box 5"/>
          <p:cNvSpPr txBox="1">
            <a:spLocks noChangeArrowheads="1"/>
          </p:cNvSpPr>
          <p:nvPr/>
        </p:nvSpPr>
        <p:spPr bwMode="auto">
          <a:xfrm>
            <a:off x="457200" y="2968625"/>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3971925"/>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4994275"/>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483225"/>
            <a:ext cx="6629400" cy="1069975"/>
          </a:xfrm>
          <a:prstGeom prst="rect">
            <a:avLst/>
          </a:prstGeom>
          <a:noFill/>
          <a:ln w="9525">
            <a:noFill/>
            <a:miter lim="800000"/>
            <a:headEnd/>
            <a:tailEnd/>
          </a:ln>
        </p:spPr>
        <p:txBody>
          <a:bodyPr>
            <a:spAutoFit/>
          </a:bodyPr>
          <a:lstStyle/>
          <a:p>
            <a:r>
              <a:rPr lang="en-US">
                <a:solidFill>
                  <a:schemeClr val="bg1"/>
                </a:solidFill>
              </a:rPr>
              <a:t>조재영 기자= 서울시는 25일 이명박 시장이 `행정중심복합도시'' 건설안에 대해 `군대라도 동원해 막고싶은 심정''이라고 말했다는 일부 언론의 보도를 부인했다.</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2195765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Sample Document</a:t>
            </a:r>
          </a:p>
        </p:txBody>
      </p:sp>
      <p:sp>
        <p:nvSpPr>
          <p:cNvPr id="16387" name="Rectangle 3"/>
          <p:cNvSpPr>
            <a:spLocks noGrp="1" noChangeArrowheads="1"/>
          </p:cNvSpPr>
          <p:nvPr>
            <p:ph type="body" sz="half" idx="1"/>
          </p:nvPr>
        </p:nvSpPr>
        <p:spPr>
          <a:xfrm>
            <a:off x="381000" y="1066800"/>
            <a:ext cx="3543300" cy="5257800"/>
          </a:xfrm>
        </p:spPr>
        <p:txBody>
          <a:bodyPr/>
          <a:lstStyle/>
          <a:p>
            <a:pPr marL="0" indent="0">
              <a:lnSpc>
                <a:spcPct val="90000"/>
              </a:lnSpc>
              <a:buFont typeface="Wingdings" pitchFamily="2" charset="2"/>
              <a:buNone/>
            </a:pPr>
            <a:r>
              <a:rPr lang="en-US" sz="1800" b="1" dirty="0" smtClean="0"/>
              <a:t>McDonald's slims down spuds</a:t>
            </a:r>
          </a:p>
          <a:p>
            <a:pPr marL="0" indent="0">
              <a:lnSpc>
                <a:spcPct val="90000"/>
              </a:lnSpc>
              <a:buFont typeface="Wingdings" pitchFamily="2" charset="2"/>
              <a:buNone/>
            </a:pPr>
            <a:r>
              <a:rPr lang="en-US" sz="1400" dirty="0" smtClean="0"/>
              <a:t>Fast-food chain to reduce certain types of fat in its </a:t>
            </a:r>
            <a:r>
              <a:rPr lang="en-US" sz="1400" dirty="0" err="1" smtClean="0"/>
              <a:t>french</a:t>
            </a:r>
            <a:r>
              <a:rPr lang="en-US" sz="1400" dirty="0" smtClean="0"/>
              <a:t> fries with new cooking oil.</a:t>
            </a:r>
          </a:p>
          <a:p>
            <a:pPr marL="0" indent="0">
              <a:lnSpc>
                <a:spcPct val="90000"/>
              </a:lnSpc>
              <a:buFont typeface="Wingdings" pitchFamily="2" charset="2"/>
              <a:buNone/>
            </a:pPr>
            <a:r>
              <a:rPr lang="en-US" sz="1200" dirty="0" smtClean="0"/>
              <a:t>NEW YORK (CNN/Money) - McDonald's Corp. is cutting the amount of "bad" fat in its </a:t>
            </a:r>
            <a:r>
              <a:rPr lang="en-US" sz="1200" dirty="0" err="1" smtClean="0"/>
              <a:t>french</a:t>
            </a:r>
            <a:r>
              <a:rPr lang="en-US" sz="1200" dirty="0" smtClean="0"/>
              <a:t> fries nearly in half, the fast-food chain said Tuesday as it moves to make all its fried menu items healthier.</a:t>
            </a:r>
          </a:p>
          <a:p>
            <a:pPr marL="0" indent="0">
              <a:lnSpc>
                <a:spcPct val="90000"/>
              </a:lnSpc>
              <a:buFont typeface="Wingdings" pitchFamily="2" charset="2"/>
              <a:buNone/>
            </a:pPr>
            <a:r>
              <a:rPr lang="en-US" sz="1200" dirty="0" smtClean="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smtClean="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smtClean="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smtClean="0"/>
              <a:t>…</a:t>
            </a:r>
          </a:p>
        </p:txBody>
      </p:sp>
      <p:sp>
        <p:nvSpPr>
          <p:cNvPr id="14340" name="Rectangle 4"/>
          <p:cNvSpPr>
            <a:spLocks noGrp="1" noChangeArrowheads="1"/>
          </p:cNvSpPr>
          <p:nvPr>
            <p:ph type="body" sz="half" idx="2"/>
          </p:nvPr>
        </p:nvSpPr>
        <p:spPr>
          <a:xfrm>
            <a:off x="5334000" y="1828800"/>
            <a:ext cx="3543300" cy="4038600"/>
          </a:xfrm>
        </p:spPr>
        <p:txBody>
          <a:bodyPr/>
          <a:lstStyle/>
          <a:p>
            <a:pPr>
              <a:buFont typeface="Wingdings" pitchFamily="2" charset="2"/>
              <a:buNone/>
            </a:pPr>
            <a:r>
              <a:rPr lang="en-US" sz="2000" dirty="0" smtClean="0"/>
              <a:t>14 × McDonalds</a:t>
            </a:r>
          </a:p>
          <a:p>
            <a:pPr>
              <a:buFont typeface="Wingdings" pitchFamily="2" charset="2"/>
              <a:buNone/>
            </a:pPr>
            <a:r>
              <a:rPr lang="en-US" sz="2000" dirty="0" smtClean="0"/>
              <a:t>12 × fat</a:t>
            </a:r>
          </a:p>
          <a:p>
            <a:pPr>
              <a:buFont typeface="Wingdings" pitchFamily="2" charset="2"/>
              <a:buNone/>
            </a:pPr>
            <a:r>
              <a:rPr lang="en-US" sz="2000" dirty="0" smtClean="0"/>
              <a:t>11 × fries</a:t>
            </a:r>
          </a:p>
          <a:p>
            <a:pPr>
              <a:buFont typeface="Wingdings" pitchFamily="2" charset="2"/>
              <a:buNone/>
            </a:pPr>
            <a:r>
              <a:rPr lang="en-US" sz="2000" dirty="0" smtClean="0"/>
              <a:t>8 × new</a:t>
            </a:r>
          </a:p>
          <a:p>
            <a:pPr>
              <a:buNone/>
            </a:pPr>
            <a:r>
              <a:rPr lang="en-US" sz="2000" dirty="0" smtClean="0"/>
              <a:t>7 × </a:t>
            </a:r>
            <a:r>
              <a:rPr lang="en-US" sz="2000" dirty="0" err="1" smtClean="0"/>
              <a:t>french</a:t>
            </a:r>
            <a:r>
              <a:rPr lang="en-US" sz="2000" dirty="0" smtClean="0"/>
              <a:t> </a:t>
            </a:r>
          </a:p>
          <a:p>
            <a:pPr>
              <a:buFont typeface="Wingdings" pitchFamily="2" charset="2"/>
              <a:buNone/>
            </a:pPr>
            <a:r>
              <a:rPr lang="en-US" sz="2000" dirty="0" smtClean="0"/>
              <a:t>6 × company, said, nutrition</a:t>
            </a:r>
          </a:p>
          <a:p>
            <a:pPr>
              <a:buFont typeface="Wingdings" pitchFamily="2" charset="2"/>
              <a:buNone/>
            </a:pPr>
            <a:r>
              <a:rPr lang="en-US" sz="2000" dirty="0" smtClean="0"/>
              <a:t>5 × food, oil, percent, reduce, taste, Tuesday</a:t>
            </a:r>
          </a:p>
          <a:p>
            <a:pPr>
              <a:buFont typeface="Wingdings" pitchFamily="2" charset="2"/>
              <a:buNone/>
            </a:pPr>
            <a:r>
              <a:rPr lang="en-US" sz="2000" dirty="0" smtClean="0"/>
              <a:t>…</a:t>
            </a:r>
          </a:p>
          <a:p>
            <a:pPr>
              <a:buFont typeface="Wingdings" pitchFamily="2" charset="2"/>
              <a:buNone/>
            </a:pPr>
            <a:endParaRPr lang="en-US" sz="2000" dirty="0" smtClean="0"/>
          </a:p>
        </p:txBody>
      </p:sp>
      <p:sp>
        <p:nvSpPr>
          <p:cNvPr id="14342" name="Text Box 6"/>
          <p:cNvSpPr txBox="1">
            <a:spLocks noChangeArrowheads="1"/>
          </p:cNvSpPr>
          <p:nvPr/>
        </p:nvSpPr>
        <p:spPr bwMode="auto">
          <a:xfrm>
            <a:off x="5286375" y="1143000"/>
            <a:ext cx="2650335" cy="461665"/>
          </a:xfrm>
          <a:prstGeom prst="rect">
            <a:avLst/>
          </a:prstGeom>
          <a:noFill/>
          <a:ln w="9525">
            <a:noFill/>
            <a:miter lim="800000"/>
            <a:headEnd/>
            <a:tailEnd/>
          </a:ln>
        </p:spPr>
        <p:txBody>
          <a:bodyPr wrap="none">
            <a:spAutoFit/>
          </a:bodyPr>
          <a:lstStyle/>
          <a:p>
            <a:r>
              <a:rPr lang="en-US" sz="2400" dirty="0">
                <a:solidFill>
                  <a:schemeClr val="bg1"/>
                </a:solidFill>
                <a:latin typeface="Gill Sans"/>
                <a:cs typeface="Gill Sans"/>
              </a:rPr>
              <a:t>“Bag of Words”</a:t>
            </a:r>
          </a:p>
        </p:txBody>
      </p:sp>
      <p:sp>
        <p:nvSpPr>
          <p:cNvPr id="8" name="Right Arrow 7"/>
          <p:cNvSpPr>
            <a:spLocks noChangeArrowheads="1"/>
          </p:cNvSpPr>
          <p:nvPr/>
        </p:nvSpPr>
        <p:spPr bwMode="auto">
          <a:xfrm>
            <a:off x="4000500" y="2895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a:cs typeface="Gill Sans"/>
            </a:endParaRPr>
          </a:p>
        </p:txBody>
      </p:sp>
    </p:spTree>
    <p:extLst>
      <p:ext uri="{BB962C8B-B14F-4D97-AF65-F5344CB8AC3E}">
        <p14:creationId xmlns:p14="http://schemas.microsoft.com/office/powerpoint/2010/main" val="19354141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Words…</a:t>
            </a:r>
            <a:endParaRPr lang="en-US" dirty="0"/>
          </a:p>
        </p:txBody>
      </p:sp>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2"/>
                </a:solidFill>
                <a:latin typeface="Gill Sans"/>
                <a:cs typeface="Gill Sans"/>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dirty="0" smtClean="0">
                <a:solidFill>
                  <a:schemeClr val="bg2"/>
                </a:solidFill>
                <a:latin typeface="Gill Sans"/>
                <a:cs typeface="Gill Sans"/>
              </a:rPr>
              <a:t>Inverted</a:t>
            </a:r>
          </a:p>
          <a:p>
            <a:pPr algn="ctr"/>
            <a:r>
              <a:rPr lang="en-US" sz="1800" dirty="0" smtClean="0">
                <a:solidFill>
                  <a:schemeClr val="bg2"/>
                </a:solidFill>
                <a:latin typeface="Gill Sans"/>
                <a:cs typeface="Gill Sans"/>
              </a:rPr>
              <a:t>Index</a:t>
            </a:r>
            <a:endParaRPr lang="en-US" sz="1800" dirty="0">
              <a:solidFill>
                <a:schemeClr val="bg2"/>
              </a:solidFill>
              <a:latin typeface="Gill Sans"/>
              <a:cs typeface="Gill Sans"/>
            </a:endParaRP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Gill Sans"/>
                <a:cs typeface="Gill Sans"/>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9" name="TextBox 8"/>
          <p:cNvSpPr txBox="1"/>
          <p:nvPr/>
        </p:nvSpPr>
        <p:spPr>
          <a:xfrm>
            <a:off x="2971800" y="2861846"/>
            <a:ext cx="5302203" cy="369332"/>
          </a:xfrm>
          <a:prstGeom prst="rect">
            <a:avLst/>
          </a:prstGeom>
          <a:noFill/>
        </p:spPr>
        <p:txBody>
          <a:bodyPr wrap="none" rtlCol="0">
            <a:spAutoFit/>
          </a:bodyPr>
          <a:lstStyle/>
          <a:p>
            <a:r>
              <a:rPr lang="en-US" sz="1800" b="0" dirty="0" smtClean="0">
                <a:solidFill>
                  <a:schemeClr val="bg1"/>
                </a:solidFill>
                <a:latin typeface="Gill Sans"/>
                <a:cs typeface="Gill Sans"/>
              </a:rPr>
              <a:t>case folding, tokenization, </a:t>
            </a:r>
            <a:r>
              <a:rPr lang="en-US" sz="1800" b="0" dirty="0" err="1" smtClean="0">
                <a:solidFill>
                  <a:schemeClr val="bg1"/>
                </a:solidFill>
                <a:latin typeface="Gill Sans"/>
                <a:cs typeface="Gill Sans"/>
              </a:rPr>
              <a:t>stopword</a:t>
            </a:r>
            <a:r>
              <a:rPr lang="en-US" sz="1800" b="0" dirty="0" smtClean="0">
                <a:solidFill>
                  <a:schemeClr val="bg1"/>
                </a:solidFill>
                <a:latin typeface="Gill Sans"/>
                <a:cs typeface="Gill Sans"/>
              </a:rPr>
              <a:t> removal, stemming</a:t>
            </a:r>
            <a:endParaRPr lang="en-US" sz="1800" b="0" dirty="0">
              <a:solidFill>
                <a:schemeClr val="bg1"/>
              </a:solidFill>
              <a:latin typeface="Gill Sans"/>
              <a:cs typeface="Gill Sans"/>
            </a:endParaRPr>
          </a:p>
        </p:txBody>
      </p:sp>
      <p:sp>
        <p:nvSpPr>
          <p:cNvPr id="10" name="TextBox 9"/>
          <p:cNvSpPr txBox="1"/>
          <p:nvPr/>
        </p:nvSpPr>
        <p:spPr>
          <a:xfrm>
            <a:off x="3245713" y="3623846"/>
            <a:ext cx="3876294" cy="369332"/>
          </a:xfrm>
          <a:prstGeom prst="rect">
            <a:avLst/>
          </a:prstGeom>
          <a:noFill/>
        </p:spPr>
        <p:txBody>
          <a:bodyPr wrap="none" rtlCol="0">
            <a:spAutoFit/>
          </a:bodyPr>
          <a:lstStyle/>
          <a:p>
            <a:r>
              <a:rPr lang="en-US" sz="1800" b="0" dirty="0" smtClean="0">
                <a:solidFill>
                  <a:schemeClr val="bg1"/>
                </a:solidFill>
                <a:latin typeface="Gill Sans"/>
                <a:cs typeface="Gill Sans"/>
              </a:rPr>
              <a:t>syntax, semantics, word knowledge, etc.</a:t>
            </a:r>
            <a:endParaRPr lang="en-US" sz="1800" b="0" dirty="0">
              <a:solidFill>
                <a:schemeClr val="bg1"/>
              </a:solidFill>
              <a:latin typeface="Gill Sans"/>
              <a:cs typeface="Gill Sans"/>
            </a:endParaRP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Tree>
    <p:extLst>
      <p:ext uri="{BB962C8B-B14F-4D97-AF65-F5344CB8AC3E}">
        <p14:creationId xmlns:p14="http://schemas.microsoft.com/office/powerpoint/2010/main" val="26652105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76" name="TextBox 75"/>
          <p:cNvSpPr txBox="1"/>
          <p:nvPr/>
        </p:nvSpPr>
        <p:spPr>
          <a:xfrm>
            <a:off x="3962400" y="2057400"/>
            <a:ext cx="4495800" cy="461665"/>
          </a:xfrm>
          <a:prstGeom prst="rect">
            <a:avLst/>
          </a:prstGeom>
          <a:noFill/>
        </p:spPr>
        <p:txBody>
          <a:bodyPr wrap="square" rtlCol="0">
            <a:spAutoFit/>
          </a:bodyPr>
          <a:lstStyle/>
          <a:p>
            <a:r>
              <a:rPr lang="en-US" sz="2400" b="0" dirty="0" smtClean="0">
                <a:solidFill>
                  <a:schemeClr val="bg1"/>
                </a:solidFill>
                <a:latin typeface="Gill Sans"/>
                <a:cs typeface="Gill Sans"/>
              </a:rPr>
              <a:t>What goes in each cell?</a:t>
            </a:r>
            <a:endParaRPr lang="en-US" sz="2400" b="0" dirty="0">
              <a:solidFill>
                <a:schemeClr val="bg1"/>
              </a:solidFill>
              <a:latin typeface="Gill Sans"/>
              <a:cs typeface="Gill Sans"/>
            </a:endParaRPr>
          </a:p>
        </p:txBody>
      </p:sp>
      <p:sp>
        <p:nvSpPr>
          <p:cNvPr id="77" name="TextBox 76"/>
          <p:cNvSpPr txBox="1"/>
          <p:nvPr/>
        </p:nvSpPr>
        <p:spPr>
          <a:xfrm>
            <a:off x="4419600" y="2510135"/>
            <a:ext cx="1447800" cy="461665"/>
          </a:xfrm>
          <a:prstGeom prst="rect">
            <a:avLst/>
          </a:prstGeom>
          <a:noFill/>
        </p:spPr>
        <p:txBody>
          <a:bodyPr wrap="square" rtlCol="0">
            <a:spAutoFit/>
          </a:bodyPr>
          <a:lstStyle/>
          <a:p>
            <a:r>
              <a:rPr lang="en-US" sz="2400" b="0" dirty="0" err="1" smtClean="0">
                <a:solidFill>
                  <a:schemeClr val="bg1"/>
                </a:solidFill>
                <a:latin typeface="Gill Sans"/>
                <a:cs typeface="Gill Sans"/>
              </a:rPr>
              <a:t>boolean</a:t>
            </a:r>
            <a:endParaRPr lang="en-US" sz="2400" b="0" dirty="0">
              <a:solidFill>
                <a:schemeClr val="bg1"/>
              </a:solidFill>
              <a:latin typeface="Gill Sans"/>
              <a:cs typeface="Gill Sans"/>
            </a:endParaRPr>
          </a:p>
        </p:txBody>
      </p:sp>
      <p:sp>
        <p:nvSpPr>
          <p:cNvPr id="78" name="TextBox 77"/>
          <p:cNvSpPr txBox="1"/>
          <p:nvPr/>
        </p:nvSpPr>
        <p:spPr>
          <a:xfrm>
            <a:off x="4419600" y="2814935"/>
            <a:ext cx="1447800" cy="461665"/>
          </a:xfrm>
          <a:prstGeom prst="rect">
            <a:avLst/>
          </a:prstGeom>
          <a:noFill/>
        </p:spPr>
        <p:txBody>
          <a:bodyPr wrap="square" rtlCol="0">
            <a:spAutoFit/>
          </a:bodyPr>
          <a:lstStyle/>
          <a:p>
            <a:r>
              <a:rPr lang="en-US" sz="2400" b="0" dirty="0" smtClean="0">
                <a:solidFill>
                  <a:schemeClr val="bg1"/>
                </a:solidFill>
                <a:latin typeface="Gill Sans"/>
                <a:cs typeface="Gill Sans"/>
              </a:rPr>
              <a:t>count</a:t>
            </a:r>
            <a:endParaRPr lang="en-US" sz="2400" b="0" dirty="0">
              <a:solidFill>
                <a:schemeClr val="bg1"/>
              </a:solidFill>
              <a:latin typeface="Gill Sans"/>
              <a:cs typeface="Gill Sans"/>
            </a:endParaRPr>
          </a:p>
        </p:txBody>
      </p:sp>
      <p:sp>
        <p:nvSpPr>
          <p:cNvPr id="79" name="TextBox 78"/>
          <p:cNvSpPr txBox="1"/>
          <p:nvPr/>
        </p:nvSpPr>
        <p:spPr>
          <a:xfrm>
            <a:off x="4419600" y="3119735"/>
            <a:ext cx="1447800" cy="461665"/>
          </a:xfrm>
          <a:prstGeom prst="rect">
            <a:avLst/>
          </a:prstGeom>
          <a:noFill/>
        </p:spPr>
        <p:txBody>
          <a:bodyPr wrap="square" rtlCol="0">
            <a:spAutoFit/>
          </a:bodyPr>
          <a:lstStyle/>
          <a:p>
            <a:r>
              <a:rPr lang="en-US" sz="2400" b="0" dirty="0" smtClean="0">
                <a:solidFill>
                  <a:schemeClr val="bg1"/>
                </a:solidFill>
                <a:latin typeface="Gill Sans"/>
                <a:cs typeface="Gill Sans"/>
              </a:rPr>
              <a:t>positions</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27652091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133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4" name="Title 3"/>
          <p:cNvSpPr>
            <a:spLocks noGrp="1"/>
          </p:cNvSpPr>
          <p:nvPr>
            <p:ph type="title"/>
          </p:nvPr>
        </p:nvSpPr>
        <p:spPr/>
        <p:txBody>
          <a:bodyPr/>
          <a:lstStyle/>
          <a:p>
            <a:r>
              <a:rPr lang="en-US" dirty="0" smtClean="0"/>
              <a:t>Abstract IR Architecture</a:t>
            </a:r>
            <a:endParaRPr lang="en-US" dirty="0"/>
          </a:p>
        </p:txBody>
      </p:sp>
      <p:sp>
        <p:nvSpPr>
          <p:cNvPr id="5" name="AutoShape 3"/>
          <p:cNvSpPr>
            <a:spLocks noChangeArrowheads="1"/>
          </p:cNvSpPr>
          <p:nvPr/>
        </p:nvSpPr>
        <p:spPr bwMode="auto">
          <a:xfrm>
            <a:off x="5638800" y="1143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295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562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352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352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267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038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3733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1828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1905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4648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4953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133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3657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3695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133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133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8" name="TextBox 27"/>
          <p:cNvSpPr txBox="1"/>
          <p:nvPr/>
        </p:nvSpPr>
        <p:spPr>
          <a:xfrm rot="21067221">
            <a:off x="6441501" y="5349688"/>
            <a:ext cx="1226417" cy="461665"/>
          </a:xfrm>
          <a:prstGeom prst="rect">
            <a:avLst/>
          </a:prstGeom>
          <a:noFill/>
        </p:spPr>
        <p:txBody>
          <a:bodyPr wrap="none" rtlCol="0">
            <a:spAutoFit/>
          </a:bodyPr>
          <a:lstStyle/>
          <a:p>
            <a:r>
              <a:rPr lang="en-US" sz="2400" b="0" dirty="0" smtClean="0">
                <a:solidFill>
                  <a:srgbClr val="FF0000"/>
                </a:solidFill>
                <a:latin typeface="Gill Sans"/>
                <a:cs typeface="Gill Sans"/>
              </a:rPr>
              <a:t>Indexing</a:t>
            </a:r>
            <a:endParaRPr lang="en-US" sz="2400" b="0" dirty="0">
              <a:solidFill>
                <a:srgbClr val="FF0000"/>
              </a:solidFill>
              <a:latin typeface="Gill Sans"/>
              <a:cs typeface="Gill Sans"/>
            </a:endParaRPr>
          </a:p>
        </p:txBody>
      </p:sp>
      <p:sp>
        <p:nvSpPr>
          <p:cNvPr id="29" name="Oval 28"/>
          <p:cNvSpPr/>
          <p:nvPr/>
        </p:nvSpPr>
        <p:spPr bwMode="auto">
          <a:xfrm>
            <a:off x="4953000" y="2133600"/>
            <a:ext cx="2971800" cy="3276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Oval 33"/>
          <p:cNvSpPr/>
          <p:nvPr/>
        </p:nvSpPr>
        <p:spPr bwMode="auto">
          <a:xfrm>
            <a:off x="1295400" y="3962400"/>
            <a:ext cx="2362200" cy="1371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5" name="TextBox 34"/>
          <p:cNvSpPr txBox="1"/>
          <p:nvPr/>
        </p:nvSpPr>
        <p:spPr>
          <a:xfrm rot="346581">
            <a:off x="400967" y="3644955"/>
            <a:ext cx="1286229" cy="461665"/>
          </a:xfrm>
          <a:prstGeom prst="rect">
            <a:avLst/>
          </a:prstGeom>
          <a:noFill/>
        </p:spPr>
        <p:txBody>
          <a:bodyPr wrap="none" rtlCol="0">
            <a:spAutoFit/>
          </a:bodyPr>
          <a:lstStyle/>
          <a:p>
            <a:r>
              <a:rPr lang="en-US" sz="2400" b="0" dirty="0" smtClean="0">
                <a:solidFill>
                  <a:srgbClr val="FF0000"/>
                </a:solidFill>
                <a:latin typeface="Gill Sans"/>
                <a:cs typeface="Gill Sans"/>
              </a:rPr>
              <a:t>Retrieval</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22670393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4" grpId="0" animBg="1"/>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73" name="TextBox 72"/>
          <p:cNvSpPr txBox="1"/>
          <p:nvPr/>
        </p:nvSpPr>
        <p:spPr>
          <a:xfrm>
            <a:off x="3962400" y="2133600"/>
            <a:ext cx="4495800" cy="461665"/>
          </a:xfrm>
          <a:prstGeom prst="rect">
            <a:avLst/>
          </a:prstGeom>
          <a:noFill/>
        </p:spPr>
        <p:txBody>
          <a:bodyPr wrap="square" rtlCol="0">
            <a:spAutoFit/>
          </a:bodyPr>
          <a:lstStyle/>
          <a:p>
            <a:r>
              <a:rPr lang="en-US" sz="2400" b="0" dirty="0" smtClean="0">
                <a:solidFill>
                  <a:schemeClr val="bg1"/>
                </a:solidFill>
                <a:latin typeface="Gill Sans"/>
                <a:cs typeface="Gill Sans"/>
              </a:rPr>
              <a:t>Indexing: building this structure</a:t>
            </a:r>
            <a:endParaRPr lang="en-US" sz="2400" b="0" dirty="0">
              <a:solidFill>
                <a:schemeClr val="bg1"/>
              </a:solidFill>
              <a:latin typeface="Gill Sans"/>
              <a:cs typeface="Gill Sans"/>
            </a:endParaRPr>
          </a:p>
        </p:txBody>
      </p:sp>
      <p:sp>
        <p:nvSpPr>
          <p:cNvPr id="74" name="TextBox 73"/>
          <p:cNvSpPr txBox="1"/>
          <p:nvPr/>
        </p:nvSpPr>
        <p:spPr>
          <a:xfrm>
            <a:off x="3962400" y="2586335"/>
            <a:ext cx="5181600" cy="461665"/>
          </a:xfrm>
          <a:prstGeom prst="rect">
            <a:avLst/>
          </a:prstGeom>
          <a:noFill/>
        </p:spPr>
        <p:txBody>
          <a:bodyPr wrap="square" rtlCol="0">
            <a:spAutoFit/>
          </a:bodyPr>
          <a:lstStyle/>
          <a:p>
            <a:r>
              <a:rPr lang="en-US" sz="2400" b="0" dirty="0" smtClean="0">
                <a:solidFill>
                  <a:schemeClr val="bg1"/>
                </a:solidFill>
                <a:latin typeface="Gill Sans"/>
                <a:cs typeface="Gill Sans"/>
              </a:rPr>
              <a:t>Retrieval: manipulating this structure</a:t>
            </a:r>
            <a:endParaRPr lang="en-US" sz="2400" b="0" dirty="0">
              <a:solidFill>
                <a:schemeClr val="bg1"/>
              </a:solidFill>
              <a:latin typeface="Gill Sans"/>
              <a:cs typeface="Gill Sans"/>
            </a:endParaRPr>
          </a:p>
        </p:txBody>
      </p:sp>
      <p:sp>
        <p:nvSpPr>
          <p:cNvPr id="75" name="TextBox 74"/>
          <p:cNvSpPr txBox="1"/>
          <p:nvPr/>
        </p:nvSpPr>
        <p:spPr>
          <a:xfrm>
            <a:off x="3962400" y="5405735"/>
            <a:ext cx="5181600" cy="461665"/>
          </a:xfrm>
          <a:prstGeom prst="rect">
            <a:avLst/>
          </a:prstGeom>
          <a:noFill/>
        </p:spPr>
        <p:txBody>
          <a:bodyPr wrap="square" rtlCol="0">
            <a:spAutoFit/>
          </a:bodyPr>
          <a:lstStyle/>
          <a:p>
            <a:r>
              <a:rPr lang="en-US" sz="2400" b="0" dirty="0" smtClean="0">
                <a:solidFill>
                  <a:schemeClr val="bg1"/>
                </a:solidFill>
                <a:latin typeface="Gill Sans"/>
                <a:cs typeface="Gill Sans"/>
              </a:rPr>
              <a:t>Where have we seen this before?</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10318160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57200" y="762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3" name="Group 32"/>
          <p:cNvGrpSpPr/>
          <p:nvPr/>
        </p:nvGrpSpPr>
        <p:grpSpPr>
          <a:xfrm>
            <a:off x="2474213" y="762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5" name="Group 44"/>
          <p:cNvGrpSpPr/>
          <p:nvPr/>
        </p:nvGrpSpPr>
        <p:grpSpPr>
          <a:xfrm>
            <a:off x="4526771" y="762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4"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2"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5"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0"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6" name="Rectangle 35"/>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60"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61"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62"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63"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64"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65"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66"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67"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68" name="Rectangle 6"/>
          <p:cNvSpPr>
            <a:spLocks noChangeArrowheads="1"/>
          </p:cNvSpPr>
          <p:nvPr/>
        </p:nvSpPr>
        <p:spPr bwMode="auto">
          <a:xfrm>
            <a:off x="6573837" y="2611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69" name="Rectangle 7"/>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0" name="Rectangle 8"/>
          <p:cNvSpPr>
            <a:spLocks noChangeArrowheads="1"/>
          </p:cNvSpPr>
          <p:nvPr/>
        </p:nvSpPr>
        <p:spPr bwMode="auto">
          <a:xfrm>
            <a:off x="6573837"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71" name="Rectangle 10"/>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3" name="Rectangle 16"/>
          <p:cNvSpPr>
            <a:spLocks noChangeArrowheads="1"/>
          </p:cNvSpPr>
          <p:nvPr/>
        </p:nvSpPr>
        <p:spPr bwMode="auto">
          <a:xfrm>
            <a:off x="6573837" y="3754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4" name="Rectangle 18"/>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75" name="Rectangle 19"/>
          <p:cNvSpPr>
            <a:spLocks noChangeArrowheads="1"/>
          </p:cNvSpPr>
          <p:nvPr/>
        </p:nvSpPr>
        <p:spPr bwMode="auto">
          <a:xfrm>
            <a:off x="6573837" y="2232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78" name="Rectangle 34"/>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7" name="Rectangle 19"/>
          <p:cNvSpPr>
            <a:spLocks noChangeArrowheads="1"/>
          </p:cNvSpPr>
          <p:nvPr/>
        </p:nvSpPr>
        <p:spPr bwMode="auto">
          <a:xfrm>
            <a:off x="5194299" y="2232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88" name="Rectangle 19"/>
          <p:cNvSpPr>
            <a:spLocks noChangeArrowheads="1"/>
          </p:cNvSpPr>
          <p:nvPr/>
        </p:nvSpPr>
        <p:spPr bwMode="auto">
          <a:xfrm>
            <a:off x="5194299" y="2611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89"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90" name="Rectangle 19"/>
          <p:cNvSpPr>
            <a:spLocks noChangeArrowheads="1"/>
          </p:cNvSpPr>
          <p:nvPr/>
        </p:nvSpPr>
        <p:spPr bwMode="auto">
          <a:xfrm>
            <a:off x="5194299" y="3375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91" name="Rectangle 19"/>
          <p:cNvSpPr>
            <a:spLocks noChangeArrowheads="1"/>
          </p:cNvSpPr>
          <p:nvPr/>
        </p:nvSpPr>
        <p:spPr bwMode="auto">
          <a:xfrm>
            <a:off x="5194299" y="3754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92"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93"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94"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97" name="Rectangle 7"/>
          <p:cNvSpPr>
            <a:spLocks noChangeArrowheads="1"/>
          </p:cNvSpPr>
          <p:nvPr/>
        </p:nvSpPr>
        <p:spPr bwMode="auto">
          <a:xfrm>
            <a:off x="7086600"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cxnSp>
        <p:nvCxnSpPr>
          <p:cNvPr id="103" name="Straight Arrow Connector 227"/>
          <p:cNvCxnSpPr>
            <a:cxnSpLocks noChangeShapeType="1"/>
            <a:stCxn id="87" idx="3"/>
            <a:endCxn id="75" idx="1"/>
          </p:cNvCxnSpPr>
          <p:nvPr/>
        </p:nvCxnSpPr>
        <p:spPr bwMode="auto">
          <a:xfrm>
            <a:off x="6345237" y="2382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2761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3904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3752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grpSp>
        <p:nvGrpSpPr>
          <p:cNvPr id="8" name="Group 44"/>
          <p:cNvGrpSpPr/>
          <p:nvPr/>
        </p:nvGrpSpPr>
        <p:grpSpPr>
          <a:xfrm>
            <a:off x="6208013" y="762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123" name="Rectangle 12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5" name="Rectangle 12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8"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129" name="Rectangle 128"/>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0" name="Rectangle 129"/>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4"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136"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38"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cxnSp>
        <p:nvCxnSpPr>
          <p:cNvPr id="139" name="Straight Arrow Connector 243"/>
          <p:cNvCxnSpPr>
            <a:cxnSpLocks noChangeShapeType="1"/>
            <a:stCxn id="138" idx="3"/>
            <a:endCxn id="136"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43" name="Rectangle 19"/>
          <p:cNvSpPr>
            <a:spLocks noChangeArrowheads="1"/>
          </p:cNvSpPr>
          <p:nvPr/>
        </p:nvSpPr>
        <p:spPr bwMode="auto">
          <a:xfrm>
            <a:off x="5202237"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cxnSp>
        <p:nvCxnSpPr>
          <p:cNvPr id="144" name="Straight Arrow Connector 243"/>
          <p:cNvCxnSpPr>
            <a:cxnSpLocks noChangeShapeType="1"/>
            <a:stCxn id="143" idx="3"/>
            <a:endCxn id="141" idx="1"/>
          </p:cNvCxnSpPr>
          <p:nvPr/>
        </p:nvCxnSpPr>
        <p:spPr bwMode="auto">
          <a:xfrm>
            <a:off x="6353175"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02" name="TextBox 101"/>
          <p:cNvSpPr txBox="1"/>
          <p:nvPr/>
        </p:nvSpPr>
        <p:spPr>
          <a:xfrm rot="21067221">
            <a:off x="6368100" y="5839318"/>
            <a:ext cx="1760217" cy="461665"/>
          </a:xfrm>
          <a:prstGeom prst="rect">
            <a:avLst/>
          </a:prstGeom>
          <a:noFill/>
        </p:spPr>
        <p:txBody>
          <a:bodyPr wrap="none" rtlCol="0">
            <a:spAutoFit/>
          </a:bodyPr>
          <a:lstStyle/>
          <a:p>
            <a:r>
              <a:rPr lang="en-US" sz="2400" b="0" dirty="0" smtClean="0">
                <a:solidFill>
                  <a:srgbClr val="FF0000"/>
                </a:solidFill>
                <a:latin typeface="Gill Sans"/>
                <a:cs typeface="Gill Sans"/>
              </a:rPr>
              <a:t>postings lists</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4326447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2" name="Title 1"/>
          <p:cNvSpPr>
            <a:spLocks noGrp="1"/>
          </p:cNvSpPr>
          <p:nvPr>
            <p:ph type="title"/>
          </p:nvPr>
        </p:nvSpPr>
        <p:spPr>
          <a:xfrm>
            <a:off x="4648200" y="5105400"/>
            <a:ext cx="1676400" cy="1028700"/>
          </a:xfrm>
        </p:spPr>
        <p:txBody>
          <a:bodyPr/>
          <a:lstStyle/>
          <a:p>
            <a:r>
              <a:rPr lang="en-US" dirty="0" smtClean="0"/>
              <a:t>Count.</a:t>
            </a:r>
            <a:endParaRPr lang="en-US" dirty="0"/>
          </a:p>
        </p:txBody>
      </p:sp>
      <p:sp>
        <p:nvSpPr>
          <p:cNvPr id="7" name="TextBox 3"/>
          <p:cNvSpPr txBox="1">
            <a:spLocks noChangeArrowheads="1"/>
          </p:cNvSpPr>
          <p:nvPr/>
        </p:nvSpPr>
        <p:spPr bwMode="auto">
          <a:xfrm>
            <a:off x="0" y="6611939"/>
            <a:ext cx="9296400" cy="246062"/>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 https://</a:t>
            </a:r>
            <a:r>
              <a:rPr lang="en-US" sz="1000" b="0" dirty="0" err="1">
                <a:solidFill>
                  <a:srgbClr val="FFFFFF"/>
                </a:solidFill>
              </a:rPr>
              <a:t>twitter.com</a:t>
            </a:r>
            <a:r>
              <a:rPr lang="en-US" sz="1000" b="0" dirty="0">
                <a:solidFill>
                  <a:srgbClr val="FFFFFF"/>
                </a:solidFill>
              </a:rPr>
              <a:t>/</a:t>
            </a:r>
            <a:r>
              <a:rPr lang="en-US" sz="1000" b="0" dirty="0" err="1">
                <a:solidFill>
                  <a:srgbClr val="FFFFFF"/>
                </a:solidFill>
              </a:rPr>
              <a:t>mrogati</a:t>
            </a:r>
            <a:r>
              <a:rPr lang="en-US" sz="1000" b="0" dirty="0">
                <a:solidFill>
                  <a:srgbClr val="FFFFFF"/>
                </a:solidFill>
              </a:rPr>
              <a:t>/status/481927908802322433</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dirty="0" smtClean="0"/>
              <a:t>Divide.</a:t>
            </a:r>
            <a:endParaRPr lang="en-US" dirty="0"/>
          </a:p>
        </p:txBody>
      </p:sp>
      <p:pic>
        <p:nvPicPr>
          <p:cNvPr id="3" name="Picture 2" descr="Screen Shot 2016-01-24 at 11.23.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563">
            <a:off x="1723187" y="1551413"/>
            <a:ext cx="5929882" cy="3206598"/>
          </a:xfrm>
          <a:prstGeom prst="rect">
            <a:avLst/>
          </a:prstGeom>
        </p:spPr>
      </p:pic>
    </p:spTree>
    <p:extLst>
      <p:ext uri="{BB962C8B-B14F-4D97-AF65-F5344CB8AC3E}">
        <p14:creationId xmlns:p14="http://schemas.microsoft.com/office/powerpoint/2010/main" val="101158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Indexing: Performance Analysis</a:t>
            </a:r>
          </a:p>
        </p:txBody>
      </p:sp>
      <p:sp>
        <p:nvSpPr>
          <p:cNvPr id="64515" name="Content Placeholder 2"/>
          <p:cNvSpPr>
            <a:spLocks noGrp="1"/>
          </p:cNvSpPr>
          <p:nvPr>
            <p:ph idx="1"/>
          </p:nvPr>
        </p:nvSpPr>
        <p:spPr/>
        <p:txBody>
          <a:bodyPr/>
          <a:lstStyle/>
          <a:p>
            <a:r>
              <a:rPr lang="en-US" dirty="0" smtClean="0"/>
              <a:t>Fundamentally, a large sorting problem</a:t>
            </a:r>
          </a:p>
          <a:p>
            <a:pPr lvl="1"/>
            <a:r>
              <a:rPr lang="en-US" dirty="0" smtClean="0"/>
              <a:t>Terms usually fit in memory</a:t>
            </a:r>
          </a:p>
          <a:p>
            <a:pPr lvl="1"/>
            <a:r>
              <a:rPr lang="en-US" dirty="0" smtClean="0"/>
              <a:t>Postings usually don’t</a:t>
            </a:r>
          </a:p>
          <a:p>
            <a:r>
              <a:rPr lang="en-US" dirty="0" smtClean="0"/>
              <a:t>How is it done on a single machine?</a:t>
            </a:r>
          </a:p>
          <a:p>
            <a:r>
              <a:rPr lang="en-US" dirty="0" smtClean="0"/>
              <a:t>How can it be done with MapReduce?</a:t>
            </a:r>
          </a:p>
          <a:p>
            <a:r>
              <a:rPr lang="en-US" dirty="0" smtClean="0"/>
              <a:t>First, let’s characterize the problem size:</a:t>
            </a:r>
          </a:p>
          <a:p>
            <a:pPr lvl="1"/>
            <a:r>
              <a:rPr lang="en-US" dirty="0" smtClean="0"/>
              <a:t>Size of vocabulary</a:t>
            </a:r>
          </a:p>
          <a:p>
            <a:pPr lvl="1"/>
            <a:r>
              <a:rPr lang="en-US" dirty="0" smtClean="0"/>
              <a:t>Size of postings</a:t>
            </a:r>
          </a:p>
          <a:p>
            <a:pPr lvl="1"/>
            <a:endParaRPr lang="en-US" dirty="0" smtClean="0"/>
          </a:p>
        </p:txBody>
      </p:sp>
    </p:spTree>
    <p:extLst>
      <p:ext uri="{BB962C8B-B14F-4D97-AF65-F5344CB8AC3E}">
        <p14:creationId xmlns:p14="http://schemas.microsoft.com/office/powerpoint/2010/main" val="157850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4"/>
          <p:cNvSpPr>
            <a:spLocks noGrp="1" noChangeArrowheads="1"/>
          </p:cNvSpPr>
          <p:nvPr>
            <p:ph type="title"/>
          </p:nvPr>
        </p:nvSpPr>
        <p:spPr/>
        <p:txBody>
          <a:bodyPr/>
          <a:lstStyle/>
          <a:p>
            <a:r>
              <a:rPr lang="en-US" smtClean="0"/>
              <a:t>Vocabulary Size: Heaps’ Law</a:t>
            </a:r>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Heaps’ Law: linear in log-log space</a:t>
            </a:r>
          </a:p>
          <a:p>
            <a:r>
              <a:rPr lang="en-US" dirty="0" smtClean="0"/>
              <a:t>Vocabulary size grows unbounded!</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1592402584"/>
              </p:ext>
            </p:extLst>
          </p:nvPr>
        </p:nvGraphicFramePr>
        <p:xfrm>
          <a:off x="1447800" y="1676400"/>
          <a:ext cx="2392363" cy="838200"/>
        </p:xfrm>
        <a:graphic>
          <a:graphicData uri="http://schemas.openxmlformats.org/presentationml/2006/ole">
            <mc:AlternateContent xmlns:mc="http://schemas.openxmlformats.org/markup-compatibility/2006">
              <mc:Choice xmlns:v="urn:schemas-microsoft-com:vml" Requires="v">
                <p:oleObj spid="_x0000_s3684" name="Equation" r:id="rId4" imgW="583920" imgH="203040" progId="Equation.3">
                  <p:embed/>
                </p:oleObj>
              </mc:Choice>
              <mc:Fallback>
                <p:oleObj name="Equation" r:id="rId4" imgW="583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23923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962400" y="1690688"/>
            <a:ext cx="3737822" cy="830997"/>
          </a:xfrm>
          <a:prstGeom prst="rect">
            <a:avLst/>
          </a:prstGeom>
          <a:noFill/>
          <a:ln w="9525">
            <a:noFill/>
            <a:miter lim="800000"/>
            <a:headEnd/>
            <a:tailEnd/>
          </a:ln>
        </p:spPr>
        <p:txBody>
          <a:bodyPr wrap="none">
            <a:spAutoFit/>
          </a:bodyPr>
          <a:lstStyle/>
          <a:p>
            <a:r>
              <a:rPr lang="en-US" b="0" i="1" dirty="0" smtClean="0">
                <a:solidFill>
                  <a:schemeClr val="bg2"/>
                </a:solidFill>
                <a:latin typeface="Gill Sans"/>
                <a:cs typeface="Gill Sans"/>
              </a:rPr>
              <a:t>M</a:t>
            </a:r>
            <a:r>
              <a:rPr lang="en-US" b="0" dirty="0" smtClean="0">
                <a:solidFill>
                  <a:schemeClr val="bg2"/>
                </a:solidFill>
                <a:latin typeface="Gill Sans"/>
                <a:cs typeface="Gill Sans"/>
              </a:rPr>
              <a:t> </a:t>
            </a:r>
            <a:r>
              <a:rPr lang="en-US" b="0" dirty="0">
                <a:solidFill>
                  <a:schemeClr val="bg2"/>
                </a:solidFill>
                <a:latin typeface="Gill Sans"/>
                <a:cs typeface="Gill Sans"/>
              </a:rPr>
              <a:t>is vocabulary size</a:t>
            </a:r>
          </a:p>
          <a:p>
            <a:r>
              <a:rPr lang="en-US" b="0" i="1" dirty="0" smtClean="0">
                <a:solidFill>
                  <a:schemeClr val="bg2"/>
                </a:solidFill>
                <a:latin typeface="Gill Sans"/>
                <a:cs typeface="Gill Sans"/>
              </a:rPr>
              <a:t>T</a:t>
            </a:r>
            <a:r>
              <a:rPr lang="en-US" b="0" dirty="0" smtClean="0">
                <a:solidFill>
                  <a:schemeClr val="bg2"/>
                </a:solidFill>
                <a:latin typeface="Gill Sans"/>
                <a:cs typeface="Gill Sans"/>
              </a:rPr>
              <a:t> </a:t>
            </a:r>
            <a:r>
              <a:rPr lang="en-US" b="0" dirty="0">
                <a:solidFill>
                  <a:schemeClr val="bg2"/>
                </a:solidFill>
                <a:latin typeface="Gill Sans"/>
                <a:cs typeface="Gill Sans"/>
              </a:rPr>
              <a:t>is </a:t>
            </a:r>
            <a:r>
              <a:rPr lang="en-US" b="0" dirty="0" smtClean="0">
                <a:solidFill>
                  <a:schemeClr val="bg2"/>
                </a:solidFill>
                <a:latin typeface="Gill Sans"/>
                <a:cs typeface="Gill Sans"/>
              </a:rPr>
              <a:t>collection size </a:t>
            </a:r>
            <a:r>
              <a:rPr lang="en-US" b="0" dirty="0">
                <a:solidFill>
                  <a:schemeClr val="bg2"/>
                </a:solidFill>
                <a:latin typeface="Gill Sans"/>
                <a:cs typeface="Gill Sans"/>
              </a:rPr>
              <a:t>(number of documents)</a:t>
            </a:r>
          </a:p>
          <a:p>
            <a:r>
              <a:rPr lang="en-US" b="0" i="1" dirty="0" smtClean="0">
                <a:solidFill>
                  <a:schemeClr val="bg2"/>
                </a:solidFill>
                <a:latin typeface="Gill Sans"/>
                <a:cs typeface="Gill Sans"/>
              </a:rPr>
              <a:t>k</a:t>
            </a:r>
            <a:r>
              <a:rPr lang="en-US" b="0" dirty="0" smtClean="0">
                <a:solidFill>
                  <a:schemeClr val="bg2"/>
                </a:solidFill>
                <a:latin typeface="Gill Sans"/>
                <a:cs typeface="Gill Sans"/>
              </a:rPr>
              <a:t> </a:t>
            </a:r>
            <a:r>
              <a:rPr lang="en-US" b="0" dirty="0">
                <a:solidFill>
                  <a:schemeClr val="bg2"/>
                </a:solidFill>
                <a:latin typeface="Gill Sans"/>
                <a:cs typeface="Gill Sans"/>
              </a:rPr>
              <a:t>and </a:t>
            </a:r>
            <a:r>
              <a:rPr lang="en-US" b="0" i="1" dirty="0" smtClean="0">
                <a:solidFill>
                  <a:schemeClr val="bg2"/>
                </a:solidFill>
                <a:latin typeface="Gill Sans"/>
                <a:cs typeface="Gill Sans"/>
                <a:sym typeface="Symbol" pitchFamily="18" charset="2"/>
              </a:rPr>
              <a:t>b</a:t>
            </a:r>
            <a:r>
              <a:rPr lang="en-US" b="0" dirty="0" smtClean="0">
                <a:solidFill>
                  <a:schemeClr val="bg2"/>
                </a:solidFill>
                <a:latin typeface="Gill Sans"/>
                <a:cs typeface="Gill Sans"/>
                <a:sym typeface="Symbol" pitchFamily="18" charset="2"/>
              </a:rPr>
              <a:t> </a:t>
            </a:r>
            <a:r>
              <a:rPr lang="en-US" b="0" dirty="0">
                <a:solidFill>
                  <a:schemeClr val="bg2"/>
                </a:solidFill>
                <a:latin typeface="Gill Sans"/>
                <a:cs typeface="Gill Sans"/>
                <a:sym typeface="Symbol" pitchFamily="18" charset="2"/>
              </a:rPr>
              <a:t>are constants</a:t>
            </a:r>
          </a:p>
        </p:txBody>
      </p:sp>
      <p:sp>
        <p:nvSpPr>
          <p:cNvPr id="3080" name="Text Box 8"/>
          <p:cNvSpPr txBox="1">
            <a:spLocks noChangeArrowheads="1"/>
          </p:cNvSpPr>
          <p:nvPr/>
        </p:nvSpPr>
        <p:spPr bwMode="auto">
          <a:xfrm>
            <a:off x="1600200" y="2644775"/>
            <a:ext cx="5943600" cy="338138"/>
          </a:xfrm>
          <a:prstGeom prst="rect">
            <a:avLst/>
          </a:prstGeom>
          <a:noFill/>
          <a:ln w="9525">
            <a:noFill/>
            <a:miter lim="800000"/>
            <a:headEnd/>
            <a:tailEnd/>
          </a:ln>
        </p:spPr>
        <p:txBody>
          <a:bodyPr>
            <a:spAutoFit/>
          </a:bodyPr>
          <a:lstStyle/>
          <a:p>
            <a:r>
              <a:rPr lang="en-US" b="0" dirty="0">
                <a:solidFill>
                  <a:schemeClr val="bg2"/>
                </a:solidFill>
                <a:latin typeface="Gill Sans"/>
                <a:cs typeface="Gill Sans"/>
              </a:rPr>
              <a:t>Typically, </a:t>
            </a:r>
            <a:r>
              <a:rPr lang="en-US" b="0" i="1" dirty="0" smtClean="0">
                <a:solidFill>
                  <a:schemeClr val="bg2"/>
                </a:solidFill>
                <a:latin typeface="Gill Sans"/>
                <a:cs typeface="Gill Sans"/>
              </a:rPr>
              <a:t>k</a:t>
            </a:r>
            <a:r>
              <a:rPr lang="en-US" b="0" dirty="0" smtClean="0">
                <a:solidFill>
                  <a:schemeClr val="bg2"/>
                </a:solidFill>
                <a:latin typeface="Gill Sans"/>
                <a:cs typeface="Gill Sans"/>
              </a:rPr>
              <a:t> </a:t>
            </a:r>
            <a:r>
              <a:rPr lang="en-US" b="0" dirty="0">
                <a:solidFill>
                  <a:schemeClr val="bg2"/>
                </a:solidFill>
                <a:latin typeface="Gill Sans"/>
                <a:cs typeface="Gill Sans"/>
              </a:rPr>
              <a:t>is between </a:t>
            </a:r>
            <a:r>
              <a:rPr lang="en-US" b="0" dirty="0" smtClean="0">
                <a:solidFill>
                  <a:schemeClr val="bg2"/>
                </a:solidFill>
                <a:latin typeface="Gill Sans"/>
                <a:cs typeface="Gill Sans"/>
              </a:rPr>
              <a:t>30 </a:t>
            </a:r>
            <a:r>
              <a:rPr lang="en-US" b="0" dirty="0">
                <a:solidFill>
                  <a:schemeClr val="bg2"/>
                </a:solidFill>
                <a:latin typeface="Gill Sans"/>
                <a:cs typeface="Gill Sans"/>
              </a:rPr>
              <a:t>and 100, </a:t>
            </a:r>
            <a:r>
              <a:rPr lang="en-US" b="0" i="1" dirty="0" smtClean="0">
                <a:solidFill>
                  <a:schemeClr val="bg2"/>
                </a:solidFill>
                <a:latin typeface="Gill Sans"/>
                <a:cs typeface="Gill Sans"/>
                <a:sym typeface="Symbol" pitchFamily="18" charset="2"/>
              </a:rPr>
              <a:t>b</a:t>
            </a:r>
            <a:r>
              <a:rPr lang="en-US" b="0" dirty="0" smtClean="0">
                <a:solidFill>
                  <a:schemeClr val="bg2"/>
                </a:solidFill>
                <a:latin typeface="Gill Sans"/>
                <a:cs typeface="Gill Sans"/>
                <a:sym typeface="Symbol" pitchFamily="18" charset="2"/>
              </a:rPr>
              <a:t> </a:t>
            </a:r>
            <a:r>
              <a:rPr lang="en-US" b="0" dirty="0">
                <a:solidFill>
                  <a:schemeClr val="bg2"/>
                </a:solidFill>
                <a:latin typeface="Gill Sans"/>
                <a:cs typeface="Gill Sans"/>
                <a:sym typeface="Symbol" pitchFamily="18" charset="2"/>
              </a:rPr>
              <a:t>is between 0.4 and 0.6</a:t>
            </a:r>
          </a:p>
        </p:txBody>
      </p:sp>
    </p:spTree>
    <p:extLst>
      <p:ext uri="{BB962C8B-B14F-4D97-AF65-F5344CB8AC3E}">
        <p14:creationId xmlns:p14="http://schemas.microsoft.com/office/powerpoint/2010/main" val="18211981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Heaps’ Law for RCV1</a:t>
            </a:r>
            <a:endParaRPr lang="en-US" dirty="0"/>
          </a:p>
        </p:txBody>
      </p:sp>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381000" y="5867400"/>
            <a:ext cx="8410438" cy="369332"/>
          </a:xfrm>
          <a:prstGeom prst="rect">
            <a:avLst/>
          </a:prstGeom>
          <a:noFill/>
        </p:spPr>
        <p:txBody>
          <a:bodyPr wrap="none" rtlCol="0">
            <a:spAutoFit/>
          </a:bodyPr>
          <a:lstStyle/>
          <a:p>
            <a:r>
              <a:rPr lang="en-US" sz="1800" b="0" dirty="0" smtClean="0">
                <a:solidFill>
                  <a:schemeClr val="bg1"/>
                </a:solidFill>
                <a:latin typeface="Gill Sans"/>
                <a:cs typeface="Gill Sans"/>
              </a:rPr>
              <a:t>Reuters-RCV1 collection: 806,791 newswire documents (Aug 20, 1996-August 19, 1997)</a:t>
            </a:r>
            <a:endParaRPr lang="en-US" sz="1800" b="0" dirty="0">
              <a:solidFill>
                <a:schemeClr val="bg1"/>
              </a:solidFill>
              <a:latin typeface="Gill Sans"/>
              <a:cs typeface="Gill Sans"/>
            </a:endParaRPr>
          </a:p>
        </p:txBody>
      </p:sp>
      <p:sp>
        <p:nvSpPr>
          <p:cNvPr id="7" name="TextBox 6"/>
          <p:cNvSpPr txBox="1"/>
          <p:nvPr/>
        </p:nvSpPr>
        <p:spPr>
          <a:xfrm>
            <a:off x="6781800" y="1371600"/>
            <a:ext cx="1143000" cy="584775"/>
          </a:xfrm>
          <a:prstGeom prst="rect">
            <a:avLst/>
          </a:prstGeom>
          <a:noFill/>
        </p:spPr>
        <p:txBody>
          <a:bodyPr wrap="square" rtlCol="0">
            <a:spAutoFit/>
          </a:bodyPr>
          <a:lstStyle/>
          <a:p>
            <a:r>
              <a:rPr lang="en-US" b="0" dirty="0" smtClean="0">
                <a:solidFill>
                  <a:schemeClr val="bg1"/>
                </a:solidFill>
                <a:latin typeface="Gill Sans"/>
                <a:cs typeface="Gill Sans"/>
              </a:rPr>
              <a:t>k = 44</a:t>
            </a:r>
          </a:p>
          <a:p>
            <a:r>
              <a:rPr lang="en-US" b="0" dirty="0" smtClean="0">
                <a:solidFill>
                  <a:schemeClr val="bg1"/>
                </a:solidFill>
                <a:latin typeface="Gill Sans"/>
                <a:cs typeface="Gill Sans"/>
              </a:rPr>
              <a:t>b = 0.49</a:t>
            </a:r>
            <a:endParaRPr lang="en-US" b="0" dirty="0">
              <a:solidFill>
                <a:schemeClr val="bg1"/>
              </a:solidFill>
              <a:latin typeface="Gill Sans"/>
              <a:cs typeface="Gill Sans"/>
            </a:endParaRPr>
          </a:p>
        </p:txBody>
      </p:sp>
      <p:sp>
        <p:nvSpPr>
          <p:cNvPr id="8" name="TextBox 7"/>
          <p:cNvSpPr txBox="1"/>
          <p:nvPr/>
        </p:nvSpPr>
        <p:spPr>
          <a:xfrm>
            <a:off x="5806858" y="3801070"/>
            <a:ext cx="2727542" cy="923330"/>
          </a:xfrm>
          <a:prstGeom prst="rect">
            <a:avLst/>
          </a:prstGeom>
          <a:noFill/>
        </p:spPr>
        <p:txBody>
          <a:bodyPr wrap="none" rtlCol="0">
            <a:spAutoFit/>
          </a:bodyPr>
          <a:lstStyle/>
          <a:p>
            <a:r>
              <a:rPr lang="en-US" sz="1800" dirty="0" smtClean="0">
                <a:solidFill>
                  <a:srgbClr val="FF0000"/>
                </a:solidFill>
                <a:latin typeface="Gill Sans"/>
                <a:cs typeface="Gill Sans"/>
              </a:rPr>
              <a:t>First 1,000,020 terms:</a:t>
            </a:r>
          </a:p>
          <a:p>
            <a:r>
              <a:rPr lang="en-US" sz="1800" b="0" dirty="0" smtClean="0">
                <a:solidFill>
                  <a:srgbClr val="FF0000"/>
                </a:solidFill>
                <a:latin typeface="Gill Sans"/>
                <a:cs typeface="Gill Sans"/>
              </a:rPr>
              <a:t>     Predicted = 38,323</a:t>
            </a:r>
          </a:p>
          <a:p>
            <a:r>
              <a:rPr lang="en-US" sz="1800" b="0" dirty="0" smtClean="0">
                <a:solidFill>
                  <a:srgbClr val="FF0000"/>
                </a:solidFill>
                <a:latin typeface="Gill Sans"/>
                <a:cs typeface="Gill Sans"/>
              </a:rPr>
              <a:t>     Actual = 38,365</a:t>
            </a:r>
            <a:endParaRPr lang="en-US" sz="1800" b="0" dirty="0">
              <a:solidFill>
                <a:srgbClr val="FF0000"/>
              </a:solidFill>
              <a:latin typeface="Gill Sans"/>
              <a:cs typeface="Gill Sans"/>
            </a:endParaRP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Tree>
    <p:extLst>
      <p:ext uri="{BB962C8B-B14F-4D97-AF65-F5344CB8AC3E}">
        <p14:creationId xmlns:p14="http://schemas.microsoft.com/office/powerpoint/2010/main" val="3414448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4"/>
          <p:cNvSpPr>
            <a:spLocks noGrp="1" noChangeArrowheads="1"/>
          </p:cNvSpPr>
          <p:nvPr>
            <p:ph type="title"/>
          </p:nvPr>
        </p:nvSpPr>
        <p:spPr/>
        <p:txBody>
          <a:bodyPr/>
          <a:lstStyle/>
          <a:p>
            <a:r>
              <a:rPr lang="en-US" dirty="0" smtClean="0"/>
              <a:t>Postings Size: </a:t>
            </a:r>
            <a:r>
              <a:rPr lang="en-US" dirty="0" err="1" smtClean="0"/>
              <a:t>Zipf’s</a:t>
            </a:r>
            <a:r>
              <a:rPr lang="en-US" dirty="0" smtClean="0"/>
              <a:t> Law</a:t>
            </a:r>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err="1" smtClean="0"/>
              <a:t>Zipf’s</a:t>
            </a:r>
            <a:r>
              <a:rPr lang="en-US" dirty="0" smtClean="0"/>
              <a:t> Law: (also) linear in log-log space</a:t>
            </a:r>
          </a:p>
          <a:p>
            <a:pPr lvl="1"/>
            <a:r>
              <a:rPr lang="en-US" dirty="0" smtClean="0"/>
              <a:t>Specific case of Power Law distributions</a:t>
            </a:r>
          </a:p>
          <a:p>
            <a:r>
              <a:rPr lang="en-US" dirty="0" smtClean="0"/>
              <a:t>In other words:</a:t>
            </a:r>
          </a:p>
          <a:p>
            <a:pPr lvl="1"/>
            <a:r>
              <a:rPr lang="en-US" dirty="0" smtClean="0"/>
              <a:t>A few elements occur very frequently</a:t>
            </a:r>
          </a:p>
          <a:p>
            <a:pPr lvl="1"/>
            <a:r>
              <a:rPr lang="en-US" dirty="0" smtClean="0"/>
              <a:t>Many elements occur very infrequently</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1304798532"/>
              </p:ext>
            </p:extLst>
          </p:nvPr>
        </p:nvGraphicFramePr>
        <p:xfrm>
          <a:off x="1371600" y="1649450"/>
          <a:ext cx="1524000" cy="1322350"/>
        </p:xfrm>
        <a:graphic>
          <a:graphicData uri="http://schemas.openxmlformats.org/presentationml/2006/ole">
            <mc:AlternateContent xmlns:mc="http://schemas.openxmlformats.org/markup-compatibility/2006">
              <mc:Choice xmlns:v="urn:schemas-microsoft-com:vml" Requires="v">
                <p:oleObj spid="_x0000_s4708" name="Equation" r:id="rId4" imgW="457200" imgH="393480" progId="Equation.3">
                  <p:embed/>
                </p:oleObj>
              </mc:Choice>
              <mc:Fallback>
                <p:oleObj name="Equation" r:id="rId4" imgW="4572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49450"/>
                        <a:ext cx="1524000" cy="13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256650" y="2082225"/>
            <a:ext cx="4380125" cy="584776"/>
          </a:xfrm>
          <a:prstGeom prst="rect">
            <a:avLst/>
          </a:prstGeom>
          <a:noFill/>
          <a:ln w="9525">
            <a:noFill/>
            <a:miter lim="800000"/>
            <a:headEnd/>
            <a:tailEnd/>
          </a:ln>
        </p:spPr>
        <p:txBody>
          <a:bodyPr wrap="none">
            <a:spAutoFit/>
          </a:bodyPr>
          <a:lstStyle/>
          <a:p>
            <a:r>
              <a:rPr lang="en-US" b="0" i="1" dirty="0" err="1" smtClean="0">
                <a:solidFill>
                  <a:schemeClr val="bg2"/>
                </a:solidFill>
                <a:latin typeface="Gill Sans"/>
                <a:cs typeface="Gill Sans"/>
              </a:rPr>
              <a:t>cf</a:t>
            </a:r>
            <a:r>
              <a:rPr lang="en-US" b="0" dirty="0" smtClean="0">
                <a:solidFill>
                  <a:schemeClr val="bg2"/>
                </a:solidFill>
                <a:latin typeface="Gill Sans"/>
                <a:cs typeface="Gill Sans"/>
              </a:rPr>
              <a:t> is the collection frequency of </a:t>
            </a:r>
            <a:r>
              <a:rPr lang="en-US" b="0" i="1" dirty="0" err="1" smtClean="0">
                <a:solidFill>
                  <a:schemeClr val="bg2"/>
                </a:solidFill>
                <a:latin typeface="Gill Sans"/>
                <a:cs typeface="Gill Sans"/>
              </a:rPr>
              <a:t>i</a:t>
            </a:r>
            <a:r>
              <a:rPr lang="en-US" b="0" dirty="0" err="1" smtClean="0">
                <a:solidFill>
                  <a:schemeClr val="bg2"/>
                </a:solidFill>
                <a:latin typeface="Gill Sans"/>
                <a:cs typeface="Gill Sans"/>
              </a:rPr>
              <a:t>-th</a:t>
            </a:r>
            <a:r>
              <a:rPr lang="en-US" b="0" dirty="0" smtClean="0">
                <a:solidFill>
                  <a:schemeClr val="bg2"/>
                </a:solidFill>
                <a:latin typeface="Gill Sans"/>
                <a:cs typeface="Gill Sans"/>
              </a:rPr>
              <a:t> common term</a:t>
            </a:r>
          </a:p>
          <a:p>
            <a:r>
              <a:rPr lang="en-US" b="0" i="1" dirty="0" smtClean="0">
                <a:solidFill>
                  <a:schemeClr val="bg2"/>
                </a:solidFill>
                <a:latin typeface="Gill Sans"/>
                <a:cs typeface="Gill Sans"/>
              </a:rPr>
              <a:t>c</a:t>
            </a:r>
            <a:r>
              <a:rPr lang="en-US" b="0" dirty="0" smtClean="0">
                <a:solidFill>
                  <a:schemeClr val="bg2"/>
                </a:solidFill>
                <a:latin typeface="Gill Sans"/>
                <a:cs typeface="Gill Sans"/>
              </a:rPr>
              <a:t> </a:t>
            </a:r>
            <a:r>
              <a:rPr lang="en-US" b="0" dirty="0">
                <a:solidFill>
                  <a:schemeClr val="bg2"/>
                </a:solidFill>
                <a:latin typeface="Gill Sans"/>
                <a:cs typeface="Gill Sans"/>
              </a:rPr>
              <a:t>is </a:t>
            </a:r>
            <a:r>
              <a:rPr lang="en-US" b="0" dirty="0" smtClean="0">
                <a:solidFill>
                  <a:schemeClr val="bg2"/>
                </a:solidFill>
                <a:latin typeface="Gill Sans"/>
                <a:cs typeface="Gill Sans"/>
              </a:rPr>
              <a:t>a constant</a:t>
            </a:r>
            <a:endParaRPr lang="en-US" b="0" dirty="0">
              <a:solidFill>
                <a:schemeClr val="bg2"/>
              </a:solidFill>
              <a:latin typeface="Gill Sans"/>
              <a:cs typeface="Gill Sans"/>
              <a:sym typeface="Symbol" pitchFamily="18" charset="2"/>
            </a:endParaRPr>
          </a:p>
        </p:txBody>
      </p:sp>
    </p:spTree>
    <p:extLst>
      <p:ext uri="{BB962C8B-B14F-4D97-AF65-F5344CB8AC3E}">
        <p14:creationId xmlns:p14="http://schemas.microsoft.com/office/powerpoint/2010/main" val="29202117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Zipf’s</a:t>
            </a:r>
            <a:r>
              <a:rPr lang="en-US" dirty="0" smtClean="0"/>
              <a:t> Law for RCV1</a:t>
            </a:r>
            <a:endParaRPr lang="en-US" dirty="0"/>
          </a:p>
        </p:txBody>
      </p:sp>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7" name="TextBox 6"/>
          <p:cNvSpPr txBox="1"/>
          <p:nvPr/>
        </p:nvSpPr>
        <p:spPr>
          <a:xfrm>
            <a:off x="6781800" y="4343400"/>
            <a:ext cx="2133600" cy="646331"/>
          </a:xfrm>
          <a:prstGeom prst="rect">
            <a:avLst/>
          </a:prstGeom>
          <a:noFill/>
        </p:spPr>
        <p:txBody>
          <a:bodyPr wrap="square" rtlCol="0">
            <a:spAutoFit/>
          </a:bodyPr>
          <a:lstStyle/>
          <a:p>
            <a:r>
              <a:rPr lang="en-US" sz="1800" b="0" dirty="0" smtClean="0">
                <a:solidFill>
                  <a:srgbClr val="FF0000"/>
                </a:solidFill>
                <a:latin typeface="Gill Sans"/>
                <a:cs typeface="Gill Sans"/>
              </a:rPr>
              <a:t>Fit isn’t that good… but good enough!</a:t>
            </a:r>
            <a:endParaRPr lang="en-US" sz="1800" b="0" dirty="0">
              <a:solidFill>
                <a:srgbClr val="FF0000"/>
              </a:solidFill>
              <a:latin typeface="Gill Sans"/>
              <a:cs typeface="Gill Sans"/>
            </a:endParaRP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
        <p:nvSpPr>
          <p:cNvPr id="9" name="TextBox 8"/>
          <p:cNvSpPr txBox="1"/>
          <p:nvPr/>
        </p:nvSpPr>
        <p:spPr>
          <a:xfrm>
            <a:off x="381000" y="5867400"/>
            <a:ext cx="8410438" cy="369332"/>
          </a:xfrm>
          <a:prstGeom prst="rect">
            <a:avLst/>
          </a:prstGeom>
          <a:noFill/>
        </p:spPr>
        <p:txBody>
          <a:bodyPr wrap="none" rtlCol="0">
            <a:spAutoFit/>
          </a:bodyPr>
          <a:lstStyle/>
          <a:p>
            <a:r>
              <a:rPr lang="en-US" sz="1800" b="0" dirty="0" smtClean="0">
                <a:solidFill>
                  <a:schemeClr val="bg1"/>
                </a:solidFill>
                <a:latin typeface="Gill Sans"/>
                <a:cs typeface="Gill Sans"/>
              </a:rPr>
              <a:t>Reuters-RCV1 collection: 806,791 newswire documents (Aug 20, 1996-August 19, 1997)</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14278092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smtClean="0">
                <a:solidFill>
                  <a:schemeClr val="bg1"/>
                </a:solidFill>
              </a:rPr>
              <a:t>Figure from: Newman, M. E. J. (2005) “Power laws, Pareto distributions and </a:t>
            </a:r>
            <a:r>
              <a:rPr lang="en-US" sz="1000" b="0" dirty="0" err="1" smtClean="0">
                <a:solidFill>
                  <a:schemeClr val="bg1"/>
                </a:solidFill>
              </a:rPr>
              <a:t>Zipf's</a:t>
            </a:r>
            <a:r>
              <a:rPr lang="en-US" sz="1000" b="0" dirty="0" smtClean="0">
                <a:solidFill>
                  <a:schemeClr val="bg1"/>
                </a:solidFill>
              </a:rPr>
              <a:t> law.” Contemporary Physics 46:323–351.</a:t>
            </a:r>
            <a:endParaRPr lang="en-US" sz="1000" b="0" dirty="0">
              <a:solidFill>
                <a:schemeClr val="bg1"/>
              </a:solidFill>
            </a:endParaRPr>
          </a:p>
        </p:txBody>
      </p:sp>
      <p:sp>
        <p:nvSpPr>
          <p:cNvPr id="5" name="TextBox 4"/>
          <p:cNvSpPr txBox="1"/>
          <p:nvPr/>
        </p:nvSpPr>
        <p:spPr>
          <a:xfrm rot="20517061">
            <a:off x="2197803" y="3048000"/>
            <a:ext cx="5006900" cy="584776"/>
          </a:xfrm>
          <a:prstGeom prst="rect">
            <a:avLst/>
          </a:prstGeom>
          <a:noFill/>
        </p:spPr>
        <p:txBody>
          <a:bodyPr wrap="none" rtlCol="0">
            <a:spAutoFit/>
          </a:bodyPr>
          <a:lstStyle/>
          <a:p>
            <a:r>
              <a:rPr lang="en-US" sz="3200" b="0" dirty="0" smtClean="0">
                <a:solidFill>
                  <a:srgbClr val="FF0000"/>
                </a:solidFill>
                <a:latin typeface="Gill Sans"/>
                <a:cs typeface="Gill Sans"/>
              </a:rPr>
              <a:t>Power Laws are everywhere!</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1196001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MapReduce: Index Construction</a:t>
            </a:r>
          </a:p>
        </p:txBody>
      </p:sp>
      <p:sp>
        <p:nvSpPr>
          <p:cNvPr id="67587" name="Content Placeholder 2"/>
          <p:cNvSpPr>
            <a:spLocks noGrp="1"/>
          </p:cNvSpPr>
          <p:nvPr>
            <p:ph idx="1"/>
          </p:nvPr>
        </p:nvSpPr>
        <p:spPr/>
        <p:txBody>
          <a:bodyPr/>
          <a:lstStyle/>
          <a:p>
            <a:r>
              <a:rPr lang="en-US" dirty="0" smtClean="0"/>
              <a:t>Map over all documents</a:t>
            </a:r>
          </a:p>
          <a:p>
            <a:pPr lvl="1"/>
            <a:r>
              <a:rPr lang="en-US" dirty="0" smtClean="0"/>
              <a:t>Emit </a:t>
            </a:r>
            <a:r>
              <a:rPr lang="en-US" i="1" dirty="0" smtClean="0"/>
              <a:t>term</a:t>
            </a:r>
            <a:r>
              <a:rPr lang="en-US" dirty="0" smtClean="0"/>
              <a:t> as key, (</a:t>
            </a:r>
            <a:r>
              <a:rPr lang="en-US" i="1" dirty="0" err="1" smtClean="0"/>
              <a:t>docno</a:t>
            </a:r>
            <a:r>
              <a:rPr lang="en-US" dirty="0" smtClean="0"/>
              <a:t>, </a:t>
            </a:r>
            <a:r>
              <a:rPr lang="en-US" i="1" dirty="0" err="1" smtClean="0"/>
              <a:t>tf</a:t>
            </a:r>
            <a:r>
              <a:rPr lang="en-US" i="1" dirty="0" smtClean="0"/>
              <a:t>)</a:t>
            </a:r>
            <a:r>
              <a:rPr lang="en-US" dirty="0" smtClean="0"/>
              <a:t> as value</a:t>
            </a:r>
          </a:p>
          <a:p>
            <a:pPr lvl="1"/>
            <a:r>
              <a:rPr lang="en-US" dirty="0" smtClean="0"/>
              <a:t>Emit other information as necessary (e.g., term position)</a:t>
            </a:r>
          </a:p>
          <a:p>
            <a:r>
              <a:rPr lang="en-US" dirty="0" smtClean="0"/>
              <a:t>Sort/shuffle: group postings by term</a:t>
            </a:r>
          </a:p>
          <a:p>
            <a:r>
              <a:rPr lang="en-US" dirty="0" smtClean="0"/>
              <a:t>Reduce</a:t>
            </a:r>
          </a:p>
          <a:p>
            <a:pPr lvl="1"/>
            <a:r>
              <a:rPr lang="en-US" dirty="0" smtClean="0"/>
              <a:t>Gather and sort the postings (e.g., by </a:t>
            </a:r>
            <a:r>
              <a:rPr lang="en-US" i="1" dirty="0" err="1" smtClean="0"/>
              <a:t>docno</a:t>
            </a:r>
            <a:r>
              <a:rPr lang="en-US" dirty="0" smtClean="0"/>
              <a:t> or </a:t>
            </a:r>
            <a:r>
              <a:rPr lang="en-US" i="1" dirty="0" err="1" smtClean="0"/>
              <a:t>tf</a:t>
            </a:r>
            <a:r>
              <a:rPr lang="en-US" dirty="0" smtClean="0"/>
              <a:t>)</a:t>
            </a:r>
          </a:p>
          <a:p>
            <a:pPr lvl="1"/>
            <a:r>
              <a:rPr lang="en-US" dirty="0" smtClean="0"/>
              <a:t>Write postings to disk</a:t>
            </a:r>
          </a:p>
          <a:p>
            <a:r>
              <a:rPr lang="en-US" dirty="0" smtClean="0"/>
              <a:t>MapReduce does all the heavy lifting!</a:t>
            </a:r>
          </a:p>
        </p:txBody>
      </p:sp>
    </p:spTree>
    <p:extLst>
      <p:ext uri="{BB962C8B-B14F-4D97-AF65-F5344CB8AC3E}">
        <p14:creationId xmlns:p14="http://schemas.microsoft.com/office/powerpoint/2010/main" val="1393345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 name="Title 1"/>
          <p:cNvSpPr>
            <a:spLocks noGrp="1"/>
          </p:cNvSpPr>
          <p:nvPr>
            <p:ph type="title"/>
          </p:nvPr>
        </p:nvSpPr>
        <p:spPr/>
        <p:txBody>
          <a:bodyPr/>
          <a:lstStyle/>
          <a:p>
            <a:r>
              <a:rPr lang="en-US" dirty="0" smtClean="0"/>
              <a:t>Inverted Indexing with MapReduce</a:t>
            </a:r>
            <a:endParaRPr lang="en-US" dirty="0"/>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4" name="Group 16"/>
          <p:cNvGrpSpPr/>
          <p:nvPr/>
        </p:nvGrpSpPr>
        <p:grpSpPr>
          <a:xfrm>
            <a:off x="1544517" y="1261646"/>
            <a:ext cx="1839047" cy="521732"/>
            <a:chOff x="762000" y="1905000"/>
            <a:chExt cx="1839047" cy="521732"/>
          </a:xfrm>
        </p:grpSpPr>
        <p:sp>
          <p:nvSpPr>
            <p:cNvPr id="3" name="TextBox 2"/>
            <p:cNvSpPr txBox="1"/>
            <p:nvPr/>
          </p:nvSpPr>
          <p:spPr>
            <a:xfrm>
              <a:off x="838200" y="2057400"/>
              <a:ext cx="1762847" cy="369332"/>
            </a:xfrm>
            <a:prstGeom prst="rect">
              <a:avLst/>
            </a:prstGeom>
            <a:noFill/>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7" name="TextBox 6"/>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5" name="Group 32"/>
          <p:cNvGrpSpPr/>
          <p:nvPr/>
        </p:nvGrpSpPr>
        <p:grpSpPr>
          <a:xfrm>
            <a:off x="4122291" y="1261646"/>
            <a:ext cx="1827100" cy="521732"/>
            <a:chOff x="762000" y="1905000"/>
            <a:chExt cx="1827100" cy="521732"/>
          </a:xfrm>
        </p:grpSpPr>
        <p:sp>
          <p:nvSpPr>
            <p:cNvPr id="34" name="TextBox 33"/>
            <p:cNvSpPr txBox="1"/>
            <p:nvPr/>
          </p:nvSpPr>
          <p:spPr>
            <a:xfrm>
              <a:off x="838200" y="2057400"/>
              <a:ext cx="1750900" cy="369332"/>
            </a:xfrm>
            <a:prstGeom prst="rect">
              <a:avLst/>
            </a:prstGeom>
            <a:noFill/>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35" name="TextBox 34"/>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grpSp>
        <p:nvGrpSpPr>
          <p:cNvPr id="6" name="Group 44"/>
          <p:cNvGrpSpPr/>
          <p:nvPr/>
        </p:nvGrpSpPr>
        <p:grpSpPr>
          <a:xfrm>
            <a:off x="6596504" y="1261646"/>
            <a:ext cx="1491972" cy="521732"/>
            <a:chOff x="762000" y="1905000"/>
            <a:chExt cx="1491972" cy="521732"/>
          </a:xfrm>
        </p:grpSpPr>
        <p:sp>
          <p:nvSpPr>
            <p:cNvPr id="46" name="TextBox 45"/>
            <p:cNvSpPr txBox="1"/>
            <p:nvPr/>
          </p:nvSpPr>
          <p:spPr>
            <a:xfrm>
              <a:off x="838200" y="2057400"/>
              <a:ext cx="1415772" cy="369332"/>
            </a:xfrm>
            <a:prstGeom prst="rect">
              <a:avLst/>
            </a:prstGeom>
            <a:noFill/>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47" name="TextBox 46"/>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7" name="TextBox 66"/>
          <p:cNvSpPr txBox="1"/>
          <p:nvPr/>
        </p:nvSpPr>
        <p:spPr>
          <a:xfrm>
            <a:off x="6096000" y="4961692"/>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1079342" cy="584776"/>
          </a:xfrm>
          <a:prstGeom prst="rect">
            <a:avLst/>
          </a:prstGeom>
          <a:noFill/>
        </p:spPr>
        <p:txBody>
          <a:bodyPr wrap="none" rtlCol="0">
            <a:spAutoFit/>
          </a:bodyPr>
          <a:lstStyle/>
          <a:p>
            <a:r>
              <a:rPr lang="en-US" sz="3200" dirty="0" smtClean="0">
                <a:solidFill>
                  <a:srgbClr val="FF0000"/>
                </a:solidFill>
                <a:latin typeface="Gill Sans"/>
                <a:cs typeface="Gill Sans"/>
              </a:rPr>
              <a:t>Map</a:t>
            </a:r>
            <a:endParaRPr lang="en-US" sz="3200" dirty="0">
              <a:solidFill>
                <a:srgbClr val="FF0000"/>
              </a:solidFill>
              <a:latin typeface="Gill Sans"/>
              <a:cs typeface="Gill Sans"/>
            </a:endParaRPr>
          </a:p>
        </p:txBody>
      </p:sp>
      <p:sp>
        <p:nvSpPr>
          <p:cNvPr id="88" name="TextBox 87"/>
          <p:cNvSpPr txBox="1"/>
          <p:nvPr/>
        </p:nvSpPr>
        <p:spPr>
          <a:xfrm>
            <a:off x="228600" y="5029200"/>
            <a:ext cx="1707519" cy="584776"/>
          </a:xfrm>
          <a:prstGeom prst="rect">
            <a:avLst/>
          </a:prstGeom>
          <a:noFill/>
        </p:spPr>
        <p:txBody>
          <a:bodyPr wrap="none" rtlCol="0">
            <a:spAutoFit/>
          </a:bodyPr>
          <a:lstStyle/>
          <a:p>
            <a:r>
              <a:rPr lang="en-US" sz="3200" dirty="0" smtClean="0">
                <a:solidFill>
                  <a:srgbClr val="FF0000"/>
                </a:solidFill>
                <a:latin typeface="Gill Sans"/>
                <a:cs typeface="Gill Sans"/>
              </a:rPr>
              <a:t>Reduce</a:t>
            </a:r>
            <a:endParaRPr lang="en-US" sz="3200" dirty="0">
              <a:solidFill>
                <a:srgbClr val="FF0000"/>
              </a:solidFill>
              <a:latin typeface="Gill Sans"/>
              <a:cs typeface="Gill Sans"/>
            </a:endParaRPr>
          </a:p>
        </p:txBody>
      </p:sp>
    </p:spTree>
    <p:extLst>
      <p:ext uri="{BB962C8B-B14F-4D97-AF65-F5344CB8AC3E}">
        <p14:creationId xmlns:p14="http://schemas.microsoft.com/office/powerpoint/2010/main" val="2254399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Pseudo-Code</a:t>
            </a:r>
            <a:endParaRPr lang="en-US" dirty="0"/>
          </a:p>
        </p:txBody>
      </p:sp>
      <p:pic>
        <p:nvPicPr>
          <p:cNvPr id="6" name="Picture 5" descr="indexin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 y="1600200"/>
            <a:ext cx="9110870" cy="3810000"/>
          </a:xfrm>
          <a:prstGeom prst="rect">
            <a:avLst/>
          </a:prstGeom>
        </p:spPr>
      </p:pic>
      <p:sp>
        <p:nvSpPr>
          <p:cNvPr id="4" name="TextBox 3"/>
          <p:cNvSpPr txBox="1"/>
          <p:nvPr/>
        </p:nvSpPr>
        <p:spPr>
          <a:xfrm rot="21067221">
            <a:off x="2005932" y="4584676"/>
            <a:ext cx="2775670" cy="461665"/>
          </a:xfrm>
          <a:prstGeom prst="rect">
            <a:avLst/>
          </a:prstGeom>
          <a:noFill/>
        </p:spPr>
        <p:txBody>
          <a:bodyPr wrap="none" rtlCol="0">
            <a:spAutoFit/>
          </a:bodyPr>
          <a:lstStyle/>
          <a:p>
            <a:r>
              <a:rPr lang="en-US" sz="2400" b="0" dirty="0" smtClean="0">
                <a:solidFill>
                  <a:srgbClr val="FF0000"/>
                </a:solidFill>
                <a:latin typeface="Gill Sans"/>
                <a:cs typeface="Gill Sans"/>
              </a:rPr>
              <a:t>What’s the problem?</a:t>
            </a:r>
            <a:endParaRPr lang="en-US" sz="2400" b="0" dirty="0">
              <a:solidFill>
                <a:srgbClr val="FF0000"/>
              </a:solidFill>
              <a:latin typeface="Gill Sans"/>
              <a:cs typeface="Gill Sans"/>
            </a:endParaRPr>
          </a:p>
        </p:txBody>
      </p:sp>
      <p:sp>
        <p:nvSpPr>
          <p:cNvPr id="5" name="Oval 4"/>
          <p:cNvSpPr/>
          <p:nvPr/>
        </p:nvSpPr>
        <p:spPr bwMode="auto">
          <a:xfrm>
            <a:off x="762000" y="4800600"/>
            <a:ext cx="1219201"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 name="TextBox 6"/>
          <p:cNvSpPr txBox="1"/>
          <p:nvPr/>
        </p:nvSpPr>
        <p:spPr>
          <a:xfrm>
            <a:off x="7277977" y="6324600"/>
            <a:ext cx="1789823" cy="461665"/>
          </a:xfrm>
          <a:prstGeom prst="rect">
            <a:avLst/>
          </a:prstGeom>
          <a:noFill/>
        </p:spPr>
        <p:txBody>
          <a:bodyPr wrap="none" rtlCol="0">
            <a:spAutoFit/>
          </a:bodyPr>
          <a:lstStyle/>
          <a:p>
            <a:r>
              <a:rPr lang="en-US" sz="2400" b="0" dirty="0" smtClean="0">
                <a:solidFill>
                  <a:srgbClr val="FF0000"/>
                </a:solidFill>
                <a:latin typeface="Gill Sans"/>
                <a:cs typeface="Gill Sans"/>
              </a:rPr>
              <a:t>Stay tuned…</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3203372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303577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Pairs. Stripes.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Seems pretty trivial…</a:t>
            </a:r>
            <a:endParaRPr lang="en-US" sz="2800" b="0" dirty="0">
              <a:solidFill>
                <a:schemeClr val="bg1"/>
              </a:solidFill>
              <a:latin typeface="Gill Sans"/>
              <a:cs typeface="Gill Sans"/>
            </a:endParaRPr>
          </a:p>
        </p:txBody>
      </p:sp>
      <p:sp>
        <p:nvSpPr>
          <p:cNvPr id="5" name="TextBox 4"/>
          <p:cNvSpPr txBox="1"/>
          <p:nvPr/>
        </p:nvSpPr>
        <p:spPr>
          <a:xfrm>
            <a:off x="0" y="518160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More than a “toy problem”?</a:t>
            </a:r>
            <a:endParaRPr lang="en-US" sz="2800" b="0" dirty="0">
              <a:solidFill>
                <a:schemeClr val="bg1"/>
              </a:solidFill>
              <a:latin typeface="Gill Sans"/>
              <a:cs typeface="Gill Sans"/>
            </a:endParaRPr>
          </a:p>
        </p:txBody>
      </p:sp>
      <p:sp>
        <p:nvSpPr>
          <p:cNvPr id="6" name="TextBox 5"/>
          <p:cNvSpPr txBox="1"/>
          <p:nvPr/>
        </p:nvSpPr>
        <p:spPr>
          <a:xfrm>
            <a:off x="0" y="557278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Answer: language models</a:t>
            </a:r>
            <a:endParaRPr lang="en-US" sz="2800" b="0" dirty="0">
              <a:solidFill>
                <a:schemeClr val="bg1"/>
              </a:solidFill>
              <a:latin typeface="Gill Sans"/>
              <a:cs typeface="Gill Sans"/>
            </a:endParaRPr>
          </a:p>
        </p:txBody>
      </p:sp>
    </p:spTree>
    <p:extLst>
      <p:ext uri="{BB962C8B-B14F-4D97-AF65-F5344CB8AC3E}">
        <p14:creationId xmlns:p14="http://schemas.microsoft.com/office/powerpoint/2010/main" val="37944663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sp>
        <p:nvSpPr>
          <p:cNvPr id="8" name="TextBox 7"/>
          <p:cNvSpPr txBox="1"/>
          <p:nvPr/>
        </p:nvSpPr>
        <p:spPr>
          <a:xfrm>
            <a:off x="685800" y="2514600"/>
            <a:ext cx="3657600" cy="461665"/>
          </a:xfrm>
          <a:prstGeom prst="rect">
            <a:avLst/>
          </a:prstGeom>
          <a:noFill/>
        </p:spPr>
        <p:txBody>
          <a:bodyPr wrap="square" rtlCol="0">
            <a:spAutoFit/>
          </a:bodyPr>
          <a:lstStyle/>
          <a:p>
            <a:r>
              <a:rPr lang="en-US" sz="2400" b="0" dirty="0" smtClean="0">
                <a:solidFill>
                  <a:schemeClr val="bg1"/>
                </a:solidFill>
                <a:latin typeface="Gill Sans"/>
                <a:cs typeface="Gill Sans"/>
              </a:rPr>
              <a:t>What are they?</a:t>
            </a:r>
            <a:endParaRPr lang="en-US" sz="2400" b="0" dirty="0">
              <a:solidFill>
                <a:schemeClr val="bg1"/>
              </a:solidFill>
              <a:latin typeface="Gill Sans"/>
              <a:cs typeface="Gill Sans"/>
            </a:endParaRPr>
          </a:p>
        </p:txBody>
      </p:sp>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dirty="0" smtClean="0">
                <a:solidFill>
                  <a:srgbClr val="000000"/>
                </a:solidFill>
                <a:latin typeface="Gill Sans"/>
                <a:ea typeface="+mj-ea"/>
                <a:cs typeface="Gill Sans"/>
              </a:rPr>
              <a:t>Language Models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6" name="TextBox 5"/>
          <p:cNvSpPr txBox="1"/>
          <p:nvPr/>
        </p:nvSpPr>
        <p:spPr>
          <a:xfrm>
            <a:off x="685800" y="2891135"/>
            <a:ext cx="3657600" cy="461665"/>
          </a:xfrm>
          <a:prstGeom prst="rect">
            <a:avLst/>
          </a:prstGeom>
          <a:noFill/>
        </p:spPr>
        <p:txBody>
          <a:bodyPr wrap="square" rtlCol="0">
            <a:spAutoFit/>
          </a:bodyPr>
          <a:lstStyle/>
          <a:p>
            <a:r>
              <a:rPr lang="en-US" sz="2400" b="0" dirty="0" smtClean="0">
                <a:solidFill>
                  <a:schemeClr val="bg1"/>
                </a:solidFill>
                <a:latin typeface="Gill Sans"/>
                <a:cs typeface="Gill Sans"/>
              </a:rPr>
              <a:t>How do we build them?</a:t>
            </a:r>
            <a:endParaRPr lang="en-US" sz="2400" b="0" dirty="0">
              <a:solidFill>
                <a:schemeClr val="bg1"/>
              </a:solidFill>
              <a:latin typeface="Gill Sans"/>
              <a:cs typeface="Gill Sans"/>
            </a:endParaRPr>
          </a:p>
        </p:txBody>
      </p:sp>
      <p:sp>
        <p:nvSpPr>
          <p:cNvPr id="7" name="TextBox 6"/>
          <p:cNvSpPr txBox="1"/>
          <p:nvPr/>
        </p:nvSpPr>
        <p:spPr>
          <a:xfrm>
            <a:off x="685800" y="3272135"/>
            <a:ext cx="3657600" cy="461665"/>
          </a:xfrm>
          <a:prstGeom prst="rect">
            <a:avLst/>
          </a:prstGeom>
          <a:noFill/>
        </p:spPr>
        <p:txBody>
          <a:bodyPr wrap="square" rtlCol="0">
            <a:spAutoFit/>
          </a:bodyPr>
          <a:lstStyle/>
          <a:p>
            <a:r>
              <a:rPr lang="en-US" sz="2400" b="0" dirty="0" smtClean="0">
                <a:solidFill>
                  <a:schemeClr val="bg1"/>
                </a:solidFill>
                <a:latin typeface="Gill Sans"/>
                <a:cs typeface="Gill Sans"/>
              </a:rPr>
              <a:t>How are they useful?</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2186608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grpSp>
        <p:nvGrpSpPr>
          <p:cNvPr id="2" name="Group 5"/>
          <p:cNvGrpSpPr>
            <a:grpSpLocks/>
          </p:cNvGrpSpPr>
          <p:nvPr/>
        </p:nvGrpSpPr>
        <p:grpSpPr bwMode="auto">
          <a:xfrm>
            <a:off x="685800" y="2514600"/>
            <a:ext cx="7742039" cy="838274"/>
            <a:chOff x="0" y="0"/>
            <a:chExt cx="6936" cy="751"/>
          </a:xfrm>
        </p:grpSpPr>
        <p:sp>
          <p:nvSpPr>
            <p:cNvPr id="27654" name="Rectangle 6"/>
            <p:cNvSpPr>
              <a:spLocks/>
            </p:cNvSpPr>
            <p:nvPr/>
          </p:nvSpPr>
          <p:spPr bwMode="auto">
            <a:xfrm>
              <a:off x="5416" y="420"/>
              <a:ext cx="1274" cy="331"/>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smtClean="0">
                  <a:solidFill>
                    <a:srgbClr val="000000"/>
                  </a:solidFill>
                  <a:latin typeface="Gill Sans"/>
                  <a:ea typeface="Gill Sans" charset="0"/>
                  <a:cs typeface="Gill Sans"/>
                  <a:sym typeface="Gill Sans" charset="0"/>
                </a:rPr>
                <a:t>[chain rule]</a:t>
              </a:r>
            </a:p>
          </p:txBody>
        </p:sp>
        <p:pic>
          <p:nvPicPr>
            <p:cNvPr id="27655" name="Picture 7"/>
            <p:cNvPicPr>
              <a:picLocks noChangeAspect="1" noChangeArrowheads="1"/>
            </p:cNvPicPr>
            <p:nvPr/>
          </p:nvPicPr>
          <p:blipFill>
            <a:blip r:embed="rId4" cstate="print"/>
            <a:srcRect/>
            <a:stretch>
              <a:fillRect/>
            </a:stretch>
          </p:blipFill>
          <p:spPr bwMode="auto">
            <a:xfrm>
              <a:off x="0" y="0"/>
              <a:ext cx="6936" cy="312"/>
            </a:xfrm>
            <a:prstGeom prst="rect">
              <a:avLst/>
            </a:prstGeom>
            <a:noFill/>
            <a:ln w="12700" cap="flat">
              <a:noFill/>
              <a:miter lim="800000"/>
              <a:headEnd/>
              <a:tailEnd/>
            </a:ln>
          </p:spPr>
        </p:pic>
      </p:grpSp>
      <p:sp>
        <p:nvSpPr>
          <p:cNvPr id="9" name="TextBox 8"/>
          <p:cNvSpPr txBox="1">
            <a:spLocks noChangeArrowheads="1"/>
          </p:cNvSpPr>
          <p:nvPr/>
        </p:nvSpPr>
        <p:spPr bwMode="auto">
          <a:xfrm>
            <a:off x="5867400" y="6096000"/>
            <a:ext cx="2757035"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smtClean="0">
                <a:ln>
                  <a:noFill/>
                </a:ln>
                <a:solidFill>
                  <a:srgbClr val="FF0000"/>
                </a:solidFill>
                <a:effectLst/>
                <a:uLnTx/>
                <a:uFillTx/>
                <a:latin typeface="Gill Sans"/>
                <a:cs typeface="Gill Sans"/>
              </a:rPr>
              <a:t>Is this tractable?</a:t>
            </a:r>
            <a:endParaRPr kumimoji="0" lang="en-US" sz="2000" i="0" u="none" strike="noStrike" kern="0" cap="none" spc="0" normalizeH="0" baseline="0" noProof="0" dirty="0" smtClean="0">
              <a:ln>
                <a:noFill/>
              </a:ln>
              <a:solidFill>
                <a:srgbClr val="FF0000"/>
              </a:solidFill>
              <a:effectLst/>
              <a:uLnTx/>
              <a:uFillTx/>
              <a:latin typeface="Gill Sans"/>
              <a:cs typeface="Gill Sans"/>
            </a:endParaRPr>
          </a:p>
        </p:txBody>
      </p:sp>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dirty="0" smtClean="0">
                <a:solidFill>
                  <a:srgbClr val="000000"/>
                </a:solidFill>
                <a:latin typeface="Gill Sans"/>
                <a:ea typeface="+mj-ea"/>
                <a:cs typeface="Gill Sans"/>
              </a:rPr>
              <a:t>Language Models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Tree>
    <p:extLst>
      <p:ext uri="{BB962C8B-B14F-4D97-AF65-F5344CB8AC3E}">
        <p14:creationId xmlns:p14="http://schemas.microsoft.com/office/powerpoint/2010/main" val="3602288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dirty="0"/>
              <a:t>Approximating </a:t>
            </a:r>
            <a:r>
              <a:rPr lang="en-US" dirty="0" smtClean="0"/>
              <a:t>Probabilities: </a:t>
            </a:r>
            <a:r>
              <a:rPr lang="en-US" i="1" dirty="0" smtClean="0"/>
              <a:t>N</a:t>
            </a:r>
            <a:r>
              <a:rPr lang="en-US" dirty="0" smtClean="0"/>
              <a:t>-Grams</a:t>
            </a:r>
            <a:endParaRPr lang="en-US" dirty="0"/>
          </a:p>
        </p:txBody>
      </p:sp>
      <p:sp>
        <p:nvSpPr>
          <p:cNvPr id="29698" name="Rectangle 2"/>
          <p:cNvSpPr>
            <a:spLocks/>
          </p:cNvSpPr>
          <p:nvPr/>
        </p:nvSpPr>
        <p:spPr bwMode="auto">
          <a:xfrm>
            <a:off x="381000" y="1234588"/>
            <a:ext cx="7538122" cy="738664"/>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dirty="0" smtClean="0">
                <a:solidFill>
                  <a:srgbClr val="000000"/>
                </a:solidFill>
                <a:latin typeface="Gill Sans" charset="0"/>
                <a:ea typeface="Gill Sans" charset="0"/>
                <a:cs typeface="Gill Sans" charset="0"/>
                <a:sym typeface="Gill Sans" charset="0"/>
              </a:rPr>
              <a:t>Basic idea: </a:t>
            </a:r>
            <a:r>
              <a:rPr lang="en-US" sz="2400" b="0" dirty="0" smtClean="0">
                <a:solidFill>
                  <a:srgbClr val="000000"/>
                </a:solidFill>
                <a:latin typeface="Gill Sans" charset="0"/>
                <a:ea typeface="Gill Sans" charset="0"/>
                <a:cs typeface="Gill Sans" charset="0"/>
                <a:sym typeface="Gill Sans" charset="0"/>
              </a:rPr>
              <a:t>limit history to fixed number of (</a:t>
            </a:r>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 – 1) words</a:t>
            </a:r>
            <a:endParaRPr lang="en-US" sz="2400" b="0" i="1" dirty="0" smtClean="0">
              <a:solidFill>
                <a:srgbClr val="000000"/>
              </a:solidFill>
              <a:latin typeface="Gill Sans" charset="0"/>
              <a:ea typeface="Gill Sans" charset="0"/>
              <a:cs typeface="Gill Sans" charset="0"/>
              <a:sym typeface="Gill Sans" charset="0"/>
            </a:endParaRPr>
          </a:p>
          <a:p>
            <a:pPr eaLnBrk="1" hangingPunct="1"/>
            <a:r>
              <a:rPr lang="en-US" sz="2400" b="0" dirty="0" smtClean="0">
                <a:solidFill>
                  <a:srgbClr val="000000"/>
                </a:solidFill>
                <a:latin typeface="Gill Sans" charset="0"/>
                <a:ea typeface="Gill Sans" charset="0"/>
                <a:cs typeface="Gill Sans" charset="0"/>
                <a:sym typeface="Gill Sans" charset="0"/>
              </a:rPr>
              <a:t>(Markov Assumption)</a:t>
            </a:r>
          </a:p>
        </p:txBody>
      </p:sp>
      <p:pic>
        <p:nvPicPr>
          <p:cNvPr id="29700" name="Picture 4"/>
          <p:cNvPicPr>
            <a:picLocks noChangeAspect="1" noChangeArrowheads="1"/>
          </p:cNvPicPr>
          <p:nvPr/>
        </p:nvPicPr>
        <p:blipFill>
          <a:blip r:embed="rId2" cstate="print"/>
          <a:srcRect/>
          <a:stretch>
            <a:fillRect/>
          </a:stretch>
        </p:blipFill>
        <p:spPr bwMode="auto">
          <a:xfrm>
            <a:off x="732234" y="4572000"/>
            <a:ext cx="6527602" cy="348258"/>
          </a:xfrm>
          <a:prstGeom prst="rect">
            <a:avLst/>
          </a:prstGeom>
          <a:noFill/>
          <a:ln w="12700" cap="flat">
            <a:noFill/>
            <a:miter lim="800000"/>
            <a:headEnd/>
            <a:tailEnd/>
          </a:ln>
        </p:spPr>
      </p:pic>
      <p:sp>
        <p:nvSpPr>
          <p:cNvPr id="29702" name="Line 6"/>
          <p:cNvSpPr>
            <a:spLocks noChangeShapeType="1"/>
          </p:cNvSpPr>
          <p:nvPr/>
        </p:nvSpPr>
        <p:spPr bwMode="auto">
          <a:xfrm rot="10800000" flipH="1">
            <a:off x="5803739" y="5022949"/>
            <a:ext cx="0" cy="691369"/>
          </a:xfrm>
          <a:prstGeom prst="line">
            <a:avLst/>
          </a:prstGeom>
          <a:noFill/>
          <a:ln w="127000" cap="flat">
            <a:solidFill>
              <a:schemeClr val="tx1"/>
            </a:solidFill>
            <a:prstDash val="solid"/>
            <a:miter lim="800000"/>
            <a:headEnd type="stealth" w="med" len="med"/>
            <a:tailEnd type="none" w="med" len="med"/>
          </a:ln>
        </p:spPr>
        <p:txBody>
          <a:bodyPr lIns="0" tIns="0" rIns="0" bIns="0"/>
          <a:lstStyle/>
          <a:p>
            <a:pPr eaLnBrk="1" hangingPunct="1"/>
            <a:endParaRPr lang="en-US" sz="3000" b="0" dirty="0" smtClean="0">
              <a:solidFill>
                <a:srgbClr val="000000"/>
              </a:solidFill>
              <a:latin typeface="Gill Sans" charset="0"/>
              <a:sym typeface="Gill Sans" charset="0"/>
            </a:endParaRPr>
          </a:p>
        </p:txBody>
      </p:sp>
      <p:pic>
        <p:nvPicPr>
          <p:cNvPr id="29704" name="Picture 8"/>
          <p:cNvPicPr>
            <a:picLocks noChangeAspect="1" noChangeArrowheads="1"/>
          </p:cNvPicPr>
          <p:nvPr/>
        </p:nvPicPr>
        <p:blipFill>
          <a:blip r:embed="rId3" cstate="print"/>
          <a:srcRect/>
          <a:stretch>
            <a:fillRect/>
          </a:stretch>
        </p:blipFill>
        <p:spPr bwMode="auto">
          <a:xfrm>
            <a:off x="1214437" y="3911203"/>
            <a:ext cx="4089797" cy="348258"/>
          </a:xfrm>
          <a:prstGeom prst="rect">
            <a:avLst/>
          </a:prstGeom>
          <a:noFill/>
          <a:ln w="12700" cap="flat">
            <a:noFill/>
            <a:miter lim="800000"/>
            <a:headEnd/>
            <a:tailEnd/>
          </a:ln>
        </p:spPr>
      </p:pic>
      <p:pic>
        <p:nvPicPr>
          <p:cNvPr id="29705" name="Picture 9"/>
          <p:cNvPicPr>
            <a:picLocks noChangeAspect="1" noChangeArrowheads="1"/>
          </p:cNvPicPr>
          <p:nvPr/>
        </p:nvPicPr>
        <p:blipFill>
          <a:blip r:embed="rId4" cstate="print"/>
          <a:srcRect/>
          <a:stretch>
            <a:fillRect/>
          </a:stretch>
        </p:blipFill>
        <p:spPr bwMode="auto">
          <a:xfrm>
            <a:off x="838200" y="2166342"/>
            <a:ext cx="6741914" cy="348258"/>
          </a:xfrm>
          <a:prstGeom prst="rect">
            <a:avLst/>
          </a:prstGeom>
          <a:noFill/>
          <a:ln w="12700" cap="flat">
            <a:noFill/>
            <a:miter lim="800000"/>
            <a:headEnd/>
            <a:tailEnd/>
          </a:ln>
        </p:spPr>
      </p:pic>
      <p:sp>
        <p:nvSpPr>
          <p:cNvPr id="11" name="Rectangle 7"/>
          <p:cNvSpPr>
            <a:spLocks/>
          </p:cNvSpPr>
          <p:nvPr/>
        </p:nvSpPr>
        <p:spPr bwMode="auto">
          <a:xfrm>
            <a:off x="533400" y="3131894"/>
            <a:ext cx="3989975"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dirty="0" smtClean="0">
                <a:solidFill>
                  <a:srgbClr val="000000"/>
                </a:solidFill>
                <a:latin typeface="Gill Sans" charset="0"/>
                <a:ea typeface="Gill Sans" charset="0"/>
                <a:cs typeface="Gill Sans" charset="0"/>
                <a:sym typeface="Gill Sans" charset="0"/>
              </a:rPr>
              <a:t>N=1: </a:t>
            </a:r>
            <a:r>
              <a:rPr lang="en-US" sz="2400" b="0" dirty="0" smtClean="0">
                <a:solidFill>
                  <a:srgbClr val="000000"/>
                </a:solidFill>
                <a:latin typeface="Gill Sans" charset="0"/>
                <a:ea typeface="Gill Sans" charset="0"/>
                <a:cs typeface="Gill Sans" charset="0"/>
                <a:sym typeface="Gill Sans" charset="0"/>
              </a:rPr>
              <a:t>Unigram Language Model</a:t>
            </a:r>
          </a:p>
        </p:txBody>
      </p:sp>
    </p:spTree>
    <p:extLst>
      <p:ext uri="{BB962C8B-B14F-4D97-AF65-F5344CB8AC3E}">
        <p14:creationId xmlns:p14="http://schemas.microsoft.com/office/powerpoint/2010/main" val="1335873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48516</TotalTime>
  <Words>2747</Words>
  <Application>Microsoft Macintosh PowerPoint</Application>
  <PresentationFormat>On-screen Show (4:3)</PresentationFormat>
  <Paragraphs>614</Paragraphs>
  <Slides>59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Equation</vt:lpstr>
      <vt:lpstr>PowerPoint Presentation</vt:lpstr>
      <vt:lpstr>PowerPoint Presentation</vt:lpstr>
      <vt:lpstr>Count.</vt:lpstr>
      <vt:lpstr>PowerPoint Presentation</vt:lpstr>
      <vt:lpstr>Count.</vt:lpstr>
      <vt:lpstr>PowerPoint Presentation</vt:lpstr>
      <vt:lpstr>PowerPoint Presentation</vt:lpstr>
      <vt:lpstr>PowerPoint Presentation</vt:lpstr>
      <vt:lpstr>Approximating Probabilities: N-Grams</vt:lpstr>
      <vt:lpstr>Approximating Probabilities: N-Grams</vt:lpstr>
      <vt:lpstr>Approximating Probabilities: N-Grams</vt:lpstr>
      <vt:lpstr>Building N-Gram Language Models</vt:lpstr>
      <vt:lpstr>The two commandments of estimating probability distributions…</vt:lpstr>
      <vt:lpstr>Probabilities must sum up to one</vt:lpstr>
      <vt:lpstr>Thou shalt smooth</vt:lpstr>
      <vt:lpstr>PowerPoint Presentation</vt:lpstr>
      <vt:lpstr>PowerPoint Presentation</vt:lpstr>
      <vt:lpstr>Example: Bigram Language Model</vt:lpstr>
      <vt:lpstr>Data Sparsity</vt:lpstr>
      <vt:lpstr>Thou shalt smooth!</vt:lpstr>
      <vt:lpstr>Laplace Smoothing</vt:lpstr>
      <vt:lpstr>Laplace Smoothing</vt:lpstr>
      <vt:lpstr>Jelinek-Mercer Smoothing: Interpolation</vt:lpstr>
      <vt:lpstr>Kneser-Ney Smoothing</vt:lpstr>
      <vt:lpstr>Kneser-Ney Smoothing: Intuition</vt:lpstr>
      <vt:lpstr>Stupid Backoff</vt:lpstr>
      <vt:lpstr>Stupid Backoff Implementation: Pairs!</vt:lpstr>
      <vt:lpstr>Stupid Backoff: Additional Optimizations</vt:lpstr>
      <vt:lpstr>PowerPoint Presentation</vt:lpstr>
      <vt:lpstr>Statistical Machine Translation</vt:lpstr>
      <vt:lpstr>Statistical Machine Translation</vt:lpstr>
      <vt:lpstr>Translation as a Tiling Problem</vt:lpstr>
      <vt:lpstr>Results: Running Time</vt:lpstr>
      <vt:lpstr>Results: Translation Quality</vt:lpstr>
      <vt:lpstr>PowerPoint Presentation</vt:lpstr>
      <vt:lpstr>PowerPoint Presentation</vt:lpstr>
      <vt:lpstr>PowerPoint Presentation</vt:lpstr>
      <vt:lpstr>Count.</vt:lpstr>
      <vt:lpstr>First, nomenclature…</vt:lpstr>
      <vt:lpstr>The Central Problem in Search</vt:lpstr>
      <vt:lpstr>Abstract IR Architecture</vt:lpstr>
      <vt:lpstr>How do we represent text?</vt:lpstr>
      <vt:lpstr>What’s a word?</vt:lpstr>
      <vt:lpstr>Sample Document</vt:lpstr>
      <vt:lpstr>Counting Words…</vt:lpstr>
      <vt:lpstr>PowerPoint Presentation</vt:lpstr>
      <vt:lpstr>Abstract IR Architecture</vt:lpstr>
      <vt:lpstr>PowerPoint Presentation</vt:lpstr>
      <vt:lpstr>PowerPoint Presentation</vt:lpstr>
      <vt:lpstr>Indexing: Performance Analysis</vt:lpstr>
      <vt:lpstr>Vocabulary Size: Heaps’ Law</vt:lpstr>
      <vt:lpstr>Heaps’ Law for RCV1</vt:lpstr>
      <vt:lpstr>Postings Size: Zipf’s Law</vt:lpstr>
      <vt:lpstr>Zipf’s Law for RCV1</vt:lpstr>
      <vt:lpstr>PowerPoint Presentation</vt:lpstr>
      <vt:lpstr>MapReduce: Index Construction</vt:lpstr>
      <vt:lpstr>Inverted Indexing with MapReduce</vt:lpstr>
      <vt:lpstr>Inverted Indexing: Pseudo-Code</vt:lpstr>
      <vt:lpstr>PowerPoint Presentation</vt:lpstr>
    </vt:vector>
  </TitlesOfParts>
  <Manager/>
  <Company>University of Waterloo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8822</cp:revision>
  <dcterms:created xsi:type="dcterms:W3CDTF">2012-08-31T06:36:49Z</dcterms:created>
  <dcterms:modified xsi:type="dcterms:W3CDTF">2016-01-26T00:03:04Z</dcterms:modified>
  <cp:category/>
</cp:coreProperties>
</file>