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488" r:id="rId2"/>
    <p:sldId id="1523" r:id="rId3"/>
    <p:sldId id="1524" r:id="rId4"/>
    <p:sldId id="1525" r:id="rId5"/>
    <p:sldId id="1532" r:id="rId6"/>
    <p:sldId id="1534" r:id="rId7"/>
    <p:sldId id="1538" r:id="rId8"/>
    <p:sldId id="1533" r:id="rId9"/>
    <p:sldId id="1537" r:id="rId10"/>
    <p:sldId id="1540" r:id="rId11"/>
    <p:sldId id="1535" r:id="rId12"/>
    <p:sldId id="1544" r:id="rId13"/>
    <p:sldId id="1571" r:id="rId14"/>
    <p:sldId id="1574" r:id="rId15"/>
    <p:sldId id="1575" r:id="rId16"/>
    <p:sldId id="1461" r:id="rId17"/>
    <p:sldId id="1543" r:id="rId18"/>
    <p:sldId id="1545" r:id="rId19"/>
    <p:sldId id="1547" r:id="rId20"/>
    <p:sldId id="1570" r:id="rId21"/>
    <p:sldId id="1548" r:id="rId22"/>
    <p:sldId id="1549" r:id="rId23"/>
    <p:sldId id="1550" r:id="rId24"/>
    <p:sldId id="1551" r:id="rId25"/>
    <p:sldId id="1552" r:id="rId26"/>
    <p:sldId id="1554" r:id="rId27"/>
    <p:sldId id="1555" r:id="rId28"/>
    <p:sldId id="1556" r:id="rId29"/>
    <p:sldId id="1541" r:id="rId30"/>
    <p:sldId id="1557" r:id="rId31"/>
    <p:sldId id="1558" r:id="rId32"/>
    <p:sldId id="1484" r:id="rId33"/>
    <p:sldId id="1485" r:id="rId34"/>
    <p:sldId id="1559" r:id="rId35"/>
    <p:sldId id="1487" r:id="rId36"/>
    <p:sldId id="1560" r:id="rId37"/>
    <p:sldId id="1561" r:id="rId38"/>
    <p:sldId id="1562" r:id="rId39"/>
    <p:sldId id="1563" r:id="rId40"/>
    <p:sldId id="1564" r:id="rId41"/>
    <p:sldId id="1565" r:id="rId42"/>
    <p:sldId id="1566" r:id="rId43"/>
    <p:sldId id="1567" r:id="rId44"/>
    <p:sldId id="1568" r:id="rId45"/>
    <p:sldId id="1572" r:id="rId46"/>
    <p:sldId id="1573" r:id="rId47"/>
    <p:sldId id="1278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 varScale="1">
        <p:scale>
          <a:sx n="91" d="100"/>
          <a:sy n="91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3: From MapReduce to Spark (2/</a:t>
            </a: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January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21,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3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RDDs and Optimizations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124200" y="19767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RDD[String]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124200" y="30435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a: RDD[String]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124200" y="41103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b: RDD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[(String,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124200" y="51771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c: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RDD[(String,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05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On HDFS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5" name="Straight Arrow Connector 24"/>
          <p:cNvCxnSpPr>
            <a:stCxn id="20" idx="2"/>
            <a:endCxn id="21" idx="0"/>
          </p:cNvCxnSpPr>
          <p:nvPr/>
        </p:nvCxnSpPr>
        <p:spPr bwMode="auto">
          <a:xfrm>
            <a:off x="4572000" y="25863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8200" y="26625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flatMap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(line =&gt;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line.split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(" "))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37293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 smtClean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nl-NL" sz="1400" b="0" dirty="0">
                <a:solidFill>
                  <a:srgbClr val="000000"/>
                </a:solidFill>
                <a:latin typeface="Andale Mono"/>
                <a:cs typeface="Andale Mono"/>
              </a:rPr>
              <a:t>map(word =&gt; (word, 1))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47961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reduceByKey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(_ + _)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200" y="5786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Action!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572000" y="36531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4572000" y="47199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954561">
            <a:off x="1093816" y="363891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Want MM?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819400" y="2667000"/>
            <a:ext cx="3505200" cy="2209800"/>
          </a:xfrm>
          <a:prstGeom prst="roundRect">
            <a:avLst>
              <a:gd name="adj" fmla="val 11459"/>
            </a:avLst>
          </a:prstGeom>
          <a:noFill/>
          <a:ln>
            <a:solidFill>
              <a:schemeClr val="tx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25980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RDDs don’t need to be materialized!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Lazy evaluation creates optimization opportunities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21843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RDDs and Caching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RDDs can be materialized in memory!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24200" y="19767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RDD[String]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0435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a: RDD[String]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24200" y="41103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b: RDD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[(String,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124200" y="51771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c: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RDD[(String,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205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On HDFS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 bwMode="auto">
          <a:xfrm>
            <a:off x="4572000" y="25863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26625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flatMap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(line =&gt;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line.split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(" "))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7293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 smtClean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nl-NL" sz="1400" b="0" dirty="0">
                <a:solidFill>
                  <a:srgbClr val="000000"/>
                </a:solidFill>
                <a:latin typeface="Andale Mono"/>
                <a:cs typeface="Andale Mono"/>
              </a:rPr>
              <a:t>map(word =&gt; (word, 1))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47961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reduceByKey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(_ + _)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5786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Action!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572000" y="36531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4572000" y="47199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954561">
            <a:off x="2335184" y="290981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Cache it!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 rot="517051">
            <a:off x="6192819" y="3154584"/>
            <a:ext cx="247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Fault tolerance?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2468940"/>
            <a:ext cx="902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9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6248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Spark works even if the RDDs are </a:t>
            </a:r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partially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 cached!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35343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Architecture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pic>
        <p:nvPicPr>
          <p:cNvPr id="3" name="Picture 2" descr="cluster-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854200"/>
            <a:ext cx="75692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Compare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51531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Hadoop’s</a:t>
            </a:r>
            <a:r>
              <a:rPr lang="en-US" dirty="0" smtClean="0"/>
              <a:t> (original) </a:t>
            </a:r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Can only run MapReduce</a:t>
            </a:r>
          </a:p>
          <a:p>
            <a:pPr lvl="1"/>
            <a:r>
              <a:rPr lang="en-US" dirty="0" smtClean="0"/>
              <a:t>What if we want to run other distributed frameworks?</a:t>
            </a:r>
          </a:p>
          <a:p>
            <a:r>
              <a:rPr lang="en-US" dirty="0" smtClean="0"/>
              <a:t>YARN = Yet</a:t>
            </a:r>
            <a:r>
              <a:rPr lang="en-US" dirty="0"/>
              <a:t>-Another-Resource-</a:t>
            </a:r>
            <a:r>
              <a:rPr lang="en-US" dirty="0" smtClean="0"/>
              <a:t>Negotiator</a:t>
            </a:r>
          </a:p>
          <a:p>
            <a:pPr lvl="1"/>
            <a:r>
              <a:rPr lang="en-US" dirty="0" smtClean="0"/>
              <a:t>Provides API to develop any generic distribution application</a:t>
            </a:r>
          </a:p>
          <a:p>
            <a:pPr lvl="1"/>
            <a:r>
              <a:rPr lang="en-US" dirty="0" smtClean="0"/>
              <a:t>Handles scheduling and resource request</a:t>
            </a:r>
          </a:p>
          <a:p>
            <a:pPr lvl="1"/>
            <a:r>
              <a:rPr lang="en-US" dirty="0" smtClean="0"/>
              <a:t>MapReduce (MR2) is one such application in YARN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3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rn_architec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371600"/>
            <a:ext cx="7899400" cy="4889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YARN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73821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Programs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286000"/>
            <a:ext cx="2315962" cy="116963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Your application</a:t>
            </a:r>
          </a:p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(driver program)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2251" y="3030671"/>
            <a:ext cx="1803175" cy="37356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SparkContext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9767" y="373742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Local threads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2292" y="373393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Cluster manager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475" y="4631225"/>
            <a:ext cx="1101866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214" y="50168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5022" y="4631225"/>
            <a:ext cx="1113573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9175" y="50168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734963"/>
            <a:ext cx="3657600" cy="40989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HDFS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5" name="Straight Arrow Connector 14"/>
          <p:cNvCxnSpPr>
            <a:stCxn id="7" idx="2"/>
            <a:endCxn id="9" idx="0"/>
          </p:cNvCxnSpPr>
          <p:nvPr/>
        </p:nvCxnSpPr>
        <p:spPr>
          <a:xfrm flipH="1">
            <a:off x="1763792" y="3404235"/>
            <a:ext cx="760046" cy="329701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>
            <a:off x="2523839" y="3404235"/>
            <a:ext cx="677429" cy="333190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0" idx="0"/>
          </p:cNvCxnSpPr>
          <p:nvPr/>
        </p:nvCxnSpPr>
        <p:spPr>
          <a:xfrm flipH="1">
            <a:off x="1116408" y="4346685"/>
            <a:ext cx="647384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2" idx="0"/>
          </p:cNvCxnSpPr>
          <p:nvPr/>
        </p:nvCxnSpPr>
        <p:spPr>
          <a:xfrm>
            <a:off x="1763792" y="4346685"/>
            <a:ext cx="648016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>
            <a:off x="1117232" y="5397690"/>
            <a:ext cx="0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2424193" y="5397690"/>
            <a:ext cx="2842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91767" y="4350175"/>
            <a:ext cx="0" cy="1384789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3400" y="2971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Spark context: tells the framework where to find the cluster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41220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Use the Spark context to create RDDs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18288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spark-shell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18288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spark-submit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Scala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, Java, Python, R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62395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Driver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362200"/>
            <a:ext cx="51816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endParaRPr lang="en-US" sz="1800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sc.textFile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args.input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(line =&gt; tokenize(line))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(word =&gt; (word, 1))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reduceByKey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(_ + _)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saveAsTextFile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args.output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71600" y="2286000"/>
            <a:ext cx="2315962" cy="116963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Your application</a:t>
            </a:r>
          </a:p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(driver program)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2251" y="3030671"/>
            <a:ext cx="1803175" cy="37356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SparkContext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9767" y="373742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Local threads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92292" y="373393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Cluster manager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5475" y="4631225"/>
            <a:ext cx="1101866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2214" y="50168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55022" y="4631225"/>
            <a:ext cx="1113573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19175" y="50168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7200" y="5734963"/>
            <a:ext cx="3657600" cy="40989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HDFS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9" name="Straight Arrow Connector 38"/>
          <p:cNvCxnSpPr>
            <a:stCxn id="31" idx="2"/>
            <a:endCxn id="33" idx="0"/>
          </p:cNvCxnSpPr>
          <p:nvPr/>
        </p:nvCxnSpPr>
        <p:spPr>
          <a:xfrm flipH="1">
            <a:off x="1763792" y="3404235"/>
            <a:ext cx="760046" cy="329701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2"/>
            <a:endCxn id="32" idx="0"/>
          </p:cNvCxnSpPr>
          <p:nvPr/>
        </p:nvCxnSpPr>
        <p:spPr>
          <a:xfrm>
            <a:off x="2523839" y="3404235"/>
            <a:ext cx="677429" cy="333190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3" idx="2"/>
            <a:endCxn id="34" idx="0"/>
          </p:cNvCxnSpPr>
          <p:nvPr/>
        </p:nvCxnSpPr>
        <p:spPr>
          <a:xfrm flipH="1">
            <a:off x="1116408" y="4346685"/>
            <a:ext cx="647384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2"/>
            <a:endCxn id="36" idx="0"/>
          </p:cNvCxnSpPr>
          <p:nvPr/>
        </p:nvCxnSpPr>
        <p:spPr>
          <a:xfrm>
            <a:off x="1763792" y="4346685"/>
            <a:ext cx="648016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2"/>
          </p:cNvCxnSpPr>
          <p:nvPr/>
        </p:nvCxnSpPr>
        <p:spPr>
          <a:xfrm>
            <a:off x="1117232" y="5397690"/>
            <a:ext cx="0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2"/>
          </p:cNvCxnSpPr>
          <p:nvPr/>
        </p:nvCxnSpPr>
        <p:spPr>
          <a:xfrm>
            <a:off x="2424193" y="5397690"/>
            <a:ext cx="2842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391767" y="4350175"/>
            <a:ext cx="0" cy="1384789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7200" y="18288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spark-shell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4600" y="18288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spark-submit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0200" y="5257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What’s happening to the functions?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85298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Driver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4876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Note: you can run code “locally”, integrate cluster-computed values!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362200"/>
            <a:ext cx="51816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endParaRPr lang="en-US" sz="1800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sc.textFile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args.input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(line =&gt; tokenize(line))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(word =&gt; (word, 1))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reduceByKey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(_ + _)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saveAsTextFile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args.output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7200" y="571946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Beware of the collect action!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1600" y="2286000"/>
            <a:ext cx="2315962" cy="116963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Your application</a:t>
            </a:r>
          </a:p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(driver program)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2251" y="3030671"/>
            <a:ext cx="1803175" cy="37356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SparkContext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9767" y="373742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Local threads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92292" y="373393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Cluster manager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5475" y="4631225"/>
            <a:ext cx="1101866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2214" y="50168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55022" y="4631225"/>
            <a:ext cx="1113573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19175" y="50168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7200" y="5734963"/>
            <a:ext cx="3657600" cy="40989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HDFS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9" name="Straight Arrow Connector 38"/>
          <p:cNvCxnSpPr>
            <a:stCxn id="31" idx="2"/>
            <a:endCxn id="33" idx="0"/>
          </p:cNvCxnSpPr>
          <p:nvPr/>
        </p:nvCxnSpPr>
        <p:spPr>
          <a:xfrm flipH="1">
            <a:off x="1763792" y="3404235"/>
            <a:ext cx="760046" cy="329701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2"/>
            <a:endCxn id="32" idx="0"/>
          </p:cNvCxnSpPr>
          <p:nvPr/>
        </p:nvCxnSpPr>
        <p:spPr>
          <a:xfrm>
            <a:off x="2523839" y="3404235"/>
            <a:ext cx="677429" cy="333190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3" idx="2"/>
            <a:endCxn id="34" idx="0"/>
          </p:cNvCxnSpPr>
          <p:nvPr/>
        </p:nvCxnSpPr>
        <p:spPr>
          <a:xfrm flipH="1">
            <a:off x="1116408" y="4346685"/>
            <a:ext cx="647384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2"/>
            <a:endCxn id="36" idx="0"/>
          </p:cNvCxnSpPr>
          <p:nvPr/>
        </p:nvCxnSpPr>
        <p:spPr>
          <a:xfrm>
            <a:off x="1763792" y="4346685"/>
            <a:ext cx="648016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2"/>
          </p:cNvCxnSpPr>
          <p:nvPr/>
        </p:nvCxnSpPr>
        <p:spPr>
          <a:xfrm>
            <a:off x="1117232" y="5397690"/>
            <a:ext cx="0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2"/>
          </p:cNvCxnSpPr>
          <p:nvPr/>
        </p:nvCxnSpPr>
        <p:spPr>
          <a:xfrm>
            <a:off x="2424193" y="5397690"/>
            <a:ext cx="2842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391767" y="4350175"/>
            <a:ext cx="0" cy="1384789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7200" y="18288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spark-shell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4600" y="18288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spark-submit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966344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371600" y="1828800"/>
            <a:ext cx="1371600" cy="3352800"/>
            <a:chOff x="152400" y="1905000"/>
            <a:chExt cx="1371600" cy="3352800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048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2400" y="3124200"/>
              <a:ext cx="1371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filter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) ⇒ 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Boolean</a:t>
              </a:r>
            </a:p>
          </p:txBody>
        </p:sp>
        <p:cxnSp>
          <p:nvCxnSpPr>
            <p:cNvPr id="16" name="Straight Arrow Connector 15"/>
            <p:cNvCxnSpPr>
              <a:stCxn id="4" idx="2"/>
              <a:endCxn id="12" idx="0"/>
            </p:cNvCxnSpPr>
            <p:nvPr/>
          </p:nvCxnSpPr>
          <p:spPr bwMode="auto">
            <a:xfrm>
              <a:off x="838200" y="2258943"/>
              <a:ext cx="0" cy="8652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2"/>
              <a:endCxn id="5" idx="0"/>
            </p:cNvCxnSpPr>
            <p:nvPr/>
          </p:nvCxnSpPr>
          <p:spPr bwMode="auto">
            <a:xfrm>
              <a:off x="838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81000" y="1295400"/>
            <a:ext cx="1371600" cy="3325743"/>
            <a:chOff x="1676400" y="1932057"/>
            <a:chExt cx="1371600" cy="3325743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676400" y="3124200"/>
              <a:ext cx="1371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/>
              </a:r>
              <a:b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⇒ U</a:t>
              </a:r>
              <a:endParaRPr lang="en-US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8288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25" name="Straight Arrow Connector 24"/>
            <p:cNvCxnSpPr>
              <a:stCxn id="24" idx="2"/>
              <a:endCxn id="13" idx="0"/>
            </p:cNvCxnSpPr>
            <p:nvPr/>
          </p:nvCxnSpPr>
          <p:spPr bwMode="auto">
            <a:xfrm>
              <a:off x="23622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8288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1" name="Straight Arrow Connector 30"/>
            <p:cNvCxnSpPr>
              <a:stCxn id="13" idx="2"/>
              <a:endCxn id="30" idx="0"/>
            </p:cNvCxnSpPr>
            <p:nvPr/>
          </p:nvCxnSpPr>
          <p:spPr bwMode="auto">
            <a:xfrm>
              <a:off x="2362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057400" y="1219200"/>
            <a:ext cx="2514600" cy="3325743"/>
            <a:chOff x="3962400" y="1932057"/>
            <a:chExt cx="2514600" cy="332574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62400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⇒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TraversableOnce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[U]</a:t>
              </a: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46863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27" name="Straight Arrow Connector 26"/>
            <p:cNvCxnSpPr>
              <a:stCxn id="26" idx="2"/>
              <a:endCxn id="14" idx="0"/>
            </p:cNvCxnSpPr>
            <p:nvPr/>
          </p:nvCxnSpPr>
          <p:spPr bwMode="auto">
            <a:xfrm>
              <a:off x="52197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46863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3" name="Straight Arrow Connector 32"/>
            <p:cNvCxnSpPr>
              <a:stCxn id="14" idx="2"/>
              <a:endCxn id="32" idx="0"/>
            </p:cNvCxnSpPr>
            <p:nvPr/>
          </p:nvCxnSpPr>
          <p:spPr bwMode="auto">
            <a:xfrm>
              <a:off x="52197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590800" y="1981200"/>
            <a:ext cx="2514600" cy="3325743"/>
            <a:chOff x="6596038" y="1932057"/>
            <a:chExt cx="2514600" cy="3325743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596038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mapPartitions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(Iterator[T])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/>
              </a:r>
              <a:b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⇒ 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Iterator[U]</a:t>
              </a: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7319938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29" name="Straight Arrow Connector 28"/>
            <p:cNvCxnSpPr>
              <a:stCxn id="28" idx="2"/>
              <a:endCxn id="15" idx="0"/>
            </p:cNvCxnSpPr>
            <p:nvPr/>
          </p:nvCxnSpPr>
          <p:spPr bwMode="auto">
            <a:xfrm>
              <a:off x="7853338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7319938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5" name="Straight Arrow Connector 34"/>
            <p:cNvCxnSpPr>
              <a:stCxn id="15" idx="2"/>
              <a:endCxn id="34" idx="0"/>
            </p:cNvCxnSpPr>
            <p:nvPr/>
          </p:nvCxnSpPr>
          <p:spPr bwMode="auto">
            <a:xfrm>
              <a:off x="7853338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86200" y="1143000"/>
            <a:ext cx="3124200" cy="3325743"/>
            <a:chOff x="76200" y="1932057"/>
            <a:chExt cx="3124200" cy="3325743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09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76200" y="4903857"/>
              <a:ext cx="3124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</a:t>
              </a:r>
              <a:r>
                <a:rPr lang="en-US" sz="1700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[</a:t>
              </a:r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V])]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096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groupByKey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40" name="Straight Arrow Connector 39"/>
            <p:cNvCxnSpPr>
              <a:stCxn id="37" idx="2"/>
              <a:endCxn id="39" idx="0"/>
            </p:cNvCxnSpPr>
            <p:nvPr/>
          </p:nvCxnSpPr>
          <p:spPr bwMode="auto">
            <a:xfrm>
              <a:off x="1638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9" idx="2"/>
              <a:endCxn id="38" idx="0"/>
            </p:cNvCxnSpPr>
            <p:nvPr/>
          </p:nvCxnSpPr>
          <p:spPr bwMode="auto">
            <a:xfrm>
              <a:off x="1638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638800" y="2057400"/>
            <a:ext cx="2057400" cy="3325743"/>
            <a:chOff x="3238500" y="1932057"/>
            <a:chExt cx="2057400" cy="3325743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2385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3909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46" name="Straight Arrow Connector 45"/>
            <p:cNvCxnSpPr>
              <a:stCxn id="44" idx="2"/>
              <a:endCxn id="43" idx="0"/>
            </p:cNvCxnSpPr>
            <p:nvPr/>
          </p:nvCxnSpPr>
          <p:spPr bwMode="auto">
            <a:xfrm>
              <a:off x="42672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2"/>
              <a:endCxn id="45" idx="0"/>
            </p:cNvCxnSpPr>
            <p:nvPr/>
          </p:nvCxnSpPr>
          <p:spPr bwMode="auto">
            <a:xfrm>
              <a:off x="4267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96000" y="1273314"/>
            <a:ext cx="2971800" cy="3325743"/>
            <a:chOff x="5867400" y="1932057"/>
            <a:chExt cx="2971800" cy="3325743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6324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U</a:t>
              </a:r>
              <a:endParaRPr lang="en-US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770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52" name="Straight Arrow Connector 51"/>
            <p:cNvCxnSpPr>
              <a:stCxn id="49" idx="2"/>
              <a:endCxn id="50" idx="0"/>
            </p:cNvCxnSpPr>
            <p:nvPr/>
          </p:nvCxnSpPr>
          <p:spPr bwMode="auto">
            <a:xfrm>
              <a:off x="7353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0" idx="2"/>
              <a:endCxn id="51" idx="0"/>
            </p:cNvCxnSpPr>
            <p:nvPr/>
          </p:nvCxnSpPr>
          <p:spPr bwMode="auto">
            <a:xfrm>
              <a:off x="7353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09600" y="3456057"/>
            <a:ext cx="3733800" cy="3325743"/>
            <a:chOff x="381000" y="1932057"/>
            <a:chExt cx="3733800" cy="3325743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14097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1000" y="4903857"/>
              <a:ext cx="3733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676400" y="3124200"/>
              <a:ext cx="11430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sort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62" name="Straight Arrow Connector 61"/>
            <p:cNvCxnSpPr>
              <a:stCxn id="57" idx="2"/>
              <a:endCxn id="56" idx="0"/>
            </p:cNvCxnSpPr>
            <p:nvPr/>
          </p:nvCxnSpPr>
          <p:spPr bwMode="auto">
            <a:xfrm>
              <a:off x="22479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2"/>
              <a:endCxn id="57" idx="0"/>
            </p:cNvCxnSpPr>
            <p:nvPr/>
          </p:nvCxnSpPr>
          <p:spPr bwMode="auto">
            <a:xfrm>
              <a:off x="22479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352800" y="3532257"/>
            <a:ext cx="3886200" cy="3325743"/>
            <a:chOff x="457200" y="1932057"/>
            <a:chExt cx="3886200" cy="3325743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295400" y="3505200"/>
              <a:ext cx="2057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join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5334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457200" y="4903857"/>
              <a:ext cx="3733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(V, W))]</a:t>
              </a: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22860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W)]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70" name="Straight Arrow Connector 69"/>
            <p:cNvCxnSpPr>
              <a:endCxn id="68" idx="0"/>
            </p:cNvCxnSpPr>
            <p:nvPr/>
          </p:nvCxnSpPr>
          <p:spPr bwMode="auto">
            <a:xfrm>
              <a:off x="23241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7" idx="2"/>
            </p:cNvCxnSpPr>
            <p:nvPr/>
          </p:nvCxnSpPr>
          <p:spPr bwMode="auto">
            <a:xfrm rot="16200000" flipH="1">
              <a:off x="1238250" y="2419350"/>
              <a:ext cx="1219200" cy="9525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9" idx="2"/>
            </p:cNvCxnSpPr>
            <p:nvPr/>
          </p:nvCxnSpPr>
          <p:spPr bwMode="auto">
            <a:xfrm rot="5400000">
              <a:off x="2209800" y="2400300"/>
              <a:ext cx="1219200" cy="9906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72000" y="3227457"/>
            <a:ext cx="4953000" cy="3325743"/>
            <a:chOff x="4114800" y="1932057"/>
            <a:chExt cx="4953000" cy="3325743"/>
          </a:xfrm>
        </p:grpSpPr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48006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4114800" y="4903857"/>
              <a:ext cx="49530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</a:t>
              </a:r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(</a:t>
              </a:r>
              <a:r>
                <a:rPr lang="en-US" sz="1700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[V], </a:t>
              </a:r>
              <a:r>
                <a:rPr lang="en-US" sz="1700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[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W]))]</a:t>
              </a: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562600" y="3505200"/>
              <a:ext cx="2057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cogroup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65532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W)]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78" name="Straight Arrow Connector 77"/>
            <p:cNvCxnSpPr>
              <a:stCxn id="76" idx="2"/>
              <a:endCxn id="75" idx="0"/>
            </p:cNvCxnSpPr>
            <p:nvPr/>
          </p:nvCxnSpPr>
          <p:spPr bwMode="auto">
            <a:xfrm>
              <a:off x="6591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74" idx="2"/>
              <a:endCxn id="76" idx="0"/>
            </p:cNvCxnSpPr>
            <p:nvPr/>
          </p:nvCxnSpPr>
          <p:spPr bwMode="auto">
            <a:xfrm rot="16200000" flipH="1">
              <a:off x="5505450" y="2419350"/>
              <a:ext cx="1219200" cy="9525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77" idx="2"/>
              <a:endCxn id="76" idx="0"/>
            </p:cNvCxnSpPr>
            <p:nvPr/>
          </p:nvCxnSpPr>
          <p:spPr bwMode="auto">
            <a:xfrm rot="5400000">
              <a:off x="6477000" y="2400300"/>
              <a:ext cx="1219200" cy="9906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Transformations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0597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Google</a:t>
            </a:r>
            <a:endParaRPr lang="en-US" sz="10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The datacenter </a:t>
            </a:r>
            <a:r>
              <a:rPr lang="en-US" sz="3200" b="0" i="1" dirty="0" smtClean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 the computer!</a:t>
            </a:r>
            <a:endParaRPr lang="en-US" sz="32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What’s the instruction set?</a:t>
            </a:r>
            <a:endParaRPr lang="en-US" sz="32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410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5562600" y="2514600"/>
            <a:ext cx="32766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57200" y="2514600"/>
            <a:ext cx="48768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redrawn from a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Cloduera</a:t>
            </a:r>
            <a:r>
              <a:rPr lang="en-US" sz="1000" b="0" dirty="0" smtClean="0">
                <a:solidFill>
                  <a:schemeClr val="bg2"/>
                </a:solidFill>
              </a:rPr>
              <a:t>, cc-licensed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1676400"/>
            <a:ext cx="45720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Input File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1676400"/>
            <a:ext cx="2971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Input File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150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152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96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RecordReader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2098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8100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150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73152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cxnSp>
        <p:nvCxnSpPr>
          <p:cNvPr id="37" name="Shape 36"/>
          <p:cNvCxnSpPr/>
          <p:nvPr/>
        </p:nvCxnSpPr>
        <p:spPr bwMode="auto">
          <a:xfrm rot="10800000">
            <a:off x="1295400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hape 36"/>
          <p:cNvCxnSpPr/>
          <p:nvPr/>
        </p:nvCxnSpPr>
        <p:spPr bwMode="auto">
          <a:xfrm>
            <a:off x="1295400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2"/>
            <a:endCxn id="56" idx="0"/>
          </p:cNvCxnSpPr>
          <p:nvPr/>
        </p:nvCxnSpPr>
        <p:spPr bwMode="auto">
          <a:xfrm rot="5400000">
            <a:off x="1028700" y="4838700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 bwMode="auto">
          <a:xfrm>
            <a:off x="609600" y="5105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“mapper”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1029494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3" idx="0"/>
          </p:cNvCxnSpPr>
          <p:nvPr/>
        </p:nvCxnSpPr>
        <p:spPr bwMode="auto">
          <a:xfrm rot="5400000">
            <a:off x="2628900" y="4837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2209800" y="5104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“mapper”</a:t>
            </a:r>
          </a:p>
        </p:txBody>
      </p:sp>
      <p:cxnSp>
        <p:nvCxnSpPr>
          <p:cNvPr id="66" name="Straight Arrow Connector 65"/>
          <p:cNvCxnSpPr>
            <a:endCxn id="67" idx="0"/>
          </p:cNvCxnSpPr>
          <p:nvPr/>
        </p:nvCxnSpPr>
        <p:spPr bwMode="auto">
          <a:xfrm rot="5400000">
            <a:off x="4251460" y="4837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 bwMode="auto">
          <a:xfrm>
            <a:off x="3832360" y="5104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“mapper”</a:t>
            </a:r>
          </a:p>
        </p:txBody>
      </p:sp>
      <p:cxnSp>
        <p:nvCxnSpPr>
          <p:cNvPr id="70" name="Straight Arrow Connector 69"/>
          <p:cNvCxnSpPr>
            <a:endCxn id="71" idx="0"/>
          </p:cNvCxnSpPr>
          <p:nvPr/>
        </p:nvCxnSpPr>
        <p:spPr bwMode="auto">
          <a:xfrm rot="5400000">
            <a:off x="6134100" y="4837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 bwMode="auto">
          <a:xfrm>
            <a:off x="5715000" y="5104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“mapper”</a:t>
            </a:r>
          </a:p>
        </p:txBody>
      </p:sp>
      <p:cxnSp>
        <p:nvCxnSpPr>
          <p:cNvPr id="74" name="Straight Arrow Connector 73"/>
          <p:cNvCxnSpPr>
            <a:endCxn id="75" idx="0"/>
          </p:cNvCxnSpPr>
          <p:nvPr/>
        </p:nvCxnSpPr>
        <p:spPr bwMode="auto">
          <a:xfrm rot="5400000">
            <a:off x="7756660" y="4837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 bwMode="auto">
          <a:xfrm>
            <a:off x="7337560" y="5104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“mapper”</a:t>
            </a:r>
          </a:p>
        </p:txBody>
      </p:sp>
      <p:cxnSp>
        <p:nvCxnSpPr>
          <p:cNvPr id="78" name="Shape 36"/>
          <p:cNvCxnSpPr/>
          <p:nvPr/>
        </p:nvCxnSpPr>
        <p:spPr bwMode="auto">
          <a:xfrm rot="10800000">
            <a:off x="28940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hape 36"/>
          <p:cNvCxnSpPr/>
          <p:nvPr/>
        </p:nvCxnSpPr>
        <p:spPr bwMode="auto">
          <a:xfrm>
            <a:off x="28940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hape 36"/>
          <p:cNvCxnSpPr/>
          <p:nvPr/>
        </p:nvCxnSpPr>
        <p:spPr bwMode="auto">
          <a:xfrm rot="10800000">
            <a:off x="4495801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hape 36"/>
          <p:cNvCxnSpPr/>
          <p:nvPr/>
        </p:nvCxnSpPr>
        <p:spPr bwMode="auto">
          <a:xfrm>
            <a:off x="4495801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hape 36"/>
          <p:cNvCxnSpPr/>
          <p:nvPr/>
        </p:nvCxnSpPr>
        <p:spPr bwMode="auto">
          <a:xfrm rot="10800000">
            <a:off x="63992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hape 36"/>
          <p:cNvCxnSpPr/>
          <p:nvPr/>
        </p:nvCxnSpPr>
        <p:spPr bwMode="auto">
          <a:xfrm>
            <a:off x="63992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hape 36"/>
          <p:cNvCxnSpPr/>
          <p:nvPr/>
        </p:nvCxnSpPr>
        <p:spPr bwMode="auto">
          <a:xfrm rot="10800000">
            <a:off x="79994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hape 36"/>
          <p:cNvCxnSpPr/>
          <p:nvPr/>
        </p:nvCxnSpPr>
        <p:spPr bwMode="auto">
          <a:xfrm>
            <a:off x="79994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 bwMode="auto">
          <a:xfrm rot="5400000">
            <a:off x="2628106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 bwMode="auto">
          <a:xfrm rot="5400000">
            <a:off x="4228306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rot="5400000">
            <a:off x="6133306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 rot="5400000">
            <a:off x="7733506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6200000">
            <a:off x="-307822" y="3508222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InputFormat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Starting Points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4622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-phys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74180" cy="4358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Physical Operators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784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rk-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172200" cy="42976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Execution Plan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07278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Can’t avoid this!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cxnSp>
        <p:nvCxnSpPr>
          <p:cNvPr id="6" name="Straight Arrow Connector 5"/>
          <p:cNvCxnSpPr>
            <a:stCxn id="20" idx="2"/>
            <a:endCxn id="13" idx="0"/>
          </p:cNvCxnSpPr>
          <p:nvPr/>
        </p:nvCxnSpPr>
        <p:spPr bwMode="auto">
          <a:xfrm>
            <a:off x="30099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2"/>
            <a:endCxn id="11" idx="0"/>
          </p:cNvCxnSpPr>
          <p:nvPr/>
        </p:nvCxnSpPr>
        <p:spPr bwMode="auto">
          <a:xfrm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2"/>
            <a:endCxn id="13" idx="0"/>
          </p:cNvCxnSpPr>
          <p:nvPr/>
        </p:nvCxnSpPr>
        <p:spPr bwMode="auto">
          <a:xfrm flipH="1"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9" idx="2"/>
            <a:endCxn id="11" idx="0"/>
          </p:cNvCxnSpPr>
          <p:nvPr/>
        </p:nvCxnSpPr>
        <p:spPr bwMode="auto">
          <a:xfrm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  <a:endCxn id="12" idx="0"/>
          </p:cNvCxnSpPr>
          <p:nvPr/>
        </p:nvCxnSpPr>
        <p:spPr bwMode="auto">
          <a:xfrm flipH="1"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626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8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>
            <a:stCxn id="20" idx="2"/>
            <a:endCxn id="12" idx="0"/>
          </p:cNvCxnSpPr>
          <p:nvPr/>
        </p:nvCxnSpPr>
        <p:spPr bwMode="auto">
          <a:xfrm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2"/>
            <a:endCxn id="12" idx="0"/>
          </p:cNvCxnSpPr>
          <p:nvPr/>
        </p:nvCxnSpPr>
        <p:spPr bwMode="auto">
          <a:xfrm>
            <a:off x="43053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2"/>
            <a:endCxn id="13" idx="0"/>
          </p:cNvCxnSpPr>
          <p:nvPr/>
        </p:nvCxnSpPr>
        <p:spPr bwMode="auto">
          <a:xfrm flipH="1"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2"/>
            <a:endCxn id="11" idx="0"/>
          </p:cNvCxnSpPr>
          <p:nvPr/>
        </p:nvCxnSpPr>
        <p:spPr bwMode="auto">
          <a:xfrm>
            <a:off x="61341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626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338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384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971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43858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10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Shuffle Implementations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Hash shuffle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6611938"/>
            <a:ext cx="30857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http://0x0fff.com/spark-architecture-shuffle/</a:t>
            </a:r>
          </a:p>
        </p:txBody>
      </p:sp>
      <p:pic>
        <p:nvPicPr>
          <p:cNvPr id="2" name="Picture 1" descr="spark_hash_shuffle_no_consolid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183245" cy="38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1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Shuffle Implementations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Sort shuffle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6611938"/>
            <a:ext cx="30857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http://0x0fff.com/spark-architecture-shuffle/</a:t>
            </a:r>
          </a:p>
        </p:txBody>
      </p:sp>
      <p:pic>
        <p:nvPicPr>
          <p:cNvPr id="2" name="Picture 1" descr="spark_sort_shuff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14410" cy="38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38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5800" y="1524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286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5908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4800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133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743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3241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2283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1917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0393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7338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2479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1432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4099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59436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27813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0099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2385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48430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1" y="3058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6596" y="50292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79940" y="19050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5105" y="16002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2479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5527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6670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733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3622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Remember this?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1600" y="5486400"/>
            <a:ext cx="381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So, in MapReduce, why are key-value pairs processed in sorted order in the reducer?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0908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5800" y="1524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286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5908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4800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133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743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3241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2283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1917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0393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7338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2479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1432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4099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59436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27813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0099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2385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48430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1" y="3058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6596" y="50292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79940" y="19050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5105" y="16002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2479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5527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6670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733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3622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Remember this?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2400" y="6019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Where are the combiners in Spark?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1661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Reduce-like Operations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1371600"/>
            <a:ext cx="2057400" cy="2231886"/>
            <a:chOff x="3238500" y="2465457"/>
            <a:chExt cx="2057400" cy="2231886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2385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3909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0" name="Straight Arrow Connector 29"/>
            <p:cNvCxnSpPr>
              <a:stCxn id="24" idx="2"/>
              <a:endCxn id="12" idx="0"/>
            </p:cNvCxnSpPr>
            <p:nvPr/>
          </p:nvCxnSpPr>
          <p:spPr bwMode="auto">
            <a:xfrm>
              <a:off x="42672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2"/>
              <a:endCxn id="25" idx="0"/>
            </p:cNvCxnSpPr>
            <p:nvPr/>
          </p:nvCxnSpPr>
          <p:spPr bwMode="auto">
            <a:xfrm>
              <a:off x="42672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91000" y="1371600"/>
            <a:ext cx="2971800" cy="2231886"/>
            <a:chOff x="5867400" y="2465457"/>
            <a:chExt cx="2971800" cy="2231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3246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U</a:t>
              </a:r>
              <a:endParaRPr lang="en-US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64770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6" name="Straight Arrow Connector 35"/>
            <p:cNvCxnSpPr>
              <a:stCxn id="7" idx="2"/>
              <a:endCxn id="11" idx="0"/>
            </p:cNvCxnSpPr>
            <p:nvPr/>
          </p:nvCxnSpPr>
          <p:spPr bwMode="auto">
            <a:xfrm>
              <a:off x="73533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2"/>
              <a:endCxn id="26" idx="0"/>
            </p:cNvCxnSpPr>
            <p:nvPr/>
          </p:nvCxnSpPr>
          <p:spPr bwMode="auto">
            <a:xfrm>
              <a:off x="73533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>
            <a:stCxn id="63" idx="2"/>
            <a:endCxn id="56" idx="0"/>
          </p:cNvCxnSpPr>
          <p:nvPr/>
        </p:nvCxnSpPr>
        <p:spPr bwMode="auto">
          <a:xfrm>
            <a:off x="3009900" y="51816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3" idx="2"/>
            <a:endCxn id="54" idx="0"/>
          </p:cNvCxnSpPr>
          <p:nvPr/>
        </p:nvCxnSpPr>
        <p:spPr bwMode="auto">
          <a:xfrm>
            <a:off x="3009900" y="51816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2" idx="2"/>
            <a:endCxn id="56" idx="0"/>
          </p:cNvCxnSpPr>
          <p:nvPr/>
        </p:nvCxnSpPr>
        <p:spPr bwMode="auto">
          <a:xfrm flipH="1">
            <a:off x="3009900" y="51816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2" idx="2"/>
            <a:endCxn id="54" idx="0"/>
          </p:cNvCxnSpPr>
          <p:nvPr/>
        </p:nvCxnSpPr>
        <p:spPr bwMode="auto">
          <a:xfrm>
            <a:off x="4305300" y="51816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1" idx="2"/>
            <a:endCxn id="55" idx="0"/>
          </p:cNvCxnSpPr>
          <p:nvPr/>
        </p:nvCxnSpPr>
        <p:spPr bwMode="auto">
          <a:xfrm flipH="1">
            <a:off x="4305300" y="51816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62600" y="6019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733800" y="6019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438400" y="6019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57" name="Straight Arrow Connector 56"/>
          <p:cNvCxnSpPr>
            <a:stCxn id="63" idx="2"/>
            <a:endCxn id="55" idx="0"/>
          </p:cNvCxnSpPr>
          <p:nvPr/>
        </p:nvCxnSpPr>
        <p:spPr bwMode="auto">
          <a:xfrm>
            <a:off x="3009900" y="51816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2" idx="2"/>
            <a:endCxn id="55" idx="0"/>
          </p:cNvCxnSpPr>
          <p:nvPr/>
        </p:nvCxnSpPr>
        <p:spPr bwMode="auto">
          <a:xfrm>
            <a:off x="4305300" y="51816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1" idx="2"/>
            <a:endCxn id="56" idx="0"/>
          </p:cNvCxnSpPr>
          <p:nvPr/>
        </p:nvCxnSpPr>
        <p:spPr bwMode="auto">
          <a:xfrm flipH="1">
            <a:off x="3009900" y="51816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1" idx="2"/>
            <a:endCxn id="54" idx="0"/>
          </p:cNvCxnSpPr>
          <p:nvPr/>
        </p:nvCxnSpPr>
        <p:spPr bwMode="auto">
          <a:xfrm>
            <a:off x="6134100" y="51816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562600" y="4572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733800" y="4572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438400" y="4572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9200" y="47244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292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2200" y="39579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happened to combiners?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62200" y="3581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How can we optimize?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02101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#wins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Richer operators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9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RDD abstraction supports 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optimizations (pipelining, caching, etc.)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86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Scala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, Java, Python, R, bindings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23954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86100" y="2667000"/>
            <a:ext cx="29718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 smtClean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  <a:r>
              <a:rPr lang="en-US" dirty="0" smtClean="0">
                <a:solidFill>
                  <a:schemeClr val="bg2"/>
                </a:solidFill>
                <a:latin typeface="Gill Sans"/>
                <a:cs typeface="Gill Sans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f: (K1, V1)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⇒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List[(K2, V2)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]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0" y="1828800"/>
            <a:ext cx="304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List[(K1,V1)]</a:t>
            </a:r>
            <a:endParaRPr lang="en-US" sz="17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0" y="5208657"/>
            <a:ext cx="304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List[K2,V2])</a:t>
            </a:r>
            <a:endParaRPr lang="en-US" sz="17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MapReduce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86100" y="3733800"/>
            <a:ext cx="29718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br>
              <a:rPr lang="en-US" sz="1800" dirty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g: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K2,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V2])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⇒ List[(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K3, V3)]</a:t>
            </a:r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>
            <a:stCxn id="8" idx="2"/>
            <a:endCxn id="6" idx="0"/>
          </p:cNvCxnSpPr>
          <p:nvPr/>
        </p:nvCxnSpPr>
        <p:spPr bwMode="auto">
          <a:xfrm>
            <a:off x="4572000" y="2182743"/>
            <a:ext cx="0" cy="4842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10" idx="0"/>
          </p:cNvCxnSpPr>
          <p:nvPr/>
        </p:nvCxnSpPr>
        <p:spPr bwMode="auto">
          <a:xfrm>
            <a:off x="4572000" y="4724400"/>
            <a:ext cx="0" cy="4842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048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phant_and_Mah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8832" y="0"/>
            <a:ext cx="10401664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(Mahout)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971800" y="5867399"/>
            <a:ext cx="60198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latin typeface="Gill Sans"/>
                <a:cs typeface="Gill Sans"/>
              </a:rPr>
              <a:t>Algorithm design, </a:t>
            </a:r>
            <a:r>
              <a:rPr lang="en-US" sz="3200" dirty="0" err="1" smtClean="0">
                <a:latin typeface="Gill Sans"/>
                <a:cs typeface="Gill Sans"/>
              </a:rPr>
              <a:t>redux</a:t>
            </a:r>
            <a:endParaRPr lang="en-US" sz="3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8576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14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217">
            <a:off x="635365" y="812874"/>
            <a:ext cx="3804486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1336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Two superpowers: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0480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Associativity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453824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Commutativity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881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(sorting)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6248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follows… very basic category theory…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17571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7924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Double Bracket 4"/>
          <p:cNvSpPr/>
          <p:nvPr/>
        </p:nvSpPr>
        <p:spPr bwMode="auto">
          <a:xfrm>
            <a:off x="533400" y="2654588"/>
            <a:ext cx="2438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uble Bracket 6"/>
          <p:cNvSpPr/>
          <p:nvPr/>
        </p:nvSpPr>
        <p:spPr bwMode="auto">
          <a:xfrm>
            <a:off x="3352800" y="2654588"/>
            <a:ext cx="3200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uble Bracket 7"/>
          <p:cNvSpPr/>
          <p:nvPr/>
        </p:nvSpPr>
        <p:spPr bwMode="auto">
          <a:xfrm>
            <a:off x="7010400" y="2654588"/>
            <a:ext cx="1447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The Power of Associativity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" y="3352800"/>
            <a:ext cx="7924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533400" y="3416588"/>
            <a:ext cx="15240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2514600" y="3416588"/>
            <a:ext cx="2362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uble Bracket 12"/>
          <p:cNvSpPr/>
          <p:nvPr/>
        </p:nvSpPr>
        <p:spPr bwMode="auto">
          <a:xfrm>
            <a:off x="5257800" y="3416588"/>
            <a:ext cx="3200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9600" y="4114800"/>
            <a:ext cx="7924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Double Bracket 14"/>
          <p:cNvSpPr/>
          <p:nvPr/>
        </p:nvSpPr>
        <p:spPr bwMode="auto">
          <a:xfrm>
            <a:off x="533400" y="4178588"/>
            <a:ext cx="4343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uble Bracket 15"/>
          <p:cNvSpPr/>
          <p:nvPr/>
        </p:nvSpPr>
        <p:spPr bwMode="auto">
          <a:xfrm>
            <a:off x="5257800" y="4178588"/>
            <a:ext cx="3200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066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You can put parenthesis where ever you want!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0" name="Double Bracket 19"/>
          <p:cNvSpPr/>
          <p:nvPr/>
        </p:nvSpPr>
        <p:spPr bwMode="auto">
          <a:xfrm>
            <a:off x="2514600" y="4178588"/>
            <a:ext cx="22860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6611938"/>
            <a:ext cx="3313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Credit to Oscar Boykin for the idea behind these slides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0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615624"/>
            <a:ext cx="7924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Double Bracket 4"/>
          <p:cNvSpPr/>
          <p:nvPr/>
        </p:nvSpPr>
        <p:spPr bwMode="auto">
          <a:xfrm>
            <a:off x="609600" y="2679412"/>
            <a:ext cx="2362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uble Bracket 6"/>
          <p:cNvSpPr/>
          <p:nvPr/>
        </p:nvSpPr>
        <p:spPr bwMode="auto">
          <a:xfrm>
            <a:off x="3352800" y="2679412"/>
            <a:ext cx="3200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uble Bracket 7"/>
          <p:cNvSpPr/>
          <p:nvPr/>
        </p:nvSpPr>
        <p:spPr bwMode="auto">
          <a:xfrm>
            <a:off x="7010400" y="2679412"/>
            <a:ext cx="1447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The Power of Commutativity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" y="3371418"/>
            <a:ext cx="7924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6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6096000" y="4203412"/>
            <a:ext cx="2362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609600" y="3435206"/>
            <a:ext cx="3200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uble Bracket 12"/>
          <p:cNvSpPr/>
          <p:nvPr/>
        </p:nvSpPr>
        <p:spPr bwMode="auto">
          <a:xfrm>
            <a:off x="7010400" y="3435206"/>
            <a:ext cx="1447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9600" y="4139624"/>
            <a:ext cx="7924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6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32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32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32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Double Bracket 14"/>
          <p:cNvSpPr/>
          <p:nvPr/>
        </p:nvSpPr>
        <p:spPr bwMode="auto">
          <a:xfrm>
            <a:off x="2514600" y="4203412"/>
            <a:ext cx="3200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uble Bracket 15"/>
          <p:cNvSpPr/>
          <p:nvPr/>
        </p:nvSpPr>
        <p:spPr bwMode="auto">
          <a:xfrm>
            <a:off x="609600" y="4203412"/>
            <a:ext cx="1447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uble Bracket 16"/>
          <p:cNvSpPr/>
          <p:nvPr/>
        </p:nvSpPr>
        <p:spPr bwMode="auto">
          <a:xfrm>
            <a:off x="4267200" y="3435206"/>
            <a:ext cx="22860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066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You can swap order of operands however you want!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88549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Implications for distributed processing?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86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You don’t know when the tasks begin</a:t>
            </a:r>
          </a:p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You don’t know when the tasks end</a:t>
            </a:r>
          </a:p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You don’t know when the tasks interrupt each other</a:t>
            </a:r>
          </a:p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You don’t know when intermediate data arrive</a:t>
            </a:r>
          </a:p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 rot="21343207">
            <a:off x="6414945" y="594921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It’s okay!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5962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14400" y="1997095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Gill Sans"/>
                <a:cs typeface="Gill Sans"/>
              </a:rPr>
              <a:t>Semigroup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= 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,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)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2423755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: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×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→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s.t.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∀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endParaRPr lang="en-US" sz="2400" b="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2891135"/>
            <a:ext cx="571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(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)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=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(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) 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359729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=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Semigroup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+ identity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74029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Commutative </a:t>
            </a:r>
            <a:r>
              <a:rPr lang="en-US" sz="2400" dirty="0" err="1" smtClean="0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+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commutativity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4034135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b="0" i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s.t.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, </a:t>
            </a:r>
            <a:r>
              <a:rPr lang="el-GR" sz="24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=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l-GR" sz="24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= m,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∀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endParaRPr lang="en-US" sz="2400" b="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177135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∀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M,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=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Fancy Labels for Simple Concepts…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 rot="21343207">
            <a:off x="5628669" y="5978594"/>
            <a:ext cx="299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A few examples?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33499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Back to these…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2644914"/>
            <a:ext cx="2057400" cy="2231886"/>
            <a:chOff x="3238500" y="2465457"/>
            <a:chExt cx="2057400" cy="2231886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2385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3909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0" name="Straight Arrow Connector 29"/>
            <p:cNvCxnSpPr>
              <a:stCxn id="24" idx="2"/>
              <a:endCxn id="12" idx="0"/>
            </p:cNvCxnSpPr>
            <p:nvPr/>
          </p:nvCxnSpPr>
          <p:spPr bwMode="auto">
            <a:xfrm>
              <a:off x="42672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2"/>
              <a:endCxn id="25" idx="0"/>
            </p:cNvCxnSpPr>
            <p:nvPr/>
          </p:nvCxnSpPr>
          <p:spPr bwMode="auto">
            <a:xfrm>
              <a:off x="42672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91000" y="2644914"/>
            <a:ext cx="2971800" cy="2231886"/>
            <a:chOff x="5867400" y="2465457"/>
            <a:chExt cx="2971800" cy="2231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3246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U</a:t>
              </a:r>
              <a:endParaRPr lang="en-US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64770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6" name="Straight Arrow Connector 35"/>
            <p:cNvCxnSpPr>
              <a:stCxn id="7" idx="2"/>
              <a:endCxn id="11" idx="0"/>
            </p:cNvCxnSpPr>
            <p:nvPr/>
          </p:nvCxnSpPr>
          <p:spPr bwMode="auto">
            <a:xfrm>
              <a:off x="73533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2"/>
              <a:endCxn id="26" idx="0"/>
            </p:cNvCxnSpPr>
            <p:nvPr/>
          </p:nvCxnSpPr>
          <p:spPr bwMode="auto">
            <a:xfrm>
              <a:off x="73533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51514">
            <a:off x="398234" y="382303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Wait, I’ve seen this before?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29850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-mea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825" y="1719262"/>
            <a:ext cx="5086350" cy="34194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Computing the mean v1 (again)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3078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-me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1308735"/>
            <a:ext cx="7372350" cy="50920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Computing the mean v2 (again)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07569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-mea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1" y="1317307"/>
            <a:ext cx="5306378" cy="50834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Computing the mean v3 (again)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20833322">
            <a:off x="5931935" y="320588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Wait, I’ve seen this before?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81800" y="4419600"/>
            <a:ext cx="2057400" cy="2231886"/>
            <a:chOff x="3238500" y="2465457"/>
            <a:chExt cx="2057400" cy="223188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2385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3909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13" name="Straight Arrow Connector 12"/>
            <p:cNvCxnSpPr>
              <a:stCxn id="11" idx="2"/>
              <a:endCxn id="10" idx="0"/>
            </p:cNvCxnSpPr>
            <p:nvPr/>
          </p:nvCxnSpPr>
          <p:spPr bwMode="auto">
            <a:xfrm>
              <a:off x="42672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2"/>
              <a:endCxn id="12" idx="0"/>
            </p:cNvCxnSpPr>
            <p:nvPr/>
          </p:nvCxnSpPr>
          <p:spPr bwMode="auto">
            <a:xfrm>
              <a:off x="42672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5233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371600" y="1828800"/>
            <a:ext cx="1371600" cy="3352800"/>
            <a:chOff x="152400" y="1905000"/>
            <a:chExt cx="1371600" cy="3352800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048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2400" y="3124200"/>
              <a:ext cx="1371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filter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) ⇒ 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Boolean</a:t>
              </a:r>
            </a:p>
          </p:txBody>
        </p:sp>
        <p:cxnSp>
          <p:nvCxnSpPr>
            <p:cNvPr id="16" name="Straight Arrow Connector 15"/>
            <p:cNvCxnSpPr>
              <a:stCxn id="4" idx="2"/>
              <a:endCxn id="12" idx="0"/>
            </p:cNvCxnSpPr>
            <p:nvPr/>
          </p:nvCxnSpPr>
          <p:spPr bwMode="auto">
            <a:xfrm>
              <a:off x="838200" y="2258943"/>
              <a:ext cx="0" cy="8652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2"/>
              <a:endCxn id="5" idx="0"/>
            </p:cNvCxnSpPr>
            <p:nvPr/>
          </p:nvCxnSpPr>
          <p:spPr bwMode="auto">
            <a:xfrm>
              <a:off x="838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81000" y="1295400"/>
            <a:ext cx="1371600" cy="3325743"/>
            <a:chOff x="1676400" y="1932057"/>
            <a:chExt cx="1371600" cy="3325743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676400" y="3124200"/>
              <a:ext cx="1371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/>
              </a:r>
              <a:b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⇒ U</a:t>
              </a:r>
              <a:endParaRPr lang="en-US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8288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25" name="Straight Arrow Connector 24"/>
            <p:cNvCxnSpPr>
              <a:stCxn id="24" idx="2"/>
              <a:endCxn id="13" idx="0"/>
            </p:cNvCxnSpPr>
            <p:nvPr/>
          </p:nvCxnSpPr>
          <p:spPr bwMode="auto">
            <a:xfrm>
              <a:off x="23622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8288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1" name="Straight Arrow Connector 30"/>
            <p:cNvCxnSpPr>
              <a:stCxn id="13" idx="2"/>
              <a:endCxn id="30" idx="0"/>
            </p:cNvCxnSpPr>
            <p:nvPr/>
          </p:nvCxnSpPr>
          <p:spPr bwMode="auto">
            <a:xfrm>
              <a:off x="2362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057400" y="1219200"/>
            <a:ext cx="2514600" cy="3325743"/>
            <a:chOff x="3962400" y="1932057"/>
            <a:chExt cx="2514600" cy="332574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62400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⇒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TraversableOnce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[U]</a:t>
              </a: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46863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27" name="Straight Arrow Connector 26"/>
            <p:cNvCxnSpPr>
              <a:stCxn id="26" idx="2"/>
              <a:endCxn id="14" idx="0"/>
            </p:cNvCxnSpPr>
            <p:nvPr/>
          </p:nvCxnSpPr>
          <p:spPr bwMode="auto">
            <a:xfrm>
              <a:off x="52197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46863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3" name="Straight Arrow Connector 32"/>
            <p:cNvCxnSpPr>
              <a:stCxn id="14" idx="2"/>
              <a:endCxn id="32" idx="0"/>
            </p:cNvCxnSpPr>
            <p:nvPr/>
          </p:nvCxnSpPr>
          <p:spPr bwMode="auto">
            <a:xfrm>
              <a:off x="52197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590800" y="1981200"/>
            <a:ext cx="2514600" cy="3325743"/>
            <a:chOff x="6596038" y="1932057"/>
            <a:chExt cx="2514600" cy="3325743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596038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mapPartitions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(Iterator[T])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/>
              </a:r>
              <a:b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⇒ 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Iterator[U]</a:t>
              </a: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7319938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29" name="Straight Arrow Connector 28"/>
            <p:cNvCxnSpPr>
              <a:stCxn id="28" idx="2"/>
              <a:endCxn id="15" idx="0"/>
            </p:cNvCxnSpPr>
            <p:nvPr/>
          </p:nvCxnSpPr>
          <p:spPr bwMode="auto">
            <a:xfrm>
              <a:off x="7853338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7319938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5" name="Straight Arrow Connector 34"/>
            <p:cNvCxnSpPr>
              <a:stCxn id="15" idx="2"/>
              <a:endCxn id="34" idx="0"/>
            </p:cNvCxnSpPr>
            <p:nvPr/>
          </p:nvCxnSpPr>
          <p:spPr bwMode="auto">
            <a:xfrm>
              <a:off x="7853338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86200" y="1143000"/>
            <a:ext cx="3124200" cy="3325743"/>
            <a:chOff x="76200" y="1932057"/>
            <a:chExt cx="3124200" cy="3325743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09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76200" y="4903857"/>
              <a:ext cx="3124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</a:t>
              </a:r>
              <a:r>
                <a:rPr lang="en-US" sz="1700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[</a:t>
              </a:r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V])]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096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groupByKey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40" name="Straight Arrow Connector 39"/>
            <p:cNvCxnSpPr>
              <a:stCxn id="37" idx="2"/>
              <a:endCxn id="39" idx="0"/>
            </p:cNvCxnSpPr>
            <p:nvPr/>
          </p:nvCxnSpPr>
          <p:spPr bwMode="auto">
            <a:xfrm>
              <a:off x="1638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9" idx="2"/>
              <a:endCxn id="38" idx="0"/>
            </p:cNvCxnSpPr>
            <p:nvPr/>
          </p:nvCxnSpPr>
          <p:spPr bwMode="auto">
            <a:xfrm>
              <a:off x="1638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638800" y="2057400"/>
            <a:ext cx="2057400" cy="3325743"/>
            <a:chOff x="3238500" y="1932057"/>
            <a:chExt cx="2057400" cy="3325743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2385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3909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46" name="Straight Arrow Connector 45"/>
            <p:cNvCxnSpPr>
              <a:stCxn id="44" idx="2"/>
              <a:endCxn id="43" idx="0"/>
            </p:cNvCxnSpPr>
            <p:nvPr/>
          </p:nvCxnSpPr>
          <p:spPr bwMode="auto">
            <a:xfrm>
              <a:off x="42672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2"/>
              <a:endCxn id="45" idx="0"/>
            </p:cNvCxnSpPr>
            <p:nvPr/>
          </p:nvCxnSpPr>
          <p:spPr bwMode="auto">
            <a:xfrm>
              <a:off x="4267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96000" y="1273314"/>
            <a:ext cx="2971800" cy="3325743"/>
            <a:chOff x="5867400" y="1932057"/>
            <a:chExt cx="2971800" cy="3325743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6324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U</a:t>
              </a:r>
              <a:endParaRPr lang="en-US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770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52" name="Straight Arrow Connector 51"/>
            <p:cNvCxnSpPr>
              <a:stCxn id="49" idx="2"/>
              <a:endCxn id="50" idx="0"/>
            </p:cNvCxnSpPr>
            <p:nvPr/>
          </p:nvCxnSpPr>
          <p:spPr bwMode="auto">
            <a:xfrm>
              <a:off x="7353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0" idx="2"/>
              <a:endCxn id="51" idx="0"/>
            </p:cNvCxnSpPr>
            <p:nvPr/>
          </p:nvCxnSpPr>
          <p:spPr bwMode="auto">
            <a:xfrm>
              <a:off x="7353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09600" y="3456057"/>
            <a:ext cx="3733800" cy="3325743"/>
            <a:chOff x="381000" y="1932057"/>
            <a:chExt cx="3733800" cy="3325743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14097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1000" y="4903857"/>
              <a:ext cx="3733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676400" y="3124200"/>
              <a:ext cx="11430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sort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62" name="Straight Arrow Connector 61"/>
            <p:cNvCxnSpPr>
              <a:stCxn id="57" idx="2"/>
              <a:endCxn id="56" idx="0"/>
            </p:cNvCxnSpPr>
            <p:nvPr/>
          </p:nvCxnSpPr>
          <p:spPr bwMode="auto">
            <a:xfrm>
              <a:off x="22479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2"/>
              <a:endCxn id="57" idx="0"/>
            </p:cNvCxnSpPr>
            <p:nvPr/>
          </p:nvCxnSpPr>
          <p:spPr bwMode="auto">
            <a:xfrm>
              <a:off x="22479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352800" y="3532257"/>
            <a:ext cx="3886200" cy="3325743"/>
            <a:chOff x="457200" y="1932057"/>
            <a:chExt cx="3886200" cy="3325743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295400" y="3505200"/>
              <a:ext cx="2057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join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5334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457200" y="4903857"/>
              <a:ext cx="3733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(V, W))]</a:t>
              </a: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22860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W)]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70" name="Straight Arrow Connector 69"/>
            <p:cNvCxnSpPr>
              <a:endCxn id="68" idx="0"/>
            </p:cNvCxnSpPr>
            <p:nvPr/>
          </p:nvCxnSpPr>
          <p:spPr bwMode="auto">
            <a:xfrm>
              <a:off x="23241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7" idx="2"/>
            </p:cNvCxnSpPr>
            <p:nvPr/>
          </p:nvCxnSpPr>
          <p:spPr bwMode="auto">
            <a:xfrm rot="16200000" flipH="1">
              <a:off x="1238250" y="2419350"/>
              <a:ext cx="1219200" cy="9525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9" idx="2"/>
            </p:cNvCxnSpPr>
            <p:nvPr/>
          </p:nvCxnSpPr>
          <p:spPr bwMode="auto">
            <a:xfrm rot="5400000">
              <a:off x="2209800" y="2400300"/>
              <a:ext cx="1219200" cy="9906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72000" y="3227457"/>
            <a:ext cx="4953000" cy="3325743"/>
            <a:chOff x="4114800" y="1932057"/>
            <a:chExt cx="4953000" cy="3325743"/>
          </a:xfrm>
        </p:grpSpPr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48006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4114800" y="4903857"/>
              <a:ext cx="49530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</a:t>
              </a:r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(</a:t>
              </a:r>
              <a:r>
                <a:rPr lang="en-US" sz="1700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[V], </a:t>
              </a:r>
              <a:r>
                <a:rPr lang="en-US" sz="1700" b="0" dirty="0" err="1" smtClean="0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[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W]))]</a:t>
              </a: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562600" y="3505200"/>
              <a:ext cx="2057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cogroup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65532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W)]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78" name="Straight Arrow Connector 77"/>
            <p:cNvCxnSpPr>
              <a:stCxn id="76" idx="2"/>
              <a:endCxn id="75" idx="0"/>
            </p:cNvCxnSpPr>
            <p:nvPr/>
          </p:nvCxnSpPr>
          <p:spPr bwMode="auto">
            <a:xfrm>
              <a:off x="6591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74" idx="2"/>
              <a:endCxn id="76" idx="0"/>
            </p:cNvCxnSpPr>
            <p:nvPr/>
          </p:nvCxnSpPr>
          <p:spPr bwMode="auto">
            <a:xfrm rot="16200000" flipH="1">
              <a:off x="5505450" y="2419350"/>
              <a:ext cx="1219200" cy="9525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77" idx="2"/>
              <a:endCxn id="76" idx="0"/>
            </p:cNvCxnSpPr>
            <p:nvPr/>
          </p:nvCxnSpPr>
          <p:spPr bwMode="auto">
            <a:xfrm rot="5400000">
              <a:off x="6477000" y="2400300"/>
              <a:ext cx="1219200" cy="9906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75495" y="5638800"/>
            <a:ext cx="1539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And more!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28927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trix-strip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112" y="1738312"/>
            <a:ext cx="8181975" cy="37623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Co-occurrence Matrix: Stripes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 rot="21269192">
            <a:off x="3519674" y="3527104"/>
            <a:ext cx="36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Wait, I’ve seen this before?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81800" y="4114800"/>
            <a:ext cx="2057400" cy="2231886"/>
            <a:chOff x="3238500" y="2465457"/>
            <a:chExt cx="2057400" cy="223188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2385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3909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11" name="Straight Arrow Connector 10"/>
            <p:cNvCxnSpPr>
              <a:stCxn id="9" idx="2"/>
              <a:endCxn id="8" idx="0"/>
            </p:cNvCxnSpPr>
            <p:nvPr/>
          </p:nvCxnSpPr>
          <p:spPr bwMode="auto">
            <a:xfrm>
              <a:off x="42672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2"/>
              <a:endCxn id="10" idx="0"/>
            </p:cNvCxnSpPr>
            <p:nvPr/>
          </p:nvCxnSpPr>
          <p:spPr bwMode="auto">
            <a:xfrm>
              <a:off x="42672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27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Synchronization: Pairs vs. Stripes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1: turn synchronization into an ordering problem</a:t>
            </a:r>
          </a:p>
          <a:p>
            <a:pPr lvl="1"/>
            <a:r>
              <a:rPr lang="en-US" dirty="0" smtClean="0"/>
              <a:t>Sort keys into correct order of computation</a:t>
            </a:r>
          </a:p>
          <a:p>
            <a:pPr lvl="1"/>
            <a:r>
              <a:rPr lang="en-US" dirty="0" smtClean="0"/>
              <a:t>Partition key space so that each reducer gets the appropriate set of partial results</a:t>
            </a:r>
          </a:p>
          <a:p>
            <a:pPr lvl="1"/>
            <a:r>
              <a:rPr lang="en-US" dirty="0" smtClean="0"/>
              <a:t>Hold state in reducer across multiple key-value pairs to perform computation</a:t>
            </a:r>
          </a:p>
          <a:p>
            <a:pPr lvl="1"/>
            <a:r>
              <a:rPr lang="en-US" dirty="0" smtClean="0"/>
              <a:t>Illustrated by the “pairs” approach</a:t>
            </a:r>
          </a:p>
          <a:p>
            <a:r>
              <a:rPr lang="en-US" dirty="0" smtClean="0"/>
              <a:t>Approach 2: construct data structures that bring partial results together</a:t>
            </a:r>
          </a:p>
          <a:p>
            <a:pPr lvl="1"/>
            <a:r>
              <a:rPr lang="en-US" dirty="0" smtClean="0"/>
              <a:t>Each reducer receives all the data it needs to complete the computation</a:t>
            </a:r>
          </a:p>
          <a:p>
            <a:pPr lvl="1"/>
            <a:r>
              <a:rPr lang="en-US" dirty="0" smtClean="0"/>
              <a:t>Illustrated by the “stripes” approach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269192">
            <a:off x="3518934" y="5203504"/>
            <a:ext cx="36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Commutative </a:t>
            </a:r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monoids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 rot="21226345">
            <a:off x="5027830" y="2962838"/>
            <a:ext cx="36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about this?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0550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f(B|A): “Pairs”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this to work:</a:t>
            </a:r>
          </a:p>
          <a:p>
            <a:pPr lvl="1"/>
            <a:r>
              <a:rPr lang="en-US" dirty="0" smtClean="0"/>
              <a:t>Must emit extra (a, *) for every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mapper</a:t>
            </a:r>
            <a:endParaRPr lang="en-US" dirty="0" smtClean="0"/>
          </a:p>
          <a:p>
            <a:pPr lvl="1"/>
            <a:r>
              <a:rPr lang="en-US" dirty="0" smtClean="0"/>
              <a:t>Must make sure all </a:t>
            </a:r>
            <a:r>
              <a:rPr lang="en-US" dirty="0" err="1" smtClean="0"/>
              <a:t>a’s</a:t>
            </a:r>
            <a:r>
              <a:rPr lang="en-US" dirty="0" smtClean="0"/>
              <a:t> get sent to same reducer (use </a:t>
            </a:r>
            <a:r>
              <a:rPr lang="en-US" dirty="0" err="1" smtClean="0"/>
              <a:t>partitioner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make sure (a, *) comes first (define sort order)</a:t>
            </a:r>
          </a:p>
          <a:p>
            <a:pPr lvl="1"/>
            <a:r>
              <a:rPr lang="en-US" dirty="0" smtClean="0"/>
              <a:t>Must hold state in reducer across different key-value pairs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43000" y="2559050"/>
            <a:ext cx="1628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3" name="Right Arrow 4"/>
          <p:cNvSpPr>
            <a:spLocks noChangeArrowheads="1"/>
          </p:cNvSpPr>
          <p:nvPr/>
        </p:nvSpPr>
        <p:spPr bwMode="auto">
          <a:xfrm>
            <a:off x="3429000" y="2971800"/>
            <a:ext cx="914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ltGray">
          <a:xfrm>
            <a:off x="1143000" y="2133600"/>
            <a:ext cx="1490663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(a, *) → 32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848225" y="2559050"/>
            <a:ext cx="2055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/ 32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/ 32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743200" y="2176463"/>
            <a:ext cx="3709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Reducer holds this value in memory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4889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8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14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217">
            <a:off x="635365" y="812874"/>
            <a:ext cx="3804486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1336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Two superpowers: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0480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Associativity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453824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Commutativity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881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(sorting)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629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Because you can’t avoid this…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cxnSp>
        <p:nvCxnSpPr>
          <p:cNvPr id="6" name="Straight Arrow Connector 5"/>
          <p:cNvCxnSpPr>
            <a:stCxn id="20" idx="2"/>
            <a:endCxn id="13" idx="0"/>
          </p:cNvCxnSpPr>
          <p:nvPr/>
        </p:nvCxnSpPr>
        <p:spPr bwMode="auto">
          <a:xfrm>
            <a:off x="30099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2"/>
            <a:endCxn id="11" idx="0"/>
          </p:cNvCxnSpPr>
          <p:nvPr/>
        </p:nvCxnSpPr>
        <p:spPr bwMode="auto">
          <a:xfrm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2"/>
            <a:endCxn id="13" idx="0"/>
          </p:cNvCxnSpPr>
          <p:nvPr/>
        </p:nvCxnSpPr>
        <p:spPr bwMode="auto">
          <a:xfrm flipH="1"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9" idx="2"/>
            <a:endCxn id="11" idx="0"/>
          </p:cNvCxnSpPr>
          <p:nvPr/>
        </p:nvCxnSpPr>
        <p:spPr bwMode="auto">
          <a:xfrm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  <a:endCxn id="12" idx="0"/>
          </p:cNvCxnSpPr>
          <p:nvPr/>
        </p:nvCxnSpPr>
        <p:spPr bwMode="auto">
          <a:xfrm flipH="1"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626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8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>
            <a:stCxn id="20" idx="2"/>
            <a:endCxn id="12" idx="0"/>
          </p:cNvCxnSpPr>
          <p:nvPr/>
        </p:nvCxnSpPr>
        <p:spPr bwMode="auto">
          <a:xfrm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2"/>
            <a:endCxn id="12" idx="0"/>
          </p:cNvCxnSpPr>
          <p:nvPr/>
        </p:nvCxnSpPr>
        <p:spPr bwMode="auto">
          <a:xfrm>
            <a:off x="43053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2"/>
            <a:endCxn id="13" idx="0"/>
          </p:cNvCxnSpPr>
          <p:nvPr/>
        </p:nvCxnSpPr>
        <p:spPr bwMode="auto">
          <a:xfrm flipH="1"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2"/>
            <a:endCxn id="11" idx="0"/>
          </p:cNvCxnSpPr>
          <p:nvPr/>
        </p:nvCxnSpPr>
        <p:spPr bwMode="auto">
          <a:xfrm>
            <a:off x="61341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626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338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384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971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43858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558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And sort-based shuffling is pretty efficient!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31048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Google</a:t>
            </a:r>
            <a:endParaRPr lang="en-US" sz="10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The datacenter </a:t>
            </a:r>
            <a:r>
              <a:rPr lang="en-US" sz="3200" b="0" i="1" dirty="0" smtClean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 the computer!</a:t>
            </a:r>
            <a:endParaRPr lang="en-US" sz="32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What’s the instruction set?</a:t>
            </a:r>
            <a:endParaRPr lang="en-US" sz="32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5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glans_regia_Echte_Walnussfruch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27504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FFFF"/>
                </a:solidFill>
                <a:latin typeface="Gill Sans"/>
                <a:cs typeface="Gill Sans"/>
              </a:rPr>
              <a:t>Exploit associativity and </a:t>
            </a:r>
            <a:r>
              <a:rPr lang="en-US" sz="2400" b="0" dirty="0" err="1" smtClean="0">
                <a:solidFill>
                  <a:srgbClr val="FFFFFF"/>
                </a:solidFill>
                <a:latin typeface="Gill Sans"/>
                <a:cs typeface="Gill Sans"/>
              </a:rPr>
              <a:t>commutativity</a:t>
            </a:r>
            <a:r>
              <a:rPr lang="en-US" sz="2400" b="0" dirty="0" smtClean="0">
                <a:solidFill>
                  <a:srgbClr val="FFFFFF"/>
                </a:solidFill>
                <a:latin typeface="Gill Sans"/>
                <a:cs typeface="Gill Sans"/>
              </a:rPr>
              <a:t> via commutative </a:t>
            </a:r>
            <a:r>
              <a:rPr lang="en-US" sz="2400" b="0" dirty="0" err="1" smtClean="0">
                <a:solidFill>
                  <a:srgbClr val="FFFFFF"/>
                </a:solidFill>
                <a:latin typeface="Gill Sans"/>
                <a:cs typeface="Gill Sans"/>
              </a:rPr>
              <a:t>monoids</a:t>
            </a:r>
            <a:r>
              <a:rPr lang="en-US" sz="2400" b="0" dirty="0" smtClean="0">
                <a:solidFill>
                  <a:srgbClr val="FFFFFF"/>
                </a:solidFill>
                <a:latin typeface="Gill Sans"/>
                <a:cs typeface="Gill Sans"/>
              </a:rPr>
              <a:t> (if you can)</a:t>
            </a:r>
            <a:endParaRPr lang="en-US" sz="24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64770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latin typeface="Gill Sans"/>
                <a:ea typeface="+mj-ea"/>
                <a:cs typeface="Gill Sans"/>
              </a:rPr>
              <a:t>Algorithm design in a nutshell…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(Walnut)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9696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FFFF"/>
                </a:solidFill>
                <a:latin typeface="Gill Sans"/>
                <a:cs typeface="Gill Sans"/>
              </a:rPr>
              <a:t>Exploit framework-based sorting to sequence computations (if you can’t)</a:t>
            </a:r>
            <a:endParaRPr lang="en-US" sz="24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31698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33400" y="5867400"/>
            <a:ext cx="1021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 smtClean="0">
                <a:latin typeface="Gill Sans"/>
                <a:ea typeface="+mj-ea"/>
                <a:cs typeface="Gill Sans"/>
              </a:rPr>
              <a:t>Remember: Assignment 2 due next Tuesday at 8:30am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What’s an RDD?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Resilient Distributed 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Dataset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RDD)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657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= partitioned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657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= immutable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6290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Wait, so how do you actually do anything?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9530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Developers define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transformations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on RDDs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2386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Framework keeps track of lineage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28064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Word Count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789872"/>
            <a:ext cx="70104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sc.textFile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args.input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(line =&gt; tokenize(line))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(word =&gt; (word, 1))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reduceByKey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(_ + _)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saveAsTextFile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args.output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4127478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RDD Lifecycle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730195" y="3200400"/>
            <a:ext cx="1981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RDD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" name="Circular Arrow 3"/>
          <p:cNvSpPr/>
          <p:nvPr/>
        </p:nvSpPr>
        <p:spPr bwMode="auto">
          <a:xfrm rot="20076741">
            <a:off x="1495902" y="2399061"/>
            <a:ext cx="2124837" cy="21248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316658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939995" y="3200400"/>
            <a:ext cx="12954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Transformation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729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Action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953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Transformations are lazy: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Framework keeps track of lineage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953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Actions trigger actual execution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63995" y="2895600"/>
            <a:ext cx="1537005" cy="1528465"/>
            <a:chOff x="6463995" y="2895600"/>
            <a:chExt cx="1537005" cy="1528465"/>
          </a:xfrm>
        </p:grpSpPr>
        <p:sp>
          <p:nvSpPr>
            <p:cNvPr id="5" name="Oval 4"/>
            <p:cNvSpPr/>
            <p:nvPr/>
          </p:nvSpPr>
          <p:spPr bwMode="auto">
            <a:xfrm>
              <a:off x="6463995" y="28956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616395" y="30480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768795" y="32004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921195" y="33528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9400" y="39624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values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182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Word Count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789872"/>
            <a:ext cx="70104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sc.textFile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args.input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endParaRPr lang="en-US" sz="1800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a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(line =&gt;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line.split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(" "))</a:t>
            </a: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b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(word =&gt; (word, 1))</a:t>
            </a: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c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b.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reduceByKey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(_ + _)</a:t>
            </a:r>
          </a:p>
          <a:p>
            <a:endParaRPr lang="en-US" sz="1800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c.saveAsTextFile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args.output</a:t>
            </a:r>
            <a:r>
              <a:rPr lang="en-US" sz="1800" b="0" dirty="0" smtClean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838980"/>
            <a:ext cx="1219200" cy="2231885"/>
            <a:chOff x="228600" y="1838980"/>
            <a:chExt cx="1219200" cy="2231885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183898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RDDs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21" name="Elbow Connector 20"/>
            <p:cNvCxnSpPr>
              <a:stCxn id="7" idx="2"/>
            </p:cNvCxnSpPr>
            <p:nvPr/>
          </p:nvCxnSpPr>
          <p:spPr bwMode="auto">
            <a:xfrm rot="16200000" flipH="1">
              <a:off x="753190" y="2385655"/>
              <a:ext cx="703421" cy="5334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7" idx="2"/>
            </p:cNvCxnSpPr>
            <p:nvPr/>
          </p:nvCxnSpPr>
          <p:spPr bwMode="auto">
            <a:xfrm rot="16200000" flipH="1">
              <a:off x="480656" y="2658189"/>
              <a:ext cx="1248489" cy="5334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7" idx="2"/>
            </p:cNvCxnSpPr>
            <p:nvPr/>
          </p:nvCxnSpPr>
          <p:spPr bwMode="auto">
            <a:xfrm rot="16200000" flipH="1">
              <a:off x="350223" y="2788622"/>
              <a:ext cx="1509355" cy="5334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7" idx="2"/>
            </p:cNvCxnSpPr>
            <p:nvPr/>
          </p:nvCxnSpPr>
          <p:spPr bwMode="auto">
            <a:xfrm rot="16200000" flipH="1">
              <a:off x="219790" y="2919055"/>
              <a:ext cx="1770221" cy="5334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019800" y="3537466"/>
            <a:ext cx="2514600" cy="2410599"/>
            <a:chOff x="6019800" y="3537466"/>
            <a:chExt cx="2514600" cy="2410599"/>
          </a:xfrm>
        </p:grpSpPr>
        <p:sp>
          <p:nvSpPr>
            <p:cNvPr id="37" name="TextBox 36"/>
            <p:cNvSpPr txBox="1"/>
            <p:nvPr/>
          </p:nvSpPr>
          <p:spPr>
            <a:xfrm>
              <a:off x="6019800" y="54864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Transformations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41" name="Elbow Connector 40"/>
            <p:cNvCxnSpPr>
              <a:stCxn id="37" idx="3"/>
            </p:cNvCxnSpPr>
            <p:nvPr/>
          </p:nvCxnSpPr>
          <p:spPr bwMode="auto">
            <a:xfrm flipH="1" flipV="1">
              <a:off x="8229600" y="3537466"/>
              <a:ext cx="304800" cy="2179767"/>
            </a:xfrm>
            <a:prstGeom prst="bentConnector3">
              <a:avLst>
                <a:gd name="adj1" fmla="val -75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37" idx="3"/>
            </p:cNvCxnSpPr>
            <p:nvPr/>
          </p:nvCxnSpPr>
          <p:spPr bwMode="auto">
            <a:xfrm flipH="1" flipV="1">
              <a:off x="8229600" y="3810000"/>
              <a:ext cx="304800" cy="1907233"/>
            </a:xfrm>
            <a:prstGeom prst="bentConnector3">
              <a:avLst>
                <a:gd name="adj1" fmla="val -75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37" idx="3"/>
            </p:cNvCxnSpPr>
            <p:nvPr/>
          </p:nvCxnSpPr>
          <p:spPr bwMode="auto">
            <a:xfrm flipH="1" flipV="1">
              <a:off x="8229600" y="4082534"/>
              <a:ext cx="304800" cy="1634699"/>
            </a:xfrm>
            <a:prstGeom prst="bentConnector3">
              <a:avLst>
                <a:gd name="adj1" fmla="val -75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47800" y="4800600"/>
            <a:ext cx="1066800" cy="1299865"/>
            <a:chOff x="1447800" y="4800600"/>
            <a:chExt cx="1066800" cy="1299865"/>
          </a:xfrm>
        </p:grpSpPr>
        <p:sp>
          <p:nvSpPr>
            <p:cNvPr id="50" name="TextBox 49"/>
            <p:cNvSpPr txBox="1"/>
            <p:nvPr/>
          </p:nvSpPr>
          <p:spPr>
            <a:xfrm>
              <a:off x="1447800" y="5638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Action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2133600" y="4800600"/>
              <a:ext cx="304800" cy="914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438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 smtClean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RDDs and Lineage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24200" y="19767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RDD[String]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05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On HDFS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24200" y="2586335"/>
            <a:ext cx="5867400" cy="1066800"/>
            <a:chOff x="3124200" y="2586335"/>
            <a:chExt cx="5867400" cy="1066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124200" y="3043535"/>
              <a:ext cx="28956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a: RDD[String]</a:t>
              </a:r>
            </a:p>
          </p:txBody>
        </p:sp>
        <p:cxnSp>
          <p:nvCxnSpPr>
            <p:cNvPr id="9" name="Straight Arrow Connector 8"/>
            <p:cNvCxnSpPr>
              <a:stCxn id="4" idx="2"/>
              <a:endCxn id="5" idx="0"/>
            </p:cNvCxnSpPr>
            <p:nvPr/>
          </p:nvCxnSpPr>
          <p:spPr bwMode="auto">
            <a:xfrm>
              <a:off x="4572000" y="2586335"/>
              <a:ext cx="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2662535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.</a:t>
              </a:r>
              <a:r>
                <a:rPr lang="en-US" sz="14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flatMap</a:t>
              </a:r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(line =&gt; </a:t>
              </a:r>
              <a:r>
                <a:rPr lang="en-US" sz="14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line.split</a:t>
              </a:r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(" "))</a:t>
              </a:r>
              <a:endParaRPr lang="en-US" sz="1800" b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86200" y="5786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Action!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0" y="3653135"/>
            <a:ext cx="5867400" cy="1066800"/>
            <a:chOff x="3124200" y="3653135"/>
            <a:chExt cx="5867400" cy="1066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124200" y="4110335"/>
              <a:ext cx="28956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b: RDD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[(String,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)]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0" y="3729335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.</a:t>
              </a:r>
              <a:r>
                <a:rPr lang="nl-NL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map(word =&gt; (word, 1))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4572000" y="3653135"/>
              <a:ext cx="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124200" y="4719935"/>
            <a:ext cx="5867400" cy="1066800"/>
            <a:chOff x="3124200" y="4719935"/>
            <a:chExt cx="58674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3124200" y="5177135"/>
              <a:ext cx="28956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c: 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RDD[(String,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)]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4796135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.</a:t>
              </a:r>
              <a:r>
                <a:rPr lang="en-US" sz="14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reduceByKey</a:t>
              </a:r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(_ + _)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4572000" y="4719935"/>
              <a:ext cx="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 rot="21187733">
            <a:off x="5599799" y="5691801"/>
            <a:ext cx="348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Remember, </a:t>
            </a:r>
            <a:b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transformations are lazy!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0090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9" grpId="0"/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54729</TotalTime>
  <Words>2311</Words>
  <Application>Microsoft Macintosh PowerPoint</Application>
  <PresentationFormat>On-screen Show (4:3)</PresentationFormat>
  <Paragraphs>435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Synchronization: Pairs vs. Stripes</vt:lpstr>
      <vt:lpstr>f(B|A): “Pairs”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11524</cp:revision>
  <dcterms:created xsi:type="dcterms:W3CDTF">2012-08-31T06:36:49Z</dcterms:created>
  <dcterms:modified xsi:type="dcterms:W3CDTF">2016-01-21T03:29:23Z</dcterms:modified>
  <cp:category/>
</cp:coreProperties>
</file>