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977" r:id="rId2"/>
    <p:sldId id="869" r:id="rId3"/>
    <p:sldId id="870" r:id="rId4"/>
    <p:sldId id="873" r:id="rId5"/>
    <p:sldId id="943" r:id="rId6"/>
    <p:sldId id="894" r:id="rId7"/>
    <p:sldId id="895" r:id="rId8"/>
    <p:sldId id="896" r:id="rId9"/>
    <p:sldId id="897" r:id="rId10"/>
    <p:sldId id="978" r:id="rId11"/>
    <p:sldId id="898" r:id="rId12"/>
    <p:sldId id="899" r:id="rId13"/>
    <p:sldId id="900" r:id="rId14"/>
    <p:sldId id="944" r:id="rId15"/>
    <p:sldId id="902" r:id="rId16"/>
    <p:sldId id="903" r:id="rId17"/>
    <p:sldId id="904" r:id="rId18"/>
    <p:sldId id="905" r:id="rId19"/>
    <p:sldId id="906" r:id="rId20"/>
    <p:sldId id="907" r:id="rId21"/>
    <p:sldId id="908" r:id="rId22"/>
    <p:sldId id="909" r:id="rId23"/>
    <p:sldId id="910" r:id="rId24"/>
    <p:sldId id="979" r:id="rId25"/>
    <p:sldId id="911" r:id="rId26"/>
    <p:sldId id="912" r:id="rId27"/>
    <p:sldId id="913" r:id="rId28"/>
    <p:sldId id="914" r:id="rId29"/>
    <p:sldId id="915" r:id="rId30"/>
    <p:sldId id="916" r:id="rId31"/>
    <p:sldId id="917" r:id="rId32"/>
    <p:sldId id="918" r:id="rId33"/>
    <p:sldId id="919" r:id="rId34"/>
    <p:sldId id="920" r:id="rId35"/>
    <p:sldId id="980" r:id="rId36"/>
    <p:sldId id="981" r:id="rId37"/>
    <p:sldId id="921" r:id="rId38"/>
    <p:sldId id="922" r:id="rId39"/>
    <p:sldId id="946" r:id="rId40"/>
    <p:sldId id="923" r:id="rId41"/>
    <p:sldId id="924" r:id="rId42"/>
    <p:sldId id="925" r:id="rId43"/>
    <p:sldId id="926" r:id="rId44"/>
    <p:sldId id="927" r:id="rId45"/>
    <p:sldId id="928" r:id="rId46"/>
    <p:sldId id="982" r:id="rId47"/>
    <p:sldId id="930" r:id="rId48"/>
    <p:sldId id="835" r:id="rId4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9" autoAdjust="0"/>
    <p:restoredTop sz="75202" autoAdjust="0"/>
  </p:normalViewPr>
  <p:slideViewPr>
    <p:cSldViewPr>
      <p:cViewPr>
        <p:scale>
          <a:sx n="100" d="100"/>
          <a:sy n="100" d="100"/>
        </p:scale>
        <p:origin x="-6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3593648-B6B4-48DF-B44C-E3693731EC71}" type="slidenum">
              <a:rPr lang="en-GB" smtClean="0"/>
              <a:pPr defTabSz="963613"/>
              <a:t>7</a:t>
            </a:fld>
            <a:endParaRPr lang="en-GB" smtClean="0"/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iversityOfWaterloo_logo_horiz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64" y="0"/>
            <a:ext cx="4393936" cy="1761759"/>
          </a:xfrm>
          <a:prstGeom prst="rect">
            <a:avLst/>
          </a:prstGeom>
        </p:spPr>
      </p:pic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600" dirty="0" smtClean="0">
                <a:solidFill>
                  <a:schemeClr val="bg2"/>
                </a:solidFill>
                <a:latin typeface="Gill Sans"/>
                <a:cs typeface="Gill Sans"/>
              </a:rPr>
              <a:t>Big Data Infrastructure</a:t>
            </a:r>
            <a:endParaRPr lang="en-US" sz="36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Week 2: MapReduce Algorithm Design (2/2)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489/698 Big Data Infrastructure (Winter 2016)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January 14, 2016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These slides are available at http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/bigdata-2016w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469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API*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Mapper&lt;K</a:t>
            </a:r>
            <a:r>
              <a:rPr lang="en-US" baseline="-25000" dirty="0" smtClean="0"/>
              <a:t>in</a:t>
            </a:r>
            <a:r>
              <a:rPr lang="en-US" dirty="0" smtClean="0"/>
              <a:t>,V</a:t>
            </a:r>
            <a:r>
              <a:rPr lang="en-US" baseline="-25000" dirty="0"/>
              <a:t>in</a:t>
            </a:r>
            <a:r>
              <a:rPr lang="en-US" dirty="0" smtClean="0"/>
              <a:t>,K</a:t>
            </a:r>
            <a:r>
              <a:rPr lang="en-US" baseline="-25000" dirty="0"/>
              <a:t>out</a:t>
            </a:r>
            <a:r>
              <a:rPr lang="en-US" dirty="0" smtClean="0"/>
              <a:t>,V</a:t>
            </a:r>
            <a:r>
              <a:rPr lang="en-US" baseline="-25000" dirty="0" smtClean="0"/>
              <a:t>out</a:t>
            </a:r>
            <a:r>
              <a:rPr lang="en-US" dirty="0" smtClean="0"/>
              <a:t>&gt;</a:t>
            </a:r>
          </a:p>
          <a:p>
            <a:pPr lvl="1"/>
            <a:r>
              <a:rPr lang="en-US" dirty="0"/>
              <a:t>void setup(</a:t>
            </a:r>
            <a:r>
              <a:rPr lang="en-US" dirty="0" err="1"/>
              <a:t>Mapper.Context</a:t>
            </a:r>
            <a:r>
              <a:rPr lang="en-US" dirty="0"/>
              <a:t> context)</a:t>
            </a:r>
            <a:br>
              <a:rPr lang="en-US" dirty="0"/>
            </a:br>
            <a:r>
              <a:rPr lang="en-US" dirty="0"/>
              <a:t>Called once at the beginning of the </a:t>
            </a:r>
            <a:r>
              <a:rPr lang="en-US" dirty="0" smtClean="0"/>
              <a:t>task</a:t>
            </a:r>
          </a:p>
          <a:p>
            <a:pPr lvl="1"/>
            <a:r>
              <a:rPr lang="en-US" dirty="0" smtClean="0"/>
              <a:t>void map</a:t>
            </a:r>
            <a:r>
              <a:rPr lang="en-US" dirty="0"/>
              <a:t>(</a:t>
            </a:r>
            <a:r>
              <a:rPr lang="en-US" dirty="0" smtClean="0"/>
              <a:t>K</a:t>
            </a:r>
            <a:r>
              <a:rPr lang="en-US" baseline="-25000" dirty="0"/>
              <a:t>in</a:t>
            </a:r>
            <a:r>
              <a:rPr lang="en-US" dirty="0" smtClean="0"/>
              <a:t> </a:t>
            </a:r>
            <a:r>
              <a:rPr lang="en-US" dirty="0"/>
              <a:t>key, </a:t>
            </a:r>
            <a:r>
              <a:rPr lang="en-US" dirty="0" smtClean="0"/>
              <a:t>V</a:t>
            </a:r>
            <a:r>
              <a:rPr lang="en-US" baseline="-25000" dirty="0"/>
              <a:t>in</a:t>
            </a:r>
            <a:r>
              <a:rPr lang="en-US" dirty="0" smtClean="0"/>
              <a:t> </a:t>
            </a:r>
            <a:r>
              <a:rPr lang="en-US" dirty="0"/>
              <a:t>value, </a:t>
            </a:r>
            <a:r>
              <a:rPr lang="en-US" dirty="0" err="1"/>
              <a:t>Mapper.Context</a:t>
            </a:r>
            <a:r>
              <a:rPr lang="en-US" dirty="0"/>
              <a:t> context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Called </a:t>
            </a:r>
            <a:r>
              <a:rPr lang="en-US" dirty="0"/>
              <a:t>once for each key/value pair in the input </a:t>
            </a:r>
            <a:r>
              <a:rPr lang="en-US" dirty="0" smtClean="0"/>
              <a:t>split</a:t>
            </a:r>
          </a:p>
          <a:p>
            <a:pPr lvl="1"/>
            <a:r>
              <a:rPr lang="en-US" dirty="0"/>
              <a:t>void cleanup(</a:t>
            </a:r>
            <a:r>
              <a:rPr lang="en-US" dirty="0" err="1"/>
              <a:t>Mapper.Context</a:t>
            </a:r>
            <a:r>
              <a:rPr lang="en-US" dirty="0"/>
              <a:t> context)</a:t>
            </a:r>
            <a:br>
              <a:rPr lang="en-US" dirty="0"/>
            </a:br>
            <a:r>
              <a:rPr lang="en-US" dirty="0"/>
              <a:t>Called once at the end of the </a:t>
            </a:r>
            <a:r>
              <a:rPr lang="en-US" dirty="0" smtClean="0"/>
              <a:t>task</a:t>
            </a:r>
            <a:endParaRPr lang="en-US" dirty="0"/>
          </a:p>
          <a:p>
            <a:r>
              <a:rPr lang="en-US" dirty="0"/>
              <a:t>Reducer&lt;K</a:t>
            </a:r>
            <a:r>
              <a:rPr lang="en-US" baseline="-25000" dirty="0"/>
              <a:t>in</a:t>
            </a:r>
            <a:r>
              <a:rPr lang="en-US" dirty="0"/>
              <a:t>,V</a:t>
            </a:r>
            <a:r>
              <a:rPr lang="en-US" baseline="-25000" dirty="0"/>
              <a:t>in</a:t>
            </a:r>
            <a:r>
              <a:rPr lang="en-US" dirty="0"/>
              <a:t>,K</a:t>
            </a:r>
            <a:r>
              <a:rPr lang="en-US" baseline="-25000" dirty="0"/>
              <a:t>out</a:t>
            </a:r>
            <a:r>
              <a:rPr lang="en-US" dirty="0"/>
              <a:t>,V</a:t>
            </a:r>
            <a:r>
              <a:rPr lang="en-US" baseline="-25000" dirty="0"/>
              <a:t>out</a:t>
            </a:r>
            <a:r>
              <a:rPr lang="en-US" dirty="0" smtClean="0"/>
              <a:t>&gt;</a:t>
            </a:r>
            <a:r>
              <a:rPr lang="en-US" dirty="0"/>
              <a:t>/Combiner&lt;K</a:t>
            </a:r>
            <a:r>
              <a:rPr lang="en-US" baseline="-25000" dirty="0"/>
              <a:t>in</a:t>
            </a:r>
            <a:r>
              <a:rPr lang="en-US" dirty="0"/>
              <a:t>,V</a:t>
            </a:r>
            <a:r>
              <a:rPr lang="en-US" baseline="-25000" dirty="0"/>
              <a:t>in</a:t>
            </a:r>
            <a:r>
              <a:rPr lang="en-US" dirty="0"/>
              <a:t>,K</a:t>
            </a:r>
            <a:r>
              <a:rPr lang="en-US" baseline="-25000" dirty="0"/>
              <a:t>out</a:t>
            </a:r>
            <a:r>
              <a:rPr lang="en-US" dirty="0"/>
              <a:t>,V</a:t>
            </a:r>
            <a:r>
              <a:rPr lang="en-US" baseline="-25000" dirty="0"/>
              <a:t>out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void setup(</a:t>
            </a:r>
            <a:r>
              <a:rPr lang="en-US" dirty="0" err="1" smtClean="0"/>
              <a:t>Reducer.Context</a:t>
            </a:r>
            <a:r>
              <a:rPr lang="en-US" dirty="0" smtClean="0"/>
              <a:t> </a:t>
            </a:r>
            <a:r>
              <a:rPr lang="en-US" dirty="0"/>
              <a:t>context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Called </a:t>
            </a:r>
            <a:r>
              <a:rPr lang="en-US" dirty="0"/>
              <a:t>once at the start of the </a:t>
            </a:r>
            <a:r>
              <a:rPr lang="en-US" dirty="0" smtClean="0"/>
              <a:t>task</a:t>
            </a:r>
            <a:endParaRPr lang="en-US" dirty="0"/>
          </a:p>
          <a:p>
            <a:pPr lvl="1"/>
            <a:r>
              <a:rPr lang="en-US" dirty="0"/>
              <a:t>v</a:t>
            </a:r>
            <a:r>
              <a:rPr lang="en-US" dirty="0" smtClean="0"/>
              <a:t>oid reduce</a:t>
            </a:r>
            <a:r>
              <a:rPr lang="en-US" dirty="0"/>
              <a:t>(</a:t>
            </a:r>
            <a:r>
              <a:rPr lang="en-US" dirty="0" smtClean="0"/>
              <a:t>K</a:t>
            </a:r>
            <a:r>
              <a:rPr lang="en-US" baseline="-25000" dirty="0"/>
              <a:t>in</a:t>
            </a:r>
            <a:r>
              <a:rPr lang="en-US" dirty="0" smtClean="0"/>
              <a:t> </a:t>
            </a:r>
            <a:r>
              <a:rPr lang="en-US" dirty="0"/>
              <a:t>key, </a:t>
            </a:r>
            <a:r>
              <a:rPr lang="en-US" dirty="0" err="1"/>
              <a:t>Iterable</a:t>
            </a:r>
            <a:r>
              <a:rPr lang="en-US" dirty="0"/>
              <a:t>&lt;</a:t>
            </a:r>
            <a:r>
              <a:rPr lang="en-US" dirty="0" smtClean="0"/>
              <a:t>V</a:t>
            </a:r>
            <a:r>
              <a:rPr lang="en-US" baseline="-25000" dirty="0"/>
              <a:t>in</a:t>
            </a:r>
            <a:r>
              <a:rPr lang="en-US" dirty="0" smtClean="0"/>
              <a:t>&gt; </a:t>
            </a:r>
            <a:r>
              <a:rPr lang="en-US" dirty="0"/>
              <a:t>values, </a:t>
            </a:r>
            <a:r>
              <a:rPr lang="en-US" dirty="0" err="1" smtClean="0"/>
              <a:t>Reducer.Context</a:t>
            </a:r>
            <a:r>
              <a:rPr lang="en-US" dirty="0" smtClean="0"/>
              <a:t> </a:t>
            </a:r>
            <a:r>
              <a:rPr lang="en-US" dirty="0"/>
              <a:t>context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Called </a:t>
            </a:r>
            <a:r>
              <a:rPr lang="en-US" dirty="0"/>
              <a:t>once for each </a:t>
            </a:r>
            <a:r>
              <a:rPr lang="en-US" dirty="0" smtClean="0"/>
              <a:t>key</a:t>
            </a:r>
            <a:endParaRPr lang="en-US" dirty="0"/>
          </a:p>
          <a:p>
            <a:pPr lvl="1"/>
            <a:r>
              <a:rPr lang="en-US" dirty="0"/>
              <a:t>v</a:t>
            </a:r>
            <a:r>
              <a:rPr lang="en-US" dirty="0" smtClean="0"/>
              <a:t>oid cleanup(</a:t>
            </a:r>
            <a:r>
              <a:rPr lang="en-US" dirty="0" err="1" smtClean="0"/>
              <a:t>Reducer.Context</a:t>
            </a:r>
            <a:r>
              <a:rPr lang="en-US" dirty="0" smtClean="0"/>
              <a:t> </a:t>
            </a:r>
            <a:r>
              <a:rPr lang="en-US" dirty="0"/>
              <a:t>context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Called </a:t>
            </a:r>
            <a:r>
              <a:rPr lang="en-US" dirty="0"/>
              <a:t>once at the end of the </a:t>
            </a:r>
            <a:r>
              <a:rPr lang="en-US" dirty="0" smtClean="0"/>
              <a:t>task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20340" y="6324600"/>
            <a:ext cx="39712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*Note that there are two versions of the API!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063038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Preserving State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1066800" y="1676400"/>
            <a:ext cx="2057401" cy="3886200"/>
            <a:chOff x="1143000" y="1676400"/>
            <a:chExt cx="2057401" cy="38862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143000" y="1676400"/>
              <a:ext cx="2057400" cy="3886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3001" y="18288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Mapper object</a:t>
              </a:r>
              <a:endParaRPr lang="en-US" sz="180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10" name="Rounded Rectangle 9"/>
          <p:cNvSpPr/>
          <p:nvPr/>
        </p:nvSpPr>
        <p:spPr bwMode="auto">
          <a:xfrm>
            <a:off x="1295400" y="2895600"/>
            <a:ext cx="16002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setup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95400" y="3505200"/>
            <a:ext cx="1600200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map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295400" y="4724400"/>
            <a:ext cx="16002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cleanup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600200" y="2362200"/>
            <a:ext cx="990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state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>
            <a:off x="3124200" y="2286000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57600" y="209984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one object per task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172199" y="1676400"/>
            <a:ext cx="2057401" cy="3886200"/>
            <a:chOff x="6019800" y="1676400"/>
            <a:chExt cx="2057401" cy="38862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019800" y="1676400"/>
              <a:ext cx="2057400" cy="3886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19801" y="18288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Reducer object</a:t>
              </a:r>
              <a:endParaRPr lang="en-US" sz="180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22" name="Rounded Rectangle 21"/>
          <p:cNvSpPr/>
          <p:nvPr/>
        </p:nvSpPr>
        <p:spPr bwMode="auto">
          <a:xfrm>
            <a:off x="6400799" y="2895600"/>
            <a:ext cx="16002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setup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6400799" y="3505200"/>
            <a:ext cx="1600200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reduce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6400799" y="4724400"/>
            <a:ext cx="16002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close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705599" y="2362200"/>
            <a:ext cx="990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state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5638799" y="2286000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rot="10800000">
            <a:off x="2895601" y="3705999"/>
            <a:ext cx="609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41207" y="3505200"/>
            <a:ext cx="16403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one call per input </a:t>
            </a:r>
            <a:b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key-value pair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5800" y="4139624"/>
            <a:ext cx="15745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one call per </a:t>
            </a:r>
            <a:b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intermediate key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rot="10800000" flipH="1">
            <a:off x="5791199" y="4341811"/>
            <a:ext cx="609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0" idx="3"/>
          </p:cNvCxnSpPr>
          <p:nvPr/>
        </p:nvCxnSpPr>
        <p:spPr bwMode="auto">
          <a:xfrm rot="10800000">
            <a:off x="2895601" y="3124200"/>
            <a:ext cx="762001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57600" y="2971800"/>
            <a:ext cx="2005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API initialization hook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35" name="Straight Arrow Connector 34"/>
          <p:cNvCxnSpPr>
            <a:endCxn id="22" idx="1"/>
          </p:cNvCxnSpPr>
          <p:nvPr/>
        </p:nvCxnSpPr>
        <p:spPr bwMode="auto">
          <a:xfrm flipV="1">
            <a:off x="5638800" y="3124200"/>
            <a:ext cx="761999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 rot="10800000">
            <a:off x="2895602" y="4953000"/>
            <a:ext cx="91439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10000" y="4800600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API cleanup hook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5486399" y="4953000"/>
            <a:ext cx="914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11" idx="1"/>
            <a:endCxn id="15" idx="1"/>
          </p:cNvCxnSpPr>
          <p:nvPr/>
        </p:nvCxnSpPr>
        <p:spPr bwMode="auto">
          <a:xfrm rot="10800000" flipH="1">
            <a:off x="1295400" y="2514600"/>
            <a:ext cx="304800" cy="1524000"/>
          </a:xfrm>
          <a:prstGeom prst="curvedConnector3">
            <a:avLst>
              <a:gd name="adj1" fmla="val -43235"/>
            </a:avLst>
          </a:prstGeom>
          <a:ln>
            <a:prstDash val="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23" idx="3"/>
            <a:endCxn id="25" idx="3"/>
          </p:cNvCxnSpPr>
          <p:nvPr/>
        </p:nvCxnSpPr>
        <p:spPr bwMode="auto">
          <a:xfrm flipH="1" flipV="1">
            <a:off x="7696199" y="2514600"/>
            <a:ext cx="304800" cy="1524000"/>
          </a:xfrm>
          <a:prstGeom prst="curvedConnector3">
            <a:avLst>
              <a:gd name="adj1" fmla="val -39706"/>
            </a:avLst>
          </a:prstGeom>
          <a:ln>
            <a:prstDash val="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148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9" grpId="0"/>
      <p:bldP spid="22" grpId="0" animBg="1"/>
      <p:bldP spid="23" grpId="0" animBg="1"/>
      <p:bldP spid="24" grpId="0" animBg="1"/>
      <p:bldP spid="25" grpId="0" animBg="1"/>
      <p:bldP spid="28" grpId="0"/>
      <p:bldP spid="30" grpId="0"/>
      <p:bldP spid="34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Scalable Hadoop Algorithms: Themes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object creation</a:t>
            </a:r>
          </a:p>
          <a:p>
            <a:pPr lvl="1"/>
            <a:r>
              <a:rPr lang="en-US" dirty="0" smtClean="0"/>
              <a:t>(Relatively) costly operation</a:t>
            </a:r>
          </a:p>
          <a:p>
            <a:pPr lvl="1"/>
            <a:r>
              <a:rPr lang="en-US" dirty="0" smtClean="0"/>
              <a:t>Garbage collection</a:t>
            </a:r>
          </a:p>
          <a:p>
            <a:r>
              <a:rPr lang="en-US" dirty="0" smtClean="0"/>
              <a:t>Avoid buffering</a:t>
            </a:r>
          </a:p>
          <a:p>
            <a:pPr lvl="1"/>
            <a:r>
              <a:rPr lang="en-US" dirty="0" smtClean="0"/>
              <a:t>Limited heap size</a:t>
            </a:r>
          </a:p>
          <a:p>
            <a:pPr lvl="1"/>
            <a:r>
              <a:rPr lang="en-US" dirty="0" smtClean="0"/>
              <a:t>Works for small datasets, but won’t scale!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389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Local Aggregation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 scaling characteristics:</a:t>
            </a:r>
          </a:p>
          <a:p>
            <a:pPr lvl="1"/>
            <a:r>
              <a:rPr lang="en-US" dirty="0" smtClean="0"/>
              <a:t>Twice the data, twice the running time</a:t>
            </a:r>
          </a:p>
          <a:p>
            <a:pPr lvl="1"/>
            <a:r>
              <a:rPr lang="en-US" dirty="0" smtClean="0"/>
              <a:t>Twice the resources, half the running time</a:t>
            </a:r>
          </a:p>
          <a:p>
            <a:r>
              <a:rPr lang="en-US" dirty="0" smtClean="0"/>
              <a:t>Why can’t we achieve this?</a:t>
            </a:r>
          </a:p>
          <a:p>
            <a:pPr lvl="1"/>
            <a:r>
              <a:rPr lang="en-US" dirty="0" smtClean="0"/>
              <a:t>Synchronization requires communication</a:t>
            </a:r>
          </a:p>
          <a:p>
            <a:pPr lvl="1"/>
            <a:r>
              <a:rPr lang="en-US" dirty="0" smtClean="0"/>
              <a:t>Communication kills performance</a:t>
            </a:r>
          </a:p>
          <a:p>
            <a:r>
              <a:rPr lang="en-US" dirty="0" smtClean="0"/>
              <a:t>Thus… avoid communication!</a:t>
            </a:r>
          </a:p>
          <a:p>
            <a:pPr lvl="1"/>
            <a:r>
              <a:rPr lang="en-US" dirty="0" smtClean="0"/>
              <a:t>Reduce intermediate data via local aggregation</a:t>
            </a:r>
          </a:p>
          <a:p>
            <a:pPr lvl="1"/>
            <a:r>
              <a:rPr lang="en-US" dirty="0" smtClean="0"/>
              <a:t>Combiners can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096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Shuffle and Sort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15240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Mapper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22860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Reducer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85800" y="2590800"/>
            <a:ext cx="1371600" cy="1371600"/>
            <a:chOff x="1219200" y="3200400"/>
            <a:chExt cx="1371600" cy="1371600"/>
          </a:xfrm>
        </p:grpSpPr>
        <p:sp>
          <p:nvSpPr>
            <p:cNvPr id="7" name="Oval 6"/>
            <p:cNvSpPr/>
            <p:nvPr/>
          </p:nvSpPr>
          <p:spPr bwMode="auto">
            <a:xfrm>
              <a:off x="1219200" y="3200400"/>
              <a:ext cx="1371600" cy="1371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371600" y="3352800"/>
              <a:ext cx="1066800" cy="1066800"/>
            </a:xfrm>
            <a:prstGeom prst="ellipse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447800" y="4800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44958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44958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24384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895600" y="26670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2895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95600" y="31242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953000" y="2133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953000" y="24384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953000" y="27432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1181100" y="2324100"/>
            <a:ext cx="381000" cy="1588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rot="5400000">
            <a:off x="1181894" y="4228306"/>
            <a:ext cx="381000" cy="1588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rot="16200000" flipH="1">
            <a:off x="1372394" y="4191794"/>
            <a:ext cx="609600" cy="303212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rot="16200000" flipH="1">
            <a:off x="1753394" y="4039394"/>
            <a:ext cx="381000" cy="379412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2362200" y="3733800"/>
            <a:ext cx="838200" cy="381000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3"/>
            <a:endCxn id="17" idx="1"/>
          </p:cNvCxnSpPr>
          <p:nvPr/>
        </p:nvCxnSpPr>
        <p:spPr bwMode="auto">
          <a:xfrm flipV="1">
            <a:off x="3657600" y="2247900"/>
            <a:ext cx="1295400" cy="3048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8" idx="1"/>
          </p:cNvCxnSpPr>
          <p:nvPr/>
        </p:nvCxnSpPr>
        <p:spPr bwMode="auto">
          <a:xfrm rot="5400000" flipH="1" flipV="1">
            <a:off x="2152650" y="3143250"/>
            <a:ext cx="3390900" cy="22098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9" idx="1"/>
          </p:cNvCxnSpPr>
          <p:nvPr/>
        </p:nvCxnSpPr>
        <p:spPr bwMode="auto">
          <a:xfrm rot="5400000" flipH="1" flipV="1">
            <a:off x="2419350" y="3409950"/>
            <a:ext cx="3086100" cy="19812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48854" y="5943600"/>
            <a:ext cx="156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other </a:t>
            </a:r>
            <a:r>
              <a:rPr lang="en-US" sz="18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mappers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46" name="Straight Arrow Connector 45"/>
          <p:cNvCxnSpPr>
            <a:stCxn id="13" idx="3"/>
          </p:cNvCxnSpPr>
          <p:nvPr/>
        </p:nvCxnSpPr>
        <p:spPr bwMode="auto">
          <a:xfrm>
            <a:off x="3657600" y="2781300"/>
            <a:ext cx="2057400" cy="20193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4" idx="3"/>
          </p:cNvCxnSpPr>
          <p:nvPr/>
        </p:nvCxnSpPr>
        <p:spPr bwMode="auto">
          <a:xfrm>
            <a:off x="3657600" y="3009900"/>
            <a:ext cx="1828800" cy="17907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5" idx="3"/>
          </p:cNvCxnSpPr>
          <p:nvPr/>
        </p:nvCxnSpPr>
        <p:spPr bwMode="auto">
          <a:xfrm>
            <a:off x="3657600" y="3238500"/>
            <a:ext cx="1600200" cy="15621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15854" y="4843046"/>
            <a:ext cx="159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other reducers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2001" y="30581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circular buffer </a:t>
            </a:r>
            <a:b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(in memory)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6596" y="5029200"/>
            <a:ext cx="1221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spills (on disk)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79940" y="1905000"/>
            <a:ext cx="1130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merged spills </a:t>
            </a:r>
            <a:b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(on disk)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05105" y="1600200"/>
            <a:ext cx="1442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intermediate files </a:t>
            </a:r>
            <a:b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(on disk)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4" name="Straight Arrow Connector 73"/>
          <p:cNvCxnSpPr>
            <a:endCxn id="17" idx="3"/>
          </p:cNvCxnSpPr>
          <p:nvPr/>
        </p:nvCxnSpPr>
        <p:spPr bwMode="auto">
          <a:xfrm rot="10800000">
            <a:off x="5715000" y="2247900"/>
            <a:ext cx="1600200" cy="1905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" idx="1"/>
            <a:endCxn id="18" idx="3"/>
          </p:cNvCxnSpPr>
          <p:nvPr/>
        </p:nvCxnSpPr>
        <p:spPr bwMode="auto">
          <a:xfrm rot="10800000">
            <a:off x="5715000" y="2552700"/>
            <a:ext cx="1600200" cy="1588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19" idx="3"/>
          </p:cNvCxnSpPr>
          <p:nvPr/>
        </p:nvCxnSpPr>
        <p:spPr bwMode="auto">
          <a:xfrm rot="10800000" flipV="1">
            <a:off x="5715000" y="2667000"/>
            <a:ext cx="1600200" cy="1905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 bwMode="auto">
          <a:xfrm>
            <a:off x="2286000" y="3733800"/>
            <a:ext cx="1143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2"/>
                </a:solidFill>
                <a:latin typeface="Gill Sans"/>
                <a:cs typeface="Gill Sans"/>
              </a:rPr>
              <a:t>Combiner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5943600" y="2362200"/>
            <a:ext cx="1143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2"/>
                </a:solidFill>
                <a:latin typeface="Gill Sans"/>
                <a:cs typeface="Gill Sans"/>
              </a:rPr>
              <a:t>Combiner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26492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Count: Baseline</a:t>
            </a:r>
            <a:endParaRPr lang="en-US" dirty="0"/>
          </a:p>
        </p:txBody>
      </p:sp>
      <p:pic>
        <p:nvPicPr>
          <p:cNvPr id="5" name="Picture 4" descr="wc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" y="1962150"/>
            <a:ext cx="4876800" cy="283845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5867400"/>
            <a:ext cx="5328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What’s the impact of combiners?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8366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Count: Version 1</a:t>
            </a:r>
            <a:endParaRPr lang="en-US" dirty="0"/>
          </a:p>
        </p:txBody>
      </p:sp>
      <p:pic>
        <p:nvPicPr>
          <p:cNvPr id="6" name="Picture 5" descr="wc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" y="2286000"/>
            <a:ext cx="8172450" cy="19812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5867400"/>
            <a:ext cx="4512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Are combiners still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 needed?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312541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Count: Version 2</a:t>
            </a:r>
            <a:endParaRPr lang="en-US" dirty="0"/>
          </a:p>
        </p:txBody>
      </p:sp>
      <p:pic>
        <p:nvPicPr>
          <p:cNvPr id="4" name="Picture 3" descr="wc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" y="2286000"/>
            <a:ext cx="8162925" cy="2505075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5867400"/>
            <a:ext cx="4512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Are combiners still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 needed?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20273313">
            <a:off x="4075324" y="2471905"/>
            <a:ext cx="40713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Key idea: preserve state across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input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 key-value pairs!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370909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 for Local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“In-mapper combining”</a:t>
            </a:r>
          </a:p>
          <a:p>
            <a:pPr lvl="1"/>
            <a:r>
              <a:rPr lang="en-US" dirty="0" smtClean="0"/>
              <a:t>Fold the functionality of the combiner into the mapper by preserving state across multiple map calls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Why is this faster than actual combiners?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Explicit memory management required</a:t>
            </a:r>
          </a:p>
          <a:p>
            <a:pPr lvl="1"/>
            <a:r>
              <a:rPr lang="en-US" dirty="0" smtClean="0"/>
              <a:t>Potential for order-dependent bugs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497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Combiners and reducers share same method signature</a:t>
            </a:r>
          </a:p>
          <a:p>
            <a:pPr lvl="1"/>
            <a:r>
              <a:rPr lang="en-US" dirty="0" smtClean="0"/>
              <a:t>Sometimes, reducers can serve as combiners</a:t>
            </a:r>
          </a:p>
          <a:p>
            <a:pPr lvl="1"/>
            <a:r>
              <a:rPr lang="en-US" dirty="0" smtClean="0"/>
              <a:t>Often, not…</a:t>
            </a:r>
          </a:p>
          <a:p>
            <a:r>
              <a:rPr lang="en-US" dirty="0" smtClean="0"/>
              <a:t>Remember: combiner are optional optimizations</a:t>
            </a:r>
          </a:p>
          <a:p>
            <a:pPr lvl="1"/>
            <a:r>
              <a:rPr lang="en-US" dirty="0" smtClean="0"/>
              <a:t>Should not affect algorithm correctness</a:t>
            </a:r>
          </a:p>
          <a:p>
            <a:pPr lvl="1"/>
            <a:r>
              <a:rPr lang="en-US" dirty="0" smtClean="0"/>
              <a:t>May be run 0, 1, or multiple times</a:t>
            </a:r>
          </a:p>
          <a:p>
            <a:r>
              <a:rPr lang="en-US" dirty="0" smtClean="0"/>
              <a:t>Example: find average of integers associated with the same key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85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_Scre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0"/>
            <a:ext cx="9144000" cy="11531599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(The Scream)</a:t>
            </a:r>
            <a:endParaRPr lang="en-US" sz="10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Mean: Version 1</a:t>
            </a:r>
            <a:endParaRPr lang="en-US" dirty="0"/>
          </a:p>
        </p:txBody>
      </p:sp>
      <p:pic>
        <p:nvPicPr>
          <p:cNvPr id="4" name="Picture 3" descr="compute-mea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825" y="1719262"/>
            <a:ext cx="5086350" cy="3419475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5867400"/>
            <a:ext cx="63585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Why can’t we use reducer as combiner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?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852363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Mean: Version 2</a:t>
            </a:r>
            <a:endParaRPr lang="en-US" dirty="0"/>
          </a:p>
        </p:txBody>
      </p:sp>
      <p:pic>
        <p:nvPicPr>
          <p:cNvPr id="5" name="Picture 4" descr="compute-mea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40" y="1097280"/>
            <a:ext cx="7372350" cy="5092065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15277" y="6015335"/>
            <a:ext cx="38715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Why doesn’t this work?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493257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Mean: Version 3</a:t>
            </a:r>
            <a:endParaRPr lang="en-US" dirty="0"/>
          </a:p>
        </p:txBody>
      </p:sp>
      <p:pic>
        <p:nvPicPr>
          <p:cNvPr id="5" name="Picture 4" descr="compute-mean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41" y="1088707"/>
            <a:ext cx="5306378" cy="5083493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39000" y="5943600"/>
            <a:ext cx="12273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Fixed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?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4346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the Mean</a:t>
            </a:r>
            <a:r>
              <a:rPr lang="en-US" dirty="0" smtClean="0"/>
              <a:t>: Version 4</a:t>
            </a:r>
            <a:endParaRPr lang="en-US" dirty="0"/>
          </a:p>
        </p:txBody>
      </p:sp>
      <p:pic>
        <p:nvPicPr>
          <p:cNvPr id="5" name="Picture 4" descr="compute-mean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9350" y="2043112"/>
            <a:ext cx="4305300" cy="2771775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91000" y="5867400"/>
            <a:ext cx="4512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Are combiners still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 needed?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317637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2971800"/>
            <a:ext cx="38590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</a:pPr>
            <a:r>
              <a:rPr lang="en-US" sz="2800" b="0" kern="0" dirty="0">
                <a:solidFill>
                  <a:srgbClr val="000000"/>
                </a:solidFill>
                <a:latin typeface="Gill Sans"/>
                <a:cs typeface="Gill Sans"/>
              </a:rPr>
              <a:t>Mapper&lt;</a:t>
            </a:r>
            <a:r>
              <a:rPr lang="en-US" sz="2800" b="0" kern="0" dirty="0" err="1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2800" b="0" kern="0" baseline="-25000" dirty="0" err="1">
                <a:solidFill>
                  <a:srgbClr val="000000"/>
                </a:solidFill>
                <a:latin typeface="Gill Sans"/>
                <a:cs typeface="Gill Sans"/>
              </a:rPr>
              <a:t>in</a:t>
            </a:r>
            <a:r>
              <a:rPr lang="en-US" sz="2800" b="0" kern="0" dirty="0" err="1">
                <a:solidFill>
                  <a:srgbClr val="000000"/>
                </a:solidFill>
                <a:latin typeface="Gill Sans"/>
                <a:cs typeface="Gill Sans"/>
              </a:rPr>
              <a:t>,V</a:t>
            </a:r>
            <a:r>
              <a:rPr lang="en-US" sz="2800" b="0" kern="0" baseline="-25000" dirty="0" err="1">
                <a:solidFill>
                  <a:srgbClr val="000000"/>
                </a:solidFill>
                <a:latin typeface="Gill Sans"/>
                <a:cs typeface="Gill Sans"/>
              </a:rPr>
              <a:t>in</a:t>
            </a:r>
            <a:r>
              <a:rPr lang="en-US" sz="2800" b="0" kern="0" dirty="0" err="1">
                <a:solidFill>
                  <a:srgbClr val="000000"/>
                </a:solidFill>
                <a:latin typeface="Gill Sans"/>
                <a:cs typeface="Gill Sans"/>
              </a:rPr>
              <a:t>,K</a:t>
            </a:r>
            <a:r>
              <a:rPr lang="en-US" sz="2800" b="0" kern="0" baseline="-25000" dirty="0" err="1">
                <a:solidFill>
                  <a:srgbClr val="000000"/>
                </a:solidFill>
                <a:latin typeface="Gill Sans"/>
                <a:cs typeface="Gill Sans"/>
              </a:rPr>
              <a:t>out</a:t>
            </a:r>
            <a:r>
              <a:rPr lang="en-US" sz="2800" b="0" kern="0" dirty="0" err="1">
                <a:solidFill>
                  <a:srgbClr val="000000"/>
                </a:solidFill>
                <a:latin typeface="Gill Sans"/>
                <a:cs typeface="Gill Sans"/>
              </a:rPr>
              <a:t>,V</a:t>
            </a:r>
            <a:r>
              <a:rPr lang="en-US" sz="2800" b="0" kern="0" baseline="-25000" dirty="0" err="1">
                <a:solidFill>
                  <a:srgbClr val="000000"/>
                </a:solidFill>
                <a:latin typeface="Gill Sans"/>
                <a:cs typeface="Gill Sans"/>
              </a:rPr>
              <a:t>out</a:t>
            </a:r>
            <a:r>
              <a:rPr lang="en-US" sz="2800" b="0" kern="0" dirty="0">
                <a:solidFill>
                  <a:srgbClr val="000000"/>
                </a:solidFill>
                <a:latin typeface="Gill Sans"/>
                <a:cs typeface="Gill Sans"/>
              </a:rPr>
              <a:t>&gt;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67000" y="3505200"/>
            <a:ext cx="4233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</a:pPr>
            <a:r>
              <a:rPr lang="en-US" sz="2800" b="0" kern="0" dirty="0">
                <a:solidFill>
                  <a:srgbClr val="000000"/>
                </a:solidFill>
                <a:latin typeface="Gill Sans"/>
                <a:cs typeface="Gill Sans"/>
              </a:rPr>
              <a:t>Combiner&lt;</a:t>
            </a:r>
            <a:r>
              <a:rPr lang="en-US" sz="2800" b="0" kern="0" dirty="0" err="1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2800" b="0" kern="0" baseline="-25000" dirty="0" err="1">
                <a:solidFill>
                  <a:srgbClr val="000000"/>
                </a:solidFill>
                <a:latin typeface="Gill Sans"/>
                <a:cs typeface="Gill Sans"/>
              </a:rPr>
              <a:t>in</a:t>
            </a:r>
            <a:r>
              <a:rPr lang="en-US" sz="2800" b="0" kern="0" dirty="0" err="1">
                <a:solidFill>
                  <a:srgbClr val="000000"/>
                </a:solidFill>
                <a:latin typeface="Gill Sans"/>
                <a:cs typeface="Gill Sans"/>
              </a:rPr>
              <a:t>,V</a:t>
            </a:r>
            <a:r>
              <a:rPr lang="en-US" sz="2800" b="0" kern="0" baseline="-25000" dirty="0" err="1">
                <a:solidFill>
                  <a:srgbClr val="000000"/>
                </a:solidFill>
                <a:latin typeface="Gill Sans"/>
                <a:cs typeface="Gill Sans"/>
              </a:rPr>
              <a:t>in</a:t>
            </a:r>
            <a:r>
              <a:rPr lang="en-US" sz="2800" b="0" kern="0" dirty="0" err="1">
                <a:solidFill>
                  <a:srgbClr val="000000"/>
                </a:solidFill>
                <a:latin typeface="Gill Sans"/>
                <a:cs typeface="Gill Sans"/>
              </a:rPr>
              <a:t>,K</a:t>
            </a:r>
            <a:r>
              <a:rPr lang="en-US" sz="2800" b="0" kern="0" baseline="-25000" dirty="0" err="1">
                <a:solidFill>
                  <a:srgbClr val="000000"/>
                </a:solidFill>
                <a:latin typeface="Gill Sans"/>
                <a:cs typeface="Gill Sans"/>
              </a:rPr>
              <a:t>out</a:t>
            </a:r>
            <a:r>
              <a:rPr lang="en-US" sz="2800" b="0" kern="0" dirty="0" err="1">
                <a:solidFill>
                  <a:srgbClr val="000000"/>
                </a:solidFill>
                <a:latin typeface="Gill Sans"/>
                <a:cs typeface="Gill Sans"/>
              </a:rPr>
              <a:t>,V</a:t>
            </a:r>
            <a:r>
              <a:rPr lang="en-US" sz="2800" b="0" kern="0" baseline="-25000" dirty="0" err="1">
                <a:solidFill>
                  <a:srgbClr val="000000"/>
                </a:solidFill>
                <a:latin typeface="Gill Sans"/>
                <a:cs typeface="Gill Sans"/>
              </a:rPr>
              <a:t>out</a:t>
            </a:r>
            <a:r>
              <a:rPr lang="en-US" sz="2800" b="0" kern="0" dirty="0">
                <a:solidFill>
                  <a:srgbClr val="000000"/>
                </a:solidFill>
                <a:latin typeface="Gill Sans"/>
                <a:cs typeface="Gill Sans"/>
              </a:rPr>
              <a:t>&gt;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67000" y="4048780"/>
            <a:ext cx="3975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</a:pPr>
            <a:r>
              <a:rPr lang="en-US" sz="2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Reducer&lt;</a:t>
            </a:r>
            <a:r>
              <a:rPr lang="en-US" sz="2800" b="0" kern="0" dirty="0" err="1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2800" b="0" kern="0" baseline="-25000" dirty="0" err="1">
                <a:solidFill>
                  <a:srgbClr val="000000"/>
                </a:solidFill>
                <a:latin typeface="Gill Sans"/>
                <a:cs typeface="Gill Sans"/>
              </a:rPr>
              <a:t>in</a:t>
            </a:r>
            <a:r>
              <a:rPr lang="en-US" sz="2800" b="0" kern="0" dirty="0" err="1">
                <a:solidFill>
                  <a:srgbClr val="000000"/>
                </a:solidFill>
                <a:latin typeface="Gill Sans"/>
                <a:cs typeface="Gill Sans"/>
              </a:rPr>
              <a:t>,V</a:t>
            </a:r>
            <a:r>
              <a:rPr lang="en-US" sz="2800" b="0" kern="0" baseline="-25000" dirty="0" err="1">
                <a:solidFill>
                  <a:srgbClr val="000000"/>
                </a:solidFill>
                <a:latin typeface="Gill Sans"/>
                <a:cs typeface="Gill Sans"/>
              </a:rPr>
              <a:t>in</a:t>
            </a:r>
            <a:r>
              <a:rPr lang="en-US" sz="2800" b="0" kern="0" dirty="0" err="1">
                <a:solidFill>
                  <a:srgbClr val="000000"/>
                </a:solidFill>
                <a:latin typeface="Gill Sans"/>
                <a:cs typeface="Gill Sans"/>
              </a:rPr>
              <a:t>,K</a:t>
            </a:r>
            <a:r>
              <a:rPr lang="en-US" sz="2800" b="0" kern="0" baseline="-25000" dirty="0" err="1">
                <a:solidFill>
                  <a:srgbClr val="000000"/>
                </a:solidFill>
                <a:latin typeface="Gill Sans"/>
                <a:cs typeface="Gill Sans"/>
              </a:rPr>
              <a:t>out</a:t>
            </a:r>
            <a:r>
              <a:rPr lang="en-US" sz="2800" b="0" kern="0" dirty="0" err="1">
                <a:solidFill>
                  <a:srgbClr val="000000"/>
                </a:solidFill>
                <a:latin typeface="Gill Sans"/>
                <a:cs typeface="Gill Sans"/>
              </a:rPr>
              <a:t>,V</a:t>
            </a:r>
            <a:r>
              <a:rPr lang="en-US" sz="2800" b="0" kern="0" baseline="-25000" dirty="0" err="1">
                <a:solidFill>
                  <a:srgbClr val="000000"/>
                </a:solidFill>
                <a:latin typeface="Gill Sans"/>
                <a:cs typeface="Gill Sans"/>
              </a:rPr>
              <a:t>out</a:t>
            </a:r>
            <a:r>
              <a:rPr lang="en-US" sz="2800" b="0" kern="0" dirty="0">
                <a:solidFill>
                  <a:srgbClr val="000000"/>
                </a:solidFill>
                <a:latin typeface="Gill Sans"/>
                <a:cs typeface="Gill Sans"/>
              </a:rPr>
              <a:t>&gt;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205740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</a:pPr>
            <a:r>
              <a:rPr lang="en-US" sz="3200" kern="0" dirty="0" smtClean="0">
                <a:solidFill>
                  <a:srgbClr val="000000"/>
                </a:solidFill>
                <a:latin typeface="Gill Sans"/>
                <a:cs typeface="Gill Sans"/>
              </a:rPr>
              <a:t>MapReduce API</a:t>
            </a:r>
            <a:endParaRPr lang="en-US" sz="320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91980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Design: Running Example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 co-occurrence matrix for a text collection</a:t>
            </a:r>
          </a:p>
          <a:p>
            <a:pPr lvl="1"/>
            <a:r>
              <a:rPr lang="en-US" dirty="0" smtClean="0"/>
              <a:t>M = N </a:t>
            </a:r>
            <a:r>
              <a:rPr lang="en-US" dirty="0" err="1" smtClean="0"/>
              <a:t>x</a:t>
            </a:r>
            <a:r>
              <a:rPr lang="en-US" dirty="0" smtClean="0"/>
              <a:t> N matrix (N = vocabulary size)</a:t>
            </a:r>
          </a:p>
          <a:p>
            <a:pPr lvl="1"/>
            <a:r>
              <a:rPr lang="en-US" dirty="0" err="1" smtClean="0"/>
              <a:t>M</a:t>
            </a:r>
            <a:r>
              <a:rPr lang="en-US" i="1" baseline="-25000" dirty="0" err="1" smtClean="0"/>
              <a:t>ij</a:t>
            </a:r>
            <a:r>
              <a:rPr lang="en-US" dirty="0" smtClean="0"/>
              <a:t>: number of times </a:t>
            </a:r>
            <a:r>
              <a:rPr lang="en-US" i="1" dirty="0" err="1" smtClean="0"/>
              <a:t>i</a:t>
            </a:r>
            <a:r>
              <a:rPr lang="en-US" dirty="0" smtClean="0"/>
              <a:t> and </a:t>
            </a:r>
            <a:r>
              <a:rPr lang="en-US" i="1" dirty="0" err="1" smtClean="0"/>
              <a:t>j</a:t>
            </a:r>
            <a:r>
              <a:rPr lang="en-US" dirty="0" smtClean="0"/>
              <a:t> co-occur in some context </a:t>
            </a:r>
            <a:br>
              <a:rPr lang="en-US" dirty="0" smtClean="0"/>
            </a:br>
            <a:r>
              <a:rPr lang="en-US" dirty="0" smtClean="0"/>
              <a:t>(for concreteness, let’s say context = sentence)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Distributional profiles as a way of measuring semantic distance</a:t>
            </a:r>
          </a:p>
          <a:p>
            <a:pPr lvl="1"/>
            <a:r>
              <a:rPr lang="en-US" dirty="0" smtClean="0"/>
              <a:t>Semantic distance useful for many language processing tasks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0746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MapReduce: Large Counting Problems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 co-occurrence matrix for a text collection</a:t>
            </a:r>
            <a:br>
              <a:rPr lang="en-US" dirty="0" smtClean="0"/>
            </a:br>
            <a:r>
              <a:rPr lang="en-US" dirty="0" smtClean="0"/>
              <a:t>= specific instance of a large counting problem</a:t>
            </a:r>
          </a:p>
          <a:p>
            <a:pPr lvl="1"/>
            <a:r>
              <a:rPr lang="en-US" dirty="0" smtClean="0"/>
              <a:t>A large event space (number of terms)</a:t>
            </a:r>
          </a:p>
          <a:p>
            <a:pPr lvl="1"/>
            <a:r>
              <a:rPr lang="en-US" dirty="0" smtClean="0"/>
              <a:t>A large number of observations (the collection itself)</a:t>
            </a:r>
          </a:p>
          <a:p>
            <a:pPr lvl="1"/>
            <a:r>
              <a:rPr lang="en-US" dirty="0" smtClean="0"/>
              <a:t>Goal: keep track of interesting statistics about the events</a:t>
            </a:r>
          </a:p>
          <a:p>
            <a:r>
              <a:rPr lang="en-US" dirty="0" smtClean="0"/>
              <a:t>Basic approach</a:t>
            </a:r>
          </a:p>
          <a:p>
            <a:pPr lvl="1"/>
            <a:r>
              <a:rPr lang="en-US" dirty="0" err="1" smtClean="0"/>
              <a:t>Mappers</a:t>
            </a:r>
            <a:r>
              <a:rPr lang="en-US" dirty="0" smtClean="0"/>
              <a:t> generate partial counts</a:t>
            </a:r>
          </a:p>
          <a:p>
            <a:pPr lvl="1"/>
            <a:r>
              <a:rPr lang="en-US" dirty="0" smtClean="0"/>
              <a:t>Reducers aggregate partial counts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882989" y="5029200"/>
            <a:ext cx="7575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"/>
                <a:cs typeface="Gill Sans"/>
              </a:rPr>
              <a:t>How do we aggregate partial counts efficiently?</a:t>
            </a:r>
            <a:endParaRPr lang="en-US" sz="20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2172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Try: “Pairs”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mapper takes a sentence:</a:t>
            </a:r>
          </a:p>
          <a:p>
            <a:pPr lvl="1"/>
            <a:r>
              <a:rPr lang="en-US" dirty="0" smtClean="0"/>
              <a:t>Generate all co-occurring term pairs</a:t>
            </a:r>
          </a:p>
          <a:p>
            <a:pPr lvl="1"/>
            <a:r>
              <a:rPr lang="en-US" dirty="0" smtClean="0"/>
              <a:t>For all pairs, emit (a, b) → count</a:t>
            </a:r>
          </a:p>
          <a:p>
            <a:r>
              <a:rPr lang="en-US" dirty="0" smtClean="0"/>
              <a:t>Reducers sum up counts associated with these pairs</a:t>
            </a:r>
          </a:p>
          <a:p>
            <a:r>
              <a:rPr lang="en-US" dirty="0" smtClean="0"/>
              <a:t>Use combiners!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20146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Pairs: Pseudo-Code</a:t>
            </a:r>
            <a:endParaRPr lang="en-US" dirty="0"/>
          </a:p>
        </p:txBody>
      </p:sp>
      <p:pic>
        <p:nvPicPr>
          <p:cNvPr id="4" name="Content Placeholder 3" descr="matrix-pai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" y="2071687"/>
            <a:ext cx="8220075" cy="3095625"/>
          </a:xfrm>
        </p:spPr>
      </p:pic>
    </p:spTree>
    <p:extLst>
      <p:ext uri="{BB962C8B-B14F-4D97-AF65-F5344CB8AC3E}">
        <p14:creationId xmlns:p14="http://schemas.microsoft.com/office/powerpoint/2010/main" val="2313859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“Pairs” Analysis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Easy to implement, easy to understand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Lots of pairs to sort and shuffle around (upper bound?)</a:t>
            </a:r>
          </a:p>
          <a:p>
            <a:pPr lvl="1"/>
            <a:r>
              <a:rPr lang="en-US" dirty="0" smtClean="0"/>
              <a:t>Not many opportunities for combiners to work</a:t>
            </a:r>
          </a:p>
        </p:txBody>
      </p:sp>
    </p:spTree>
    <p:extLst>
      <p:ext uri="{BB962C8B-B14F-4D97-AF65-F5344CB8AC3E}">
        <p14:creationId xmlns:p14="http://schemas.microsoft.com/office/powerpoint/2010/main" val="14512138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Try: “Stripes”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group together pairs into an associative array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err="1" smtClean="0"/>
              <a:t>mapper</a:t>
            </a:r>
            <a:r>
              <a:rPr lang="en-US" dirty="0" smtClean="0"/>
              <a:t> takes a sentence:</a:t>
            </a:r>
          </a:p>
          <a:p>
            <a:pPr lvl="1"/>
            <a:r>
              <a:rPr lang="en-US" dirty="0" smtClean="0"/>
              <a:t>Generate all co-occurring term pairs</a:t>
            </a:r>
          </a:p>
          <a:p>
            <a:pPr lvl="1"/>
            <a:r>
              <a:rPr lang="en-US" dirty="0" smtClean="0"/>
              <a:t>For each term, emit a → { b: </a:t>
            </a:r>
            <a:r>
              <a:rPr lang="en-US" dirty="0" err="1" smtClean="0"/>
              <a:t>count</a:t>
            </a:r>
            <a:r>
              <a:rPr lang="en-US" baseline="-25000" dirty="0" err="1" smtClean="0"/>
              <a:t>b</a:t>
            </a:r>
            <a:r>
              <a:rPr lang="en-US" dirty="0" smtClean="0"/>
              <a:t>, c: </a:t>
            </a:r>
            <a:r>
              <a:rPr lang="en-US" dirty="0" err="1" smtClean="0"/>
              <a:t>count</a:t>
            </a:r>
            <a:r>
              <a:rPr lang="en-US" baseline="-25000" dirty="0" err="1" smtClean="0"/>
              <a:t>c</a:t>
            </a:r>
            <a:r>
              <a:rPr lang="en-US" dirty="0" smtClean="0"/>
              <a:t>, d: </a:t>
            </a:r>
            <a:r>
              <a:rPr lang="en-US" dirty="0" err="1" smtClean="0"/>
              <a:t>count</a:t>
            </a:r>
            <a:r>
              <a:rPr lang="en-US" baseline="-25000" dirty="0" err="1" smtClean="0"/>
              <a:t>d</a:t>
            </a:r>
            <a:r>
              <a:rPr lang="en-US" dirty="0" smtClean="0"/>
              <a:t> … }</a:t>
            </a:r>
          </a:p>
          <a:p>
            <a:r>
              <a:rPr lang="en-US" dirty="0" smtClean="0"/>
              <a:t>Reducers perform element-wise sum of associative arrays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258888" y="1570038"/>
            <a:ext cx="12747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(a, b) → 1 </a:t>
            </a:r>
          </a:p>
          <a:p>
            <a:r>
              <a:rPr lang="en-US" sz="1800" b="0">
                <a:solidFill>
                  <a:schemeClr val="bg1"/>
                </a:solidFill>
              </a:rPr>
              <a:t>(a, c) → 2 </a:t>
            </a:r>
          </a:p>
          <a:p>
            <a:r>
              <a:rPr lang="en-US" sz="1800" b="0">
                <a:solidFill>
                  <a:schemeClr val="bg1"/>
                </a:solidFill>
              </a:rPr>
              <a:t>(a, d) → 5 </a:t>
            </a:r>
          </a:p>
          <a:p>
            <a:r>
              <a:rPr lang="en-US" sz="1800" b="0">
                <a:solidFill>
                  <a:schemeClr val="bg1"/>
                </a:solidFill>
              </a:rPr>
              <a:t>(a, e) → 3 </a:t>
            </a:r>
          </a:p>
          <a:p>
            <a:r>
              <a:rPr lang="en-US" sz="1800" b="0">
                <a:solidFill>
                  <a:schemeClr val="bg1"/>
                </a:solidFill>
              </a:rPr>
              <a:t>(a, f) → 2 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886200" y="2103438"/>
            <a:ext cx="331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a → { b: 1, c: 2, d: 5, e: 3, f: 2 }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905000" y="4953000"/>
            <a:ext cx="331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a → { b: 1,         d: 5, e: 3 }</a:t>
            </a:r>
          </a:p>
          <a:p>
            <a:r>
              <a:rPr lang="en-US" sz="1800" b="0">
                <a:solidFill>
                  <a:schemeClr val="bg1"/>
                </a:solidFill>
              </a:rPr>
              <a:t>a → { b: 1, c: 2, d: 2,         f: 2 }</a:t>
            </a:r>
          </a:p>
          <a:p>
            <a:r>
              <a:rPr lang="en-US" sz="1800" b="0">
                <a:solidFill>
                  <a:schemeClr val="bg1"/>
                </a:solidFill>
              </a:rPr>
              <a:t>a → { b: 2, c: 2, d: 7, e: 3, f: 2 }</a:t>
            </a:r>
          </a:p>
        </p:txBody>
      </p:sp>
      <p:cxnSp>
        <p:nvCxnSpPr>
          <p:cNvPr id="14343" name="Straight Connector 7"/>
          <p:cNvCxnSpPr>
            <a:cxnSpLocks noChangeShapeType="1"/>
          </p:cNvCxnSpPr>
          <p:nvPr/>
        </p:nvCxnSpPr>
        <p:spPr bwMode="auto">
          <a:xfrm>
            <a:off x="1524000" y="5562600"/>
            <a:ext cx="3810000" cy="15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1447800" y="5257800"/>
            <a:ext cx="33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20634739">
            <a:off x="4117426" y="5336130"/>
            <a:ext cx="48749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Key idea: cleverly-constructed data structure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solidFill>
                  <a:srgbClr val="FF0000"/>
                </a:solidFill>
                <a:latin typeface="Gill Sans"/>
                <a:cs typeface="Gill Sans"/>
              </a:rPr>
              <a:t>brings together partial results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225630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Stripes: Pseudo-Code</a:t>
            </a:r>
            <a:endParaRPr lang="en-US" dirty="0"/>
          </a:p>
        </p:txBody>
      </p:sp>
      <p:pic>
        <p:nvPicPr>
          <p:cNvPr id="4" name="Content Placeholder 3" descr="matrix-strip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9112" y="1738312"/>
            <a:ext cx="8181975" cy="3762375"/>
          </a:xfrm>
        </p:spPr>
      </p:pic>
    </p:spTree>
    <p:extLst>
      <p:ext uri="{BB962C8B-B14F-4D97-AF65-F5344CB8AC3E}">
        <p14:creationId xmlns:p14="http://schemas.microsoft.com/office/powerpoint/2010/main" val="10909610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“Stripes” Analysis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Far less sorting and shuffling of key-value pairs</a:t>
            </a:r>
          </a:p>
          <a:p>
            <a:pPr lvl="1"/>
            <a:r>
              <a:rPr lang="en-US" dirty="0" smtClean="0"/>
              <a:t>Can make better use of combiners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More difficult to implement</a:t>
            </a:r>
          </a:p>
          <a:p>
            <a:pPr lvl="1"/>
            <a:r>
              <a:rPr lang="en-US" dirty="0" smtClean="0"/>
              <a:t>Underlying object more heavyweight</a:t>
            </a:r>
          </a:p>
          <a:p>
            <a:pPr lvl="1"/>
            <a:r>
              <a:rPr lang="en-US" dirty="0" smtClean="0"/>
              <a:t>Fundamental limitation in terms of size of event space</a:t>
            </a:r>
          </a:p>
        </p:txBody>
      </p:sp>
    </p:spTree>
    <p:extLst>
      <p:ext uri="{BB962C8B-B14F-4D97-AF65-F5344CB8AC3E}">
        <p14:creationId xmlns:p14="http://schemas.microsoft.com/office/powerpoint/2010/main" val="2652117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-chapter3-pairs-vs-strip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85801"/>
            <a:ext cx="8915401" cy="534924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303963"/>
            <a:ext cx="54102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Cluster size:</a:t>
            </a:r>
            <a:r>
              <a:rPr lang="en-US" sz="1000" b="0" dirty="0">
                <a:solidFill>
                  <a:schemeClr val="bg2"/>
                </a:solidFill>
              </a:rPr>
              <a:t> 38 cores</a:t>
            </a:r>
          </a:p>
          <a:p>
            <a:r>
              <a:rPr lang="en-US" sz="1000" dirty="0">
                <a:solidFill>
                  <a:schemeClr val="bg2"/>
                </a:solidFill>
              </a:rPr>
              <a:t>Data Source:</a:t>
            </a:r>
            <a:r>
              <a:rPr lang="en-US" sz="1000" b="0" dirty="0">
                <a:solidFill>
                  <a:schemeClr val="bg2"/>
                </a:solidFill>
              </a:rPr>
              <a:t> Associated Press </a:t>
            </a:r>
            <a:r>
              <a:rPr lang="en-US" sz="1000" b="0" dirty="0" err="1">
                <a:solidFill>
                  <a:schemeClr val="bg2"/>
                </a:solidFill>
              </a:rPr>
              <a:t>Worldstream</a:t>
            </a:r>
            <a:r>
              <a:rPr lang="en-US" sz="1000" b="0" dirty="0">
                <a:solidFill>
                  <a:schemeClr val="bg2"/>
                </a:solidFill>
              </a:rPr>
              <a:t> (APW) of the English </a:t>
            </a:r>
            <a:r>
              <a:rPr lang="en-US" sz="1000" b="0" dirty="0" err="1">
                <a:solidFill>
                  <a:schemeClr val="bg2"/>
                </a:solidFill>
              </a:rPr>
              <a:t>Gigaword</a:t>
            </a:r>
            <a:r>
              <a:rPr lang="en-US" sz="1000" b="0" dirty="0">
                <a:solidFill>
                  <a:schemeClr val="bg2"/>
                </a:solidFill>
              </a:rPr>
              <a:t> Corpus (v3), which contains 2.27 million documents (1.8 GB compressed, 5.7 GB uncompressed)</a:t>
            </a:r>
          </a:p>
        </p:txBody>
      </p:sp>
    </p:spTree>
    <p:extLst>
      <p:ext uri="{BB962C8B-B14F-4D97-AF65-F5344CB8AC3E}">
        <p14:creationId xmlns:p14="http://schemas.microsoft.com/office/powerpoint/2010/main" val="41021021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-chapter3-pairs-vs-stripes-ec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85801"/>
            <a:ext cx="8915401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816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Stripes &gt;&gt; Pairs?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Tradeoff: Developer code vs. framework</a:t>
            </a:r>
          </a:p>
          <a:p>
            <a:r>
              <a:rPr lang="en-US" dirty="0" smtClean="0"/>
              <a:t>Tradeoff</a:t>
            </a:r>
            <a:r>
              <a:rPr lang="en-US" dirty="0"/>
              <a:t>: CPU vs. RAM vs. disk vs. network</a:t>
            </a:r>
          </a:p>
          <a:p>
            <a:r>
              <a:rPr lang="en-US" dirty="0" smtClean="0"/>
              <a:t>Number of key-value pairs</a:t>
            </a:r>
          </a:p>
          <a:p>
            <a:pPr lvl="1"/>
            <a:r>
              <a:rPr lang="en-US" dirty="0" smtClean="0"/>
              <a:t>Sorting and shuffling data across the network</a:t>
            </a:r>
          </a:p>
          <a:p>
            <a:r>
              <a:rPr lang="en-US" dirty="0" smtClean="0"/>
              <a:t>Size of each key-value pair</a:t>
            </a:r>
          </a:p>
          <a:p>
            <a:pPr lvl="1"/>
            <a:r>
              <a:rPr lang="en-US" dirty="0" smtClean="0"/>
              <a:t>De/serialization overhead</a:t>
            </a:r>
          </a:p>
          <a:p>
            <a:r>
              <a:rPr lang="en-US" dirty="0" smtClean="0"/>
              <a:t>Local aggregation</a:t>
            </a:r>
          </a:p>
          <a:p>
            <a:pPr lvl="1"/>
            <a:r>
              <a:rPr lang="en-US" dirty="0" smtClean="0"/>
              <a:t>Opportunities to perform local aggregation varies</a:t>
            </a:r>
          </a:p>
          <a:p>
            <a:pPr lvl="1"/>
            <a:r>
              <a:rPr lang="en-US" dirty="0" smtClean="0"/>
              <a:t>Combiners make a big difference</a:t>
            </a:r>
          </a:p>
          <a:p>
            <a:pPr lvl="1"/>
            <a:r>
              <a:rPr lang="en-US" dirty="0" smtClean="0"/>
              <a:t>Combiners vs. in-mapper combining</a:t>
            </a:r>
          </a:p>
          <a:p>
            <a:r>
              <a:rPr lang="en-US" dirty="0" smtClean="0"/>
              <a:t>Watch out for load imbalance</a:t>
            </a:r>
          </a:p>
        </p:txBody>
      </p:sp>
    </p:spTree>
    <p:extLst>
      <p:ext uri="{BB962C8B-B14F-4D97-AF65-F5344CB8AC3E}">
        <p14:creationId xmlns:p14="http://schemas.microsoft.com/office/powerpoint/2010/main" val="19067244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Pairs:</a:t>
            </a:r>
          </a:p>
          <a:p>
            <a:pPr lvl="1"/>
            <a:r>
              <a:rPr lang="en-US" dirty="0" smtClean="0"/>
              <a:t>Generates </a:t>
            </a:r>
            <a:r>
              <a:rPr lang="en-US" i="1" dirty="0" smtClean="0"/>
              <a:t>a lot</a:t>
            </a:r>
            <a:r>
              <a:rPr lang="en-US" dirty="0" smtClean="0"/>
              <a:t> more key-value pairs</a:t>
            </a:r>
          </a:p>
          <a:p>
            <a:pPr lvl="1"/>
            <a:r>
              <a:rPr lang="en-US" dirty="0" smtClean="0"/>
              <a:t>Less combining opportunities</a:t>
            </a:r>
          </a:p>
          <a:p>
            <a:pPr lvl="1"/>
            <a:r>
              <a:rPr lang="en-US" dirty="0" smtClean="0"/>
              <a:t>More sorting and shuffling</a:t>
            </a:r>
          </a:p>
          <a:p>
            <a:pPr lvl="1"/>
            <a:r>
              <a:rPr lang="en-US" dirty="0" smtClean="0"/>
              <a:t>Simple aggregation at reduce</a:t>
            </a:r>
            <a:endParaRPr lang="en-US" dirty="0"/>
          </a:p>
          <a:p>
            <a:r>
              <a:rPr lang="en-US" dirty="0" smtClean="0"/>
              <a:t>Stripes:</a:t>
            </a:r>
          </a:p>
          <a:p>
            <a:pPr lvl="1"/>
            <a:r>
              <a:rPr lang="en-US" dirty="0" smtClean="0"/>
              <a:t>Generates fewer key-value pairs</a:t>
            </a:r>
          </a:p>
          <a:p>
            <a:pPr lvl="1"/>
            <a:r>
              <a:rPr lang="en-US" dirty="0" smtClean="0"/>
              <a:t>More opportunities for combining</a:t>
            </a:r>
          </a:p>
          <a:p>
            <a:pPr lvl="1"/>
            <a:r>
              <a:rPr lang="en-US" dirty="0" smtClean="0"/>
              <a:t>Less sorting and shuffling</a:t>
            </a:r>
          </a:p>
          <a:p>
            <a:pPr lvl="1"/>
            <a:r>
              <a:rPr lang="en-US" dirty="0" smtClean="0"/>
              <a:t>More complex (slower) aggregation at reduce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01533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Gill Sans"/>
                <a:cs typeface="Gill Sans"/>
              </a:rPr>
              <a:t>Where’s the potential for load imbalance?</a:t>
            </a:r>
            <a:endParaRPr lang="en-US" sz="20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00581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Frequencies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estimate relative frequencies from counts?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do we want to do this?</a:t>
            </a:r>
          </a:p>
          <a:p>
            <a:r>
              <a:rPr lang="en-US" dirty="0" smtClean="0"/>
              <a:t>How do we do this with </a:t>
            </a:r>
            <a:r>
              <a:rPr lang="en-US" dirty="0" err="1" smtClean="0"/>
              <a:t>MapReduce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854200"/>
            <a:ext cx="48895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86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f(B|A): “Stripes”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Easy!</a:t>
            </a:r>
          </a:p>
          <a:p>
            <a:pPr lvl="1"/>
            <a:r>
              <a:rPr lang="en-US" dirty="0" smtClean="0"/>
              <a:t>One pass to compute (a, *)</a:t>
            </a:r>
          </a:p>
          <a:p>
            <a:pPr lvl="1"/>
            <a:r>
              <a:rPr lang="en-US" dirty="0" smtClean="0"/>
              <a:t>Another pass to directly compute f(B|A)</a:t>
            </a:r>
          </a:p>
        </p:txBody>
      </p:sp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762000" y="1371600"/>
            <a:ext cx="401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a →  {b</a:t>
            </a:r>
            <a:r>
              <a:rPr lang="en-US" sz="2000" b="0" baseline="-25000" dirty="0">
                <a:solidFill>
                  <a:schemeClr val="bg1"/>
                </a:solidFill>
              </a:rPr>
              <a:t>1</a:t>
            </a:r>
            <a:r>
              <a:rPr lang="en-US" sz="2000" b="0" dirty="0">
                <a:solidFill>
                  <a:schemeClr val="bg1"/>
                </a:solidFill>
              </a:rPr>
              <a:t>:3, b</a:t>
            </a:r>
            <a:r>
              <a:rPr lang="en-US" sz="2000" b="0" baseline="-25000" dirty="0">
                <a:solidFill>
                  <a:schemeClr val="bg1"/>
                </a:solidFill>
              </a:rPr>
              <a:t>2</a:t>
            </a:r>
            <a:r>
              <a:rPr lang="en-US" sz="2000" b="0" dirty="0">
                <a:solidFill>
                  <a:schemeClr val="bg1"/>
                </a:solidFill>
              </a:rPr>
              <a:t> :12, b</a:t>
            </a:r>
            <a:r>
              <a:rPr lang="en-US" sz="2000" b="0" baseline="-25000" dirty="0">
                <a:solidFill>
                  <a:schemeClr val="bg1"/>
                </a:solidFill>
              </a:rPr>
              <a:t>3</a:t>
            </a:r>
            <a:r>
              <a:rPr lang="en-US" sz="2000" b="0" dirty="0">
                <a:solidFill>
                  <a:schemeClr val="bg1"/>
                </a:solidFill>
              </a:rPr>
              <a:t> :7, b</a:t>
            </a:r>
            <a:r>
              <a:rPr lang="en-US" sz="2000" b="0" baseline="-25000" dirty="0">
                <a:solidFill>
                  <a:schemeClr val="bg1"/>
                </a:solidFill>
              </a:rPr>
              <a:t>4</a:t>
            </a:r>
            <a:r>
              <a:rPr lang="en-US" sz="2000" b="0" dirty="0">
                <a:solidFill>
                  <a:schemeClr val="bg1"/>
                </a:solidFill>
              </a:rPr>
              <a:t> :1, … }</a:t>
            </a:r>
          </a:p>
        </p:txBody>
      </p:sp>
    </p:spTree>
    <p:extLst>
      <p:ext uri="{BB962C8B-B14F-4D97-AF65-F5344CB8AC3E}">
        <p14:creationId xmlns:p14="http://schemas.microsoft.com/office/powerpoint/2010/main" val="3571393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f(B|A): “Pairs”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issue?</a:t>
            </a:r>
          </a:p>
          <a:p>
            <a:pPr lvl="1"/>
            <a:r>
              <a:rPr lang="en-US" dirty="0" smtClean="0"/>
              <a:t>Computing </a:t>
            </a:r>
            <a:r>
              <a:rPr lang="en-US" dirty="0"/>
              <a:t>relative frequencies requires marginal counts</a:t>
            </a:r>
          </a:p>
          <a:p>
            <a:pPr lvl="1"/>
            <a:r>
              <a:rPr lang="en-US" dirty="0"/>
              <a:t>But </a:t>
            </a:r>
            <a:r>
              <a:rPr lang="en-US" dirty="0" smtClean="0"/>
              <a:t>the marginal </a:t>
            </a:r>
            <a:r>
              <a:rPr lang="en-US" dirty="0"/>
              <a:t>cannot be computed until you see all counts</a:t>
            </a:r>
          </a:p>
          <a:p>
            <a:pPr lvl="1"/>
            <a:r>
              <a:rPr lang="en-US" dirty="0"/>
              <a:t>Buffering is a bad idea</a:t>
            </a:r>
            <a:r>
              <a:rPr lang="en-US" dirty="0" smtClean="0"/>
              <a:t>!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What if we could get the marginal count to arrive at the reducer first?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09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Algorithm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express everything in terms of m, r, c, p?</a:t>
            </a:r>
          </a:p>
          <a:p>
            <a:r>
              <a:rPr lang="en-US" dirty="0" smtClean="0"/>
              <a:t>Toward “design patterns”</a:t>
            </a:r>
          </a:p>
        </p:txBody>
      </p:sp>
    </p:spTree>
    <p:extLst>
      <p:ext uri="{BB962C8B-B14F-4D97-AF65-F5344CB8AC3E}">
        <p14:creationId xmlns:p14="http://schemas.microsoft.com/office/powerpoint/2010/main" val="35039576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f(B|A): “Pairs”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this to work:</a:t>
            </a:r>
          </a:p>
          <a:p>
            <a:pPr lvl="1"/>
            <a:r>
              <a:rPr lang="en-US" dirty="0" smtClean="0"/>
              <a:t>Must emit extra (a, *) for every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in </a:t>
            </a:r>
            <a:r>
              <a:rPr lang="en-US" dirty="0" err="1" smtClean="0"/>
              <a:t>mapper</a:t>
            </a:r>
            <a:endParaRPr lang="en-US" dirty="0" smtClean="0"/>
          </a:p>
          <a:p>
            <a:pPr lvl="1"/>
            <a:r>
              <a:rPr lang="en-US" dirty="0" smtClean="0"/>
              <a:t>Must make sure all </a:t>
            </a:r>
            <a:r>
              <a:rPr lang="en-US" dirty="0" err="1" smtClean="0"/>
              <a:t>a’s</a:t>
            </a:r>
            <a:r>
              <a:rPr lang="en-US" dirty="0" smtClean="0"/>
              <a:t> get sent to same reducer (use </a:t>
            </a:r>
            <a:r>
              <a:rPr lang="en-US" dirty="0" err="1" smtClean="0"/>
              <a:t>partitioner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Must make sure (a, *) comes first (define sort order)</a:t>
            </a:r>
          </a:p>
          <a:p>
            <a:pPr lvl="1"/>
            <a:r>
              <a:rPr lang="en-US" dirty="0" smtClean="0"/>
              <a:t>Must hold state in reducer across different key-value pairs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143000" y="1720850"/>
            <a:ext cx="16287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1</a:t>
            </a:r>
            <a:r>
              <a:rPr lang="en-US" sz="2000" b="0">
                <a:solidFill>
                  <a:schemeClr val="bg1"/>
                </a:solidFill>
              </a:rPr>
              <a:t>) → 3 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2</a:t>
            </a:r>
            <a:r>
              <a:rPr lang="en-US" sz="2000" b="0">
                <a:solidFill>
                  <a:schemeClr val="bg1"/>
                </a:solidFill>
              </a:rPr>
              <a:t>) → 12 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3</a:t>
            </a:r>
            <a:r>
              <a:rPr lang="en-US" sz="2000" b="0">
                <a:solidFill>
                  <a:schemeClr val="bg1"/>
                </a:solidFill>
              </a:rPr>
              <a:t>) → 7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4</a:t>
            </a:r>
            <a:r>
              <a:rPr lang="en-US" sz="2000" b="0">
                <a:solidFill>
                  <a:schemeClr val="bg1"/>
                </a:solidFill>
              </a:rPr>
              <a:t>) → 1 </a:t>
            </a:r>
          </a:p>
          <a:p>
            <a:r>
              <a:rPr lang="en-US" sz="2000" b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7413" name="Right Arrow 4"/>
          <p:cNvSpPr>
            <a:spLocks noChangeArrowheads="1"/>
          </p:cNvSpPr>
          <p:nvPr/>
        </p:nvSpPr>
        <p:spPr bwMode="auto">
          <a:xfrm>
            <a:off x="3429000" y="2133600"/>
            <a:ext cx="914400" cy="3810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ltGray">
          <a:xfrm>
            <a:off x="1143000" y="1295400"/>
            <a:ext cx="1490663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(a, *) → 32 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848225" y="1720850"/>
            <a:ext cx="20558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1</a:t>
            </a:r>
            <a:r>
              <a:rPr lang="en-US" sz="2000" b="0">
                <a:solidFill>
                  <a:schemeClr val="bg1"/>
                </a:solidFill>
              </a:rPr>
              <a:t>) → 3 / 32 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2</a:t>
            </a:r>
            <a:r>
              <a:rPr lang="en-US" sz="2000" b="0">
                <a:solidFill>
                  <a:schemeClr val="bg1"/>
                </a:solidFill>
              </a:rPr>
              <a:t>) → 12 / 32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3</a:t>
            </a:r>
            <a:r>
              <a:rPr lang="en-US" sz="2000" b="0">
                <a:solidFill>
                  <a:schemeClr val="bg1"/>
                </a:solidFill>
              </a:rPr>
              <a:t>) → 7 / 32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4</a:t>
            </a:r>
            <a:r>
              <a:rPr lang="en-US" sz="2000" b="0">
                <a:solidFill>
                  <a:schemeClr val="bg1"/>
                </a:solidFill>
              </a:rPr>
              <a:t>) → 1 / 32</a:t>
            </a:r>
          </a:p>
          <a:p>
            <a:r>
              <a:rPr lang="en-US" sz="2000" b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2743200" y="1338263"/>
            <a:ext cx="37099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Reducer holds this value in memory</a:t>
            </a:r>
          </a:p>
        </p:txBody>
      </p:sp>
    </p:spTree>
    <p:extLst>
      <p:ext uri="{BB962C8B-B14F-4D97-AF65-F5344CB8AC3E}">
        <p14:creationId xmlns:p14="http://schemas.microsoft.com/office/powerpoint/2010/main" val="25456758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“Order Inversion”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design pattern:</a:t>
            </a:r>
          </a:p>
          <a:p>
            <a:pPr lvl="1"/>
            <a:r>
              <a:rPr lang="en-US" dirty="0" smtClean="0"/>
              <a:t>Take advantage of sorted key order at reducer to sequence computations</a:t>
            </a:r>
          </a:p>
          <a:p>
            <a:pPr lvl="1"/>
            <a:r>
              <a:rPr lang="en-US" dirty="0" smtClean="0"/>
              <a:t>Get the marginal counts to arrive at the reducer before the joint counts</a:t>
            </a:r>
          </a:p>
          <a:p>
            <a:r>
              <a:rPr lang="en-US" dirty="0" smtClean="0"/>
              <a:t>Optimization:</a:t>
            </a:r>
          </a:p>
          <a:p>
            <a:pPr lvl="1"/>
            <a:r>
              <a:rPr lang="en-US" dirty="0" smtClean="0"/>
              <a:t>Apply in-memory combining pattern to accumulate marginal counts</a:t>
            </a:r>
          </a:p>
        </p:txBody>
      </p:sp>
    </p:spTree>
    <p:extLst>
      <p:ext uri="{BB962C8B-B14F-4D97-AF65-F5344CB8AC3E}">
        <p14:creationId xmlns:p14="http://schemas.microsoft.com/office/powerpoint/2010/main" val="1910910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Synchronization: Pairs vs. Stripes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 1: turn synchronization into an ordering problem</a:t>
            </a:r>
          </a:p>
          <a:p>
            <a:pPr lvl="1"/>
            <a:r>
              <a:rPr lang="en-US" dirty="0" smtClean="0"/>
              <a:t>Sort keys into correct order of computation</a:t>
            </a:r>
          </a:p>
          <a:p>
            <a:pPr lvl="1"/>
            <a:r>
              <a:rPr lang="en-US" dirty="0" smtClean="0"/>
              <a:t>Partition key space so that each reducer gets the appropriate set of partial results</a:t>
            </a:r>
          </a:p>
          <a:p>
            <a:pPr lvl="1"/>
            <a:r>
              <a:rPr lang="en-US" dirty="0" smtClean="0"/>
              <a:t>Hold state in reducer across multiple key-value pairs to perform computation</a:t>
            </a:r>
          </a:p>
          <a:p>
            <a:pPr lvl="1"/>
            <a:r>
              <a:rPr lang="en-US" dirty="0" smtClean="0"/>
              <a:t>Illustrated by the “pairs” approach</a:t>
            </a:r>
          </a:p>
          <a:p>
            <a:r>
              <a:rPr lang="en-US" dirty="0" smtClean="0"/>
              <a:t>Approach 2: construct data structures that bring partial results together</a:t>
            </a:r>
          </a:p>
          <a:p>
            <a:pPr lvl="1"/>
            <a:r>
              <a:rPr lang="en-US" dirty="0" smtClean="0"/>
              <a:t>Each reducer receives all the data it needs to complete the computation</a:t>
            </a:r>
          </a:p>
          <a:p>
            <a:pPr lvl="1"/>
            <a:r>
              <a:rPr lang="en-US" dirty="0" smtClean="0"/>
              <a:t>Illustrated by the “stripes” approach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95758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MapReduce sorts input to reducers by key</a:t>
            </a:r>
          </a:p>
          <a:p>
            <a:pPr lvl="1"/>
            <a:r>
              <a:rPr lang="en-US" dirty="0" smtClean="0"/>
              <a:t>Values may be arbitrarily ordered</a:t>
            </a:r>
          </a:p>
          <a:p>
            <a:r>
              <a:rPr lang="en-US" dirty="0" smtClean="0"/>
              <a:t>What if want to sort value also?</a:t>
            </a:r>
          </a:p>
          <a:p>
            <a:pPr lvl="1"/>
            <a:r>
              <a:rPr lang="en-US" dirty="0" smtClean="0"/>
              <a:t>E.g., k </a:t>
            </a:r>
            <a:r>
              <a:rPr lang="en-US" dirty="0" smtClean="0">
                <a:latin typeface="Arial"/>
                <a:cs typeface="Arial"/>
              </a:rPr>
              <a:t>→ (v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, r), </a:t>
            </a:r>
            <a:r>
              <a:rPr lang="en-US" dirty="0" smtClean="0">
                <a:cs typeface="Arial"/>
              </a:rPr>
              <a:t>(v</a:t>
            </a:r>
            <a:r>
              <a:rPr lang="en-US" baseline="-25000" dirty="0" smtClean="0">
                <a:cs typeface="Arial"/>
              </a:rPr>
              <a:t>3</a:t>
            </a:r>
            <a:r>
              <a:rPr lang="en-US" dirty="0" smtClean="0">
                <a:cs typeface="Arial"/>
              </a:rPr>
              <a:t>, r), (v</a:t>
            </a:r>
            <a:r>
              <a:rPr lang="en-US" baseline="-25000" dirty="0" smtClean="0">
                <a:cs typeface="Arial"/>
              </a:rPr>
              <a:t>4</a:t>
            </a:r>
            <a:r>
              <a:rPr lang="en-US" dirty="0" smtClean="0">
                <a:cs typeface="Arial"/>
              </a:rPr>
              <a:t>, r), (v</a:t>
            </a:r>
            <a:r>
              <a:rPr lang="en-US" baseline="-25000" dirty="0" smtClean="0">
                <a:cs typeface="Arial"/>
              </a:rPr>
              <a:t>8</a:t>
            </a:r>
            <a:r>
              <a:rPr lang="en-US" dirty="0" smtClean="0">
                <a:cs typeface="Arial"/>
              </a:rPr>
              <a:t>, r)…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780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Sorting: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 1:</a:t>
            </a:r>
          </a:p>
          <a:p>
            <a:pPr lvl="1"/>
            <a:r>
              <a:rPr lang="en-US" dirty="0" smtClean="0"/>
              <a:t>Buffer values in memory, then sort</a:t>
            </a:r>
          </a:p>
          <a:p>
            <a:pPr lvl="1"/>
            <a:r>
              <a:rPr lang="en-US" dirty="0" smtClean="0"/>
              <a:t>Why is this a bad idea?</a:t>
            </a:r>
          </a:p>
          <a:p>
            <a:r>
              <a:rPr lang="en-US" dirty="0" smtClean="0"/>
              <a:t>Solution 2:</a:t>
            </a:r>
          </a:p>
          <a:p>
            <a:pPr lvl="1"/>
            <a:r>
              <a:rPr lang="en-US" dirty="0" smtClean="0"/>
              <a:t>“Value-to-key conversion” design pattern: form composite intermediate key, </a:t>
            </a:r>
            <a:r>
              <a:rPr lang="en-US" dirty="0" smtClean="0">
                <a:cs typeface="Arial"/>
              </a:rPr>
              <a:t>(k, v</a:t>
            </a:r>
            <a:r>
              <a:rPr lang="en-US" baseline="-25000" dirty="0" smtClean="0">
                <a:cs typeface="Arial"/>
              </a:rPr>
              <a:t>1</a:t>
            </a:r>
            <a:r>
              <a:rPr lang="en-US" dirty="0" smtClean="0">
                <a:cs typeface="Arial"/>
              </a:rPr>
              <a:t>)</a:t>
            </a:r>
          </a:p>
          <a:p>
            <a:pPr lvl="1"/>
            <a:r>
              <a:rPr lang="en-US" dirty="0" smtClean="0">
                <a:cs typeface="Arial"/>
              </a:rPr>
              <a:t>Let execution framework do the sorting</a:t>
            </a:r>
          </a:p>
          <a:p>
            <a:pPr lvl="1"/>
            <a:r>
              <a:rPr lang="en-US" dirty="0" smtClean="0">
                <a:cs typeface="Arial"/>
              </a:rPr>
              <a:t>Preserve state across multiple key-value pairs to handle processing</a:t>
            </a:r>
            <a:endParaRPr lang="en-US" dirty="0" smtClean="0"/>
          </a:p>
          <a:p>
            <a:pPr lvl="1"/>
            <a:r>
              <a:rPr lang="en-US" dirty="0" smtClean="0"/>
              <a:t>Anything else we need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709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Tools for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Cleverly-constructed data structures</a:t>
            </a:r>
          </a:p>
          <a:p>
            <a:pPr lvl="1"/>
            <a:r>
              <a:rPr lang="en-US" dirty="0" smtClean="0"/>
              <a:t>Bring data together</a:t>
            </a:r>
          </a:p>
          <a:p>
            <a:r>
              <a:rPr lang="en-US" dirty="0" smtClean="0"/>
              <a:t>Sort order of intermediate keys</a:t>
            </a:r>
          </a:p>
          <a:p>
            <a:pPr lvl="1"/>
            <a:r>
              <a:rPr lang="en-US" dirty="0" smtClean="0"/>
              <a:t>Control order in which reducers process keys</a:t>
            </a:r>
          </a:p>
          <a:p>
            <a:r>
              <a:rPr lang="en-US" dirty="0" smtClean="0"/>
              <a:t>Partitioner</a:t>
            </a:r>
          </a:p>
          <a:p>
            <a:pPr lvl="1"/>
            <a:r>
              <a:rPr lang="en-US" dirty="0" smtClean="0"/>
              <a:t>Control which reducer processes which keys</a:t>
            </a:r>
          </a:p>
          <a:p>
            <a:r>
              <a:rPr lang="en-US" dirty="0" smtClean="0"/>
              <a:t>Preserving state in </a:t>
            </a:r>
            <a:r>
              <a:rPr lang="en-US" dirty="0" err="1" smtClean="0"/>
              <a:t>mappers</a:t>
            </a:r>
            <a:r>
              <a:rPr lang="en-US" dirty="0" smtClean="0"/>
              <a:t> and reducers</a:t>
            </a:r>
          </a:p>
          <a:p>
            <a:pPr lvl="1"/>
            <a:r>
              <a:rPr lang="en-US" dirty="0" smtClean="0"/>
              <a:t>Capture dependencies across multiple keys and values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20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and Tradeoffs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Tradeoff: Developer code vs. framework</a:t>
            </a:r>
          </a:p>
          <a:p>
            <a:r>
              <a:rPr lang="en-US" dirty="0" smtClean="0"/>
              <a:t>Tradeoff: CPU vs. RAM </a:t>
            </a:r>
            <a:r>
              <a:rPr lang="en-US" dirty="0"/>
              <a:t>vs. disk vs. network</a:t>
            </a:r>
          </a:p>
          <a:p>
            <a:r>
              <a:rPr lang="en-US" dirty="0" smtClean="0"/>
              <a:t>Number of key-value pairs</a:t>
            </a:r>
          </a:p>
          <a:p>
            <a:pPr lvl="1"/>
            <a:r>
              <a:rPr lang="en-US" dirty="0" smtClean="0"/>
              <a:t>Sorting and shuffling data across the network</a:t>
            </a:r>
          </a:p>
          <a:p>
            <a:r>
              <a:rPr lang="en-US" dirty="0" smtClean="0"/>
              <a:t>Size of each key-value pair</a:t>
            </a:r>
          </a:p>
          <a:p>
            <a:pPr lvl="1"/>
            <a:r>
              <a:rPr lang="en-US" dirty="0" smtClean="0"/>
              <a:t>De/serialization overhead</a:t>
            </a:r>
          </a:p>
          <a:p>
            <a:r>
              <a:rPr lang="en-US" dirty="0" smtClean="0"/>
              <a:t>Local aggregation</a:t>
            </a:r>
          </a:p>
          <a:p>
            <a:pPr lvl="1"/>
            <a:r>
              <a:rPr lang="en-US" dirty="0" smtClean="0"/>
              <a:t>Opportunities to perform local aggregation varies</a:t>
            </a:r>
          </a:p>
          <a:p>
            <a:pPr lvl="1"/>
            <a:r>
              <a:rPr lang="en-US" dirty="0" smtClean="0"/>
              <a:t>Combiners make a big difference</a:t>
            </a:r>
          </a:p>
          <a:p>
            <a:pPr lvl="1"/>
            <a:r>
              <a:rPr lang="en-US" dirty="0" smtClean="0"/>
              <a:t>Combiners vs. in-mapper combining</a:t>
            </a:r>
          </a:p>
          <a:p>
            <a:r>
              <a:rPr lang="en-US" dirty="0" smtClean="0"/>
              <a:t>Watch out for load imbalance</a:t>
            </a:r>
          </a:p>
        </p:txBody>
      </p:sp>
    </p:spTree>
    <p:extLst>
      <p:ext uri="{BB962C8B-B14F-4D97-AF65-F5344CB8AC3E}">
        <p14:creationId xmlns:p14="http://schemas.microsoft.com/office/powerpoint/2010/main" val="15852413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at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on small datasets, won’t scale… why?</a:t>
            </a:r>
          </a:p>
          <a:p>
            <a:pPr lvl="1"/>
            <a:r>
              <a:rPr lang="en-US" dirty="0" smtClean="0"/>
              <a:t>Memory management issues (buffering and object creation)</a:t>
            </a:r>
          </a:p>
          <a:p>
            <a:pPr lvl="1"/>
            <a:r>
              <a:rPr lang="en-US" dirty="0" smtClean="0"/>
              <a:t>Too much intermediate data</a:t>
            </a:r>
          </a:p>
          <a:p>
            <a:pPr lvl="1"/>
            <a:r>
              <a:rPr lang="en-US" dirty="0" smtClean="0"/>
              <a:t>Mangled input records</a:t>
            </a:r>
          </a:p>
          <a:p>
            <a:r>
              <a:rPr lang="en-US" dirty="0" smtClean="0"/>
              <a:t>Real-world data is messy!</a:t>
            </a:r>
          </a:p>
          <a:p>
            <a:pPr lvl="1"/>
            <a:r>
              <a:rPr lang="en-US" dirty="0" smtClean="0"/>
              <a:t>There’s no such thing as “consistent data”</a:t>
            </a:r>
          </a:p>
          <a:p>
            <a:pPr lvl="1"/>
            <a:r>
              <a:rPr lang="en-US" dirty="0" smtClean="0"/>
              <a:t>Watch out for corner cases</a:t>
            </a:r>
          </a:p>
          <a:p>
            <a:pPr lvl="1"/>
            <a:r>
              <a:rPr lang="en-US" dirty="0" smtClean="0"/>
              <a:t>Isolate unexpected behavior, bring local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73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4765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7200" b="0" dirty="0" smtClean="0">
                <a:solidFill>
                  <a:schemeClr val="tx1"/>
                </a:solidFill>
              </a:rPr>
              <a:t>Questions?</a:t>
            </a:r>
            <a:endParaRPr lang="en-US" sz="7200" b="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533400" y="5867400"/>
            <a:ext cx="10210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kern="0" dirty="0" smtClean="0">
                <a:latin typeface="Gill Sans"/>
                <a:ea typeface="+mj-ea"/>
                <a:cs typeface="Gill Sans"/>
              </a:rPr>
              <a:t>Remember: Assignment 1 due next Tuesday at 8:30am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961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F_00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10289572" cy="685800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611938"/>
            <a:ext cx="10757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Google</a:t>
            </a:r>
            <a:endParaRPr lang="en-US" sz="1000" b="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22860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MapReduce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3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MapReduce: Recap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Programmers must specify: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map</a:t>
            </a:r>
            <a:r>
              <a:rPr lang="en-US" dirty="0" smtClean="0"/>
              <a:t> (k, v) </a:t>
            </a:r>
            <a:r>
              <a:rPr lang="en-US" dirty="0" smtClean="0">
                <a:cs typeface="Arial" charset="0"/>
              </a:rPr>
              <a:t>→ &lt;k’, v’&gt;*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reduce</a:t>
            </a:r>
            <a:r>
              <a:rPr lang="en-US" dirty="0" smtClean="0">
                <a:cs typeface="Arial" charset="0"/>
              </a:rPr>
              <a:t> (k’, v’) → &lt;k’, v’&gt;*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All values with the same key are reduced together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Optionally, also: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partition</a:t>
            </a:r>
            <a:r>
              <a:rPr lang="en-US" dirty="0" smtClean="0">
                <a:cs typeface="Arial" charset="0"/>
              </a:rPr>
              <a:t> (k’, number of partitions) → partition for k’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Often a simple hash of the key, e.g., hash(k’) mod 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Divides up key space for parallel reduce operations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combine</a:t>
            </a:r>
            <a:r>
              <a:rPr lang="en-US" dirty="0" smtClean="0">
                <a:cs typeface="Arial" charset="0"/>
              </a:rPr>
              <a:t> (k’, v’) → &lt;k’, v’&gt;*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Mini-reducers that run in memory after the map phase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Used as an optimization to reduce network traffic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The execution framework handles everything else…</a:t>
            </a:r>
          </a:p>
          <a:p>
            <a:pPr lvl="1">
              <a:lnSpc>
                <a:spcPct val="90000"/>
              </a:lnSpc>
            </a:pP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531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Straight Arrow Connector 172"/>
          <p:cNvCxnSpPr>
            <a:cxnSpLocks noChangeShapeType="1"/>
          </p:cNvCxnSpPr>
          <p:nvPr/>
        </p:nvCxnSpPr>
        <p:spPr bwMode="auto">
          <a:xfrm rot="5400000">
            <a:off x="2644776" y="32131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 noChangeShapeType="1"/>
          </p:cNvCxnSpPr>
          <p:nvPr/>
        </p:nvCxnSpPr>
        <p:spPr bwMode="auto">
          <a:xfrm rot="5400000">
            <a:off x="3938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 noChangeShapeType="1"/>
          </p:cNvCxnSpPr>
          <p:nvPr/>
        </p:nvCxnSpPr>
        <p:spPr bwMode="auto">
          <a:xfrm rot="5400000">
            <a:off x="52339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cxnSpLocks noChangeShapeType="1"/>
          </p:cNvCxnSpPr>
          <p:nvPr/>
        </p:nvCxnSpPr>
        <p:spPr bwMode="auto">
          <a:xfrm rot="5400000">
            <a:off x="6605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9" name="Rectangle 7"/>
          <p:cNvSpPr>
            <a:spLocks noChangeArrowheads="1"/>
          </p:cNvSpPr>
          <p:nvPr/>
        </p:nvSpPr>
        <p:spPr bwMode="auto">
          <a:xfrm>
            <a:off x="6324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23622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1" name="Rectangle 5"/>
          <p:cNvSpPr>
            <a:spLocks noChangeArrowheads="1"/>
          </p:cNvSpPr>
          <p:nvPr/>
        </p:nvSpPr>
        <p:spPr bwMode="auto">
          <a:xfrm>
            <a:off x="3657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2" name="Rectangle 6"/>
          <p:cNvSpPr>
            <a:spLocks noChangeArrowheads="1"/>
          </p:cNvSpPr>
          <p:nvPr/>
        </p:nvSpPr>
        <p:spPr bwMode="auto">
          <a:xfrm>
            <a:off x="49530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grpSp>
        <p:nvGrpSpPr>
          <p:cNvPr id="2" name="Group 326"/>
          <p:cNvGrpSpPr/>
          <p:nvPr/>
        </p:nvGrpSpPr>
        <p:grpSpPr>
          <a:xfrm>
            <a:off x="2286000" y="3381375"/>
            <a:ext cx="996950" cy="276225"/>
            <a:chOff x="2286000" y="3381375"/>
            <a:chExt cx="996950" cy="276225"/>
          </a:xfrm>
        </p:grpSpPr>
        <p:sp>
          <p:nvSpPr>
            <p:cNvPr id="178" name="Rectangle 144"/>
            <p:cNvSpPr>
              <a:spLocks noChangeArrowheads="1"/>
            </p:cNvSpPr>
            <p:nvPr/>
          </p:nvSpPr>
          <p:spPr bwMode="auto">
            <a:xfrm>
              <a:off x="279466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TextBox 145"/>
            <p:cNvSpPr txBox="1">
              <a:spLocks noChangeArrowheads="1"/>
            </p:cNvSpPr>
            <p:nvPr/>
          </p:nvSpPr>
          <p:spPr bwMode="auto">
            <a:xfrm>
              <a:off x="278447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180" name="Rectangle 137"/>
            <p:cNvSpPr>
              <a:spLocks noChangeArrowheads="1"/>
            </p:cNvSpPr>
            <p:nvPr/>
          </p:nvSpPr>
          <p:spPr bwMode="auto">
            <a:xfrm>
              <a:off x="2296190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TextBox 138"/>
            <p:cNvSpPr txBox="1">
              <a:spLocks noChangeArrowheads="1"/>
            </p:cNvSpPr>
            <p:nvPr/>
          </p:nvSpPr>
          <p:spPr bwMode="auto">
            <a:xfrm>
              <a:off x="2286000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182" name="Rectangle 135"/>
            <p:cNvSpPr>
              <a:spLocks noChangeArrowheads="1"/>
            </p:cNvSpPr>
            <p:nvPr/>
          </p:nvSpPr>
          <p:spPr bwMode="auto">
            <a:xfrm>
              <a:off x="2524904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TextBox 136"/>
            <p:cNvSpPr txBox="1">
              <a:spLocks noChangeArrowheads="1"/>
            </p:cNvSpPr>
            <p:nvPr/>
          </p:nvSpPr>
          <p:spPr bwMode="auto">
            <a:xfrm>
              <a:off x="2514714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184" name="Rectangle 142"/>
            <p:cNvSpPr>
              <a:spLocks noChangeArrowheads="1"/>
            </p:cNvSpPr>
            <p:nvPr/>
          </p:nvSpPr>
          <p:spPr bwMode="auto">
            <a:xfrm>
              <a:off x="302337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5" name="TextBox 143"/>
            <p:cNvSpPr txBox="1">
              <a:spLocks noChangeArrowheads="1"/>
            </p:cNvSpPr>
            <p:nvPr/>
          </p:nvSpPr>
          <p:spPr bwMode="auto">
            <a:xfrm>
              <a:off x="301318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25"/>
          <p:cNvGrpSpPr/>
          <p:nvPr/>
        </p:nvGrpSpPr>
        <p:grpSpPr>
          <a:xfrm>
            <a:off x="3844925" y="3381375"/>
            <a:ext cx="498475" cy="276225"/>
            <a:chOff x="3844925" y="3381375"/>
            <a:chExt cx="498475" cy="276225"/>
          </a:xfrm>
        </p:grpSpPr>
        <p:sp>
          <p:nvSpPr>
            <p:cNvPr id="187" name="Rectangle 151"/>
            <p:cNvSpPr>
              <a:spLocks noChangeArrowheads="1"/>
            </p:cNvSpPr>
            <p:nvPr/>
          </p:nvSpPr>
          <p:spPr bwMode="auto">
            <a:xfrm>
              <a:off x="385511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TextBox 152"/>
            <p:cNvSpPr txBox="1">
              <a:spLocks noChangeArrowheads="1"/>
            </p:cNvSpPr>
            <p:nvPr/>
          </p:nvSpPr>
          <p:spPr bwMode="auto">
            <a:xfrm>
              <a:off x="384492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191" name="Rectangle 149"/>
            <p:cNvSpPr>
              <a:spLocks noChangeArrowheads="1"/>
            </p:cNvSpPr>
            <p:nvPr/>
          </p:nvSpPr>
          <p:spPr bwMode="auto">
            <a:xfrm>
              <a:off x="408382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2" name="TextBox 150"/>
            <p:cNvSpPr txBox="1">
              <a:spLocks noChangeArrowheads="1"/>
            </p:cNvSpPr>
            <p:nvPr/>
          </p:nvSpPr>
          <p:spPr bwMode="auto">
            <a:xfrm>
              <a:off x="407363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9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24"/>
          <p:cNvGrpSpPr/>
          <p:nvPr/>
        </p:nvGrpSpPr>
        <p:grpSpPr>
          <a:xfrm>
            <a:off x="4876800" y="3381375"/>
            <a:ext cx="990600" cy="276225"/>
            <a:chOff x="4876800" y="3381375"/>
            <a:chExt cx="990600" cy="276225"/>
          </a:xfrm>
        </p:grpSpPr>
        <p:sp>
          <p:nvSpPr>
            <p:cNvPr id="196" name="Rectangle 165"/>
            <p:cNvSpPr>
              <a:spLocks noChangeArrowheads="1"/>
            </p:cNvSpPr>
            <p:nvPr/>
          </p:nvSpPr>
          <p:spPr bwMode="auto">
            <a:xfrm>
              <a:off x="48869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172"/>
            <p:cNvSpPr>
              <a:spLocks noChangeArrowheads="1"/>
            </p:cNvSpPr>
            <p:nvPr/>
          </p:nvSpPr>
          <p:spPr bwMode="auto">
            <a:xfrm>
              <a:off x="53793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Box 166"/>
            <p:cNvSpPr txBox="1">
              <a:spLocks noChangeArrowheads="1"/>
            </p:cNvSpPr>
            <p:nvPr/>
          </p:nvSpPr>
          <p:spPr bwMode="auto">
            <a:xfrm>
              <a:off x="48768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199" name="TextBox 173"/>
            <p:cNvSpPr txBox="1">
              <a:spLocks noChangeArrowheads="1"/>
            </p:cNvSpPr>
            <p:nvPr/>
          </p:nvSpPr>
          <p:spPr bwMode="auto">
            <a:xfrm>
              <a:off x="53691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0" name="Rectangle 163"/>
            <p:cNvSpPr>
              <a:spLocks noChangeArrowheads="1"/>
            </p:cNvSpPr>
            <p:nvPr/>
          </p:nvSpPr>
          <p:spPr bwMode="auto">
            <a:xfrm>
              <a:off x="51155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1" name="TextBox 164"/>
            <p:cNvSpPr txBox="1">
              <a:spLocks noChangeArrowheads="1"/>
            </p:cNvSpPr>
            <p:nvPr/>
          </p:nvSpPr>
          <p:spPr bwMode="auto">
            <a:xfrm>
              <a:off x="5105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02" name="Rectangle 170"/>
            <p:cNvSpPr>
              <a:spLocks noChangeArrowheads="1"/>
            </p:cNvSpPr>
            <p:nvPr/>
          </p:nvSpPr>
          <p:spPr bwMode="auto">
            <a:xfrm>
              <a:off x="56079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3" name="TextBox 171"/>
            <p:cNvSpPr txBox="1">
              <a:spLocks noChangeArrowheads="1"/>
            </p:cNvSpPr>
            <p:nvPr/>
          </p:nvSpPr>
          <p:spPr bwMode="auto">
            <a:xfrm>
              <a:off x="55977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323"/>
          <p:cNvGrpSpPr/>
          <p:nvPr/>
        </p:nvGrpSpPr>
        <p:grpSpPr>
          <a:xfrm>
            <a:off x="6248400" y="3381375"/>
            <a:ext cx="990600" cy="276225"/>
            <a:chOff x="6248400" y="3381375"/>
            <a:chExt cx="990600" cy="276225"/>
          </a:xfrm>
        </p:grpSpPr>
        <p:sp>
          <p:nvSpPr>
            <p:cNvPr id="205" name="Rectangle 179"/>
            <p:cNvSpPr>
              <a:spLocks noChangeArrowheads="1"/>
            </p:cNvSpPr>
            <p:nvPr/>
          </p:nvSpPr>
          <p:spPr bwMode="auto">
            <a:xfrm>
              <a:off x="62585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Rectangle 186"/>
            <p:cNvSpPr>
              <a:spLocks noChangeArrowheads="1"/>
            </p:cNvSpPr>
            <p:nvPr/>
          </p:nvSpPr>
          <p:spPr bwMode="auto">
            <a:xfrm>
              <a:off x="67509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Box 180"/>
            <p:cNvSpPr txBox="1">
              <a:spLocks noChangeArrowheads="1"/>
            </p:cNvSpPr>
            <p:nvPr/>
          </p:nvSpPr>
          <p:spPr bwMode="auto">
            <a:xfrm>
              <a:off x="6248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08" name="TextBox 187"/>
            <p:cNvSpPr txBox="1">
              <a:spLocks noChangeArrowheads="1"/>
            </p:cNvSpPr>
            <p:nvPr/>
          </p:nvSpPr>
          <p:spPr bwMode="auto">
            <a:xfrm>
              <a:off x="67407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9" name="Rectangle 177"/>
            <p:cNvSpPr>
              <a:spLocks noChangeArrowheads="1"/>
            </p:cNvSpPr>
            <p:nvPr/>
          </p:nvSpPr>
          <p:spPr bwMode="auto">
            <a:xfrm>
              <a:off x="64871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0" name="TextBox 178"/>
            <p:cNvSpPr txBox="1">
              <a:spLocks noChangeArrowheads="1"/>
            </p:cNvSpPr>
            <p:nvPr/>
          </p:nvSpPr>
          <p:spPr bwMode="auto">
            <a:xfrm>
              <a:off x="64770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11" name="Rectangle 184"/>
            <p:cNvSpPr>
              <a:spLocks noChangeArrowheads="1"/>
            </p:cNvSpPr>
            <p:nvPr/>
          </p:nvSpPr>
          <p:spPr bwMode="auto">
            <a:xfrm>
              <a:off x="69795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TextBox 185"/>
            <p:cNvSpPr txBox="1">
              <a:spLocks noChangeArrowheads="1"/>
            </p:cNvSpPr>
            <p:nvPr/>
          </p:nvSpPr>
          <p:spPr bwMode="auto">
            <a:xfrm>
              <a:off x="69693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22860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3581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48768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6248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cxnSp>
        <p:nvCxnSpPr>
          <p:cNvPr id="167" name="Straight Arrow Connector 166"/>
          <p:cNvCxnSpPr>
            <a:cxnSpLocks noChangeShapeType="1"/>
          </p:cNvCxnSpPr>
          <p:nvPr/>
        </p:nvCxnSpPr>
        <p:spPr bwMode="auto">
          <a:xfrm rot="5400000">
            <a:off x="2644776" y="21463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 noChangeShapeType="1"/>
          </p:cNvCxnSpPr>
          <p:nvPr/>
        </p:nvCxnSpPr>
        <p:spPr bwMode="auto">
          <a:xfrm rot="5400000">
            <a:off x="3938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cxnSpLocks noChangeShapeType="1"/>
          </p:cNvCxnSpPr>
          <p:nvPr/>
        </p:nvCxnSpPr>
        <p:spPr bwMode="auto">
          <a:xfrm rot="5400000">
            <a:off x="52339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 noChangeShapeType="1"/>
          </p:cNvCxnSpPr>
          <p:nvPr/>
        </p:nvCxnSpPr>
        <p:spPr bwMode="auto">
          <a:xfrm rot="5400000">
            <a:off x="6605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 7"/>
          <p:cNvSpPr>
            <a:spLocks noChangeArrowheads="1"/>
          </p:cNvSpPr>
          <p:nvPr/>
        </p:nvSpPr>
        <p:spPr bwMode="auto">
          <a:xfrm>
            <a:off x="6324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190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0198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23622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194" name="Straight Arrow Connector 20"/>
          <p:cNvCxnSpPr>
            <a:cxnSpLocks noChangeShapeType="1"/>
          </p:cNvCxnSpPr>
          <p:nvPr/>
        </p:nvCxnSpPr>
        <p:spPr bwMode="auto">
          <a:xfrm rot="5400000">
            <a:off x="28194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Rectangle 5"/>
          <p:cNvSpPr>
            <a:spLocks noChangeArrowheads="1"/>
          </p:cNvSpPr>
          <p:nvPr/>
        </p:nvSpPr>
        <p:spPr bwMode="auto">
          <a:xfrm>
            <a:off x="3657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04" name="Straight Arrow Connector 22"/>
          <p:cNvCxnSpPr>
            <a:cxnSpLocks noChangeShapeType="1"/>
          </p:cNvCxnSpPr>
          <p:nvPr/>
        </p:nvCxnSpPr>
        <p:spPr bwMode="auto">
          <a:xfrm rot="5400000">
            <a:off x="37719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7" name="Rectangle 6"/>
          <p:cNvSpPr>
            <a:spLocks noChangeArrowheads="1"/>
          </p:cNvSpPr>
          <p:nvPr/>
        </p:nvSpPr>
        <p:spPr bwMode="auto">
          <a:xfrm>
            <a:off x="49530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18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49911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318"/>
          <p:cNvGrpSpPr/>
          <p:nvPr/>
        </p:nvGrpSpPr>
        <p:grpSpPr>
          <a:xfrm>
            <a:off x="3033713" y="333375"/>
            <a:ext cx="3214687" cy="276225"/>
            <a:chOff x="3033713" y="333375"/>
            <a:chExt cx="3214687" cy="276225"/>
          </a:xfrm>
        </p:grpSpPr>
        <p:sp>
          <p:nvSpPr>
            <p:cNvPr id="219" name="Rectangle 56"/>
            <p:cNvSpPr>
              <a:spLocks noChangeArrowheads="1"/>
            </p:cNvSpPr>
            <p:nvPr/>
          </p:nvSpPr>
          <p:spPr bwMode="auto">
            <a:xfrm>
              <a:off x="3079069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Rectangle 102"/>
            <p:cNvSpPr>
              <a:spLocks noChangeArrowheads="1"/>
            </p:cNvSpPr>
            <p:nvPr/>
          </p:nvSpPr>
          <p:spPr bwMode="auto">
            <a:xfrm>
              <a:off x="3612430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Rectangle 109"/>
            <p:cNvSpPr>
              <a:spLocks noChangeArrowheads="1"/>
            </p:cNvSpPr>
            <p:nvPr/>
          </p:nvSpPr>
          <p:spPr bwMode="auto">
            <a:xfrm>
              <a:off x="4145792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116"/>
            <p:cNvSpPr>
              <a:spLocks noChangeArrowheads="1"/>
            </p:cNvSpPr>
            <p:nvPr/>
          </p:nvSpPr>
          <p:spPr bwMode="auto">
            <a:xfrm>
              <a:off x="4679154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Rectangle 123"/>
            <p:cNvSpPr>
              <a:spLocks noChangeArrowheads="1"/>
            </p:cNvSpPr>
            <p:nvPr/>
          </p:nvSpPr>
          <p:spPr bwMode="auto">
            <a:xfrm>
              <a:off x="5212515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Rectangle 130"/>
            <p:cNvSpPr>
              <a:spLocks noChangeArrowheads="1"/>
            </p:cNvSpPr>
            <p:nvPr/>
          </p:nvSpPr>
          <p:spPr bwMode="auto">
            <a:xfrm>
              <a:off x="5745877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TextBox 57"/>
            <p:cNvSpPr txBox="1">
              <a:spLocks noChangeArrowheads="1"/>
            </p:cNvSpPr>
            <p:nvPr/>
          </p:nvSpPr>
          <p:spPr bwMode="auto">
            <a:xfrm>
              <a:off x="303371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1</a:t>
              </a:r>
              <a:endParaRPr lang="en-US" b="0" baseline="-25000" dirty="0"/>
            </a:p>
          </p:txBody>
        </p:sp>
        <p:sp>
          <p:nvSpPr>
            <p:cNvPr id="226" name="TextBox 103"/>
            <p:cNvSpPr txBox="1">
              <a:spLocks noChangeArrowheads="1"/>
            </p:cNvSpPr>
            <p:nvPr/>
          </p:nvSpPr>
          <p:spPr bwMode="auto">
            <a:xfrm>
              <a:off x="356707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2</a:t>
              </a:r>
              <a:endParaRPr lang="en-US" b="0" baseline="-25000" dirty="0"/>
            </a:p>
          </p:txBody>
        </p:sp>
        <p:sp>
          <p:nvSpPr>
            <p:cNvPr id="227" name="TextBox 110"/>
            <p:cNvSpPr txBox="1">
              <a:spLocks noChangeArrowheads="1"/>
            </p:cNvSpPr>
            <p:nvPr/>
          </p:nvSpPr>
          <p:spPr bwMode="auto">
            <a:xfrm>
              <a:off x="4100436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228" name="TextBox 117"/>
            <p:cNvSpPr txBox="1">
              <a:spLocks noChangeArrowheads="1"/>
            </p:cNvSpPr>
            <p:nvPr/>
          </p:nvSpPr>
          <p:spPr bwMode="auto">
            <a:xfrm>
              <a:off x="463379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4</a:t>
              </a:r>
              <a:endParaRPr lang="en-US" b="0" baseline="-25000"/>
            </a:p>
          </p:txBody>
        </p:sp>
        <p:sp>
          <p:nvSpPr>
            <p:cNvPr id="229" name="TextBox 124"/>
            <p:cNvSpPr txBox="1">
              <a:spLocks noChangeArrowheads="1"/>
            </p:cNvSpPr>
            <p:nvPr/>
          </p:nvSpPr>
          <p:spPr bwMode="auto">
            <a:xfrm>
              <a:off x="516716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5</a:t>
              </a:r>
              <a:endParaRPr lang="en-US" b="0" baseline="-25000"/>
            </a:p>
          </p:txBody>
        </p:sp>
        <p:sp>
          <p:nvSpPr>
            <p:cNvPr id="230" name="TextBox 131"/>
            <p:cNvSpPr txBox="1">
              <a:spLocks noChangeArrowheads="1"/>
            </p:cNvSpPr>
            <p:nvPr/>
          </p:nvSpPr>
          <p:spPr bwMode="auto">
            <a:xfrm>
              <a:off x="5700521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6</a:t>
              </a:r>
              <a:endParaRPr lang="en-US" b="0" baseline="-25000"/>
            </a:p>
          </p:txBody>
        </p:sp>
        <p:sp>
          <p:nvSpPr>
            <p:cNvPr id="231" name="Rectangle 58"/>
            <p:cNvSpPr>
              <a:spLocks noChangeArrowheads="1"/>
            </p:cNvSpPr>
            <p:nvPr/>
          </p:nvSpPr>
          <p:spPr bwMode="auto">
            <a:xfrm>
              <a:off x="3307652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TextBox 59"/>
            <p:cNvSpPr txBox="1">
              <a:spLocks noChangeArrowheads="1"/>
            </p:cNvSpPr>
            <p:nvPr/>
          </p:nvSpPr>
          <p:spPr bwMode="auto">
            <a:xfrm>
              <a:off x="3262297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3" name="Rectangle 100"/>
            <p:cNvSpPr>
              <a:spLocks noChangeArrowheads="1"/>
            </p:cNvSpPr>
            <p:nvPr/>
          </p:nvSpPr>
          <p:spPr bwMode="auto">
            <a:xfrm>
              <a:off x="3841014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TextBox 101"/>
            <p:cNvSpPr txBox="1">
              <a:spLocks noChangeArrowheads="1"/>
            </p:cNvSpPr>
            <p:nvPr/>
          </p:nvSpPr>
          <p:spPr bwMode="auto">
            <a:xfrm>
              <a:off x="379565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5" name="Rectangle 107"/>
            <p:cNvSpPr>
              <a:spLocks noChangeArrowheads="1"/>
            </p:cNvSpPr>
            <p:nvPr/>
          </p:nvSpPr>
          <p:spPr bwMode="auto">
            <a:xfrm>
              <a:off x="4374376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TextBox 108"/>
            <p:cNvSpPr txBox="1">
              <a:spLocks noChangeArrowheads="1"/>
            </p:cNvSpPr>
            <p:nvPr/>
          </p:nvSpPr>
          <p:spPr bwMode="auto">
            <a:xfrm>
              <a:off x="432902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7" name="Rectangle 114"/>
            <p:cNvSpPr>
              <a:spLocks noChangeArrowheads="1"/>
            </p:cNvSpPr>
            <p:nvPr/>
          </p:nvSpPr>
          <p:spPr bwMode="auto">
            <a:xfrm>
              <a:off x="4907737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TextBox 115"/>
            <p:cNvSpPr txBox="1">
              <a:spLocks noChangeArrowheads="1"/>
            </p:cNvSpPr>
            <p:nvPr/>
          </p:nvSpPr>
          <p:spPr bwMode="auto">
            <a:xfrm>
              <a:off x="4862382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4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9" name="Rectangle 121"/>
            <p:cNvSpPr>
              <a:spLocks noChangeArrowheads="1"/>
            </p:cNvSpPr>
            <p:nvPr/>
          </p:nvSpPr>
          <p:spPr bwMode="auto">
            <a:xfrm>
              <a:off x="5441099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TextBox 122"/>
            <p:cNvSpPr txBox="1">
              <a:spLocks noChangeArrowheads="1"/>
            </p:cNvSpPr>
            <p:nvPr/>
          </p:nvSpPr>
          <p:spPr bwMode="auto">
            <a:xfrm>
              <a:off x="539574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1" name="Rectangle 128"/>
            <p:cNvSpPr>
              <a:spLocks noChangeArrowheads="1"/>
            </p:cNvSpPr>
            <p:nvPr/>
          </p:nvSpPr>
          <p:spPr bwMode="auto">
            <a:xfrm>
              <a:off x="5974461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TextBox 129"/>
            <p:cNvSpPr txBox="1">
              <a:spLocks noChangeArrowheads="1"/>
            </p:cNvSpPr>
            <p:nvPr/>
          </p:nvSpPr>
          <p:spPr bwMode="auto">
            <a:xfrm>
              <a:off x="592910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319"/>
          <p:cNvGrpSpPr/>
          <p:nvPr/>
        </p:nvGrpSpPr>
        <p:grpSpPr>
          <a:xfrm>
            <a:off x="2286000" y="2314575"/>
            <a:ext cx="996950" cy="276225"/>
            <a:chOff x="2286000" y="2314575"/>
            <a:chExt cx="996950" cy="276225"/>
          </a:xfrm>
        </p:grpSpPr>
        <p:sp>
          <p:nvSpPr>
            <p:cNvPr id="243" name="Rectangle 144"/>
            <p:cNvSpPr>
              <a:spLocks noChangeArrowheads="1"/>
            </p:cNvSpPr>
            <p:nvPr/>
          </p:nvSpPr>
          <p:spPr bwMode="auto">
            <a:xfrm>
              <a:off x="27946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TextBox 145"/>
            <p:cNvSpPr txBox="1">
              <a:spLocks noChangeArrowheads="1"/>
            </p:cNvSpPr>
            <p:nvPr/>
          </p:nvSpPr>
          <p:spPr bwMode="auto">
            <a:xfrm>
              <a:off x="27844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245" name="Rectangle 137"/>
            <p:cNvSpPr>
              <a:spLocks noChangeArrowheads="1"/>
            </p:cNvSpPr>
            <p:nvPr/>
          </p:nvSpPr>
          <p:spPr bwMode="auto">
            <a:xfrm>
              <a:off x="22961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TextBox 138"/>
            <p:cNvSpPr txBox="1">
              <a:spLocks noChangeArrowheads="1"/>
            </p:cNvSpPr>
            <p:nvPr/>
          </p:nvSpPr>
          <p:spPr bwMode="auto">
            <a:xfrm>
              <a:off x="22860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247" name="Rectangle 135"/>
            <p:cNvSpPr>
              <a:spLocks noChangeArrowheads="1"/>
            </p:cNvSpPr>
            <p:nvPr/>
          </p:nvSpPr>
          <p:spPr bwMode="auto">
            <a:xfrm>
              <a:off x="25249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8" name="TextBox 136"/>
            <p:cNvSpPr txBox="1">
              <a:spLocks noChangeArrowheads="1"/>
            </p:cNvSpPr>
            <p:nvPr/>
          </p:nvSpPr>
          <p:spPr bwMode="auto">
            <a:xfrm>
              <a:off x="25147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49" name="Rectangle 142"/>
            <p:cNvSpPr>
              <a:spLocks noChangeArrowheads="1"/>
            </p:cNvSpPr>
            <p:nvPr/>
          </p:nvSpPr>
          <p:spPr bwMode="auto">
            <a:xfrm>
              <a:off x="30233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0" name="TextBox 143"/>
            <p:cNvSpPr txBox="1">
              <a:spLocks noChangeArrowheads="1"/>
            </p:cNvSpPr>
            <p:nvPr/>
          </p:nvSpPr>
          <p:spPr bwMode="auto">
            <a:xfrm>
              <a:off x="30131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320"/>
          <p:cNvGrpSpPr/>
          <p:nvPr/>
        </p:nvGrpSpPr>
        <p:grpSpPr>
          <a:xfrm>
            <a:off x="3581400" y="2314575"/>
            <a:ext cx="996950" cy="276225"/>
            <a:chOff x="3581400" y="2314575"/>
            <a:chExt cx="996950" cy="276225"/>
          </a:xfrm>
        </p:grpSpPr>
        <p:sp>
          <p:nvSpPr>
            <p:cNvPr id="251" name="Rectangle 151"/>
            <p:cNvSpPr>
              <a:spLocks noChangeArrowheads="1"/>
            </p:cNvSpPr>
            <p:nvPr/>
          </p:nvSpPr>
          <p:spPr bwMode="auto">
            <a:xfrm>
              <a:off x="35915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Rectangle 158"/>
            <p:cNvSpPr>
              <a:spLocks noChangeArrowheads="1"/>
            </p:cNvSpPr>
            <p:nvPr/>
          </p:nvSpPr>
          <p:spPr bwMode="auto">
            <a:xfrm>
              <a:off x="40900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TextBox 152"/>
            <p:cNvSpPr txBox="1">
              <a:spLocks noChangeArrowheads="1"/>
            </p:cNvSpPr>
            <p:nvPr/>
          </p:nvSpPr>
          <p:spPr bwMode="auto">
            <a:xfrm>
              <a:off x="35814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4" name="TextBox 159"/>
            <p:cNvSpPr txBox="1">
              <a:spLocks noChangeArrowheads="1"/>
            </p:cNvSpPr>
            <p:nvPr/>
          </p:nvSpPr>
          <p:spPr bwMode="auto">
            <a:xfrm>
              <a:off x="40798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5" name="Rectangle 149"/>
            <p:cNvSpPr>
              <a:spLocks noChangeArrowheads="1"/>
            </p:cNvSpPr>
            <p:nvPr/>
          </p:nvSpPr>
          <p:spPr bwMode="auto">
            <a:xfrm>
              <a:off x="38203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6" name="TextBox 150"/>
            <p:cNvSpPr txBox="1">
              <a:spLocks noChangeArrowheads="1"/>
            </p:cNvSpPr>
            <p:nvPr/>
          </p:nvSpPr>
          <p:spPr bwMode="auto">
            <a:xfrm>
              <a:off x="38101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57" name="Rectangle 156"/>
            <p:cNvSpPr>
              <a:spLocks noChangeArrowheads="1"/>
            </p:cNvSpPr>
            <p:nvPr/>
          </p:nvSpPr>
          <p:spPr bwMode="auto">
            <a:xfrm>
              <a:off x="43187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8" name="TextBox 157"/>
            <p:cNvSpPr txBox="1">
              <a:spLocks noChangeArrowheads="1"/>
            </p:cNvSpPr>
            <p:nvPr/>
          </p:nvSpPr>
          <p:spPr bwMode="auto">
            <a:xfrm>
              <a:off x="43085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321"/>
          <p:cNvGrpSpPr/>
          <p:nvPr/>
        </p:nvGrpSpPr>
        <p:grpSpPr>
          <a:xfrm>
            <a:off x="4876800" y="2314575"/>
            <a:ext cx="990600" cy="276225"/>
            <a:chOff x="4876800" y="2314575"/>
            <a:chExt cx="990600" cy="276225"/>
          </a:xfrm>
        </p:grpSpPr>
        <p:sp>
          <p:nvSpPr>
            <p:cNvPr id="259" name="Rectangle 165"/>
            <p:cNvSpPr>
              <a:spLocks noChangeArrowheads="1"/>
            </p:cNvSpPr>
            <p:nvPr/>
          </p:nvSpPr>
          <p:spPr bwMode="auto">
            <a:xfrm>
              <a:off x="48869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172"/>
            <p:cNvSpPr>
              <a:spLocks noChangeArrowheads="1"/>
            </p:cNvSpPr>
            <p:nvPr/>
          </p:nvSpPr>
          <p:spPr bwMode="auto">
            <a:xfrm>
              <a:off x="53793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TextBox 166"/>
            <p:cNvSpPr txBox="1">
              <a:spLocks noChangeArrowheads="1"/>
            </p:cNvSpPr>
            <p:nvPr/>
          </p:nvSpPr>
          <p:spPr bwMode="auto">
            <a:xfrm>
              <a:off x="48768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62" name="TextBox 173"/>
            <p:cNvSpPr txBox="1">
              <a:spLocks noChangeArrowheads="1"/>
            </p:cNvSpPr>
            <p:nvPr/>
          </p:nvSpPr>
          <p:spPr bwMode="auto">
            <a:xfrm>
              <a:off x="53691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63" name="Rectangle 163"/>
            <p:cNvSpPr>
              <a:spLocks noChangeArrowheads="1"/>
            </p:cNvSpPr>
            <p:nvPr/>
          </p:nvSpPr>
          <p:spPr bwMode="auto">
            <a:xfrm>
              <a:off x="51155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4" name="TextBox 164"/>
            <p:cNvSpPr txBox="1">
              <a:spLocks noChangeArrowheads="1"/>
            </p:cNvSpPr>
            <p:nvPr/>
          </p:nvSpPr>
          <p:spPr bwMode="auto">
            <a:xfrm>
              <a:off x="5105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65" name="Rectangle 170"/>
            <p:cNvSpPr>
              <a:spLocks noChangeArrowheads="1"/>
            </p:cNvSpPr>
            <p:nvPr/>
          </p:nvSpPr>
          <p:spPr bwMode="auto">
            <a:xfrm>
              <a:off x="56079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6" name="TextBox 171"/>
            <p:cNvSpPr txBox="1">
              <a:spLocks noChangeArrowheads="1"/>
            </p:cNvSpPr>
            <p:nvPr/>
          </p:nvSpPr>
          <p:spPr bwMode="auto">
            <a:xfrm>
              <a:off x="55977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322"/>
          <p:cNvGrpSpPr/>
          <p:nvPr/>
        </p:nvGrpSpPr>
        <p:grpSpPr>
          <a:xfrm>
            <a:off x="6248400" y="2314575"/>
            <a:ext cx="990600" cy="276225"/>
            <a:chOff x="6248400" y="2314575"/>
            <a:chExt cx="990600" cy="276225"/>
          </a:xfrm>
        </p:grpSpPr>
        <p:sp>
          <p:nvSpPr>
            <p:cNvPr id="267" name="Rectangle 179"/>
            <p:cNvSpPr>
              <a:spLocks noChangeArrowheads="1"/>
            </p:cNvSpPr>
            <p:nvPr/>
          </p:nvSpPr>
          <p:spPr bwMode="auto">
            <a:xfrm>
              <a:off x="62585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Rectangle 186"/>
            <p:cNvSpPr>
              <a:spLocks noChangeArrowheads="1"/>
            </p:cNvSpPr>
            <p:nvPr/>
          </p:nvSpPr>
          <p:spPr bwMode="auto">
            <a:xfrm>
              <a:off x="67509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TextBox 180"/>
            <p:cNvSpPr txBox="1">
              <a:spLocks noChangeArrowheads="1"/>
            </p:cNvSpPr>
            <p:nvPr/>
          </p:nvSpPr>
          <p:spPr bwMode="auto">
            <a:xfrm>
              <a:off x="6248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70" name="TextBox 187"/>
            <p:cNvSpPr txBox="1">
              <a:spLocks noChangeArrowheads="1"/>
            </p:cNvSpPr>
            <p:nvPr/>
          </p:nvSpPr>
          <p:spPr bwMode="auto">
            <a:xfrm>
              <a:off x="67407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71" name="Rectangle 177"/>
            <p:cNvSpPr>
              <a:spLocks noChangeArrowheads="1"/>
            </p:cNvSpPr>
            <p:nvPr/>
          </p:nvSpPr>
          <p:spPr bwMode="auto">
            <a:xfrm>
              <a:off x="64871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2" name="TextBox 178"/>
            <p:cNvSpPr txBox="1">
              <a:spLocks noChangeArrowheads="1"/>
            </p:cNvSpPr>
            <p:nvPr/>
          </p:nvSpPr>
          <p:spPr bwMode="auto">
            <a:xfrm>
              <a:off x="64770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73" name="Rectangle 184"/>
            <p:cNvSpPr>
              <a:spLocks noChangeArrowheads="1"/>
            </p:cNvSpPr>
            <p:nvPr/>
          </p:nvSpPr>
          <p:spPr bwMode="auto">
            <a:xfrm>
              <a:off x="69795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4" name="TextBox 185"/>
            <p:cNvSpPr txBox="1">
              <a:spLocks noChangeArrowheads="1"/>
            </p:cNvSpPr>
            <p:nvPr/>
          </p:nvSpPr>
          <p:spPr bwMode="auto">
            <a:xfrm>
              <a:off x="69693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75" name="Straight Arrow Connector 274"/>
          <p:cNvCxnSpPr>
            <a:cxnSpLocks noChangeShapeType="1"/>
          </p:cNvCxnSpPr>
          <p:nvPr/>
        </p:nvCxnSpPr>
        <p:spPr bwMode="auto">
          <a:xfrm rot="5400000">
            <a:off x="3047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cxnSpLocks noChangeShapeType="1"/>
          </p:cNvCxnSpPr>
          <p:nvPr/>
        </p:nvCxnSpPr>
        <p:spPr bwMode="auto">
          <a:xfrm rot="5400000">
            <a:off x="3178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>
            <a:cxnSpLocks noChangeShapeType="1"/>
          </p:cNvCxnSpPr>
          <p:nvPr/>
        </p:nvCxnSpPr>
        <p:spPr bwMode="auto">
          <a:xfrm rot="5400000">
            <a:off x="4419601" y="5065712"/>
            <a:ext cx="53340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cxnSpLocks noChangeShapeType="1"/>
          </p:cNvCxnSpPr>
          <p:nvPr/>
        </p:nvCxnSpPr>
        <p:spPr bwMode="auto">
          <a:xfrm rot="5400000">
            <a:off x="45497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cxnSpLocks noChangeShapeType="1"/>
          </p:cNvCxnSpPr>
          <p:nvPr/>
        </p:nvCxnSpPr>
        <p:spPr bwMode="auto">
          <a:xfrm rot="5400000">
            <a:off x="5714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cxnSpLocks noChangeShapeType="1"/>
          </p:cNvCxnSpPr>
          <p:nvPr/>
        </p:nvCxnSpPr>
        <p:spPr bwMode="auto">
          <a:xfrm rot="5400000">
            <a:off x="5845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1" name="Rectangle 280"/>
          <p:cNvSpPr>
            <a:spLocks noChangeArrowheads="1"/>
          </p:cNvSpPr>
          <p:nvPr/>
        </p:nvSpPr>
        <p:spPr bwMode="auto">
          <a:xfrm>
            <a:off x="1981200" y="4114800"/>
            <a:ext cx="548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Shuffle and Sort:</a:t>
            </a:r>
            <a:r>
              <a:rPr lang="en-US" b="0" dirty="0">
                <a:solidFill>
                  <a:schemeClr val="bg2"/>
                </a:solidFill>
              </a:rPr>
              <a:t> aggregate values by keys</a:t>
            </a:r>
          </a:p>
        </p:txBody>
      </p:sp>
      <p:sp>
        <p:nvSpPr>
          <p:cNvPr id="282" name="Rectangle 281"/>
          <p:cNvSpPr>
            <a:spLocks noChangeArrowheads="1"/>
          </p:cNvSpPr>
          <p:nvPr/>
        </p:nvSpPr>
        <p:spPr bwMode="auto">
          <a:xfrm>
            <a:off x="2895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283" name="Rectangle 282"/>
          <p:cNvSpPr>
            <a:spLocks noChangeArrowheads="1"/>
          </p:cNvSpPr>
          <p:nvPr/>
        </p:nvSpPr>
        <p:spPr bwMode="auto">
          <a:xfrm>
            <a:off x="42672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284" name="Rectangle 283"/>
          <p:cNvSpPr>
            <a:spLocks noChangeArrowheads="1"/>
          </p:cNvSpPr>
          <p:nvPr/>
        </p:nvSpPr>
        <p:spPr bwMode="auto">
          <a:xfrm>
            <a:off x="5562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grpSp>
        <p:nvGrpSpPr>
          <p:cNvPr id="11" name="Group 332"/>
          <p:cNvGrpSpPr/>
          <p:nvPr/>
        </p:nvGrpSpPr>
        <p:grpSpPr>
          <a:xfrm>
            <a:off x="3200400" y="4448175"/>
            <a:ext cx="803275" cy="276225"/>
            <a:chOff x="3200400" y="4448175"/>
            <a:chExt cx="803275" cy="276225"/>
          </a:xfrm>
        </p:grpSpPr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2105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TextBox 194"/>
            <p:cNvSpPr txBox="1">
              <a:spLocks noChangeArrowheads="1"/>
            </p:cNvSpPr>
            <p:nvPr/>
          </p:nvSpPr>
          <p:spPr bwMode="auto">
            <a:xfrm>
              <a:off x="32004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87" name="Rectangle 191"/>
            <p:cNvSpPr>
              <a:spLocks noChangeArrowheads="1"/>
            </p:cNvSpPr>
            <p:nvPr/>
          </p:nvSpPr>
          <p:spPr bwMode="auto">
            <a:xfrm>
              <a:off x="35154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8" name="TextBox 192"/>
            <p:cNvSpPr txBox="1">
              <a:spLocks noChangeArrowheads="1"/>
            </p:cNvSpPr>
            <p:nvPr/>
          </p:nvSpPr>
          <p:spPr bwMode="auto">
            <a:xfrm>
              <a:off x="35052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89" name="Rectangle 196"/>
            <p:cNvSpPr>
              <a:spLocks noChangeArrowheads="1"/>
            </p:cNvSpPr>
            <p:nvPr/>
          </p:nvSpPr>
          <p:spPr bwMode="auto">
            <a:xfrm>
              <a:off x="37441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0" name="TextBox 197"/>
            <p:cNvSpPr txBox="1">
              <a:spLocks noChangeArrowheads="1"/>
            </p:cNvSpPr>
            <p:nvPr/>
          </p:nvSpPr>
          <p:spPr bwMode="auto">
            <a:xfrm>
              <a:off x="37339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331"/>
          <p:cNvGrpSpPr/>
          <p:nvPr/>
        </p:nvGrpSpPr>
        <p:grpSpPr>
          <a:xfrm>
            <a:off x="4572000" y="4448175"/>
            <a:ext cx="803275" cy="276225"/>
            <a:chOff x="4572000" y="4448175"/>
            <a:chExt cx="803275" cy="276225"/>
          </a:xfrm>
        </p:grpSpPr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45821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TextBox 200"/>
            <p:cNvSpPr txBox="1">
              <a:spLocks noChangeArrowheads="1"/>
            </p:cNvSpPr>
            <p:nvPr/>
          </p:nvSpPr>
          <p:spPr bwMode="auto">
            <a:xfrm>
              <a:off x="45720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93" name="Rectangle 202"/>
            <p:cNvSpPr>
              <a:spLocks noChangeArrowheads="1"/>
            </p:cNvSpPr>
            <p:nvPr/>
          </p:nvSpPr>
          <p:spPr bwMode="auto">
            <a:xfrm>
              <a:off x="48870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4" name="TextBox 203"/>
            <p:cNvSpPr txBox="1">
              <a:spLocks noChangeArrowheads="1"/>
            </p:cNvSpPr>
            <p:nvPr/>
          </p:nvSpPr>
          <p:spPr bwMode="auto">
            <a:xfrm>
              <a:off x="48768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95" name="Rectangle 205"/>
            <p:cNvSpPr>
              <a:spLocks noChangeArrowheads="1"/>
            </p:cNvSpPr>
            <p:nvPr/>
          </p:nvSpPr>
          <p:spPr bwMode="auto">
            <a:xfrm>
              <a:off x="51157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6" name="TextBox 206"/>
            <p:cNvSpPr txBox="1">
              <a:spLocks noChangeArrowheads="1"/>
            </p:cNvSpPr>
            <p:nvPr/>
          </p:nvSpPr>
          <p:spPr bwMode="auto">
            <a:xfrm>
              <a:off x="51055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330"/>
          <p:cNvGrpSpPr/>
          <p:nvPr/>
        </p:nvGrpSpPr>
        <p:grpSpPr>
          <a:xfrm>
            <a:off x="5867400" y="4448175"/>
            <a:ext cx="1031830" cy="276225"/>
            <a:chOff x="5867400" y="4448175"/>
            <a:chExt cx="1031830" cy="276225"/>
          </a:xfrm>
        </p:grpSpPr>
        <p:sp>
          <p:nvSpPr>
            <p:cNvPr id="297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TextBox 209"/>
            <p:cNvSpPr txBox="1">
              <a:spLocks noChangeArrowheads="1"/>
            </p:cNvSpPr>
            <p:nvPr/>
          </p:nvSpPr>
          <p:spPr bwMode="auto">
            <a:xfrm>
              <a:off x="586740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99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0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301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2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9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03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4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329"/>
          <p:cNvGrpSpPr/>
          <p:nvPr/>
        </p:nvGrpSpPr>
        <p:grpSpPr>
          <a:xfrm>
            <a:off x="3048000" y="6276975"/>
            <a:ext cx="547688" cy="276225"/>
            <a:chOff x="3048000" y="6276975"/>
            <a:chExt cx="547688" cy="276225"/>
          </a:xfrm>
        </p:grpSpPr>
        <p:sp>
          <p:nvSpPr>
            <p:cNvPr id="307" name="Rectangle 148"/>
            <p:cNvSpPr>
              <a:spLocks noChangeArrowheads="1"/>
            </p:cNvSpPr>
            <p:nvPr/>
          </p:nvSpPr>
          <p:spPr bwMode="auto">
            <a:xfrm>
              <a:off x="3093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TextBox 155"/>
            <p:cNvSpPr txBox="1">
              <a:spLocks noChangeArrowheads="1"/>
            </p:cNvSpPr>
            <p:nvPr/>
          </p:nvSpPr>
          <p:spPr bwMode="auto">
            <a:xfrm>
              <a:off x="3048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1</a:t>
              </a:r>
              <a:endParaRPr lang="en-US" b="0" baseline="-25000"/>
            </a:p>
          </p:txBody>
        </p:sp>
        <p:sp>
          <p:nvSpPr>
            <p:cNvPr id="309" name="Rectangle 162"/>
            <p:cNvSpPr>
              <a:spLocks noChangeArrowheads="1"/>
            </p:cNvSpPr>
            <p:nvPr/>
          </p:nvSpPr>
          <p:spPr bwMode="auto">
            <a:xfrm>
              <a:off x="3321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0" name="TextBox 167"/>
            <p:cNvSpPr txBox="1">
              <a:spLocks noChangeArrowheads="1"/>
            </p:cNvSpPr>
            <p:nvPr/>
          </p:nvSpPr>
          <p:spPr bwMode="auto">
            <a:xfrm>
              <a:off x="3276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328"/>
          <p:cNvGrpSpPr/>
          <p:nvPr/>
        </p:nvGrpSpPr>
        <p:grpSpPr>
          <a:xfrm>
            <a:off x="4405313" y="6276975"/>
            <a:ext cx="547687" cy="276225"/>
            <a:chOff x="4405313" y="6276975"/>
            <a:chExt cx="547687" cy="276225"/>
          </a:xfrm>
        </p:grpSpPr>
        <p:sp>
          <p:nvSpPr>
            <p:cNvPr id="311" name="Rectangle 183"/>
            <p:cNvSpPr>
              <a:spLocks noChangeArrowheads="1"/>
            </p:cNvSpPr>
            <p:nvPr/>
          </p:nvSpPr>
          <p:spPr bwMode="auto">
            <a:xfrm>
              <a:off x="4450653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TextBox 188"/>
            <p:cNvSpPr txBox="1">
              <a:spLocks noChangeArrowheads="1"/>
            </p:cNvSpPr>
            <p:nvPr/>
          </p:nvSpPr>
          <p:spPr bwMode="auto">
            <a:xfrm>
              <a:off x="4405313" y="6276975"/>
              <a:ext cx="29354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2</a:t>
              </a:r>
              <a:endParaRPr lang="en-US" b="0" baseline="-25000"/>
            </a:p>
          </p:txBody>
        </p:sp>
        <p:sp>
          <p:nvSpPr>
            <p:cNvPr id="313" name="Rectangle 189"/>
            <p:cNvSpPr>
              <a:spLocks noChangeArrowheads="1"/>
            </p:cNvSpPr>
            <p:nvPr/>
          </p:nvSpPr>
          <p:spPr bwMode="auto">
            <a:xfrm>
              <a:off x="4679157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4" name="TextBox 190"/>
            <p:cNvSpPr txBox="1">
              <a:spLocks noChangeArrowheads="1"/>
            </p:cNvSpPr>
            <p:nvPr/>
          </p:nvSpPr>
          <p:spPr bwMode="auto">
            <a:xfrm>
              <a:off x="4633817" y="6276975"/>
              <a:ext cx="31918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327"/>
          <p:cNvGrpSpPr/>
          <p:nvPr/>
        </p:nvGrpSpPr>
        <p:grpSpPr>
          <a:xfrm>
            <a:off x="5715000" y="6276975"/>
            <a:ext cx="547688" cy="276225"/>
            <a:chOff x="5715000" y="6276975"/>
            <a:chExt cx="547688" cy="276225"/>
          </a:xfrm>
        </p:grpSpPr>
        <p:sp>
          <p:nvSpPr>
            <p:cNvPr id="315" name="Rectangle 195"/>
            <p:cNvSpPr>
              <a:spLocks noChangeArrowheads="1"/>
            </p:cNvSpPr>
            <p:nvPr/>
          </p:nvSpPr>
          <p:spPr bwMode="auto">
            <a:xfrm>
              <a:off x="5760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TextBox 198"/>
            <p:cNvSpPr txBox="1">
              <a:spLocks noChangeArrowheads="1"/>
            </p:cNvSpPr>
            <p:nvPr/>
          </p:nvSpPr>
          <p:spPr bwMode="auto">
            <a:xfrm>
              <a:off x="5715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317" name="Rectangle 201"/>
            <p:cNvSpPr>
              <a:spLocks noChangeArrowheads="1"/>
            </p:cNvSpPr>
            <p:nvPr/>
          </p:nvSpPr>
          <p:spPr bwMode="auto">
            <a:xfrm>
              <a:off x="5988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8" name="TextBox 204"/>
            <p:cNvSpPr txBox="1">
              <a:spLocks noChangeArrowheads="1"/>
            </p:cNvSpPr>
            <p:nvPr/>
          </p:nvSpPr>
          <p:spPr bwMode="auto">
            <a:xfrm>
              <a:off x="5943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909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“Everything Else”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execution framework handles everything else…</a:t>
            </a:r>
          </a:p>
          <a:p>
            <a:pPr lvl="1"/>
            <a:r>
              <a:rPr lang="en-US" dirty="0" smtClean="0"/>
              <a:t>Scheduling: assigns workers to map and reduce tasks</a:t>
            </a:r>
          </a:p>
          <a:p>
            <a:pPr lvl="1"/>
            <a:r>
              <a:rPr lang="en-US" dirty="0" smtClean="0"/>
              <a:t>“Data distribution”: moves processes to data</a:t>
            </a:r>
          </a:p>
          <a:p>
            <a:pPr lvl="1"/>
            <a:r>
              <a:rPr lang="en-US" dirty="0" smtClean="0"/>
              <a:t>Synchronization: gathers, sorts, and shuffles intermediate data</a:t>
            </a:r>
          </a:p>
          <a:p>
            <a:pPr lvl="1"/>
            <a:r>
              <a:rPr lang="en-US" dirty="0" smtClean="0"/>
              <a:t>Errors and faults: detects worker failures and restarts</a:t>
            </a:r>
          </a:p>
          <a:p>
            <a:r>
              <a:rPr lang="en-US" dirty="0" smtClean="0"/>
              <a:t>Limited control over data and execution flow</a:t>
            </a:r>
          </a:p>
          <a:p>
            <a:pPr lvl="1"/>
            <a:r>
              <a:rPr lang="en-US" dirty="0" smtClean="0"/>
              <a:t>All algorithms must expressed in m, r, c, p</a:t>
            </a:r>
          </a:p>
          <a:p>
            <a:r>
              <a:rPr lang="en-US" dirty="0" smtClean="0"/>
              <a:t>You don’t know:</a:t>
            </a:r>
          </a:p>
          <a:p>
            <a:pPr lvl="1"/>
            <a:r>
              <a:rPr lang="en-US" dirty="0" smtClean="0"/>
              <a:t>Where </a:t>
            </a:r>
            <a:r>
              <a:rPr lang="en-US" dirty="0" err="1" smtClean="0"/>
              <a:t>mappers</a:t>
            </a:r>
            <a:r>
              <a:rPr lang="en-US" dirty="0" smtClean="0"/>
              <a:t> and reducers run</a:t>
            </a:r>
          </a:p>
          <a:p>
            <a:pPr lvl="1"/>
            <a:r>
              <a:rPr lang="en-US" dirty="0" smtClean="0"/>
              <a:t>When a mapper or reducer begins or finishes</a:t>
            </a:r>
          </a:p>
          <a:p>
            <a:pPr lvl="1"/>
            <a:r>
              <a:rPr lang="en-US" dirty="0" smtClean="0"/>
              <a:t>Which input a particular mapper is processing</a:t>
            </a:r>
          </a:p>
          <a:p>
            <a:pPr lvl="1"/>
            <a:r>
              <a:rPr lang="en-US" dirty="0" smtClean="0"/>
              <a:t>Which intermediate key a particular reducer is processing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4641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Tools for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Cleverly-constructed data structures</a:t>
            </a:r>
          </a:p>
          <a:p>
            <a:pPr lvl="1"/>
            <a:r>
              <a:rPr lang="en-US" dirty="0" smtClean="0"/>
              <a:t>Bring partial results together</a:t>
            </a:r>
          </a:p>
          <a:p>
            <a:r>
              <a:rPr lang="en-US" dirty="0" smtClean="0"/>
              <a:t>Sort order of intermediate keys</a:t>
            </a:r>
          </a:p>
          <a:p>
            <a:pPr lvl="1"/>
            <a:r>
              <a:rPr lang="en-US" dirty="0" smtClean="0"/>
              <a:t>Control order in which reducers process keys</a:t>
            </a:r>
          </a:p>
          <a:p>
            <a:r>
              <a:rPr lang="en-US" dirty="0" smtClean="0"/>
              <a:t>Partitioner</a:t>
            </a:r>
          </a:p>
          <a:p>
            <a:pPr lvl="1"/>
            <a:r>
              <a:rPr lang="en-US" dirty="0" smtClean="0"/>
              <a:t>Control which reducer processes which keys</a:t>
            </a:r>
          </a:p>
          <a:p>
            <a:r>
              <a:rPr lang="en-US" dirty="0" smtClean="0"/>
              <a:t>Preserving state in </a:t>
            </a:r>
            <a:r>
              <a:rPr lang="en-US" dirty="0" err="1" smtClean="0"/>
              <a:t>mappers</a:t>
            </a:r>
            <a:r>
              <a:rPr lang="en-US" dirty="0" smtClean="0"/>
              <a:t> and reducers</a:t>
            </a:r>
          </a:p>
          <a:p>
            <a:pPr lvl="1"/>
            <a:r>
              <a:rPr lang="en-US" dirty="0" smtClean="0"/>
              <a:t>Capture dependencies across multiple keys and values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4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47584</TotalTime>
  <Words>2110</Words>
  <Application>Microsoft Macintosh PowerPoint</Application>
  <PresentationFormat>On-screen Show (4:3)</PresentationFormat>
  <Paragraphs>409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Default Design</vt:lpstr>
      <vt:lpstr>PowerPoint Presentation</vt:lpstr>
      <vt:lpstr>PowerPoint Presentation</vt:lpstr>
      <vt:lpstr>PowerPoint Presentation</vt:lpstr>
      <vt:lpstr>MapReduce Algorithm Design</vt:lpstr>
      <vt:lpstr>PowerPoint Presentation</vt:lpstr>
      <vt:lpstr>MapReduce: Recap</vt:lpstr>
      <vt:lpstr>PowerPoint Presentation</vt:lpstr>
      <vt:lpstr>“Everything Else”</vt:lpstr>
      <vt:lpstr>Tools for Synchronization</vt:lpstr>
      <vt:lpstr>MapReduce API*</vt:lpstr>
      <vt:lpstr>Preserving State</vt:lpstr>
      <vt:lpstr>Scalable Hadoop Algorithms: Themes</vt:lpstr>
      <vt:lpstr>Importance of Local Aggregation</vt:lpstr>
      <vt:lpstr>Shuffle and Sort</vt:lpstr>
      <vt:lpstr>Word Count: Baseline</vt:lpstr>
      <vt:lpstr>Word Count: Version 1</vt:lpstr>
      <vt:lpstr>Word Count: Version 2</vt:lpstr>
      <vt:lpstr>Design Pattern for Local Aggregation</vt:lpstr>
      <vt:lpstr>Combiner Design</vt:lpstr>
      <vt:lpstr>Computing the Mean: Version 1</vt:lpstr>
      <vt:lpstr>Computing the Mean: Version 2</vt:lpstr>
      <vt:lpstr>Computing the Mean: Version 3</vt:lpstr>
      <vt:lpstr>Computing the Mean: Version 4</vt:lpstr>
      <vt:lpstr>PowerPoint Presentation</vt:lpstr>
      <vt:lpstr>Algorithm Design: Running Example</vt:lpstr>
      <vt:lpstr>MapReduce: Large Counting Problems</vt:lpstr>
      <vt:lpstr>First Try: “Pairs”</vt:lpstr>
      <vt:lpstr>Pairs: Pseudo-Code</vt:lpstr>
      <vt:lpstr>“Pairs” Analysis</vt:lpstr>
      <vt:lpstr>Another Try: “Stripes”</vt:lpstr>
      <vt:lpstr>Stripes: Pseudo-Code</vt:lpstr>
      <vt:lpstr>“Stripes” Analysis</vt:lpstr>
      <vt:lpstr>PowerPoint Presentation</vt:lpstr>
      <vt:lpstr>PowerPoint Presentation</vt:lpstr>
      <vt:lpstr>Stripes &gt;&gt; Pairs?</vt:lpstr>
      <vt:lpstr>Tradeoffs</vt:lpstr>
      <vt:lpstr>Relative Frequencies</vt:lpstr>
      <vt:lpstr>f(B|A): “Stripes” </vt:lpstr>
      <vt:lpstr>f(B|A): “Pairs” </vt:lpstr>
      <vt:lpstr>f(B|A): “Pairs” </vt:lpstr>
      <vt:lpstr>“Order Inversion”</vt:lpstr>
      <vt:lpstr>Synchronization: Pairs vs. Stripes</vt:lpstr>
      <vt:lpstr>Secondary Sorting</vt:lpstr>
      <vt:lpstr>Secondary Sorting: Solutions</vt:lpstr>
      <vt:lpstr>Recap: Tools for Synchronization</vt:lpstr>
      <vt:lpstr>Issues and Tradeoffs</vt:lpstr>
      <vt:lpstr>Debugging at Scale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8432</cp:revision>
  <dcterms:created xsi:type="dcterms:W3CDTF">2012-08-31T06:36:49Z</dcterms:created>
  <dcterms:modified xsi:type="dcterms:W3CDTF">2016-01-15T21:09:00Z</dcterms:modified>
  <cp:category/>
</cp:coreProperties>
</file>