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1440" r:id="rId2"/>
    <p:sldId id="1456" r:id="rId3"/>
    <p:sldId id="1441" r:id="rId4"/>
    <p:sldId id="1442" r:id="rId5"/>
    <p:sldId id="1443" r:id="rId6"/>
    <p:sldId id="1444" r:id="rId7"/>
    <p:sldId id="1445" r:id="rId8"/>
    <p:sldId id="1446" r:id="rId9"/>
    <p:sldId id="1447" r:id="rId10"/>
    <p:sldId id="1448" r:id="rId11"/>
    <p:sldId id="1449" r:id="rId12"/>
    <p:sldId id="1450" r:id="rId13"/>
    <p:sldId id="1451" r:id="rId14"/>
    <p:sldId id="1452" r:id="rId15"/>
    <p:sldId id="1453" r:id="rId16"/>
    <p:sldId id="1411" r:id="rId17"/>
    <p:sldId id="1412" r:id="rId18"/>
    <p:sldId id="1413" r:id="rId19"/>
    <p:sldId id="1414" r:id="rId20"/>
    <p:sldId id="1415" r:id="rId21"/>
    <p:sldId id="1454" r:id="rId22"/>
    <p:sldId id="1417" r:id="rId23"/>
    <p:sldId id="1418" r:id="rId24"/>
    <p:sldId id="1419" r:id="rId25"/>
    <p:sldId id="1420" r:id="rId26"/>
    <p:sldId id="1421" r:id="rId27"/>
    <p:sldId id="1422" r:id="rId28"/>
    <p:sldId id="1423" r:id="rId29"/>
    <p:sldId id="1424" r:id="rId30"/>
    <p:sldId id="1425" r:id="rId31"/>
    <p:sldId id="1426" r:id="rId32"/>
    <p:sldId id="1427" r:id="rId33"/>
    <p:sldId id="1428" r:id="rId34"/>
    <p:sldId id="1429" r:id="rId35"/>
    <p:sldId id="1430" r:id="rId36"/>
    <p:sldId id="1431" r:id="rId37"/>
    <p:sldId id="1432" r:id="rId38"/>
    <p:sldId id="1433" r:id="rId39"/>
    <p:sldId id="1436" r:id="rId40"/>
    <p:sldId id="1455" r:id="rId41"/>
    <p:sldId id="1437" r:id="rId42"/>
    <p:sldId id="1438" r:id="rId43"/>
    <p:sldId id="1278" r:id="rId4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9" autoAdjust="0"/>
    <p:restoredTop sz="75202" autoAdjust="0"/>
  </p:normalViewPr>
  <p:slideViewPr>
    <p:cSldViewPr>
      <p:cViewPr varScale="1">
        <p:scale>
          <a:sx n="87" d="100"/>
          <a:sy n="87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3593648-B6B4-48DF-B44C-E3693731EC71}" type="slidenum">
              <a:rPr lang="en-GB" smtClean="0"/>
              <a:pPr defTabSz="963613"/>
              <a:t>14</a:t>
            </a:fld>
            <a:endParaRPr lang="en-GB" smtClean="0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iversityOfWaterloo_logo_horiz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64" y="0"/>
            <a:ext cx="4393936" cy="1761759"/>
          </a:xfrm>
          <a:prstGeom prst="rect">
            <a:avLst/>
          </a:prstGeom>
        </p:spPr>
      </p:pic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600" dirty="0" smtClean="0">
                <a:solidFill>
                  <a:schemeClr val="bg2"/>
                </a:solidFill>
                <a:latin typeface="Gill Sans"/>
                <a:cs typeface="Gill Sans"/>
              </a:rPr>
              <a:t>Big Data Infrastructure</a:t>
            </a:r>
            <a:endParaRPr lang="en-US" sz="36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Week 2: MapReduce Algorithm Design (1/2)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489/698 Big Data Infrastructure (Winter 2016)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January 12, 2016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These slides are available at http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/bigdata-2016w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2079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source of problems…</a:t>
            </a:r>
          </a:p>
          <a:p>
            <a:pPr lvl="1"/>
            <a:r>
              <a:rPr lang="en-US" dirty="0" smtClean="0"/>
              <a:t>Cloud-based services </a:t>
            </a:r>
            <a:r>
              <a:rPr lang="en-US" i="1" dirty="0" smtClean="0"/>
              <a:t>generate</a:t>
            </a:r>
            <a:r>
              <a:rPr lang="en-US" dirty="0" smtClean="0"/>
              <a:t> big data</a:t>
            </a:r>
          </a:p>
          <a:p>
            <a:pPr lvl="1"/>
            <a:r>
              <a:rPr lang="en-US" dirty="0" smtClean="0"/>
              <a:t>Clouds make it easier to start companies that </a:t>
            </a:r>
            <a:r>
              <a:rPr lang="en-US" i="1" dirty="0" smtClean="0"/>
              <a:t>generate</a:t>
            </a:r>
            <a:r>
              <a:rPr lang="en-US" dirty="0" smtClean="0"/>
              <a:t> big data</a:t>
            </a:r>
          </a:p>
          <a:p>
            <a:r>
              <a:rPr lang="en-US" dirty="0" smtClean="0"/>
              <a:t>As well as a solution…</a:t>
            </a:r>
          </a:p>
          <a:p>
            <a:pPr lvl="1"/>
            <a:r>
              <a:rPr lang="en-US" dirty="0" smtClean="0"/>
              <a:t>Ability to </a:t>
            </a:r>
            <a:r>
              <a:rPr lang="en-US" dirty="0"/>
              <a:t>p</a:t>
            </a:r>
            <a:r>
              <a:rPr lang="en-US" dirty="0" smtClean="0"/>
              <a:t>rovision analytics clusters on-demand in the cloud</a:t>
            </a:r>
          </a:p>
          <a:p>
            <a:pPr lvl="1"/>
            <a:r>
              <a:rPr lang="en-US" dirty="0" smtClean="0"/>
              <a:t>Commoditization and democratization of big data capabilities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louds_over_Af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200" y="-76200"/>
            <a:ext cx="10439400" cy="6961572"/>
          </a:xfrm>
          <a:prstGeom prst="rect">
            <a:avLst/>
          </a:prstGeom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611938"/>
            <a:ext cx="2971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dirty="0" smtClean="0"/>
              <a:t> Wikipedia (Clouds)</a:t>
            </a:r>
            <a:endParaRPr lang="en-US" sz="1000" b="0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4114799"/>
            <a:ext cx="89916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 smtClean="0">
                <a:solidFill>
                  <a:schemeClr val="bg2"/>
                </a:solidFill>
                <a:latin typeface="Gill Sans"/>
                <a:cs typeface="Gill Sans"/>
              </a:rPr>
              <a:t>So, what </a:t>
            </a:r>
            <a:r>
              <a:rPr lang="en-US" sz="3200" i="1" dirty="0" smtClean="0">
                <a:solidFill>
                  <a:schemeClr val="bg2"/>
                </a:solidFill>
                <a:latin typeface="Gill Sans"/>
                <a:cs typeface="Gill Sans"/>
              </a:rPr>
              <a:t>is</a:t>
            </a:r>
            <a:r>
              <a:rPr lang="en-US" sz="3200" dirty="0" smtClean="0">
                <a:solidFill>
                  <a:schemeClr val="bg2"/>
                </a:solidFill>
                <a:latin typeface="Gill Sans"/>
                <a:cs typeface="Gill Sans"/>
              </a:rPr>
              <a:t> the cloud?</a:t>
            </a:r>
            <a:endParaRPr lang="en-US" sz="32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5474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ri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590"/>
            <a:ext cx="9256987" cy="7405590"/>
          </a:xfrm>
          <a:prstGeom prst="rect">
            <a:avLst/>
          </a:prstGeom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76200" y="4114799"/>
            <a:ext cx="89916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 smtClean="0">
                <a:latin typeface="Gill Sans"/>
                <a:cs typeface="Gill Sans"/>
              </a:rPr>
              <a:t>What </a:t>
            </a:r>
            <a:r>
              <a:rPr lang="en-US" sz="3200" i="1" dirty="0" smtClean="0">
                <a:latin typeface="Gill Sans"/>
                <a:cs typeface="Gill Sans"/>
              </a:rPr>
              <a:t>is</a:t>
            </a:r>
            <a:r>
              <a:rPr lang="en-US" sz="3200" dirty="0" smtClean="0">
                <a:latin typeface="Gill Sans"/>
                <a:cs typeface="Gill Sans"/>
              </a:rPr>
              <a:t> the Matrix?</a:t>
            </a:r>
            <a:endParaRPr lang="en-US" sz="3200" dirty="0">
              <a:latin typeface="Gill Sans"/>
              <a:cs typeface="Gill San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2971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dirty="0" smtClean="0"/>
              <a:t> </a:t>
            </a:r>
            <a:r>
              <a:rPr lang="en-US" sz="1000" b="0" dirty="0"/>
              <a:t> The Matrix - PPC Wiki - </a:t>
            </a:r>
            <a:r>
              <a:rPr lang="en-US" sz="1000" b="0" dirty="0" err="1"/>
              <a:t>Wikia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3061385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Y_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572" y="0"/>
            <a:ext cx="10289572" cy="685800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611938"/>
            <a:ext cx="10757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Google</a:t>
            </a:r>
            <a:endParaRPr lang="en-US" sz="1000" b="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97180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Gill Sans"/>
                <a:cs typeface="Gill Sans"/>
              </a:rPr>
              <a:t>The datacenter </a:t>
            </a:r>
            <a:r>
              <a:rPr lang="en-US" sz="3200" i="1" dirty="0" smtClean="0">
                <a:solidFill>
                  <a:srgbClr val="FFFFFF"/>
                </a:solidFill>
                <a:latin typeface="Gill Sans"/>
                <a:cs typeface="Gill Sans"/>
              </a:rPr>
              <a:t>is</a:t>
            </a:r>
            <a:r>
              <a:rPr lang="en-US" sz="3200" dirty="0" smtClean="0">
                <a:solidFill>
                  <a:srgbClr val="FFFFFF"/>
                </a:solidFill>
                <a:latin typeface="Gill Sans"/>
                <a:cs typeface="Gill Sans"/>
              </a:rPr>
              <a:t> the computer!</a:t>
            </a:r>
            <a:endParaRPr lang="en-US" sz="32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2401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Straight Arrow Connector 172"/>
          <p:cNvCxnSpPr>
            <a:cxnSpLocks noChangeShapeType="1"/>
          </p:cNvCxnSpPr>
          <p:nvPr/>
        </p:nvCxnSpPr>
        <p:spPr bwMode="auto">
          <a:xfrm rot="5400000">
            <a:off x="2644776" y="32131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 noChangeShapeType="1"/>
          </p:cNvCxnSpPr>
          <p:nvPr/>
        </p:nvCxnSpPr>
        <p:spPr bwMode="auto">
          <a:xfrm rot="5400000">
            <a:off x="3938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 noChangeShapeType="1"/>
          </p:cNvCxnSpPr>
          <p:nvPr/>
        </p:nvCxnSpPr>
        <p:spPr bwMode="auto">
          <a:xfrm rot="5400000">
            <a:off x="52339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cxnSpLocks noChangeShapeType="1"/>
          </p:cNvCxnSpPr>
          <p:nvPr/>
        </p:nvCxnSpPr>
        <p:spPr bwMode="auto">
          <a:xfrm rot="5400000">
            <a:off x="6605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9" name="Rectangle 7"/>
          <p:cNvSpPr>
            <a:spLocks noChangeArrowheads="1"/>
          </p:cNvSpPr>
          <p:nvPr/>
        </p:nvSpPr>
        <p:spPr bwMode="auto">
          <a:xfrm>
            <a:off x="6324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3622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1" name="Rectangle 5"/>
          <p:cNvSpPr>
            <a:spLocks noChangeArrowheads="1"/>
          </p:cNvSpPr>
          <p:nvPr/>
        </p:nvSpPr>
        <p:spPr bwMode="auto">
          <a:xfrm>
            <a:off x="3657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2" name="Rectangle 6"/>
          <p:cNvSpPr>
            <a:spLocks noChangeArrowheads="1"/>
          </p:cNvSpPr>
          <p:nvPr/>
        </p:nvSpPr>
        <p:spPr bwMode="auto">
          <a:xfrm>
            <a:off x="49530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grpSp>
        <p:nvGrpSpPr>
          <p:cNvPr id="327" name="Group 326"/>
          <p:cNvGrpSpPr/>
          <p:nvPr/>
        </p:nvGrpSpPr>
        <p:grpSpPr>
          <a:xfrm>
            <a:off x="2286000" y="3381375"/>
            <a:ext cx="996950" cy="276225"/>
            <a:chOff x="2286000" y="3381375"/>
            <a:chExt cx="996950" cy="276225"/>
          </a:xfrm>
        </p:grpSpPr>
        <p:sp>
          <p:nvSpPr>
            <p:cNvPr id="178" name="Rectangle 144"/>
            <p:cNvSpPr>
              <a:spLocks noChangeArrowheads="1"/>
            </p:cNvSpPr>
            <p:nvPr/>
          </p:nvSpPr>
          <p:spPr bwMode="auto">
            <a:xfrm>
              <a:off x="279466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TextBox 145"/>
            <p:cNvSpPr txBox="1">
              <a:spLocks noChangeArrowheads="1"/>
            </p:cNvSpPr>
            <p:nvPr/>
          </p:nvSpPr>
          <p:spPr bwMode="auto">
            <a:xfrm>
              <a:off x="278447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180" name="Rectangle 137"/>
            <p:cNvSpPr>
              <a:spLocks noChangeArrowheads="1"/>
            </p:cNvSpPr>
            <p:nvPr/>
          </p:nvSpPr>
          <p:spPr bwMode="auto">
            <a:xfrm>
              <a:off x="2296190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TextBox 138"/>
            <p:cNvSpPr txBox="1">
              <a:spLocks noChangeArrowheads="1"/>
            </p:cNvSpPr>
            <p:nvPr/>
          </p:nvSpPr>
          <p:spPr bwMode="auto">
            <a:xfrm>
              <a:off x="2286000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182" name="Rectangle 135"/>
            <p:cNvSpPr>
              <a:spLocks noChangeArrowheads="1"/>
            </p:cNvSpPr>
            <p:nvPr/>
          </p:nvSpPr>
          <p:spPr bwMode="auto">
            <a:xfrm>
              <a:off x="2524904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TextBox 136"/>
            <p:cNvSpPr txBox="1">
              <a:spLocks noChangeArrowheads="1"/>
            </p:cNvSpPr>
            <p:nvPr/>
          </p:nvSpPr>
          <p:spPr bwMode="auto">
            <a:xfrm>
              <a:off x="2514714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184" name="Rectangle 142"/>
            <p:cNvSpPr>
              <a:spLocks noChangeArrowheads="1"/>
            </p:cNvSpPr>
            <p:nvPr/>
          </p:nvSpPr>
          <p:spPr bwMode="auto">
            <a:xfrm>
              <a:off x="302337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5" name="TextBox 143"/>
            <p:cNvSpPr txBox="1">
              <a:spLocks noChangeArrowheads="1"/>
            </p:cNvSpPr>
            <p:nvPr/>
          </p:nvSpPr>
          <p:spPr bwMode="auto">
            <a:xfrm>
              <a:off x="301318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3844925" y="3381375"/>
            <a:ext cx="498475" cy="276225"/>
            <a:chOff x="3844925" y="3381375"/>
            <a:chExt cx="498475" cy="276225"/>
          </a:xfrm>
        </p:grpSpPr>
        <p:sp>
          <p:nvSpPr>
            <p:cNvPr id="187" name="Rectangle 151"/>
            <p:cNvSpPr>
              <a:spLocks noChangeArrowheads="1"/>
            </p:cNvSpPr>
            <p:nvPr/>
          </p:nvSpPr>
          <p:spPr bwMode="auto">
            <a:xfrm>
              <a:off x="385511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TextBox 152"/>
            <p:cNvSpPr txBox="1">
              <a:spLocks noChangeArrowheads="1"/>
            </p:cNvSpPr>
            <p:nvPr/>
          </p:nvSpPr>
          <p:spPr bwMode="auto">
            <a:xfrm>
              <a:off x="384492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191" name="Rectangle 149"/>
            <p:cNvSpPr>
              <a:spLocks noChangeArrowheads="1"/>
            </p:cNvSpPr>
            <p:nvPr/>
          </p:nvSpPr>
          <p:spPr bwMode="auto">
            <a:xfrm>
              <a:off x="408382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2" name="TextBox 150"/>
            <p:cNvSpPr txBox="1">
              <a:spLocks noChangeArrowheads="1"/>
            </p:cNvSpPr>
            <p:nvPr/>
          </p:nvSpPr>
          <p:spPr bwMode="auto">
            <a:xfrm>
              <a:off x="407363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9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4876800" y="3381375"/>
            <a:ext cx="990600" cy="276225"/>
            <a:chOff x="4876800" y="3381375"/>
            <a:chExt cx="990600" cy="276225"/>
          </a:xfrm>
        </p:grpSpPr>
        <p:sp>
          <p:nvSpPr>
            <p:cNvPr id="196" name="Rectangle 165"/>
            <p:cNvSpPr>
              <a:spLocks noChangeArrowheads="1"/>
            </p:cNvSpPr>
            <p:nvPr/>
          </p:nvSpPr>
          <p:spPr bwMode="auto">
            <a:xfrm>
              <a:off x="48869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172"/>
            <p:cNvSpPr>
              <a:spLocks noChangeArrowheads="1"/>
            </p:cNvSpPr>
            <p:nvPr/>
          </p:nvSpPr>
          <p:spPr bwMode="auto">
            <a:xfrm>
              <a:off x="53793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Box 166"/>
            <p:cNvSpPr txBox="1">
              <a:spLocks noChangeArrowheads="1"/>
            </p:cNvSpPr>
            <p:nvPr/>
          </p:nvSpPr>
          <p:spPr bwMode="auto">
            <a:xfrm>
              <a:off x="48768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199" name="TextBox 173"/>
            <p:cNvSpPr txBox="1">
              <a:spLocks noChangeArrowheads="1"/>
            </p:cNvSpPr>
            <p:nvPr/>
          </p:nvSpPr>
          <p:spPr bwMode="auto">
            <a:xfrm>
              <a:off x="53691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0" name="Rectangle 163"/>
            <p:cNvSpPr>
              <a:spLocks noChangeArrowheads="1"/>
            </p:cNvSpPr>
            <p:nvPr/>
          </p:nvSpPr>
          <p:spPr bwMode="auto">
            <a:xfrm>
              <a:off x="51155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1" name="TextBox 164"/>
            <p:cNvSpPr txBox="1">
              <a:spLocks noChangeArrowheads="1"/>
            </p:cNvSpPr>
            <p:nvPr/>
          </p:nvSpPr>
          <p:spPr bwMode="auto">
            <a:xfrm>
              <a:off x="5105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02" name="Rectangle 170"/>
            <p:cNvSpPr>
              <a:spLocks noChangeArrowheads="1"/>
            </p:cNvSpPr>
            <p:nvPr/>
          </p:nvSpPr>
          <p:spPr bwMode="auto">
            <a:xfrm>
              <a:off x="56079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3" name="TextBox 171"/>
            <p:cNvSpPr txBox="1">
              <a:spLocks noChangeArrowheads="1"/>
            </p:cNvSpPr>
            <p:nvPr/>
          </p:nvSpPr>
          <p:spPr bwMode="auto">
            <a:xfrm>
              <a:off x="55977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6248400" y="3381375"/>
            <a:ext cx="990600" cy="276225"/>
            <a:chOff x="6248400" y="3381375"/>
            <a:chExt cx="990600" cy="276225"/>
          </a:xfrm>
        </p:grpSpPr>
        <p:sp>
          <p:nvSpPr>
            <p:cNvPr id="205" name="Rectangle 179"/>
            <p:cNvSpPr>
              <a:spLocks noChangeArrowheads="1"/>
            </p:cNvSpPr>
            <p:nvPr/>
          </p:nvSpPr>
          <p:spPr bwMode="auto">
            <a:xfrm>
              <a:off x="62585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186"/>
            <p:cNvSpPr>
              <a:spLocks noChangeArrowheads="1"/>
            </p:cNvSpPr>
            <p:nvPr/>
          </p:nvSpPr>
          <p:spPr bwMode="auto">
            <a:xfrm>
              <a:off x="67509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Box 180"/>
            <p:cNvSpPr txBox="1">
              <a:spLocks noChangeArrowheads="1"/>
            </p:cNvSpPr>
            <p:nvPr/>
          </p:nvSpPr>
          <p:spPr bwMode="auto">
            <a:xfrm>
              <a:off x="6248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08" name="TextBox 187"/>
            <p:cNvSpPr txBox="1">
              <a:spLocks noChangeArrowheads="1"/>
            </p:cNvSpPr>
            <p:nvPr/>
          </p:nvSpPr>
          <p:spPr bwMode="auto">
            <a:xfrm>
              <a:off x="67407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9" name="Rectangle 177"/>
            <p:cNvSpPr>
              <a:spLocks noChangeArrowheads="1"/>
            </p:cNvSpPr>
            <p:nvPr/>
          </p:nvSpPr>
          <p:spPr bwMode="auto">
            <a:xfrm>
              <a:off x="64871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0" name="TextBox 178"/>
            <p:cNvSpPr txBox="1">
              <a:spLocks noChangeArrowheads="1"/>
            </p:cNvSpPr>
            <p:nvPr/>
          </p:nvSpPr>
          <p:spPr bwMode="auto">
            <a:xfrm>
              <a:off x="64770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11" name="Rectangle 184"/>
            <p:cNvSpPr>
              <a:spLocks noChangeArrowheads="1"/>
            </p:cNvSpPr>
            <p:nvPr/>
          </p:nvSpPr>
          <p:spPr bwMode="auto">
            <a:xfrm>
              <a:off x="69795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TextBox 185"/>
            <p:cNvSpPr txBox="1">
              <a:spLocks noChangeArrowheads="1"/>
            </p:cNvSpPr>
            <p:nvPr/>
          </p:nvSpPr>
          <p:spPr bwMode="auto">
            <a:xfrm>
              <a:off x="69693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22860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3581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8768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6248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cxnSp>
        <p:nvCxnSpPr>
          <p:cNvPr id="167" name="Straight Arrow Connector 166"/>
          <p:cNvCxnSpPr>
            <a:cxnSpLocks noChangeShapeType="1"/>
          </p:cNvCxnSpPr>
          <p:nvPr/>
        </p:nvCxnSpPr>
        <p:spPr bwMode="auto">
          <a:xfrm rot="5400000">
            <a:off x="2644776" y="21463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 noChangeShapeType="1"/>
          </p:cNvCxnSpPr>
          <p:nvPr/>
        </p:nvCxnSpPr>
        <p:spPr bwMode="auto">
          <a:xfrm rot="5400000">
            <a:off x="3938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cxnSpLocks noChangeShapeType="1"/>
          </p:cNvCxnSpPr>
          <p:nvPr/>
        </p:nvCxnSpPr>
        <p:spPr bwMode="auto">
          <a:xfrm rot="5400000">
            <a:off x="52339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 noChangeShapeType="1"/>
          </p:cNvCxnSpPr>
          <p:nvPr/>
        </p:nvCxnSpPr>
        <p:spPr bwMode="auto">
          <a:xfrm rot="5400000">
            <a:off x="6605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 7"/>
          <p:cNvSpPr>
            <a:spLocks noChangeArrowheads="1"/>
          </p:cNvSpPr>
          <p:nvPr/>
        </p:nvSpPr>
        <p:spPr bwMode="auto">
          <a:xfrm>
            <a:off x="6324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0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0198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23622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4" name="Straight Arrow Connector 20"/>
          <p:cNvCxnSpPr>
            <a:cxnSpLocks noChangeShapeType="1"/>
          </p:cNvCxnSpPr>
          <p:nvPr/>
        </p:nvCxnSpPr>
        <p:spPr bwMode="auto">
          <a:xfrm rot="5400000">
            <a:off x="28194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Rectangle 5"/>
          <p:cNvSpPr>
            <a:spLocks noChangeArrowheads="1"/>
          </p:cNvSpPr>
          <p:nvPr/>
        </p:nvSpPr>
        <p:spPr bwMode="auto">
          <a:xfrm>
            <a:off x="3657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04" name="Straight Arrow Connector 22"/>
          <p:cNvCxnSpPr>
            <a:cxnSpLocks noChangeShapeType="1"/>
          </p:cNvCxnSpPr>
          <p:nvPr/>
        </p:nvCxnSpPr>
        <p:spPr bwMode="auto">
          <a:xfrm rot="5400000">
            <a:off x="37719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7" name="Rectangle 6"/>
          <p:cNvSpPr>
            <a:spLocks noChangeArrowheads="1"/>
          </p:cNvSpPr>
          <p:nvPr/>
        </p:nvSpPr>
        <p:spPr bwMode="auto">
          <a:xfrm>
            <a:off x="49530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18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49911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19" name="Group 318"/>
          <p:cNvGrpSpPr/>
          <p:nvPr/>
        </p:nvGrpSpPr>
        <p:grpSpPr>
          <a:xfrm>
            <a:off x="3033713" y="333375"/>
            <a:ext cx="3214687" cy="276225"/>
            <a:chOff x="3033713" y="333375"/>
            <a:chExt cx="3214687" cy="276225"/>
          </a:xfrm>
        </p:grpSpPr>
        <p:sp>
          <p:nvSpPr>
            <p:cNvPr id="219" name="Rectangle 56"/>
            <p:cNvSpPr>
              <a:spLocks noChangeArrowheads="1"/>
            </p:cNvSpPr>
            <p:nvPr/>
          </p:nvSpPr>
          <p:spPr bwMode="auto">
            <a:xfrm>
              <a:off x="3079069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Rectangle 102"/>
            <p:cNvSpPr>
              <a:spLocks noChangeArrowheads="1"/>
            </p:cNvSpPr>
            <p:nvPr/>
          </p:nvSpPr>
          <p:spPr bwMode="auto">
            <a:xfrm>
              <a:off x="3612430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Rectangle 109"/>
            <p:cNvSpPr>
              <a:spLocks noChangeArrowheads="1"/>
            </p:cNvSpPr>
            <p:nvPr/>
          </p:nvSpPr>
          <p:spPr bwMode="auto">
            <a:xfrm>
              <a:off x="4145792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116"/>
            <p:cNvSpPr>
              <a:spLocks noChangeArrowheads="1"/>
            </p:cNvSpPr>
            <p:nvPr/>
          </p:nvSpPr>
          <p:spPr bwMode="auto">
            <a:xfrm>
              <a:off x="4679154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Rectangle 123"/>
            <p:cNvSpPr>
              <a:spLocks noChangeArrowheads="1"/>
            </p:cNvSpPr>
            <p:nvPr/>
          </p:nvSpPr>
          <p:spPr bwMode="auto">
            <a:xfrm>
              <a:off x="5212515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130"/>
            <p:cNvSpPr>
              <a:spLocks noChangeArrowheads="1"/>
            </p:cNvSpPr>
            <p:nvPr/>
          </p:nvSpPr>
          <p:spPr bwMode="auto">
            <a:xfrm>
              <a:off x="5745877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TextBox 57"/>
            <p:cNvSpPr txBox="1">
              <a:spLocks noChangeArrowheads="1"/>
            </p:cNvSpPr>
            <p:nvPr/>
          </p:nvSpPr>
          <p:spPr bwMode="auto">
            <a:xfrm>
              <a:off x="303371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1</a:t>
              </a:r>
              <a:endParaRPr lang="en-US" b="0" baseline="-25000" dirty="0"/>
            </a:p>
          </p:txBody>
        </p:sp>
        <p:sp>
          <p:nvSpPr>
            <p:cNvPr id="226" name="TextBox 103"/>
            <p:cNvSpPr txBox="1">
              <a:spLocks noChangeArrowheads="1"/>
            </p:cNvSpPr>
            <p:nvPr/>
          </p:nvSpPr>
          <p:spPr bwMode="auto">
            <a:xfrm>
              <a:off x="356707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2</a:t>
              </a:r>
              <a:endParaRPr lang="en-US" b="0" baseline="-25000" dirty="0"/>
            </a:p>
          </p:txBody>
        </p:sp>
        <p:sp>
          <p:nvSpPr>
            <p:cNvPr id="227" name="TextBox 110"/>
            <p:cNvSpPr txBox="1">
              <a:spLocks noChangeArrowheads="1"/>
            </p:cNvSpPr>
            <p:nvPr/>
          </p:nvSpPr>
          <p:spPr bwMode="auto">
            <a:xfrm>
              <a:off x="4100436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228" name="TextBox 117"/>
            <p:cNvSpPr txBox="1">
              <a:spLocks noChangeArrowheads="1"/>
            </p:cNvSpPr>
            <p:nvPr/>
          </p:nvSpPr>
          <p:spPr bwMode="auto">
            <a:xfrm>
              <a:off x="463379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4</a:t>
              </a:r>
              <a:endParaRPr lang="en-US" b="0" baseline="-25000"/>
            </a:p>
          </p:txBody>
        </p:sp>
        <p:sp>
          <p:nvSpPr>
            <p:cNvPr id="229" name="TextBox 124"/>
            <p:cNvSpPr txBox="1">
              <a:spLocks noChangeArrowheads="1"/>
            </p:cNvSpPr>
            <p:nvPr/>
          </p:nvSpPr>
          <p:spPr bwMode="auto">
            <a:xfrm>
              <a:off x="516716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5</a:t>
              </a:r>
              <a:endParaRPr lang="en-US" b="0" baseline="-25000"/>
            </a:p>
          </p:txBody>
        </p:sp>
        <p:sp>
          <p:nvSpPr>
            <p:cNvPr id="230" name="TextBox 131"/>
            <p:cNvSpPr txBox="1">
              <a:spLocks noChangeArrowheads="1"/>
            </p:cNvSpPr>
            <p:nvPr/>
          </p:nvSpPr>
          <p:spPr bwMode="auto">
            <a:xfrm>
              <a:off x="5700521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6</a:t>
              </a:r>
              <a:endParaRPr lang="en-US" b="0" baseline="-25000"/>
            </a:p>
          </p:txBody>
        </p:sp>
        <p:sp>
          <p:nvSpPr>
            <p:cNvPr id="231" name="Rectangle 58"/>
            <p:cNvSpPr>
              <a:spLocks noChangeArrowheads="1"/>
            </p:cNvSpPr>
            <p:nvPr/>
          </p:nvSpPr>
          <p:spPr bwMode="auto">
            <a:xfrm>
              <a:off x="3307652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TextBox 59"/>
            <p:cNvSpPr txBox="1">
              <a:spLocks noChangeArrowheads="1"/>
            </p:cNvSpPr>
            <p:nvPr/>
          </p:nvSpPr>
          <p:spPr bwMode="auto">
            <a:xfrm>
              <a:off x="3262297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3" name="Rectangle 100"/>
            <p:cNvSpPr>
              <a:spLocks noChangeArrowheads="1"/>
            </p:cNvSpPr>
            <p:nvPr/>
          </p:nvSpPr>
          <p:spPr bwMode="auto">
            <a:xfrm>
              <a:off x="3841014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TextBox 101"/>
            <p:cNvSpPr txBox="1">
              <a:spLocks noChangeArrowheads="1"/>
            </p:cNvSpPr>
            <p:nvPr/>
          </p:nvSpPr>
          <p:spPr bwMode="auto">
            <a:xfrm>
              <a:off x="379565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5" name="Rectangle 107"/>
            <p:cNvSpPr>
              <a:spLocks noChangeArrowheads="1"/>
            </p:cNvSpPr>
            <p:nvPr/>
          </p:nvSpPr>
          <p:spPr bwMode="auto">
            <a:xfrm>
              <a:off x="4374376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TextBox 108"/>
            <p:cNvSpPr txBox="1">
              <a:spLocks noChangeArrowheads="1"/>
            </p:cNvSpPr>
            <p:nvPr/>
          </p:nvSpPr>
          <p:spPr bwMode="auto">
            <a:xfrm>
              <a:off x="432902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7" name="Rectangle 114"/>
            <p:cNvSpPr>
              <a:spLocks noChangeArrowheads="1"/>
            </p:cNvSpPr>
            <p:nvPr/>
          </p:nvSpPr>
          <p:spPr bwMode="auto">
            <a:xfrm>
              <a:off x="4907737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TextBox 115"/>
            <p:cNvSpPr txBox="1">
              <a:spLocks noChangeArrowheads="1"/>
            </p:cNvSpPr>
            <p:nvPr/>
          </p:nvSpPr>
          <p:spPr bwMode="auto">
            <a:xfrm>
              <a:off x="4862382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4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9" name="Rectangle 121"/>
            <p:cNvSpPr>
              <a:spLocks noChangeArrowheads="1"/>
            </p:cNvSpPr>
            <p:nvPr/>
          </p:nvSpPr>
          <p:spPr bwMode="auto">
            <a:xfrm>
              <a:off x="5441099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TextBox 122"/>
            <p:cNvSpPr txBox="1">
              <a:spLocks noChangeArrowheads="1"/>
            </p:cNvSpPr>
            <p:nvPr/>
          </p:nvSpPr>
          <p:spPr bwMode="auto">
            <a:xfrm>
              <a:off x="539574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1" name="Rectangle 128"/>
            <p:cNvSpPr>
              <a:spLocks noChangeArrowheads="1"/>
            </p:cNvSpPr>
            <p:nvPr/>
          </p:nvSpPr>
          <p:spPr bwMode="auto">
            <a:xfrm>
              <a:off x="5974461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TextBox 129"/>
            <p:cNvSpPr txBox="1">
              <a:spLocks noChangeArrowheads="1"/>
            </p:cNvSpPr>
            <p:nvPr/>
          </p:nvSpPr>
          <p:spPr bwMode="auto">
            <a:xfrm>
              <a:off x="592910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2286000" y="2314575"/>
            <a:ext cx="996950" cy="276225"/>
            <a:chOff x="2286000" y="2314575"/>
            <a:chExt cx="996950" cy="276225"/>
          </a:xfrm>
        </p:grpSpPr>
        <p:sp>
          <p:nvSpPr>
            <p:cNvPr id="243" name="Rectangle 144"/>
            <p:cNvSpPr>
              <a:spLocks noChangeArrowheads="1"/>
            </p:cNvSpPr>
            <p:nvPr/>
          </p:nvSpPr>
          <p:spPr bwMode="auto">
            <a:xfrm>
              <a:off x="27946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TextBox 145"/>
            <p:cNvSpPr txBox="1">
              <a:spLocks noChangeArrowheads="1"/>
            </p:cNvSpPr>
            <p:nvPr/>
          </p:nvSpPr>
          <p:spPr bwMode="auto">
            <a:xfrm>
              <a:off x="27844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245" name="Rectangle 137"/>
            <p:cNvSpPr>
              <a:spLocks noChangeArrowheads="1"/>
            </p:cNvSpPr>
            <p:nvPr/>
          </p:nvSpPr>
          <p:spPr bwMode="auto">
            <a:xfrm>
              <a:off x="22961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TextBox 138"/>
            <p:cNvSpPr txBox="1">
              <a:spLocks noChangeArrowheads="1"/>
            </p:cNvSpPr>
            <p:nvPr/>
          </p:nvSpPr>
          <p:spPr bwMode="auto">
            <a:xfrm>
              <a:off x="22860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247" name="Rectangle 135"/>
            <p:cNvSpPr>
              <a:spLocks noChangeArrowheads="1"/>
            </p:cNvSpPr>
            <p:nvPr/>
          </p:nvSpPr>
          <p:spPr bwMode="auto">
            <a:xfrm>
              <a:off x="25249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8" name="TextBox 136"/>
            <p:cNvSpPr txBox="1">
              <a:spLocks noChangeArrowheads="1"/>
            </p:cNvSpPr>
            <p:nvPr/>
          </p:nvSpPr>
          <p:spPr bwMode="auto">
            <a:xfrm>
              <a:off x="25147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9" name="Rectangle 142"/>
            <p:cNvSpPr>
              <a:spLocks noChangeArrowheads="1"/>
            </p:cNvSpPr>
            <p:nvPr/>
          </p:nvSpPr>
          <p:spPr bwMode="auto">
            <a:xfrm>
              <a:off x="30233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0" name="TextBox 143"/>
            <p:cNvSpPr txBox="1">
              <a:spLocks noChangeArrowheads="1"/>
            </p:cNvSpPr>
            <p:nvPr/>
          </p:nvSpPr>
          <p:spPr bwMode="auto">
            <a:xfrm>
              <a:off x="30131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3581400" y="2314575"/>
            <a:ext cx="996950" cy="276225"/>
            <a:chOff x="3581400" y="2314575"/>
            <a:chExt cx="996950" cy="276225"/>
          </a:xfrm>
        </p:grpSpPr>
        <p:sp>
          <p:nvSpPr>
            <p:cNvPr id="251" name="Rectangle 151"/>
            <p:cNvSpPr>
              <a:spLocks noChangeArrowheads="1"/>
            </p:cNvSpPr>
            <p:nvPr/>
          </p:nvSpPr>
          <p:spPr bwMode="auto">
            <a:xfrm>
              <a:off x="35915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Rectangle 158"/>
            <p:cNvSpPr>
              <a:spLocks noChangeArrowheads="1"/>
            </p:cNvSpPr>
            <p:nvPr/>
          </p:nvSpPr>
          <p:spPr bwMode="auto">
            <a:xfrm>
              <a:off x="40900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TextBox 152"/>
            <p:cNvSpPr txBox="1">
              <a:spLocks noChangeArrowheads="1"/>
            </p:cNvSpPr>
            <p:nvPr/>
          </p:nvSpPr>
          <p:spPr bwMode="auto">
            <a:xfrm>
              <a:off x="35814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4" name="TextBox 159"/>
            <p:cNvSpPr txBox="1">
              <a:spLocks noChangeArrowheads="1"/>
            </p:cNvSpPr>
            <p:nvPr/>
          </p:nvSpPr>
          <p:spPr bwMode="auto">
            <a:xfrm>
              <a:off x="40798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5" name="Rectangle 149"/>
            <p:cNvSpPr>
              <a:spLocks noChangeArrowheads="1"/>
            </p:cNvSpPr>
            <p:nvPr/>
          </p:nvSpPr>
          <p:spPr bwMode="auto">
            <a:xfrm>
              <a:off x="38203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6" name="TextBox 150"/>
            <p:cNvSpPr txBox="1">
              <a:spLocks noChangeArrowheads="1"/>
            </p:cNvSpPr>
            <p:nvPr/>
          </p:nvSpPr>
          <p:spPr bwMode="auto">
            <a:xfrm>
              <a:off x="38101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57" name="Rectangle 156"/>
            <p:cNvSpPr>
              <a:spLocks noChangeArrowheads="1"/>
            </p:cNvSpPr>
            <p:nvPr/>
          </p:nvSpPr>
          <p:spPr bwMode="auto">
            <a:xfrm>
              <a:off x="43187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8" name="TextBox 157"/>
            <p:cNvSpPr txBox="1">
              <a:spLocks noChangeArrowheads="1"/>
            </p:cNvSpPr>
            <p:nvPr/>
          </p:nvSpPr>
          <p:spPr bwMode="auto">
            <a:xfrm>
              <a:off x="43085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4876800" y="2314575"/>
            <a:ext cx="990600" cy="276225"/>
            <a:chOff x="4876800" y="2314575"/>
            <a:chExt cx="990600" cy="276225"/>
          </a:xfrm>
        </p:grpSpPr>
        <p:sp>
          <p:nvSpPr>
            <p:cNvPr id="259" name="Rectangle 165"/>
            <p:cNvSpPr>
              <a:spLocks noChangeArrowheads="1"/>
            </p:cNvSpPr>
            <p:nvPr/>
          </p:nvSpPr>
          <p:spPr bwMode="auto">
            <a:xfrm>
              <a:off x="48869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172"/>
            <p:cNvSpPr>
              <a:spLocks noChangeArrowheads="1"/>
            </p:cNvSpPr>
            <p:nvPr/>
          </p:nvSpPr>
          <p:spPr bwMode="auto">
            <a:xfrm>
              <a:off x="53793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TextBox 166"/>
            <p:cNvSpPr txBox="1">
              <a:spLocks noChangeArrowheads="1"/>
            </p:cNvSpPr>
            <p:nvPr/>
          </p:nvSpPr>
          <p:spPr bwMode="auto">
            <a:xfrm>
              <a:off x="48768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62" name="TextBox 173"/>
            <p:cNvSpPr txBox="1">
              <a:spLocks noChangeArrowheads="1"/>
            </p:cNvSpPr>
            <p:nvPr/>
          </p:nvSpPr>
          <p:spPr bwMode="auto">
            <a:xfrm>
              <a:off x="53691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63" name="Rectangle 163"/>
            <p:cNvSpPr>
              <a:spLocks noChangeArrowheads="1"/>
            </p:cNvSpPr>
            <p:nvPr/>
          </p:nvSpPr>
          <p:spPr bwMode="auto">
            <a:xfrm>
              <a:off x="51155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4" name="TextBox 164"/>
            <p:cNvSpPr txBox="1">
              <a:spLocks noChangeArrowheads="1"/>
            </p:cNvSpPr>
            <p:nvPr/>
          </p:nvSpPr>
          <p:spPr bwMode="auto">
            <a:xfrm>
              <a:off x="5105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65" name="Rectangle 170"/>
            <p:cNvSpPr>
              <a:spLocks noChangeArrowheads="1"/>
            </p:cNvSpPr>
            <p:nvPr/>
          </p:nvSpPr>
          <p:spPr bwMode="auto">
            <a:xfrm>
              <a:off x="56079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6" name="TextBox 171"/>
            <p:cNvSpPr txBox="1">
              <a:spLocks noChangeArrowheads="1"/>
            </p:cNvSpPr>
            <p:nvPr/>
          </p:nvSpPr>
          <p:spPr bwMode="auto">
            <a:xfrm>
              <a:off x="55977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6248400" y="2314575"/>
            <a:ext cx="990600" cy="276225"/>
            <a:chOff x="6248400" y="2314575"/>
            <a:chExt cx="990600" cy="276225"/>
          </a:xfrm>
        </p:grpSpPr>
        <p:sp>
          <p:nvSpPr>
            <p:cNvPr id="267" name="Rectangle 179"/>
            <p:cNvSpPr>
              <a:spLocks noChangeArrowheads="1"/>
            </p:cNvSpPr>
            <p:nvPr/>
          </p:nvSpPr>
          <p:spPr bwMode="auto">
            <a:xfrm>
              <a:off x="62585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186"/>
            <p:cNvSpPr>
              <a:spLocks noChangeArrowheads="1"/>
            </p:cNvSpPr>
            <p:nvPr/>
          </p:nvSpPr>
          <p:spPr bwMode="auto">
            <a:xfrm>
              <a:off x="67509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TextBox 180"/>
            <p:cNvSpPr txBox="1">
              <a:spLocks noChangeArrowheads="1"/>
            </p:cNvSpPr>
            <p:nvPr/>
          </p:nvSpPr>
          <p:spPr bwMode="auto">
            <a:xfrm>
              <a:off x="6248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70" name="TextBox 187"/>
            <p:cNvSpPr txBox="1">
              <a:spLocks noChangeArrowheads="1"/>
            </p:cNvSpPr>
            <p:nvPr/>
          </p:nvSpPr>
          <p:spPr bwMode="auto">
            <a:xfrm>
              <a:off x="67407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71" name="Rectangle 177"/>
            <p:cNvSpPr>
              <a:spLocks noChangeArrowheads="1"/>
            </p:cNvSpPr>
            <p:nvPr/>
          </p:nvSpPr>
          <p:spPr bwMode="auto">
            <a:xfrm>
              <a:off x="64871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2" name="TextBox 178"/>
            <p:cNvSpPr txBox="1">
              <a:spLocks noChangeArrowheads="1"/>
            </p:cNvSpPr>
            <p:nvPr/>
          </p:nvSpPr>
          <p:spPr bwMode="auto">
            <a:xfrm>
              <a:off x="64770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73" name="Rectangle 184"/>
            <p:cNvSpPr>
              <a:spLocks noChangeArrowheads="1"/>
            </p:cNvSpPr>
            <p:nvPr/>
          </p:nvSpPr>
          <p:spPr bwMode="auto">
            <a:xfrm>
              <a:off x="69795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4" name="TextBox 185"/>
            <p:cNvSpPr txBox="1">
              <a:spLocks noChangeArrowheads="1"/>
            </p:cNvSpPr>
            <p:nvPr/>
          </p:nvSpPr>
          <p:spPr bwMode="auto">
            <a:xfrm>
              <a:off x="69693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5" name="Straight Arrow Connector 274"/>
          <p:cNvCxnSpPr>
            <a:cxnSpLocks noChangeShapeType="1"/>
          </p:cNvCxnSpPr>
          <p:nvPr/>
        </p:nvCxnSpPr>
        <p:spPr bwMode="auto">
          <a:xfrm rot="5400000">
            <a:off x="3047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cxnSpLocks noChangeShapeType="1"/>
          </p:cNvCxnSpPr>
          <p:nvPr/>
        </p:nvCxnSpPr>
        <p:spPr bwMode="auto">
          <a:xfrm rot="5400000">
            <a:off x="3178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>
            <a:cxnSpLocks noChangeShapeType="1"/>
          </p:cNvCxnSpPr>
          <p:nvPr/>
        </p:nvCxnSpPr>
        <p:spPr bwMode="auto">
          <a:xfrm rot="5400000">
            <a:off x="4419601" y="5065712"/>
            <a:ext cx="53340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cxnSpLocks noChangeShapeType="1"/>
          </p:cNvCxnSpPr>
          <p:nvPr/>
        </p:nvCxnSpPr>
        <p:spPr bwMode="auto">
          <a:xfrm rot="5400000">
            <a:off x="45497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cxnSpLocks noChangeShapeType="1"/>
          </p:cNvCxnSpPr>
          <p:nvPr/>
        </p:nvCxnSpPr>
        <p:spPr bwMode="auto">
          <a:xfrm rot="5400000">
            <a:off x="5714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cxnSpLocks noChangeShapeType="1"/>
          </p:cNvCxnSpPr>
          <p:nvPr/>
        </p:nvCxnSpPr>
        <p:spPr bwMode="auto">
          <a:xfrm rot="5400000">
            <a:off x="5845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1" name="Rectangle 280"/>
          <p:cNvSpPr>
            <a:spLocks noChangeArrowheads="1"/>
          </p:cNvSpPr>
          <p:nvPr/>
        </p:nvSpPr>
        <p:spPr bwMode="auto">
          <a:xfrm>
            <a:off x="1981200" y="4114800"/>
            <a:ext cx="548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Shuffle and Sort:</a:t>
            </a:r>
            <a:r>
              <a:rPr lang="en-US" b="0" dirty="0">
                <a:solidFill>
                  <a:schemeClr val="bg2"/>
                </a:solidFill>
              </a:rPr>
              <a:t> aggregate values by keys</a:t>
            </a:r>
          </a:p>
        </p:txBody>
      </p:sp>
      <p:sp>
        <p:nvSpPr>
          <p:cNvPr id="282" name="Rectangle 281"/>
          <p:cNvSpPr>
            <a:spLocks noChangeArrowheads="1"/>
          </p:cNvSpPr>
          <p:nvPr/>
        </p:nvSpPr>
        <p:spPr bwMode="auto">
          <a:xfrm>
            <a:off x="2895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3" name="Rectangle 282"/>
          <p:cNvSpPr>
            <a:spLocks noChangeArrowheads="1"/>
          </p:cNvSpPr>
          <p:nvPr/>
        </p:nvSpPr>
        <p:spPr bwMode="auto">
          <a:xfrm>
            <a:off x="42672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4" name="Rectangle 283"/>
          <p:cNvSpPr>
            <a:spLocks noChangeArrowheads="1"/>
          </p:cNvSpPr>
          <p:nvPr/>
        </p:nvSpPr>
        <p:spPr bwMode="auto">
          <a:xfrm>
            <a:off x="5562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grpSp>
        <p:nvGrpSpPr>
          <p:cNvPr id="333" name="Group 332"/>
          <p:cNvGrpSpPr/>
          <p:nvPr/>
        </p:nvGrpSpPr>
        <p:grpSpPr>
          <a:xfrm>
            <a:off x="3200400" y="4448175"/>
            <a:ext cx="803275" cy="276225"/>
            <a:chOff x="3200400" y="4448175"/>
            <a:chExt cx="803275" cy="276225"/>
          </a:xfrm>
        </p:grpSpPr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2105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TextBox 194"/>
            <p:cNvSpPr txBox="1">
              <a:spLocks noChangeArrowheads="1"/>
            </p:cNvSpPr>
            <p:nvPr/>
          </p:nvSpPr>
          <p:spPr bwMode="auto">
            <a:xfrm>
              <a:off x="32004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87" name="Rectangle 191"/>
            <p:cNvSpPr>
              <a:spLocks noChangeArrowheads="1"/>
            </p:cNvSpPr>
            <p:nvPr/>
          </p:nvSpPr>
          <p:spPr bwMode="auto">
            <a:xfrm>
              <a:off x="35154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8" name="TextBox 192"/>
            <p:cNvSpPr txBox="1">
              <a:spLocks noChangeArrowheads="1"/>
            </p:cNvSpPr>
            <p:nvPr/>
          </p:nvSpPr>
          <p:spPr bwMode="auto">
            <a:xfrm>
              <a:off x="35052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89" name="Rectangle 196"/>
            <p:cNvSpPr>
              <a:spLocks noChangeArrowheads="1"/>
            </p:cNvSpPr>
            <p:nvPr/>
          </p:nvSpPr>
          <p:spPr bwMode="auto">
            <a:xfrm>
              <a:off x="37441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0" name="TextBox 197"/>
            <p:cNvSpPr txBox="1">
              <a:spLocks noChangeArrowheads="1"/>
            </p:cNvSpPr>
            <p:nvPr/>
          </p:nvSpPr>
          <p:spPr bwMode="auto">
            <a:xfrm>
              <a:off x="37339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4572000" y="4448175"/>
            <a:ext cx="803275" cy="276225"/>
            <a:chOff x="4572000" y="4448175"/>
            <a:chExt cx="803275" cy="276225"/>
          </a:xfrm>
        </p:grpSpPr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45821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TextBox 200"/>
            <p:cNvSpPr txBox="1">
              <a:spLocks noChangeArrowheads="1"/>
            </p:cNvSpPr>
            <p:nvPr/>
          </p:nvSpPr>
          <p:spPr bwMode="auto">
            <a:xfrm>
              <a:off x="45720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93" name="Rectangle 202"/>
            <p:cNvSpPr>
              <a:spLocks noChangeArrowheads="1"/>
            </p:cNvSpPr>
            <p:nvPr/>
          </p:nvSpPr>
          <p:spPr bwMode="auto">
            <a:xfrm>
              <a:off x="48870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4" name="TextBox 203"/>
            <p:cNvSpPr txBox="1">
              <a:spLocks noChangeArrowheads="1"/>
            </p:cNvSpPr>
            <p:nvPr/>
          </p:nvSpPr>
          <p:spPr bwMode="auto">
            <a:xfrm>
              <a:off x="48768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95" name="Rectangle 205"/>
            <p:cNvSpPr>
              <a:spLocks noChangeArrowheads="1"/>
            </p:cNvSpPr>
            <p:nvPr/>
          </p:nvSpPr>
          <p:spPr bwMode="auto">
            <a:xfrm>
              <a:off x="51157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6" name="TextBox 206"/>
            <p:cNvSpPr txBox="1">
              <a:spLocks noChangeArrowheads="1"/>
            </p:cNvSpPr>
            <p:nvPr/>
          </p:nvSpPr>
          <p:spPr bwMode="auto">
            <a:xfrm>
              <a:off x="51055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5867400" y="4448175"/>
            <a:ext cx="1031830" cy="276225"/>
            <a:chOff x="5867400" y="4448175"/>
            <a:chExt cx="1031830" cy="276225"/>
          </a:xfrm>
        </p:grpSpPr>
        <p:sp>
          <p:nvSpPr>
            <p:cNvPr id="297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99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0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301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2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9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03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4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3048000" y="6276975"/>
            <a:ext cx="547688" cy="276225"/>
            <a:chOff x="3048000" y="6276975"/>
            <a:chExt cx="547688" cy="276225"/>
          </a:xfrm>
        </p:grpSpPr>
        <p:sp>
          <p:nvSpPr>
            <p:cNvPr id="307" name="Rectangle 148"/>
            <p:cNvSpPr>
              <a:spLocks noChangeArrowheads="1"/>
            </p:cNvSpPr>
            <p:nvPr/>
          </p:nvSpPr>
          <p:spPr bwMode="auto">
            <a:xfrm>
              <a:off x="3093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TextBox 155"/>
            <p:cNvSpPr txBox="1">
              <a:spLocks noChangeArrowheads="1"/>
            </p:cNvSpPr>
            <p:nvPr/>
          </p:nvSpPr>
          <p:spPr bwMode="auto">
            <a:xfrm>
              <a:off x="3048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1</a:t>
              </a:r>
              <a:endParaRPr lang="en-US" b="0" baseline="-25000"/>
            </a:p>
          </p:txBody>
        </p:sp>
        <p:sp>
          <p:nvSpPr>
            <p:cNvPr id="309" name="Rectangle 162"/>
            <p:cNvSpPr>
              <a:spLocks noChangeArrowheads="1"/>
            </p:cNvSpPr>
            <p:nvPr/>
          </p:nvSpPr>
          <p:spPr bwMode="auto">
            <a:xfrm>
              <a:off x="3321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0" name="TextBox 167"/>
            <p:cNvSpPr txBox="1">
              <a:spLocks noChangeArrowheads="1"/>
            </p:cNvSpPr>
            <p:nvPr/>
          </p:nvSpPr>
          <p:spPr bwMode="auto">
            <a:xfrm>
              <a:off x="3276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4405313" y="6276975"/>
            <a:ext cx="547687" cy="276225"/>
            <a:chOff x="4405313" y="6276975"/>
            <a:chExt cx="547687" cy="276225"/>
          </a:xfrm>
        </p:grpSpPr>
        <p:sp>
          <p:nvSpPr>
            <p:cNvPr id="311" name="Rectangle 183"/>
            <p:cNvSpPr>
              <a:spLocks noChangeArrowheads="1"/>
            </p:cNvSpPr>
            <p:nvPr/>
          </p:nvSpPr>
          <p:spPr bwMode="auto">
            <a:xfrm>
              <a:off x="4450653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TextBox 188"/>
            <p:cNvSpPr txBox="1">
              <a:spLocks noChangeArrowheads="1"/>
            </p:cNvSpPr>
            <p:nvPr/>
          </p:nvSpPr>
          <p:spPr bwMode="auto">
            <a:xfrm>
              <a:off x="4405313" y="6276975"/>
              <a:ext cx="29354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2</a:t>
              </a:r>
              <a:endParaRPr lang="en-US" b="0" baseline="-25000"/>
            </a:p>
          </p:txBody>
        </p:sp>
        <p:sp>
          <p:nvSpPr>
            <p:cNvPr id="313" name="Rectangle 189"/>
            <p:cNvSpPr>
              <a:spLocks noChangeArrowheads="1"/>
            </p:cNvSpPr>
            <p:nvPr/>
          </p:nvSpPr>
          <p:spPr bwMode="auto">
            <a:xfrm>
              <a:off x="4679157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4" name="TextBox 190"/>
            <p:cNvSpPr txBox="1">
              <a:spLocks noChangeArrowheads="1"/>
            </p:cNvSpPr>
            <p:nvPr/>
          </p:nvSpPr>
          <p:spPr bwMode="auto">
            <a:xfrm>
              <a:off x="4633817" y="6276975"/>
              <a:ext cx="31918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28" name="Group 327"/>
          <p:cNvGrpSpPr/>
          <p:nvPr/>
        </p:nvGrpSpPr>
        <p:grpSpPr>
          <a:xfrm>
            <a:off x="5715000" y="6276975"/>
            <a:ext cx="547688" cy="276225"/>
            <a:chOff x="5715000" y="6276975"/>
            <a:chExt cx="547688" cy="276225"/>
          </a:xfrm>
        </p:grpSpPr>
        <p:sp>
          <p:nvSpPr>
            <p:cNvPr id="315" name="Rectangle 195"/>
            <p:cNvSpPr>
              <a:spLocks noChangeArrowheads="1"/>
            </p:cNvSpPr>
            <p:nvPr/>
          </p:nvSpPr>
          <p:spPr bwMode="auto">
            <a:xfrm>
              <a:off x="5760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TextBox 198"/>
            <p:cNvSpPr txBox="1">
              <a:spLocks noChangeArrowheads="1"/>
            </p:cNvSpPr>
            <p:nvPr/>
          </p:nvSpPr>
          <p:spPr bwMode="auto">
            <a:xfrm>
              <a:off x="5715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317" name="Rectangle 201"/>
            <p:cNvSpPr>
              <a:spLocks noChangeArrowheads="1"/>
            </p:cNvSpPr>
            <p:nvPr/>
          </p:nvSpPr>
          <p:spPr bwMode="auto">
            <a:xfrm>
              <a:off x="5988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8" name="TextBox 204"/>
            <p:cNvSpPr txBox="1">
              <a:spLocks noChangeArrowheads="1"/>
            </p:cNvSpPr>
            <p:nvPr/>
          </p:nvSpPr>
          <p:spPr bwMode="auto">
            <a:xfrm>
              <a:off x="5943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5867400" y="4448175"/>
            <a:ext cx="1260475" cy="276225"/>
            <a:chOff x="5867400" y="4448175"/>
            <a:chExt cx="1260475" cy="276225"/>
          </a:xfrm>
        </p:grpSpPr>
        <p:sp>
          <p:nvSpPr>
            <p:cNvPr id="335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337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339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0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3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1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2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6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3" name="Rectangle 220"/>
            <p:cNvSpPr>
              <a:spLocks noChangeArrowheads="1"/>
            </p:cNvSpPr>
            <p:nvPr/>
          </p:nvSpPr>
          <p:spPr bwMode="auto">
            <a:xfrm>
              <a:off x="6868383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4" name="TextBox 221"/>
            <p:cNvSpPr txBox="1">
              <a:spLocks noChangeArrowheads="1"/>
            </p:cNvSpPr>
            <p:nvPr/>
          </p:nvSpPr>
          <p:spPr bwMode="auto">
            <a:xfrm>
              <a:off x="6858196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4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371600" y="33289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384300" y="33051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split 0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371600" y="35575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1384300" y="35337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1</a:t>
            </a: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1371600" y="37861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1384300" y="37623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2</a:t>
            </a:r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1371600" y="40147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1384300" y="39909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3</a:t>
            </a:r>
          </a:p>
        </p:txBody>
      </p:sp>
      <p:sp>
        <p:nvSpPr>
          <p:cNvPr id="28682" name="Rectangle 15"/>
          <p:cNvSpPr>
            <a:spLocks noChangeArrowheads="1"/>
          </p:cNvSpPr>
          <p:nvPr/>
        </p:nvSpPr>
        <p:spPr bwMode="auto">
          <a:xfrm>
            <a:off x="1371600" y="42433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1384300" y="42195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4</a:t>
            </a:r>
          </a:p>
        </p:txBody>
      </p:sp>
      <p:sp>
        <p:nvSpPr>
          <p:cNvPr id="28684" name="Oval 18"/>
          <p:cNvSpPr>
            <a:spLocks noChangeArrowheads="1"/>
          </p:cNvSpPr>
          <p:nvPr/>
        </p:nvSpPr>
        <p:spPr bwMode="auto">
          <a:xfrm>
            <a:off x="2514600" y="29718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5" name="TextBox 19"/>
          <p:cNvSpPr txBox="1">
            <a:spLocks noChangeArrowheads="1"/>
          </p:cNvSpPr>
          <p:nvPr/>
        </p:nvSpPr>
        <p:spPr bwMode="auto">
          <a:xfrm>
            <a:off x="2611438" y="30622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86" name="Oval 21"/>
          <p:cNvSpPr>
            <a:spLocks noChangeArrowheads="1"/>
          </p:cNvSpPr>
          <p:nvPr/>
        </p:nvSpPr>
        <p:spPr bwMode="auto">
          <a:xfrm>
            <a:off x="2514600" y="38100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7" name="TextBox 22"/>
          <p:cNvSpPr txBox="1">
            <a:spLocks noChangeArrowheads="1"/>
          </p:cNvSpPr>
          <p:nvPr/>
        </p:nvSpPr>
        <p:spPr bwMode="auto">
          <a:xfrm>
            <a:off x="2611438" y="39004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88" name="Oval 24"/>
          <p:cNvSpPr>
            <a:spLocks noChangeArrowheads="1"/>
          </p:cNvSpPr>
          <p:nvPr/>
        </p:nvSpPr>
        <p:spPr bwMode="auto">
          <a:xfrm>
            <a:off x="2514600" y="46482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9" name="TextBox 25"/>
          <p:cNvSpPr txBox="1">
            <a:spLocks noChangeArrowheads="1"/>
          </p:cNvSpPr>
          <p:nvPr/>
        </p:nvSpPr>
        <p:spPr bwMode="auto">
          <a:xfrm>
            <a:off x="2611438" y="47386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0" name="Oval 27"/>
          <p:cNvSpPr>
            <a:spLocks noChangeArrowheads="1"/>
          </p:cNvSpPr>
          <p:nvPr/>
        </p:nvSpPr>
        <p:spPr bwMode="auto">
          <a:xfrm>
            <a:off x="5791200" y="3430588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1" name="TextBox 28"/>
          <p:cNvSpPr txBox="1">
            <a:spLocks noChangeArrowheads="1"/>
          </p:cNvSpPr>
          <p:nvPr/>
        </p:nvSpPr>
        <p:spPr bwMode="auto">
          <a:xfrm>
            <a:off x="5888038" y="3521075"/>
            <a:ext cx="644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2" name="Oval 30"/>
          <p:cNvSpPr>
            <a:spLocks noChangeArrowheads="1"/>
          </p:cNvSpPr>
          <p:nvPr/>
        </p:nvSpPr>
        <p:spPr bwMode="auto">
          <a:xfrm>
            <a:off x="5791200" y="4189413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3" name="TextBox 31"/>
          <p:cNvSpPr txBox="1">
            <a:spLocks noChangeArrowheads="1"/>
          </p:cNvSpPr>
          <p:nvPr/>
        </p:nvSpPr>
        <p:spPr bwMode="auto">
          <a:xfrm>
            <a:off x="5888038" y="4278313"/>
            <a:ext cx="644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4" name="Oval 33"/>
          <p:cNvSpPr>
            <a:spLocks noChangeArrowheads="1"/>
          </p:cNvSpPr>
          <p:nvPr/>
        </p:nvSpPr>
        <p:spPr bwMode="auto">
          <a:xfrm>
            <a:off x="4191000" y="21336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5" name="TextBox 34"/>
          <p:cNvSpPr txBox="1">
            <a:spLocks noChangeArrowheads="1"/>
          </p:cNvSpPr>
          <p:nvPr/>
        </p:nvSpPr>
        <p:spPr bwMode="auto">
          <a:xfrm>
            <a:off x="4287838" y="2224088"/>
            <a:ext cx="654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Master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6" name="Oval 36"/>
          <p:cNvSpPr>
            <a:spLocks noChangeArrowheads="1"/>
          </p:cNvSpPr>
          <p:nvPr/>
        </p:nvSpPr>
        <p:spPr bwMode="auto">
          <a:xfrm>
            <a:off x="4114800" y="1143000"/>
            <a:ext cx="990600" cy="6096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7" name="TextBox 37"/>
          <p:cNvSpPr txBox="1">
            <a:spLocks noChangeArrowheads="1"/>
          </p:cNvSpPr>
          <p:nvPr/>
        </p:nvSpPr>
        <p:spPr bwMode="auto">
          <a:xfrm>
            <a:off x="4224338" y="1217613"/>
            <a:ext cx="771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>
                <a:solidFill>
                  <a:schemeClr val="bg1"/>
                </a:solidFill>
              </a:rPr>
              <a:t>User</a:t>
            </a:r>
            <a:br>
              <a:rPr lang="en-US" sz="1200" b="0">
                <a:solidFill>
                  <a:schemeClr val="bg1"/>
                </a:solidFill>
              </a:rPr>
            </a:br>
            <a:r>
              <a:rPr lang="en-US" sz="1200" b="0">
                <a:solidFill>
                  <a:schemeClr val="bg1"/>
                </a:solidFill>
              </a:rPr>
              <a:t>Program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8" name="Rectangle 39"/>
          <p:cNvSpPr>
            <a:spLocks noChangeArrowheads="1"/>
          </p:cNvSpPr>
          <p:nvPr/>
        </p:nvSpPr>
        <p:spPr bwMode="auto">
          <a:xfrm>
            <a:off x="7315200" y="3443288"/>
            <a:ext cx="609600" cy="433387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9" name="TextBox 40"/>
          <p:cNvSpPr txBox="1">
            <a:spLocks noChangeArrowheads="1"/>
          </p:cNvSpPr>
          <p:nvPr/>
        </p:nvSpPr>
        <p:spPr bwMode="auto">
          <a:xfrm>
            <a:off x="7313613" y="3429000"/>
            <a:ext cx="611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>
                <a:solidFill>
                  <a:schemeClr val="bg1"/>
                </a:solidFill>
              </a:rPr>
              <a:t>output</a:t>
            </a:r>
          </a:p>
          <a:p>
            <a:pPr algn="ctr"/>
            <a:r>
              <a:rPr lang="en-US" sz="1200" b="0" dirty="0">
                <a:solidFill>
                  <a:schemeClr val="bg1"/>
                </a:solidFill>
              </a:rPr>
              <a:t>file 0</a:t>
            </a:r>
          </a:p>
        </p:txBody>
      </p:sp>
      <p:sp>
        <p:nvSpPr>
          <p:cNvPr id="28700" name="Rectangle 44"/>
          <p:cNvSpPr>
            <a:spLocks noChangeArrowheads="1"/>
          </p:cNvSpPr>
          <p:nvPr/>
        </p:nvSpPr>
        <p:spPr bwMode="auto">
          <a:xfrm>
            <a:off x="7315200" y="4200525"/>
            <a:ext cx="609600" cy="433388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1" name="TextBox 45"/>
          <p:cNvSpPr txBox="1">
            <a:spLocks noChangeArrowheads="1"/>
          </p:cNvSpPr>
          <p:nvPr/>
        </p:nvSpPr>
        <p:spPr bwMode="auto">
          <a:xfrm>
            <a:off x="7315200" y="4186238"/>
            <a:ext cx="611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>
                <a:solidFill>
                  <a:schemeClr val="bg1"/>
                </a:solidFill>
              </a:rPr>
              <a:t>output</a:t>
            </a:r>
          </a:p>
          <a:p>
            <a:pPr algn="ctr"/>
            <a:r>
              <a:rPr lang="en-US" sz="1200" b="0">
                <a:solidFill>
                  <a:schemeClr val="bg1"/>
                </a:solidFill>
              </a:rPr>
              <a:t>file 1</a:t>
            </a:r>
          </a:p>
        </p:txBody>
      </p:sp>
      <p:sp>
        <p:nvSpPr>
          <p:cNvPr id="28702" name="Rectangle 46"/>
          <p:cNvSpPr>
            <a:spLocks noChangeArrowheads="1"/>
          </p:cNvSpPr>
          <p:nvPr/>
        </p:nvSpPr>
        <p:spPr bwMode="auto">
          <a:xfrm>
            <a:off x="4419600" y="30099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3" name="Rectangle 47"/>
          <p:cNvSpPr>
            <a:spLocks noChangeArrowheads="1"/>
          </p:cNvSpPr>
          <p:nvPr/>
        </p:nvSpPr>
        <p:spPr bwMode="auto">
          <a:xfrm>
            <a:off x="4572000" y="30099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4" name="Rectangle 48"/>
          <p:cNvSpPr>
            <a:spLocks noChangeArrowheads="1"/>
          </p:cNvSpPr>
          <p:nvPr/>
        </p:nvSpPr>
        <p:spPr bwMode="auto">
          <a:xfrm>
            <a:off x="4419600" y="38481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5" name="Rectangle 49"/>
          <p:cNvSpPr>
            <a:spLocks noChangeArrowheads="1"/>
          </p:cNvSpPr>
          <p:nvPr/>
        </p:nvSpPr>
        <p:spPr bwMode="auto">
          <a:xfrm>
            <a:off x="4572000" y="38481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6" name="Rectangle 50"/>
          <p:cNvSpPr>
            <a:spLocks noChangeArrowheads="1"/>
          </p:cNvSpPr>
          <p:nvPr/>
        </p:nvSpPr>
        <p:spPr bwMode="auto">
          <a:xfrm>
            <a:off x="4419600" y="46863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7" name="Rectangle 51"/>
          <p:cNvSpPr>
            <a:spLocks noChangeArrowheads="1"/>
          </p:cNvSpPr>
          <p:nvPr/>
        </p:nvSpPr>
        <p:spPr bwMode="auto">
          <a:xfrm>
            <a:off x="4572000" y="46863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8708" name="Curved Connector 53"/>
          <p:cNvCxnSpPr>
            <a:cxnSpLocks noChangeShapeType="1"/>
            <a:stCxn id="28674" idx="3"/>
            <a:endCxn id="28684" idx="2"/>
          </p:cNvCxnSpPr>
          <p:nvPr/>
        </p:nvCxnSpPr>
        <p:spPr bwMode="auto">
          <a:xfrm flipV="1">
            <a:off x="1981200" y="3200400"/>
            <a:ext cx="533400" cy="242888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09" name="Curved Connector 55"/>
          <p:cNvCxnSpPr>
            <a:cxnSpLocks noChangeShapeType="1"/>
            <a:stCxn id="28677" idx="3"/>
            <a:endCxn id="28684" idx="3"/>
          </p:cNvCxnSpPr>
          <p:nvPr/>
        </p:nvCxnSpPr>
        <p:spPr bwMode="auto">
          <a:xfrm flipV="1">
            <a:off x="1968500" y="3362325"/>
            <a:ext cx="668338" cy="309563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0" name="Curved Connector 55"/>
          <p:cNvCxnSpPr>
            <a:cxnSpLocks noChangeShapeType="1"/>
            <a:stCxn id="28681" idx="3"/>
            <a:endCxn id="28688" idx="1"/>
          </p:cNvCxnSpPr>
          <p:nvPr/>
        </p:nvCxnSpPr>
        <p:spPr bwMode="auto">
          <a:xfrm>
            <a:off x="1968500" y="4129088"/>
            <a:ext cx="668338" cy="585787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1" name="Straight Arrow Connector 66"/>
          <p:cNvCxnSpPr>
            <a:cxnSpLocks noChangeShapeType="1"/>
            <a:stCxn id="28678" idx="3"/>
            <a:endCxn id="28686" idx="2"/>
          </p:cNvCxnSpPr>
          <p:nvPr/>
        </p:nvCxnSpPr>
        <p:spPr bwMode="auto">
          <a:xfrm>
            <a:off x="1981200" y="3900488"/>
            <a:ext cx="533400" cy="138112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2" name="Straight Arrow Connector 68"/>
          <p:cNvCxnSpPr>
            <a:cxnSpLocks noChangeShapeType="1"/>
            <a:stCxn id="28682" idx="3"/>
            <a:endCxn id="28686" idx="3"/>
          </p:cNvCxnSpPr>
          <p:nvPr/>
        </p:nvCxnSpPr>
        <p:spPr bwMode="auto">
          <a:xfrm flipV="1">
            <a:off x="1981200" y="4200525"/>
            <a:ext cx="655638" cy="157163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3" name="Straight Arrow Connector 72"/>
          <p:cNvCxnSpPr>
            <a:cxnSpLocks noChangeShapeType="1"/>
            <a:stCxn id="28684" idx="6"/>
            <a:endCxn id="28702" idx="1"/>
          </p:cNvCxnSpPr>
          <p:nvPr/>
        </p:nvCxnSpPr>
        <p:spPr bwMode="auto">
          <a:xfrm>
            <a:off x="3352800" y="3200400"/>
            <a:ext cx="1066800" cy="1588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4" name="Straight Arrow Connector 75"/>
          <p:cNvCxnSpPr>
            <a:cxnSpLocks noChangeShapeType="1"/>
          </p:cNvCxnSpPr>
          <p:nvPr/>
        </p:nvCxnSpPr>
        <p:spPr bwMode="auto">
          <a:xfrm>
            <a:off x="3352800" y="4037013"/>
            <a:ext cx="1066800" cy="3175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5" name="Straight Arrow Connector 78"/>
          <p:cNvCxnSpPr>
            <a:cxnSpLocks noChangeShapeType="1"/>
          </p:cNvCxnSpPr>
          <p:nvPr/>
        </p:nvCxnSpPr>
        <p:spPr bwMode="auto">
          <a:xfrm>
            <a:off x="3352800" y="4875213"/>
            <a:ext cx="1066800" cy="3175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6" name="Straight Arrow Connector 81"/>
          <p:cNvCxnSpPr>
            <a:cxnSpLocks noChangeShapeType="1"/>
            <a:stCxn id="28690" idx="6"/>
            <a:endCxn id="28699" idx="1"/>
          </p:cNvCxnSpPr>
          <p:nvPr/>
        </p:nvCxnSpPr>
        <p:spPr bwMode="auto">
          <a:xfrm>
            <a:off x="6629400" y="3659188"/>
            <a:ext cx="684213" cy="0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7" name="Straight Arrow Connector 84"/>
          <p:cNvCxnSpPr>
            <a:cxnSpLocks noChangeShapeType="1"/>
            <a:stCxn id="28692" idx="6"/>
            <a:endCxn id="28701" idx="1"/>
          </p:cNvCxnSpPr>
          <p:nvPr/>
        </p:nvCxnSpPr>
        <p:spPr bwMode="auto">
          <a:xfrm>
            <a:off x="6629400" y="4418013"/>
            <a:ext cx="685800" cy="0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8" name="Straight Arrow Connector 90"/>
          <p:cNvCxnSpPr>
            <a:cxnSpLocks noChangeShapeType="1"/>
            <a:stCxn id="28705" idx="3"/>
            <a:endCxn id="28690" idx="2"/>
          </p:cNvCxnSpPr>
          <p:nvPr/>
        </p:nvCxnSpPr>
        <p:spPr bwMode="auto">
          <a:xfrm flipV="1">
            <a:off x="4724400" y="3659188"/>
            <a:ext cx="1066800" cy="379412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9" name="Straight Arrow Connector 93"/>
          <p:cNvCxnSpPr>
            <a:cxnSpLocks noChangeShapeType="1"/>
            <a:stCxn id="28705" idx="3"/>
            <a:endCxn id="28692" idx="2"/>
          </p:cNvCxnSpPr>
          <p:nvPr/>
        </p:nvCxnSpPr>
        <p:spPr bwMode="auto">
          <a:xfrm>
            <a:off x="4724400" y="4038600"/>
            <a:ext cx="1066800" cy="379413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0" name="Curved Connector 98"/>
          <p:cNvCxnSpPr>
            <a:cxnSpLocks noChangeShapeType="1"/>
            <a:stCxn id="28703" idx="3"/>
            <a:endCxn id="28690" idx="1"/>
          </p:cNvCxnSpPr>
          <p:nvPr/>
        </p:nvCxnSpPr>
        <p:spPr bwMode="auto">
          <a:xfrm>
            <a:off x="4724400" y="3200400"/>
            <a:ext cx="1189038" cy="298450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1" name="Curved Connector 98"/>
          <p:cNvCxnSpPr>
            <a:cxnSpLocks noChangeShapeType="1"/>
          </p:cNvCxnSpPr>
          <p:nvPr/>
        </p:nvCxnSpPr>
        <p:spPr bwMode="auto">
          <a:xfrm>
            <a:off x="4724400" y="3200400"/>
            <a:ext cx="1143000" cy="10668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2" name="Curved Connector 98"/>
          <p:cNvCxnSpPr>
            <a:cxnSpLocks noChangeShapeType="1"/>
            <a:stCxn id="28707" idx="3"/>
          </p:cNvCxnSpPr>
          <p:nvPr/>
        </p:nvCxnSpPr>
        <p:spPr bwMode="auto">
          <a:xfrm flipV="1">
            <a:off x="4724400" y="3810000"/>
            <a:ext cx="1143000" cy="10668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3" name="Curved Connector 98"/>
          <p:cNvCxnSpPr>
            <a:cxnSpLocks noChangeShapeType="1"/>
            <a:stCxn id="28707" idx="3"/>
            <a:endCxn id="28692" idx="3"/>
          </p:cNvCxnSpPr>
          <p:nvPr/>
        </p:nvCxnSpPr>
        <p:spPr bwMode="auto">
          <a:xfrm flipV="1">
            <a:off x="4724400" y="4578350"/>
            <a:ext cx="1189038" cy="298450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5" name="Straight Arrow Connector 120"/>
          <p:cNvCxnSpPr>
            <a:cxnSpLocks noChangeShapeType="1"/>
            <a:stCxn id="28696" idx="4"/>
            <a:endCxn id="28694" idx="0"/>
          </p:cNvCxnSpPr>
          <p:nvPr/>
        </p:nvCxnSpPr>
        <p:spPr bwMode="auto">
          <a:xfrm rot="5400000">
            <a:off x="4419601" y="1943100"/>
            <a:ext cx="381000" cy="3175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8727" name="Straight Arrow Connector 127"/>
          <p:cNvCxnSpPr>
            <a:cxnSpLocks noChangeShapeType="1"/>
            <a:stCxn id="28694" idx="3"/>
          </p:cNvCxnSpPr>
          <p:nvPr/>
        </p:nvCxnSpPr>
        <p:spPr bwMode="auto">
          <a:xfrm rot="5400000">
            <a:off x="3532981" y="2343944"/>
            <a:ext cx="600075" cy="960438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8728" name="Straight Arrow Connector 133"/>
          <p:cNvCxnSpPr>
            <a:cxnSpLocks noChangeShapeType="1"/>
            <a:stCxn id="28694" idx="5"/>
          </p:cNvCxnSpPr>
          <p:nvPr/>
        </p:nvCxnSpPr>
        <p:spPr bwMode="auto">
          <a:xfrm rot="16200000" flipH="1">
            <a:off x="5010944" y="2420144"/>
            <a:ext cx="904875" cy="1112837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28730" name="TextBox 137"/>
          <p:cNvSpPr txBox="1">
            <a:spLocks noChangeArrowheads="1"/>
          </p:cNvSpPr>
          <p:nvPr/>
        </p:nvSpPr>
        <p:spPr bwMode="auto">
          <a:xfrm>
            <a:off x="4572000" y="1752600"/>
            <a:ext cx="8098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(1) </a:t>
            </a:r>
            <a:r>
              <a:rPr lang="en-US" sz="1100" b="0" dirty="0" smtClean="0">
                <a:solidFill>
                  <a:srgbClr val="FF0000"/>
                </a:solidFill>
              </a:rPr>
              <a:t>submit</a:t>
            </a:r>
            <a:endParaRPr lang="en-US" sz="1100" b="0" dirty="0">
              <a:solidFill>
                <a:srgbClr val="FF0000"/>
              </a:solidFill>
            </a:endParaRPr>
          </a:p>
        </p:txBody>
      </p:sp>
      <p:sp>
        <p:nvSpPr>
          <p:cNvPr id="28732" name="TextBox 139"/>
          <p:cNvSpPr txBox="1">
            <a:spLocks noChangeArrowheads="1"/>
          </p:cNvSpPr>
          <p:nvPr/>
        </p:nvSpPr>
        <p:spPr bwMode="auto">
          <a:xfrm>
            <a:off x="3352800" y="2633663"/>
            <a:ext cx="12731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(2) </a:t>
            </a:r>
            <a:r>
              <a:rPr lang="en-US" sz="1100" b="0" dirty="0" smtClean="0">
                <a:solidFill>
                  <a:srgbClr val="FF0000"/>
                </a:solidFill>
              </a:rPr>
              <a:t>schedule </a:t>
            </a:r>
            <a:r>
              <a:rPr lang="en-US" sz="1100" b="0" dirty="0">
                <a:solidFill>
                  <a:srgbClr val="FF0000"/>
                </a:solidFill>
              </a:rPr>
              <a:t>map</a:t>
            </a:r>
          </a:p>
        </p:txBody>
      </p:sp>
      <p:sp>
        <p:nvSpPr>
          <p:cNvPr id="28733" name="TextBox 140"/>
          <p:cNvSpPr txBox="1">
            <a:spLocks noChangeArrowheads="1"/>
          </p:cNvSpPr>
          <p:nvPr/>
        </p:nvSpPr>
        <p:spPr bwMode="auto">
          <a:xfrm>
            <a:off x="4742000" y="2633990"/>
            <a:ext cx="1430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(2) </a:t>
            </a:r>
            <a:r>
              <a:rPr lang="en-US" sz="1100" b="0" dirty="0" smtClean="0">
                <a:solidFill>
                  <a:srgbClr val="FF0000"/>
                </a:solidFill>
              </a:rPr>
              <a:t>schedule </a:t>
            </a:r>
            <a:r>
              <a:rPr lang="en-US" sz="1100" b="0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28734" name="TextBox 141"/>
          <p:cNvSpPr txBox="1">
            <a:spLocks noChangeArrowheads="1"/>
          </p:cNvSpPr>
          <p:nvPr/>
        </p:nvSpPr>
        <p:spPr bwMode="auto">
          <a:xfrm>
            <a:off x="1990725" y="3657600"/>
            <a:ext cx="6762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(3) read</a:t>
            </a:r>
          </a:p>
        </p:txBody>
      </p:sp>
      <p:sp>
        <p:nvSpPr>
          <p:cNvPr id="28735" name="TextBox 142"/>
          <p:cNvSpPr txBox="1">
            <a:spLocks noChangeArrowheads="1"/>
          </p:cNvSpPr>
          <p:nvPr/>
        </p:nvSpPr>
        <p:spPr bwMode="auto">
          <a:xfrm>
            <a:off x="3352800" y="3776663"/>
            <a:ext cx="10223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(4) local write</a:t>
            </a:r>
          </a:p>
        </p:txBody>
      </p:sp>
      <p:sp>
        <p:nvSpPr>
          <p:cNvPr id="28736" name="TextBox 143"/>
          <p:cNvSpPr txBox="1">
            <a:spLocks noChangeArrowheads="1"/>
          </p:cNvSpPr>
          <p:nvPr/>
        </p:nvSpPr>
        <p:spPr bwMode="auto">
          <a:xfrm>
            <a:off x="4562475" y="3505200"/>
            <a:ext cx="11525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>
                <a:solidFill>
                  <a:srgbClr val="FF0000"/>
                </a:solidFill>
              </a:rPr>
              <a:t>(5) remote read</a:t>
            </a:r>
          </a:p>
        </p:txBody>
      </p:sp>
      <p:sp>
        <p:nvSpPr>
          <p:cNvPr id="28737" name="TextBox 144"/>
          <p:cNvSpPr txBox="1">
            <a:spLocks noChangeArrowheads="1"/>
          </p:cNvSpPr>
          <p:nvPr/>
        </p:nvSpPr>
        <p:spPr bwMode="auto">
          <a:xfrm>
            <a:off x="6623050" y="3395663"/>
            <a:ext cx="692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>
                <a:solidFill>
                  <a:srgbClr val="FF0000"/>
                </a:solidFill>
              </a:rPr>
              <a:t>(6) write</a:t>
            </a:r>
          </a:p>
        </p:txBody>
      </p:sp>
      <p:sp>
        <p:nvSpPr>
          <p:cNvPr id="28738" name="TextBox 145"/>
          <p:cNvSpPr txBox="1">
            <a:spLocks noChangeArrowheads="1"/>
          </p:cNvSpPr>
          <p:nvPr/>
        </p:nvSpPr>
        <p:spPr bwMode="auto">
          <a:xfrm>
            <a:off x="1371600" y="5267325"/>
            <a:ext cx="620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Input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files</a:t>
            </a:r>
          </a:p>
        </p:txBody>
      </p:sp>
      <p:sp>
        <p:nvSpPr>
          <p:cNvPr id="28739" name="TextBox 146"/>
          <p:cNvSpPr txBox="1">
            <a:spLocks noChangeArrowheads="1"/>
          </p:cNvSpPr>
          <p:nvPr/>
        </p:nvSpPr>
        <p:spPr bwMode="auto">
          <a:xfrm>
            <a:off x="2617788" y="5267325"/>
            <a:ext cx="701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Map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phase</a:t>
            </a:r>
          </a:p>
        </p:txBody>
      </p:sp>
      <p:sp>
        <p:nvSpPr>
          <p:cNvPr id="28740" name="TextBox 147"/>
          <p:cNvSpPr txBox="1">
            <a:spLocks noChangeArrowheads="1"/>
          </p:cNvSpPr>
          <p:nvPr/>
        </p:nvSpPr>
        <p:spPr bwMode="auto">
          <a:xfrm>
            <a:off x="3754438" y="5267325"/>
            <a:ext cx="165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Intermediate files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(on local disk)</a:t>
            </a:r>
          </a:p>
        </p:txBody>
      </p:sp>
      <p:sp>
        <p:nvSpPr>
          <p:cNvPr id="28741" name="TextBox 148"/>
          <p:cNvSpPr txBox="1">
            <a:spLocks noChangeArrowheads="1"/>
          </p:cNvSpPr>
          <p:nvPr/>
        </p:nvSpPr>
        <p:spPr bwMode="auto">
          <a:xfrm>
            <a:off x="5934075" y="5267325"/>
            <a:ext cx="831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Reduce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phase</a:t>
            </a:r>
          </a:p>
        </p:txBody>
      </p:sp>
      <p:sp>
        <p:nvSpPr>
          <p:cNvPr id="28742" name="TextBox 149"/>
          <p:cNvSpPr txBox="1">
            <a:spLocks noChangeArrowheads="1"/>
          </p:cNvSpPr>
          <p:nvPr/>
        </p:nvSpPr>
        <p:spPr bwMode="auto">
          <a:xfrm>
            <a:off x="7315200" y="5267325"/>
            <a:ext cx="769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Output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files</a:t>
            </a:r>
          </a:p>
        </p:txBody>
      </p:sp>
      <p:sp>
        <p:nvSpPr>
          <p:cNvPr id="28743" name="TextBox 2"/>
          <p:cNvSpPr txBox="1">
            <a:spLocks noChangeArrowheads="1"/>
          </p:cNvSpPr>
          <p:nvPr/>
        </p:nvSpPr>
        <p:spPr bwMode="auto">
          <a:xfrm>
            <a:off x="0" y="6611938"/>
            <a:ext cx="3124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Adapted </a:t>
            </a:r>
            <a:r>
              <a:rPr lang="en-US" sz="1000" b="0" dirty="0">
                <a:solidFill>
                  <a:schemeClr val="bg1"/>
                </a:solidFill>
              </a:rPr>
              <a:t>from </a:t>
            </a:r>
            <a:r>
              <a:rPr lang="en-US" sz="1000" b="0" dirty="0" smtClean="0">
                <a:solidFill>
                  <a:schemeClr val="bg1"/>
                </a:solidFill>
              </a:rPr>
              <a:t>(Dean </a:t>
            </a:r>
            <a:r>
              <a:rPr lang="en-US" sz="1000" b="0" dirty="0">
                <a:solidFill>
                  <a:schemeClr val="bg1"/>
                </a:solidFill>
              </a:rPr>
              <a:t>and </a:t>
            </a:r>
            <a:r>
              <a:rPr lang="en-US" sz="1000" b="0" dirty="0" err="1" smtClean="0">
                <a:solidFill>
                  <a:schemeClr val="bg1"/>
                </a:solidFill>
              </a:rPr>
              <a:t>Ghemawat</a:t>
            </a:r>
            <a:r>
              <a:rPr lang="en-US" sz="1000" b="0" dirty="0" smtClean="0">
                <a:solidFill>
                  <a:schemeClr val="bg1"/>
                </a:solidFill>
              </a:rPr>
              <a:t>, OSDI </a:t>
            </a:r>
            <a:r>
              <a:rPr lang="en-US" sz="1000" b="0" dirty="0">
                <a:solidFill>
                  <a:schemeClr val="bg1"/>
                </a:solidFill>
              </a:rPr>
              <a:t>2004)</a:t>
            </a:r>
          </a:p>
        </p:txBody>
      </p:sp>
    </p:spTree>
    <p:extLst>
      <p:ext uri="{BB962C8B-B14F-4D97-AF65-F5344CB8AC3E}">
        <p14:creationId xmlns:p14="http://schemas.microsoft.com/office/powerpoint/2010/main" val="37945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ephant_and_Mah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28832" y="0"/>
            <a:ext cx="10401664" cy="685800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(Mahout)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971800" y="5867399"/>
            <a:ext cx="60198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 smtClean="0">
                <a:latin typeface="Gill Sans"/>
                <a:cs typeface="Gill Sans"/>
              </a:rPr>
              <a:t>Aside, what about Spark?</a:t>
            </a:r>
            <a:endParaRPr lang="en-US" sz="3200" dirty="0">
              <a:latin typeface="Gill Sans"/>
              <a:cs typeface="Gill Sans"/>
            </a:endParaRPr>
          </a:p>
        </p:txBody>
      </p:sp>
      <p:pic>
        <p:nvPicPr>
          <p:cNvPr id="5" name="Picture 4" descr="800px-Hadoop_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3276600" cy="8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01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</a:t>
            </a:r>
            <a:r>
              <a:rPr lang="en-US" dirty="0" smtClean="0"/>
              <a:t>API*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Mapper&lt;K</a:t>
            </a:r>
            <a:r>
              <a:rPr lang="en-US" baseline="-25000" dirty="0" smtClean="0"/>
              <a:t>in</a:t>
            </a:r>
            <a:r>
              <a:rPr lang="en-US" dirty="0" smtClean="0"/>
              <a:t>,V</a:t>
            </a:r>
            <a:r>
              <a:rPr lang="en-US" baseline="-25000" dirty="0"/>
              <a:t>in</a:t>
            </a:r>
            <a:r>
              <a:rPr lang="en-US" dirty="0" smtClean="0"/>
              <a:t>,K</a:t>
            </a:r>
            <a:r>
              <a:rPr lang="en-US" baseline="-25000" dirty="0"/>
              <a:t>out</a:t>
            </a:r>
            <a:r>
              <a:rPr lang="en-US" dirty="0" smtClean="0"/>
              <a:t>,V</a:t>
            </a:r>
            <a:r>
              <a:rPr lang="en-US" baseline="-25000" dirty="0" smtClean="0"/>
              <a:t>out</a:t>
            </a:r>
            <a:r>
              <a:rPr lang="en-US" dirty="0" smtClean="0"/>
              <a:t>&gt;</a:t>
            </a:r>
          </a:p>
          <a:p>
            <a:pPr lvl="1"/>
            <a:r>
              <a:rPr lang="en-US" dirty="0"/>
              <a:t>void setup(</a:t>
            </a:r>
            <a:r>
              <a:rPr lang="en-US" dirty="0" err="1"/>
              <a:t>Mapper.Context</a:t>
            </a:r>
            <a:r>
              <a:rPr lang="en-US" dirty="0"/>
              <a:t> context)</a:t>
            </a:r>
            <a:br>
              <a:rPr lang="en-US" dirty="0"/>
            </a:br>
            <a:r>
              <a:rPr lang="en-US" dirty="0"/>
              <a:t>Called once at the beginning of the </a:t>
            </a:r>
            <a:r>
              <a:rPr lang="en-US" dirty="0" smtClean="0"/>
              <a:t>task</a:t>
            </a:r>
          </a:p>
          <a:p>
            <a:pPr lvl="1"/>
            <a:r>
              <a:rPr lang="en-US" dirty="0" smtClean="0"/>
              <a:t>void map</a:t>
            </a:r>
            <a:r>
              <a:rPr lang="en-US" dirty="0"/>
              <a:t>(</a:t>
            </a:r>
            <a:r>
              <a:rPr lang="en-US" dirty="0" smtClean="0"/>
              <a:t>K</a:t>
            </a:r>
            <a:r>
              <a:rPr lang="en-US" baseline="-25000" dirty="0"/>
              <a:t>in</a:t>
            </a:r>
            <a:r>
              <a:rPr lang="en-US" dirty="0" smtClean="0"/>
              <a:t> </a:t>
            </a:r>
            <a:r>
              <a:rPr lang="en-US" dirty="0"/>
              <a:t>key, </a:t>
            </a:r>
            <a:r>
              <a:rPr lang="en-US" dirty="0" smtClean="0"/>
              <a:t>V</a:t>
            </a:r>
            <a:r>
              <a:rPr lang="en-US" baseline="-25000" dirty="0"/>
              <a:t>in</a:t>
            </a:r>
            <a:r>
              <a:rPr lang="en-US" dirty="0" smtClean="0"/>
              <a:t> </a:t>
            </a:r>
            <a:r>
              <a:rPr lang="en-US" dirty="0"/>
              <a:t>value, </a:t>
            </a:r>
            <a:r>
              <a:rPr lang="en-US" dirty="0" err="1"/>
              <a:t>Mapper.Context</a:t>
            </a:r>
            <a:r>
              <a:rPr lang="en-US" dirty="0"/>
              <a:t> context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Called </a:t>
            </a:r>
            <a:r>
              <a:rPr lang="en-US" dirty="0"/>
              <a:t>once for each key/value pair in the input </a:t>
            </a:r>
            <a:r>
              <a:rPr lang="en-US" dirty="0" smtClean="0"/>
              <a:t>split</a:t>
            </a:r>
          </a:p>
          <a:p>
            <a:pPr lvl="1"/>
            <a:r>
              <a:rPr lang="en-US" dirty="0"/>
              <a:t>void cleanup(</a:t>
            </a:r>
            <a:r>
              <a:rPr lang="en-US" dirty="0" err="1"/>
              <a:t>Mapper.Context</a:t>
            </a:r>
            <a:r>
              <a:rPr lang="en-US" dirty="0"/>
              <a:t> context)</a:t>
            </a:r>
            <a:br>
              <a:rPr lang="en-US" dirty="0"/>
            </a:br>
            <a:r>
              <a:rPr lang="en-US" dirty="0"/>
              <a:t>Called once at the end of the </a:t>
            </a:r>
            <a:r>
              <a:rPr lang="en-US" dirty="0" smtClean="0"/>
              <a:t>task</a:t>
            </a:r>
            <a:endParaRPr lang="en-US" dirty="0"/>
          </a:p>
          <a:p>
            <a:r>
              <a:rPr lang="en-US" dirty="0"/>
              <a:t>Reducer&lt;K</a:t>
            </a:r>
            <a:r>
              <a:rPr lang="en-US" baseline="-25000" dirty="0"/>
              <a:t>in</a:t>
            </a:r>
            <a:r>
              <a:rPr lang="en-US" dirty="0"/>
              <a:t>,V</a:t>
            </a:r>
            <a:r>
              <a:rPr lang="en-US" baseline="-25000" dirty="0"/>
              <a:t>in</a:t>
            </a:r>
            <a:r>
              <a:rPr lang="en-US" dirty="0"/>
              <a:t>,K</a:t>
            </a:r>
            <a:r>
              <a:rPr lang="en-US" baseline="-25000" dirty="0"/>
              <a:t>out</a:t>
            </a:r>
            <a:r>
              <a:rPr lang="en-US" dirty="0"/>
              <a:t>,V</a:t>
            </a:r>
            <a:r>
              <a:rPr lang="en-US" baseline="-25000" dirty="0"/>
              <a:t>out</a:t>
            </a:r>
            <a:r>
              <a:rPr lang="en-US" dirty="0" smtClean="0"/>
              <a:t>&gt;</a:t>
            </a:r>
            <a:r>
              <a:rPr lang="en-US" dirty="0"/>
              <a:t>/Combiner&lt;K</a:t>
            </a:r>
            <a:r>
              <a:rPr lang="en-US" baseline="-25000" dirty="0"/>
              <a:t>in</a:t>
            </a:r>
            <a:r>
              <a:rPr lang="en-US" dirty="0"/>
              <a:t>,V</a:t>
            </a:r>
            <a:r>
              <a:rPr lang="en-US" baseline="-25000" dirty="0"/>
              <a:t>in</a:t>
            </a:r>
            <a:r>
              <a:rPr lang="en-US" dirty="0"/>
              <a:t>,K</a:t>
            </a:r>
            <a:r>
              <a:rPr lang="en-US" baseline="-25000" dirty="0"/>
              <a:t>out</a:t>
            </a:r>
            <a:r>
              <a:rPr lang="en-US" dirty="0"/>
              <a:t>,V</a:t>
            </a:r>
            <a:r>
              <a:rPr lang="en-US" baseline="-25000" dirty="0"/>
              <a:t>out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void setup(</a:t>
            </a:r>
            <a:r>
              <a:rPr lang="en-US" dirty="0" err="1" smtClean="0"/>
              <a:t>Reducer.Context</a:t>
            </a:r>
            <a:r>
              <a:rPr lang="en-US" dirty="0" smtClean="0"/>
              <a:t> </a:t>
            </a:r>
            <a:r>
              <a:rPr lang="en-US" dirty="0"/>
              <a:t>context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Called </a:t>
            </a:r>
            <a:r>
              <a:rPr lang="en-US" dirty="0"/>
              <a:t>once at the start of the </a:t>
            </a:r>
            <a:r>
              <a:rPr lang="en-US" dirty="0" smtClean="0"/>
              <a:t>task</a:t>
            </a:r>
            <a:endParaRPr lang="en-US" dirty="0"/>
          </a:p>
          <a:p>
            <a:pPr lvl="1"/>
            <a:r>
              <a:rPr lang="en-US" dirty="0"/>
              <a:t>v</a:t>
            </a:r>
            <a:r>
              <a:rPr lang="en-US" dirty="0" smtClean="0"/>
              <a:t>oid reduce</a:t>
            </a:r>
            <a:r>
              <a:rPr lang="en-US" dirty="0"/>
              <a:t>(</a:t>
            </a:r>
            <a:r>
              <a:rPr lang="en-US" dirty="0" smtClean="0"/>
              <a:t>K</a:t>
            </a:r>
            <a:r>
              <a:rPr lang="en-US" baseline="-25000" dirty="0"/>
              <a:t>in</a:t>
            </a:r>
            <a:r>
              <a:rPr lang="en-US" dirty="0" smtClean="0"/>
              <a:t> </a:t>
            </a:r>
            <a:r>
              <a:rPr lang="en-US" dirty="0"/>
              <a:t>key, </a:t>
            </a:r>
            <a:r>
              <a:rPr lang="en-US" dirty="0" err="1"/>
              <a:t>Iterable</a:t>
            </a:r>
            <a:r>
              <a:rPr lang="en-US" dirty="0"/>
              <a:t>&lt;</a:t>
            </a:r>
            <a:r>
              <a:rPr lang="en-US" dirty="0" smtClean="0"/>
              <a:t>V</a:t>
            </a:r>
            <a:r>
              <a:rPr lang="en-US" baseline="-25000" dirty="0"/>
              <a:t>in</a:t>
            </a:r>
            <a:r>
              <a:rPr lang="en-US" dirty="0" smtClean="0"/>
              <a:t>&gt; </a:t>
            </a:r>
            <a:r>
              <a:rPr lang="en-US" dirty="0"/>
              <a:t>values, </a:t>
            </a:r>
            <a:r>
              <a:rPr lang="en-US" dirty="0" err="1" smtClean="0"/>
              <a:t>Reducer.Context</a:t>
            </a:r>
            <a:r>
              <a:rPr lang="en-US" dirty="0" smtClean="0"/>
              <a:t> </a:t>
            </a:r>
            <a:r>
              <a:rPr lang="en-US" dirty="0"/>
              <a:t>context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Called </a:t>
            </a:r>
            <a:r>
              <a:rPr lang="en-US" dirty="0"/>
              <a:t>once for each </a:t>
            </a:r>
            <a:r>
              <a:rPr lang="en-US" dirty="0" smtClean="0"/>
              <a:t>key</a:t>
            </a:r>
            <a:endParaRPr lang="en-US" dirty="0"/>
          </a:p>
          <a:p>
            <a:pPr lvl="1"/>
            <a:r>
              <a:rPr lang="en-US" dirty="0"/>
              <a:t>v</a:t>
            </a:r>
            <a:r>
              <a:rPr lang="en-US" dirty="0" smtClean="0"/>
              <a:t>oid cleanup(</a:t>
            </a:r>
            <a:r>
              <a:rPr lang="en-US" dirty="0" err="1" smtClean="0"/>
              <a:t>Reducer.Context</a:t>
            </a:r>
            <a:r>
              <a:rPr lang="en-US" dirty="0" smtClean="0"/>
              <a:t> </a:t>
            </a:r>
            <a:r>
              <a:rPr lang="en-US" dirty="0"/>
              <a:t>context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Called </a:t>
            </a:r>
            <a:r>
              <a:rPr lang="en-US" dirty="0"/>
              <a:t>once at the end of the </a:t>
            </a:r>
            <a:r>
              <a:rPr lang="en-US" dirty="0" smtClean="0"/>
              <a:t>task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0340" y="6324600"/>
            <a:ext cx="39712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*Note that there are two versions of the API!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638947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</a:t>
            </a:r>
            <a:r>
              <a:rPr lang="en-US" dirty="0" smtClean="0"/>
              <a:t>API*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Partitioner</a:t>
            </a:r>
            <a:endParaRPr lang="en-US" dirty="0" smtClean="0"/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</a:t>
            </a:r>
            <a:r>
              <a:rPr lang="en-US" dirty="0" err="1" smtClean="0"/>
              <a:t>getPartition</a:t>
            </a:r>
            <a:r>
              <a:rPr lang="en-US" dirty="0"/>
              <a:t>(</a:t>
            </a:r>
            <a:r>
              <a:rPr lang="en-US" dirty="0" smtClean="0"/>
              <a:t>K </a:t>
            </a:r>
            <a:r>
              <a:rPr lang="en-US" dirty="0"/>
              <a:t>key, </a:t>
            </a:r>
            <a:r>
              <a:rPr lang="en-US" dirty="0" smtClean="0"/>
              <a:t>V </a:t>
            </a:r>
            <a:r>
              <a:rPr lang="en-US" dirty="0"/>
              <a:t>value,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numPartitions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Get </a:t>
            </a:r>
            <a:r>
              <a:rPr lang="en-US" dirty="0"/>
              <a:t>the partition number </a:t>
            </a:r>
            <a:r>
              <a:rPr lang="en-US" dirty="0" smtClean="0"/>
              <a:t>given total </a:t>
            </a:r>
            <a:r>
              <a:rPr lang="en-US" dirty="0"/>
              <a:t>number of partitions </a:t>
            </a:r>
          </a:p>
          <a:p>
            <a:r>
              <a:rPr lang="en-US" dirty="0" smtClean="0"/>
              <a:t>Job</a:t>
            </a:r>
          </a:p>
          <a:p>
            <a:pPr lvl="1"/>
            <a:r>
              <a:rPr lang="en-US" dirty="0" smtClean="0"/>
              <a:t>Represents a packaged Hadoop job for submission to cluster</a:t>
            </a:r>
          </a:p>
          <a:p>
            <a:pPr lvl="1"/>
            <a:r>
              <a:rPr lang="en-US" dirty="0" smtClean="0"/>
              <a:t>Need to specify input and output paths</a:t>
            </a:r>
          </a:p>
          <a:p>
            <a:pPr lvl="1"/>
            <a:r>
              <a:rPr lang="en-US" dirty="0"/>
              <a:t>Need to specify </a:t>
            </a:r>
            <a:r>
              <a:rPr lang="en-US" dirty="0" smtClean="0"/>
              <a:t>input and output formats</a:t>
            </a:r>
          </a:p>
          <a:p>
            <a:pPr lvl="1"/>
            <a:r>
              <a:rPr lang="en-US" dirty="0"/>
              <a:t>Need to specify </a:t>
            </a:r>
            <a:r>
              <a:rPr lang="en-US" dirty="0" smtClean="0"/>
              <a:t>mapper, reducer, combiner, </a:t>
            </a:r>
            <a:r>
              <a:rPr lang="en-US" dirty="0" err="1" smtClean="0"/>
              <a:t>partitioner</a:t>
            </a:r>
            <a:r>
              <a:rPr lang="en-US" dirty="0" smtClean="0"/>
              <a:t> classes</a:t>
            </a:r>
          </a:p>
          <a:p>
            <a:pPr lvl="1"/>
            <a:r>
              <a:rPr lang="en-US" dirty="0"/>
              <a:t>Need to specify </a:t>
            </a:r>
            <a:r>
              <a:rPr lang="en-US" dirty="0" smtClean="0"/>
              <a:t>intermediate/final key/value classes</a:t>
            </a:r>
          </a:p>
          <a:p>
            <a:pPr lvl="1"/>
            <a:r>
              <a:rPr lang="en-US" dirty="0" smtClean="0"/>
              <a:t>Need to specify number of reducers (but not mappers, why?)</a:t>
            </a:r>
          </a:p>
          <a:p>
            <a:pPr lvl="1"/>
            <a:r>
              <a:rPr lang="en-US" dirty="0" smtClean="0"/>
              <a:t>Don’t depend of defaults!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0340" y="6324600"/>
            <a:ext cx="39712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*Note that there are two versions of the API!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95477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80px-Volt_Királyi_palota_(138._számú_műemlék)_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3999" cy="6858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tale of two packages…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52800" y="1219200"/>
            <a:ext cx="365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err="1">
                <a:latin typeface="Gill Sans"/>
                <a:cs typeface="Gill Sans"/>
              </a:rPr>
              <a:t>org.apache.hadoop.mapreduce</a:t>
            </a:r>
            <a:r>
              <a:rPr lang="en-US" sz="2000" b="0" dirty="0">
                <a:latin typeface="Gill Sans"/>
                <a:cs typeface="Gill Sans"/>
              </a:rPr>
              <a:t> </a:t>
            </a:r>
            <a:endParaRPr lang="en-US" sz="2000" b="0" dirty="0" smtClean="0">
              <a:latin typeface="Gill Sans"/>
              <a:cs typeface="Gill Sans"/>
            </a:endParaRPr>
          </a:p>
          <a:p>
            <a:r>
              <a:rPr lang="en-US" sz="2000" b="0" dirty="0" err="1" smtClean="0">
                <a:latin typeface="Gill Sans"/>
                <a:cs typeface="Gill Sans"/>
              </a:rPr>
              <a:t>org.apache.hadoop.mapred</a:t>
            </a:r>
            <a:endParaRPr lang="en-US" sz="2000" b="0" dirty="0">
              <a:latin typeface="Gill Sans"/>
              <a:cs typeface="Gill Sans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(Budapest)</a:t>
            </a:r>
            <a:endParaRPr lang="en-US" sz="10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7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_Scre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0"/>
            <a:ext cx="9144000" cy="11531599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(The Scream)</a:t>
            </a:r>
            <a:endParaRPr lang="en-US" sz="10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Data Types in Hadoop: Keys and Values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017713" y="1524000"/>
            <a:ext cx="1187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Gill Sans"/>
                <a:cs typeface="Gill Sans"/>
              </a:rPr>
              <a:t>Writable 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4038600" y="15240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Defines a de/serialization protocol. Every data type in Hadoop is a Writable.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1415068" y="2525713"/>
            <a:ext cx="2394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 err="1">
                <a:solidFill>
                  <a:srgbClr val="FF0000"/>
                </a:solidFill>
                <a:latin typeface="Gill Sans"/>
                <a:cs typeface="Gill Sans"/>
              </a:rPr>
              <a:t>WritableComprable</a:t>
            </a:r>
            <a:endParaRPr lang="en-US" sz="1800" i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4038600" y="2525713"/>
            <a:ext cx="403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Defines a sort order.  All keys must be of this type (but not values).</a:t>
            </a:r>
          </a:p>
        </p:txBody>
      </p:sp>
      <p:cxnSp>
        <p:nvCxnSpPr>
          <p:cNvPr id="16391" name="Straight Arrow Connector 8"/>
          <p:cNvCxnSpPr>
            <a:cxnSpLocks noChangeShapeType="1"/>
          </p:cNvCxnSpPr>
          <p:nvPr/>
        </p:nvCxnSpPr>
        <p:spPr bwMode="auto">
          <a:xfrm rot="16200000" flipV="1">
            <a:off x="2279650" y="2209801"/>
            <a:ext cx="631825" cy="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1849438" y="4114800"/>
            <a:ext cx="13304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IntWritable</a:t>
            </a:r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/>
            </a:r>
            <a:b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b="0" dirty="0" err="1">
                <a:solidFill>
                  <a:schemeClr val="bg2"/>
                </a:solidFill>
                <a:latin typeface="Gill Sans"/>
                <a:cs typeface="Gill Sans"/>
              </a:rPr>
              <a:t>LongWritable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  <a:p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Text</a:t>
            </a:r>
          </a:p>
          <a:p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…</a:t>
            </a:r>
          </a:p>
        </p:txBody>
      </p:sp>
      <p:cxnSp>
        <p:nvCxnSpPr>
          <p:cNvPr id="16393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1986757" y="3505994"/>
            <a:ext cx="1219200" cy="15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038600" y="4078288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Concrete classes for different data types.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752600" y="5822533"/>
            <a:ext cx="13346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err="1" smtClean="0">
                <a:solidFill>
                  <a:schemeClr val="bg2"/>
                </a:solidFill>
                <a:latin typeface="Gill Sans"/>
                <a:cs typeface="Gill Sans"/>
              </a:rPr>
              <a:t>SequenceFiles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038600" y="57912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0" dirty="0" smtClean="0">
                <a:solidFill>
                  <a:schemeClr val="bg2"/>
                </a:solidFill>
                <a:latin typeface="Gill Sans"/>
                <a:cs typeface="Gill Sans"/>
              </a:rPr>
              <a:t>Binary encoded of a sequence of </a:t>
            </a:r>
            <a:br>
              <a:rPr lang="en-US" sz="1800" b="0" dirty="0" smtClean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1800" b="0" dirty="0" smtClean="0">
                <a:solidFill>
                  <a:schemeClr val="bg2"/>
                </a:solidFill>
                <a:latin typeface="Gill Sans"/>
                <a:cs typeface="Gill Sans"/>
              </a:rPr>
              <a:t>key/value pairs</a:t>
            </a:r>
            <a:endParaRPr lang="en-US" sz="1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21862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2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“Hello World”: Word Count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660525" y="1905000"/>
            <a:ext cx="61118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Map(String </a:t>
            </a:r>
            <a:r>
              <a:rPr lang="en-US" sz="1800" dirty="0" err="1" smtClean="0">
                <a:solidFill>
                  <a:schemeClr val="bg1"/>
                </a:solidFill>
                <a:latin typeface="Gill Sans"/>
                <a:cs typeface="Gill Sans"/>
              </a:rPr>
              <a:t>docid</a:t>
            </a:r>
            <a:r>
              <a:rPr lang="en-US" sz="1800" dirty="0" smtClean="0">
                <a:solidFill>
                  <a:schemeClr val="bg1"/>
                </a:solidFill>
                <a:latin typeface="Gill Sans"/>
                <a:cs typeface="Gill Sans"/>
              </a:rPr>
              <a:t>, </a:t>
            </a:r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String </a:t>
            </a:r>
            <a:r>
              <a:rPr lang="en-US" sz="1800" dirty="0" smtClean="0">
                <a:solidFill>
                  <a:schemeClr val="bg1"/>
                </a:solidFill>
                <a:latin typeface="Gill Sans"/>
                <a:cs typeface="Gill Sans"/>
              </a:rPr>
              <a:t>text):</a:t>
            </a:r>
            <a:endParaRPr lang="en-US" sz="180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800" b="0" i="1" dirty="0" smtClean="0">
                <a:solidFill>
                  <a:schemeClr val="bg1"/>
                </a:solidFill>
                <a:latin typeface="Gill Sans"/>
                <a:cs typeface="Gill Sans"/>
              </a:rPr>
              <a:t>     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for each word w in text:</a:t>
            </a:r>
          </a:p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          Emit(w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, 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1);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800" dirty="0">
                <a:solidFill>
                  <a:schemeClr val="bg1"/>
                </a:solidFill>
                <a:latin typeface="Gill Sans"/>
                <a:cs typeface="Gill Sans"/>
              </a:rPr>
              <a:t>Reduce(String </a:t>
            </a:r>
            <a:r>
              <a:rPr lang="en-US" sz="1800" dirty="0" smtClean="0">
                <a:solidFill>
                  <a:schemeClr val="bg1"/>
                </a:solidFill>
                <a:latin typeface="Gill Sans"/>
                <a:cs typeface="Gill Sans"/>
              </a:rPr>
              <a:t>term, </a:t>
            </a:r>
            <a:r>
              <a:rPr lang="en-US" sz="1800" dirty="0" err="1" smtClean="0">
                <a:solidFill>
                  <a:schemeClr val="bg1"/>
                </a:solidFill>
                <a:latin typeface="Gill Sans"/>
                <a:cs typeface="Gill Sans"/>
              </a:rPr>
              <a:t>Iterator</a:t>
            </a:r>
            <a:r>
              <a:rPr lang="en-US" sz="1800" dirty="0" smtClean="0">
                <a:solidFill>
                  <a:schemeClr val="bg1"/>
                </a:solidFill>
                <a:latin typeface="Gill Sans"/>
                <a:cs typeface="Gill Sans"/>
              </a:rPr>
              <a:t>&lt;</a:t>
            </a:r>
            <a:r>
              <a:rPr lang="en-US" sz="1800" dirty="0" err="1" smtClean="0">
                <a:solidFill>
                  <a:schemeClr val="bg1"/>
                </a:solidFill>
                <a:latin typeface="Gill Sans"/>
                <a:cs typeface="Gill Sans"/>
              </a:rPr>
              <a:t>Int</a:t>
            </a:r>
            <a:r>
              <a:rPr lang="en-US" sz="1800" dirty="0" smtClean="0">
                <a:solidFill>
                  <a:schemeClr val="bg1"/>
                </a:solidFill>
                <a:latin typeface="Gill Sans"/>
                <a:cs typeface="Gill Sans"/>
              </a:rPr>
              <a:t>&gt; values):</a:t>
            </a:r>
            <a:endParaRPr lang="en-US" sz="180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800" b="0" i="1" dirty="0">
                <a:solidFill>
                  <a:schemeClr val="bg1"/>
                </a:solidFill>
                <a:latin typeface="Gill Sans"/>
                <a:cs typeface="Gill Sans"/>
              </a:rPr>
              <a:t>     </a:t>
            </a:r>
            <a:r>
              <a:rPr lang="en-US" sz="18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int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 sum 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= 0;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    for each v in 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values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: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         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sum 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+= 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v;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    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Emit(term, sum);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572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“Hello World”: Word Count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76200" y="1419284"/>
            <a:ext cx="8763000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private static class </a:t>
            </a:r>
            <a:r>
              <a:rPr lang="en-US" sz="1700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MyMapper</a:t>
            </a:r>
            <a:endParaRPr lang="en-US" sz="17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700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extends 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Mapper&lt;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LongWritable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, Text, Text, 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IntWritable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&gt; {</a:t>
            </a:r>
          </a:p>
          <a:p>
            <a:endParaRPr lang="en-US" sz="17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700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private 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final static 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IntWritable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ONE = new 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IntWritable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(1);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  private final static Text WORD = new Text();</a:t>
            </a:r>
          </a:p>
          <a:p>
            <a:endParaRPr lang="en-US" sz="17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  @Override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  public void map(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LongWritable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key, Text value, Context context)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      throws 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IOException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InterruptedException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{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    String line = ((Text) value).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toString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();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StringTokenizer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itr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= new 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StringTokenizer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(line);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    while (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itr.hasMoreTokens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()) {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      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WORD.set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itr.nextToken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());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      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context.write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(WORD, ONE);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    }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81728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“Hello World”: Word Count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" y="1419284"/>
            <a:ext cx="8991600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private static class </a:t>
            </a:r>
            <a:r>
              <a:rPr lang="en-US" sz="1700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MyReducer</a:t>
            </a:r>
            <a:endParaRPr lang="en-US" sz="1700" b="0" dirty="0" smtClean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700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extends 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Reducer&lt;Text, 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IntWritable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, Text, 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IntWritable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&gt; {</a:t>
            </a:r>
          </a:p>
          <a:p>
            <a:endParaRPr lang="en-US" sz="17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700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private final static </a:t>
            </a:r>
            <a:r>
              <a:rPr lang="en-US" sz="1700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IntWritable</a:t>
            </a:r>
            <a:r>
              <a:rPr lang="en-US" sz="1700" b="0" dirty="0" smtClean="0">
                <a:solidFill>
                  <a:srgbClr val="000000"/>
                </a:solidFill>
                <a:latin typeface="Andale Mono"/>
                <a:cs typeface="Andale Mono"/>
              </a:rPr>
              <a:t> SUM = new </a:t>
            </a:r>
            <a:r>
              <a:rPr lang="en-US" sz="1700" b="0" dirty="0" err="1" smtClean="0">
                <a:solidFill>
                  <a:srgbClr val="000000"/>
                </a:solidFill>
                <a:latin typeface="Andale Mono"/>
                <a:cs typeface="Andale Mono"/>
              </a:rPr>
              <a:t>IntWritable</a:t>
            </a:r>
            <a:r>
              <a:rPr lang="en-US" sz="1700" b="0" dirty="0" smtClean="0">
                <a:solidFill>
                  <a:srgbClr val="000000"/>
                </a:solidFill>
                <a:latin typeface="Andale Mono"/>
                <a:cs typeface="Andale Mono"/>
              </a:rPr>
              <a:t>();</a:t>
            </a:r>
          </a:p>
          <a:p>
            <a:endParaRPr lang="en-US" sz="17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  @Override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  public void reduce(Text key, 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&lt;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IntWritable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&gt; values</a:t>
            </a:r>
            <a:r>
              <a:rPr lang="en-US" sz="1700" b="0" dirty="0" smtClean="0">
                <a:solidFill>
                  <a:srgbClr val="000000"/>
                </a:solidFill>
                <a:latin typeface="Andale Mono"/>
                <a:cs typeface="Andale Mono"/>
              </a:rPr>
              <a:t>,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</a:t>
            </a:r>
            <a:r>
              <a:rPr lang="en-US" sz="1700" b="0" dirty="0" smtClean="0">
                <a:solidFill>
                  <a:srgbClr val="000000"/>
                </a:solidFill>
                <a:latin typeface="Andale Mono"/>
                <a:cs typeface="Andale Mono"/>
              </a:rPr>
              <a:t>       Context 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context</a:t>
            </a:r>
            <a:r>
              <a:rPr lang="en-US" sz="1700" b="0" dirty="0" smtClean="0">
                <a:solidFill>
                  <a:srgbClr val="000000"/>
                </a:solidFill>
                <a:latin typeface="Andale Mono"/>
                <a:cs typeface="Andale Mono"/>
              </a:rPr>
              <a:t>) throws 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IOException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, 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InterruptedException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{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sz="1700" b="0" dirty="0" smtClean="0">
                <a:solidFill>
                  <a:srgbClr val="000000"/>
                </a:solidFill>
                <a:latin typeface="Andale Mono"/>
                <a:cs typeface="Andale Mono"/>
              </a:rPr>
              <a:t>Iterator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&lt;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IntWritable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&gt; 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iter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values.iterator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();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sum = 0;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    while (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iter.hasNext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()) {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      sum += 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iter.next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().get();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    }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SUM.set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(sum);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sz="1700" b="0" dirty="0" err="1">
                <a:solidFill>
                  <a:srgbClr val="000000"/>
                </a:solidFill>
                <a:latin typeface="Andale Mono"/>
                <a:cs typeface="Andale Mono"/>
              </a:rPr>
              <a:t>context.write</a:t>
            </a:r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(key, SUM);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sz="1700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30611577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 err="1" smtClean="0"/>
              <a:t>Gotchas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object creation if possible</a:t>
            </a:r>
          </a:p>
          <a:p>
            <a:pPr lvl="1"/>
            <a:r>
              <a:rPr lang="en-US" dirty="0" smtClean="0"/>
              <a:t>Reuse Writable objects, change the payload</a:t>
            </a:r>
          </a:p>
          <a:p>
            <a:r>
              <a:rPr lang="en-US" dirty="0" smtClean="0"/>
              <a:t>Execution framework reuses value object in reducer</a:t>
            </a:r>
          </a:p>
          <a:p>
            <a:r>
              <a:rPr lang="en-US" dirty="0" smtClean="0"/>
              <a:t>Passing parameters via class statics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23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Data to Mappers and Reducers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 parameters</a:t>
            </a:r>
          </a:p>
          <a:p>
            <a:pPr lvl="1"/>
            <a:r>
              <a:rPr lang="en-US" dirty="0" smtClean="0"/>
              <a:t>Directly in the Job object for parameters</a:t>
            </a:r>
          </a:p>
          <a:p>
            <a:r>
              <a:rPr lang="en-US" dirty="0" smtClean="0"/>
              <a:t>“Side data”</a:t>
            </a:r>
          </a:p>
          <a:p>
            <a:pPr lvl="1"/>
            <a:r>
              <a:rPr lang="en-US" dirty="0" err="1" smtClean="0"/>
              <a:t>DistributedCache</a:t>
            </a:r>
            <a:endParaRPr lang="en-US" dirty="0" smtClean="0"/>
          </a:p>
          <a:p>
            <a:pPr lvl="1"/>
            <a:r>
              <a:rPr lang="en-US" dirty="0" smtClean="0"/>
              <a:t>Mappers/reducers read from HDFS in setup method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00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 Data Types in Hadoop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How do you implement complex data types?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The easiest way: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Encoded it as Text, e.g., (a, b) = “a:b”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Use regular expressions to parse and extract data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Works, but </a:t>
            </a:r>
            <a:r>
              <a:rPr lang="en-US" dirty="0" err="1" smtClean="0">
                <a:solidFill>
                  <a:schemeClr val="bg2"/>
                </a:solidFill>
              </a:rPr>
              <a:t>janky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The hard way: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Define a custom implementation of Writable(</a:t>
            </a:r>
            <a:r>
              <a:rPr lang="en-US" dirty="0" err="1" smtClean="0">
                <a:solidFill>
                  <a:schemeClr val="bg2"/>
                </a:solidFill>
              </a:rPr>
              <a:t>Comprable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Must implement: </a:t>
            </a:r>
            <a:r>
              <a:rPr lang="en-US" dirty="0" err="1" smtClean="0">
                <a:solidFill>
                  <a:schemeClr val="bg2"/>
                </a:solidFill>
              </a:rPr>
              <a:t>readFields</a:t>
            </a:r>
            <a:r>
              <a:rPr lang="en-US" dirty="0" smtClean="0">
                <a:solidFill>
                  <a:schemeClr val="bg2"/>
                </a:solidFill>
              </a:rPr>
              <a:t>, write, (</a:t>
            </a:r>
            <a:r>
              <a:rPr lang="en-US" dirty="0" err="1" smtClean="0">
                <a:solidFill>
                  <a:schemeClr val="bg2"/>
                </a:solidFill>
              </a:rPr>
              <a:t>compareTo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Computationally efficient, but slow for rapid prototyping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Implement </a:t>
            </a:r>
            <a:r>
              <a:rPr lang="en-US" dirty="0" err="1" smtClean="0">
                <a:solidFill>
                  <a:schemeClr val="bg2"/>
                </a:solidFill>
              </a:rPr>
              <a:t>WritableComparator</a:t>
            </a:r>
            <a:r>
              <a:rPr lang="en-US" dirty="0" smtClean="0">
                <a:solidFill>
                  <a:schemeClr val="bg2"/>
                </a:solidFill>
              </a:rPr>
              <a:t> hook for performance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Somewhere in the middle:</a:t>
            </a:r>
          </a:p>
          <a:p>
            <a:pPr lvl="1"/>
            <a:r>
              <a:rPr lang="en-US" dirty="0" err="1" smtClean="0">
                <a:solidFill>
                  <a:schemeClr val="bg2"/>
                </a:solidFill>
              </a:rPr>
              <a:t>Bespin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(via </a:t>
            </a:r>
            <a:r>
              <a:rPr lang="en-US" dirty="0" err="1" smtClean="0">
                <a:solidFill>
                  <a:schemeClr val="bg2"/>
                </a:solidFill>
              </a:rPr>
              <a:t>lin.tl</a:t>
            </a:r>
            <a:r>
              <a:rPr lang="en-US" dirty="0" smtClean="0">
                <a:solidFill>
                  <a:schemeClr val="bg2"/>
                </a:solidFill>
              </a:rPr>
              <a:t>) offers JSON support and lots of useful Hadoop types</a:t>
            </a:r>
          </a:p>
        </p:txBody>
      </p:sp>
    </p:spTree>
    <p:extLst>
      <p:ext uri="{BB962C8B-B14F-4D97-AF65-F5344CB8AC3E}">
        <p14:creationId xmlns:p14="http://schemas.microsoft.com/office/powerpoint/2010/main" val="42735044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Cluster Components*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each:</a:t>
            </a:r>
          </a:p>
          <a:p>
            <a:pPr lvl="1"/>
            <a:r>
              <a:rPr lang="en-US" dirty="0" err="1" smtClean="0"/>
              <a:t>Namenode</a:t>
            </a:r>
            <a:r>
              <a:rPr lang="en-US" dirty="0" smtClean="0"/>
              <a:t> (NN): master node for HDFS</a:t>
            </a:r>
          </a:p>
          <a:p>
            <a:pPr lvl="1"/>
            <a:r>
              <a:rPr lang="en-US" dirty="0" err="1" smtClean="0"/>
              <a:t>Jobtracker</a:t>
            </a:r>
            <a:r>
              <a:rPr lang="en-US" dirty="0" smtClean="0"/>
              <a:t> (JT): master node for job submission</a:t>
            </a:r>
          </a:p>
          <a:p>
            <a:r>
              <a:rPr lang="en-US" dirty="0" smtClean="0"/>
              <a:t>Set of each per slave machine:</a:t>
            </a:r>
          </a:p>
          <a:p>
            <a:pPr lvl="1"/>
            <a:r>
              <a:rPr lang="en-US" dirty="0" err="1" smtClean="0"/>
              <a:t>Tasktracker</a:t>
            </a:r>
            <a:r>
              <a:rPr lang="en-US" dirty="0" smtClean="0"/>
              <a:t> (TT): contains multiple task slots</a:t>
            </a:r>
          </a:p>
          <a:p>
            <a:pPr lvl="1"/>
            <a:r>
              <a:rPr lang="en-US" dirty="0" err="1" smtClean="0"/>
              <a:t>Datanode</a:t>
            </a:r>
            <a:r>
              <a:rPr lang="en-US" dirty="0" smtClean="0"/>
              <a:t> (DN): serves HDFS data blocks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98862" y="6400800"/>
            <a:ext cx="36927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* Not quite… leaving aside YARN for now</a:t>
            </a:r>
            <a:endParaRPr lang="en-US" sz="105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46503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together…</a:t>
            </a:r>
            <a:endParaRPr lang="en-US" dirty="0"/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724400" y="1981200"/>
            <a:ext cx="1981200" cy="9144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Rectangle 35"/>
          <p:cNvSpPr>
            <a:spLocks noChangeArrowheads="1"/>
          </p:cNvSpPr>
          <p:nvPr/>
        </p:nvSpPr>
        <p:spPr bwMode="auto">
          <a:xfrm>
            <a:off x="4724400" y="2286000"/>
            <a:ext cx="1981200" cy="609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2590800" y="1981200"/>
            <a:ext cx="1981200" cy="9144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36576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57150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16002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3" name="Straight Arrow Connector 53"/>
          <p:cNvCxnSpPr>
            <a:cxnSpLocks noChangeShapeType="1"/>
            <a:stCxn id="107" idx="2"/>
            <a:endCxn id="70" idx="0"/>
          </p:cNvCxnSpPr>
          <p:nvPr/>
        </p:nvCxnSpPr>
        <p:spPr bwMode="auto">
          <a:xfrm rot="5400000">
            <a:off x="2514600" y="2819400"/>
            <a:ext cx="1143000" cy="9906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4" name="Straight Arrow Connector 53"/>
          <p:cNvCxnSpPr>
            <a:cxnSpLocks noChangeShapeType="1"/>
            <a:stCxn id="107" idx="2"/>
            <a:endCxn id="82" idx="0"/>
          </p:cNvCxnSpPr>
          <p:nvPr/>
        </p:nvCxnSpPr>
        <p:spPr bwMode="auto">
          <a:xfrm rot="16200000" flipH="1">
            <a:off x="3543300" y="2781300"/>
            <a:ext cx="1143000" cy="10668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5" name="Straight Arrow Connector 53"/>
          <p:cNvCxnSpPr>
            <a:cxnSpLocks noChangeShapeType="1"/>
            <a:stCxn id="107" idx="2"/>
            <a:endCxn id="94" idx="0"/>
          </p:cNvCxnSpPr>
          <p:nvPr/>
        </p:nvCxnSpPr>
        <p:spPr bwMode="auto">
          <a:xfrm rot="16200000" flipH="1">
            <a:off x="4572000" y="1752600"/>
            <a:ext cx="1143000" cy="31242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6" name="Straight Arrow Connector 53"/>
          <p:cNvCxnSpPr>
            <a:cxnSpLocks noChangeShapeType="1"/>
            <a:stCxn id="109" idx="2"/>
            <a:endCxn id="79" idx="0"/>
          </p:cNvCxnSpPr>
          <p:nvPr/>
        </p:nvCxnSpPr>
        <p:spPr bwMode="auto">
          <a:xfrm rot="5400000">
            <a:off x="3771900" y="1562100"/>
            <a:ext cx="762000" cy="31242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7" name="Straight Arrow Connector 53"/>
          <p:cNvCxnSpPr>
            <a:cxnSpLocks noChangeShapeType="1"/>
            <a:stCxn id="109" idx="2"/>
            <a:endCxn id="91" idx="0"/>
          </p:cNvCxnSpPr>
          <p:nvPr/>
        </p:nvCxnSpPr>
        <p:spPr bwMode="auto">
          <a:xfrm rot="5400000">
            <a:off x="4800600" y="2590800"/>
            <a:ext cx="762000" cy="10668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8" name="Straight Arrow Connector 53"/>
          <p:cNvCxnSpPr>
            <a:cxnSpLocks noChangeShapeType="1"/>
            <a:stCxn id="109" idx="2"/>
            <a:endCxn id="103" idx="0"/>
          </p:cNvCxnSpPr>
          <p:nvPr/>
        </p:nvCxnSpPr>
        <p:spPr bwMode="auto">
          <a:xfrm rot="16200000" flipH="1">
            <a:off x="5829300" y="2628900"/>
            <a:ext cx="762000" cy="9906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526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17526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17526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72" name="Flowchart: Magnetic Disk 36"/>
          <p:cNvSpPr>
            <a:spLocks noChangeArrowheads="1"/>
          </p:cNvSpPr>
          <p:nvPr/>
        </p:nvSpPr>
        <p:spPr bwMode="auto">
          <a:xfrm>
            <a:off x="20229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Flowchart: Magnetic Disk 37"/>
          <p:cNvSpPr>
            <a:spLocks noChangeArrowheads="1"/>
          </p:cNvSpPr>
          <p:nvPr/>
        </p:nvSpPr>
        <p:spPr bwMode="auto">
          <a:xfrm>
            <a:off x="25563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4" name="Straight Connector 38"/>
          <p:cNvCxnSpPr>
            <a:cxnSpLocks noChangeShapeType="1"/>
          </p:cNvCxnSpPr>
          <p:nvPr/>
        </p:nvCxnSpPr>
        <p:spPr bwMode="auto">
          <a:xfrm rot="5400000">
            <a:off x="17562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5" name="Straight Connector 39"/>
          <p:cNvCxnSpPr>
            <a:cxnSpLocks noChangeShapeType="1"/>
            <a:endCxn id="72" idx="2"/>
          </p:cNvCxnSpPr>
          <p:nvPr/>
        </p:nvCxnSpPr>
        <p:spPr bwMode="auto">
          <a:xfrm>
            <a:off x="18705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6" name="Straight Connector 40"/>
          <p:cNvCxnSpPr>
            <a:cxnSpLocks noChangeShapeType="1"/>
          </p:cNvCxnSpPr>
          <p:nvPr/>
        </p:nvCxnSpPr>
        <p:spPr bwMode="auto">
          <a:xfrm rot="5400000">
            <a:off x="22896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7" name="Straight Connector 41"/>
          <p:cNvCxnSpPr>
            <a:cxnSpLocks noChangeShapeType="1"/>
          </p:cNvCxnSpPr>
          <p:nvPr/>
        </p:nvCxnSpPr>
        <p:spPr bwMode="auto">
          <a:xfrm>
            <a:off x="24039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78" name="TextBox 42"/>
          <p:cNvSpPr txBox="1">
            <a:spLocks noChangeArrowheads="1"/>
          </p:cNvSpPr>
          <p:nvPr/>
        </p:nvSpPr>
        <p:spPr bwMode="auto">
          <a:xfrm>
            <a:off x="30135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17526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6002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38100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38100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38100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84" name="Flowchart: Magnetic Disk 36"/>
          <p:cNvSpPr>
            <a:spLocks noChangeArrowheads="1"/>
          </p:cNvSpPr>
          <p:nvPr/>
        </p:nvSpPr>
        <p:spPr bwMode="auto">
          <a:xfrm>
            <a:off x="40803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5" name="Flowchart: Magnetic Disk 37"/>
          <p:cNvSpPr>
            <a:spLocks noChangeArrowheads="1"/>
          </p:cNvSpPr>
          <p:nvPr/>
        </p:nvSpPr>
        <p:spPr bwMode="auto">
          <a:xfrm>
            <a:off x="46137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6" name="Straight Connector 38"/>
          <p:cNvCxnSpPr>
            <a:cxnSpLocks noChangeShapeType="1"/>
          </p:cNvCxnSpPr>
          <p:nvPr/>
        </p:nvCxnSpPr>
        <p:spPr bwMode="auto">
          <a:xfrm rot="5400000">
            <a:off x="38136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7" name="Straight Connector 39"/>
          <p:cNvCxnSpPr>
            <a:cxnSpLocks noChangeShapeType="1"/>
            <a:endCxn id="84" idx="2"/>
          </p:cNvCxnSpPr>
          <p:nvPr/>
        </p:nvCxnSpPr>
        <p:spPr bwMode="auto">
          <a:xfrm>
            <a:off x="39279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8" name="Straight Connector 40"/>
          <p:cNvCxnSpPr>
            <a:cxnSpLocks noChangeShapeType="1"/>
          </p:cNvCxnSpPr>
          <p:nvPr/>
        </p:nvCxnSpPr>
        <p:spPr bwMode="auto">
          <a:xfrm rot="5400000">
            <a:off x="43470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9" name="Straight Connector 41"/>
          <p:cNvCxnSpPr>
            <a:cxnSpLocks noChangeShapeType="1"/>
          </p:cNvCxnSpPr>
          <p:nvPr/>
        </p:nvCxnSpPr>
        <p:spPr bwMode="auto">
          <a:xfrm>
            <a:off x="44613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90" name="TextBox 42"/>
          <p:cNvSpPr txBox="1">
            <a:spLocks noChangeArrowheads="1"/>
          </p:cNvSpPr>
          <p:nvPr/>
        </p:nvSpPr>
        <p:spPr bwMode="auto">
          <a:xfrm>
            <a:off x="50709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38100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6576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58674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58674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35"/>
          <p:cNvSpPr>
            <a:spLocks noChangeArrowheads="1"/>
          </p:cNvSpPr>
          <p:nvPr/>
        </p:nvSpPr>
        <p:spPr bwMode="auto">
          <a:xfrm>
            <a:off x="58674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96" name="Flowchart: Magnetic Disk 36"/>
          <p:cNvSpPr>
            <a:spLocks noChangeArrowheads="1"/>
          </p:cNvSpPr>
          <p:nvPr/>
        </p:nvSpPr>
        <p:spPr bwMode="auto">
          <a:xfrm>
            <a:off x="61377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Flowchart: Magnetic Disk 37"/>
          <p:cNvSpPr>
            <a:spLocks noChangeArrowheads="1"/>
          </p:cNvSpPr>
          <p:nvPr/>
        </p:nvSpPr>
        <p:spPr bwMode="auto">
          <a:xfrm>
            <a:off x="66711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8" name="Straight Connector 38"/>
          <p:cNvCxnSpPr>
            <a:cxnSpLocks noChangeShapeType="1"/>
          </p:cNvCxnSpPr>
          <p:nvPr/>
        </p:nvCxnSpPr>
        <p:spPr bwMode="auto">
          <a:xfrm rot="5400000">
            <a:off x="58710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99" name="Straight Connector 39"/>
          <p:cNvCxnSpPr>
            <a:cxnSpLocks noChangeShapeType="1"/>
            <a:endCxn id="96" idx="2"/>
          </p:cNvCxnSpPr>
          <p:nvPr/>
        </p:nvCxnSpPr>
        <p:spPr bwMode="auto">
          <a:xfrm>
            <a:off x="59853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00" name="Straight Connector 40"/>
          <p:cNvCxnSpPr>
            <a:cxnSpLocks noChangeShapeType="1"/>
          </p:cNvCxnSpPr>
          <p:nvPr/>
        </p:nvCxnSpPr>
        <p:spPr bwMode="auto">
          <a:xfrm rot="5400000">
            <a:off x="64044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01" name="Straight Connector 41"/>
          <p:cNvCxnSpPr>
            <a:cxnSpLocks noChangeShapeType="1"/>
          </p:cNvCxnSpPr>
          <p:nvPr/>
        </p:nvCxnSpPr>
        <p:spPr bwMode="auto">
          <a:xfrm>
            <a:off x="65187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102" name="TextBox 42"/>
          <p:cNvSpPr txBox="1">
            <a:spLocks noChangeArrowheads="1"/>
          </p:cNvSpPr>
          <p:nvPr/>
        </p:nvSpPr>
        <p:spPr bwMode="auto">
          <a:xfrm>
            <a:off x="71283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58674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57150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2590800" y="19812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namenode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35"/>
          <p:cNvSpPr>
            <a:spLocks noChangeArrowheads="1"/>
          </p:cNvSpPr>
          <p:nvPr/>
        </p:nvSpPr>
        <p:spPr bwMode="auto">
          <a:xfrm>
            <a:off x="2590800" y="2286000"/>
            <a:ext cx="1981200" cy="609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4"/>
          <p:cNvSpPr>
            <a:spLocks noChangeArrowheads="1"/>
          </p:cNvSpPr>
          <p:nvPr/>
        </p:nvSpPr>
        <p:spPr bwMode="auto">
          <a:xfrm>
            <a:off x="2743200" y="24384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namenode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4"/>
          <p:cNvSpPr>
            <a:spLocks noChangeArrowheads="1"/>
          </p:cNvSpPr>
          <p:nvPr/>
        </p:nvSpPr>
        <p:spPr bwMode="auto">
          <a:xfrm>
            <a:off x="4724400" y="19812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 submission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4876800" y="24384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71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Anatomy of a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MapReduce program in Hadoop = Hadoop job</a:t>
            </a:r>
          </a:p>
          <a:p>
            <a:pPr lvl="1"/>
            <a:r>
              <a:rPr lang="en-US" dirty="0" smtClean="0"/>
              <a:t>Jobs are divided into map and reduce tasks</a:t>
            </a:r>
          </a:p>
          <a:p>
            <a:pPr lvl="1"/>
            <a:r>
              <a:rPr lang="en-US" dirty="0" smtClean="0"/>
              <a:t>An instance of running a task is called a task attempt (occupies a slot)</a:t>
            </a:r>
          </a:p>
          <a:p>
            <a:pPr lvl="1"/>
            <a:r>
              <a:rPr lang="en-US" dirty="0" smtClean="0"/>
              <a:t>Multiple jobs can be composed into a workflow</a:t>
            </a:r>
          </a:p>
          <a:p>
            <a:r>
              <a:rPr lang="en-US" dirty="0" smtClean="0"/>
              <a:t>Job submission: </a:t>
            </a:r>
          </a:p>
          <a:p>
            <a:pPr lvl="1"/>
            <a:r>
              <a:rPr lang="en-US" dirty="0" smtClean="0"/>
              <a:t>Client (i.e., driver program) creates a job, configures it, and submits it to </a:t>
            </a:r>
            <a:r>
              <a:rPr lang="en-US" dirty="0" err="1" smtClean="0"/>
              <a:t>jobtracker</a:t>
            </a:r>
            <a:endParaRPr lang="en-US" dirty="0" smtClean="0"/>
          </a:p>
          <a:p>
            <a:pPr lvl="1"/>
            <a:r>
              <a:rPr lang="en-US" dirty="0" smtClean="0"/>
              <a:t>That’s it! The Hadoop cluster takes over…</a:t>
            </a:r>
          </a:p>
        </p:txBody>
      </p:sp>
    </p:spTree>
    <p:extLst>
      <p:ext uri="{BB962C8B-B14F-4D97-AF65-F5344CB8AC3E}">
        <p14:creationId xmlns:p14="http://schemas.microsoft.com/office/powerpoint/2010/main" val="934439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louds_over_Af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200" y="-76200"/>
            <a:ext cx="10439400" cy="6961572"/>
          </a:xfrm>
          <a:prstGeom prst="rect">
            <a:avLst/>
          </a:prstGeom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611938"/>
            <a:ext cx="2971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dirty="0" smtClean="0"/>
              <a:t> Wikipedia (Clouds)</a:t>
            </a:r>
            <a:endParaRPr lang="en-US" sz="1000" b="0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4114799"/>
            <a:ext cx="89916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 smtClean="0">
                <a:solidFill>
                  <a:schemeClr val="bg2"/>
                </a:solidFill>
                <a:latin typeface="Gill Sans"/>
                <a:cs typeface="Gill Sans"/>
              </a:rPr>
              <a:t>Aside: Cloud Computing</a:t>
            </a:r>
            <a:endParaRPr lang="en-US" sz="32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5706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Anatomy of a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Behind the scenes:</a:t>
            </a:r>
          </a:p>
          <a:p>
            <a:pPr lvl="1"/>
            <a:r>
              <a:rPr lang="en-US" dirty="0" smtClean="0"/>
              <a:t>Input splits are computed (on client end)</a:t>
            </a:r>
          </a:p>
          <a:p>
            <a:pPr lvl="1"/>
            <a:r>
              <a:rPr lang="en-US" dirty="0" smtClean="0"/>
              <a:t>Job data (jar, configuration XML) are sent to </a:t>
            </a:r>
            <a:r>
              <a:rPr lang="en-US" dirty="0" err="1" smtClean="0"/>
              <a:t>JobTracker</a:t>
            </a:r>
            <a:endParaRPr lang="en-US" dirty="0" smtClean="0"/>
          </a:p>
          <a:p>
            <a:pPr lvl="1"/>
            <a:r>
              <a:rPr lang="en-US" dirty="0" err="1" smtClean="0"/>
              <a:t>JobTracker</a:t>
            </a:r>
            <a:r>
              <a:rPr lang="en-US" dirty="0" smtClean="0"/>
              <a:t> puts job data in shared location, </a:t>
            </a:r>
            <a:r>
              <a:rPr lang="en-US" dirty="0" err="1" smtClean="0"/>
              <a:t>enqueues</a:t>
            </a:r>
            <a:r>
              <a:rPr lang="en-US" dirty="0" smtClean="0"/>
              <a:t> tasks</a:t>
            </a:r>
          </a:p>
          <a:p>
            <a:pPr lvl="1"/>
            <a:r>
              <a:rPr lang="en-US" dirty="0" err="1" smtClean="0"/>
              <a:t>TaskTrackers</a:t>
            </a:r>
            <a:r>
              <a:rPr lang="en-US" dirty="0" smtClean="0"/>
              <a:t> poll for tasks</a:t>
            </a:r>
          </a:p>
          <a:p>
            <a:pPr lvl="1"/>
            <a:r>
              <a:rPr lang="en-US" dirty="0" smtClean="0"/>
              <a:t>Off to the races…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888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 bwMode="auto">
          <a:xfrm>
            <a:off x="5562600" y="1780401"/>
            <a:ext cx="3276600" cy="228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457200" y="1780401"/>
            <a:ext cx="4876800" cy="228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20852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InputSplit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3352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redrawn from a slide by </a:t>
            </a:r>
            <a:r>
              <a:rPr lang="en-US" sz="1000" b="0" dirty="0" err="1" smtClean="0">
                <a:solidFill>
                  <a:schemeClr val="bg2"/>
                </a:solidFill>
              </a:rPr>
              <a:t>Cloduera</a:t>
            </a:r>
            <a:r>
              <a:rPr lang="en-US" sz="1000" b="0" dirty="0" smtClean="0">
                <a:solidFill>
                  <a:schemeClr val="bg2"/>
                </a:solidFill>
              </a:rPr>
              <a:t>, cc-licensed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09800" y="20852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InputSplit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810000" y="20852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InputSplit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942201"/>
            <a:ext cx="45720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Input File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715000" y="942201"/>
            <a:ext cx="29718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Input File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5715000" y="20852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InputSplit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7315200" y="20852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InputSplit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609600" y="33044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RecordReader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2209800" y="33044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RecordReader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3810000" y="33044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RecordReader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5715000" y="33044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RecordReader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7315200" y="33044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RecordReader</a:t>
            </a:r>
          </a:p>
        </p:txBody>
      </p:sp>
      <p:cxnSp>
        <p:nvCxnSpPr>
          <p:cNvPr id="37" name="Shape 36"/>
          <p:cNvCxnSpPr/>
          <p:nvPr/>
        </p:nvCxnSpPr>
        <p:spPr bwMode="auto">
          <a:xfrm rot="10800000">
            <a:off x="1295400" y="2618601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hape 36"/>
          <p:cNvCxnSpPr/>
          <p:nvPr/>
        </p:nvCxnSpPr>
        <p:spPr bwMode="auto">
          <a:xfrm>
            <a:off x="1295400" y="2618601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6" idx="2"/>
            <a:endCxn id="56" idx="0"/>
          </p:cNvCxnSpPr>
          <p:nvPr/>
        </p:nvCxnSpPr>
        <p:spPr bwMode="auto">
          <a:xfrm rot="5400000">
            <a:off x="1028700" y="4104501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 bwMode="auto">
          <a:xfrm>
            <a:off x="609600" y="43712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Mapper</a:t>
            </a:r>
          </a:p>
        </p:txBody>
      </p:sp>
      <p:cxnSp>
        <p:nvCxnSpPr>
          <p:cNvPr id="59" name="Straight Arrow Connector 58"/>
          <p:cNvCxnSpPr/>
          <p:nvPr/>
        </p:nvCxnSpPr>
        <p:spPr bwMode="auto">
          <a:xfrm rot="5400000">
            <a:off x="1029494" y="51705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rot="5400000">
            <a:off x="1029494" y="18177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99303" y="5438001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62" name="Straight Arrow Connector 61"/>
          <p:cNvCxnSpPr>
            <a:endCxn id="63" idx="0"/>
          </p:cNvCxnSpPr>
          <p:nvPr/>
        </p:nvCxnSpPr>
        <p:spPr bwMode="auto">
          <a:xfrm rot="5400000">
            <a:off x="2628900" y="41037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 bwMode="auto">
          <a:xfrm>
            <a:off x="2209800" y="4370407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Mapper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 rot="5400000">
            <a:off x="2629694" y="5169713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299503" y="543720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66" name="Straight Arrow Connector 65"/>
          <p:cNvCxnSpPr>
            <a:endCxn id="67" idx="0"/>
          </p:cNvCxnSpPr>
          <p:nvPr/>
        </p:nvCxnSpPr>
        <p:spPr bwMode="auto">
          <a:xfrm rot="5400000">
            <a:off x="4251460" y="41037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 bwMode="auto">
          <a:xfrm>
            <a:off x="3832360" y="4370407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Mapper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 rot="5400000">
            <a:off x="4252254" y="5169713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922063" y="543720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70" name="Straight Arrow Connector 69"/>
          <p:cNvCxnSpPr>
            <a:endCxn id="71" idx="0"/>
          </p:cNvCxnSpPr>
          <p:nvPr/>
        </p:nvCxnSpPr>
        <p:spPr bwMode="auto">
          <a:xfrm rot="5400000">
            <a:off x="6134100" y="41037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 bwMode="auto">
          <a:xfrm>
            <a:off x="5715000" y="4370407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Mapper</a:t>
            </a:r>
          </a:p>
        </p:txBody>
      </p:sp>
      <p:cxnSp>
        <p:nvCxnSpPr>
          <p:cNvPr id="72" name="Straight Arrow Connector 71"/>
          <p:cNvCxnSpPr/>
          <p:nvPr/>
        </p:nvCxnSpPr>
        <p:spPr bwMode="auto">
          <a:xfrm rot="5400000">
            <a:off x="6134894" y="5169713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804703" y="543720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74" name="Straight Arrow Connector 73"/>
          <p:cNvCxnSpPr>
            <a:endCxn id="75" idx="0"/>
          </p:cNvCxnSpPr>
          <p:nvPr/>
        </p:nvCxnSpPr>
        <p:spPr bwMode="auto">
          <a:xfrm rot="5400000">
            <a:off x="7756660" y="41037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 bwMode="auto">
          <a:xfrm>
            <a:off x="7337560" y="4370407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Mapper</a:t>
            </a:r>
          </a:p>
        </p:txBody>
      </p:sp>
      <p:cxnSp>
        <p:nvCxnSpPr>
          <p:cNvPr id="76" name="Straight Arrow Connector 75"/>
          <p:cNvCxnSpPr/>
          <p:nvPr/>
        </p:nvCxnSpPr>
        <p:spPr bwMode="auto">
          <a:xfrm rot="5400000">
            <a:off x="7757454" y="5169713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427263" y="543720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78" name="Shape 36"/>
          <p:cNvCxnSpPr/>
          <p:nvPr/>
        </p:nvCxnSpPr>
        <p:spPr bwMode="auto">
          <a:xfrm rot="10800000">
            <a:off x="2894012" y="2618601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hape 36"/>
          <p:cNvCxnSpPr/>
          <p:nvPr/>
        </p:nvCxnSpPr>
        <p:spPr bwMode="auto">
          <a:xfrm>
            <a:off x="2894012" y="2618601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hape 36"/>
          <p:cNvCxnSpPr/>
          <p:nvPr/>
        </p:nvCxnSpPr>
        <p:spPr bwMode="auto">
          <a:xfrm rot="10800000">
            <a:off x="4495801" y="2618601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hape 36"/>
          <p:cNvCxnSpPr/>
          <p:nvPr/>
        </p:nvCxnSpPr>
        <p:spPr bwMode="auto">
          <a:xfrm>
            <a:off x="4495801" y="2618601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hape 36"/>
          <p:cNvCxnSpPr/>
          <p:nvPr/>
        </p:nvCxnSpPr>
        <p:spPr bwMode="auto">
          <a:xfrm rot="10800000">
            <a:off x="6399212" y="2618601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hape 36"/>
          <p:cNvCxnSpPr/>
          <p:nvPr/>
        </p:nvCxnSpPr>
        <p:spPr bwMode="auto">
          <a:xfrm>
            <a:off x="6399212" y="2618601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hape 36"/>
          <p:cNvCxnSpPr/>
          <p:nvPr/>
        </p:nvCxnSpPr>
        <p:spPr bwMode="auto">
          <a:xfrm rot="10800000">
            <a:off x="7999412" y="2618601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hape 36"/>
          <p:cNvCxnSpPr/>
          <p:nvPr/>
        </p:nvCxnSpPr>
        <p:spPr bwMode="auto">
          <a:xfrm>
            <a:off x="7999412" y="2618601"/>
            <a:ext cx="1588" cy="68580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 bwMode="auto">
          <a:xfrm rot="5400000">
            <a:off x="2628106" y="18177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 bwMode="auto">
          <a:xfrm rot="5400000">
            <a:off x="4228306" y="18177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 bwMode="auto">
          <a:xfrm rot="5400000">
            <a:off x="6133306" y="18177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 bwMode="auto">
          <a:xfrm rot="5400000">
            <a:off x="7733506" y="18177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16200000">
            <a:off x="-307822" y="2774023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InputFormat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46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096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382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668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954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526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812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098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4384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6670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766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052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338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9624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1910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4196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6482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8768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1054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340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9436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1722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4008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6294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8580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0866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3152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5438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7724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8001000" y="2971800"/>
            <a:ext cx="228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95600" y="29718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62600" y="29718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rot="5400000">
            <a:off x="-227806" y="3200400"/>
            <a:ext cx="1675606" cy="794"/>
          </a:xfrm>
          <a:prstGeom prst="line">
            <a:avLst/>
          </a:prstGeom>
          <a:ln w="254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 rot="5400000">
            <a:off x="2820194" y="3199606"/>
            <a:ext cx="1675606" cy="794"/>
          </a:xfrm>
          <a:prstGeom prst="line">
            <a:avLst/>
          </a:prstGeom>
          <a:ln w="254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rot="5400000">
            <a:off x="5639594" y="3199606"/>
            <a:ext cx="1675606" cy="794"/>
          </a:xfrm>
          <a:prstGeom prst="line">
            <a:avLst/>
          </a:prstGeom>
          <a:ln w="254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09600" y="3657600"/>
            <a:ext cx="3048000" cy="338554"/>
            <a:chOff x="609600" y="3657600"/>
            <a:chExt cx="3124200" cy="338554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 rot="10800000">
              <a:off x="609600" y="3842166"/>
              <a:ext cx="1066800" cy="1588"/>
            </a:xfrm>
            <a:prstGeom prst="straightConnector1">
              <a:avLst/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2819400" y="3843754"/>
              <a:ext cx="914400" cy="1588"/>
            </a:xfrm>
            <a:prstGeom prst="straightConnector1">
              <a:avLst/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688862" y="3657600"/>
              <a:ext cx="12281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Gill Sans"/>
                  <a:cs typeface="Gill Sans"/>
                </a:rPr>
                <a:t>InputSplit</a:t>
              </a:r>
              <a:endParaRPr lang="en-US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657601" y="3657600"/>
            <a:ext cx="2819400" cy="338554"/>
            <a:chOff x="3733801" y="3657600"/>
            <a:chExt cx="2895599" cy="338554"/>
          </a:xfrm>
        </p:grpSpPr>
        <p:cxnSp>
          <p:nvCxnSpPr>
            <p:cNvPr id="54" name="Straight Arrow Connector 53"/>
            <p:cNvCxnSpPr/>
            <p:nvPr/>
          </p:nvCxnSpPr>
          <p:spPr bwMode="auto">
            <a:xfrm rot="10800000">
              <a:off x="3733801" y="3842166"/>
              <a:ext cx="920495" cy="1588"/>
            </a:xfrm>
            <a:prstGeom prst="straightConnector1">
              <a:avLst/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5760720" y="3843754"/>
              <a:ext cx="868680" cy="1588"/>
            </a:xfrm>
            <a:prstGeom prst="straightConnector1">
              <a:avLst/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648200" y="3657600"/>
              <a:ext cx="12281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Gill Sans"/>
                  <a:cs typeface="Gill Sans"/>
                </a:rPr>
                <a:t>InputSplit</a:t>
              </a:r>
              <a:endParaRPr lang="en-US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477000" y="3657600"/>
            <a:ext cx="1990120" cy="338554"/>
            <a:chOff x="6629401" y="3657600"/>
            <a:chExt cx="1990120" cy="338554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 rot="10800000">
              <a:off x="6629401" y="3842166"/>
              <a:ext cx="755903" cy="1588"/>
            </a:xfrm>
            <a:prstGeom prst="straightConnector1">
              <a:avLst/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391400" y="3657600"/>
              <a:ext cx="12281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Gill Sans"/>
                  <a:cs typeface="Gill Sans"/>
                </a:rPr>
                <a:t>InputSplit</a:t>
              </a:r>
              <a:endParaRPr lang="en-US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68" name="Rounded Rectangle 67"/>
          <p:cNvSpPr/>
          <p:nvPr/>
        </p:nvSpPr>
        <p:spPr bwMode="auto">
          <a:xfrm>
            <a:off x="3733800" y="914400"/>
            <a:ext cx="13716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Client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91400" y="2667000"/>
            <a:ext cx="785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Records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09600" y="3276600"/>
            <a:ext cx="1371600" cy="2209800"/>
            <a:chOff x="609600" y="3276600"/>
            <a:chExt cx="1371600" cy="2209800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609600" y="4876800"/>
              <a:ext cx="13716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Mapper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 bwMode="auto">
            <a:xfrm>
              <a:off x="609600" y="3276600"/>
              <a:ext cx="304800" cy="16002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Rounded Rectangle 57"/>
            <p:cNvSpPr/>
            <p:nvPr/>
          </p:nvSpPr>
          <p:spPr bwMode="auto">
            <a:xfrm>
              <a:off x="609600" y="4191000"/>
              <a:ext cx="129540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 err="1" smtClean="0">
                  <a:solidFill>
                    <a:schemeClr val="bg1"/>
                  </a:solidFill>
                  <a:latin typeface="Gill Sans"/>
                  <a:cs typeface="Gill Sans"/>
                </a:rPr>
                <a:t>RecordReader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33800" y="3276600"/>
            <a:ext cx="1371600" cy="2209800"/>
            <a:chOff x="3733800" y="3276600"/>
            <a:chExt cx="1371600" cy="2209800"/>
          </a:xfrm>
        </p:grpSpPr>
        <p:sp>
          <p:nvSpPr>
            <p:cNvPr id="62" name="Rounded Rectangle 61"/>
            <p:cNvSpPr/>
            <p:nvPr/>
          </p:nvSpPr>
          <p:spPr bwMode="auto">
            <a:xfrm>
              <a:off x="3733800" y="4876800"/>
              <a:ext cx="13716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Mapper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 bwMode="auto">
            <a:xfrm>
              <a:off x="3733800" y="3276600"/>
              <a:ext cx="304800" cy="16002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 bwMode="auto">
            <a:xfrm>
              <a:off x="3733800" y="4191000"/>
              <a:ext cx="129540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 err="1" smtClean="0">
                  <a:solidFill>
                    <a:schemeClr val="bg1"/>
                  </a:solidFill>
                  <a:latin typeface="Gill Sans"/>
                  <a:cs typeface="Gill Sans"/>
                </a:rPr>
                <a:t>RecordReader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629400" y="3276600"/>
            <a:ext cx="1371600" cy="2209800"/>
            <a:chOff x="6629400" y="3276600"/>
            <a:chExt cx="1371600" cy="2209800"/>
          </a:xfrm>
        </p:grpSpPr>
        <p:sp>
          <p:nvSpPr>
            <p:cNvPr id="63" name="Rounded Rectangle 62"/>
            <p:cNvSpPr/>
            <p:nvPr/>
          </p:nvSpPr>
          <p:spPr bwMode="auto">
            <a:xfrm>
              <a:off x="6629400" y="4876800"/>
              <a:ext cx="13716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Mapper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>
              <a:off x="6629400" y="3276600"/>
              <a:ext cx="304800" cy="160020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Rounded Rectangle 72"/>
            <p:cNvSpPr/>
            <p:nvPr/>
          </p:nvSpPr>
          <p:spPr bwMode="auto">
            <a:xfrm>
              <a:off x="6629400" y="4191000"/>
              <a:ext cx="129540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0" dirty="0" err="1" smtClean="0">
                  <a:solidFill>
                    <a:schemeClr val="bg1"/>
                  </a:solidFill>
                  <a:latin typeface="Gill Sans"/>
                  <a:cs typeface="Gill Sans"/>
                </a:rPr>
                <a:t>RecordReader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6091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3352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redrawn from a slide by </a:t>
            </a:r>
            <a:r>
              <a:rPr lang="en-US" sz="1000" b="0" dirty="0" err="1" smtClean="0">
                <a:solidFill>
                  <a:schemeClr val="bg2"/>
                </a:solidFill>
              </a:rPr>
              <a:t>Cloduera</a:t>
            </a:r>
            <a:r>
              <a:rPr lang="en-US" sz="1000" b="0" dirty="0" smtClean="0">
                <a:solidFill>
                  <a:schemeClr val="bg2"/>
                </a:solidFill>
              </a:rPr>
              <a:t>, cc-licensed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609600" y="866001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Mapper</a:t>
            </a:r>
          </a:p>
        </p:txBody>
      </p:sp>
      <p:cxnSp>
        <p:nvCxnSpPr>
          <p:cNvPr id="59" name="Straight Arrow Connector 58"/>
          <p:cNvCxnSpPr/>
          <p:nvPr/>
        </p:nvCxnSpPr>
        <p:spPr bwMode="auto">
          <a:xfrm rot="5400000">
            <a:off x="1029494" y="1665307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 bwMode="auto">
          <a:xfrm>
            <a:off x="2209800" y="865207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Mapper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 rot="5400000">
            <a:off x="2629694" y="1664513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 bwMode="auto">
          <a:xfrm>
            <a:off x="3832360" y="865207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Mapper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 rot="5400000">
            <a:off x="4252254" y="1664513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 bwMode="auto">
          <a:xfrm>
            <a:off x="5715000" y="865207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Mapper</a:t>
            </a:r>
          </a:p>
        </p:txBody>
      </p:sp>
      <p:cxnSp>
        <p:nvCxnSpPr>
          <p:cNvPr id="72" name="Straight Arrow Connector 71"/>
          <p:cNvCxnSpPr/>
          <p:nvPr/>
        </p:nvCxnSpPr>
        <p:spPr bwMode="auto">
          <a:xfrm rot="5400000">
            <a:off x="6134894" y="1664513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 bwMode="auto">
          <a:xfrm>
            <a:off x="7337560" y="865207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Mapper</a:t>
            </a:r>
          </a:p>
        </p:txBody>
      </p:sp>
      <p:cxnSp>
        <p:nvCxnSpPr>
          <p:cNvPr id="76" name="Straight Arrow Connector 75"/>
          <p:cNvCxnSpPr/>
          <p:nvPr/>
        </p:nvCxnSpPr>
        <p:spPr bwMode="auto">
          <a:xfrm rot="5400000">
            <a:off x="7757454" y="1664513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 bwMode="auto">
          <a:xfrm>
            <a:off x="609600" y="27432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Partitioner</a:t>
            </a:r>
          </a:p>
        </p:txBody>
      </p:sp>
      <p:cxnSp>
        <p:nvCxnSpPr>
          <p:cNvPr id="101" name="Straight Arrow Connector 100"/>
          <p:cNvCxnSpPr/>
          <p:nvPr/>
        </p:nvCxnSpPr>
        <p:spPr bwMode="auto">
          <a:xfrm rot="5400000">
            <a:off x="1029494" y="24757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 bwMode="auto">
          <a:xfrm>
            <a:off x="2209800" y="27424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Partitioner</a:t>
            </a:r>
          </a:p>
        </p:txBody>
      </p:sp>
      <p:cxnSp>
        <p:nvCxnSpPr>
          <p:cNvPr id="103" name="Straight Arrow Connector 102"/>
          <p:cNvCxnSpPr/>
          <p:nvPr/>
        </p:nvCxnSpPr>
        <p:spPr bwMode="auto">
          <a:xfrm rot="5400000">
            <a:off x="2629694" y="24757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/>
        </p:nvSpPr>
        <p:spPr bwMode="auto">
          <a:xfrm>
            <a:off x="3832360" y="27424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Partitioner</a:t>
            </a:r>
          </a:p>
        </p:txBody>
      </p:sp>
      <p:cxnSp>
        <p:nvCxnSpPr>
          <p:cNvPr id="105" name="Straight Arrow Connector 104"/>
          <p:cNvCxnSpPr/>
          <p:nvPr/>
        </p:nvCxnSpPr>
        <p:spPr bwMode="auto">
          <a:xfrm rot="5400000">
            <a:off x="4252254" y="24757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 bwMode="auto">
          <a:xfrm>
            <a:off x="5715000" y="27424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Partitioner</a:t>
            </a:r>
          </a:p>
        </p:txBody>
      </p:sp>
      <p:cxnSp>
        <p:nvCxnSpPr>
          <p:cNvPr id="107" name="Straight Arrow Connector 106"/>
          <p:cNvCxnSpPr/>
          <p:nvPr/>
        </p:nvCxnSpPr>
        <p:spPr bwMode="auto">
          <a:xfrm rot="5400000">
            <a:off x="6134894" y="24757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 bwMode="auto">
          <a:xfrm>
            <a:off x="7337560" y="27424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Partitioner</a:t>
            </a:r>
          </a:p>
        </p:txBody>
      </p:sp>
      <p:cxnSp>
        <p:nvCxnSpPr>
          <p:cNvPr id="109" name="Straight Arrow Connector 108"/>
          <p:cNvCxnSpPr/>
          <p:nvPr/>
        </p:nvCxnSpPr>
        <p:spPr bwMode="auto">
          <a:xfrm rot="5400000">
            <a:off x="7757454" y="24757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99303" y="1932801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299503" y="193200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22063" y="193200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804703" y="193200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427263" y="193200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2416040" y="52578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Reducer</a:t>
            </a:r>
          </a:p>
        </p:txBody>
      </p:sp>
      <p:cxnSp>
        <p:nvCxnSpPr>
          <p:cNvPr id="125" name="Straight Arrow Connector 124"/>
          <p:cNvCxnSpPr/>
          <p:nvPr/>
        </p:nvCxnSpPr>
        <p:spPr bwMode="auto">
          <a:xfrm rot="5400000">
            <a:off x="2835934" y="49903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Rounded Rectangle 125"/>
          <p:cNvSpPr/>
          <p:nvPr/>
        </p:nvSpPr>
        <p:spPr bwMode="auto">
          <a:xfrm>
            <a:off x="4016240" y="52570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Reducer</a:t>
            </a:r>
          </a:p>
        </p:txBody>
      </p:sp>
      <p:cxnSp>
        <p:nvCxnSpPr>
          <p:cNvPr id="127" name="Straight Arrow Connector 126"/>
          <p:cNvCxnSpPr/>
          <p:nvPr/>
        </p:nvCxnSpPr>
        <p:spPr bwMode="auto">
          <a:xfrm rot="5400000">
            <a:off x="4436134" y="49903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8" name="Rounded Rectangle 127"/>
          <p:cNvSpPr/>
          <p:nvPr/>
        </p:nvSpPr>
        <p:spPr bwMode="auto">
          <a:xfrm>
            <a:off x="5638800" y="52570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Reduce</a:t>
            </a:r>
          </a:p>
        </p:txBody>
      </p:sp>
      <p:cxnSp>
        <p:nvCxnSpPr>
          <p:cNvPr id="129" name="Straight Arrow Connector 128"/>
          <p:cNvCxnSpPr/>
          <p:nvPr/>
        </p:nvCxnSpPr>
        <p:spPr bwMode="auto">
          <a:xfrm rot="5400000">
            <a:off x="6058694" y="49903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2505743" y="4447401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105943" y="444660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728503" y="4446607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Intermediates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133" name="Straight Arrow Connector 132"/>
          <p:cNvCxnSpPr/>
          <p:nvPr/>
        </p:nvCxnSpPr>
        <p:spPr bwMode="auto">
          <a:xfrm>
            <a:off x="1295400" y="3276600"/>
            <a:ext cx="1600200" cy="11430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 bwMode="auto">
          <a:xfrm>
            <a:off x="1295400" y="3276600"/>
            <a:ext cx="3200400" cy="11430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 bwMode="auto">
          <a:xfrm>
            <a:off x="1295400" y="3276600"/>
            <a:ext cx="4724400" cy="11430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02" idx="2"/>
          </p:cNvCxnSpPr>
          <p:nvPr/>
        </p:nvCxnSpPr>
        <p:spPr bwMode="auto">
          <a:xfrm rot="16200000" flipH="1">
            <a:off x="2361803" y="3809603"/>
            <a:ext cx="1143794" cy="762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02" idx="2"/>
          </p:cNvCxnSpPr>
          <p:nvPr/>
        </p:nvCxnSpPr>
        <p:spPr bwMode="auto">
          <a:xfrm rot="16200000" flipH="1">
            <a:off x="3200003" y="2971403"/>
            <a:ext cx="1143794" cy="17526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02" idx="2"/>
          </p:cNvCxnSpPr>
          <p:nvPr/>
        </p:nvCxnSpPr>
        <p:spPr bwMode="auto">
          <a:xfrm rot="16200000" flipH="1">
            <a:off x="3962003" y="2209403"/>
            <a:ext cx="1143794" cy="32766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104" idx="2"/>
          </p:cNvCxnSpPr>
          <p:nvPr/>
        </p:nvCxnSpPr>
        <p:spPr bwMode="auto">
          <a:xfrm rot="5400000">
            <a:off x="3211183" y="3112623"/>
            <a:ext cx="1143794" cy="147016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04" idx="2"/>
            <a:endCxn id="131" idx="0"/>
          </p:cNvCxnSpPr>
          <p:nvPr/>
        </p:nvCxnSpPr>
        <p:spPr bwMode="auto">
          <a:xfrm rot="16200000" flipH="1">
            <a:off x="4022486" y="3771480"/>
            <a:ext cx="1170801" cy="179452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04" idx="2"/>
            <a:endCxn id="132" idx="0"/>
          </p:cNvCxnSpPr>
          <p:nvPr/>
        </p:nvCxnSpPr>
        <p:spPr bwMode="auto">
          <a:xfrm rot="16200000" flipH="1">
            <a:off x="4833766" y="2960200"/>
            <a:ext cx="1170801" cy="1802012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06" idx="2"/>
          </p:cNvCxnSpPr>
          <p:nvPr/>
        </p:nvCxnSpPr>
        <p:spPr bwMode="auto">
          <a:xfrm rot="5400000">
            <a:off x="4228703" y="2247503"/>
            <a:ext cx="1143794" cy="32004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08" idx="2"/>
          </p:cNvCxnSpPr>
          <p:nvPr/>
        </p:nvCxnSpPr>
        <p:spPr bwMode="auto">
          <a:xfrm rot="5400000">
            <a:off x="5154283" y="1550523"/>
            <a:ext cx="1143794" cy="459436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06" idx="2"/>
          </p:cNvCxnSpPr>
          <p:nvPr/>
        </p:nvCxnSpPr>
        <p:spPr bwMode="auto">
          <a:xfrm rot="5400000">
            <a:off x="4990703" y="3009503"/>
            <a:ext cx="1143794" cy="16764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08" idx="2"/>
          </p:cNvCxnSpPr>
          <p:nvPr/>
        </p:nvCxnSpPr>
        <p:spPr bwMode="auto">
          <a:xfrm rot="5400000">
            <a:off x="5878183" y="2274423"/>
            <a:ext cx="1143794" cy="314656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06" idx="2"/>
          </p:cNvCxnSpPr>
          <p:nvPr/>
        </p:nvCxnSpPr>
        <p:spPr bwMode="auto">
          <a:xfrm rot="5400000">
            <a:off x="5777300" y="3823106"/>
            <a:ext cx="1170800" cy="762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stCxn id="108" idx="2"/>
          </p:cNvCxnSpPr>
          <p:nvPr/>
        </p:nvCxnSpPr>
        <p:spPr bwMode="auto">
          <a:xfrm rot="5400000">
            <a:off x="6628209" y="3026037"/>
            <a:ext cx="1145382" cy="164492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8600" y="3853190"/>
            <a:ext cx="1874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(combiners omitted here)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3352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redrawn from a slide by </a:t>
            </a:r>
            <a:r>
              <a:rPr lang="en-US" sz="1000" b="0" dirty="0" err="1" smtClean="0">
                <a:solidFill>
                  <a:schemeClr val="bg2"/>
                </a:solidFill>
              </a:rPr>
              <a:t>Cloduera</a:t>
            </a:r>
            <a:r>
              <a:rPr lang="en-US" sz="1000" b="0" dirty="0" smtClean="0">
                <a:solidFill>
                  <a:schemeClr val="bg2"/>
                </a:solidFill>
              </a:rPr>
              <a:t>, cc-licensed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2416040" y="16764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Reducer</a:t>
            </a:r>
          </a:p>
        </p:txBody>
      </p:sp>
      <p:sp>
        <p:nvSpPr>
          <p:cNvPr id="126" name="Rounded Rectangle 125"/>
          <p:cNvSpPr/>
          <p:nvPr/>
        </p:nvSpPr>
        <p:spPr bwMode="auto">
          <a:xfrm>
            <a:off x="4016240" y="16756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Reducer</a:t>
            </a:r>
          </a:p>
        </p:txBody>
      </p:sp>
      <p:sp>
        <p:nvSpPr>
          <p:cNvPr id="128" name="Rounded Rectangle 127"/>
          <p:cNvSpPr/>
          <p:nvPr/>
        </p:nvSpPr>
        <p:spPr bwMode="auto">
          <a:xfrm>
            <a:off x="5638800" y="1675606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Reduce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209800" y="2514600"/>
            <a:ext cx="50292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2438400" y="3810000"/>
            <a:ext cx="1371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Output File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2438400" y="27432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RecordWriter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rot="5400000">
            <a:off x="2858294" y="35425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 rot="5400000">
            <a:off x="2858294" y="24757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16200000">
            <a:off x="1291061" y="2820762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2"/>
                </a:solidFill>
              </a:rPr>
              <a:t>OutputFormat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4038600" y="3810000"/>
            <a:ext cx="1371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Output File</a:t>
            </a:r>
          </a:p>
        </p:txBody>
      </p:sp>
      <p:sp>
        <p:nvSpPr>
          <p:cNvPr id="93" name="Rounded Rectangle 92"/>
          <p:cNvSpPr/>
          <p:nvPr/>
        </p:nvSpPr>
        <p:spPr bwMode="auto">
          <a:xfrm>
            <a:off x="4038600" y="27432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RecordWriter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 bwMode="auto">
          <a:xfrm rot="5400000">
            <a:off x="4458494" y="35425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 bwMode="auto">
          <a:xfrm rot="5400000">
            <a:off x="4458494" y="24757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 bwMode="auto">
          <a:xfrm>
            <a:off x="5638800" y="3810000"/>
            <a:ext cx="1371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Output File</a:t>
            </a:r>
          </a:p>
        </p:txBody>
      </p:sp>
      <p:sp>
        <p:nvSpPr>
          <p:cNvPr id="97" name="Rounded Rectangle 96"/>
          <p:cNvSpPr/>
          <p:nvPr/>
        </p:nvSpPr>
        <p:spPr bwMode="auto">
          <a:xfrm>
            <a:off x="5638800" y="27432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RecordWriter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 bwMode="auto">
          <a:xfrm rot="5400000">
            <a:off x="6058694" y="35425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 bwMode="auto">
          <a:xfrm rot="5400000">
            <a:off x="6058694" y="2475706"/>
            <a:ext cx="533400" cy="158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and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InputFormat:</a:t>
            </a:r>
          </a:p>
          <a:p>
            <a:pPr lvl="1"/>
            <a:r>
              <a:rPr lang="en-US" dirty="0" err="1" smtClean="0"/>
              <a:t>TextInputFormat</a:t>
            </a:r>
            <a:endParaRPr lang="en-US" dirty="0" smtClean="0"/>
          </a:p>
          <a:p>
            <a:pPr lvl="1"/>
            <a:r>
              <a:rPr lang="en-US" dirty="0" err="1" smtClean="0"/>
              <a:t>KeyValueTextInputFormat</a:t>
            </a:r>
            <a:endParaRPr lang="en-US" dirty="0" smtClean="0"/>
          </a:p>
          <a:p>
            <a:pPr lvl="1"/>
            <a:r>
              <a:rPr lang="en-US" dirty="0" err="1" smtClean="0"/>
              <a:t>SequenceFileInputFormat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err="1" smtClean="0"/>
              <a:t>OutputFormat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TextOutputFormat</a:t>
            </a:r>
            <a:endParaRPr lang="en-US" dirty="0" smtClean="0"/>
          </a:p>
          <a:p>
            <a:pPr lvl="1"/>
            <a:r>
              <a:rPr lang="en-US" dirty="0" err="1" smtClean="0"/>
              <a:t>SequenceFileOutputFormat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17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Shuffle and Sort in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Probably the most complex aspect of MapReduce execution</a:t>
            </a:r>
          </a:p>
          <a:p>
            <a:r>
              <a:rPr lang="en-US" dirty="0" smtClean="0"/>
              <a:t>Map side</a:t>
            </a:r>
          </a:p>
          <a:p>
            <a:pPr lvl="1"/>
            <a:r>
              <a:rPr lang="en-US" dirty="0" smtClean="0"/>
              <a:t>Map outputs are buffered in memory in a circular buffer</a:t>
            </a:r>
          </a:p>
          <a:p>
            <a:pPr lvl="1"/>
            <a:r>
              <a:rPr lang="en-US" dirty="0" smtClean="0"/>
              <a:t>When buffer reaches threshold, contents are “spilled” to disk</a:t>
            </a:r>
          </a:p>
          <a:p>
            <a:pPr lvl="1"/>
            <a:r>
              <a:rPr lang="en-US" dirty="0" smtClean="0"/>
              <a:t>Spills merged in a single, partitioned file (sorted within each partition): combiner runs during the merges</a:t>
            </a:r>
          </a:p>
          <a:p>
            <a:r>
              <a:rPr lang="en-US" dirty="0" smtClean="0"/>
              <a:t>Reduce side</a:t>
            </a:r>
          </a:p>
          <a:p>
            <a:pPr lvl="1"/>
            <a:r>
              <a:rPr lang="en-US" dirty="0" smtClean="0"/>
              <a:t>First, map outputs are copied over to reducer machine</a:t>
            </a:r>
          </a:p>
          <a:p>
            <a:pPr lvl="1"/>
            <a:r>
              <a:rPr lang="en-US" dirty="0" smtClean="0"/>
              <a:t>“Sort” is a multi-pass merge of map outputs (happens in memory and on disk): combiner runs during the merges</a:t>
            </a:r>
          </a:p>
          <a:p>
            <a:pPr lvl="1"/>
            <a:r>
              <a:rPr lang="en-US" dirty="0" smtClean="0"/>
              <a:t>Final merge pass goes directly into reducer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19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Shuffle and Sort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15240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22860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Reducer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5800" y="2590800"/>
            <a:ext cx="1371600" cy="1371600"/>
            <a:chOff x="1219200" y="3200400"/>
            <a:chExt cx="1371600" cy="1371600"/>
          </a:xfrm>
        </p:grpSpPr>
        <p:sp>
          <p:nvSpPr>
            <p:cNvPr id="7" name="Oval 6"/>
            <p:cNvSpPr/>
            <p:nvPr/>
          </p:nvSpPr>
          <p:spPr bwMode="auto">
            <a:xfrm>
              <a:off x="1219200" y="3200400"/>
              <a:ext cx="1371600" cy="1371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71600" y="3352800"/>
              <a:ext cx="1066800" cy="1066800"/>
            </a:xfrm>
            <a:prstGeom prst="ellipse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447800" y="4800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44958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44958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24384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895600" y="26670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2895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95600" y="3124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53000" y="2133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953000" y="24384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953000" y="2743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1181100" y="2324100"/>
            <a:ext cx="381000" cy="1588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rot="5400000">
            <a:off x="1181894" y="4228306"/>
            <a:ext cx="381000" cy="1588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rot="16200000" flipH="1">
            <a:off x="1372394" y="4191794"/>
            <a:ext cx="609600" cy="30321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rot="16200000" flipH="1">
            <a:off x="1753394" y="4039394"/>
            <a:ext cx="381000" cy="37941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2362200" y="3733800"/>
            <a:ext cx="838200" cy="381000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3"/>
            <a:endCxn id="17" idx="1"/>
          </p:cNvCxnSpPr>
          <p:nvPr/>
        </p:nvCxnSpPr>
        <p:spPr bwMode="auto">
          <a:xfrm flipV="1">
            <a:off x="3657600" y="2247900"/>
            <a:ext cx="1295400" cy="3048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8" idx="1"/>
          </p:cNvCxnSpPr>
          <p:nvPr/>
        </p:nvCxnSpPr>
        <p:spPr bwMode="auto">
          <a:xfrm rot="5400000" flipH="1" flipV="1">
            <a:off x="2152650" y="3143250"/>
            <a:ext cx="3390900" cy="22098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9" idx="1"/>
          </p:cNvCxnSpPr>
          <p:nvPr/>
        </p:nvCxnSpPr>
        <p:spPr bwMode="auto">
          <a:xfrm rot="5400000" flipH="1" flipV="1">
            <a:off x="2419350" y="3409950"/>
            <a:ext cx="3086100" cy="19812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48854" y="5943600"/>
            <a:ext cx="156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other </a:t>
            </a:r>
            <a:r>
              <a:rPr lang="en-US" sz="18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mappers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46" name="Straight Arrow Connector 45"/>
          <p:cNvCxnSpPr>
            <a:stCxn id="13" idx="3"/>
          </p:cNvCxnSpPr>
          <p:nvPr/>
        </p:nvCxnSpPr>
        <p:spPr bwMode="auto">
          <a:xfrm>
            <a:off x="3657600" y="2781300"/>
            <a:ext cx="2057400" cy="20193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4" idx="3"/>
          </p:cNvCxnSpPr>
          <p:nvPr/>
        </p:nvCxnSpPr>
        <p:spPr bwMode="auto">
          <a:xfrm>
            <a:off x="3657600" y="3009900"/>
            <a:ext cx="1828800" cy="17907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" idx="3"/>
          </p:cNvCxnSpPr>
          <p:nvPr/>
        </p:nvCxnSpPr>
        <p:spPr bwMode="auto">
          <a:xfrm>
            <a:off x="3657600" y="3238500"/>
            <a:ext cx="1600200" cy="15621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15854" y="4843046"/>
            <a:ext cx="159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other reducers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2001" y="30581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circular buffer </a:t>
            </a:r>
            <a:b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(in memory)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6596" y="5029200"/>
            <a:ext cx="1221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spills (on disk)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79940" y="1905000"/>
            <a:ext cx="1130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merged spills </a:t>
            </a:r>
            <a:b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(on disk)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05105" y="1600200"/>
            <a:ext cx="1442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intermediate files </a:t>
            </a:r>
            <a:b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(on disk)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4" name="Straight Arrow Connector 73"/>
          <p:cNvCxnSpPr>
            <a:endCxn id="17" idx="3"/>
          </p:cNvCxnSpPr>
          <p:nvPr/>
        </p:nvCxnSpPr>
        <p:spPr bwMode="auto">
          <a:xfrm rot="10800000">
            <a:off x="5715000" y="2247900"/>
            <a:ext cx="1600200" cy="1905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" idx="1"/>
            <a:endCxn id="18" idx="3"/>
          </p:cNvCxnSpPr>
          <p:nvPr/>
        </p:nvCxnSpPr>
        <p:spPr bwMode="auto">
          <a:xfrm rot="10800000">
            <a:off x="5715000" y="2552700"/>
            <a:ext cx="1600200" cy="1588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19" idx="3"/>
          </p:cNvCxnSpPr>
          <p:nvPr/>
        </p:nvCxnSpPr>
        <p:spPr bwMode="auto">
          <a:xfrm rot="10800000" flipV="1">
            <a:off x="5715000" y="2667000"/>
            <a:ext cx="1600200" cy="1905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 bwMode="auto">
          <a:xfrm>
            <a:off x="2286000" y="3733800"/>
            <a:ext cx="1143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2"/>
                </a:solidFill>
                <a:latin typeface="Gill Sans"/>
                <a:cs typeface="Gill Sans"/>
              </a:rPr>
              <a:t>Combiner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5943600" y="2362200"/>
            <a:ext cx="1143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2"/>
                </a:solidFill>
                <a:latin typeface="Gill Sans"/>
                <a:cs typeface="Gill Sans"/>
              </a:rPr>
              <a:t>Combiner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46558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Workflow</a:t>
            </a:r>
            <a:endParaRPr lang="en-US" dirty="0"/>
          </a:p>
        </p:txBody>
      </p: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5778500" y="2667000"/>
            <a:ext cx="2928938" cy="1588206"/>
            <a:chOff x="5778500" y="2667000"/>
            <a:chExt cx="2928938" cy="1588630"/>
          </a:xfrm>
        </p:grpSpPr>
        <p:pic>
          <p:nvPicPr>
            <p:cNvPr id="27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88300" y="2667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0" y="2667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2667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83400" y="2667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7"/>
            <p:cNvSpPr txBox="1">
              <a:spLocks noChangeArrowheads="1"/>
            </p:cNvSpPr>
            <p:nvPr/>
          </p:nvSpPr>
          <p:spPr bwMode="auto">
            <a:xfrm>
              <a:off x="6400800" y="3886199"/>
              <a:ext cx="2044149" cy="369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Hadoop Cluster</a:t>
              </a:r>
            </a:p>
          </p:txBody>
        </p:sp>
        <p:pic>
          <p:nvPicPr>
            <p:cNvPr id="32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5100" y="2667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46800" y="2667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78500" y="2667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" name="Picture 3" descr="MCj041147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14600"/>
            <a:ext cx="19716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1371600" y="4038600"/>
            <a:ext cx="6526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cs typeface="Gill Sans"/>
              </a:rPr>
              <a:t>You</a:t>
            </a:r>
          </a:p>
        </p:txBody>
      </p:sp>
      <p:pic>
        <p:nvPicPr>
          <p:cNvPr id="22" name="Picture 21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866" y="2667000"/>
            <a:ext cx="719138" cy="144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3733800" y="3886200"/>
            <a:ext cx="16752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"/>
                <a:cs typeface="Gill Sans"/>
              </a:rPr>
              <a:t>Submit node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smtClean="0">
                <a:solidFill>
                  <a:sysClr val="windowText" lastClr="000000"/>
                </a:solidFill>
                <a:latin typeface="Gill Sans"/>
                <a:cs typeface="Gill Sans"/>
              </a:rPr>
              <a:t>(workspace)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" y="5029200"/>
            <a:ext cx="2134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Getting data in?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" y="5405735"/>
            <a:ext cx="1946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Writing code?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0" y="5786735"/>
            <a:ext cx="2339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Getting data out?</a:t>
            </a:r>
          </a:p>
        </p:txBody>
      </p:sp>
    </p:spTree>
    <p:extLst>
      <p:ext uri="{BB962C8B-B14F-4D97-AF65-F5344CB8AC3E}">
        <p14:creationId xmlns:p14="http://schemas.microsoft.com/office/powerpoint/2010/main" val="38221859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Hadoop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take a deep breath</a:t>
            </a:r>
          </a:p>
          <a:p>
            <a:r>
              <a:rPr lang="en-US" dirty="0" smtClean="0"/>
              <a:t>Start small, start locally</a:t>
            </a:r>
          </a:p>
          <a:p>
            <a:r>
              <a:rPr lang="en-US" dirty="0" smtClean="0"/>
              <a:t>Build incrementally</a:t>
            </a:r>
          </a:p>
        </p:txBody>
      </p:sp>
    </p:spTree>
    <p:extLst>
      <p:ext uri="{BB962C8B-B14F-4D97-AF65-F5344CB8AC3E}">
        <p14:creationId xmlns:p14="http://schemas.microsoft.com/office/powerpoint/2010/main" val="14995462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thing since sliced bread?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clouds…</a:t>
            </a:r>
          </a:p>
          <a:p>
            <a:pPr lvl="1"/>
            <a:r>
              <a:rPr lang="en-US" dirty="0" smtClean="0"/>
              <a:t>Grids</a:t>
            </a:r>
          </a:p>
          <a:p>
            <a:pPr lvl="1"/>
            <a:r>
              <a:rPr lang="en-US" dirty="0" smtClean="0"/>
              <a:t>Connection machine</a:t>
            </a:r>
          </a:p>
          <a:p>
            <a:pPr lvl="1"/>
            <a:r>
              <a:rPr lang="en-US" dirty="0" smtClean="0"/>
              <a:t>Vector supercomputers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Cloud computing means many different things:</a:t>
            </a:r>
          </a:p>
          <a:p>
            <a:pPr lvl="1"/>
            <a:r>
              <a:rPr lang="en-US" dirty="0" smtClean="0"/>
              <a:t>Big data</a:t>
            </a:r>
          </a:p>
          <a:p>
            <a:pPr lvl="1"/>
            <a:r>
              <a:rPr lang="en-US" dirty="0" smtClean="0"/>
              <a:t>Rebranding of web 2.0</a:t>
            </a:r>
          </a:p>
          <a:p>
            <a:pPr lvl="1"/>
            <a:r>
              <a:rPr lang="en-US" dirty="0" smtClean="0"/>
              <a:t>Utility computing</a:t>
            </a:r>
          </a:p>
          <a:p>
            <a:pPr lvl="1"/>
            <a:r>
              <a:rPr lang="en-US" dirty="0" smtClean="0"/>
              <a:t>Everything as a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_Scre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0"/>
            <a:ext cx="9144000" cy="11531599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(The Scream)</a:t>
            </a:r>
            <a:endParaRPr lang="en-US" sz="10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0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Execution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ways to run code:</a:t>
            </a:r>
          </a:p>
          <a:p>
            <a:pPr lvl="1"/>
            <a:r>
              <a:rPr lang="en-US" dirty="0" smtClean="0"/>
              <a:t>Local (standalone) mode</a:t>
            </a:r>
          </a:p>
          <a:p>
            <a:pPr lvl="1"/>
            <a:r>
              <a:rPr lang="en-US" dirty="0" smtClean="0"/>
              <a:t>Pseudo-distributed mode</a:t>
            </a:r>
          </a:p>
          <a:p>
            <a:pPr lvl="1"/>
            <a:r>
              <a:rPr lang="en-US" dirty="0" smtClean="0"/>
              <a:t>Fully-distributed mode</a:t>
            </a:r>
          </a:p>
          <a:p>
            <a:r>
              <a:rPr lang="en-US" dirty="0" smtClean="0"/>
              <a:t>Learn what’s good for what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640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Debugging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</a:t>
            </a:r>
            <a:r>
              <a:rPr lang="en-US" dirty="0" err="1" smtClean="0"/>
              <a:t>ol</a:t>
            </a:r>
            <a:r>
              <a:rPr lang="en-US" dirty="0" smtClean="0"/>
              <a:t>’ </a:t>
            </a:r>
            <a:r>
              <a:rPr lang="en-US" dirty="0" err="1" smtClean="0"/>
              <a:t>System.out.println</a:t>
            </a:r>
            <a:endParaRPr lang="en-US" dirty="0" smtClean="0"/>
          </a:p>
          <a:p>
            <a:pPr lvl="1"/>
            <a:r>
              <a:rPr lang="en-US" dirty="0" smtClean="0"/>
              <a:t>Learn </a:t>
            </a:r>
            <a:r>
              <a:rPr lang="en-US" dirty="0"/>
              <a:t>to use the </a:t>
            </a:r>
            <a:r>
              <a:rPr lang="en-US" dirty="0" err="1"/>
              <a:t>webapp</a:t>
            </a:r>
            <a:r>
              <a:rPr lang="en-US" dirty="0"/>
              <a:t> to access logs</a:t>
            </a:r>
          </a:p>
          <a:p>
            <a:pPr lvl="1"/>
            <a:r>
              <a:rPr lang="en-US" dirty="0" smtClean="0"/>
              <a:t>Logging </a:t>
            </a:r>
            <a:r>
              <a:rPr lang="en-US" dirty="0"/>
              <a:t>preferred over </a:t>
            </a:r>
            <a:r>
              <a:rPr lang="en-US" dirty="0" err="1" smtClean="0"/>
              <a:t>System.out.println</a:t>
            </a:r>
            <a:endParaRPr lang="en-US" dirty="0" smtClean="0"/>
          </a:p>
          <a:p>
            <a:pPr lvl="1"/>
            <a:r>
              <a:rPr lang="en-US" dirty="0" smtClean="0"/>
              <a:t>Be careful how much you log!</a:t>
            </a:r>
          </a:p>
          <a:p>
            <a:r>
              <a:rPr lang="en-US" dirty="0" smtClean="0"/>
              <a:t>Fail </a:t>
            </a:r>
            <a:r>
              <a:rPr lang="en-US" dirty="0"/>
              <a:t>on </a:t>
            </a:r>
            <a:r>
              <a:rPr lang="en-US" dirty="0" smtClean="0"/>
              <a:t>success</a:t>
            </a:r>
          </a:p>
          <a:p>
            <a:pPr lvl="1"/>
            <a:r>
              <a:rPr lang="en-US" dirty="0" smtClean="0"/>
              <a:t>Throw </a:t>
            </a:r>
            <a:r>
              <a:rPr lang="en-US" dirty="0" err="1"/>
              <a:t>RuntimeExceptions</a:t>
            </a:r>
            <a:r>
              <a:rPr lang="en-US" dirty="0"/>
              <a:t> and capture state</a:t>
            </a:r>
          </a:p>
          <a:p>
            <a:r>
              <a:rPr lang="en-US" dirty="0" smtClean="0"/>
              <a:t>Programming is still programming</a:t>
            </a:r>
          </a:p>
          <a:p>
            <a:pPr lvl="1"/>
            <a:r>
              <a:rPr lang="en-US" dirty="0" smtClean="0"/>
              <a:t>Use Hadoop as the “glue”</a:t>
            </a:r>
          </a:p>
          <a:p>
            <a:pPr lvl="1"/>
            <a:r>
              <a:rPr lang="en-US" dirty="0" smtClean="0"/>
              <a:t>Implement </a:t>
            </a:r>
            <a:r>
              <a:rPr lang="en-US" dirty="0"/>
              <a:t>core functionality outside mappers and </a:t>
            </a:r>
            <a:r>
              <a:rPr lang="en-US" dirty="0" smtClean="0"/>
              <a:t>reducers</a:t>
            </a:r>
            <a:endParaRPr lang="en-US" dirty="0"/>
          </a:p>
          <a:p>
            <a:pPr lvl="1"/>
            <a:r>
              <a:rPr lang="en-US" dirty="0" smtClean="0"/>
              <a:t>Independently test (e.g., unit testing)</a:t>
            </a:r>
          </a:p>
          <a:p>
            <a:pPr lvl="1"/>
            <a:r>
              <a:rPr lang="en-US" dirty="0" smtClean="0"/>
              <a:t>Compose (tested) components in mappers and reducers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250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Rebranding of web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Rich, interactive web applications</a:t>
            </a:r>
          </a:p>
          <a:p>
            <a:pPr lvl="1"/>
            <a:r>
              <a:rPr lang="en-US" dirty="0" smtClean="0"/>
              <a:t>Clouds refer to the servers that run them</a:t>
            </a:r>
          </a:p>
          <a:p>
            <a:pPr lvl="1"/>
            <a:r>
              <a:rPr lang="en-US" dirty="0" smtClean="0"/>
              <a:t>AJAX as the de facto standard (for better or worse)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err="1" smtClean="0"/>
              <a:t>Facebook</a:t>
            </a:r>
            <a:r>
              <a:rPr lang="en-US" dirty="0" smtClean="0"/>
              <a:t>, YouTube, Gmail, …</a:t>
            </a:r>
          </a:p>
          <a:p>
            <a:r>
              <a:rPr lang="en-US" dirty="0" smtClean="0"/>
              <a:t>“The network is the computer”: take two</a:t>
            </a:r>
          </a:p>
          <a:p>
            <a:pPr lvl="1"/>
            <a:r>
              <a:rPr lang="en-US" dirty="0" smtClean="0"/>
              <a:t>User data is stored “in the clouds”</a:t>
            </a:r>
          </a:p>
          <a:p>
            <a:pPr lvl="1"/>
            <a:r>
              <a:rPr lang="en-US" dirty="0" smtClean="0"/>
              <a:t>Rise of the tablets, smartphones, etc. (“thin client”)</a:t>
            </a:r>
          </a:p>
          <a:p>
            <a:pPr lvl="1"/>
            <a:r>
              <a:rPr lang="en-US" dirty="0" smtClean="0"/>
              <a:t>Browser </a:t>
            </a:r>
            <a:r>
              <a:rPr lang="en-US" i="1" dirty="0" smtClean="0"/>
              <a:t>is</a:t>
            </a:r>
            <a:r>
              <a:rPr lang="en-US" dirty="0" smtClean="0"/>
              <a:t> the OS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2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ectrical_me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57402"/>
            <a:ext cx="9143999" cy="8172804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(Electricity meter)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omas_J_Watson_S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2043" y="4267200"/>
            <a:ext cx="2423357" cy="2369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What?</a:t>
            </a:r>
          </a:p>
          <a:p>
            <a:pPr lvl="1"/>
            <a:r>
              <a:rPr lang="en-US" dirty="0" smtClean="0"/>
              <a:t>Computing resources as a metered service (“pay as you go”)</a:t>
            </a:r>
          </a:p>
          <a:p>
            <a:pPr lvl="1"/>
            <a:r>
              <a:rPr lang="en-US" dirty="0" smtClean="0"/>
              <a:t>Ability to dynamically provision virtual machines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Cost: capital vs. operating expenses</a:t>
            </a:r>
          </a:p>
          <a:p>
            <a:pPr lvl="1"/>
            <a:r>
              <a:rPr lang="en-US" dirty="0" smtClean="0"/>
              <a:t>Scalability: “infinite” capacity</a:t>
            </a:r>
          </a:p>
          <a:p>
            <a:pPr lvl="1"/>
            <a:r>
              <a:rPr lang="en-US" dirty="0" smtClean="0"/>
              <a:t>Elasticity: scale up or down on demand</a:t>
            </a:r>
          </a:p>
          <a:p>
            <a:r>
              <a:rPr lang="en-US" dirty="0" smtClean="0"/>
              <a:t>Does it make sense?</a:t>
            </a:r>
          </a:p>
          <a:p>
            <a:pPr lvl="1"/>
            <a:r>
              <a:rPr lang="en-US" dirty="0" smtClean="0"/>
              <a:t>Benefits to cloud users</a:t>
            </a:r>
          </a:p>
          <a:p>
            <a:pPr lvl="1"/>
            <a:r>
              <a:rPr lang="en-US" dirty="0" smtClean="0"/>
              <a:t>Business case for cloud providers</a:t>
            </a:r>
          </a:p>
          <a:p>
            <a:pPr lvl="1"/>
            <a:endParaRPr lang="en-US" dirty="0"/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3810000" y="5715000"/>
            <a:ext cx="2438400" cy="914400"/>
          </a:xfrm>
          <a:prstGeom prst="wedgeRoundRectCallout">
            <a:avLst>
              <a:gd name="adj1" fmla="val 85832"/>
              <a:gd name="adj2" fmla="val -50181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I think there is a world market for about five computers.</a:t>
            </a:r>
          </a:p>
        </p:txBody>
      </p:sp>
    </p:spTree>
    <p:extLst>
      <p:ext uri="{BB962C8B-B14F-4D97-AF65-F5344CB8AC3E}">
        <p14:creationId xmlns:p14="http://schemas.microsoft.com/office/powerpoint/2010/main" val="199167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Technology: Virtualization</a:t>
            </a:r>
            <a:endParaRPr lang="en-US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990600" y="2819400"/>
            <a:ext cx="2895600" cy="2000262"/>
            <a:chOff x="2057400" y="2209800"/>
            <a:chExt cx="2895600" cy="2000322"/>
          </a:xfrm>
        </p:grpSpPr>
        <p:sp>
          <p:nvSpPr>
            <p:cNvPr id="5" name="Rounded Rectangle 5"/>
            <p:cNvSpPr>
              <a:spLocks noChangeArrowheads="1"/>
            </p:cNvSpPr>
            <p:nvPr/>
          </p:nvSpPr>
          <p:spPr bwMode="auto">
            <a:xfrm>
              <a:off x="2057400" y="3276600"/>
              <a:ext cx="28956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Hardware</a:t>
              </a:r>
            </a:p>
          </p:txBody>
        </p:sp>
        <p:sp>
          <p:nvSpPr>
            <p:cNvPr id="6" name="Rounded Rectangle 6"/>
            <p:cNvSpPr>
              <a:spLocks noChangeArrowheads="1"/>
            </p:cNvSpPr>
            <p:nvPr/>
          </p:nvSpPr>
          <p:spPr bwMode="auto">
            <a:xfrm>
              <a:off x="2057400" y="2743200"/>
              <a:ext cx="28956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>
                  <a:solidFill>
                    <a:schemeClr val="bg2"/>
                  </a:solidFill>
                  <a:latin typeface="Gill Sans"/>
                  <a:cs typeface="Gill Sans"/>
                </a:rPr>
                <a:t>Operating System</a:t>
              </a:r>
            </a:p>
          </p:txBody>
        </p:sp>
        <p:sp>
          <p:nvSpPr>
            <p:cNvPr id="7" name="Rounded Rectangle 7"/>
            <p:cNvSpPr>
              <a:spLocks noChangeArrowheads="1"/>
            </p:cNvSpPr>
            <p:nvPr/>
          </p:nvSpPr>
          <p:spPr bwMode="auto">
            <a:xfrm>
              <a:off x="2057400" y="22098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App</a:t>
              </a:r>
            </a:p>
          </p:txBody>
        </p:sp>
        <p:sp>
          <p:nvSpPr>
            <p:cNvPr id="8" name="Rounded Rectangle 9"/>
            <p:cNvSpPr>
              <a:spLocks noChangeArrowheads="1"/>
            </p:cNvSpPr>
            <p:nvPr/>
          </p:nvSpPr>
          <p:spPr bwMode="auto">
            <a:xfrm>
              <a:off x="3048000" y="22098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>
                  <a:solidFill>
                    <a:schemeClr val="bg2"/>
                  </a:solidFill>
                  <a:latin typeface="Gill Sans"/>
                  <a:cs typeface="Gill Sans"/>
                </a:rPr>
                <a:t>App</a:t>
              </a:r>
            </a:p>
          </p:txBody>
        </p:sp>
        <p:sp>
          <p:nvSpPr>
            <p:cNvPr id="9" name="Rounded Rectangle 11"/>
            <p:cNvSpPr>
              <a:spLocks noChangeArrowheads="1"/>
            </p:cNvSpPr>
            <p:nvPr/>
          </p:nvSpPr>
          <p:spPr bwMode="auto">
            <a:xfrm>
              <a:off x="4038600" y="22098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>
                  <a:solidFill>
                    <a:schemeClr val="bg2"/>
                  </a:solidFill>
                  <a:latin typeface="Gill Sans"/>
                  <a:cs typeface="Gill Sans"/>
                </a:rPr>
                <a:t>App</a:t>
              </a:r>
            </a:p>
          </p:txBody>
        </p:sp>
        <p:sp>
          <p:nvSpPr>
            <p:cNvPr id="10" name="TextBox 20"/>
            <p:cNvSpPr txBox="1">
              <a:spLocks noChangeArrowheads="1"/>
            </p:cNvSpPr>
            <p:nvPr/>
          </p:nvSpPr>
          <p:spPr bwMode="auto">
            <a:xfrm>
              <a:off x="2514600" y="3810000"/>
              <a:ext cx="1981200" cy="400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Traditional Stack</a:t>
              </a:r>
            </a:p>
          </p:txBody>
        </p:sp>
      </p:grp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5029200" y="2286000"/>
            <a:ext cx="2895600" cy="2533659"/>
            <a:chOff x="5638800" y="1676400"/>
            <a:chExt cx="2895600" cy="2533719"/>
          </a:xfrm>
        </p:grpSpPr>
        <p:sp>
          <p:nvSpPr>
            <p:cNvPr id="12" name="Rounded Rectangle 12"/>
            <p:cNvSpPr>
              <a:spLocks noChangeArrowheads="1"/>
            </p:cNvSpPr>
            <p:nvPr/>
          </p:nvSpPr>
          <p:spPr bwMode="auto">
            <a:xfrm>
              <a:off x="5638800" y="3276600"/>
              <a:ext cx="28956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>
                  <a:solidFill>
                    <a:schemeClr val="bg2"/>
                  </a:solidFill>
                  <a:latin typeface="Gill Sans"/>
                  <a:cs typeface="Gill Sans"/>
                </a:rPr>
                <a:t>Hardware</a:t>
              </a:r>
            </a:p>
          </p:txBody>
        </p:sp>
        <p:sp>
          <p:nvSpPr>
            <p:cNvPr id="13" name="Rounded Rectangle 13"/>
            <p:cNvSpPr>
              <a:spLocks noChangeArrowheads="1"/>
            </p:cNvSpPr>
            <p:nvPr/>
          </p:nvSpPr>
          <p:spPr bwMode="auto">
            <a:xfrm>
              <a:off x="5638800" y="22098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>
                  <a:solidFill>
                    <a:schemeClr val="bg2"/>
                  </a:solidFill>
                  <a:latin typeface="Gill Sans"/>
                  <a:cs typeface="Gill Sans"/>
                </a:rPr>
                <a:t>OS</a:t>
              </a:r>
            </a:p>
          </p:txBody>
        </p:sp>
        <p:sp>
          <p:nvSpPr>
            <p:cNvPr id="14" name="Rounded Rectangle 14"/>
            <p:cNvSpPr>
              <a:spLocks noChangeArrowheads="1"/>
            </p:cNvSpPr>
            <p:nvPr/>
          </p:nvSpPr>
          <p:spPr bwMode="auto">
            <a:xfrm>
              <a:off x="5638800" y="16764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App</a:t>
              </a:r>
            </a:p>
          </p:txBody>
        </p:sp>
        <p:sp>
          <p:nvSpPr>
            <p:cNvPr id="15" name="Rounded Rectangle 15"/>
            <p:cNvSpPr>
              <a:spLocks noChangeArrowheads="1"/>
            </p:cNvSpPr>
            <p:nvPr/>
          </p:nvSpPr>
          <p:spPr bwMode="auto">
            <a:xfrm>
              <a:off x="6629400" y="16764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>
                  <a:solidFill>
                    <a:schemeClr val="bg2"/>
                  </a:solidFill>
                  <a:latin typeface="Gill Sans"/>
                  <a:cs typeface="Gill Sans"/>
                </a:rPr>
                <a:t>App</a:t>
              </a:r>
            </a:p>
          </p:txBody>
        </p:sp>
        <p:sp>
          <p:nvSpPr>
            <p:cNvPr id="16" name="Rounded Rectangle 16"/>
            <p:cNvSpPr>
              <a:spLocks noChangeArrowheads="1"/>
            </p:cNvSpPr>
            <p:nvPr/>
          </p:nvSpPr>
          <p:spPr bwMode="auto">
            <a:xfrm>
              <a:off x="7620000" y="16764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>
                  <a:solidFill>
                    <a:schemeClr val="bg2"/>
                  </a:solidFill>
                  <a:latin typeface="Gill Sans"/>
                  <a:cs typeface="Gill Sans"/>
                </a:rPr>
                <a:t>App</a:t>
              </a:r>
            </a:p>
          </p:txBody>
        </p:sp>
        <p:sp>
          <p:nvSpPr>
            <p:cNvPr id="17" name="Rounded Rectangle 17"/>
            <p:cNvSpPr>
              <a:spLocks noChangeArrowheads="1"/>
            </p:cNvSpPr>
            <p:nvPr/>
          </p:nvSpPr>
          <p:spPr bwMode="auto">
            <a:xfrm>
              <a:off x="5638800" y="2743200"/>
              <a:ext cx="28956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Hypervisor</a:t>
              </a:r>
            </a:p>
          </p:txBody>
        </p:sp>
        <p:sp>
          <p:nvSpPr>
            <p:cNvPr id="18" name="Rounded Rectangle 18"/>
            <p:cNvSpPr>
              <a:spLocks noChangeArrowheads="1"/>
            </p:cNvSpPr>
            <p:nvPr/>
          </p:nvSpPr>
          <p:spPr bwMode="auto">
            <a:xfrm>
              <a:off x="6629400" y="22098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>
                  <a:solidFill>
                    <a:schemeClr val="bg2"/>
                  </a:solidFill>
                  <a:latin typeface="Gill Sans"/>
                  <a:cs typeface="Gill Sans"/>
                </a:rPr>
                <a:t>OS</a:t>
              </a:r>
            </a:p>
          </p:txBody>
        </p:sp>
        <p:sp>
          <p:nvSpPr>
            <p:cNvPr id="19" name="Rounded Rectangle 19"/>
            <p:cNvSpPr>
              <a:spLocks noChangeArrowheads="1"/>
            </p:cNvSpPr>
            <p:nvPr/>
          </p:nvSpPr>
          <p:spPr bwMode="auto">
            <a:xfrm>
              <a:off x="7620000" y="2209800"/>
              <a:ext cx="9144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>
                  <a:solidFill>
                    <a:schemeClr val="bg2"/>
                  </a:solidFill>
                  <a:latin typeface="Gill Sans"/>
                  <a:cs typeface="Gill Sans"/>
                </a:rPr>
                <a:t>OS</a:t>
              </a:r>
            </a:p>
          </p:txBody>
        </p:sp>
        <p:sp>
          <p:nvSpPr>
            <p:cNvPr id="20" name="TextBox 21"/>
            <p:cNvSpPr txBox="1">
              <a:spLocks noChangeArrowheads="1"/>
            </p:cNvSpPr>
            <p:nvPr/>
          </p:nvSpPr>
          <p:spPr bwMode="auto">
            <a:xfrm>
              <a:off x="5943601" y="3810000"/>
              <a:ext cx="2286000" cy="400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Virtualized Stack</a:t>
              </a:r>
            </a:p>
          </p:txBody>
        </p:sp>
      </p:grp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0" y="5562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Today’s buzzword: </a:t>
            </a:r>
            <a:r>
              <a:rPr lang="en-US" sz="28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Docker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241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Utility computing = 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Why buy machines when you can rent cycles?</a:t>
            </a:r>
          </a:p>
          <a:p>
            <a:pPr lvl="1"/>
            <a:r>
              <a:rPr lang="en-US" dirty="0" smtClean="0"/>
              <a:t>Examples: Amazon’s EC2, </a:t>
            </a:r>
            <a:r>
              <a:rPr lang="en-US" dirty="0" err="1" smtClean="0"/>
              <a:t>Rackspace</a:t>
            </a:r>
            <a:endParaRPr lang="en-US" dirty="0" smtClean="0"/>
          </a:p>
          <a:p>
            <a:r>
              <a:rPr lang="en-US" dirty="0" smtClean="0"/>
              <a:t>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Give me nice API and take care of the maintenance, upgrades, …</a:t>
            </a:r>
          </a:p>
          <a:p>
            <a:pPr lvl="1"/>
            <a:r>
              <a:rPr lang="en-US" dirty="0" smtClean="0"/>
              <a:t>Example: Google App Engine, </a:t>
            </a:r>
            <a:r>
              <a:rPr lang="en-US" dirty="0" err="1" smtClean="0"/>
              <a:t>Altiscale</a:t>
            </a:r>
            <a:endParaRPr lang="en-US" dirty="0" smtClean="0"/>
          </a:p>
          <a:p>
            <a:r>
              <a:rPr lang="en-US" dirty="0" smtClean="0"/>
              <a:t>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Just run it for me!</a:t>
            </a:r>
          </a:p>
          <a:p>
            <a:pPr lvl="1"/>
            <a:r>
              <a:rPr lang="en-US" dirty="0" smtClean="0"/>
              <a:t>Example: Gmail, </a:t>
            </a:r>
            <a:r>
              <a:rPr lang="en-US" dirty="0" err="1" smtClean="0"/>
              <a:t>Salesforce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8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53698</TotalTime>
  <Words>1876</Words>
  <Application>Microsoft Macintosh PowerPoint</Application>
  <PresentationFormat>On-screen Show (4:3)</PresentationFormat>
  <Paragraphs>486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 Design</vt:lpstr>
      <vt:lpstr>PowerPoint Presentation</vt:lpstr>
      <vt:lpstr>PowerPoint Presentation</vt:lpstr>
      <vt:lpstr>PowerPoint Presentation</vt:lpstr>
      <vt:lpstr>The best thing since sliced bread?</vt:lpstr>
      <vt:lpstr>Rebranding of web 2.0</vt:lpstr>
      <vt:lpstr>PowerPoint Presentation</vt:lpstr>
      <vt:lpstr>Utility Computing</vt:lpstr>
      <vt:lpstr>Enabling Technology: Virtualization</vt:lpstr>
      <vt:lpstr>Everything as a Service</vt:lpstr>
      <vt:lpstr>Who cares?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MapReduce API*</vt:lpstr>
      <vt:lpstr>MapReduce API*</vt:lpstr>
      <vt:lpstr>A tale of two packages…</vt:lpstr>
      <vt:lpstr>Data Types in Hadoop: Keys and Values</vt:lpstr>
      <vt:lpstr>“Hello World”: Word Count</vt:lpstr>
      <vt:lpstr>“Hello World”: Word Count</vt:lpstr>
      <vt:lpstr>“Hello World”: Word Count</vt:lpstr>
      <vt:lpstr>Three Gotchas</vt:lpstr>
      <vt:lpstr>Getting Data to Mappers and Reducers</vt:lpstr>
      <vt:lpstr>Complex Data Types in Hadoop</vt:lpstr>
      <vt:lpstr>Basic Cluster Components*</vt:lpstr>
      <vt:lpstr>Putting everything together…</vt:lpstr>
      <vt:lpstr>Anatomy of a Job</vt:lpstr>
      <vt:lpstr>Anatomy of a Job</vt:lpstr>
      <vt:lpstr>PowerPoint Presentation</vt:lpstr>
      <vt:lpstr>PowerPoint Presentation</vt:lpstr>
      <vt:lpstr>PowerPoint Presentation</vt:lpstr>
      <vt:lpstr>PowerPoint Presentation</vt:lpstr>
      <vt:lpstr>Input and Output</vt:lpstr>
      <vt:lpstr>Shuffle and Sort in MapReduce</vt:lpstr>
      <vt:lpstr>Shuffle and Sort</vt:lpstr>
      <vt:lpstr>Hadoop Workflow</vt:lpstr>
      <vt:lpstr>Debugging Hadoop</vt:lpstr>
      <vt:lpstr>PowerPoint Presentation</vt:lpstr>
      <vt:lpstr>Code Execution Environments</vt:lpstr>
      <vt:lpstr>Hadoop Debugging Strategies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10948</cp:revision>
  <dcterms:created xsi:type="dcterms:W3CDTF">2012-08-31T06:36:49Z</dcterms:created>
  <dcterms:modified xsi:type="dcterms:W3CDTF">2016-01-15T21:07:18Z</dcterms:modified>
  <cp:category/>
</cp:coreProperties>
</file>