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4"/>
  </p:notesMasterIdLst>
  <p:handoutMasterIdLst>
    <p:handoutMasterId r:id="rId75"/>
  </p:handoutMasterIdLst>
  <p:sldIdLst>
    <p:sldId id="976" r:id="rId2"/>
    <p:sldId id="977" r:id="rId3"/>
    <p:sldId id="932" r:id="rId4"/>
    <p:sldId id="933" r:id="rId5"/>
    <p:sldId id="934" r:id="rId6"/>
    <p:sldId id="936" r:id="rId7"/>
    <p:sldId id="937" r:id="rId8"/>
    <p:sldId id="938" r:id="rId9"/>
    <p:sldId id="963" r:id="rId10"/>
    <p:sldId id="941" r:id="rId11"/>
    <p:sldId id="942" r:id="rId12"/>
    <p:sldId id="943" r:id="rId13"/>
    <p:sldId id="944" r:id="rId14"/>
    <p:sldId id="945" r:id="rId15"/>
    <p:sldId id="960" r:id="rId16"/>
    <p:sldId id="978" r:id="rId17"/>
    <p:sldId id="979" r:id="rId18"/>
    <p:sldId id="964" r:id="rId19"/>
    <p:sldId id="928" r:id="rId20"/>
    <p:sldId id="926" r:id="rId21"/>
    <p:sldId id="929" r:id="rId22"/>
    <p:sldId id="868" r:id="rId23"/>
    <p:sldId id="870" r:id="rId24"/>
    <p:sldId id="871" r:id="rId25"/>
    <p:sldId id="872" r:id="rId26"/>
    <p:sldId id="873" r:id="rId27"/>
    <p:sldId id="874" r:id="rId28"/>
    <p:sldId id="875" r:id="rId29"/>
    <p:sldId id="876" r:id="rId30"/>
    <p:sldId id="877" r:id="rId31"/>
    <p:sldId id="878" r:id="rId32"/>
    <p:sldId id="887" r:id="rId33"/>
    <p:sldId id="888" r:id="rId34"/>
    <p:sldId id="880" r:id="rId35"/>
    <p:sldId id="886" r:id="rId36"/>
    <p:sldId id="881" r:id="rId37"/>
    <p:sldId id="882" r:id="rId38"/>
    <p:sldId id="883" r:id="rId39"/>
    <p:sldId id="884" r:id="rId40"/>
    <p:sldId id="885" r:id="rId41"/>
    <p:sldId id="858" r:id="rId42"/>
    <p:sldId id="859" r:id="rId43"/>
    <p:sldId id="891" r:id="rId44"/>
    <p:sldId id="892" r:id="rId45"/>
    <p:sldId id="893" r:id="rId46"/>
    <p:sldId id="894" r:id="rId47"/>
    <p:sldId id="974" r:id="rId48"/>
    <p:sldId id="980" r:id="rId49"/>
    <p:sldId id="897" r:id="rId50"/>
    <p:sldId id="895" r:id="rId51"/>
    <p:sldId id="896" r:id="rId52"/>
    <p:sldId id="965" r:id="rId53"/>
    <p:sldId id="808" r:id="rId54"/>
    <p:sldId id="809" r:id="rId55"/>
    <p:sldId id="810" r:id="rId56"/>
    <p:sldId id="811" r:id="rId57"/>
    <p:sldId id="812" r:id="rId58"/>
    <p:sldId id="813" r:id="rId59"/>
    <p:sldId id="814" r:id="rId60"/>
    <p:sldId id="975" r:id="rId61"/>
    <p:sldId id="815" r:id="rId62"/>
    <p:sldId id="889" r:id="rId63"/>
    <p:sldId id="890" r:id="rId64"/>
    <p:sldId id="966" r:id="rId65"/>
    <p:sldId id="967" r:id="rId66"/>
    <p:sldId id="968" r:id="rId67"/>
    <p:sldId id="969" r:id="rId68"/>
    <p:sldId id="970" r:id="rId69"/>
    <p:sldId id="971" r:id="rId70"/>
    <p:sldId id="972" r:id="rId71"/>
    <p:sldId id="973" r:id="rId72"/>
    <p:sldId id="835" r:id="rId73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1pPr>
    <a:lvl2pPr marL="45713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2pPr>
    <a:lvl3pPr marL="914259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3pPr>
    <a:lvl4pPr marL="137139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4pPr>
    <a:lvl5pPr marL="1828519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5pPr>
    <a:lvl6pPr marL="2285649" algn="l" defTabSz="914259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6pPr>
    <a:lvl7pPr marL="2742780" algn="l" defTabSz="914259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7pPr>
    <a:lvl8pPr marL="3199908" algn="l" defTabSz="914259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8pPr>
    <a:lvl9pPr marL="3657039" algn="l" defTabSz="914259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  <a:srgbClr val="FFCC99"/>
    <a:srgbClr val="CCFF99"/>
    <a:srgbClr val="CC99FF"/>
    <a:srgbClr val="000066"/>
    <a:srgbClr val="996600"/>
    <a:srgbClr val="4D6997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445" autoAdjust="0"/>
    <p:restoredTop sz="75202" autoAdjust="0"/>
  </p:normalViewPr>
  <p:slideViewPr>
    <p:cSldViewPr>
      <p:cViewPr varScale="1">
        <p:scale>
          <a:sx n="87" d="100"/>
          <a:sy n="87" d="100"/>
        </p:scale>
        <p:origin x="-79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5" d="100"/>
        <a:sy n="85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1782" y="-78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notesMaster" Target="notesMasters/notesMaster1.xml"/><Relationship Id="rId75" Type="http://schemas.openxmlformats.org/officeDocument/2006/relationships/handoutMaster" Target="handoutMasters/handoutMaster1.xml"/><Relationship Id="rId76" Type="http://schemas.openxmlformats.org/officeDocument/2006/relationships/printerSettings" Target="printerSettings/printerSettings1.bin"/><Relationship Id="rId77" Type="http://schemas.openxmlformats.org/officeDocument/2006/relationships/presProps" Target="presProps.xml"/><Relationship Id="rId78" Type="http://schemas.openxmlformats.org/officeDocument/2006/relationships/viewProps" Target="viewProps.xml"/><Relationship Id="rId79" Type="http://schemas.openxmlformats.org/officeDocument/2006/relationships/theme" Target="theme/theme1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t" anchorCtr="0" compatLnSpc="1">
            <a:prstTxWarp prst="textNoShape">
              <a:avLst/>
            </a:prstTxWarp>
          </a:bodyPr>
          <a:lstStyle>
            <a:lvl1pPr defTabSz="96445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6551" y="1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t" anchorCtr="0" compatLnSpc="1">
            <a:prstTxWarp prst="textNoShape">
              <a:avLst/>
            </a:prstTxWarp>
          </a:bodyPr>
          <a:lstStyle>
            <a:lvl1pPr algn="r" defTabSz="96445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65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776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b" anchorCtr="0" compatLnSpc="1">
            <a:prstTxWarp prst="textNoShape">
              <a:avLst/>
            </a:prstTxWarp>
          </a:bodyPr>
          <a:lstStyle>
            <a:lvl1pPr defTabSz="96445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65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6551" y="9121776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b" anchorCtr="0" compatLnSpc="1">
            <a:prstTxWarp prst="textNoShape">
              <a:avLst/>
            </a:prstTxWarp>
          </a:bodyPr>
          <a:lstStyle>
            <a:lvl1pPr algn="r" defTabSz="964451"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D098A0DF-783C-49D9-9260-6806A799FD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0716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t" anchorCtr="0" compatLnSpc="1">
            <a:prstTxWarp prst="textNoShape">
              <a:avLst/>
            </a:prstTxWarp>
          </a:bodyPr>
          <a:lstStyle>
            <a:lvl1pPr defTabSz="964451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4" y="1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t" anchorCtr="0" compatLnSpc="1">
            <a:prstTxWarp prst="textNoShape">
              <a:avLst/>
            </a:prstTxWarp>
          </a:bodyPr>
          <a:lstStyle>
            <a:lvl1pPr algn="r" defTabSz="964451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8888" y="720725"/>
            <a:ext cx="4797425" cy="3598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59301"/>
            <a:ext cx="5853113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9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b" anchorCtr="0" compatLnSpc="1">
            <a:prstTxWarp prst="textNoShape">
              <a:avLst/>
            </a:prstTxWarp>
          </a:bodyPr>
          <a:lstStyle>
            <a:lvl1pPr defTabSz="964451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4" y="9120189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b" anchorCtr="0" compatLnSpc="1">
            <a:prstTxWarp prst="textNoShape">
              <a:avLst/>
            </a:prstTxWarp>
          </a:bodyPr>
          <a:lstStyle>
            <a:lvl1pPr algn="r" defTabSz="964451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A0D86A14-AC1F-4C9A-8DDE-CE6B11F311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7597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13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25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39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51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5649" algn="l" defTabSz="9142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80" algn="l" defTabSz="9142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08" algn="l" defTabSz="9142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39" algn="l" defTabSz="9142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By the time it shuts down in 2011, the CERN collider should have amassed about 20 times as much data as it now has. (</a:t>
            </a:r>
            <a:r>
              <a:rPr lang="en-US" dirty="0" err="1" smtClean="0"/>
              <a:t>NYTimes</a:t>
            </a:r>
            <a:r>
              <a:rPr lang="en-US" dirty="0" smtClean="0"/>
              <a:t> article, “Trillions of Reasons to Be Excited”,</a:t>
            </a:r>
            <a:r>
              <a:rPr lang="en-US" baseline="0" dirty="0" smtClean="0"/>
              <a:t> 11/1/2010)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D86A14-AC1F-4C9A-8DDE-CE6B11F31194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9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F3593648-B6B4-48DF-B44C-E3693731EC71}" type="slidenum">
              <a:rPr lang="en-GB" smtClean="0"/>
              <a:pPr defTabSz="963613"/>
              <a:t>19</a:t>
            </a:fld>
            <a:endParaRPr lang="en-GB" smtClean="0"/>
          </a:p>
        </p:txBody>
      </p:sp>
      <p:sp>
        <p:nvSpPr>
          <p:cNvPr id="107523" name="Text Box 1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6657" tIns="48328" rIns="96657" bIns="48328" anchor="ctr"/>
          <a:lstStyle/>
          <a:p>
            <a:endParaRPr lang="en-US"/>
          </a:p>
        </p:txBody>
      </p:sp>
      <p:sp>
        <p:nvSpPr>
          <p:cNvPr id="107524" name="Rectangle 2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8350" cy="4319587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9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F3593648-B6B4-48DF-B44C-E3693731EC71}" type="slidenum">
              <a:rPr lang="en-GB" smtClean="0"/>
              <a:pPr defTabSz="963613"/>
              <a:t>52</a:t>
            </a:fld>
            <a:endParaRPr lang="en-GB" smtClean="0"/>
          </a:p>
        </p:txBody>
      </p:sp>
      <p:sp>
        <p:nvSpPr>
          <p:cNvPr id="107523" name="Text Box 1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6657" tIns="48328" rIns="96657" bIns="48328" anchor="ctr"/>
          <a:lstStyle/>
          <a:p>
            <a:endParaRPr lang="en-US"/>
          </a:p>
        </p:txBody>
      </p:sp>
      <p:sp>
        <p:nvSpPr>
          <p:cNvPr id="107524" name="Rectangle 2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8350" cy="4319587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591E87BC-B75B-420F-98DE-C19EACD1DA0D}" type="slidenum">
              <a:rPr lang="en-GB" smtClean="0"/>
              <a:pPr defTabSz="963613"/>
              <a:t>55</a:t>
            </a:fld>
            <a:endParaRPr lang="en-GB" smtClean="0"/>
          </a:p>
        </p:txBody>
      </p:sp>
      <p:sp>
        <p:nvSpPr>
          <p:cNvPr id="111619" name="Text Box 1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6657" tIns="48328" rIns="96657" bIns="48328" anchor="ctr"/>
          <a:lstStyle/>
          <a:p>
            <a:endParaRPr lang="en-US"/>
          </a:p>
        </p:txBody>
      </p:sp>
      <p:sp>
        <p:nvSpPr>
          <p:cNvPr id="111620" name="Rectangle 2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5175" cy="4319587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0CB03AEF-385D-486F-8443-582D3770FCA0}" type="slidenum">
              <a:rPr lang="en-GB" smtClean="0"/>
              <a:pPr defTabSz="963613"/>
              <a:t>56</a:t>
            </a:fld>
            <a:endParaRPr lang="en-GB" smtClean="0"/>
          </a:p>
        </p:txBody>
      </p:sp>
      <p:sp>
        <p:nvSpPr>
          <p:cNvPr id="112643" name="Text Box 1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6657" tIns="48328" rIns="96657" bIns="48328" anchor="ctr"/>
          <a:lstStyle/>
          <a:p>
            <a:endParaRPr lang="en-US"/>
          </a:p>
        </p:txBody>
      </p:sp>
      <p:sp>
        <p:nvSpPr>
          <p:cNvPr id="112644" name="Rectangle 2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5175" cy="4319587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4A63F802-E59E-4480-AB12-5A0E8FB09767}" type="slidenum">
              <a:rPr lang="en-GB" smtClean="0"/>
              <a:pPr defTabSz="963613"/>
              <a:t>58</a:t>
            </a:fld>
            <a:endParaRPr lang="en-GB" smtClean="0"/>
          </a:p>
        </p:txBody>
      </p:sp>
      <p:sp>
        <p:nvSpPr>
          <p:cNvPr id="113667" name="Text Box 1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6657" tIns="48328" rIns="96657" bIns="48328" anchor="ctr"/>
          <a:lstStyle/>
          <a:p>
            <a:endParaRPr lang="en-US"/>
          </a:p>
        </p:txBody>
      </p:sp>
      <p:sp>
        <p:nvSpPr>
          <p:cNvPr id="113668" name="Rectangle 2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5175" cy="4319587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579A913F-144C-4EC5-868B-DC0A768C4373}" type="slidenum">
              <a:rPr lang="en-GB" smtClean="0"/>
              <a:pPr defTabSz="963613"/>
              <a:t>59</a:t>
            </a:fld>
            <a:endParaRPr lang="en-GB" smtClean="0"/>
          </a:p>
        </p:txBody>
      </p:sp>
      <p:sp>
        <p:nvSpPr>
          <p:cNvPr id="115715" name="Text Box 1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6657" tIns="48328" rIns="96657" bIns="48328" anchor="ctr"/>
          <a:lstStyle/>
          <a:p>
            <a:endParaRPr lang="en-US"/>
          </a:p>
        </p:txBody>
      </p:sp>
      <p:sp>
        <p:nvSpPr>
          <p:cNvPr id="115716" name="Rectangle 2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5175" cy="4319587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9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F3593648-B6B4-48DF-B44C-E3693731EC71}" type="slidenum">
              <a:rPr lang="en-GB" smtClean="0"/>
              <a:pPr defTabSz="963613"/>
              <a:t>60</a:t>
            </a:fld>
            <a:endParaRPr lang="en-GB" smtClean="0"/>
          </a:p>
        </p:txBody>
      </p:sp>
      <p:sp>
        <p:nvSpPr>
          <p:cNvPr id="107523" name="Text Box 1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6657" tIns="48328" rIns="96657" bIns="48328" anchor="ctr"/>
          <a:lstStyle/>
          <a:p>
            <a:endParaRPr lang="en-US"/>
          </a:p>
        </p:txBody>
      </p:sp>
      <p:sp>
        <p:nvSpPr>
          <p:cNvPr id="107524" name="Rectangle 2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8350" cy="4319587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33601" y="1371600"/>
            <a:ext cx="6477000" cy="1752600"/>
          </a:xfrm>
        </p:spPr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1" y="3733800"/>
            <a:ext cx="6477000" cy="19812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2895600"/>
            <a:ext cx="9144000" cy="1028700"/>
          </a:xfrm>
        </p:spPr>
        <p:txBody>
          <a:bodyPr/>
          <a:lstStyle>
            <a:lvl1pPr algn="ctr">
              <a:defRPr sz="4000" b="1"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114300"/>
            <a:ext cx="86868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066800"/>
            <a:ext cx="84582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8" r:id="rId3"/>
    <p:sldLayoutId id="2147483656" r:id="rId4"/>
    <p:sldLayoutId id="2147483653" r:id="rId5"/>
    <p:sldLayoutId id="2147483654" r:id="rId6"/>
    <p:sldLayoutId id="2147483657" r:id="rId7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baseline="0">
          <a:solidFill>
            <a:schemeClr val="bg1"/>
          </a:solidFill>
          <a:latin typeface="Gill Sans"/>
          <a:ea typeface="+mj-ea"/>
          <a:cs typeface="Gill San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Black" pitchFamily="34" charset="0"/>
        </a:defRPr>
      </a:lvl5pPr>
      <a:lvl6pPr marL="457130" algn="l" rtl="0" fontAlgn="base">
        <a:spcBef>
          <a:spcPct val="0"/>
        </a:spcBef>
        <a:spcAft>
          <a:spcPct val="0"/>
        </a:spcAft>
        <a:defRPr sz="3200">
          <a:solidFill>
            <a:srgbClr val="663300"/>
          </a:solidFill>
          <a:latin typeface="Arial Black" pitchFamily="34" charset="0"/>
        </a:defRPr>
      </a:lvl6pPr>
      <a:lvl7pPr marL="914259" algn="l" rtl="0" fontAlgn="base">
        <a:spcBef>
          <a:spcPct val="0"/>
        </a:spcBef>
        <a:spcAft>
          <a:spcPct val="0"/>
        </a:spcAft>
        <a:defRPr sz="3200">
          <a:solidFill>
            <a:srgbClr val="663300"/>
          </a:solidFill>
          <a:latin typeface="Arial Black" pitchFamily="34" charset="0"/>
        </a:defRPr>
      </a:lvl7pPr>
      <a:lvl8pPr marL="1371390" algn="l" rtl="0" fontAlgn="base">
        <a:spcBef>
          <a:spcPct val="0"/>
        </a:spcBef>
        <a:spcAft>
          <a:spcPct val="0"/>
        </a:spcAft>
        <a:defRPr sz="3200">
          <a:solidFill>
            <a:srgbClr val="663300"/>
          </a:solidFill>
          <a:latin typeface="Arial Black" pitchFamily="34" charset="0"/>
        </a:defRPr>
      </a:lvl8pPr>
      <a:lvl9pPr marL="1828519" algn="l" rtl="0" fontAlgn="base">
        <a:spcBef>
          <a:spcPct val="0"/>
        </a:spcBef>
        <a:spcAft>
          <a:spcPct val="0"/>
        </a:spcAft>
        <a:defRPr sz="3200">
          <a:solidFill>
            <a:srgbClr val="663300"/>
          </a:solidFill>
          <a:latin typeface="Arial Black" pitchFamily="34" charset="0"/>
        </a:defRPr>
      </a:lvl9pPr>
    </p:titleStyle>
    <p:bodyStyle>
      <a:lvl1pPr marL="342848" indent="-342848" algn="l" rtl="0" eaLnBrk="0" fontAlgn="base" hangingPunct="0">
        <a:spcBef>
          <a:spcPct val="25000"/>
        </a:spcBef>
        <a:spcAft>
          <a:spcPct val="25000"/>
        </a:spcAft>
        <a:buClr>
          <a:srgbClr val="5675A9"/>
        </a:buClr>
        <a:buSzPct val="75000"/>
        <a:buFont typeface="Wingdings" charset="2"/>
        <a:buChar char="¢"/>
        <a:defRPr sz="2400" baseline="0">
          <a:solidFill>
            <a:schemeClr val="bg1"/>
          </a:solidFill>
          <a:latin typeface="Gill Sans"/>
          <a:ea typeface="+mn-ea"/>
          <a:cs typeface="Gill Sans"/>
        </a:defRPr>
      </a:lvl1pPr>
      <a:lvl2pPr marL="742836" indent="-285707" algn="l" rtl="0" eaLnBrk="0" fontAlgn="base" hangingPunct="0">
        <a:spcBef>
          <a:spcPct val="10000"/>
        </a:spcBef>
        <a:spcAft>
          <a:spcPct val="10000"/>
        </a:spcAft>
        <a:buClr>
          <a:srgbClr val="5675A9"/>
        </a:buClr>
        <a:buSzPct val="75000"/>
        <a:buFont typeface="Wingdings" charset="2"/>
        <a:buChar char="l"/>
        <a:defRPr sz="2000" baseline="0">
          <a:solidFill>
            <a:schemeClr val="bg1"/>
          </a:solidFill>
          <a:latin typeface="Gill Sans"/>
          <a:cs typeface="Gill Sans"/>
        </a:defRPr>
      </a:lvl2pPr>
      <a:lvl3pPr marL="1142824" indent="-228564" algn="l" rtl="0" eaLnBrk="0" fontAlgn="base" hangingPunct="0">
        <a:spcBef>
          <a:spcPct val="20000"/>
        </a:spcBef>
        <a:spcAft>
          <a:spcPct val="0"/>
        </a:spcAft>
        <a:buClr>
          <a:srgbClr val="5675A9"/>
        </a:buClr>
        <a:buChar char="•"/>
        <a:defRPr sz="1800" baseline="0">
          <a:solidFill>
            <a:schemeClr val="bg1"/>
          </a:solidFill>
          <a:latin typeface="Gill Sans"/>
          <a:cs typeface="Gill Sans"/>
        </a:defRPr>
      </a:lvl3pPr>
      <a:lvl4pPr marL="1599954" indent="-228564" algn="l" rtl="0" eaLnBrk="0" fontAlgn="base" hangingPunct="0">
        <a:spcBef>
          <a:spcPct val="20000"/>
        </a:spcBef>
        <a:spcAft>
          <a:spcPct val="0"/>
        </a:spcAft>
        <a:buClr>
          <a:srgbClr val="5675A9"/>
        </a:buClr>
        <a:buChar char="•"/>
        <a:defRPr sz="1600" baseline="0">
          <a:solidFill>
            <a:schemeClr val="bg1"/>
          </a:solidFill>
          <a:latin typeface="Gill Sans"/>
          <a:cs typeface="Gill Sans"/>
        </a:defRPr>
      </a:lvl4pPr>
      <a:lvl5pPr marL="2057085" indent="-228564" algn="l" rtl="0" eaLnBrk="0" fontAlgn="base" hangingPunct="0">
        <a:spcBef>
          <a:spcPct val="20000"/>
        </a:spcBef>
        <a:spcAft>
          <a:spcPct val="0"/>
        </a:spcAft>
        <a:buClr>
          <a:srgbClr val="5675A9"/>
        </a:buClr>
        <a:buChar char="•"/>
        <a:defRPr sz="1600" baseline="0">
          <a:solidFill>
            <a:schemeClr val="bg1"/>
          </a:solidFill>
          <a:latin typeface="Gill Sans"/>
          <a:cs typeface="Gill Sans"/>
        </a:defRPr>
      </a:lvl5pPr>
      <a:lvl6pPr marL="2514215" indent="-228564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2"/>
          </a:solidFill>
          <a:latin typeface="+mn-lt"/>
        </a:defRPr>
      </a:lvl6pPr>
      <a:lvl7pPr marL="2971344" indent="-228564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2"/>
          </a:solidFill>
          <a:latin typeface="+mn-lt"/>
        </a:defRPr>
      </a:lvl7pPr>
      <a:lvl8pPr marL="3428475" indent="-228564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2"/>
          </a:solidFill>
          <a:latin typeface="+mn-lt"/>
        </a:defRPr>
      </a:lvl8pPr>
      <a:lvl9pPr marL="3885603" indent="-228564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8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4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6.jp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7.gif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8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9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UniversityOfWaterloo_logo_horiz_rg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064" y="0"/>
            <a:ext cx="4393936" cy="1761759"/>
          </a:xfrm>
          <a:prstGeom prst="rect">
            <a:avLst/>
          </a:prstGeom>
        </p:spPr>
      </p:pic>
      <p:sp>
        <p:nvSpPr>
          <p:cNvPr id="8194" name="Rectangle 14"/>
          <p:cNvSpPr>
            <a:spLocks noChangeArrowheads="1"/>
          </p:cNvSpPr>
          <p:nvPr/>
        </p:nvSpPr>
        <p:spPr bwMode="auto">
          <a:xfrm>
            <a:off x="76200" y="1371599"/>
            <a:ext cx="8991600" cy="914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13" rIns="91425" bIns="45713" anchor="ctr"/>
          <a:lstStyle/>
          <a:p>
            <a:pPr algn="ctr" eaLnBrk="1" hangingPunct="1"/>
            <a:r>
              <a:rPr lang="en-US" sz="3600" dirty="0" smtClean="0">
                <a:solidFill>
                  <a:schemeClr val="bg2"/>
                </a:solidFill>
                <a:latin typeface="Gill Sans"/>
                <a:cs typeface="Gill Sans"/>
              </a:rPr>
              <a:t>Big Data Infrastructure</a:t>
            </a:r>
            <a:endParaRPr lang="en-US" sz="3600" dirty="0">
              <a:solidFill>
                <a:schemeClr val="bg2"/>
              </a:solidFill>
              <a:latin typeface="Gill Sans"/>
              <a:cs typeface="Gill Sans"/>
            </a:endParaRPr>
          </a:p>
        </p:txBody>
      </p:sp>
      <p:pic>
        <p:nvPicPr>
          <p:cNvPr id="9" name="Picture 13" descr="creative-common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600" y="6358582"/>
            <a:ext cx="1117600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76200" y="2971800"/>
            <a:ext cx="8991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13" rIns="91425" bIns="45713" anchor="ctr"/>
          <a:lstStyle/>
          <a:p>
            <a:pPr algn="ctr" eaLnBrk="1" hangingPunct="1"/>
            <a:r>
              <a:rPr lang="en-US" sz="2800" b="0" dirty="0" smtClean="0">
                <a:solidFill>
                  <a:schemeClr val="bg2"/>
                </a:solidFill>
                <a:latin typeface="Gill Sans"/>
                <a:cs typeface="Gill Sans"/>
              </a:rPr>
              <a:t>Week 1: Introduction (2/2)</a:t>
            </a:r>
            <a:endParaRPr lang="en-US" sz="2800" b="0" dirty="0">
              <a:solidFill>
                <a:schemeClr val="bg2"/>
              </a:solidFill>
              <a:latin typeface="Gill Sans"/>
              <a:cs typeface="Gill Sans"/>
            </a:endParaRP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1371600" y="6324600"/>
            <a:ext cx="690375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 dirty="0">
                <a:solidFill>
                  <a:schemeClr val="bg1"/>
                </a:solidFill>
                <a:latin typeface="Gill Sans"/>
                <a:cs typeface="Gill Sans"/>
              </a:rPr>
              <a:t>This work is licensed under a Creative Commons Attribution-Noncommercial-Share Alike 3.0 United States</a:t>
            </a:r>
            <a:br>
              <a:rPr lang="en-US" sz="1200" b="0" dirty="0">
                <a:solidFill>
                  <a:schemeClr val="bg1"/>
                </a:solidFill>
                <a:latin typeface="Gill Sans"/>
                <a:cs typeface="Gill Sans"/>
              </a:rPr>
            </a:br>
            <a:r>
              <a:rPr lang="en-US" sz="1200" b="0" dirty="0">
                <a:solidFill>
                  <a:schemeClr val="bg1"/>
                </a:solidFill>
                <a:latin typeface="Gill Sans"/>
                <a:cs typeface="Gill Sans"/>
              </a:rPr>
              <a:t>See http://creativecommons.org/licenses/by-nc-sa/3.0/us/ for details</a:t>
            </a:r>
          </a:p>
        </p:txBody>
      </p:sp>
      <p:sp>
        <p:nvSpPr>
          <p:cNvPr id="10" name="Rectangle 14"/>
          <p:cNvSpPr>
            <a:spLocks noChangeArrowheads="1"/>
          </p:cNvSpPr>
          <p:nvPr/>
        </p:nvSpPr>
        <p:spPr bwMode="auto">
          <a:xfrm>
            <a:off x="0" y="20574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13" rIns="91425" bIns="45713" anchor="ctr"/>
          <a:lstStyle/>
          <a:p>
            <a:pPr algn="ctr" eaLnBrk="1" hangingPunct="1"/>
            <a:r>
              <a:rPr lang="en-US" sz="2400" b="0" dirty="0">
                <a:solidFill>
                  <a:schemeClr val="bg2"/>
                </a:solidFill>
                <a:latin typeface="Gill Sans"/>
                <a:cs typeface="Gill Sans"/>
              </a:rPr>
              <a:t>CS 489/698 Big Data Infrastructure (Winter 2016)</a:t>
            </a:r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76200" y="4572000"/>
            <a:ext cx="8991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13" rIns="91425" bIns="45713" anchor="ctr"/>
          <a:lstStyle/>
          <a:p>
            <a:pPr algn="ctr" eaLnBrk="1" hangingPunct="1"/>
            <a:r>
              <a:rPr lang="en-US" sz="2400" b="0" dirty="0" smtClean="0">
                <a:solidFill>
                  <a:schemeClr val="bg2"/>
                </a:solidFill>
                <a:latin typeface="Gill Sans"/>
                <a:cs typeface="Gill Sans"/>
              </a:rPr>
              <a:t>Jimmy Lin</a:t>
            </a:r>
          </a:p>
          <a:p>
            <a:pPr algn="ctr" eaLnBrk="1" hangingPunct="1"/>
            <a:r>
              <a:rPr lang="en-US" sz="2000" b="0" dirty="0" smtClean="0">
                <a:solidFill>
                  <a:schemeClr val="bg2"/>
                </a:solidFill>
                <a:latin typeface="Gill Sans"/>
                <a:cs typeface="Gill Sans"/>
              </a:rPr>
              <a:t>David R. Cheriton School of Computer Science</a:t>
            </a:r>
          </a:p>
          <a:p>
            <a:pPr algn="ctr" eaLnBrk="1" hangingPunct="1"/>
            <a:r>
              <a:rPr lang="en-US" sz="2000" b="0" dirty="0" smtClean="0">
                <a:solidFill>
                  <a:schemeClr val="bg2"/>
                </a:solidFill>
                <a:latin typeface="Gill Sans"/>
                <a:cs typeface="Gill Sans"/>
              </a:rPr>
              <a:t>University of Waterloo</a:t>
            </a:r>
            <a:endParaRPr lang="en-US" sz="2000" b="0" dirty="0">
              <a:solidFill>
                <a:schemeClr val="bg2"/>
              </a:solidFill>
              <a:latin typeface="Gill Sans"/>
              <a:cs typeface="Gill Sans"/>
            </a:endParaRPr>
          </a:p>
        </p:txBody>
      </p:sp>
      <p:sp>
        <p:nvSpPr>
          <p:cNvPr id="11" name="Rectangle 14"/>
          <p:cNvSpPr>
            <a:spLocks noChangeArrowheads="1"/>
          </p:cNvSpPr>
          <p:nvPr/>
        </p:nvSpPr>
        <p:spPr bwMode="auto">
          <a:xfrm>
            <a:off x="76200" y="3352801"/>
            <a:ext cx="8991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13" rIns="91425" bIns="45713" anchor="ctr"/>
          <a:lstStyle/>
          <a:p>
            <a:pPr algn="ctr" eaLnBrk="1" hangingPunct="1"/>
            <a:r>
              <a:rPr lang="en-US" sz="2400" b="0" dirty="0" smtClean="0">
                <a:solidFill>
                  <a:schemeClr val="bg2"/>
                </a:solidFill>
                <a:latin typeface="Gill Sans"/>
                <a:cs typeface="Gill Sans"/>
              </a:rPr>
              <a:t>January 7, 2016</a:t>
            </a:r>
            <a:endParaRPr lang="en-US" sz="2400" b="0" dirty="0">
              <a:solidFill>
                <a:schemeClr val="bg2"/>
              </a:solidFill>
              <a:latin typeface="Gill Sans"/>
              <a:cs typeface="Gill Sans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371600" y="5943600"/>
            <a:ext cx="632737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 dirty="0" smtClean="0">
                <a:solidFill>
                  <a:schemeClr val="bg1"/>
                </a:solidFill>
                <a:latin typeface="Gill Sans"/>
                <a:cs typeface="Gill Sans"/>
              </a:rPr>
              <a:t>These slides are available at http</a:t>
            </a:r>
            <a:r>
              <a:rPr lang="en-US" sz="1800" b="0" dirty="0">
                <a:solidFill>
                  <a:schemeClr val="bg1"/>
                </a:solidFill>
                <a:latin typeface="Gill Sans"/>
                <a:cs typeface="Gill Sans"/>
              </a:rPr>
              <a:t>://</a:t>
            </a:r>
            <a:r>
              <a:rPr lang="en-US" sz="1800" b="0" dirty="0" err="1">
                <a:solidFill>
                  <a:schemeClr val="bg1"/>
                </a:solidFill>
                <a:latin typeface="Gill Sans"/>
                <a:cs typeface="Gill Sans"/>
              </a:rPr>
              <a:t>lintool.github.io</a:t>
            </a:r>
            <a:r>
              <a:rPr lang="en-US" sz="1800" b="0" dirty="0">
                <a:solidFill>
                  <a:schemeClr val="bg1"/>
                </a:solidFill>
                <a:latin typeface="Gill Sans"/>
                <a:cs typeface="Gill Sans"/>
              </a:rPr>
              <a:t>/bigdata-2016w</a:t>
            </a:r>
            <a:r>
              <a:rPr lang="en-US" sz="1800" b="0" dirty="0" smtClean="0">
                <a:solidFill>
                  <a:schemeClr val="bg1"/>
                </a:solidFill>
                <a:latin typeface="Gill Sans"/>
                <a:cs typeface="Gill Sans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33134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5-01-29 at 8.26.0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67800" y="2743200"/>
            <a:ext cx="18379440" cy="4150678"/>
          </a:xfrm>
          <a:prstGeom prst="rect">
            <a:avLst/>
          </a:prstGeom>
        </p:spPr>
      </p:pic>
      <p:pic>
        <p:nvPicPr>
          <p:cNvPr id="4" name="Picture 3" descr="Screen Shot 2015-01-29 at 8.26.0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379440" cy="415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97952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Rosetta_Ston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9134790"/>
          </a:xfrm>
          <a:prstGeom prst="rect">
            <a:avLst/>
          </a:prstGeom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6611938"/>
            <a:ext cx="2743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>
                <a:solidFill>
                  <a:srgbClr val="FFFFFF"/>
                </a:solidFill>
              </a:rPr>
              <a:t>Source: </a:t>
            </a:r>
            <a:r>
              <a:rPr lang="en-US" sz="1000" b="0" dirty="0" smtClean="0">
                <a:solidFill>
                  <a:srgbClr val="FFFFFF"/>
                </a:solidFill>
              </a:rPr>
              <a:t>Wikipedia (Rosetta Stone)</a:t>
            </a:r>
          </a:p>
        </p:txBody>
      </p:sp>
    </p:spTree>
    <p:extLst>
      <p:ext uri="{BB962C8B-B14F-4D97-AF65-F5344CB8AC3E}">
        <p14:creationId xmlns:p14="http://schemas.microsoft.com/office/powerpoint/2010/main" val="8635170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 data like more data!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0" y="1506538"/>
            <a:ext cx="5181600" cy="5199062"/>
            <a:chOff x="864" y="1257"/>
            <a:chExt cx="3264" cy="3275"/>
          </a:xfrm>
        </p:grpSpPr>
        <p:pic>
          <p:nvPicPr>
            <p:cNvPr id="12298" name="Picture 4" descr="BankoBrillDataGraph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200" y="1257"/>
              <a:ext cx="2928" cy="2747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</p:spPr>
        </p:pic>
        <p:sp>
          <p:nvSpPr>
            <p:cNvPr id="12299" name="Text Box 6"/>
            <p:cNvSpPr txBox="1">
              <a:spLocks noChangeArrowheads="1"/>
            </p:cNvSpPr>
            <p:nvPr/>
          </p:nvSpPr>
          <p:spPr bwMode="auto">
            <a:xfrm>
              <a:off x="864" y="4377"/>
              <a:ext cx="1112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000" b="0" dirty="0">
                  <a:solidFill>
                    <a:schemeClr val="bg1"/>
                  </a:solidFill>
                </a:rPr>
                <a:t>(</a:t>
              </a:r>
              <a:r>
                <a:rPr lang="en-US" sz="1000" b="0" dirty="0" err="1">
                  <a:solidFill>
                    <a:schemeClr val="bg1"/>
                  </a:solidFill>
                </a:rPr>
                <a:t>Banko</a:t>
              </a:r>
              <a:r>
                <a:rPr lang="en-US" sz="1000" b="0" dirty="0">
                  <a:solidFill>
                    <a:schemeClr val="bg1"/>
                  </a:solidFill>
                </a:rPr>
                <a:t> and Brill, ACL 2001)</a:t>
              </a: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0" y="1905000"/>
            <a:ext cx="8705850" cy="4953000"/>
            <a:chOff x="0" y="1508"/>
            <a:chExt cx="5484" cy="3120"/>
          </a:xfrm>
        </p:grpSpPr>
        <p:pic>
          <p:nvPicPr>
            <p:cNvPr id="12296" name="Picture 5" descr="MT-LM-siz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60" y="1508"/>
              <a:ext cx="3324" cy="233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</p:pic>
        <p:sp>
          <p:nvSpPr>
            <p:cNvPr id="12297" name="Text Box 7"/>
            <p:cNvSpPr txBox="1">
              <a:spLocks noChangeArrowheads="1"/>
            </p:cNvSpPr>
            <p:nvPr/>
          </p:nvSpPr>
          <p:spPr bwMode="auto">
            <a:xfrm>
              <a:off x="0" y="4473"/>
              <a:ext cx="1121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000" b="0" dirty="0">
                  <a:solidFill>
                    <a:schemeClr val="bg1"/>
                  </a:solidFill>
                </a:rPr>
                <a:t>(</a:t>
              </a:r>
              <a:r>
                <a:rPr lang="en-US" sz="1000" b="0" dirty="0" err="1">
                  <a:solidFill>
                    <a:schemeClr val="bg1"/>
                  </a:solidFill>
                </a:rPr>
                <a:t>Brants</a:t>
              </a:r>
              <a:r>
                <a:rPr lang="en-US" sz="1000" b="0" dirty="0">
                  <a:solidFill>
                    <a:schemeClr val="bg1"/>
                  </a:solidFill>
                </a:rPr>
                <a:t> et al., EMNLP 2007)</a:t>
              </a:r>
              <a:endParaRPr lang="en-US" sz="1800" b="0" dirty="0">
                <a:solidFill>
                  <a:schemeClr val="bg1"/>
                </a:solidFill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57200" y="838200"/>
            <a:ext cx="26262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chemeClr val="bg1"/>
                </a:solidFill>
                <a:latin typeface="Gill Sans"/>
                <a:cs typeface="Gill Sans"/>
              </a:rPr>
              <a:t>s/knowledge/data/g;</a:t>
            </a:r>
            <a:endParaRPr lang="en-US" sz="2400" b="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cxnSp>
        <p:nvCxnSpPr>
          <p:cNvPr id="11" name="Straight Arrow Connector 10"/>
          <p:cNvCxnSpPr>
            <a:cxnSpLocks noChangeShapeType="1"/>
          </p:cNvCxnSpPr>
          <p:nvPr/>
        </p:nvCxnSpPr>
        <p:spPr bwMode="auto">
          <a:xfrm flipV="1">
            <a:off x="914400" y="2514600"/>
            <a:ext cx="3962400" cy="3276600"/>
          </a:xfrm>
          <a:prstGeom prst="straightConnector1">
            <a:avLst/>
          </a:prstGeom>
          <a:noFill/>
          <a:ln w="114300">
            <a:solidFill>
              <a:srgbClr val="FF0000"/>
            </a:solidFill>
            <a:round/>
            <a:headEnd/>
            <a:tailEnd type="arrow" w="lg" len="lg"/>
          </a:ln>
        </p:spPr>
      </p:cxnSp>
      <p:cxnSp>
        <p:nvCxnSpPr>
          <p:cNvPr id="12" name="Straight Arrow Connector 11"/>
          <p:cNvCxnSpPr>
            <a:cxnSpLocks noChangeShapeType="1"/>
          </p:cNvCxnSpPr>
          <p:nvPr/>
        </p:nvCxnSpPr>
        <p:spPr bwMode="auto">
          <a:xfrm flipV="1">
            <a:off x="5029200" y="1524000"/>
            <a:ext cx="3276600" cy="914400"/>
          </a:xfrm>
          <a:prstGeom prst="straightConnector1">
            <a:avLst/>
          </a:prstGeom>
          <a:noFill/>
          <a:ln w="114300">
            <a:solidFill>
              <a:srgbClr val="FF0000"/>
            </a:solidFill>
            <a:round/>
            <a:headEnd/>
            <a:tailEnd type="arrow" w="lg" len="lg"/>
          </a:ln>
        </p:spPr>
      </p:cxnSp>
    </p:spTree>
    <p:extLst>
      <p:ext uri="{BB962C8B-B14F-4D97-AF65-F5344CB8AC3E}">
        <p14:creationId xmlns:p14="http://schemas.microsoft.com/office/powerpoint/2010/main" val="2225208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unset_over_Shinjuk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838200" y="-38546"/>
            <a:ext cx="10249729" cy="6896546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581400" y="1219200"/>
            <a:ext cx="4495800" cy="1028700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"/>
                <a:ea typeface="+mj-ea"/>
                <a:cs typeface="Gill Sans"/>
              </a:rPr>
              <a:t>Commerce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ll Sans"/>
              <a:ea typeface="+mj-ea"/>
              <a:cs typeface="Gill Sans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1981200" y="228600"/>
            <a:ext cx="5257800" cy="1143000"/>
          </a:xfrm>
          <a:prstGeom prst="rect">
            <a:avLst/>
          </a:prstGeom>
        </p:spPr>
        <p:txBody>
          <a:bodyPr/>
          <a:lstStyle/>
          <a:p>
            <a:pPr marL="342848" lvl="0" indent="-342848" eaLnBrk="1" hangingPunct="1">
              <a:spcBef>
                <a:spcPct val="25000"/>
              </a:spcBef>
              <a:spcAft>
                <a:spcPct val="25000"/>
              </a:spcAft>
              <a:buClr>
                <a:srgbClr val="5675A9"/>
              </a:buClr>
              <a:buSzPct val="75000"/>
            </a:pPr>
            <a:r>
              <a:rPr lang="en-US" sz="2000" b="0" kern="0" dirty="0" smtClean="0">
                <a:solidFill>
                  <a:schemeClr val="bg1"/>
                </a:solidFill>
                <a:latin typeface="Gill Sans"/>
                <a:cs typeface="Gill Sans"/>
              </a:rPr>
              <a:t>Know thy customers</a:t>
            </a:r>
          </a:p>
          <a:p>
            <a:pPr marL="342848" lvl="0" indent="-342848" eaLnBrk="1" hangingPunct="1">
              <a:spcBef>
                <a:spcPct val="25000"/>
              </a:spcBef>
              <a:spcAft>
                <a:spcPct val="25000"/>
              </a:spcAft>
              <a:buClr>
                <a:srgbClr val="5675A9"/>
              </a:buClr>
              <a:buSzPct val="75000"/>
            </a:pPr>
            <a:r>
              <a:rPr lang="en-US" sz="2000" b="0" kern="0" dirty="0" smtClean="0">
                <a:solidFill>
                  <a:schemeClr val="bg1"/>
                </a:solidFill>
                <a:latin typeface="Gill Sans"/>
                <a:cs typeface="Gill Sans"/>
              </a:rPr>
              <a:t>Data </a:t>
            </a:r>
            <a:r>
              <a:rPr lang="en-US" sz="2000" b="0" kern="0" dirty="0" smtClean="0">
                <a:solidFill>
                  <a:schemeClr val="bg1"/>
                </a:solidFill>
                <a:latin typeface="Gill Sans"/>
                <a:cs typeface="Gill Sans"/>
                <a:sym typeface="Symbol"/>
              </a:rPr>
              <a:t> Insights  Competitive advantages </a:t>
            </a:r>
            <a:endParaRPr lang="en-US" sz="2000" b="0" kern="0" dirty="0" smtClean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13" name="TextBox 3"/>
          <p:cNvSpPr txBox="1">
            <a:spLocks noChangeArrowheads="1"/>
          </p:cNvSpPr>
          <p:nvPr/>
        </p:nvSpPr>
        <p:spPr bwMode="auto">
          <a:xfrm>
            <a:off x="6781800" y="6611938"/>
            <a:ext cx="2362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000" b="0" dirty="0"/>
              <a:t>Source: </a:t>
            </a:r>
            <a:r>
              <a:rPr lang="en-US" sz="1000" b="0" dirty="0" err="1" smtClean="0"/>
              <a:t>Wikiedia</a:t>
            </a:r>
            <a:r>
              <a:rPr lang="en-US" sz="1000" b="0" dirty="0" smtClean="0"/>
              <a:t> (Shinjuku, Tokyo)</a:t>
            </a:r>
          </a:p>
        </p:txBody>
      </p:sp>
    </p:spTree>
    <p:extLst>
      <p:ext uri="{BB962C8B-B14F-4D97-AF65-F5344CB8AC3E}">
        <p14:creationId xmlns:p14="http://schemas.microsoft.com/office/powerpoint/2010/main" val="26165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2382560"/>
            <a:ext cx="7619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 smtClean="0">
                <a:solidFill>
                  <a:schemeClr val="bg1"/>
                </a:solidFill>
                <a:latin typeface="Gill Sans"/>
                <a:cs typeface="Gill Sans"/>
              </a:rPr>
              <a:t>An organization </a:t>
            </a:r>
            <a:r>
              <a:rPr lang="en-US" sz="2400" b="0" dirty="0">
                <a:solidFill>
                  <a:schemeClr val="bg1"/>
                </a:solidFill>
                <a:latin typeface="Gill Sans"/>
                <a:cs typeface="Gill Sans"/>
              </a:rPr>
              <a:t>should retain </a:t>
            </a:r>
            <a:r>
              <a:rPr lang="en-US" sz="2400" b="0" dirty="0" smtClean="0">
                <a:solidFill>
                  <a:schemeClr val="bg1"/>
                </a:solidFill>
                <a:latin typeface="Gill Sans"/>
                <a:cs typeface="Gill Sans"/>
              </a:rPr>
              <a:t>data that </a:t>
            </a:r>
            <a:r>
              <a:rPr lang="en-US" sz="2400" b="0" dirty="0">
                <a:solidFill>
                  <a:schemeClr val="bg1"/>
                </a:solidFill>
                <a:latin typeface="Gill Sans"/>
                <a:cs typeface="Gill Sans"/>
              </a:rPr>
              <a:t>result from carrying out its mission and exploit </a:t>
            </a:r>
            <a:r>
              <a:rPr lang="en-US" sz="2400" b="0" dirty="0" smtClean="0">
                <a:solidFill>
                  <a:schemeClr val="bg1"/>
                </a:solidFill>
                <a:latin typeface="Gill Sans"/>
                <a:cs typeface="Gill Sans"/>
              </a:rPr>
              <a:t>those data </a:t>
            </a:r>
            <a:r>
              <a:rPr lang="en-US" sz="2400" b="0" dirty="0">
                <a:solidFill>
                  <a:schemeClr val="bg1"/>
                </a:solidFill>
                <a:latin typeface="Gill Sans"/>
                <a:cs typeface="Gill Sans"/>
              </a:rPr>
              <a:t>to generate insights that benefit the </a:t>
            </a:r>
            <a:r>
              <a:rPr lang="en-US" sz="2400" b="0" dirty="0" smtClean="0">
                <a:solidFill>
                  <a:schemeClr val="bg1"/>
                </a:solidFill>
                <a:latin typeface="Gill Sans"/>
                <a:cs typeface="Gill Sans"/>
              </a:rPr>
              <a:t>organization, for example, market analysis, strategic planning, decision making, etc.</a:t>
            </a:r>
            <a:endParaRPr lang="en-US" sz="2400" b="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0" y="1752600"/>
            <a:ext cx="7619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Gill Sans"/>
                <a:cs typeface="Gill Sans"/>
              </a:rPr>
              <a:t>Business Intelligence</a:t>
            </a:r>
            <a:endParaRPr lang="en-US" sz="280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4" name="TextBox 3"/>
          <p:cNvSpPr txBox="1"/>
          <p:nvPr/>
        </p:nvSpPr>
        <p:spPr>
          <a:xfrm rot="20704901">
            <a:off x="4045075" y="4308760"/>
            <a:ext cx="220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  <a:latin typeface="Gill Sans"/>
                <a:cs typeface="Gill Sans"/>
              </a:rPr>
              <a:t>Duh!?</a:t>
            </a:r>
            <a:endParaRPr lang="en-US" sz="4800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37414058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76600" y="1447800"/>
            <a:ext cx="25146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 smtClean="0">
                <a:solidFill>
                  <a:srgbClr val="000000"/>
                </a:solidFill>
                <a:latin typeface="Gill Sans"/>
                <a:cs typeface="Gill Sans"/>
              </a:rPr>
              <a:t>a useful service</a:t>
            </a:r>
            <a:endParaRPr lang="en-US" sz="2400" b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86400" y="3657600"/>
            <a:ext cx="312420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 smtClean="0">
                <a:solidFill>
                  <a:srgbClr val="000000"/>
                </a:solidFill>
                <a:latin typeface="Gill Sans"/>
                <a:cs typeface="Gill Sans"/>
              </a:rPr>
              <a:t>analyze user behavior to extract insights</a:t>
            </a:r>
            <a:endParaRPr lang="en-US" sz="2400" b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" y="3657600"/>
            <a:ext cx="243840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 smtClean="0">
                <a:solidFill>
                  <a:srgbClr val="000000"/>
                </a:solidFill>
                <a:latin typeface="Gill Sans"/>
                <a:cs typeface="Gill Sans"/>
              </a:rPr>
              <a:t>transform insights into action</a:t>
            </a:r>
            <a:endParaRPr lang="en-US" sz="2400" b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7" name="Right Arrow 6"/>
          <p:cNvSpPr/>
          <p:nvPr/>
        </p:nvSpPr>
        <p:spPr bwMode="auto">
          <a:xfrm rot="3600000">
            <a:off x="5050762" y="2456837"/>
            <a:ext cx="1538377" cy="7620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ight Arrow 8"/>
          <p:cNvSpPr/>
          <p:nvPr/>
        </p:nvSpPr>
        <p:spPr bwMode="auto">
          <a:xfrm rot="7200000" flipH="1">
            <a:off x="2459961" y="2380637"/>
            <a:ext cx="1538377" cy="7620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Right Arrow 9"/>
          <p:cNvSpPr/>
          <p:nvPr/>
        </p:nvSpPr>
        <p:spPr bwMode="auto">
          <a:xfrm flipH="1">
            <a:off x="3643223" y="3733800"/>
            <a:ext cx="1538377" cy="7620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76600" y="2057400"/>
            <a:ext cx="2514600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solidFill>
                  <a:srgbClr val="000000"/>
                </a:solidFill>
                <a:latin typeface="Gill Sans"/>
                <a:cs typeface="Gill Sans"/>
              </a:rPr>
              <a:t>$</a:t>
            </a:r>
            <a:r>
              <a:rPr lang="en-US" sz="2400" b="0" dirty="0" smtClean="0">
                <a:solidFill>
                  <a:srgbClr val="000000"/>
                </a:solidFill>
                <a:latin typeface="Gill Sans"/>
                <a:cs typeface="Gill Sans"/>
              </a:rPr>
              <a:t/>
            </a:r>
            <a:br>
              <a:rPr lang="en-US" sz="2400" b="0" dirty="0" smtClean="0">
                <a:solidFill>
                  <a:srgbClr val="000000"/>
                </a:solidFill>
                <a:latin typeface="Gill Sans"/>
                <a:cs typeface="Gill Sans"/>
              </a:rPr>
            </a:br>
            <a:r>
              <a:rPr lang="en-US" b="0" dirty="0" smtClean="0">
                <a:solidFill>
                  <a:srgbClr val="000000"/>
                </a:solidFill>
                <a:latin typeface="Gill Sans"/>
                <a:cs typeface="Gill Sans"/>
              </a:rPr>
              <a:t>(hopefully)</a:t>
            </a:r>
            <a:endParaRPr lang="en-US" b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Virtuous Product Cycle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676400" y="4722168"/>
            <a:ext cx="13716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 smtClean="0">
                <a:solidFill>
                  <a:srgbClr val="000000"/>
                </a:solidFill>
                <a:latin typeface="Gill Sans"/>
                <a:cs typeface="Gill Sans"/>
              </a:rPr>
              <a:t>Google.</a:t>
            </a:r>
            <a:endParaRPr lang="en-US" sz="2400" b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19400" y="4722168"/>
            <a:ext cx="16002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 smtClean="0">
                <a:solidFill>
                  <a:srgbClr val="000000"/>
                </a:solidFill>
                <a:latin typeface="Gill Sans"/>
                <a:cs typeface="Gill Sans"/>
              </a:rPr>
              <a:t>Facebook.</a:t>
            </a:r>
            <a:endParaRPr lang="en-US" sz="2400" b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67200" y="4722168"/>
            <a:ext cx="12192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 smtClean="0">
                <a:solidFill>
                  <a:srgbClr val="000000"/>
                </a:solidFill>
                <a:latin typeface="Gill Sans"/>
                <a:cs typeface="Gill Sans"/>
              </a:rPr>
              <a:t>Twitter.</a:t>
            </a:r>
            <a:endParaRPr lang="en-US" sz="2400" b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57800" y="4717703"/>
            <a:ext cx="16002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 smtClean="0">
                <a:solidFill>
                  <a:srgbClr val="000000"/>
                </a:solidFill>
                <a:latin typeface="Gill Sans"/>
                <a:cs typeface="Gill Sans"/>
              </a:rPr>
              <a:t>Amazon.</a:t>
            </a:r>
            <a:endParaRPr lang="en-US" sz="2400" b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48400" y="4722168"/>
            <a:ext cx="16002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 err="1" smtClean="0">
                <a:solidFill>
                  <a:srgbClr val="000000"/>
                </a:solidFill>
                <a:latin typeface="Gill Sans"/>
                <a:cs typeface="Gill Sans"/>
              </a:rPr>
              <a:t>Uber</a:t>
            </a:r>
            <a:r>
              <a:rPr lang="en-US" sz="2400" b="0" dirty="0" smtClean="0">
                <a:solidFill>
                  <a:srgbClr val="000000"/>
                </a:solidFill>
                <a:latin typeface="Gill Sans"/>
                <a:cs typeface="Gill Sans"/>
              </a:rPr>
              <a:t>.</a:t>
            </a:r>
            <a:endParaRPr lang="en-US" sz="2400" b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62600" y="5484168"/>
            <a:ext cx="31242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00"/>
                </a:solidFill>
                <a:latin typeface="Gill Sans"/>
                <a:cs typeface="Gill Sans"/>
              </a:rPr>
              <a:t>data science</a:t>
            </a:r>
            <a:endParaRPr lang="en-US" sz="240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4800" y="5484168"/>
            <a:ext cx="31242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00"/>
                </a:solidFill>
                <a:latin typeface="Gill Sans"/>
                <a:cs typeface="Gill Sans"/>
              </a:rPr>
              <a:t>data products</a:t>
            </a:r>
            <a:endParaRPr lang="en-US" sz="240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41169515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7" grpId="0" animBg="1"/>
      <p:bldP spid="9" grpId="0" animBg="1"/>
      <p:bldP spid="10" grpId="0" animBg="1"/>
      <p:bldP spid="11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bama.jpe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0" y="0"/>
            <a:ext cx="11430000" cy="6858000"/>
          </a:xfrm>
          <a:prstGeom prst="rect">
            <a:avLst/>
          </a:prstGeom>
        </p:spPr>
      </p:pic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6781800" y="6611938"/>
            <a:ext cx="2362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000" b="0" dirty="0"/>
              <a:t>Source: </a:t>
            </a:r>
            <a:r>
              <a:rPr lang="en-US" sz="1000" b="0" dirty="0" err="1" smtClean="0"/>
              <a:t>Wikiedia</a:t>
            </a:r>
            <a:r>
              <a:rPr lang="en-US" sz="1000" b="0" dirty="0" smtClean="0"/>
              <a:t> (Guardian)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410200" y="1066800"/>
            <a:ext cx="3657600" cy="838200"/>
          </a:xfrm>
          <a:prstGeom prst="rect">
            <a:avLst/>
          </a:prstGeom>
        </p:spPr>
        <p:txBody>
          <a:bodyPr/>
          <a:lstStyle/>
          <a:p>
            <a:pPr marL="342848" lvl="0" indent="-342848" eaLnBrk="1" hangingPunct="1">
              <a:spcBef>
                <a:spcPct val="25000"/>
              </a:spcBef>
              <a:spcAft>
                <a:spcPct val="25000"/>
              </a:spcAft>
              <a:buClr>
                <a:srgbClr val="5675A9"/>
              </a:buClr>
              <a:buSzPct val="75000"/>
            </a:pPr>
            <a:r>
              <a:rPr lang="en-US" sz="2000" b="0" kern="0" dirty="0" smtClean="0">
                <a:solidFill>
                  <a:srgbClr val="FFFFFF"/>
                </a:solidFill>
                <a:latin typeface="Gill Sans"/>
                <a:cs typeface="Gill Sans"/>
              </a:rPr>
              <a:t>Humans as social sensors</a:t>
            </a:r>
          </a:p>
          <a:p>
            <a:pPr marL="342848" lvl="0" indent="-342848" eaLnBrk="1" hangingPunct="1">
              <a:spcBef>
                <a:spcPct val="25000"/>
              </a:spcBef>
              <a:spcAft>
                <a:spcPct val="25000"/>
              </a:spcAft>
              <a:buClr>
                <a:srgbClr val="5675A9"/>
              </a:buClr>
              <a:buSzPct val="75000"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"/>
                <a:cs typeface="Gill Sans"/>
              </a:rPr>
              <a:t>Computational social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"/>
                <a:cs typeface="Gill Sans"/>
              </a:rPr>
              <a:t> science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"/>
              <a:cs typeface="Gill San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029200" y="381000"/>
            <a:ext cx="3886200" cy="685800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"/>
                <a:ea typeface="+mj-ea"/>
                <a:cs typeface="Gill Sans"/>
              </a:rPr>
              <a:t>Society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"/>
              <a:ea typeface="+mj-ea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45255832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1" y="228600"/>
            <a:ext cx="388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 smtClean="0">
                <a:solidFill>
                  <a:schemeClr val="bg1"/>
                </a:solidFill>
                <a:latin typeface="Gill Sans"/>
                <a:cs typeface="Gill Sans"/>
              </a:rPr>
              <a:t>Predicting </a:t>
            </a:r>
            <a:r>
              <a:rPr lang="en-US" sz="2800" b="0" i="1" dirty="0" smtClean="0">
                <a:solidFill>
                  <a:schemeClr val="bg1"/>
                </a:solidFill>
                <a:latin typeface="Gill Sans"/>
                <a:cs typeface="Gill Sans"/>
              </a:rPr>
              <a:t>X</a:t>
            </a:r>
            <a:r>
              <a:rPr lang="en-US" sz="2800" b="0" dirty="0" smtClean="0">
                <a:solidFill>
                  <a:schemeClr val="bg1"/>
                </a:solidFill>
                <a:latin typeface="Gill Sans"/>
                <a:cs typeface="Gill Sans"/>
              </a:rPr>
              <a:t> with Twitter</a:t>
            </a:r>
            <a:endParaRPr lang="en-US" sz="2800" b="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0" y="6611938"/>
            <a:ext cx="350163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 smtClean="0">
                <a:solidFill>
                  <a:schemeClr val="bg1"/>
                </a:solidFill>
              </a:rPr>
              <a:t>(Paul and </a:t>
            </a:r>
            <a:r>
              <a:rPr lang="en-US" sz="1000" b="0" dirty="0" err="1" smtClean="0">
                <a:solidFill>
                  <a:schemeClr val="bg1"/>
                </a:solidFill>
              </a:rPr>
              <a:t>Dredze</a:t>
            </a:r>
            <a:r>
              <a:rPr lang="en-US" sz="1000" b="0" dirty="0" smtClean="0">
                <a:solidFill>
                  <a:schemeClr val="bg1"/>
                </a:solidFill>
              </a:rPr>
              <a:t>, ICWSM 2011; Bond et al., Nature 2011)</a:t>
            </a:r>
            <a:endParaRPr lang="en-US" sz="1000" b="0" dirty="0">
              <a:solidFill>
                <a:schemeClr val="bg1"/>
              </a:solidFill>
            </a:endParaRPr>
          </a:p>
        </p:txBody>
      </p:sp>
      <p:pic>
        <p:nvPicPr>
          <p:cNvPr id="6" name="Picture 5" descr="Screen Shot 2016-01-01 at 9.19.2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762000"/>
            <a:ext cx="5334000" cy="3678621"/>
          </a:xfrm>
          <a:prstGeom prst="rect">
            <a:avLst/>
          </a:prstGeom>
        </p:spPr>
      </p:pic>
      <p:pic>
        <p:nvPicPr>
          <p:cNvPr id="7" name="Picture 6" descr="Screen Shot 2016-01-01 at 9.22.1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905000"/>
            <a:ext cx="4396082" cy="41310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81400" y="6019800"/>
            <a:ext cx="541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0" dirty="0" smtClean="0">
                <a:solidFill>
                  <a:schemeClr val="bg1"/>
                </a:solidFill>
                <a:latin typeface="Gill Sans"/>
                <a:cs typeface="Gill Sans"/>
              </a:rPr>
              <a:t>Political Mobilization on Facebook</a:t>
            </a:r>
            <a:endParaRPr lang="en-US" sz="2800" b="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47800" y="4800600"/>
            <a:ext cx="4114800" cy="5847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0" dirty="0" smtClean="0">
                <a:solidFill>
                  <a:srgbClr val="000000"/>
                </a:solidFill>
                <a:latin typeface="Gill Sans"/>
                <a:cs typeface="Gill Sans"/>
              </a:rPr>
              <a:t>2010 US Midterm Elections: </a:t>
            </a:r>
            <a:br>
              <a:rPr lang="en-US" b="0" dirty="0" smtClean="0">
                <a:solidFill>
                  <a:srgbClr val="000000"/>
                </a:solidFill>
                <a:latin typeface="Gill Sans"/>
                <a:cs typeface="Gill Sans"/>
              </a:rPr>
            </a:br>
            <a:r>
              <a:rPr lang="en-US" b="0" dirty="0" smtClean="0">
                <a:solidFill>
                  <a:srgbClr val="000000"/>
                </a:solidFill>
                <a:latin typeface="Gill Sans"/>
                <a:cs typeface="Gill Sans"/>
              </a:rPr>
              <a:t>60m users shown “I Voted” Messages</a:t>
            </a:r>
            <a:endParaRPr lang="en-US" b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47800" y="5334000"/>
            <a:ext cx="25146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0" dirty="0" smtClean="0">
                <a:solidFill>
                  <a:srgbClr val="000000"/>
                </a:solidFill>
                <a:latin typeface="Gill Sans"/>
                <a:cs typeface="Gill Sans"/>
              </a:rPr>
              <a:t>Summary: increased turnout by 60k directly and 280k indirectly</a:t>
            </a:r>
            <a:endParaRPr lang="en-US" sz="1400" b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90901414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BF_009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0"/>
            <a:ext cx="10289572" cy="6858000"/>
          </a:xfrm>
          <a:prstGeom prst="rect">
            <a:avLst/>
          </a:prstGeom>
        </p:spPr>
      </p:pic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0" y="6611938"/>
            <a:ext cx="107577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/>
              <a:t>Source: </a:t>
            </a:r>
            <a:r>
              <a:rPr lang="en-US" sz="1000" b="0" dirty="0" smtClean="0"/>
              <a:t>Google</a:t>
            </a:r>
            <a:endParaRPr lang="en-US" sz="1000" b="0" dirty="0"/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0" y="2286000"/>
            <a:ext cx="9144000" cy="10287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 baseline="0">
                <a:solidFill>
                  <a:schemeClr val="bg1"/>
                </a:solidFill>
                <a:latin typeface="Gill Sans"/>
                <a:ea typeface="+mj-ea"/>
                <a:cs typeface="Gill San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5pPr>
            <a:lvl6pPr marL="45713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663300"/>
                </a:solidFill>
                <a:latin typeface="Arial Black" pitchFamily="34" charset="0"/>
              </a:defRPr>
            </a:lvl6pPr>
            <a:lvl7pPr marL="914259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663300"/>
                </a:solidFill>
                <a:latin typeface="Arial Black" pitchFamily="34" charset="0"/>
              </a:defRPr>
            </a:lvl7pPr>
            <a:lvl8pPr marL="137139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663300"/>
                </a:solidFill>
                <a:latin typeface="Arial Black" pitchFamily="34" charset="0"/>
              </a:defRPr>
            </a:lvl8pPr>
            <a:lvl9pPr marL="1828519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663300"/>
                </a:solidFill>
                <a:latin typeface="Arial Black" pitchFamily="34" charset="0"/>
              </a:defRPr>
            </a:lvl9pPr>
          </a:lstStyle>
          <a:p>
            <a:pPr algn="ctr"/>
            <a:r>
              <a:rPr lang="en-US" dirty="0" smtClean="0">
                <a:solidFill>
                  <a:schemeClr val="tx1"/>
                </a:solidFill>
              </a:rPr>
              <a:t>Tackling Big Data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83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3" name="Straight Arrow Connector 172"/>
          <p:cNvCxnSpPr>
            <a:cxnSpLocks noChangeShapeType="1"/>
          </p:cNvCxnSpPr>
          <p:nvPr/>
        </p:nvCxnSpPr>
        <p:spPr bwMode="auto">
          <a:xfrm rot="5400000">
            <a:off x="2644776" y="3213100"/>
            <a:ext cx="273050" cy="3175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4" name="Straight Arrow Connector 173"/>
          <p:cNvCxnSpPr>
            <a:cxnSpLocks noChangeShapeType="1"/>
          </p:cNvCxnSpPr>
          <p:nvPr/>
        </p:nvCxnSpPr>
        <p:spPr bwMode="auto">
          <a:xfrm rot="5400000">
            <a:off x="3938588" y="3213100"/>
            <a:ext cx="274638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5" name="Straight Arrow Connector 174"/>
          <p:cNvCxnSpPr>
            <a:cxnSpLocks noChangeShapeType="1"/>
          </p:cNvCxnSpPr>
          <p:nvPr/>
        </p:nvCxnSpPr>
        <p:spPr bwMode="auto">
          <a:xfrm rot="5400000">
            <a:off x="5233988" y="3213100"/>
            <a:ext cx="274638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6" name="Straight Arrow Connector 175"/>
          <p:cNvCxnSpPr>
            <a:cxnSpLocks noChangeShapeType="1"/>
          </p:cNvCxnSpPr>
          <p:nvPr/>
        </p:nvCxnSpPr>
        <p:spPr bwMode="auto">
          <a:xfrm rot="5400000">
            <a:off x="6605588" y="3213100"/>
            <a:ext cx="274638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9" name="Rectangle 7"/>
          <p:cNvSpPr>
            <a:spLocks noChangeArrowheads="1"/>
          </p:cNvSpPr>
          <p:nvPr/>
        </p:nvSpPr>
        <p:spPr bwMode="auto">
          <a:xfrm>
            <a:off x="6324600" y="2666999"/>
            <a:ext cx="838200" cy="4095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b="0" dirty="0" smtClean="0">
                <a:solidFill>
                  <a:schemeClr val="bg2"/>
                </a:solidFill>
              </a:rPr>
              <a:t>combine</a:t>
            </a:r>
            <a:endParaRPr lang="en-US" sz="1200" b="0" dirty="0">
              <a:solidFill>
                <a:schemeClr val="bg2"/>
              </a:solidFill>
            </a:endParaRPr>
          </a:p>
        </p:txBody>
      </p:sp>
      <p:sp>
        <p:nvSpPr>
          <p:cNvPr id="170" name="Rectangle 4"/>
          <p:cNvSpPr>
            <a:spLocks noChangeArrowheads="1"/>
          </p:cNvSpPr>
          <p:nvPr/>
        </p:nvSpPr>
        <p:spPr bwMode="auto">
          <a:xfrm>
            <a:off x="2362200" y="2666999"/>
            <a:ext cx="838200" cy="4095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b="0" dirty="0" smtClean="0">
                <a:solidFill>
                  <a:schemeClr val="bg2"/>
                </a:solidFill>
              </a:rPr>
              <a:t>combine</a:t>
            </a:r>
            <a:endParaRPr lang="en-US" sz="1200" b="0" dirty="0">
              <a:solidFill>
                <a:schemeClr val="bg2"/>
              </a:solidFill>
            </a:endParaRPr>
          </a:p>
        </p:txBody>
      </p:sp>
      <p:sp>
        <p:nvSpPr>
          <p:cNvPr id="171" name="Rectangle 5"/>
          <p:cNvSpPr>
            <a:spLocks noChangeArrowheads="1"/>
          </p:cNvSpPr>
          <p:nvPr/>
        </p:nvSpPr>
        <p:spPr bwMode="auto">
          <a:xfrm>
            <a:off x="3657600" y="2666999"/>
            <a:ext cx="838200" cy="4095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b="0" dirty="0" smtClean="0">
                <a:solidFill>
                  <a:schemeClr val="bg2"/>
                </a:solidFill>
              </a:rPr>
              <a:t>combine</a:t>
            </a:r>
            <a:endParaRPr lang="en-US" sz="1200" b="0" dirty="0">
              <a:solidFill>
                <a:schemeClr val="bg2"/>
              </a:solidFill>
            </a:endParaRPr>
          </a:p>
        </p:txBody>
      </p:sp>
      <p:sp>
        <p:nvSpPr>
          <p:cNvPr id="172" name="Rectangle 6"/>
          <p:cNvSpPr>
            <a:spLocks noChangeArrowheads="1"/>
          </p:cNvSpPr>
          <p:nvPr/>
        </p:nvSpPr>
        <p:spPr bwMode="auto">
          <a:xfrm>
            <a:off x="4953000" y="2666999"/>
            <a:ext cx="838200" cy="4095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b="0" dirty="0" smtClean="0">
                <a:solidFill>
                  <a:schemeClr val="bg2"/>
                </a:solidFill>
              </a:rPr>
              <a:t>combine</a:t>
            </a:r>
            <a:endParaRPr lang="en-US" sz="1200" b="0" dirty="0">
              <a:solidFill>
                <a:schemeClr val="bg2"/>
              </a:solidFill>
            </a:endParaRPr>
          </a:p>
        </p:txBody>
      </p:sp>
      <p:grpSp>
        <p:nvGrpSpPr>
          <p:cNvPr id="327" name="Group 326"/>
          <p:cNvGrpSpPr/>
          <p:nvPr/>
        </p:nvGrpSpPr>
        <p:grpSpPr>
          <a:xfrm>
            <a:off x="2286000" y="3381375"/>
            <a:ext cx="996950" cy="276225"/>
            <a:chOff x="2286000" y="3381375"/>
            <a:chExt cx="996950" cy="276225"/>
          </a:xfrm>
        </p:grpSpPr>
        <p:sp>
          <p:nvSpPr>
            <p:cNvPr id="178" name="Rectangle 144"/>
            <p:cNvSpPr>
              <a:spLocks noChangeArrowheads="1"/>
            </p:cNvSpPr>
            <p:nvPr/>
          </p:nvSpPr>
          <p:spPr bwMode="auto">
            <a:xfrm>
              <a:off x="2794665" y="3405506"/>
              <a:ext cx="22871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9" name="TextBox 145"/>
            <p:cNvSpPr txBox="1">
              <a:spLocks noChangeArrowheads="1"/>
            </p:cNvSpPr>
            <p:nvPr/>
          </p:nvSpPr>
          <p:spPr bwMode="auto">
            <a:xfrm>
              <a:off x="2784475" y="33813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 dirty="0"/>
                <a:t>b</a:t>
              </a:r>
              <a:endParaRPr lang="en-US" b="0" baseline="-25000" dirty="0"/>
            </a:p>
          </p:txBody>
        </p:sp>
        <p:sp>
          <p:nvSpPr>
            <p:cNvPr id="180" name="Rectangle 137"/>
            <p:cNvSpPr>
              <a:spLocks noChangeArrowheads="1"/>
            </p:cNvSpPr>
            <p:nvPr/>
          </p:nvSpPr>
          <p:spPr bwMode="auto">
            <a:xfrm>
              <a:off x="2296190" y="3405506"/>
              <a:ext cx="22871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1" name="TextBox 138"/>
            <p:cNvSpPr txBox="1">
              <a:spLocks noChangeArrowheads="1"/>
            </p:cNvSpPr>
            <p:nvPr/>
          </p:nvSpPr>
          <p:spPr bwMode="auto">
            <a:xfrm>
              <a:off x="2286000" y="33813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 dirty="0"/>
                <a:t>a</a:t>
              </a:r>
              <a:endParaRPr lang="en-US" b="0" baseline="-25000" dirty="0"/>
            </a:p>
          </p:txBody>
        </p:sp>
        <p:sp>
          <p:nvSpPr>
            <p:cNvPr id="182" name="Rectangle 135"/>
            <p:cNvSpPr>
              <a:spLocks noChangeArrowheads="1"/>
            </p:cNvSpPr>
            <p:nvPr/>
          </p:nvSpPr>
          <p:spPr bwMode="auto">
            <a:xfrm>
              <a:off x="2524904" y="3405506"/>
              <a:ext cx="22871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3" name="TextBox 136"/>
            <p:cNvSpPr txBox="1">
              <a:spLocks noChangeArrowheads="1"/>
            </p:cNvSpPr>
            <p:nvPr/>
          </p:nvSpPr>
          <p:spPr bwMode="auto">
            <a:xfrm>
              <a:off x="2514714" y="33813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1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184" name="Rectangle 142"/>
            <p:cNvSpPr>
              <a:spLocks noChangeArrowheads="1"/>
            </p:cNvSpPr>
            <p:nvPr/>
          </p:nvSpPr>
          <p:spPr bwMode="auto">
            <a:xfrm>
              <a:off x="3023379" y="3405506"/>
              <a:ext cx="22871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5" name="TextBox 143"/>
            <p:cNvSpPr txBox="1">
              <a:spLocks noChangeArrowheads="1"/>
            </p:cNvSpPr>
            <p:nvPr/>
          </p:nvSpPr>
          <p:spPr bwMode="auto">
            <a:xfrm>
              <a:off x="3013189" y="33813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326" name="Group 325"/>
          <p:cNvGrpSpPr/>
          <p:nvPr/>
        </p:nvGrpSpPr>
        <p:grpSpPr>
          <a:xfrm>
            <a:off x="3844925" y="3381375"/>
            <a:ext cx="498475" cy="276225"/>
            <a:chOff x="3844925" y="3381375"/>
            <a:chExt cx="498475" cy="276225"/>
          </a:xfrm>
        </p:grpSpPr>
        <p:sp>
          <p:nvSpPr>
            <p:cNvPr id="187" name="Rectangle 151"/>
            <p:cNvSpPr>
              <a:spLocks noChangeArrowheads="1"/>
            </p:cNvSpPr>
            <p:nvPr/>
          </p:nvSpPr>
          <p:spPr bwMode="auto">
            <a:xfrm>
              <a:off x="3855115" y="3405506"/>
              <a:ext cx="22871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9" name="TextBox 152"/>
            <p:cNvSpPr txBox="1">
              <a:spLocks noChangeArrowheads="1"/>
            </p:cNvSpPr>
            <p:nvPr/>
          </p:nvSpPr>
          <p:spPr bwMode="auto">
            <a:xfrm>
              <a:off x="3844925" y="33813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191" name="Rectangle 149"/>
            <p:cNvSpPr>
              <a:spLocks noChangeArrowheads="1"/>
            </p:cNvSpPr>
            <p:nvPr/>
          </p:nvSpPr>
          <p:spPr bwMode="auto">
            <a:xfrm>
              <a:off x="4083829" y="3405506"/>
              <a:ext cx="22871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92" name="TextBox 150"/>
            <p:cNvSpPr txBox="1">
              <a:spLocks noChangeArrowheads="1"/>
            </p:cNvSpPr>
            <p:nvPr/>
          </p:nvSpPr>
          <p:spPr bwMode="auto">
            <a:xfrm>
              <a:off x="4073639" y="33813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 smtClean="0">
                  <a:solidFill>
                    <a:schemeClr val="bg1"/>
                  </a:solidFill>
                </a:rPr>
                <a:t>9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25" name="Group 324"/>
          <p:cNvGrpSpPr/>
          <p:nvPr/>
        </p:nvGrpSpPr>
        <p:grpSpPr>
          <a:xfrm>
            <a:off x="4876800" y="3381375"/>
            <a:ext cx="990600" cy="276225"/>
            <a:chOff x="4876800" y="3381375"/>
            <a:chExt cx="990600" cy="276225"/>
          </a:xfrm>
        </p:grpSpPr>
        <p:sp>
          <p:nvSpPr>
            <p:cNvPr id="196" name="Rectangle 165"/>
            <p:cNvSpPr>
              <a:spLocks noChangeArrowheads="1"/>
            </p:cNvSpPr>
            <p:nvPr/>
          </p:nvSpPr>
          <p:spPr bwMode="auto">
            <a:xfrm>
              <a:off x="4886985" y="3405506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" name="Rectangle 172"/>
            <p:cNvSpPr>
              <a:spLocks noChangeArrowheads="1"/>
            </p:cNvSpPr>
            <p:nvPr/>
          </p:nvSpPr>
          <p:spPr bwMode="auto">
            <a:xfrm>
              <a:off x="5379359" y="3405506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8" name="TextBox 166"/>
            <p:cNvSpPr txBox="1">
              <a:spLocks noChangeArrowheads="1"/>
            </p:cNvSpPr>
            <p:nvPr/>
          </p:nvSpPr>
          <p:spPr bwMode="auto">
            <a:xfrm>
              <a:off x="4876800" y="33813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a</a:t>
              </a:r>
              <a:endParaRPr lang="en-US" b="0" baseline="-25000"/>
            </a:p>
          </p:txBody>
        </p:sp>
        <p:sp>
          <p:nvSpPr>
            <p:cNvPr id="199" name="TextBox 173"/>
            <p:cNvSpPr txBox="1">
              <a:spLocks noChangeArrowheads="1"/>
            </p:cNvSpPr>
            <p:nvPr/>
          </p:nvSpPr>
          <p:spPr bwMode="auto">
            <a:xfrm>
              <a:off x="5369174" y="3381375"/>
              <a:ext cx="26161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00" name="Rectangle 163"/>
            <p:cNvSpPr>
              <a:spLocks noChangeArrowheads="1"/>
            </p:cNvSpPr>
            <p:nvPr/>
          </p:nvSpPr>
          <p:spPr bwMode="auto">
            <a:xfrm>
              <a:off x="5115585" y="3405506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01" name="TextBox 164"/>
            <p:cNvSpPr txBox="1">
              <a:spLocks noChangeArrowheads="1"/>
            </p:cNvSpPr>
            <p:nvPr/>
          </p:nvSpPr>
          <p:spPr bwMode="auto">
            <a:xfrm>
              <a:off x="5105400" y="33813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5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02" name="Rectangle 170"/>
            <p:cNvSpPr>
              <a:spLocks noChangeArrowheads="1"/>
            </p:cNvSpPr>
            <p:nvPr/>
          </p:nvSpPr>
          <p:spPr bwMode="auto">
            <a:xfrm>
              <a:off x="5607959" y="3405506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03" name="TextBox 171"/>
            <p:cNvSpPr txBox="1">
              <a:spLocks noChangeArrowheads="1"/>
            </p:cNvSpPr>
            <p:nvPr/>
          </p:nvSpPr>
          <p:spPr bwMode="auto">
            <a:xfrm>
              <a:off x="5597774" y="33813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324" name="Group 323"/>
          <p:cNvGrpSpPr/>
          <p:nvPr/>
        </p:nvGrpSpPr>
        <p:grpSpPr>
          <a:xfrm>
            <a:off x="6248400" y="3381375"/>
            <a:ext cx="990600" cy="276225"/>
            <a:chOff x="6248400" y="3381375"/>
            <a:chExt cx="990600" cy="276225"/>
          </a:xfrm>
        </p:grpSpPr>
        <p:sp>
          <p:nvSpPr>
            <p:cNvPr id="205" name="Rectangle 179"/>
            <p:cNvSpPr>
              <a:spLocks noChangeArrowheads="1"/>
            </p:cNvSpPr>
            <p:nvPr/>
          </p:nvSpPr>
          <p:spPr bwMode="auto">
            <a:xfrm>
              <a:off x="6258585" y="3405506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6" name="Rectangle 186"/>
            <p:cNvSpPr>
              <a:spLocks noChangeArrowheads="1"/>
            </p:cNvSpPr>
            <p:nvPr/>
          </p:nvSpPr>
          <p:spPr bwMode="auto">
            <a:xfrm>
              <a:off x="6750959" y="3405506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" name="TextBox 180"/>
            <p:cNvSpPr txBox="1">
              <a:spLocks noChangeArrowheads="1"/>
            </p:cNvSpPr>
            <p:nvPr/>
          </p:nvSpPr>
          <p:spPr bwMode="auto">
            <a:xfrm>
              <a:off x="6248400" y="33813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b</a:t>
              </a:r>
              <a:endParaRPr lang="en-US" b="0" baseline="-25000"/>
            </a:p>
          </p:txBody>
        </p:sp>
        <p:sp>
          <p:nvSpPr>
            <p:cNvPr id="208" name="TextBox 187"/>
            <p:cNvSpPr txBox="1">
              <a:spLocks noChangeArrowheads="1"/>
            </p:cNvSpPr>
            <p:nvPr/>
          </p:nvSpPr>
          <p:spPr bwMode="auto">
            <a:xfrm>
              <a:off x="6740774" y="3381375"/>
              <a:ext cx="26161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09" name="Rectangle 177"/>
            <p:cNvSpPr>
              <a:spLocks noChangeArrowheads="1"/>
            </p:cNvSpPr>
            <p:nvPr/>
          </p:nvSpPr>
          <p:spPr bwMode="auto">
            <a:xfrm>
              <a:off x="6487185" y="3405506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10" name="TextBox 178"/>
            <p:cNvSpPr txBox="1">
              <a:spLocks noChangeArrowheads="1"/>
            </p:cNvSpPr>
            <p:nvPr/>
          </p:nvSpPr>
          <p:spPr bwMode="auto">
            <a:xfrm>
              <a:off x="6477000" y="33813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7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11" name="Rectangle 184"/>
            <p:cNvSpPr>
              <a:spLocks noChangeArrowheads="1"/>
            </p:cNvSpPr>
            <p:nvPr/>
          </p:nvSpPr>
          <p:spPr bwMode="auto">
            <a:xfrm>
              <a:off x="6979559" y="3405506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12" name="TextBox 185"/>
            <p:cNvSpPr txBox="1">
              <a:spLocks noChangeArrowheads="1"/>
            </p:cNvSpPr>
            <p:nvPr/>
          </p:nvSpPr>
          <p:spPr bwMode="auto">
            <a:xfrm>
              <a:off x="6969374" y="33813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 smtClean="0">
                  <a:solidFill>
                    <a:schemeClr val="bg1"/>
                  </a:solidFill>
                </a:rPr>
                <a:t>8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</p:grpSp>
      <p:sp>
        <p:nvSpPr>
          <p:cNvPr id="213" name="Rectangle 4"/>
          <p:cNvSpPr>
            <a:spLocks noChangeArrowheads="1"/>
          </p:cNvSpPr>
          <p:nvPr/>
        </p:nvSpPr>
        <p:spPr bwMode="auto">
          <a:xfrm>
            <a:off x="2286000" y="3733800"/>
            <a:ext cx="990600" cy="3333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b="0" dirty="0" smtClean="0">
                <a:solidFill>
                  <a:schemeClr val="bg2"/>
                </a:solidFill>
              </a:rPr>
              <a:t>partition</a:t>
            </a:r>
            <a:endParaRPr lang="en-US" sz="1200" b="0" dirty="0">
              <a:solidFill>
                <a:schemeClr val="bg2"/>
              </a:solidFill>
            </a:endParaRPr>
          </a:p>
        </p:txBody>
      </p:sp>
      <p:sp>
        <p:nvSpPr>
          <p:cNvPr id="214" name="Rectangle 4"/>
          <p:cNvSpPr>
            <a:spLocks noChangeArrowheads="1"/>
          </p:cNvSpPr>
          <p:nvPr/>
        </p:nvSpPr>
        <p:spPr bwMode="auto">
          <a:xfrm>
            <a:off x="3581400" y="3733800"/>
            <a:ext cx="990600" cy="3333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b="0" dirty="0" smtClean="0">
                <a:solidFill>
                  <a:schemeClr val="bg2"/>
                </a:solidFill>
              </a:rPr>
              <a:t>partition</a:t>
            </a:r>
            <a:endParaRPr lang="en-US" sz="1200" b="0" dirty="0">
              <a:solidFill>
                <a:schemeClr val="bg2"/>
              </a:solidFill>
            </a:endParaRPr>
          </a:p>
        </p:txBody>
      </p:sp>
      <p:sp>
        <p:nvSpPr>
          <p:cNvPr id="215" name="Rectangle 4"/>
          <p:cNvSpPr>
            <a:spLocks noChangeArrowheads="1"/>
          </p:cNvSpPr>
          <p:nvPr/>
        </p:nvSpPr>
        <p:spPr bwMode="auto">
          <a:xfrm>
            <a:off x="4876800" y="3733800"/>
            <a:ext cx="990600" cy="3333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b="0" dirty="0" smtClean="0">
                <a:solidFill>
                  <a:schemeClr val="bg2"/>
                </a:solidFill>
              </a:rPr>
              <a:t>partition</a:t>
            </a:r>
            <a:endParaRPr lang="en-US" sz="1200" b="0" dirty="0">
              <a:solidFill>
                <a:schemeClr val="bg2"/>
              </a:solidFill>
            </a:endParaRPr>
          </a:p>
        </p:txBody>
      </p:sp>
      <p:sp>
        <p:nvSpPr>
          <p:cNvPr id="216" name="Rectangle 4"/>
          <p:cNvSpPr>
            <a:spLocks noChangeArrowheads="1"/>
          </p:cNvSpPr>
          <p:nvPr/>
        </p:nvSpPr>
        <p:spPr bwMode="auto">
          <a:xfrm>
            <a:off x="6248400" y="3733800"/>
            <a:ext cx="990600" cy="3333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b="0" dirty="0" smtClean="0">
                <a:solidFill>
                  <a:schemeClr val="bg2"/>
                </a:solidFill>
              </a:rPr>
              <a:t>partition</a:t>
            </a:r>
            <a:endParaRPr lang="en-US" sz="1200" b="0" dirty="0">
              <a:solidFill>
                <a:schemeClr val="bg2"/>
              </a:solidFill>
            </a:endParaRPr>
          </a:p>
        </p:txBody>
      </p:sp>
      <p:cxnSp>
        <p:nvCxnSpPr>
          <p:cNvPr id="167" name="Straight Arrow Connector 166"/>
          <p:cNvCxnSpPr>
            <a:cxnSpLocks noChangeShapeType="1"/>
          </p:cNvCxnSpPr>
          <p:nvPr/>
        </p:nvCxnSpPr>
        <p:spPr bwMode="auto">
          <a:xfrm rot="5400000">
            <a:off x="2644776" y="2146300"/>
            <a:ext cx="273050" cy="3175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8" name="Straight Arrow Connector 167"/>
          <p:cNvCxnSpPr>
            <a:cxnSpLocks noChangeShapeType="1"/>
          </p:cNvCxnSpPr>
          <p:nvPr/>
        </p:nvCxnSpPr>
        <p:spPr bwMode="auto">
          <a:xfrm rot="5400000">
            <a:off x="3938588" y="2146300"/>
            <a:ext cx="274638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7" name="Straight Arrow Connector 176"/>
          <p:cNvCxnSpPr>
            <a:cxnSpLocks noChangeShapeType="1"/>
          </p:cNvCxnSpPr>
          <p:nvPr/>
        </p:nvCxnSpPr>
        <p:spPr bwMode="auto">
          <a:xfrm rot="5400000">
            <a:off x="5233988" y="2146300"/>
            <a:ext cx="274638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6" name="Straight Arrow Connector 185"/>
          <p:cNvCxnSpPr>
            <a:cxnSpLocks noChangeShapeType="1"/>
          </p:cNvCxnSpPr>
          <p:nvPr/>
        </p:nvCxnSpPr>
        <p:spPr bwMode="auto">
          <a:xfrm rot="5400000">
            <a:off x="6605588" y="2146300"/>
            <a:ext cx="274638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8" name="Rectangle 7"/>
          <p:cNvSpPr>
            <a:spLocks noChangeArrowheads="1"/>
          </p:cNvSpPr>
          <p:nvPr/>
        </p:nvSpPr>
        <p:spPr bwMode="auto">
          <a:xfrm>
            <a:off x="6324600" y="1400175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map</a:t>
            </a:r>
          </a:p>
        </p:txBody>
      </p:sp>
      <p:cxnSp>
        <p:nvCxnSpPr>
          <p:cNvPr id="190" name="Straight Arrow Connector 27"/>
          <p:cNvCxnSpPr>
            <a:cxnSpLocks noChangeShapeType="1"/>
          </p:cNvCxnSpPr>
          <p:nvPr/>
        </p:nvCxnSpPr>
        <p:spPr bwMode="auto">
          <a:xfrm rot="16200000" flipH="1">
            <a:off x="6019800" y="714375"/>
            <a:ext cx="609600" cy="609600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3" name="Rectangle 4"/>
          <p:cNvSpPr>
            <a:spLocks noChangeArrowheads="1"/>
          </p:cNvSpPr>
          <p:nvPr/>
        </p:nvSpPr>
        <p:spPr bwMode="auto">
          <a:xfrm>
            <a:off x="2362200" y="1400175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 dirty="0">
                <a:solidFill>
                  <a:schemeClr val="bg2"/>
                </a:solidFill>
              </a:rPr>
              <a:t>map</a:t>
            </a:r>
          </a:p>
        </p:txBody>
      </p:sp>
      <p:cxnSp>
        <p:nvCxnSpPr>
          <p:cNvPr id="194" name="Straight Arrow Connector 20"/>
          <p:cNvCxnSpPr>
            <a:cxnSpLocks noChangeShapeType="1"/>
          </p:cNvCxnSpPr>
          <p:nvPr/>
        </p:nvCxnSpPr>
        <p:spPr bwMode="auto">
          <a:xfrm rot="5400000">
            <a:off x="2819400" y="714375"/>
            <a:ext cx="609600" cy="609600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5" name="Rectangle 5"/>
          <p:cNvSpPr>
            <a:spLocks noChangeArrowheads="1"/>
          </p:cNvSpPr>
          <p:nvPr/>
        </p:nvSpPr>
        <p:spPr bwMode="auto">
          <a:xfrm>
            <a:off x="3657600" y="1400175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map</a:t>
            </a:r>
          </a:p>
        </p:txBody>
      </p:sp>
      <p:cxnSp>
        <p:nvCxnSpPr>
          <p:cNvPr id="204" name="Straight Arrow Connector 22"/>
          <p:cNvCxnSpPr>
            <a:cxnSpLocks noChangeShapeType="1"/>
          </p:cNvCxnSpPr>
          <p:nvPr/>
        </p:nvCxnSpPr>
        <p:spPr bwMode="auto">
          <a:xfrm rot="5400000">
            <a:off x="3771900" y="981075"/>
            <a:ext cx="609600" cy="76200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7" name="Rectangle 6"/>
          <p:cNvSpPr>
            <a:spLocks noChangeArrowheads="1"/>
          </p:cNvSpPr>
          <p:nvPr/>
        </p:nvSpPr>
        <p:spPr bwMode="auto">
          <a:xfrm>
            <a:off x="4953000" y="1400175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map</a:t>
            </a:r>
          </a:p>
        </p:txBody>
      </p:sp>
      <p:cxnSp>
        <p:nvCxnSpPr>
          <p:cNvPr id="218" name="Straight Arrow Connector 28"/>
          <p:cNvCxnSpPr>
            <a:cxnSpLocks noChangeShapeType="1"/>
          </p:cNvCxnSpPr>
          <p:nvPr/>
        </p:nvCxnSpPr>
        <p:spPr bwMode="auto">
          <a:xfrm rot="16200000" flipH="1">
            <a:off x="4991100" y="981075"/>
            <a:ext cx="609600" cy="76200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319" name="Group 318"/>
          <p:cNvGrpSpPr/>
          <p:nvPr/>
        </p:nvGrpSpPr>
        <p:grpSpPr>
          <a:xfrm>
            <a:off x="3033713" y="333375"/>
            <a:ext cx="3214687" cy="276225"/>
            <a:chOff x="3033713" y="333375"/>
            <a:chExt cx="3214687" cy="276225"/>
          </a:xfrm>
        </p:grpSpPr>
        <p:sp>
          <p:nvSpPr>
            <p:cNvPr id="219" name="Rectangle 56"/>
            <p:cNvSpPr>
              <a:spLocks noChangeArrowheads="1"/>
            </p:cNvSpPr>
            <p:nvPr/>
          </p:nvSpPr>
          <p:spPr bwMode="auto">
            <a:xfrm>
              <a:off x="3079069" y="357506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0" name="Rectangle 102"/>
            <p:cNvSpPr>
              <a:spLocks noChangeArrowheads="1"/>
            </p:cNvSpPr>
            <p:nvPr/>
          </p:nvSpPr>
          <p:spPr bwMode="auto">
            <a:xfrm>
              <a:off x="3612430" y="357506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" name="Rectangle 109"/>
            <p:cNvSpPr>
              <a:spLocks noChangeArrowheads="1"/>
            </p:cNvSpPr>
            <p:nvPr/>
          </p:nvSpPr>
          <p:spPr bwMode="auto">
            <a:xfrm>
              <a:off x="4145792" y="357506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2" name="Rectangle 116"/>
            <p:cNvSpPr>
              <a:spLocks noChangeArrowheads="1"/>
            </p:cNvSpPr>
            <p:nvPr/>
          </p:nvSpPr>
          <p:spPr bwMode="auto">
            <a:xfrm>
              <a:off x="4679154" y="357506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3" name="Rectangle 123"/>
            <p:cNvSpPr>
              <a:spLocks noChangeArrowheads="1"/>
            </p:cNvSpPr>
            <p:nvPr/>
          </p:nvSpPr>
          <p:spPr bwMode="auto">
            <a:xfrm>
              <a:off x="5212515" y="357506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4" name="Rectangle 130"/>
            <p:cNvSpPr>
              <a:spLocks noChangeArrowheads="1"/>
            </p:cNvSpPr>
            <p:nvPr/>
          </p:nvSpPr>
          <p:spPr bwMode="auto">
            <a:xfrm>
              <a:off x="5745877" y="357506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" name="TextBox 57"/>
            <p:cNvSpPr txBox="1">
              <a:spLocks noChangeArrowheads="1"/>
            </p:cNvSpPr>
            <p:nvPr/>
          </p:nvSpPr>
          <p:spPr bwMode="auto">
            <a:xfrm>
              <a:off x="3033713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/>
                <a:t>k</a:t>
              </a:r>
              <a:r>
                <a:rPr lang="en-US" sz="1200" b="0" baseline="-25000" dirty="0"/>
                <a:t>1</a:t>
              </a:r>
              <a:endParaRPr lang="en-US" b="0" baseline="-25000" dirty="0"/>
            </a:p>
          </p:txBody>
        </p:sp>
        <p:sp>
          <p:nvSpPr>
            <p:cNvPr id="226" name="TextBox 103"/>
            <p:cNvSpPr txBox="1">
              <a:spLocks noChangeArrowheads="1"/>
            </p:cNvSpPr>
            <p:nvPr/>
          </p:nvSpPr>
          <p:spPr bwMode="auto">
            <a:xfrm>
              <a:off x="3567075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/>
                <a:t>k</a:t>
              </a:r>
              <a:r>
                <a:rPr lang="en-US" sz="1200" b="0" baseline="-25000" dirty="0"/>
                <a:t>2</a:t>
              </a:r>
              <a:endParaRPr lang="en-US" b="0" baseline="-25000" dirty="0"/>
            </a:p>
          </p:txBody>
        </p:sp>
        <p:sp>
          <p:nvSpPr>
            <p:cNvPr id="227" name="TextBox 110"/>
            <p:cNvSpPr txBox="1">
              <a:spLocks noChangeArrowheads="1"/>
            </p:cNvSpPr>
            <p:nvPr/>
          </p:nvSpPr>
          <p:spPr bwMode="auto">
            <a:xfrm>
              <a:off x="4100436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k</a:t>
              </a:r>
              <a:r>
                <a:rPr lang="en-US" sz="1200" b="0" baseline="-25000"/>
                <a:t>3</a:t>
              </a:r>
              <a:endParaRPr lang="en-US" b="0" baseline="-25000"/>
            </a:p>
          </p:txBody>
        </p:sp>
        <p:sp>
          <p:nvSpPr>
            <p:cNvPr id="228" name="TextBox 117"/>
            <p:cNvSpPr txBox="1">
              <a:spLocks noChangeArrowheads="1"/>
            </p:cNvSpPr>
            <p:nvPr/>
          </p:nvSpPr>
          <p:spPr bwMode="auto">
            <a:xfrm>
              <a:off x="4633798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k</a:t>
              </a:r>
              <a:r>
                <a:rPr lang="en-US" sz="1200" b="0" baseline="-25000"/>
                <a:t>4</a:t>
              </a:r>
              <a:endParaRPr lang="en-US" b="0" baseline="-25000"/>
            </a:p>
          </p:txBody>
        </p:sp>
        <p:sp>
          <p:nvSpPr>
            <p:cNvPr id="229" name="TextBox 124"/>
            <p:cNvSpPr txBox="1">
              <a:spLocks noChangeArrowheads="1"/>
            </p:cNvSpPr>
            <p:nvPr/>
          </p:nvSpPr>
          <p:spPr bwMode="auto">
            <a:xfrm>
              <a:off x="5167160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k</a:t>
              </a:r>
              <a:r>
                <a:rPr lang="en-US" sz="1200" b="0" baseline="-25000"/>
                <a:t>5</a:t>
              </a:r>
              <a:endParaRPr lang="en-US" b="0" baseline="-25000"/>
            </a:p>
          </p:txBody>
        </p:sp>
        <p:sp>
          <p:nvSpPr>
            <p:cNvPr id="230" name="TextBox 131"/>
            <p:cNvSpPr txBox="1">
              <a:spLocks noChangeArrowheads="1"/>
            </p:cNvSpPr>
            <p:nvPr/>
          </p:nvSpPr>
          <p:spPr bwMode="auto">
            <a:xfrm>
              <a:off x="5700521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k</a:t>
              </a:r>
              <a:r>
                <a:rPr lang="en-US" sz="1200" b="0" baseline="-25000"/>
                <a:t>6</a:t>
              </a:r>
              <a:endParaRPr lang="en-US" b="0" baseline="-25000"/>
            </a:p>
          </p:txBody>
        </p:sp>
        <p:sp>
          <p:nvSpPr>
            <p:cNvPr id="231" name="Rectangle 58"/>
            <p:cNvSpPr>
              <a:spLocks noChangeArrowheads="1"/>
            </p:cNvSpPr>
            <p:nvPr/>
          </p:nvSpPr>
          <p:spPr bwMode="auto">
            <a:xfrm>
              <a:off x="3307652" y="357506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" name="TextBox 59"/>
            <p:cNvSpPr txBox="1">
              <a:spLocks noChangeArrowheads="1"/>
            </p:cNvSpPr>
            <p:nvPr/>
          </p:nvSpPr>
          <p:spPr bwMode="auto">
            <a:xfrm>
              <a:off x="3262297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 dirty="0">
                  <a:solidFill>
                    <a:schemeClr val="bg1"/>
                  </a:solidFill>
                </a:rPr>
                <a:t>1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233" name="Rectangle 100"/>
            <p:cNvSpPr>
              <a:spLocks noChangeArrowheads="1"/>
            </p:cNvSpPr>
            <p:nvPr/>
          </p:nvSpPr>
          <p:spPr bwMode="auto">
            <a:xfrm>
              <a:off x="3841014" y="357506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" name="TextBox 101"/>
            <p:cNvSpPr txBox="1">
              <a:spLocks noChangeArrowheads="1"/>
            </p:cNvSpPr>
            <p:nvPr/>
          </p:nvSpPr>
          <p:spPr bwMode="auto">
            <a:xfrm>
              <a:off x="3795658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35" name="Rectangle 107"/>
            <p:cNvSpPr>
              <a:spLocks noChangeArrowheads="1"/>
            </p:cNvSpPr>
            <p:nvPr/>
          </p:nvSpPr>
          <p:spPr bwMode="auto">
            <a:xfrm>
              <a:off x="4374376" y="357506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" name="TextBox 108"/>
            <p:cNvSpPr txBox="1">
              <a:spLocks noChangeArrowheads="1"/>
            </p:cNvSpPr>
            <p:nvPr/>
          </p:nvSpPr>
          <p:spPr bwMode="auto">
            <a:xfrm>
              <a:off x="4329020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>
                  <a:solidFill>
                    <a:schemeClr val="bg1"/>
                  </a:solidFill>
                </a:rPr>
                <a:t>3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37" name="Rectangle 114"/>
            <p:cNvSpPr>
              <a:spLocks noChangeArrowheads="1"/>
            </p:cNvSpPr>
            <p:nvPr/>
          </p:nvSpPr>
          <p:spPr bwMode="auto">
            <a:xfrm>
              <a:off x="4907737" y="357506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8" name="TextBox 115"/>
            <p:cNvSpPr txBox="1">
              <a:spLocks noChangeArrowheads="1"/>
            </p:cNvSpPr>
            <p:nvPr/>
          </p:nvSpPr>
          <p:spPr bwMode="auto">
            <a:xfrm>
              <a:off x="4862382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>
                  <a:solidFill>
                    <a:schemeClr val="bg1"/>
                  </a:solidFill>
                </a:rPr>
                <a:t>4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39" name="Rectangle 121"/>
            <p:cNvSpPr>
              <a:spLocks noChangeArrowheads="1"/>
            </p:cNvSpPr>
            <p:nvPr/>
          </p:nvSpPr>
          <p:spPr bwMode="auto">
            <a:xfrm>
              <a:off x="5441099" y="357506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0" name="TextBox 122"/>
            <p:cNvSpPr txBox="1">
              <a:spLocks noChangeArrowheads="1"/>
            </p:cNvSpPr>
            <p:nvPr/>
          </p:nvSpPr>
          <p:spPr bwMode="auto">
            <a:xfrm>
              <a:off x="5395743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>
                  <a:solidFill>
                    <a:schemeClr val="bg1"/>
                  </a:solidFill>
                </a:rPr>
                <a:t>5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41" name="Rectangle 128"/>
            <p:cNvSpPr>
              <a:spLocks noChangeArrowheads="1"/>
            </p:cNvSpPr>
            <p:nvPr/>
          </p:nvSpPr>
          <p:spPr bwMode="auto">
            <a:xfrm>
              <a:off x="5974461" y="357506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2" name="TextBox 129"/>
            <p:cNvSpPr txBox="1">
              <a:spLocks noChangeArrowheads="1"/>
            </p:cNvSpPr>
            <p:nvPr/>
          </p:nvSpPr>
          <p:spPr bwMode="auto">
            <a:xfrm>
              <a:off x="5929105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>
                  <a:solidFill>
                    <a:schemeClr val="bg1"/>
                  </a:solidFill>
                </a:rPr>
                <a:t>6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320" name="Group 319"/>
          <p:cNvGrpSpPr/>
          <p:nvPr/>
        </p:nvGrpSpPr>
        <p:grpSpPr>
          <a:xfrm>
            <a:off x="2286000" y="2314575"/>
            <a:ext cx="996950" cy="276225"/>
            <a:chOff x="2286000" y="2314575"/>
            <a:chExt cx="996950" cy="276225"/>
          </a:xfrm>
        </p:grpSpPr>
        <p:sp>
          <p:nvSpPr>
            <p:cNvPr id="243" name="Rectangle 144"/>
            <p:cNvSpPr>
              <a:spLocks noChangeArrowheads="1"/>
            </p:cNvSpPr>
            <p:nvPr/>
          </p:nvSpPr>
          <p:spPr bwMode="auto">
            <a:xfrm>
              <a:off x="2794665" y="2338706"/>
              <a:ext cx="22871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4" name="TextBox 145"/>
            <p:cNvSpPr txBox="1">
              <a:spLocks noChangeArrowheads="1"/>
            </p:cNvSpPr>
            <p:nvPr/>
          </p:nvSpPr>
          <p:spPr bwMode="auto">
            <a:xfrm>
              <a:off x="2784475" y="23145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 dirty="0"/>
                <a:t>b</a:t>
              </a:r>
              <a:endParaRPr lang="en-US" b="0" baseline="-25000" dirty="0"/>
            </a:p>
          </p:txBody>
        </p:sp>
        <p:sp>
          <p:nvSpPr>
            <p:cNvPr id="245" name="Rectangle 137"/>
            <p:cNvSpPr>
              <a:spLocks noChangeArrowheads="1"/>
            </p:cNvSpPr>
            <p:nvPr/>
          </p:nvSpPr>
          <p:spPr bwMode="auto">
            <a:xfrm>
              <a:off x="2296190" y="2338706"/>
              <a:ext cx="22871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" name="TextBox 138"/>
            <p:cNvSpPr txBox="1">
              <a:spLocks noChangeArrowheads="1"/>
            </p:cNvSpPr>
            <p:nvPr/>
          </p:nvSpPr>
          <p:spPr bwMode="auto">
            <a:xfrm>
              <a:off x="2286000" y="23145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 dirty="0"/>
                <a:t>a</a:t>
              </a:r>
              <a:endParaRPr lang="en-US" b="0" baseline="-25000" dirty="0"/>
            </a:p>
          </p:txBody>
        </p:sp>
        <p:sp>
          <p:nvSpPr>
            <p:cNvPr id="247" name="Rectangle 135"/>
            <p:cNvSpPr>
              <a:spLocks noChangeArrowheads="1"/>
            </p:cNvSpPr>
            <p:nvPr/>
          </p:nvSpPr>
          <p:spPr bwMode="auto">
            <a:xfrm>
              <a:off x="2524904" y="2338706"/>
              <a:ext cx="22871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8" name="TextBox 136"/>
            <p:cNvSpPr txBox="1">
              <a:spLocks noChangeArrowheads="1"/>
            </p:cNvSpPr>
            <p:nvPr/>
          </p:nvSpPr>
          <p:spPr bwMode="auto">
            <a:xfrm>
              <a:off x="2514714" y="23145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>
                  <a:solidFill>
                    <a:schemeClr val="bg1"/>
                  </a:solidFill>
                </a:rPr>
                <a:t>1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249" name="Rectangle 142"/>
            <p:cNvSpPr>
              <a:spLocks noChangeArrowheads="1"/>
            </p:cNvSpPr>
            <p:nvPr/>
          </p:nvSpPr>
          <p:spPr bwMode="auto">
            <a:xfrm>
              <a:off x="3023379" y="2338706"/>
              <a:ext cx="22871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0" name="TextBox 143"/>
            <p:cNvSpPr txBox="1">
              <a:spLocks noChangeArrowheads="1"/>
            </p:cNvSpPr>
            <p:nvPr/>
          </p:nvSpPr>
          <p:spPr bwMode="auto">
            <a:xfrm>
              <a:off x="3013189" y="23145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321" name="Group 320"/>
          <p:cNvGrpSpPr/>
          <p:nvPr/>
        </p:nvGrpSpPr>
        <p:grpSpPr>
          <a:xfrm>
            <a:off x="3581400" y="2314575"/>
            <a:ext cx="996950" cy="276225"/>
            <a:chOff x="3581400" y="2314575"/>
            <a:chExt cx="996950" cy="276225"/>
          </a:xfrm>
        </p:grpSpPr>
        <p:sp>
          <p:nvSpPr>
            <p:cNvPr id="251" name="Rectangle 151"/>
            <p:cNvSpPr>
              <a:spLocks noChangeArrowheads="1"/>
            </p:cNvSpPr>
            <p:nvPr/>
          </p:nvSpPr>
          <p:spPr bwMode="auto">
            <a:xfrm>
              <a:off x="3591590" y="2338706"/>
              <a:ext cx="22871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2" name="Rectangle 158"/>
            <p:cNvSpPr>
              <a:spLocks noChangeArrowheads="1"/>
            </p:cNvSpPr>
            <p:nvPr/>
          </p:nvSpPr>
          <p:spPr bwMode="auto">
            <a:xfrm>
              <a:off x="4090065" y="2338706"/>
              <a:ext cx="22871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3" name="TextBox 152"/>
            <p:cNvSpPr txBox="1">
              <a:spLocks noChangeArrowheads="1"/>
            </p:cNvSpPr>
            <p:nvPr/>
          </p:nvSpPr>
          <p:spPr bwMode="auto">
            <a:xfrm>
              <a:off x="3581400" y="23145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54" name="TextBox 159"/>
            <p:cNvSpPr txBox="1">
              <a:spLocks noChangeArrowheads="1"/>
            </p:cNvSpPr>
            <p:nvPr/>
          </p:nvSpPr>
          <p:spPr bwMode="auto">
            <a:xfrm>
              <a:off x="4079875" y="23145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55" name="Rectangle 149"/>
            <p:cNvSpPr>
              <a:spLocks noChangeArrowheads="1"/>
            </p:cNvSpPr>
            <p:nvPr/>
          </p:nvSpPr>
          <p:spPr bwMode="auto">
            <a:xfrm>
              <a:off x="3820304" y="2338706"/>
              <a:ext cx="22871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6" name="TextBox 150"/>
            <p:cNvSpPr txBox="1">
              <a:spLocks noChangeArrowheads="1"/>
            </p:cNvSpPr>
            <p:nvPr/>
          </p:nvSpPr>
          <p:spPr bwMode="auto">
            <a:xfrm>
              <a:off x="3810114" y="23145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3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57" name="Rectangle 156"/>
            <p:cNvSpPr>
              <a:spLocks noChangeArrowheads="1"/>
            </p:cNvSpPr>
            <p:nvPr/>
          </p:nvSpPr>
          <p:spPr bwMode="auto">
            <a:xfrm>
              <a:off x="4318779" y="2338706"/>
              <a:ext cx="22871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8" name="TextBox 157"/>
            <p:cNvSpPr txBox="1">
              <a:spLocks noChangeArrowheads="1"/>
            </p:cNvSpPr>
            <p:nvPr/>
          </p:nvSpPr>
          <p:spPr bwMode="auto">
            <a:xfrm>
              <a:off x="4308589" y="23145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6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322" name="Group 321"/>
          <p:cNvGrpSpPr/>
          <p:nvPr/>
        </p:nvGrpSpPr>
        <p:grpSpPr>
          <a:xfrm>
            <a:off x="4876800" y="2314575"/>
            <a:ext cx="990600" cy="276225"/>
            <a:chOff x="4876800" y="2314575"/>
            <a:chExt cx="990600" cy="276225"/>
          </a:xfrm>
        </p:grpSpPr>
        <p:sp>
          <p:nvSpPr>
            <p:cNvPr id="259" name="Rectangle 165"/>
            <p:cNvSpPr>
              <a:spLocks noChangeArrowheads="1"/>
            </p:cNvSpPr>
            <p:nvPr/>
          </p:nvSpPr>
          <p:spPr bwMode="auto">
            <a:xfrm>
              <a:off x="4886985" y="2338706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0" name="Rectangle 172"/>
            <p:cNvSpPr>
              <a:spLocks noChangeArrowheads="1"/>
            </p:cNvSpPr>
            <p:nvPr/>
          </p:nvSpPr>
          <p:spPr bwMode="auto">
            <a:xfrm>
              <a:off x="5379359" y="2338706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1" name="TextBox 166"/>
            <p:cNvSpPr txBox="1">
              <a:spLocks noChangeArrowheads="1"/>
            </p:cNvSpPr>
            <p:nvPr/>
          </p:nvSpPr>
          <p:spPr bwMode="auto">
            <a:xfrm>
              <a:off x="4876800" y="23145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a</a:t>
              </a:r>
              <a:endParaRPr lang="en-US" b="0" baseline="-25000"/>
            </a:p>
          </p:txBody>
        </p:sp>
        <p:sp>
          <p:nvSpPr>
            <p:cNvPr id="262" name="TextBox 173"/>
            <p:cNvSpPr txBox="1">
              <a:spLocks noChangeArrowheads="1"/>
            </p:cNvSpPr>
            <p:nvPr/>
          </p:nvSpPr>
          <p:spPr bwMode="auto">
            <a:xfrm>
              <a:off x="5369174" y="2314575"/>
              <a:ext cx="26161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63" name="Rectangle 163"/>
            <p:cNvSpPr>
              <a:spLocks noChangeArrowheads="1"/>
            </p:cNvSpPr>
            <p:nvPr/>
          </p:nvSpPr>
          <p:spPr bwMode="auto">
            <a:xfrm>
              <a:off x="5115585" y="2338706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64" name="TextBox 164"/>
            <p:cNvSpPr txBox="1">
              <a:spLocks noChangeArrowheads="1"/>
            </p:cNvSpPr>
            <p:nvPr/>
          </p:nvSpPr>
          <p:spPr bwMode="auto">
            <a:xfrm>
              <a:off x="5105400" y="23145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5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65" name="Rectangle 170"/>
            <p:cNvSpPr>
              <a:spLocks noChangeArrowheads="1"/>
            </p:cNvSpPr>
            <p:nvPr/>
          </p:nvSpPr>
          <p:spPr bwMode="auto">
            <a:xfrm>
              <a:off x="5607959" y="2338706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66" name="TextBox 171"/>
            <p:cNvSpPr txBox="1">
              <a:spLocks noChangeArrowheads="1"/>
            </p:cNvSpPr>
            <p:nvPr/>
          </p:nvSpPr>
          <p:spPr bwMode="auto">
            <a:xfrm>
              <a:off x="5597774" y="23145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323" name="Group 322"/>
          <p:cNvGrpSpPr/>
          <p:nvPr/>
        </p:nvGrpSpPr>
        <p:grpSpPr>
          <a:xfrm>
            <a:off x="6248400" y="2314575"/>
            <a:ext cx="990600" cy="276225"/>
            <a:chOff x="6248400" y="2314575"/>
            <a:chExt cx="990600" cy="276225"/>
          </a:xfrm>
        </p:grpSpPr>
        <p:sp>
          <p:nvSpPr>
            <p:cNvPr id="267" name="Rectangle 179"/>
            <p:cNvSpPr>
              <a:spLocks noChangeArrowheads="1"/>
            </p:cNvSpPr>
            <p:nvPr/>
          </p:nvSpPr>
          <p:spPr bwMode="auto">
            <a:xfrm>
              <a:off x="6258585" y="2338706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" name="Rectangle 186"/>
            <p:cNvSpPr>
              <a:spLocks noChangeArrowheads="1"/>
            </p:cNvSpPr>
            <p:nvPr/>
          </p:nvSpPr>
          <p:spPr bwMode="auto">
            <a:xfrm>
              <a:off x="6750959" y="2338706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" name="TextBox 180"/>
            <p:cNvSpPr txBox="1">
              <a:spLocks noChangeArrowheads="1"/>
            </p:cNvSpPr>
            <p:nvPr/>
          </p:nvSpPr>
          <p:spPr bwMode="auto">
            <a:xfrm>
              <a:off x="6248400" y="23145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b</a:t>
              </a:r>
              <a:endParaRPr lang="en-US" b="0" baseline="-25000"/>
            </a:p>
          </p:txBody>
        </p:sp>
        <p:sp>
          <p:nvSpPr>
            <p:cNvPr id="270" name="TextBox 187"/>
            <p:cNvSpPr txBox="1">
              <a:spLocks noChangeArrowheads="1"/>
            </p:cNvSpPr>
            <p:nvPr/>
          </p:nvSpPr>
          <p:spPr bwMode="auto">
            <a:xfrm>
              <a:off x="6740774" y="2314575"/>
              <a:ext cx="26161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71" name="Rectangle 177"/>
            <p:cNvSpPr>
              <a:spLocks noChangeArrowheads="1"/>
            </p:cNvSpPr>
            <p:nvPr/>
          </p:nvSpPr>
          <p:spPr bwMode="auto">
            <a:xfrm>
              <a:off x="6487185" y="2338706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72" name="TextBox 178"/>
            <p:cNvSpPr txBox="1">
              <a:spLocks noChangeArrowheads="1"/>
            </p:cNvSpPr>
            <p:nvPr/>
          </p:nvSpPr>
          <p:spPr bwMode="auto">
            <a:xfrm>
              <a:off x="6477000" y="23145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7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73" name="Rectangle 184"/>
            <p:cNvSpPr>
              <a:spLocks noChangeArrowheads="1"/>
            </p:cNvSpPr>
            <p:nvPr/>
          </p:nvSpPr>
          <p:spPr bwMode="auto">
            <a:xfrm>
              <a:off x="6979559" y="2338706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74" name="TextBox 185"/>
            <p:cNvSpPr txBox="1">
              <a:spLocks noChangeArrowheads="1"/>
            </p:cNvSpPr>
            <p:nvPr/>
          </p:nvSpPr>
          <p:spPr bwMode="auto">
            <a:xfrm>
              <a:off x="6969374" y="23145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 smtClean="0">
                  <a:solidFill>
                    <a:schemeClr val="bg1"/>
                  </a:solidFill>
                </a:rPr>
                <a:t>8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275" name="Straight Arrow Connector 274"/>
          <p:cNvCxnSpPr>
            <a:cxnSpLocks noChangeShapeType="1"/>
          </p:cNvCxnSpPr>
          <p:nvPr/>
        </p:nvCxnSpPr>
        <p:spPr bwMode="auto">
          <a:xfrm rot="5400000">
            <a:off x="3047207" y="5066506"/>
            <a:ext cx="533400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6" name="Straight Arrow Connector 275"/>
          <p:cNvCxnSpPr>
            <a:cxnSpLocks noChangeShapeType="1"/>
          </p:cNvCxnSpPr>
          <p:nvPr/>
        </p:nvCxnSpPr>
        <p:spPr bwMode="auto">
          <a:xfrm rot="5400000">
            <a:off x="3178175" y="6110288"/>
            <a:ext cx="274637" cy="1588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7" name="Straight Arrow Connector 276"/>
          <p:cNvCxnSpPr>
            <a:cxnSpLocks noChangeShapeType="1"/>
          </p:cNvCxnSpPr>
          <p:nvPr/>
        </p:nvCxnSpPr>
        <p:spPr bwMode="auto">
          <a:xfrm rot="5400000">
            <a:off x="4419601" y="5065712"/>
            <a:ext cx="533400" cy="3175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8" name="Straight Arrow Connector 277"/>
          <p:cNvCxnSpPr>
            <a:cxnSpLocks noChangeShapeType="1"/>
          </p:cNvCxnSpPr>
          <p:nvPr/>
        </p:nvCxnSpPr>
        <p:spPr bwMode="auto">
          <a:xfrm rot="5400000">
            <a:off x="4549775" y="6110288"/>
            <a:ext cx="274637" cy="1588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9" name="Straight Arrow Connector 278"/>
          <p:cNvCxnSpPr>
            <a:cxnSpLocks noChangeShapeType="1"/>
          </p:cNvCxnSpPr>
          <p:nvPr/>
        </p:nvCxnSpPr>
        <p:spPr bwMode="auto">
          <a:xfrm rot="5400000">
            <a:off x="5714207" y="5066506"/>
            <a:ext cx="533400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0" name="Straight Arrow Connector 279"/>
          <p:cNvCxnSpPr>
            <a:cxnSpLocks noChangeShapeType="1"/>
          </p:cNvCxnSpPr>
          <p:nvPr/>
        </p:nvCxnSpPr>
        <p:spPr bwMode="auto">
          <a:xfrm rot="5400000">
            <a:off x="5845175" y="6110288"/>
            <a:ext cx="274637" cy="1588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1" name="Rectangle 280"/>
          <p:cNvSpPr>
            <a:spLocks noChangeArrowheads="1"/>
          </p:cNvSpPr>
          <p:nvPr/>
        </p:nvSpPr>
        <p:spPr bwMode="auto">
          <a:xfrm>
            <a:off x="1981200" y="4114800"/>
            <a:ext cx="5486400" cy="3048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Shuffle and Sort:</a:t>
            </a:r>
            <a:r>
              <a:rPr lang="en-US" b="0" dirty="0">
                <a:solidFill>
                  <a:schemeClr val="bg2"/>
                </a:solidFill>
              </a:rPr>
              <a:t> aggregate values by keys</a:t>
            </a:r>
          </a:p>
        </p:txBody>
      </p:sp>
      <p:sp>
        <p:nvSpPr>
          <p:cNvPr id="282" name="Rectangle 281"/>
          <p:cNvSpPr>
            <a:spLocks noChangeArrowheads="1"/>
          </p:cNvSpPr>
          <p:nvPr/>
        </p:nvSpPr>
        <p:spPr bwMode="auto">
          <a:xfrm>
            <a:off x="2895600" y="5334000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reduce</a:t>
            </a:r>
          </a:p>
        </p:txBody>
      </p:sp>
      <p:sp>
        <p:nvSpPr>
          <p:cNvPr id="283" name="Rectangle 282"/>
          <p:cNvSpPr>
            <a:spLocks noChangeArrowheads="1"/>
          </p:cNvSpPr>
          <p:nvPr/>
        </p:nvSpPr>
        <p:spPr bwMode="auto">
          <a:xfrm>
            <a:off x="4267200" y="5334000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reduce</a:t>
            </a:r>
          </a:p>
        </p:txBody>
      </p:sp>
      <p:sp>
        <p:nvSpPr>
          <p:cNvPr id="284" name="Rectangle 283"/>
          <p:cNvSpPr>
            <a:spLocks noChangeArrowheads="1"/>
          </p:cNvSpPr>
          <p:nvPr/>
        </p:nvSpPr>
        <p:spPr bwMode="auto">
          <a:xfrm>
            <a:off x="5562600" y="5334000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reduce</a:t>
            </a:r>
          </a:p>
        </p:txBody>
      </p:sp>
      <p:grpSp>
        <p:nvGrpSpPr>
          <p:cNvPr id="333" name="Group 332"/>
          <p:cNvGrpSpPr/>
          <p:nvPr/>
        </p:nvGrpSpPr>
        <p:grpSpPr>
          <a:xfrm>
            <a:off x="3200400" y="4448175"/>
            <a:ext cx="803275" cy="276225"/>
            <a:chOff x="3200400" y="4448175"/>
            <a:chExt cx="803275" cy="276225"/>
          </a:xfrm>
        </p:grpSpPr>
        <p:sp>
          <p:nvSpPr>
            <p:cNvPr id="285" name="Rectangle 193"/>
            <p:cNvSpPr>
              <a:spLocks noChangeArrowheads="1"/>
            </p:cNvSpPr>
            <p:nvPr/>
          </p:nvSpPr>
          <p:spPr bwMode="auto">
            <a:xfrm>
              <a:off x="3210588" y="4472306"/>
              <a:ext cx="228671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6" name="TextBox 194"/>
            <p:cNvSpPr txBox="1">
              <a:spLocks noChangeArrowheads="1"/>
            </p:cNvSpPr>
            <p:nvPr/>
          </p:nvSpPr>
          <p:spPr bwMode="auto">
            <a:xfrm>
              <a:off x="3200400" y="44481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a</a:t>
              </a:r>
              <a:endParaRPr lang="en-US" b="0" baseline="-25000"/>
            </a:p>
          </p:txBody>
        </p:sp>
        <p:sp>
          <p:nvSpPr>
            <p:cNvPr id="287" name="Rectangle 191"/>
            <p:cNvSpPr>
              <a:spLocks noChangeArrowheads="1"/>
            </p:cNvSpPr>
            <p:nvPr/>
          </p:nvSpPr>
          <p:spPr bwMode="auto">
            <a:xfrm>
              <a:off x="3515483" y="4472306"/>
              <a:ext cx="228671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88" name="TextBox 192"/>
            <p:cNvSpPr txBox="1">
              <a:spLocks noChangeArrowheads="1"/>
            </p:cNvSpPr>
            <p:nvPr/>
          </p:nvSpPr>
          <p:spPr bwMode="auto">
            <a:xfrm>
              <a:off x="3505295" y="44481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1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89" name="Rectangle 196"/>
            <p:cNvSpPr>
              <a:spLocks noChangeArrowheads="1"/>
            </p:cNvSpPr>
            <p:nvPr/>
          </p:nvSpPr>
          <p:spPr bwMode="auto">
            <a:xfrm>
              <a:off x="3744154" y="4472306"/>
              <a:ext cx="228671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90" name="TextBox 197"/>
            <p:cNvSpPr txBox="1">
              <a:spLocks noChangeArrowheads="1"/>
            </p:cNvSpPr>
            <p:nvPr/>
          </p:nvSpPr>
          <p:spPr bwMode="auto">
            <a:xfrm>
              <a:off x="3733965" y="44481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5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332" name="Group 331"/>
          <p:cNvGrpSpPr/>
          <p:nvPr/>
        </p:nvGrpSpPr>
        <p:grpSpPr>
          <a:xfrm>
            <a:off x="4572000" y="4448175"/>
            <a:ext cx="803275" cy="276225"/>
            <a:chOff x="4572000" y="4448175"/>
            <a:chExt cx="803275" cy="276225"/>
          </a:xfrm>
        </p:grpSpPr>
        <p:sp>
          <p:nvSpPr>
            <p:cNvPr id="291" name="Rectangle 199"/>
            <p:cNvSpPr>
              <a:spLocks noChangeArrowheads="1"/>
            </p:cNvSpPr>
            <p:nvPr/>
          </p:nvSpPr>
          <p:spPr bwMode="auto">
            <a:xfrm>
              <a:off x="4582188" y="4472306"/>
              <a:ext cx="228671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2" name="TextBox 200"/>
            <p:cNvSpPr txBox="1">
              <a:spLocks noChangeArrowheads="1"/>
            </p:cNvSpPr>
            <p:nvPr/>
          </p:nvSpPr>
          <p:spPr bwMode="auto">
            <a:xfrm>
              <a:off x="4572000" y="44481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b</a:t>
              </a:r>
              <a:endParaRPr lang="en-US" b="0" baseline="-25000"/>
            </a:p>
          </p:txBody>
        </p:sp>
        <p:sp>
          <p:nvSpPr>
            <p:cNvPr id="293" name="Rectangle 202"/>
            <p:cNvSpPr>
              <a:spLocks noChangeArrowheads="1"/>
            </p:cNvSpPr>
            <p:nvPr/>
          </p:nvSpPr>
          <p:spPr bwMode="auto">
            <a:xfrm>
              <a:off x="4887083" y="4472306"/>
              <a:ext cx="228671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94" name="TextBox 203"/>
            <p:cNvSpPr txBox="1">
              <a:spLocks noChangeArrowheads="1"/>
            </p:cNvSpPr>
            <p:nvPr/>
          </p:nvSpPr>
          <p:spPr bwMode="auto">
            <a:xfrm>
              <a:off x="4876895" y="44481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95" name="Rectangle 205"/>
            <p:cNvSpPr>
              <a:spLocks noChangeArrowheads="1"/>
            </p:cNvSpPr>
            <p:nvPr/>
          </p:nvSpPr>
          <p:spPr bwMode="auto">
            <a:xfrm>
              <a:off x="5115754" y="4472306"/>
              <a:ext cx="228671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96" name="TextBox 206"/>
            <p:cNvSpPr txBox="1">
              <a:spLocks noChangeArrowheads="1"/>
            </p:cNvSpPr>
            <p:nvPr/>
          </p:nvSpPr>
          <p:spPr bwMode="auto">
            <a:xfrm>
              <a:off x="5105565" y="44481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7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331" name="Group 330"/>
          <p:cNvGrpSpPr/>
          <p:nvPr/>
        </p:nvGrpSpPr>
        <p:grpSpPr>
          <a:xfrm>
            <a:off x="5867400" y="4448175"/>
            <a:ext cx="1031830" cy="276225"/>
            <a:chOff x="5867400" y="4448175"/>
            <a:chExt cx="1031830" cy="276225"/>
          </a:xfrm>
        </p:grpSpPr>
        <p:sp>
          <p:nvSpPr>
            <p:cNvPr id="297" name="Rectangle 208"/>
            <p:cNvSpPr>
              <a:spLocks noChangeArrowheads="1"/>
            </p:cNvSpPr>
            <p:nvPr/>
          </p:nvSpPr>
          <p:spPr bwMode="auto">
            <a:xfrm>
              <a:off x="5877587" y="4472306"/>
              <a:ext cx="228645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8" name="TextBox 209"/>
            <p:cNvSpPr txBox="1">
              <a:spLocks noChangeArrowheads="1"/>
            </p:cNvSpPr>
            <p:nvPr/>
          </p:nvSpPr>
          <p:spPr bwMode="auto">
            <a:xfrm>
              <a:off x="5867400" y="44481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99" name="Rectangle 211"/>
            <p:cNvSpPr>
              <a:spLocks noChangeArrowheads="1"/>
            </p:cNvSpPr>
            <p:nvPr/>
          </p:nvSpPr>
          <p:spPr bwMode="auto">
            <a:xfrm>
              <a:off x="6182447" y="4472306"/>
              <a:ext cx="228645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00" name="TextBox 212"/>
            <p:cNvSpPr txBox="1">
              <a:spLocks noChangeArrowheads="1"/>
            </p:cNvSpPr>
            <p:nvPr/>
          </p:nvSpPr>
          <p:spPr bwMode="auto">
            <a:xfrm>
              <a:off x="6172260" y="44481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301" name="Rectangle 214"/>
            <p:cNvSpPr>
              <a:spLocks noChangeArrowheads="1"/>
            </p:cNvSpPr>
            <p:nvPr/>
          </p:nvSpPr>
          <p:spPr bwMode="auto">
            <a:xfrm>
              <a:off x="6411092" y="4472306"/>
              <a:ext cx="228645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02" name="TextBox 215"/>
            <p:cNvSpPr txBox="1">
              <a:spLocks noChangeArrowheads="1"/>
            </p:cNvSpPr>
            <p:nvPr/>
          </p:nvSpPr>
          <p:spPr bwMode="auto">
            <a:xfrm>
              <a:off x="6400905" y="44481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 smtClean="0">
                  <a:solidFill>
                    <a:schemeClr val="bg1"/>
                  </a:solidFill>
                </a:rPr>
                <a:t>9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303" name="Rectangle 217"/>
            <p:cNvSpPr>
              <a:spLocks noChangeArrowheads="1"/>
            </p:cNvSpPr>
            <p:nvPr/>
          </p:nvSpPr>
          <p:spPr bwMode="auto">
            <a:xfrm>
              <a:off x="6639738" y="4472306"/>
              <a:ext cx="228645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04" name="TextBox 218"/>
            <p:cNvSpPr txBox="1">
              <a:spLocks noChangeArrowheads="1"/>
            </p:cNvSpPr>
            <p:nvPr/>
          </p:nvSpPr>
          <p:spPr bwMode="auto">
            <a:xfrm>
              <a:off x="6629551" y="44481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 smtClean="0">
                  <a:solidFill>
                    <a:schemeClr val="bg1"/>
                  </a:solidFill>
                </a:rPr>
                <a:t>8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30" name="Group 329"/>
          <p:cNvGrpSpPr/>
          <p:nvPr/>
        </p:nvGrpSpPr>
        <p:grpSpPr>
          <a:xfrm>
            <a:off x="3048000" y="6276975"/>
            <a:ext cx="547688" cy="276225"/>
            <a:chOff x="3048000" y="6276975"/>
            <a:chExt cx="547688" cy="276225"/>
          </a:xfrm>
        </p:grpSpPr>
        <p:sp>
          <p:nvSpPr>
            <p:cNvPr id="307" name="Rectangle 148"/>
            <p:cNvSpPr>
              <a:spLocks noChangeArrowheads="1"/>
            </p:cNvSpPr>
            <p:nvPr/>
          </p:nvSpPr>
          <p:spPr bwMode="auto">
            <a:xfrm>
              <a:off x="3093340" y="6301106"/>
              <a:ext cx="22850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" name="TextBox 155"/>
            <p:cNvSpPr txBox="1">
              <a:spLocks noChangeArrowheads="1"/>
            </p:cNvSpPr>
            <p:nvPr/>
          </p:nvSpPr>
          <p:spPr bwMode="auto">
            <a:xfrm>
              <a:off x="3048000" y="6276975"/>
              <a:ext cx="293547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r</a:t>
              </a:r>
              <a:r>
                <a:rPr lang="en-US" sz="1200" b="0" baseline="-25000"/>
                <a:t>1</a:t>
              </a:r>
              <a:endParaRPr lang="en-US" b="0" baseline="-25000"/>
            </a:p>
          </p:txBody>
        </p:sp>
        <p:sp>
          <p:nvSpPr>
            <p:cNvPr id="309" name="Rectangle 162"/>
            <p:cNvSpPr>
              <a:spLocks noChangeArrowheads="1"/>
            </p:cNvSpPr>
            <p:nvPr/>
          </p:nvSpPr>
          <p:spPr bwMode="auto">
            <a:xfrm>
              <a:off x="3321844" y="6301106"/>
              <a:ext cx="22850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10" name="TextBox 167"/>
            <p:cNvSpPr txBox="1">
              <a:spLocks noChangeArrowheads="1"/>
            </p:cNvSpPr>
            <p:nvPr/>
          </p:nvSpPr>
          <p:spPr bwMode="auto">
            <a:xfrm>
              <a:off x="3276504" y="6276975"/>
              <a:ext cx="319184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s</a:t>
              </a:r>
              <a:r>
                <a:rPr lang="en-US" sz="1200" b="0" baseline="-25000">
                  <a:solidFill>
                    <a:schemeClr val="bg1"/>
                  </a:solidFill>
                </a:rPr>
                <a:t>1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329" name="Group 328"/>
          <p:cNvGrpSpPr/>
          <p:nvPr/>
        </p:nvGrpSpPr>
        <p:grpSpPr>
          <a:xfrm>
            <a:off x="4405313" y="6276975"/>
            <a:ext cx="547687" cy="276225"/>
            <a:chOff x="4405313" y="6276975"/>
            <a:chExt cx="547687" cy="276225"/>
          </a:xfrm>
        </p:grpSpPr>
        <p:sp>
          <p:nvSpPr>
            <p:cNvPr id="311" name="Rectangle 183"/>
            <p:cNvSpPr>
              <a:spLocks noChangeArrowheads="1"/>
            </p:cNvSpPr>
            <p:nvPr/>
          </p:nvSpPr>
          <p:spPr bwMode="auto">
            <a:xfrm>
              <a:off x="4450653" y="6301106"/>
              <a:ext cx="22850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2" name="TextBox 188"/>
            <p:cNvSpPr txBox="1">
              <a:spLocks noChangeArrowheads="1"/>
            </p:cNvSpPr>
            <p:nvPr/>
          </p:nvSpPr>
          <p:spPr bwMode="auto">
            <a:xfrm>
              <a:off x="4405313" y="6276975"/>
              <a:ext cx="29354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r</a:t>
              </a:r>
              <a:r>
                <a:rPr lang="en-US" sz="1200" b="0" baseline="-25000"/>
                <a:t>2</a:t>
              </a:r>
              <a:endParaRPr lang="en-US" b="0" baseline="-25000"/>
            </a:p>
          </p:txBody>
        </p:sp>
        <p:sp>
          <p:nvSpPr>
            <p:cNvPr id="313" name="Rectangle 189"/>
            <p:cNvSpPr>
              <a:spLocks noChangeArrowheads="1"/>
            </p:cNvSpPr>
            <p:nvPr/>
          </p:nvSpPr>
          <p:spPr bwMode="auto">
            <a:xfrm>
              <a:off x="4679157" y="6301106"/>
              <a:ext cx="22850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14" name="TextBox 190"/>
            <p:cNvSpPr txBox="1">
              <a:spLocks noChangeArrowheads="1"/>
            </p:cNvSpPr>
            <p:nvPr/>
          </p:nvSpPr>
          <p:spPr bwMode="auto">
            <a:xfrm>
              <a:off x="4633817" y="6276975"/>
              <a:ext cx="319183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s</a:t>
              </a:r>
              <a:r>
                <a:rPr lang="en-US" sz="1200" b="0" baseline="-2500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328" name="Group 327"/>
          <p:cNvGrpSpPr/>
          <p:nvPr/>
        </p:nvGrpSpPr>
        <p:grpSpPr>
          <a:xfrm>
            <a:off x="5715000" y="6276975"/>
            <a:ext cx="547688" cy="276225"/>
            <a:chOff x="5715000" y="6276975"/>
            <a:chExt cx="547688" cy="276225"/>
          </a:xfrm>
        </p:grpSpPr>
        <p:sp>
          <p:nvSpPr>
            <p:cNvPr id="315" name="Rectangle 195"/>
            <p:cNvSpPr>
              <a:spLocks noChangeArrowheads="1"/>
            </p:cNvSpPr>
            <p:nvPr/>
          </p:nvSpPr>
          <p:spPr bwMode="auto">
            <a:xfrm>
              <a:off x="5760340" y="6301106"/>
              <a:ext cx="22850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6" name="TextBox 198"/>
            <p:cNvSpPr txBox="1">
              <a:spLocks noChangeArrowheads="1"/>
            </p:cNvSpPr>
            <p:nvPr/>
          </p:nvSpPr>
          <p:spPr bwMode="auto">
            <a:xfrm>
              <a:off x="5715000" y="6276975"/>
              <a:ext cx="293547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r</a:t>
              </a:r>
              <a:r>
                <a:rPr lang="en-US" sz="1200" b="0" baseline="-25000"/>
                <a:t>3</a:t>
              </a:r>
              <a:endParaRPr lang="en-US" b="0" baseline="-25000"/>
            </a:p>
          </p:txBody>
        </p:sp>
        <p:sp>
          <p:nvSpPr>
            <p:cNvPr id="317" name="Rectangle 201"/>
            <p:cNvSpPr>
              <a:spLocks noChangeArrowheads="1"/>
            </p:cNvSpPr>
            <p:nvPr/>
          </p:nvSpPr>
          <p:spPr bwMode="auto">
            <a:xfrm>
              <a:off x="5988844" y="6301106"/>
              <a:ext cx="22850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18" name="TextBox 204"/>
            <p:cNvSpPr txBox="1">
              <a:spLocks noChangeArrowheads="1"/>
            </p:cNvSpPr>
            <p:nvPr/>
          </p:nvSpPr>
          <p:spPr bwMode="auto">
            <a:xfrm>
              <a:off x="5943504" y="6276975"/>
              <a:ext cx="319184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s</a:t>
              </a:r>
              <a:r>
                <a:rPr lang="en-US" sz="1200" b="0" baseline="-25000">
                  <a:solidFill>
                    <a:schemeClr val="bg1"/>
                  </a:solidFill>
                </a:rPr>
                <a:t>3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334" name="Group 333"/>
          <p:cNvGrpSpPr/>
          <p:nvPr/>
        </p:nvGrpSpPr>
        <p:grpSpPr>
          <a:xfrm>
            <a:off x="5867400" y="4448175"/>
            <a:ext cx="1260475" cy="276225"/>
            <a:chOff x="5867400" y="4448175"/>
            <a:chExt cx="1260475" cy="276225"/>
          </a:xfrm>
        </p:grpSpPr>
        <p:sp>
          <p:nvSpPr>
            <p:cNvPr id="335" name="Rectangle 208"/>
            <p:cNvSpPr>
              <a:spLocks noChangeArrowheads="1"/>
            </p:cNvSpPr>
            <p:nvPr/>
          </p:nvSpPr>
          <p:spPr bwMode="auto">
            <a:xfrm>
              <a:off x="5877587" y="4472306"/>
              <a:ext cx="228645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6" name="TextBox 209"/>
            <p:cNvSpPr txBox="1">
              <a:spLocks noChangeArrowheads="1"/>
            </p:cNvSpPr>
            <p:nvPr/>
          </p:nvSpPr>
          <p:spPr bwMode="auto">
            <a:xfrm>
              <a:off x="5867400" y="44481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337" name="Rectangle 211"/>
            <p:cNvSpPr>
              <a:spLocks noChangeArrowheads="1"/>
            </p:cNvSpPr>
            <p:nvPr/>
          </p:nvSpPr>
          <p:spPr bwMode="auto">
            <a:xfrm>
              <a:off x="6182447" y="4472306"/>
              <a:ext cx="228645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38" name="TextBox 212"/>
            <p:cNvSpPr txBox="1">
              <a:spLocks noChangeArrowheads="1"/>
            </p:cNvSpPr>
            <p:nvPr/>
          </p:nvSpPr>
          <p:spPr bwMode="auto">
            <a:xfrm>
              <a:off x="6172260" y="44481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339" name="Rectangle 214"/>
            <p:cNvSpPr>
              <a:spLocks noChangeArrowheads="1"/>
            </p:cNvSpPr>
            <p:nvPr/>
          </p:nvSpPr>
          <p:spPr bwMode="auto">
            <a:xfrm>
              <a:off x="6411092" y="4472306"/>
              <a:ext cx="228645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40" name="TextBox 215"/>
            <p:cNvSpPr txBox="1">
              <a:spLocks noChangeArrowheads="1"/>
            </p:cNvSpPr>
            <p:nvPr/>
          </p:nvSpPr>
          <p:spPr bwMode="auto">
            <a:xfrm>
              <a:off x="6400905" y="44481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>
                  <a:solidFill>
                    <a:schemeClr val="bg1"/>
                  </a:solidFill>
                </a:rPr>
                <a:t>3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341" name="Rectangle 217"/>
            <p:cNvSpPr>
              <a:spLocks noChangeArrowheads="1"/>
            </p:cNvSpPr>
            <p:nvPr/>
          </p:nvSpPr>
          <p:spPr bwMode="auto">
            <a:xfrm>
              <a:off x="6639738" y="4472306"/>
              <a:ext cx="228645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42" name="TextBox 218"/>
            <p:cNvSpPr txBox="1">
              <a:spLocks noChangeArrowheads="1"/>
            </p:cNvSpPr>
            <p:nvPr/>
          </p:nvSpPr>
          <p:spPr bwMode="auto">
            <a:xfrm>
              <a:off x="6629551" y="44481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>
                  <a:solidFill>
                    <a:schemeClr val="bg1"/>
                  </a:solidFill>
                </a:rPr>
                <a:t>6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343" name="Rectangle 220"/>
            <p:cNvSpPr>
              <a:spLocks noChangeArrowheads="1"/>
            </p:cNvSpPr>
            <p:nvPr/>
          </p:nvSpPr>
          <p:spPr bwMode="auto">
            <a:xfrm>
              <a:off x="6868383" y="4472306"/>
              <a:ext cx="228645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44" name="TextBox 221"/>
            <p:cNvSpPr txBox="1">
              <a:spLocks noChangeArrowheads="1"/>
            </p:cNvSpPr>
            <p:nvPr/>
          </p:nvSpPr>
          <p:spPr bwMode="auto">
            <a:xfrm>
              <a:off x="6858196" y="44481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 smtClean="0">
                  <a:solidFill>
                    <a:schemeClr val="bg1"/>
                  </a:solidFill>
                </a:rPr>
                <a:t>8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715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Mount_Everest_as_seen_from_Drukair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95400" y="-33957"/>
            <a:ext cx="12115800" cy="6910613"/>
          </a:xfrm>
          <a:prstGeom prst="rect">
            <a:avLst/>
          </a:prstGeom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6611938"/>
            <a:ext cx="23622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b="0" dirty="0"/>
              <a:t>Source: </a:t>
            </a:r>
            <a:r>
              <a:rPr lang="en-US" sz="1000" b="0" dirty="0" smtClean="0"/>
              <a:t>Wikipedia (Everest)</a:t>
            </a:r>
            <a:endParaRPr lang="en-US" sz="1000" b="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52400" y="304800"/>
            <a:ext cx="4495800" cy="10287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Gill Sans"/>
                <a:ea typeface="+mj-ea"/>
                <a:cs typeface="Gill Sans"/>
              </a:rPr>
              <a:t>Why big data?</a:t>
            </a:r>
            <a:endParaRPr kumimoji="0" lang="en-US" sz="32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Gill Sans"/>
              <a:ea typeface="+mj-ea"/>
              <a:cs typeface="Gill San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800600" y="304800"/>
            <a:ext cx="3429000" cy="609600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Gill Sans"/>
                <a:ea typeface="+mj-ea"/>
                <a:cs typeface="Gill Sans"/>
              </a:rPr>
              <a:t>Science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Gill Sans"/>
              <a:ea typeface="+mj-ea"/>
              <a:cs typeface="Gill Sans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800600" y="762000"/>
            <a:ext cx="3429000" cy="609600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Gill Sans"/>
                <a:ea typeface="+mj-ea"/>
                <a:cs typeface="Gill Sans"/>
              </a:rPr>
              <a:t>Engineering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Gill Sans"/>
              <a:ea typeface="+mj-ea"/>
              <a:cs typeface="Gill Sans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800600" y="1219200"/>
            <a:ext cx="3429000" cy="609600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Gill Sans"/>
                <a:ea typeface="+mj-ea"/>
                <a:cs typeface="Gill Sans"/>
              </a:rPr>
              <a:t>Commerce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Gill Sans"/>
              <a:ea typeface="+mj-ea"/>
              <a:cs typeface="Gill Sans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800600" y="1676400"/>
            <a:ext cx="3429000" cy="609600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Gill Sans"/>
                <a:ea typeface="+mj-ea"/>
                <a:cs typeface="Gill Sans"/>
              </a:rPr>
              <a:t>Society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Gill Sans"/>
              <a:ea typeface="+mj-ea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106351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/>
          <p:cNvSpPr>
            <a:spLocks noChangeArrowheads="1"/>
          </p:cNvSpPr>
          <p:nvPr/>
        </p:nvSpPr>
        <p:spPr bwMode="auto">
          <a:xfrm>
            <a:off x="1371600" y="3328988"/>
            <a:ext cx="609600" cy="228600"/>
          </a:xfrm>
          <a:prstGeom prst="rect">
            <a:avLst/>
          </a:prstGeom>
          <a:noFill/>
          <a:ln w="9525" algn="ctr">
            <a:solidFill>
              <a:schemeClr val="dk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8675" name="TextBox 2"/>
          <p:cNvSpPr txBox="1">
            <a:spLocks noChangeArrowheads="1"/>
          </p:cNvSpPr>
          <p:nvPr/>
        </p:nvSpPr>
        <p:spPr bwMode="auto">
          <a:xfrm>
            <a:off x="1384300" y="3305175"/>
            <a:ext cx="584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 dirty="0">
                <a:solidFill>
                  <a:schemeClr val="bg1"/>
                </a:solidFill>
              </a:rPr>
              <a:t>split 0</a:t>
            </a:r>
          </a:p>
        </p:txBody>
      </p:sp>
      <p:sp>
        <p:nvSpPr>
          <p:cNvPr id="28676" name="Rectangle 6"/>
          <p:cNvSpPr>
            <a:spLocks noChangeArrowheads="1"/>
          </p:cNvSpPr>
          <p:nvPr/>
        </p:nvSpPr>
        <p:spPr bwMode="auto">
          <a:xfrm>
            <a:off x="1371600" y="3557588"/>
            <a:ext cx="609600" cy="228600"/>
          </a:xfrm>
          <a:prstGeom prst="rect">
            <a:avLst/>
          </a:prstGeom>
          <a:noFill/>
          <a:ln w="9525" algn="ctr">
            <a:solidFill>
              <a:schemeClr val="dk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8677" name="TextBox 7"/>
          <p:cNvSpPr txBox="1">
            <a:spLocks noChangeArrowheads="1"/>
          </p:cNvSpPr>
          <p:nvPr/>
        </p:nvSpPr>
        <p:spPr bwMode="auto">
          <a:xfrm>
            <a:off x="1384300" y="3533775"/>
            <a:ext cx="584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solidFill>
                  <a:schemeClr val="bg1"/>
                </a:solidFill>
              </a:rPr>
              <a:t>split 1</a:t>
            </a:r>
          </a:p>
        </p:txBody>
      </p:sp>
      <p:sp>
        <p:nvSpPr>
          <p:cNvPr id="28678" name="Rectangle 9"/>
          <p:cNvSpPr>
            <a:spLocks noChangeArrowheads="1"/>
          </p:cNvSpPr>
          <p:nvPr/>
        </p:nvSpPr>
        <p:spPr bwMode="auto">
          <a:xfrm>
            <a:off x="1371600" y="3786188"/>
            <a:ext cx="609600" cy="228600"/>
          </a:xfrm>
          <a:prstGeom prst="rect">
            <a:avLst/>
          </a:prstGeom>
          <a:noFill/>
          <a:ln w="9525" algn="ctr">
            <a:solidFill>
              <a:schemeClr val="dk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8679" name="TextBox 10"/>
          <p:cNvSpPr txBox="1">
            <a:spLocks noChangeArrowheads="1"/>
          </p:cNvSpPr>
          <p:nvPr/>
        </p:nvSpPr>
        <p:spPr bwMode="auto">
          <a:xfrm>
            <a:off x="1384300" y="3762375"/>
            <a:ext cx="584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solidFill>
                  <a:schemeClr val="bg1"/>
                </a:solidFill>
              </a:rPr>
              <a:t>split 2</a:t>
            </a:r>
          </a:p>
        </p:txBody>
      </p:sp>
      <p:sp>
        <p:nvSpPr>
          <p:cNvPr id="28680" name="Rectangle 12"/>
          <p:cNvSpPr>
            <a:spLocks noChangeArrowheads="1"/>
          </p:cNvSpPr>
          <p:nvPr/>
        </p:nvSpPr>
        <p:spPr bwMode="auto">
          <a:xfrm>
            <a:off x="1371600" y="4014788"/>
            <a:ext cx="609600" cy="228600"/>
          </a:xfrm>
          <a:prstGeom prst="rect">
            <a:avLst/>
          </a:prstGeom>
          <a:noFill/>
          <a:ln w="9525" algn="ctr">
            <a:solidFill>
              <a:schemeClr val="dk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8681" name="TextBox 13"/>
          <p:cNvSpPr txBox="1">
            <a:spLocks noChangeArrowheads="1"/>
          </p:cNvSpPr>
          <p:nvPr/>
        </p:nvSpPr>
        <p:spPr bwMode="auto">
          <a:xfrm>
            <a:off x="1384300" y="3990975"/>
            <a:ext cx="584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solidFill>
                  <a:schemeClr val="bg1"/>
                </a:solidFill>
              </a:rPr>
              <a:t>split 3</a:t>
            </a:r>
          </a:p>
        </p:txBody>
      </p:sp>
      <p:sp>
        <p:nvSpPr>
          <p:cNvPr id="28682" name="Rectangle 15"/>
          <p:cNvSpPr>
            <a:spLocks noChangeArrowheads="1"/>
          </p:cNvSpPr>
          <p:nvPr/>
        </p:nvSpPr>
        <p:spPr bwMode="auto">
          <a:xfrm>
            <a:off x="1371600" y="4243388"/>
            <a:ext cx="609600" cy="228600"/>
          </a:xfrm>
          <a:prstGeom prst="rect">
            <a:avLst/>
          </a:prstGeom>
          <a:noFill/>
          <a:ln w="9525" algn="ctr">
            <a:solidFill>
              <a:schemeClr val="dk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8683" name="TextBox 16"/>
          <p:cNvSpPr txBox="1">
            <a:spLocks noChangeArrowheads="1"/>
          </p:cNvSpPr>
          <p:nvPr/>
        </p:nvSpPr>
        <p:spPr bwMode="auto">
          <a:xfrm>
            <a:off x="1384300" y="4219575"/>
            <a:ext cx="584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solidFill>
                  <a:schemeClr val="bg1"/>
                </a:solidFill>
              </a:rPr>
              <a:t>split 4</a:t>
            </a:r>
          </a:p>
        </p:txBody>
      </p:sp>
      <p:sp>
        <p:nvSpPr>
          <p:cNvPr id="28684" name="Oval 18"/>
          <p:cNvSpPr>
            <a:spLocks noChangeArrowheads="1"/>
          </p:cNvSpPr>
          <p:nvPr/>
        </p:nvSpPr>
        <p:spPr bwMode="auto">
          <a:xfrm>
            <a:off x="2514600" y="2971800"/>
            <a:ext cx="838200" cy="457200"/>
          </a:xfrm>
          <a:prstGeom prst="ellipse">
            <a:avLst/>
          </a:prstGeom>
          <a:noFill/>
          <a:ln w="9525" algn="ctr">
            <a:solidFill>
              <a:schemeClr val="dk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8685" name="TextBox 19"/>
          <p:cNvSpPr txBox="1">
            <a:spLocks noChangeArrowheads="1"/>
          </p:cNvSpPr>
          <p:nvPr/>
        </p:nvSpPr>
        <p:spPr bwMode="auto">
          <a:xfrm>
            <a:off x="2611438" y="3062288"/>
            <a:ext cx="6445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solidFill>
                  <a:schemeClr val="bg1"/>
                </a:solidFill>
              </a:rPr>
              <a:t>worker</a:t>
            </a:r>
            <a:endParaRPr lang="en-US" b="0">
              <a:solidFill>
                <a:schemeClr val="bg1"/>
              </a:solidFill>
            </a:endParaRPr>
          </a:p>
        </p:txBody>
      </p:sp>
      <p:sp>
        <p:nvSpPr>
          <p:cNvPr id="28686" name="Oval 21"/>
          <p:cNvSpPr>
            <a:spLocks noChangeArrowheads="1"/>
          </p:cNvSpPr>
          <p:nvPr/>
        </p:nvSpPr>
        <p:spPr bwMode="auto">
          <a:xfrm>
            <a:off x="2514600" y="3810000"/>
            <a:ext cx="838200" cy="457200"/>
          </a:xfrm>
          <a:prstGeom prst="ellipse">
            <a:avLst/>
          </a:prstGeom>
          <a:noFill/>
          <a:ln w="9525" algn="ctr">
            <a:solidFill>
              <a:schemeClr val="dk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8687" name="TextBox 22"/>
          <p:cNvSpPr txBox="1">
            <a:spLocks noChangeArrowheads="1"/>
          </p:cNvSpPr>
          <p:nvPr/>
        </p:nvSpPr>
        <p:spPr bwMode="auto">
          <a:xfrm>
            <a:off x="2611438" y="3900488"/>
            <a:ext cx="6445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solidFill>
                  <a:schemeClr val="bg1"/>
                </a:solidFill>
              </a:rPr>
              <a:t>worker</a:t>
            </a:r>
            <a:endParaRPr lang="en-US" b="0">
              <a:solidFill>
                <a:schemeClr val="bg1"/>
              </a:solidFill>
            </a:endParaRPr>
          </a:p>
        </p:txBody>
      </p:sp>
      <p:sp>
        <p:nvSpPr>
          <p:cNvPr id="28688" name="Oval 24"/>
          <p:cNvSpPr>
            <a:spLocks noChangeArrowheads="1"/>
          </p:cNvSpPr>
          <p:nvPr/>
        </p:nvSpPr>
        <p:spPr bwMode="auto">
          <a:xfrm>
            <a:off x="2514600" y="4648200"/>
            <a:ext cx="838200" cy="457200"/>
          </a:xfrm>
          <a:prstGeom prst="ellipse">
            <a:avLst/>
          </a:prstGeom>
          <a:noFill/>
          <a:ln w="9525" algn="ctr">
            <a:solidFill>
              <a:schemeClr val="dk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8689" name="TextBox 25"/>
          <p:cNvSpPr txBox="1">
            <a:spLocks noChangeArrowheads="1"/>
          </p:cNvSpPr>
          <p:nvPr/>
        </p:nvSpPr>
        <p:spPr bwMode="auto">
          <a:xfrm>
            <a:off x="2611438" y="4738688"/>
            <a:ext cx="6445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solidFill>
                  <a:schemeClr val="bg1"/>
                </a:solidFill>
              </a:rPr>
              <a:t>worker</a:t>
            </a:r>
            <a:endParaRPr lang="en-US" b="0">
              <a:solidFill>
                <a:schemeClr val="bg1"/>
              </a:solidFill>
            </a:endParaRPr>
          </a:p>
        </p:txBody>
      </p:sp>
      <p:sp>
        <p:nvSpPr>
          <p:cNvPr id="28690" name="Oval 27"/>
          <p:cNvSpPr>
            <a:spLocks noChangeArrowheads="1"/>
          </p:cNvSpPr>
          <p:nvPr/>
        </p:nvSpPr>
        <p:spPr bwMode="auto">
          <a:xfrm>
            <a:off x="5791200" y="3430588"/>
            <a:ext cx="838200" cy="457200"/>
          </a:xfrm>
          <a:prstGeom prst="ellipse">
            <a:avLst/>
          </a:prstGeom>
          <a:noFill/>
          <a:ln w="9525" algn="ctr">
            <a:solidFill>
              <a:schemeClr val="dk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8691" name="TextBox 28"/>
          <p:cNvSpPr txBox="1">
            <a:spLocks noChangeArrowheads="1"/>
          </p:cNvSpPr>
          <p:nvPr/>
        </p:nvSpPr>
        <p:spPr bwMode="auto">
          <a:xfrm>
            <a:off x="5888038" y="3521075"/>
            <a:ext cx="644525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solidFill>
                  <a:schemeClr val="bg1"/>
                </a:solidFill>
              </a:rPr>
              <a:t>worker</a:t>
            </a:r>
            <a:endParaRPr lang="en-US" b="0">
              <a:solidFill>
                <a:schemeClr val="bg1"/>
              </a:solidFill>
            </a:endParaRPr>
          </a:p>
        </p:txBody>
      </p:sp>
      <p:sp>
        <p:nvSpPr>
          <p:cNvPr id="28692" name="Oval 30"/>
          <p:cNvSpPr>
            <a:spLocks noChangeArrowheads="1"/>
          </p:cNvSpPr>
          <p:nvPr/>
        </p:nvSpPr>
        <p:spPr bwMode="auto">
          <a:xfrm>
            <a:off x="5791200" y="4189413"/>
            <a:ext cx="838200" cy="457200"/>
          </a:xfrm>
          <a:prstGeom prst="ellipse">
            <a:avLst/>
          </a:prstGeom>
          <a:noFill/>
          <a:ln w="9525" algn="ctr">
            <a:solidFill>
              <a:schemeClr val="dk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8693" name="TextBox 31"/>
          <p:cNvSpPr txBox="1">
            <a:spLocks noChangeArrowheads="1"/>
          </p:cNvSpPr>
          <p:nvPr/>
        </p:nvSpPr>
        <p:spPr bwMode="auto">
          <a:xfrm>
            <a:off x="5888038" y="4278313"/>
            <a:ext cx="64452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solidFill>
                  <a:schemeClr val="bg1"/>
                </a:solidFill>
              </a:rPr>
              <a:t>worker</a:t>
            </a:r>
            <a:endParaRPr lang="en-US" b="0">
              <a:solidFill>
                <a:schemeClr val="bg1"/>
              </a:solidFill>
            </a:endParaRPr>
          </a:p>
        </p:txBody>
      </p:sp>
      <p:sp>
        <p:nvSpPr>
          <p:cNvPr id="28694" name="Oval 33"/>
          <p:cNvSpPr>
            <a:spLocks noChangeArrowheads="1"/>
          </p:cNvSpPr>
          <p:nvPr/>
        </p:nvSpPr>
        <p:spPr bwMode="auto">
          <a:xfrm>
            <a:off x="4191000" y="2133600"/>
            <a:ext cx="838200" cy="457200"/>
          </a:xfrm>
          <a:prstGeom prst="ellipse">
            <a:avLst/>
          </a:prstGeom>
          <a:noFill/>
          <a:ln w="9525" algn="ctr">
            <a:solidFill>
              <a:schemeClr val="dk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8695" name="TextBox 34"/>
          <p:cNvSpPr txBox="1">
            <a:spLocks noChangeArrowheads="1"/>
          </p:cNvSpPr>
          <p:nvPr/>
        </p:nvSpPr>
        <p:spPr bwMode="auto">
          <a:xfrm>
            <a:off x="4287838" y="2224088"/>
            <a:ext cx="6540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solidFill>
                  <a:schemeClr val="bg1"/>
                </a:solidFill>
              </a:rPr>
              <a:t>Master</a:t>
            </a:r>
            <a:endParaRPr lang="en-US" b="0">
              <a:solidFill>
                <a:schemeClr val="bg1"/>
              </a:solidFill>
            </a:endParaRPr>
          </a:p>
        </p:txBody>
      </p:sp>
      <p:sp>
        <p:nvSpPr>
          <p:cNvPr id="28696" name="Oval 36"/>
          <p:cNvSpPr>
            <a:spLocks noChangeArrowheads="1"/>
          </p:cNvSpPr>
          <p:nvPr/>
        </p:nvSpPr>
        <p:spPr bwMode="auto">
          <a:xfrm>
            <a:off x="4114800" y="1143000"/>
            <a:ext cx="990600" cy="609600"/>
          </a:xfrm>
          <a:prstGeom prst="ellipse">
            <a:avLst/>
          </a:prstGeom>
          <a:noFill/>
          <a:ln w="9525" algn="ctr">
            <a:solidFill>
              <a:schemeClr val="dk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8697" name="TextBox 37"/>
          <p:cNvSpPr txBox="1">
            <a:spLocks noChangeArrowheads="1"/>
          </p:cNvSpPr>
          <p:nvPr/>
        </p:nvSpPr>
        <p:spPr bwMode="auto">
          <a:xfrm>
            <a:off x="4224338" y="1217613"/>
            <a:ext cx="7715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b="0">
                <a:solidFill>
                  <a:schemeClr val="bg1"/>
                </a:solidFill>
              </a:rPr>
              <a:t>User</a:t>
            </a:r>
            <a:br>
              <a:rPr lang="en-US" sz="1200" b="0">
                <a:solidFill>
                  <a:schemeClr val="bg1"/>
                </a:solidFill>
              </a:rPr>
            </a:br>
            <a:r>
              <a:rPr lang="en-US" sz="1200" b="0">
                <a:solidFill>
                  <a:schemeClr val="bg1"/>
                </a:solidFill>
              </a:rPr>
              <a:t>Program</a:t>
            </a:r>
            <a:endParaRPr lang="en-US" b="0">
              <a:solidFill>
                <a:schemeClr val="bg1"/>
              </a:solidFill>
            </a:endParaRPr>
          </a:p>
        </p:txBody>
      </p:sp>
      <p:sp>
        <p:nvSpPr>
          <p:cNvPr id="28698" name="Rectangle 39"/>
          <p:cNvSpPr>
            <a:spLocks noChangeArrowheads="1"/>
          </p:cNvSpPr>
          <p:nvPr/>
        </p:nvSpPr>
        <p:spPr bwMode="auto">
          <a:xfrm>
            <a:off x="7315200" y="3443288"/>
            <a:ext cx="609600" cy="433387"/>
          </a:xfrm>
          <a:prstGeom prst="rect">
            <a:avLst/>
          </a:prstGeom>
          <a:noFill/>
          <a:ln w="9525" algn="ctr">
            <a:solidFill>
              <a:schemeClr val="dk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8699" name="TextBox 40"/>
          <p:cNvSpPr txBox="1">
            <a:spLocks noChangeArrowheads="1"/>
          </p:cNvSpPr>
          <p:nvPr/>
        </p:nvSpPr>
        <p:spPr bwMode="auto">
          <a:xfrm>
            <a:off x="7313613" y="3429000"/>
            <a:ext cx="6111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b="0" dirty="0">
                <a:solidFill>
                  <a:schemeClr val="bg1"/>
                </a:solidFill>
              </a:rPr>
              <a:t>output</a:t>
            </a:r>
          </a:p>
          <a:p>
            <a:pPr algn="ctr"/>
            <a:r>
              <a:rPr lang="en-US" sz="1200" b="0" dirty="0">
                <a:solidFill>
                  <a:schemeClr val="bg1"/>
                </a:solidFill>
              </a:rPr>
              <a:t>file 0</a:t>
            </a:r>
          </a:p>
        </p:txBody>
      </p:sp>
      <p:sp>
        <p:nvSpPr>
          <p:cNvPr id="28700" name="Rectangle 44"/>
          <p:cNvSpPr>
            <a:spLocks noChangeArrowheads="1"/>
          </p:cNvSpPr>
          <p:nvPr/>
        </p:nvSpPr>
        <p:spPr bwMode="auto">
          <a:xfrm>
            <a:off x="7315200" y="4200525"/>
            <a:ext cx="609600" cy="433388"/>
          </a:xfrm>
          <a:prstGeom prst="rect">
            <a:avLst/>
          </a:prstGeom>
          <a:noFill/>
          <a:ln w="9525" algn="ctr">
            <a:solidFill>
              <a:schemeClr val="dk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8701" name="TextBox 45"/>
          <p:cNvSpPr txBox="1">
            <a:spLocks noChangeArrowheads="1"/>
          </p:cNvSpPr>
          <p:nvPr/>
        </p:nvSpPr>
        <p:spPr bwMode="auto">
          <a:xfrm>
            <a:off x="7315200" y="4186238"/>
            <a:ext cx="6111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b="0">
                <a:solidFill>
                  <a:schemeClr val="bg1"/>
                </a:solidFill>
              </a:rPr>
              <a:t>output</a:t>
            </a:r>
          </a:p>
          <a:p>
            <a:pPr algn="ctr"/>
            <a:r>
              <a:rPr lang="en-US" sz="1200" b="0">
                <a:solidFill>
                  <a:schemeClr val="bg1"/>
                </a:solidFill>
              </a:rPr>
              <a:t>file 1</a:t>
            </a:r>
          </a:p>
        </p:txBody>
      </p:sp>
      <p:sp>
        <p:nvSpPr>
          <p:cNvPr id="28702" name="Rectangle 46"/>
          <p:cNvSpPr>
            <a:spLocks noChangeArrowheads="1"/>
          </p:cNvSpPr>
          <p:nvPr/>
        </p:nvSpPr>
        <p:spPr bwMode="auto">
          <a:xfrm>
            <a:off x="4419600" y="3009900"/>
            <a:ext cx="152400" cy="381000"/>
          </a:xfrm>
          <a:prstGeom prst="rect">
            <a:avLst/>
          </a:prstGeom>
          <a:noFill/>
          <a:ln w="9525" algn="ctr">
            <a:solidFill>
              <a:schemeClr val="dk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8703" name="Rectangle 47"/>
          <p:cNvSpPr>
            <a:spLocks noChangeArrowheads="1"/>
          </p:cNvSpPr>
          <p:nvPr/>
        </p:nvSpPr>
        <p:spPr bwMode="auto">
          <a:xfrm>
            <a:off x="4572000" y="3009900"/>
            <a:ext cx="152400" cy="381000"/>
          </a:xfrm>
          <a:prstGeom prst="rect">
            <a:avLst/>
          </a:prstGeom>
          <a:noFill/>
          <a:ln w="9525" algn="ctr">
            <a:solidFill>
              <a:schemeClr val="dk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8704" name="Rectangle 48"/>
          <p:cNvSpPr>
            <a:spLocks noChangeArrowheads="1"/>
          </p:cNvSpPr>
          <p:nvPr/>
        </p:nvSpPr>
        <p:spPr bwMode="auto">
          <a:xfrm>
            <a:off x="4419600" y="3848100"/>
            <a:ext cx="152400" cy="381000"/>
          </a:xfrm>
          <a:prstGeom prst="rect">
            <a:avLst/>
          </a:prstGeom>
          <a:noFill/>
          <a:ln w="9525" algn="ctr">
            <a:solidFill>
              <a:schemeClr val="dk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8705" name="Rectangle 49"/>
          <p:cNvSpPr>
            <a:spLocks noChangeArrowheads="1"/>
          </p:cNvSpPr>
          <p:nvPr/>
        </p:nvSpPr>
        <p:spPr bwMode="auto">
          <a:xfrm>
            <a:off x="4572000" y="3848100"/>
            <a:ext cx="152400" cy="381000"/>
          </a:xfrm>
          <a:prstGeom prst="rect">
            <a:avLst/>
          </a:prstGeom>
          <a:noFill/>
          <a:ln w="9525" algn="ctr">
            <a:solidFill>
              <a:schemeClr val="dk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8706" name="Rectangle 50"/>
          <p:cNvSpPr>
            <a:spLocks noChangeArrowheads="1"/>
          </p:cNvSpPr>
          <p:nvPr/>
        </p:nvSpPr>
        <p:spPr bwMode="auto">
          <a:xfrm>
            <a:off x="4419600" y="4686300"/>
            <a:ext cx="152400" cy="381000"/>
          </a:xfrm>
          <a:prstGeom prst="rect">
            <a:avLst/>
          </a:prstGeom>
          <a:noFill/>
          <a:ln w="9525" algn="ctr">
            <a:solidFill>
              <a:schemeClr val="dk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8707" name="Rectangle 51"/>
          <p:cNvSpPr>
            <a:spLocks noChangeArrowheads="1"/>
          </p:cNvSpPr>
          <p:nvPr/>
        </p:nvSpPr>
        <p:spPr bwMode="auto">
          <a:xfrm>
            <a:off x="4572000" y="4686300"/>
            <a:ext cx="152400" cy="381000"/>
          </a:xfrm>
          <a:prstGeom prst="rect">
            <a:avLst/>
          </a:prstGeom>
          <a:noFill/>
          <a:ln w="9525" algn="ctr">
            <a:solidFill>
              <a:schemeClr val="dk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28708" name="Curved Connector 53"/>
          <p:cNvCxnSpPr>
            <a:cxnSpLocks noChangeShapeType="1"/>
            <a:stCxn id="28674" idx="3"/>
            <a:endCxn id="28684" idx="2"/>
          </p:cNvCxnSpPr>
          <p:nvPr/>
        </p:nvCxnSpPr>
        <p:spPr bwMode="auto">
          <a:xfrm flipV="1">
            <a:off x="1981200" y="3200400"/>
            <a:ext cx="533400" cy="242888"/>
          </a:xfrm>
          <a:prstGeom prst="curvedConnector3">
            <a:avLst>
              <a:gd name="adj1" fmla="val 50000"/>
            </a:avLst>
          </a:prstGeom>
          <a:noFill/>
          <a:ln w="9525" algn="ctr">
            <a:solidFill>
              <a:schemeClr val="dk1"/>
            </a:solidFill>
            <a:round/>
            <a:headEnd/>
            <a:tailEnd type="triangle" w="med" len="med"/>
          </a:ln>
        </p:spPr>
      </p:cxnSp>
      <p:cxnSp>
        <p:nvCxnSpPr>
          <p:cNvPr id="28709" name="Curved Connector 55"/>
          <p:cNvCxnSpPr>
            <a:cxnSpLocks noChangeShapeType="1"/>
            <a:stCxn id="28677" idx="3"/>
            <a:endCxn id="28684" idx="3"/>
          </p:cNvCxnSpPr>
          <p:nvPr/>
        </p:nvCxnSpPr>
        <p:spPr bwMode="auto">
          <a:xfrm flipV="1">
            <a:off x="1968500" y="3362325"/>
            <a:ext cx="668338" cy="309563"/>
          </a:xfrm>
          <a:prstGeom prst="curvedConnector2">
            <a:avLst/>
          </a:prstGeom>
          <a:noFill/>
          <a:ln w="9525" algn="ctr">
            <a:solidFill>
              <a:schemeClr val="dk1"/>
            </a:solidFill>
            <a:round/>
            <a:headEnd/>
            <a:tailEnd type="triangle" w="med" len="med"/>
          </a:ln>
        </p:spPr>
      </p:cxnSp>
      <p:cxnSp>
        <p:nvCxnSpPr>
          <p:cNvPr id="28710" name="Curved Connector 55"/>
          <p:cNvCxnSpPr>
            <a:cxnSpLocks noChangeShapeType="1"/>
            <a:stCxn id="28681" idx="3"/>
            <a:endCxn id="28688" idx="1"/>
          </p:cNvCxnSpPr>
          <p:nvPr/>
        </p:nvCxnSpPr>
        <p:spPr bwMode="auto">
          <a:xfrm>
            <a:off x="1968500" y="4129088"/>
            <a:ext cx="668338" cy="585787"/>
          </a:xfrm>
          <a:prstGeom prst="curvedConnector2">
            <a:avLst/>
          </a:prstGeom>
          <a:noFill/>
          <a:ln w="9525" algn="ctr">
            <a:solidFill>
              <a:schemeClr val="dk1"/>
            </a:solidFill>
            <a:round/>
            <a:headEnd/>
            <a:tailEnd type="triangle" w="med" len="med"/>
          </a:ln>
        </p:spPr>
      </p:cxnSp>
      <p:cxnSp>
        <p:nvCxnSpPr>
          <p:cNvPr id="28711" name="Straight Arrow Connector 66"/>
          <p:cNvCxnSpPr>
            <a:cxnSpLocks noChangeShapeType="1"/>
            <a:stCxn id="28678" idx="3"/>
            <a:endCxn id="28686" idx="2"/>
          </p:cNvCxnSpPr>
          <p:nvPr/>
        </p:nvCxnSpPr>
        <p:spPr bwMode="auto">
          <a:xfrm>
            <a:off x="1981200" y="3900488"/>
            <a:ext cx="533400" cy="138112"/>
          </a:xfrm>
          <a:prstGeom prst="straightConnector1">
            <a:avLst/>
          </a:prstGeom>
          <a:noFill/>
          <a:ln w="22225" algn="ctr">
            <a:solidFill>
              <a:schemeClr val="dk1"/>
            </a:solidFill>
            <a:round/>
            <a:headEnd/>
            <a:tailEnd type="triangle" w="med" len="med"/>
          </a:ln>
        </p:spPr>
      </p:cxnSp>
      <p:cxnSp>
        <p:nvCxnSpPr>
          <p:cNvPr id="28712" name="Straight Arrow Connector 68"/>
          <p:cNvCxnSpPr>
            <a:cxnSpLocks noChangeShapeType="1"/>
            <a:stCxn id="28682" idx="3"/>
            <a:endCxn id="28686" idx="3"/>
          </p:cNvCxnSpPr>
          <p:nvPr/>
        </p:nvCxnSpPr>
        <p:spPr bwMode="auto">
          <a:xfrm flipV="1">
            <a:off x="1981200" y="4200525"/>
            <a:ext cx="655638" cy="157163"/>
          </a:xfrm>
          <a:prstGeom prst="straightConnector1">
            <a:avLst/>
          </a:prstGeom>
          <a:noFill/>
          <a:ln w="9525" algn="ctr">
            <a:solidFill>
              <a:schemeClr val="dk1"/>
            </a:solidFill>
            <a:round/>
            <a:headEnd/>
            <a:tailEnd type="triangle" w="med" len="med"/>
          </a:ln>
        </p:spPr>
      </p:cxnSp>
      <p:cxnSp>
        <p:nvCxnSpPr>
          <p:cNvPr id="28713" name="Straight Arrow Connector 72"/>
          <p:cNvCxnSpPr>
            <a:cxnSpLocks noChangeShapeType="1"/>
            <a:stCxn id="28684" idx="6"/>
            <a:endCxn id="28702" idx="1"/>
          </p:cNvCxnSpPr>
          <p:nvPr/>
        </p:nvCxnSpPr>
        <p:spPr bwMode="auto">
          <a:xfrm>
            <a:off x="3352800" y="3200400"/>
            <a:ext cx="1066800" cy="1588"/>
          </a:xfrm>
          <a:prstGeom prst="straightConnector1">
            <a:avLst/>
          </a:prstGeom>
          <a:noFill/>
          <a:ln w="9525" algn="ctr">
            <a:solidFill>
              <a:schemeClr val="dk1"/>
            </a:solidFill>
            <a:round/>
            <a:headEnd/>
            <a:tailEnd type="triangle" w="med" len="med"/>
          </a:ln>
        </p:spPr>
      </p:cxnSp>
      <p:cxnSp>
        <p:nvCxnSpPr>
          <p:cNvPr id="28714" name="Straight Arrow Connector 75"/>
          <p:cNvCxnSpPr>
            <a:cxnSpLocks noChangeShapeType="1"/>
          </p:cNvCxnSpPr>
          <p:nvPr/>
        </p:nvCxnSpPr>
        <p:spPr bwMode="auto">
          <a:xfrm>
            <a:off x="3352800" y="4037013"/>
            <a:ext cx="1066800" cy="3175"/>
          </a:xfrm>
          <a:prstGeom prst="straightConnector1">
            <a:avLst/>
          </a:prstGeom>
          <a:noFill/>
          <a:ln w="22225" algn="ctr">
            <a:solidFill>
              <a:schemeClr val="dk1"/>
            </a:solidFill>
            <a:round/>
            <a:headEnd/>
            <a:tailEnd type="triangle" w="med" len="med"/>
          </a:ln>
        </p:spPr>
      </p:cxnSp>
      <p:cxnSp>
        <p:nvCxnSpPr>
          <p:cNvPr id="28715" name="Straight Arrow Connector 78"/>
          <p:cNvCxnSpPr>
            <a:cxnSpLocks noChangeShapeType="1"/>
          </p:cNvCxnSpPr>
          <p:nvPr/>
        </p:nvCxnSpPr>
        <p:spPr bwMode="auto">
          <a:xfrm>
            <a:off x="3352800" y="4875213"/>
            <a:ext cx="1066800" cy="3175"/>
          </a:xfrm>
          <a:prstGeom prst="straightConnector1">
            <a:avLst/>
          </a:prstGeom>
          <a:noFill/>
          <a:ln w="9525" algn="ctr">
            <a:solidFill>
              <a:schemeClr val="dk1"/>
            </a:solidFill>
            <a:round/>
            <a:headEnd/>
            <a:tailEnd type="triangle" w="med" len="med"/>
          </a:ln>
        </p:spPr>
      </p:cxnSp>
      <p:cxnSp>
        <p:nvCxnSpPr>
          <p:cNvPr id="28716" name="Straight Arrow Connector 81"/>
          <p:cNvCxnSpPr>
            <a:cxnSpLocks noChangeShapeType="1"/>
            <a:stCxn id="28690" idx="6"/>
            <a:endCxn id="28699" idx="1"/>
          </p:cNvCxnSpPr>
          <p:nvPr/>
        </p:nvCxnSpPr>
        <p:spPr bwMode="auto">
          <a:xfrm>
            <a:off x="6629400" y="3659188"/>
            <a:ext cx="684213" cy="0"/>
          </a:xfrm>
          <a:prstGeom prst="straightConnector1">
            <a:avLst/>
          </a:prstGeom>
          <a:noFill/>
          <a:ln w="22225" algn="ctr">
            <a:solidFill>
              <a:schemeClr val="dk1"/>
            </a:solidFill>
            <a:round/>
            <a:headEnd/>
            <a:tailEnd type="triangle" w="med" len="med"/>
          </a:ln>
        </p:spPr>
      </p:cxnSp>
      <p:cxnSp>
        <p:nvCxnSpPr>
          <p:cNvPr id="28717" name="Straight Arrow Connector 84"/>
          <p:cNvCxnSpPr>
            <a:cxnSpLocks noChangeShapeType="1"/>
            <a:stCxn id="28692" idx="6"/>
            <a:endCxn id="28701" idx="1"/>
          </p:cNvCxnSpPr>
          <p:nvPr/>
        </p:nvCxnSpPr>
        <p:spPr bwMode="auto">
          <a:xfrm>
            <a:off x="6629400" y="4418013"/>
            <a:ext cx="685800" cy="0"/>
          </a:xfrm>
          <a:prstGeom prst="straightConnector1">
            <a:avLst/>
          </a:prstGeom>
          <a:noFill/>
          <a:ln w="9525" algn="ctr">
            <a:solidFill>
              <a:schemeClr val="dk1"/>
            </a:solidFill>
            <a:round/>
            <a:headEnd/>
            <a:tailEnd type="triangle" w="med" len="med"/>
          </a:ln>
        </p:spPr>
      </p:cxnSp>
      <p:cxnSp>
        <p:nvCxnSpPr>
          <p:cNvPr id="28718" name="Straight Arrow Connector 90"/>
          <p:cNvCxnSpPr>
            <a:cxnSpLocks noChangeShapeType="1"/>
            <a:stCxn id="28705" idx="3"/>
            <a:endCxn id="28690" idx="2"/>
          </p:cNvCxnSpPr>
          <p:nvPr/>
        </p:nvCxnSpPr>
        <p:spPr bwMode="auto">
          <a:xfrm flipV="1">
            <a:off x="4724400" y="3659188"/>
            <a:ext cx="1066800" cy="379412"/>
          </a:xfrm>
          <a:prstGeom prst="straightConnector1">
            <a:avLst/>
          </a:prstGeom>
          <a:noFill/>
          <a:ln w="22225" algn="ctr">
            <a:solidFill>
              <a:schemeClr val="dk1"/>
            </a:solidFill>
            <a:round/>
            <a:headEnd/>
            <a:tailEnd type="triangle" w="med" len="med"/>
          </a:ln>
        </p:spPr>
      </p:cxnSp>
      <p:cxnSp>
        <p:nvCxnSpPr>
          <p:cNvPr id="28719" name="Straight Arrow Connector 93"/>
          <p:cNvCxnSpPr>
            <a:cxnSpLocks noChangeShapeType="1"/>
            <a:stCxn id="28705" idx="3"/>
            <a:endCxn id="28692" idx="2"/>
          </p:cNvCxnSpPr>
          <p:nvPr/>
        </p:nvCxnSpPr>
        <p:spPr bwMode="auto">
          <a:xfrm>
            <a:off x="4724400" y="4038600"/>
            <a:ext cx="1066800" cy="379413"/>
          </a:xfrm>
          <a:prstGeom prst="straightConnector1">
            <a:avLst/>
          </a:prstGeom>
          <a:noFill/>
          <a:ln w="9525" algn="ctr">
            <a:solidFill>
              <a:schemeClr val="dk1"/>
            </a:solidFill>
            <a:round/>
            <a:headEnd/>
            <a:tailEnd type="triangle" w="med" len="med"/>
          </a:ln>
        </p:spPr>
      </p:cxnSp>
      <p:cxnSp>
        <p:nvCxnSpPr>
          <p:cNvPr id="28720" name="Curved Connector 98"/>
          <p:cNvCxnSpPr>
            <a:cxnSpLocks noChangeShapeType="1"/>
            <a:stCxn id="28703" idx="3"/>
            <a:endCxn id="28690" idx="1"/>
          </p:cNvCxnSpPr>
          <p:nvPr/>
        </p:nvCxnSpPr>
        <p:spPr bwMode="auto">
          <a:xfrm>
            <a:off x="4724400" y="3200400"/>
            <a:ext cx="1189038" cy="298450"/>
          </a:xfrm>
          <a:prstGeom prst="curvedConnector2">
            <a:avLst/>
          </a:prstGeom>
          <a:noFill/>
          <a:ln w="9525" algn="ctr">
            <a:solidFill>
              <a:schemeClr val="dk1"/>
            </a:solidFill>
            <a:round/>
            <a:headEnd/>
            <a:tailEnd type="triangle" w="med" len="med"/>
          </a:ln>
        </p:spPr>
      </p:cxnSp>
      <p:cxnSp>
        <p:nvCxnSpPr>
          <p:cNvPr id="28721" name="Curved Connector 98"/>
          <p:cNvCxnSpPr>
            <a:cxnSpLocks noChangeShapeType="1"/>
          </p:cNvCxnSpPr>
          <p:nvPr/>
        </p:nvCxnSpPr>
        <p:spPr bwMode="auto">
          <a:xfrm>
            <a:off x="4724400" y="3200400"/>
            <a:ext cx="1143000" cy="1066800"/>
          </a:xfrm>
          <a:prstGeom prst="curvedConnector3">
            <a:avLst>
              <a:gd name="adj1" fmla="val 50000"/>
            </a:avLst>
          </a:prstGeom>
          <a:noFill/>
          <a:ln w="9525" algn="ctr">
            <a:solidFill>
              <a:schemeClr val="dk1"/>
            </a:solidFill>
            <a:round/>
            <a:headEnd/>
            <a:tailEnd type="triangle" w="med" len="med"/>
          </a:ln>
        </p:spPr>
      </p:cxnSp>
      <p:cxnSp>
        <p:nvCxnSpPr>
          <p:cNvPr id="28722" name="Curved Connector 98"/>
          <p:cNvCxnSpPr>
            <a:cxnSpLocks noChangeShapeType="1"/>
            <a:stCxn id="28707" idx="3"/>
          </p:cNvCxnSpPr>
          <p:nvPr/>
        </p:nvCxnSpPr>
        <p:spPr bwMode="auto">
          <a:xfrm flipV="1">
            <a:off x="4724400" y="3810000"/>
            <a:ext cx="1143000" cy="1066800"/>
          </a:xfrm>
          <a:prstGeom prst="curvedConnector3">
            <a:avLst>
              <a:gd name="adj1" fmla="val 50000"/>
            </a:avLst>
          </a:prstGeom>
          <a:noFill/>
          <a:ln w="9525" algn="ctr">
            <a:solidFill>
              <a:schemeClr val="dk1"/>
            </a:solidFill>
            <a:round/>
            <a:headEnd/>
            <a:tailEnd type="triangle" w="med" len="med"/>
          </a:ln>
        </p:spPr>
      </p:cxnSp>
      <p:cxnSp>
        <p:nvCxnSpPr>
          <p:cNvPr id="28723" name="Curved Connector 98"/>
          <p:cNvCxnSpPr>
            <a:cxnSpLocks noChangeShapeType="1"/>
            <a:stCxn id="28707" idx="3"/>
            <a:endCxn id="28692" idx="3"/>
          </p:cNvCxnSpPr>
          <p:nvPr/>
        </p:nvCxnSpPr>
        <p:spPr bwMode="auto">
          <a:xfrm flipV="1">
            <a:off x="4724400" y="4578350"/>
            <a:ext cx="1189038" cy="298450"/>
          </a:xfrm>
          <a:prstGeom prst="curvedConnector2">
            <a:avLst/>
          </a:prstGeom>
          <a:noFill/>
          <a:ln w="9525" algn="ctr">
            <a:solidFill>
              <a:schemeClr val="dk1"/>
            </a:solidFill>
            <a:round/>
            <a:headEnd/>
            <a:tailEnd type="triangle" w="med" len="med"/>
          </a:ln>
        </p:spPr>
      </p:cxnSp>
      <p:cxnSp>
        <p:nvCxnSpPr>
          <p:cNvPr id="28725" name="Straight Arrow Connector 120"/>
          <p:cNvCxnSpPr>
            <a:cxnSpLocks noChangeShapeType="1"/>
            <a:stCxn id="28696" idx="4"/>
            <a:endCxn id="28694" idx="0"/>
          </p:cNvCxnSpPr>
          <p:nvPr/>
        </p:nvCxnSpPr>
        <p:spPr bwMode="auto">
          <a:xfrm rot="5400000">
            <a:off x="4419601" y="1943100"/>
            <a:ext cx="381000" cy="3175"/>
          </a:xfrm>
          <a:prstGeom prst="straightConnector1">
            <a:avLst/>
          </a:prstGeom>
          <a:noFill/>
          <a:ln w="9525" algn="ctr">
            <a:solidFill>
              <a:schemeClr val="dk1"/>
            </a:solidFill>
            <a:prstDash val="dash"/>
            <a:round/>
            <a:headEnd/>
            <a:tailEnd type="triangle" w="med" len="med"/>
          </a:ln>
        </p:spPr>
      </p:cxnSp>
      <p:cxnSp>
        <p:nvCxnSpPr>
          <p:cNvPr id="28727" name="Straight Arrow Connector 127"/>
          <p:cNvCxnSpPr>
            <a:cxnSpLocks noChangeShapeType="1"/>
            <a:stCxn id="28694" idx="3"/>
          </p:cNvCxnSpPr>
          <p:nvPr/>
        </p:nvCxnSpPr>
        <p:spPr bwMode="auto">
          <a:xfrm rot="5400000">
            <a:off x="3532981" y="2343944"/>
            <a:ext cx="600075" cy="960438"/>
          </a:xfrm>
          <a:prstGeom prst="straightConnector1">
            <a:avLst/>
          </a:prstGeom>
          <a:noFill/>
          <a:ln w="9525" algn="ctr">
            <a:solidFill>
              <a:schemeClr val="dk1"/>
            </a:solidFill>
            <a:prstDash val="dash"/>
            <a:round/>
            <a:headEnd/>
            <a:tailEnd type="triangle" w="med" len="med"/>
          </a:ln>
        </p:spPr>
      </p:cxnSp>
      <p:cxnSp>
        <p:nvCxnSpPr>
          <p:cNvPr id="28728" name="Straight Arrow Connector 133"/>
          <p:cNvCxnSpPr>
            <a:cxnSpLocks noChangeShapeType="1"/>
            <a:stCxn id="28694" idx="5"/>
          </p:cNvCxnSpPr>
          <p:nvPr/>
        </p:nvCxnSpPr>
        <p:spPr bwMode="auto">
          <a:xfrm rot="16200000" flipH="1">
            <a:off x="5010944" y="2420144"/>
            <a:ext cx="904875" cy="1112837"/>
          </a:xfrm>
          <a:prstGeom prst="straightConnector1">
            <a:avLst/>
          </a:prstGeom>
          <a:noFill/>
          <a:ln w="9525" algn="ctr">
            <a:solidFill>
              <a:schemeClr val="dk1"/>
            </a:solidFill>
            <a:prstDash val="dash"/>
            <a:round/>
            <a:headEnd/>
            <a:tailEnd type="triangle" w="med" len="med"/>
          </a:ln>
        </p:spPr>
      </p:cxnSp>
      <p:sp>
        <p:nvSpPr>
          <p:cNvPr id="28730" name="TextBox 137"/>
          <p:cNvSpPr txBox="1">
            <a:spLocks noChangeArrowheads="1"/>
          </p:cNvSpPr>
          <p:nvPr/>
        </p:nvSpPr>
        <p:spPr bwMode="auto">
          <a:xfrm>
            <a:off x="4572000" y="1752600"/>
            <a:ext cx="80983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b="0" dirty="0">
                <a:solidFill>
                  <a:srgbClr val="FF0000"/>
                </a:solidFill>
              </a:rPr>
              <a:t>(1) </a:t>
            </a:r>
            <a:r>
              <a:rPr lang="en-US" sz="1100" b="0" dirty="0" smtClean="0">
                <a:solidFill>
                  <a:srgbClr val="FF0000"/>
                </a:solidFill>
              </a:rPr>
              <a:t>submit</a:t>
            </a:r>
            <a:endParaRPr lang="en-US" sz="1100" b="0" dirty="0">
              <a:solidFill>
                <a:srgbClr val="FF0000"/>
              </a:solidFill>
            </a:endParaRPr>
          </a:p>
        </p:txBody>
      </p:sp>
      <p:sp>
        <p:nvSpPr>
          <p:cNvPr id="28732" name="TextBox 139"/>
          <p:cNvSpPr txBox="1">
            <a:spLocks noChangeArrowheads="1"/>
          </p:cNvSpPr>
          <p:nvPr/>
        </p:nvSpPr>
        <p:spPr bwMode="auto">
          <a:xfrm>
            <a:off x="3352800" y="2633663"/>
            <a:ext cx="127310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b="0" dirty="0">
                <a:solidFill>
                  <a:srgbClr val="FF0000"/>
                </a:solidFill>
              </a:rPr>
              <a:t>(2) </a:t>
            </a:r>
            <a:r>
              <a:rPr lang="en-US" sz="1100" b="0" dirty="0" smtClean="0">
                <a:solidFill>
                  <a:srgbClr val="FF0000"/>
                </a:solidFill>
              </a:rPr>
              <a:t>schedule </a:t>
            </a:r>
            <a:r>
              <a:rPr lang="en-US" sz="1100" b="0" dirty="0">
                <a:solidFill>
                  <a:srgbClr val="FF0000"/>
                </a:solidFill>
              </a:rPr>
              <a:t>map</a:t>
            </a:r>
          </a:p>
        </p:txBody>
      </p:sp>
      <p:sp>
        <p:nvSpPr>
          <p:cNvPr id="28733" name="TextBox 140"/>
          <p:cNvSpPr txBox="1">
            <a:spLocks noChangeArrowheads="1"/>
          </p:cNvSpPr>
          <p:nvPr/>
        </p:nvSpPr>
        <p:spPr bwMode="auto">
          <a:xfrm>
            <a:off x="4742000" y="2633990"/>
            <a:ext cx="14302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b="0" dirty="0">
                <a:solidFill>
                  <a:srgbClr val="FF0000"/>
                </a:solidFill>
              </a:rPr>
              <a:t>(2) </a:t>
            </a:r>
            <a:r>
              <a:rPr lang="en-US" sz="1100" b="0" dirty="0" smtClean="0">
                <a:solidFill>
                  <a:srgbClr val="FF0000"/>
                </a:solidFill>
              </a:rPr>
              <a:t>schedule </a:t>
            </a:r>
            <a:r>
              <a:rPr lang="en-US" sz="1100" b="0" dirty="0">
                <a:solidFill>
                  <a:srgbClr val="FF0000"/>
                </a:solidFill>
              </a:rPr>
              <a:t>reduce</a:t>
            </a:r>
          </a:p>
        </p:txBody>
      </p:sp>
      <p:sp>
        <p:nvSpPr>
          <p:cNvPr id="28734" name="TextBox 141"/>
          <p:cNvSpPr txBox="1">
            <a:spLocks noChangeArrowheads="1"/>
          </p:cNvSpPr>
          <p:nvPr/>
        </p:nvSpPr>
        <p:spPr bwMode="auto">
          <a:xfrm>
            <a:off x="1990725" y="3657600"/>
            <a:ext cx="676275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b="0" dirty="0">
                <a:solidFill>
                  <a:srgbClr val="FF0000"/>
                </a:solidFill>
              </a:rPr>
              <a:t>(3) read</a:t>
            </a:r>
          </a:p>
        </p:txBody>
      </p:sp>
      <p:sp>
        <p:nvSpPr>
          <p:cNvPr id="28735" name="TextBox 142"/>
          <p:cNvSpPr txBox="1">
            <a:spLocks noChangeArrowheads="1"/>
          </p:cNvSpPr>
          <p:nvPr/>
        </p:nvSpPr>
        <p:spPr bwMode="auto">
          <a:xfrm>
            <a:off x="3352800" y="3776663"/>
            <a:ext cx="102235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b="0" dirty="0">
                <a:solidFill>
                  <a:srgbClr val="FF0000"/>
                </a:solidFill>
              </a:rPr>
              <a:t>(4) local write</a:t>
            </a:r>
          </a:p>
        </p:txBody>
      </p:sp>
      <p:sp>
        <p:nvSpPr>
          <p:cNvPr id="28736" name="TextBox 143"/>
          <p:cNvSpPr txBox="1">
            <a:spLocks noChangeArrowheads="1"/>
          </p:cNvSpPr>
          <p:nvPr/>
        </p:nvSpPr>
        <p:spPr bwMode="auto">
          <a:xfrm>
            <a:off x="4562475" y="3505200"/>
            <a:ext cx="1152525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b="0">
                <a:solidFill>
                  <a:srgbClr val="FF0000"/>
                </a:solidFill>
              </a:rPr>
              <a:t>(5) remote read</a:t>
            </a:r>
          </a:p>
        </p:txBody>
      </p:sp>
      <p:sp>
        <p:nvSpPr>
          <p:cNvPr id="28737" name="TextBox 144"/>
          <p:cNvSpPr txBox="1">
            <a:spLocks noChangeArrowheads="1"/>
          </p:cNvSpPr>
          <p:nvPr/>
        </p:nvSpPr>
        <p:spPr bwMode="auto">
          <a:xfrm>
            <a:off x="6623050" y="3395663"/>
            <a:ext cx="69215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b="0">
                <a:solidFill>
                  <a:srgbClr val="FF0000"/>
                </a:solidFill>
              </a:rPr>
              <a:t>(6) write</a:t>
            </a:r>
          </a:p>
        </p:txBody>
      </p:sp>
      <p:sp>
        <p:nvSpPr>
          <p:cNvPr id="28738" name="TextBox 145"/>
          <p:cNvSpPr txBox="1">
            <a:spLocks noChangeArrowheads="1"/>
          </p:cNvSpPr>
          <p:nvPr/>
        </p:nvSpPr>
        <p:spPr bwMode="auto">
          <a:xfrm>
            <a:off x="1371600" y="5267325"/>
            <a:ext cx="6207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Input</a:t>
            </a:r>
          </a:p>
          <a:p>
            <a:pPr algn="ctr"/>
            <a:r>
              <a:rPr lang="en-US" sz="1400">
                <a:solidFill>
                  <a:schemeClr val="bg1"/>
                </a:solidFill>
              </a:rPr>
              <a:t>files</a:t>
            </a:r>
          </a:p>
        </p:txBody>
      </p:sp>
      <p:sp>
        <p:nvSpPr>
          <p:cNvPr id="28739" name="TextBox 146"/>
          <p:cNvSpPr txBox="1">
            <a:spLocks noChangeArrowheads="1"/>
          </p:cNvSpPr>
          <p:nvPr/>
        </p:nvSpPr>
        <p:spPr bwMode="auto">
          <a:xfrm>
            <a:off x="2617788" y="5267325"/>
            <a:ext cx="7016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Map</a:t>
            </a:r>
          </a:p>
          <a:p>
            <a:pPr algn="ctr"/>
            <a:r>
              <a:rPr lang="en-US" sz="1400">
                <a:solidFill>
                  <a:schemeClr val="bg1"/>
                </a:solidFill>
              </a:rPr>
              <a:t>phase</a:t>
            </a:r>
          </a:p>
        </p:txBody>
      </p:sp>
      <p:sp>
        <p:nvSpPr>
          <p:cNvPr id="28740" name="TextBox 147"/>
          <p:cNvSpPr txBox="1">
            <a:spLocks noChangeArrowheads="1"/>
          </p:cNvSpPr>
          <p:nvPr/>
        </p:nvSpPr>
        <p:spPr bwMode="auto">
          <a:xfrm>
            <a:off x="3754438" y="5267325"/>
            <a:ext cx="16557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Intermediate files</a:t>
            </a:r>
          </a:p>
          <a:p>
            <a:pPr algn="ctr"/>
            <a:r>
              <a:rPr lang="en-US" sz="1400">
                <a:solidFill>
                  <a:schemeClr val="bg1"/>
                </a:solidFill>
              </a:rPr>
              <a:t>(on local disk)</a:t>
            </a:r>
          </a:p>
        </p:txBody>
      </p:sp>
      <p:sp>
        <p:nvSpPr>
          <p:cNvPr id="28741" name="TextBox 148"/>
          <p:cNvSpPr txBox="1">
            <a:spLocks noChangeArrowheads="1"/>
          </p:cNvSpPr>
          <p:nvPr/>
        </p:nvSpPr>
        <p:spPr bwMode="auto">
          <a:xfrm>
            <a:off x="5934075" y="5267325"/>
            <a:ext cx="8318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Reduce</a:t>
            </a:r>
          </a:p>
          <a:p>
            <a:pPr algn="ctr"/>
            <a:r>
              <a:rPr lang="en-US" sz="1400">
                <a:solidFill>
                  <a:schemeClr val="bg1"/>
                </a:solidFill>
              </a:rPr>
              <a:t>phase</a:t>
            </a:r>
          </a:p>
        </p:txBody>
      </p:sp>
      <p:sp>
        <p:nvSpPr>
          <p:cNvPr id="28742" name="TextBox 149"/>
          <p:cNvSpPr txBox="1">
            <a:spLocks noChangeArrowheads="1"/>
          </p:cNvSpPr>
          <p:nvPr/>
        </p:nvSpPr>
        <p:spPr bwMode="auto">
          <a:xfrm>
            <a:off x="7315200" y="5267325"/>
            <a:ext cx="7699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Output</a:t>
            </a:r>
          </a:p>
          <a:p>
            <a:pPr algn="ctr"/>
            <a:r>
              <a:rPr lang="en-US" sz="1400">
                <a:solidFill>
                  <a:schemeClr val="bg1"/>
                </a:solidFill>
              </a:rPr>
              <a:t>files</a:t>
            </a:r>
          </a:p>
        </p:txBody>
      </p:sp>
      <p:sp>
        <p:nvSpPr>
          <p:cNvPr id="28743" name="TextBox 2"/>
          <p:cNvSpPr txBox="1">
            <a:spLocks noChangeArrowheads="1"/>
          </p:cNvSpPr>
          <p:nvPr/>
        </p:nvSpPr>
        <p:spPr bwMode="auto">
          <a:xfrm>
            <a:off x="0" y="6611938"/>
            <a:ext cx="3124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 smtClean="0">
                <a:solidFill>
                  <a:schemeClr val="bg1"/>
                </a:solidFill>
              </a:rPr>
              <a:t>Adapted </a:t>
            </a:r>
            <a:r>
              <a:rPr lang="en-US" sz="1000" b="0" dirty="0">
                <a:solidFill>
                  <a:schemeClr val="bg1"/>
                </a:solidFill>
              </a:rPr>
              <a:t>from </a:t>
            </a:r>
            <a:r>
              <a:rPr lang="en-US" sz="1000" b="0" dirty="0" smtClean="0">
                <a:solidFill>
                  <a:schemeClr val="bg1"/>
                </a:solidFill>
              </a:rPr>
              <a:t>(Dean </a:t>
            </a:r>
            <a:r>
              <a:rPr lang="en-US" sz="1000" b="0" dirty="0">
                <a:solidFill>
                  <a:schemeClr val="bg1"/>
                </a:solidFill>
              </a:rPr>
              <a:t>and </a:t>
            </a:r>
            <a:r>
              <a:rPr lang="en-US" sz="1000" b="0" dirty="0" err="1" smtClean="0">
                <a:solidFill>
                  <a:schemeClr val="bg1"/>
                </a:solidFill>
              </a:rPr>
              <a:t>Ghemawat</a:t>
            </a:r>
            <a:r>
              <a:rPr lang="en-US" sz="1000" b="0" dirty="0" smtClean="0">
                <a:solidFill>
                  <a:schemeClr val="bg1"/>
                </a:solidFill>
              </a:rPr>
              <a:t>, OSDI </a:t>
            </a:r>
            <a:r>
              <a:rPr lang="en-US" sz="1000" b="0" dirty="0">
                <a:solidFill>
                  <a:schemeClr val="bg1"/>
                </a:solidFill>
              </a:rPr>
              <a:t>2004)</a:t>
            </a:r>
          </a:p>
        </p:txBody>
      </p:sp>
    </p:spTree>
    <p:extLst>
      <p:ext uri="{BB962C8B-B14F-4D97-AF65-F5344CB8AC3E}">
        <p14:creationId xmlns:p14="http://schemas.microsoft.com/office/powerpoint/2010/main" val="401605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datacenter </a:t>
            </a:r>
            <a:r>
              <a:rPr lang="en-US" i="1" dirty="0" smtClean="0"/>
              <a:t>is</a:t>
            </a:r>
            <a:r>
              <a:rPr lang="en-US" dirty="0" smtClean="0"/>
              <a:t> the computer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It’s all about the right level of abstraction</a:t>
            </a:r>
          </a:p>
          <a:p>
            <a:pPr lvl="1"/>
            <a:r>
              <a:rPr lang="en-US" dirty="0" smtClean="0"/>
              <a:t>Moving beyond the von Neumann architecture</a:t>
            </a:r>
          </a:p>
          <a:p>
            <a:pPr lvl="1"/>
            <a:r>
              <a:rPr lang="en-US" dirty="0" smtClean="0"/>
              <a:t>What’s the “instruction set” of the datacenter computer?</a:t>
            </a:r>
          </a:p>
          <a:p>
            <a:r>
              <a:rPr lang="en-US" dirty="0" smtClean="0"/>
              <a:t>Hide system-level details from the developers</a:t>
            </a:r>
          </a:p>
          <a:p>
            <a:pPr lvl="1"/>
            <a:r>
              <a:rPr lang="en-US" dirty="0" smtClean="0"/>
              <a:t>No more race conditions, lock contention, etc.</a:t>
            </a:r>
          </a:p>
          <a:p>
            <a:pPr lvl="1"/>
            <a:r>
              <a:rPr lang="en-US" dirty="0" smtClean="0"/>
              <a:t>No need to explicitly worry about reliability, fault tolerance, etc.</a:t>
            </a:r>
          </a:p>
          <a:p>
            <a:r>
              <a:rPr lang="en-US" dirty="0" smtClean="0"/>
              <a:t>Separating the </a:t>
            </a:r>
            <a:r>
              <a:rPr lang="en-US" i="1" dirty="0" smtClean="0"/>
              <a:t>what</a:t>
            </a:r>
            <a:r>
              <a:rPr lang="en-US" dirty="0" smtClean="0"/>
              <a:t> from the </a:t>
            </a:r>
            <a:r>
              <a:rPr lang="en-US" i="1" dirty="0" smtClean="0"/>
              <a:t>how</a:t>
            </a:r>
            <a:endParaRPr lang="en-US" dirty="0" smtClean="0"/>
          </a:p>
          <a:p>
            <a:pPr lvl="1"/>
            <a:r>
              <a:rPr lang="en-US" dirty="0" smtClean="0"/>
              <a:t>Developer specifies the computation that needs to be performed</a:t>
            </a:r>
          </a:p>
          <a:p>
            <a:pPr lvl="1"/>
            <a:r>
              <a:rPr lang="en-US" dirty="0" smtClean="0"/>
              <a:t>Execution framework (“runtime”) handles actual execution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036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RY_0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5572" y="0"/>
            <a:ext cx="10289572" cy="6858000"/>
          </a:xfrm>
          <a:prstGeom prst="rect">
            <a:avLst/>
          </a:prstGeom>
        </p:spPr>
      </p:pic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0" y="6611938"/>
            <a:ext cx="107577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/>
              <a:t>Source: </a:t>
            </a:r>
            <a:r>
              <a:rPr lang="en-US" sz="1000" b="0" dirty="0" smtClean="0"/>
              <a:t>Google</a:t>
            </a:r>
            <a:endParaRPr lang="en-US" sz="1000" b="0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0" y="2971800"/>
            <a:ext cx="9144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rgbClr val="FFFFFF"/>
                </a:solidFill>
                <a:latin typeface="Gill Sans"/>
                <a:cs typeface="Gill Sans"/>
              </a:rPr>
              <a:t>The datacenter </a:t>
            </a:r>
            <a:r>
              <a:rPr lang="en-US" sz="3200" i="1" dirty="0" smtClean="0">
                <a:solidFill>
                  <a:srgbClr val="FFFFFF"/>
                </a:solidFill>
                <a:latin typeface="Gill Sans"/>
                <a:cs typeface="Gill Sans"/>
              </a:rPr>
              <a:t>is</a:t>
            </a:r>
            <a:r>
              <a:rPr lang="en-US" sz="3200" dirty="0" smtClean="0">
                <a:solidFill>
                  <a:srgbClr val="FFFFFF"/>
                </a:solidFill>
                <a:latin typeface="Gill Sans"/>
                <a:cs typeface="Gill Sans"/>
              </a:rPr>
              <a:t> the computer!</a:t>
            </a:r>
            <a:endParaRPr lang="en-US" sz="320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67421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DViewpoin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748145" y="-1"/>
            <a:ext cx="10598728" cy="6858001"/>
          </a:xfrm>
          <a:prstGeom prst="rect">
            <a:avLst/>
          </a:prstGeom>
        </p:spPr>
      </p:pic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0" y="6611938"/>
            <a:ext cx="253466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>
                <a:solidFill>
                  <a:srgbClr val="FFFFFF"/>
                </a:solidFill>
              </a:rPr>
              <a:t>Source: </a:t>
            </a:r>
            <a:r>
              <a:rPr lang="en-US" sz="1000" b="0" dirty="0" smtClean="0">
                <a:solidFill>
                  <a:srgbClr val="FFFFFF"/>
                </a:solidFill>
              </a:rPr>
              <a:t>Wikipedia (The </a:t>
            </a:r>
            <a:r>
              <a:rPr lang="en-US" sz="1000" b="0" dirty="0" err="1" smtClean="0">
                <a:solidFill>
                  <a:srgbClr val="FFFFFF"/>
                </a:solidFill>
              </a:rPr>
              <a:t>Dalles</a:t>
            </a:r>
            <a:r>
              <a:rPr lang="en-US" sz="1000" b="0" dirty="0" smtClean="0">
                <a:solidFill>
                  <a:srgbClr val="FFFFFF"/>
                </a:solidFill>
              </a:rPr>
              <a:t>, Oregon)</a:t>
            </a:r>
            <a:endParaRPr lang="en-US" sz="1000" b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29140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LS_008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5572" y="0"/>
            <a:ext cx="10289572" cy="6858000"/>
          </a:xfrm>
          <a:prstGeom prst="rect">
            <a:avLst/>
          </a:prstGeom>
        </p:spPr>
      </p:pic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0" y="6611938"/>
            <a:ext cx="107577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/>
              <a:t>Source: </a:t>
            </a:r>
            <a:r>
              <a:rPr lang="en-US" sz="1000" b="0" dirty="0" smtClean="0"/>
              <a:t>Google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135382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LS_006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348" y="-1"/>
            <a:ext cx="10326348" cy="6882511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0" y="6611938"/>
            <a:ext cx="107577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/>
              <a:t>Source: </a:t>
            </a:r>
            <a:r>
              <a:rPr lang="en-US" sz="1000" b="0" dirty="0" smtClean="0"/>
              <a:t>Google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220906916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he-Dall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61234" y="0"/>
            <a:ext cx="10266468" cy="6858000"/>
          </a:xfrm>
          <a:prstGeom prst="rect">
            <a:avLst/>
          </a:prstGeom>
        </p:spPr>
      </p:pic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0" y="6611938"/>
            <a:ext cx="248978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/>
              <a:t>Source: </a:t>
            </a:r>
            <a:r>
              <a:rPr lang="en-US" sz="1000" b="0" dirty="0" smtClean="0"/>
              <a:t>Bonneville Power Administration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25185808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Building Blocks</a:t>
            </a:r>
            <a:endParaRPr lang="en-US" dirty="0"/>
          </a:p>
        </p:txBody>
      </p:sp>
      <p:pic>
        <p:nvPicPr>
          <p:cNvPr id="4" name="Content Placeholder 3" descr="Barroso-server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3200400"/>
            <a:ext cx="2123361" cy="838003"/>
          </a:xfrm>
        </p:spPr>
      </p:pic>
      <p:pic>
        <p:nvPicPr>
          <p:cNvPr id="5" name="Picture 4" descr="Barroso-cluste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29200" y="2286000"/>
            <a:ext cx="3654448" cy="2438399"/>
          </a:xfrm>
          <a:prstGeom prst="rect">
            <a:avLst/>
          </a:prstGeom>
        </p:spPr>
      </p:pic>
      <p:pic>
        <p:nvPicPr>
          <p:cNvPr id="6" name="Picture 5" descr="Barroso-rack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76600" y="2057400"/>
            <a:ext cx="1247553" cy="3471726"/>
          </a:xfrm>
          <a:prstGeom prst="rect">
            <a:avLst/>
          </a:prstGeom>
        </p:spPr>
      </p:pic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0" y="6611938"/>
            <a:ext cx="238398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>
                <a:solidFill>
                  <a:schemeClr val="bg1"/>
                </a:solidFill>
              </a:rPr>
              <a:t>Source: </a:t>
            </a:r>
            <a:r>
              <a:rPr lang="en-US" sz="1000" b="0" dirty="0" err="1" smtClean="0">
                <a:solidFill>
                  <a:schemeClr val="bg1"/>
                </a:solidFill>
              </a:rPr>
              <a:t>Barroso</a:t>
            </a:r>
            <a:r>
              <a:rPr lang="en-US" sz="1000" b="0" dirty="0" smtClean="0">
                <a:solidFill>
                  <a:schemeClr val="bg1"/>
                </a:solidFill>
              </a:rPr>
              <a:t> and </a:t>
            </a:r>
            <a:r>
              <a:rPr lang="en-US" sz="1000" b="0" dirty="0" err="1" smtClean="0">
                <a:solidFill>
                  <a:schemeClr val="bg1"/>
                </a:solidFill>
              </a:rPr>
              <a:t>Urs</a:t>
            </a:r>
            <a:r>
              <a:rPr lang="en-US" sz="1000" b="0" dirty="0" smtClean="0">
                <a:solidFill>
                  <a:schemeClr val="bg1"/>
                </a:solidFill>
              </a:rPr>
              <a:t> </a:t>
            </a:r>
            <a:r>
              <a:rPr lang="en-US" sz="1000" b="0" dirty="0" err="1" smtClean="0">
                <a:solidFill>
                  <a:schemeClr val="bg1"/>
                </a:solidFill>
              </a:rPr>
              <a:t>Hölzle</a:t>
            </a:r>
            <a:r>
              <a:rPr lang="en-US" sz="1000" b="0" dirty="0" smtClean="0">
                <a:solidFill>
                  <a:schemeClr val="bg1"/>
                </a:solidFill>
              </a:rPr>
              <a:t> (2009)</a:t>
            </a:r>
            <a:endParaRPr lang="en-US" sz="10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26814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BF_009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0"/>
            <a:ext cx="10289572" cy="6858000"/>
          </a:xfrm>
          <a:prstGeom prst="rect">
            <a:avLst/>
          </a:prstGeom>
        </p:spPr>
      </p:pic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0" y="6611938"/>
            <a:ext cx="107577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/>
              <a:t>Source: </a:t>
            </a:r>
            <a:r>
              <a:rPr lang="en-US" sz="1000" b="0" dirty="0" smtClean="0"/>
              <a:t>Google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45818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Y_20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8200" y="1714"/>
            <a:ext cx="10287000" cy="6856286"/>
          </a:xfrm>
          <a:prstGeom prst="rect">
            <a:avLst/>
          </a:prstGeom>
        </p:spPr>
      </p:pic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0" y="6611938"/>
            <a:ext cx="107577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>
                <a:solidFill>
                  <a:schemeClr val="bg1"/>
                </a:solidFill>
              </a:rPr>
              <a:t>Source: </a:t>
            </a:r>
            <a:r>
              <a:rPr lang="en-US" sz="1000" b="0" dirty="0" smtClean="0">
                <a:solidFill>
                  <a:schemeClr val="bg1"/>
                </a:solidFill>
              </a:rPr>
              <a:t>Google</a:t>
            </a:r>
            <a:endParaRPr lang="en-US" sz="10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14866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hc1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2000" y="-24630"/>
            <a:ext cx="10667999" cy="6907260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762000" y="5791200"/>
            <a:ext cx="3657600" cy="838200"/>
          </a:xfrm>
          <a:prstGeom prst="rect">
            <a:avLst/>
          </a:prstGeom>
        </p:spPr>
        <p:txBody>
          <a:bodyPr/>
          <a:lstStyle/>
          <a:p>
            <a:pPr marL="342848" lvl="0" indent="-342848" eaLnBrk="1" hangingPunct="1">
              <a:spcBef>
                <a:spcPct val="25000"/>
              </a:spcBef>
              <a:spcAft>
                <a:spcPct val="25000"/>
              </a:spcAft>
              <a:buClr>
                <a:srgbClr val="5675A9"/>
              </a:buClr>
              <a:buSzPct val="75000"/>
            </a:pPr>
            <a:r>
              <a:rPr lang="en-US" sz="2000" b="0" kern="0" dirty="0" smtClean="0">
                <a:solidFill>
                  <a:srgbClr val="FFFFFF"/>
                </a:solidFill>
                <a:latin typeface="Gill Sans"/>
                <a:cs typeface="Gill Sans"/>
              </a:rPr>
              <a:t>Emergence of the 4</a:t>
            </a:r>
            <a:r>
              <a:rPr lang="en-US" sz="2000" b="0" kern="0" baseline="30000" dirty="0" smtClean="0">
                <a:solidFill>
                  <a:srgbClr val="FFFFFF"/>
                </a:solidFill>
                <a:latin typeface="Gill Sans"/>
                <a:cs typeface="Gill Sans"/>
              </a:rPr>
              <a:t>th</a:t>
            </a:r>
            <a:r>
              <a:rPr lang="en-US" sz="2000" b="0" kern="0" dirty="0" smtClean="0">
                <a:solidFill>
                  <a:srgbClr val="FFFFFF"/>
                </a:solidFill>
                <a:latin typeface="Gill Sans"/>
                <a:cs typeface="Gill Sans"/>
              </a:rPr>
              <a:t> Paradigm</a:t>
            </a:r>
          </a:p>
          <a:p>
            <a:pPr marL="342848" lvl="0" indent="-342848" eaLnBrk="1" hangingPunct="1">
              <a:spcBef>
                <a:spcPct val="25000"/>
              </a:spcBef>
              <a:spcAft>
                <a:spcPct val="25000"/>
              </a:spcAft>
              <a:buClr>
                <a:srgbClr val="5675A9"/>
              </a:buClr>
              <a:buSzPct val="75000"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"/>
                <a:cs typeface="Gill Sans"/>
              </a:rPr>
              <a:t>Data-intensive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"/>
                <a:cs typeface="Gill Sans"/>
              </a:rPr>
              <a:t> e-Science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"/>
              <a:cs typeface="Gill Sans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781800" y="6611938"/>
            <a:ext cx="23622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000" b="0" dirty="0" err="1" smtClean="0"/>
              <a:t>Maximilien</a:t>
            </a:r>
            <a:r>
              <a:rPr lang="en-US" sz="1000" b="0" dirty="0" smtClean="0"/>
              <a:t> Brice, © CERN</a:t>
            </a:r>
            <a:endParaRPr lang="en-US" sz="1000" b="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81000" y="5105400"/>
            <a:ext cx="3886200" cy="685800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"/>
                <a:ea typeface="+mj-ea"/>
                <a:cs typeface="Gill Sans"/>
              </a:rPr>
              <a:t>Science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"/>
              <a:ea typeface="+mj-ea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185438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acebook-prineville-data-center-0264.jpe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0" y="0"/>
            <a:ext cx="11382573" cy="6858000"/>
          </a:xfrm>
          <a:prstGeom prst="rect">
            <a:avLst/>
          </a:prstGeom>
        </p:spPr>
      </p:pic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0" y="6611938"/>
            <a:ext cx="122542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/>
              <a:t>Source: </a:t>
            </a:r>
            <a:r>
              <a:rPr lang="en-US" sz="1000" b="0" dirty="0" smtClean="0"/>
              <a:t>Facebook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19456556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Storage Hierarchy</a:t>
            </a:r>
            <a:endParaRPr lang="en-US" dirty="0"/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0" y="6611938"/>
            <a:ext cx="239424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>
                <a:solidFill>
                  <a:schemeClr val="bg1"/>
                </a:solidFill>
              </a:rPr>
              <a:t>Source: </a:t>
            </a:r>
            <a:r>
              <a:rPr lang="en-US" sz="1000" b="0" dirty="0" err="1" smtClean="0">
                <a:solidFill>
                  <a:schemeClr val="bg1"/>
                </a:solidFill>
              </a:rPr>
              <a:t>Barroso</a:t>
            </a:r>
            <a:r>
              <a:rPr lang="en-US" sz="1000" b="0" dirty="0" smtClean="0">
                <a:solidFill>
                  <a:schemeClr val="bg1"/>
                </a:solidFill>
              </a:rPr>
              <a:t> and </a:t>
            </a:r>
            <a:r>
              <a:rPr lang="en-US" sz="1000" b="0" dirty="0" err="1" smtClean="0">
                <a:solidFill>
                  <a:schemeClr val="bg1"/>
                </a:solidFill>
              </a:rPr>
              <a:t>Urs</a:t>
            </a:r>
            <a:r>
              <a:rPr lang="en-US" sz="1000" b="0" dirty="0" smtClean="0">
                <a:solidFill>
                  <a:schemeClr val="bg1"/>
                </a:solidFill>
              </a:rPr>
              <a:t> </a:t>
            </a:r>
            <a:r>
              <a:rPr lang="en-US" sz="1000" b="0" dirty="0" err="1" smtClean="0">
                <a:solidFill>
                  <a:schemeClr val="bg1"/>
                </a:solidFill>
              </a:rPr>
              <a:t>Hölzle</a:t>
            </a:r>
            <a:r>
              <a:rPr lang="en-US" sz="1000" b="0" dirty="0" smtClean="0">
                <a:solidFill>
                  <a:schemeClr val="bg1"/>
                </a:solidFill>
              </a:rPr>
              <a:t> (2013)</a:t>
            </a:r>
            <a:endParaRPr lang="en-US" sz="1000" b="0" dirty="0">
              <a:solidFill>
                <a:schemeClr val="bg1"/>
              </a:solidFill>
            </a:endParaRPr>
          </a:p>
        </p:txBody>
      </p:sp>
      <p:pic>
        <p:nvPicPr>
          <p:cNvPr id="3" name="Picture 2" descr="server-arch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19200"/>
            <a:ext cx="8154436" cy="5023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91155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Storage Hierarchy</a:t>
            </a:r>
            <a:endParaRPr lang="en-US" dirty="0"/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0" y="6611938"/>
            <a:ext cx="239424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>
                <a:solidFill>
                  <a:schemeClr val="bg1"/>
                </a:solidFill>
              </a:rPr>
              <a:t>Source: </a:t>
            </a:r>
            <a:r>
              <a:rPr lang="en-US" sz="1000" b="0" dirty="0" err="1" smtClean="0">
                <a:solidFill>
                  <a:schemeClr val="bg1"/>
                </a:solidFill>
              </a:rPr>
              <a:t>Barroso</a:t>
            </a:r>
            <a:r>
              <a:rPr lang="en-US" sz="1000" b="0" dirty="0" smtClean="0">
                <a:solidFill>
                  <a:schemeClr val="bg1"/>
                </a:solidFill>
              </a:rPr>
              <a:t> and </a:t>
            </a:r>
            <a:r>
              <a:rPr lang="en-US" sz="1000" b="0" dirty="0" err="1" smtClean="0">
                <a:solidFill>
                  <a:schemeClr val="bg1"/>
                </a:solidFill>
              </a:rPr>
              <a:t>Urs</a:t>
            </a:r>
            <a:r>
              <a:rPr lang="en-US" sz="1000" b="0" dirty="0" smtClean="0">
                <a:solidFill>
                  <a:schemeClr val="bg1"/>
                </a:solidFill>
              </a:rPr>
              <a:t> </a:t>
            </a:r>
            <a:r>
              <a:rPr lang="en-US" sz="1000" b="0" dirty="0" err="1" smtClean="0">
                <a:solidFill>
                  <a:schemeClr val="bg1"/>
                </a:solidFill>
              </a:rPr>
              <a:t>Hölzle</a:t>
            </a:r>
            <a:r>
              <a:rPr lang="en-US" sz="1000" b="0" dirty="0" smtClean="0">
                <a:solidFill>
                  <a:schemeClr val="bg1"/>
                </a:solidFill>
              </a:rPr>
              <a:t> (2013)</a:t>
            </a:r>
            <a:endParaRPr lang="en-US" sz="1000" b="0" dirty="0">
              <a:solidFill>
                <a:schemeClr val="bg1"/>
              </a:solidFill>
            </a:endParaRPr>
          </a:p>
        </p:txBody>
      </p:sp>
      <p:pic>
        <p:nvPicPr>
          <p:cNvPr id="4" name="Picture 3" descr="dc-hierarchy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19200"/>
            <a:ext cx="7772400" cy="5125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30969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Storage Hierarchy</a:t>
            </a:r>
            <a:endParaRPr lang="en-US" dirty="0"/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0" y="6611938"/>
            <a:ext cx="239424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>
                <a:solidFill>
                  <a:schemeClr val="bg1"/>
                </a:solidFill>
              </a:rPr>
              <a:t>Source: </a:t>
            </a:r>
            <a:r>
              <a:rPr lang="en-US" sz="1000" b="0" dirty="0" err="1" smtClean="0">
                <a:solidFill>
                  <a:schemeClr val="bg1"/>
                </a:solidFill>
              </a:rPr>
              <a:t>Barroso</a:t>
            </a:r>
            <a:r>
              <a:rPr lang="en-US" sz="1000" b="0" dirty="0" smtClean="0">
                <a:solidFill>
                  <a:schemeClr val="bg1"/>
                </a:solidFill>
              </a:rPr>
              <a:t> and </a:t>
            </a:r>
            <a:r>
              <a:rPr lang="en-US" sz="1000" b="0" dirty="0" err="1" smtClean="0">
                <a:solidFill>
                  <a:schemeClr val="bg1"/>
                </a:solidFill>
              </a:rPr>
              <a:t>Urs</a:t>
            </a:r>
            <a:r>
              <a:rPr lang="en-US" sz="1000" b="0" dirty="0" smtClean="0">
                <a:solidFill>
                  <a:schemeClr val="bg1"/>
                </a:solidFill>
              </a:rPr>
              <a:t> </a:t>
            </a:r>
            <a:r>
              <a:rPr lang="en-US" sz="1000" b="0" dirty="0" err="1" smtClean="0">
                <a:solidFill>
                  <a:schemeClr val="bg1"/>
                </a:solidFill>
              </a:rPr>
              <a:t>Hölzle</a:t>
            </a:r>
            <a:r>
              <a:rPr lang="en-US" sz="1000" b="0" dirty="0" smtClean="0">
                <a:solidFill>
                  <a:schemeClr val="bg1"/>
                </a:solidFill>
              </a:rPr>
              <a:t> (2013)</a:t>
            </a:r>
            <a:endParaRPr lang="en-US" sz="1000" b="0" dirty="0">
              <a:solidFill>
                <a:schemeClr val="bg1"/>
              </a:solidFill>
            </a:endParaRPr>
          </a:p>
        </p:txBody>
      </p:sp>
      <p:pic>
        <p:nvPicPr>
          <p:cNvPr id="3" name="Picture 2" descr="dc-hierarchy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066800"/>
            <a:ext cx="8458200" cy="5125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4926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Anatomy of a Datacenter</a:t>
            </a:r>
            <a:endParaRPr lang="en-US" dirty="0"/>
          </a:p>
        </p:txBody>
      </p:sp>
      <p:pic>
        <p:nvPicPr>
          <p:cNvPr id="4" name="Content Placeholder 3" descr="datacenter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1000" y="1125114"/>
            <a:ext cx="8458200" cy="4988772"/>
          </a:xfr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0" y="6611938"/>
            <a:ext cx="239424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>
                <a:solidFill>
                  <a:schemeClr val="bg1"/>
                </a:solidFill>
              </a:rPr>
              <a:t>Source: </a:t>
            </a:r>
            <a:r>
              <a:rPr lang="en-US" sz="1000" b="0" dirty="0" err="1" smtClean="0">
                <a:solidFill>
                  <a:schemeClr val="bg1"/>
                </a:solidFill>
              </a:rPr>
              <a:t>Barroso</a:t>
            </a:r>
            <a:r>
              <a:rPr lang="en-US" sz="1000" b="0" dirty="0" smtClean="0">
                <a:solidFill>
                  <a:schemeClr val="bg1"/>
                </a:solidFill>
              </a:rPr>
              <a:t> and </a:t>
            </a:r>
            <a:r>
              <a:rPr lang="en-US" sz="1000" b="0" dirty="0" err="1" smtClean="0">
                <a:solidFill>
                  <a:schemeClr val="bg1"/>
                </a:solidFill>
              </a:rPr>
              <a:t>Urs</a:t>
            </a:r>
            <a:r>
              <a:rPr lang="en-US" sz="1000" b="0" dirty="0" smtClean="0">
                <a:solidFill>
                  <a:schemeClr val="bg1"/>
                </a:solidFill>
              </a:rPr>
              <a:t> </a:t>
            </a:r>
            <a:r>
              <a:rPr lang="en-US" sz="1000" b="0" dirty="0" err="1" smtClean="0">
                <a:solidFill>
                  <a:schemeClr val="bg1"/>
                </a:solidFill>
              </a:rPr>
              <a:t>Hölzle</a:t>
            </a:r>
            <a:r>
              <a:rPr lang="en-US" sz="1000" b="0" dirty="0" smtClean="0">
                <a:solidFill>
                  <a:schemeClr val="bg1"/>
                </a:solidFill>
              </a:rPr>
              <a:t> (2013)</a:t>
            </a:r>
            <a:endParaRPr lang="en-US" sz="10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71804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Anatomy of a Datacenter</a:t>
            </a:r>
            <a:endParaRPr lang="en-US" dirty="0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0" y="6611938"/>
            <a:ext cx="239424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>
                <a:solidFill>
                  <a:schemeClr val="bg1"/>
                </a:solidFill>
              </a:rPr>
              <a:t>Source: </a:t>
            </a:r>
            <a:r>
              <a:rPr lang="en-US" sz="1000" b="0" dirty="0" err="1" smtClean="0">
                <a:solidFill>
                  <a:schemeClr val="bg1"/>
                </a:solidFill>
              </a:rPr>
              <a:t>Barroso</a:t>
            </a:r>
            <a:r>
              <a:rPr lang="en-US" sz="1000" b="0" dirty="0" smtClean="0">
                <a:solidFill>
                  <a:schemeClr val="bg1"/>
                </a:solidFill>
              </a:rPr>
              <a:t> and </a:t>
            </a:r>
            <a:r>
              <a:rPr lang="en-US" sz="1000" b="0" dirty="0" err="1" smtClean="0">
                <a:solidFill>
                  <a:schemeClr val="bg1"/>
                </a:solidFill>
              </a:rPr>
              <a:t>Urs</a:t>
            </a:r>
            <a:r>
              <a:rPr lang="en-US" sz="1000" b="0" dirty="0" smtClean="0">
                <a:solidFill>
                  <a:schemeClr val="bg1"/>
                </a:solidFill>
              </a:rPr>
              <a:t> </a:t>
            </a:r>
            <a:r>
              <a:rPr lang="en-US" sz="1000" b="0" dirty="0" err="1" smtClean="0">
                <a:solidFill>
                  <a:schemeClr val="bg1"/>
                </a:solidFill>
              </a:rPr>
              <a:t>Hölzle</a:t>
            </a:r>
            <a:r>
              <a:rPr lang="en-US" sz="1000" b="0" dirty="0" smtClean="0">
                <a:solidFill>
                  <a:schemeClr val="bg1"/>
                </a:solidFill>
              </a:rPr>
              <a:t> (2013)</a:t>
            </a:r>
            <a:endParaRPr lang="en-US" sz="1000" b="0" dirty="0">
              <a:solidFill>
                <a:schemeClr val="bg1"/>
              </a:solidFill>
            </a:endParaRPr>
          </a:p>
        </p:txBody>
      </p:sp>
      <p:pic>
        <p:nvPicPr>
          <p:cNvPr id="6" name="Picture 5" descr="dc-cooli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" y="1879600"/>
            <a:ext cx="7861300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36288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LS_013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4429" y="0"/>
            <a:ext cx="10288429" cy="6857238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0" y="6611938"/>
            <a:ext cx="107577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/>
              <a:t>Source: </a:t>
            </a:r>
            <a:r>
              <a:rPr lang="en-US" sz="1000" b="0" dirty="0" smtClean="0"/>
              <a:t>Google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369970123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DI_015B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4262"/>
            <a:ext cx="10193155" cy="6793738"/>
          </a:xfrm>
          <a:prstGeom prst="rect">
            <a:avLst/>
          </a:prstGeom>
        </p:spPr>
      </p:pic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0" y="6611938"/>
            <a:ext cx="107577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>
                <a:solidFill>
                  <a:srgbClr val="000000"/>
                </a:solidFill>
              </a:rPr>
              <a:t>Source: </a:t>
            </a:r>
            <a:r>
              <a:rPr lang="en-US" sz="1000" b="0" dirty="0" smtClean="0">
                <a:solidFill>
                  <a:srgbClr val="000000"/>
                </a:solidFill>
              </a:rPr>
              <a:t>Google</a:t>
            </a:r>
            <a:endParaRPr lang="en-US" sz="1000" b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50243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tacenter-generato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1701"/>
            <a:ext cx="10287000" cy="6859702"/>
          </a:xfrm>
          <a:prstGeom prst="rect">
            <a:avLst/>
          </a:prstGeom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0" y="6611938"/>
            <a:ext cx="156725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/>
              <a:t>Source: </a:t>
            </a:r>
            <a:r>
              <a:rPr lang="en-US" sz="1000" b="0" dirty="0" err="1" smtClean="0"/>
              <a:t>CumminsPower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287599605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BF_025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0" y="-15215"/>
            <a:ext cx="10312400" cy="6873215"/>
          </a:xfrm>
          <a:prstGeom prst="rect">
            <a:avLst/>
          </a:prstGeom>
        </p:spPr>
      </p:pic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0" y="6611938"/>
            <a:ext cx="107577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/>
              <a:t>Source: </a:t>
            </a:r>
            <a:r>
              <a:rPr lang="en-US" sz="1000" b="0" dirty="0" smtClean="0"/>
              <a:t>Google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118022845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lhc2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83488" y="-1"/>
            <a:ext cx="10710977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0" y="6611938"/>
            <a:ext cx="23622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b="0" dirty="0" err="1" smtClean="0">
                <a:solidFill>
                  <a:srgbClr val="FFFFFF"/>
                </a:solidFill>
              </a:rPr>
              <a:t>Maximilien</a:t>
            </a:r>
            <a:r>
              <a:rPr lang="en-US" sz="1000" b="0" dirty="0" smtClean="0">
                <a:solidFill>
                  <a:srgbClr val="FFFFFF"/>
                </a:solidFill>
              </a:rPr>
              <a:t> Brice, © CERN</a:t>
            </a:r>
            <a:endParaRPr lang="en-US" sz="1000" b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58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RY_0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5572" y="0"/>
            <a:ext cx="10289572" cy="6858000"/>
          </a:xfrm>
          <a:prstGeom prst="rect">
            <a:avLst/>
          </a:prstGeom>
        </p:spPr>
      </p:pic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0" y="6611938"/>
            <a:ext cx="107577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/>
              <a:t>Source: </a:t>
            </a:r>
            <a:r>
              <a:rPr lang="en-US" sz="1000" b="0" dirty="0" smtClean="0"/>
              <a:t>Google</a:t>
            </a:r>
            <a:endParaRPr lang="en-US" sz="1000" b="0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0" y="2971800"/>
            <a:ext cx="9144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rgbClr val="FFFFFF"/>
                </a:solidFill>
                <a:latin typeface="Gill Sans"/>
                <a:cs typeface="Gill Sans"/>
              </a:rPr>
              <a:t>Aside: How much is 30 MW?</a:t>
            </a:r>
            <a:endParaRPr lang="en-US" sz="320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07705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datacenter </a:t>
            </a:r>
            <a:r>
              <a:rPr lang="en-US" i="1" dirty="0" smtClean="0"/>
              <a:t>is</a:t>
            </a:r>
            <a:r>
              <a:rPr lang="en-US" dirty="0" smtClean="0"/>
              <a:t> the computer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It’s all about the right level of abstraction</a:t>
            </a:r>
          </a:p>
          <a:p>
            <a:pPr lvl="1"/>
            <a:r>
              <a:rPr lang="en-US" dirty="0" smtClean="0"/>
              <a:t>Moving beyond the von Neumann architecture</a:t>
            </a:r>
          </a:p>
          <a:p>
            <a:pPr lvl="1"/>
            <a:r>
              <a:rPr lang="en-US" dirty="0" smtClean="0"/>
              <a:t>What’s the “instruction set” of the datacenter computer?</a:t>
            </a:r>
          </a:p>
          <a:p>
            <a:r>
              <a:rPr lang="en-US" dirty="0" smtClean="0"/>
              <a:t>Hide system-level details from the developers</a:t>
            </a:r>
          </a:p>
          <a:p>
            <a:pPr lvl="1"/>
            <a:r>
              <a:rPr lang="en-US" dirty="0" smtClean="0"/>
              <a:t>No more race conditions, lock contention, etc.</a:t>
            </a:r>
          </a:p>
          <a:p>
            <a:pPr lvl="1"/>
            <a:r>
              <a:rPr lang="en-US" dirty="0" smtClean="0"/>
              <a:t>No need to explicitly worry about reliability, fault tolerance, etc.</a:t>
            </a:r>
          </a:p>
          <a:p>
            <a:r>
              <a:rPr lang="en-US" dirty="0" smtClean="0"/>
              <a:t>Separating the </a:t>
            </a:r>
            <a:r>
              <a:rPr lang="en-US" i="1" dirty="0" smtClean="0"/>
              <a:t>what</a:t>
            </a:r>
            <a:r>
              <a:rPr lang="en-US" dirty="0" smtClean="0"/>
              <a:t> from the </a:t>
            </a:r>
            <a:r>
              <a:rPr lang="en-US" i="1" dirty="0" smtClean="0"/>
              <a:t>how</a:t>
            </a:r>
            <a:endParaRPr lang="en-US" dirty="0" smtClean="0"/>
          </a:p>
          <a:p>
            <a:pPr lvl="1"/>
            <a:r>
              <a:rPr lang="en-US" dirty="0" smtClean="0"/>
              <a:t>Developer specifies the computation that needs to be performed</a:t>
            </a:r>
          </a:p>
          <a:p>
            <a:pPr lvl="1"/>
            <a:r>
              <a:rPr lang="en-US" dirty="0" smtClean="0"/>
              <a:t>Execution framework (“runtime”) handles actual execution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0508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“Big Ideas”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Scale “out”, not “up”</a:t>
            </a:r>
          </a:p>
          <a:p>
            <a:pPr lvl="1"/>
            <a:r>
              <a:rPr lang="en-US" dirty="0" smtClean="0"/>
              <a:t>Limits of SMP and large shared-memory machines</a:t>
            </a:r>
          </a:p>
          <a:p>
            <a:r>
              <a:rPr lang="en-US" dirty="0" smtClean="0"/>
              <a:t>Move processing to the data</a:t>
            </a:r>
          </a:p>
          <a:p>
            <a:pPr lvl="1"/>
            <a:r>
              <a:rPr lang="en-US" dirty="0" smtClean="0"/>
              <a:t>Cluster have limited bandwidth</a:t>
            </a:r>
          </a:p>
          <a:p>
            <a:r>
              <a:rPr lang="en-US" dirty="0" smtClean="0"/>
              <a:t>Process data sequentially, avoid random access</a:t>
            </a:r>
          </a:p>
          <a:p>
            <a:pPr lvl="1"/>
            <a:r>
              <a:rPr lang="en-US" dirty="0" smtClean="0"/>
              <a:t>Seeks are expensive, disk throughput is reasonable</a:t>
            </a:r>
          </a:p>
          <a:p>
            <a:r>
              <a:rPr lang="en-US" dirty="0" smtClean="0"/>
              <a:t>Seamless scalability</a:t>
            </a:r>
          </a:p>
          <a:p>
            <a:pPr lvl="1"/>
            <a:r>
              <a:rPr lang="en-US" dirty="0" smtClean="0"/>
              <a:t>From the mythical man-month to the tradable machine-hour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882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Scaling “up” vs. “out”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 single machine is large enough</a:t>
            </a:r>
          </a:p>
          <a:p>
            <a:pPr lvl="1"/>
            <a:r>
              <a:rPr lang="en-US" dirty="0" smtClean="0"/>
              <a:t>Smaller </a:t>
            </a:r>
            <a:r>
              <a:rPr lang="en-US" dirty="0"/>
              <a:t>cluster of </a:t>
            </a:r>
            <a:r>
              <a:rPr lang="en-US" dirty="0" smtClean="0"/>
              <a:t>large SMP </a:t>
            </a:r>
            <a:r>
              <a:rPr lang="en-US" dirty="0"/>
              <a:t>machines vs. larger cluster of commodity </a:t>
            </a:r>
            <a:r>
              <a:rPr lang="en-US" dirty="0" smtClean="0"/>
              <a:t>machines (e.g., 16 </a:t>
            </a:r>
            <a:r>
              <a:rPr lang="en-US" dirty="0"/>
              <a:t>128-core machines vs. 128 </a:t>
            </a:r>
            <a:r>
              <a:rPr lang="en-US" dirty="0" smtClean="0"/>
              <a:t>16-</a:t>
            </a:r>
            <a:r>
              <a:rPr lang="en-US" dirty="0"/>
              <a:t>core </a:t>
            </a:r>
            <a:r>
              <a:rPr lang="en-US" dirty="0" smtClean="0"/>
              <a:t>machines)</a:t>
            </a:r>
            <a:endParaRPr lang="en-US" dirty="0"/>
          </a:p>
          <a:p>
            <a:r>
              <a:rPr lang="en-US" dirty="0" smtClean="0"/>
              <a:t>Nodes need to talk to each other!</a:t>
            </a:r>
          </a:p>
          <a:p>
            <a:pPr lvl="1"/>
            <a:r>
              <a:rPr lang="en-US" dirty="0" smtClean="0"/>
              <a:t>Intra-node latencies: ~100 </a:t>
            </a:r>
            <a:r>
              <a:rPr lang="en-US" dirty="0" smtClean="0">
                <a:sym typeface="Symbol"/>
              </a:rPr>
              <a:t>ns</a:t>
            </a:r>
          </a:p>
          <a:p>
            <a:pPr lvl="1"/>
            <a:r>
              <a:rPr lang="en-US" dirty="0" smtClean="0"/>
              <a:t>Inter-node latencies: ~100 </a:t>
            </a:r>
            <a:r>
              <a:rPr lang="en-US" dirty="0" smtClean="0">
                <a:sym typeface="Symbol"/>
              </a:rPr>
              <a:t>s</a:t>
            </a:r>
          </a:p>
          <a:p>
            <a:r>
              <a:rPr lang="en-US" dirty="0" smtClean="0"/>
              <a:t>Let’s model communication overhead…</a:t>
            </a:r>
            <a:endParaRPr lang="en-US" dirty="0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0" y="6611938"/>
            <a:ext cx="477887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>
                <a:solidFill>
                  <a:schemeClr val="bg1"/>
                </a:solidFill>
              </a:rPr>
              <a:t>Source: </a:t>
            </a:r>
            <a:r>
              <a:rPr lang="en-US" sz="1000" b="0" dirty="0" smtClean="0">
                <a:solidFill>
                  <a:schemeClr val="bg1"/>
                </a:solidFill>
              </a:rPr>
              <a:t>analysis on this an subsequent slides from </a:t>
            </a:r>
            <a:r>
              <a:rPr lang="en-US" sz="1000" b="0" dirty="0" err="1" smtClean="0">
                <a:solidFill>
                  <a:schemeClr val="bg1"/>
                </a:solidFill>
              </a:rPr>
              <a:t>Barroso</a:t>
            </a:r>
            <a:r>
              <a:rPr lang="en-US" sz="1000" b="0" dirty="0" smtClean="0">
                <a:solidFill>
                  <a:schemeClr val="bg1"/>
                </a:solidFill>
              </a:rPr>
              <a:t> and </a:t>
            </a:r>
            <a:r>
              <a:rPr lang="en-US" sz="1000" b="0" dirty="0" err="1" smtClean="0">
                <a:solidFill>
                  <a:schemeClr val="bg1"/>
                </a:solidFill>
              </a:rPr>
              <a:t>Urs</a:t>
            </a:r>
            <a:r>
              <a:rPr lang="en-US" sz="1000" b="0" dirty="0" smtClean="0">
                <a:solidFill>
                  <a:schemeClr val="bg1"/>
                </a:solidFill>
              </a:rPr>
              <a:t> </a:t>
            </a:r>
            <a:r>
              <a:rPr lang="en-US" sz="1000" b="0" dirty="0" err="1" smtClean="0">
                <a:solidFill>
                  <a:schemeClr val="bg1"/>
                </a:solidFill>
              </a:rPr>
              <a:t>Hölzle</a:t>
            </a:r>
            <a:r>
              <a:rPr lang="en-US" sz="1000" b="0" dirty="0" smtClean="0">
                <a:solidFill>
                  <a:schemeClr val="bg1"/>
                </a:solidFill>
              </a:rPr>
              <a:t> (2009)</a:t>
            </a:r>
            <a:endParaRPr lang="en-US" sz="10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79517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Modeling Communication Costs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Simple execution cost model:</a:t>
            </a:r>
          </a:p>
          <a:p>
            <a:pPr lvl="1"/>
            <a:r>
              <a:rPr lang="en-US" dirty="0" smtClean="0"/>
              <a:t>Total cost = cost of computation + cost to access global data</a:t>
            </a:r>
          </a:p>
          <a:p>
            <a:pPr lvl="1"/>
            <a:r>
              <a:rPr lang="en-US" dirty="0" smtClean="0"/>
              <a:t>Fraction of local access inversely proportional to size of cluster</a:t>
            </a:r>
          </a:p>
          <a:p>
            <a:pPr lvl="1"/>
            <a:r>
              <a:rPr lang="en-US" i="1" dirty="0" smtClean="0"/>
              <a:t>n</a:t>
            </a:r>
            <a:r>
              <a:rPr lang="en-US" dirty="0" smtClean="0"/>
              <a:t> nodes (ignore cores for now)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2"/>
            <a:r>
              <a:rPr lang="en-US" dirty="0" smtClean="0"/>
              <a:t>Light communication: </a:t>
            </a:r>
            <a:r>
              <a:rPr lang="en-US" i="1" dirty="0" smtClean="0"/>
              <a:t>f </a:t>
            </a:r>
            <a:r>
              <a:rPr lang="en-US" dirty="0" smtClean="0"/>
              <a:t>=1</a:t>
            </a:r>
          </a:p>
          <a:p>
            <a:pPr lvl="2"/>
            <a:r>
              <a:rPr lang="en-US" dirty="0" smtClean="0"/>
              <a:t>Medium communication: </a:t>
            </a:r>
            <a:r>
              <a:rPr lang="en-US" i="1" dirty="0" smtClean="0"/>
              <a:t>f</a:t>
            </a:r>
            <a:r>
              <a:rPr lang="en-US" dirty="0" smtClean="0"/>
              <a:t> =10</a:t>
            </a:r>
          </a:p>
          <a:p>
            <a:pPr lvl="2"/>
            <a:r>
              <a:rPr lang="en-US" dirty="0" smtClean="0"/>
              <a:t>Heavy communication: </a:t>
            </a:r>
            <a:r>
              <a:rPr lang="en-US" i="1" dirty="0" smtClean="0"/>
              <a:t>f</a:t>
            </a:r>
            <a:r>
              <a:rPr lang="en-US" dirty="0" smtClean="0"/>
              <a:t> =100</a:t>
            </a:r>
          </a:p>
          <a:p>
            <a:r>
              <a:rPr lang="en-US" dirty="0" smtClean="0"/>
              <a:t>What are the costs in parallelization?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00200" y="2819400"/>
            <a:ext cx="53592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 smtClean="0">
                <a:solidFill>
                  <a:schemeClr val="bg1"/>
                </a:solidFill>
              </a:rPr>
              <a:t>1 ms + </a:t>
            </a:r>
            <a:r>
              <a:rPr lang="en-US" sz="2000" b="0" i="1" dirty="0" smtClean="0">
                <a:solidFill>
                  <a:schemeClr val="bg1"/>
                </a:solidFill>
              </a:rPr>
              <a:t>f</a:t>
            </a:r>
            <a:r>
              <a:rPr lang="en-US" sz="2000" b="0" dirty="0" smtClean="0">
                <a:solidFill>
                  <a:schemeClr val="bg1"/>
                </a:solidFill>
              </a:rPr>
              <a:t> </a:t>
            </a:r>
            <a:r>
              <a:rPr lang="en-US" sz="2000" b="0" dirty="0" smtClean="0">
                <a:solidFill>
                  <a:schemeClr val="bg1"/>
                </a:solidFill>
                <a:sym typeface="Symbol"/>
              </a:rPr>
              <a:t></a:t>
            </a:r>
            <a:r>
              <a:rPr lang="en-US" sz="2000" b="0" dirty="0" smtClean="0">
                <a:solidFill>
                  <a:schemeClr val="bg1"/>
                </a:solidFill>
              </a:rPr>
              <a:t> [100 ns </a:t>
            </a:r>
            <a:r>
              <a:rPr lang="en-US" sz="2000" b="0" dirty="0" smtClean="0">
                <a:solidFill>
                  <a:schemeClr val="bg1"/>
                </a:solidFill>
                <a:sym typeface="Symbol"/>
              </a:rPr>
              <a:t> (1/</a:t>
            </a:r>
            <a:r>
              <a:rPr lang="en-US" sz="2000" b="0" i="1" dirty="0" smtClean="0">
                <a:solidFill>
                  <a:schemeClr val="bg1"/>
                </a:solidFill>
              </a:rPr>
              <a:t>n)</a:t>
            </a:r>
            <a:r>
              <a:rPr lang="en-US" sz="2000" b="0" dirty="0" smtClean="0">
                <a:solidFill>
                  <a:schemeClr val="bg1"/>
                </a:solidFill>
              </a:rPr>
              <a:t> + 100 </a:t>
            </a:r>
            <a:r>
              <a:rPr lang="en-US" sz="2000" b="0" kern="0" dirty="0" smtClean="0">
                <a:solidFill>
                  <a:srgbClr val="000000"/>
                </a:solidFill>
                <a:latin typeface="Arial"/>
                <a:sym typeface="Symbol"/>
              </a:rPr>
              <a:t></a:t>
            </a:r>
            <a:r>
              <a:rPr lang="en-US" sz="2000" b="0" dirty="0" smtClean="0">
                <a:solidFill>
                  <a:schemeClr val="bg1"/>
                </a:solidFill>
              </a:rPr>
              <a:t>s </a:t>
            </a:r>
            <a:r>
              <a:rPr lang="en-US" sz="2000" b="0" dirty="0" smtClean="0">
                <a:solidFill>
                  <a:schemeClr val="bg1"/>
                </a:solidFill>
                <a:sym typeface="Symbol"/>
              </a:rPr>
              <a:t></a:t>
            </a:r>
            <a:r>
              <a:rPr lang="en-US" sz="2000" b="0" dirty="0" smtClean="0">
                <a:solidFill>
                  <a:schemeClr val="bg1"/>
                </a:solidFill>
              </a:rPr>
              <a:t> (1 - 1/</a:t>
            </a:r>
            <a:r>
              <a:rPr lang="en-US" sz="2000" b="0" i="1" dirty="0" smtClean="0">
                <a:solidFill>
                  <a:schemeClr val="bg1"/>
                </a:solidFill>
              </a:rPr>
              <a:t>n</a:t>
            </a:r>
            <a:r>
              <a:rPr lang="en-US" sz="2000" b="0" dirty="0" smtClean="0">
                <a:solidFill>
                  <a:schemeClr val="bg1"/>
                </a:solidFill>
              </a:rPr>
              <a:t>)]</a:t>
            </a:r>
            <a:endParaRPr lang="en-US" sz="20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42447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Cost of Parallelization</a:t>
            </a:r>
            <a:endParaRPr lang="en-US" dirty="0"/>
          </a:p>
        </p:txBody>
      </p:sp>
      <p:pic>
        <p:nvPicPr>
          <p:cNvPr id="4" name="Content Placeholder 3" descr="up-vs-out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14425" y="1895475"/>
            <a:ext cx="6991350" cy="3448050"/>
          </a:xfrm>
        </p:spPr>
      </p:pic>
    </p:spTree>
    <p:extLst>
      <p:ext uri="{BB962C8B-B14F-4D97-AF65-F5344CB8AC3E}">
        <p14:creationId xmlns:p14="http://schemas.microsoft.com/office/powerpoint/2010/main" val="118153433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Advantages of scaling “up”</a:t>
            </a:r>
            <a:endParaRPr lang="en-US" dirty="0"/>
          </a:p>
        </p:txBody>
      </p:sp>
      <p:pic>
        <p:nvPicPr>
          <p:cNvPr id="4" name="Content Placeholder 3" descr="up-vs-out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38237" y="1938337"/>
            <a:ext cx="6943725" cy="3362325"/>
          </a:xfr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810085" y="5715000"/>
            <a:ext cx="170521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0" kern="0" dirty="0" smtClean="0">
                <a:solidFill>
                  <a:srgbClr val="FF0000"/>
                </a:solidFill>
                <a:latin typeface="Gill Sans"/>
                <a:cs typeface="Gill Sans"/>
              </a:rPr>
              <a:t>So why not?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 Sans"/>
              <a:cs typeface="Gill Sans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962400" y="6091535"/>
            <a:ext cx="455289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0" kern="0" dirty="0" smtClean="0">
                <a:solidFill>
                  <a:srgbClr val="FF0000"/>
                </a:solidFill>
                <a:latin typeface="Gill Sans"/>
                <a:cs typeface="Gill Sans"/>
              </a:rPr>
              <a:t>Why does commodity beat exotic?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41044965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Counterpoint: Scaling up?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 single machine is large enough</a:t>
            </a:r>
          </a:p>
          <a:p>
            <a:pPr lvl="1"/>
            <a:r>
              <a:rPr lang="en-US" dirty="0" smtClean="0"/>
              <a:t>Smaller </a:t>
            </a:r>
            <a:r>
              <a:rPr lang="en-US" dirty="0"/>
              <a:t>cluster of </a:t>
            </a:r>
            <a:r>
              <a:rPr lang="en-US" dirty="0" smtClean="0"/>
              <a:t>large SMP </a:t>
            </a:r>
            <a:r>
              <a:rPr lang="en-US" dirty="0"/>
              <a:t>machines vs. larger cluster of commodity </a:t>
            </a:r>
            <a:r>
              <a:rPr lang="en-US" dirty="0" smtClean="0"/>
              <a:t>machines (e.g., 16 </a:t>
            </a:r>
            <a:r>
              <a:rPr lang="en-US" dirty="0"/>
              <a:t>128-core machines vs. 128 </a:t>
            </a:r>
            <a:r>
              <a:rPr lang="en-US" dirty="0" smtClean="0"/>
              <a:t>16-</a:t>
            </a:r>
            <a:r>
              <a:rPr lang="en-US" dirty="0"/>
              <a:t>core </a:t>
            </a:r>
            <a:r>
              <a:rPr lang="en-US" dirty="0" smtClean="0"/>
              <a:t>machines)</a:t>
            </a:r>
            <a:endParaRPr lang="en-US" dirty="0"/>
          </a:p>
          <a:p>
            <a:r>
              <a:rPr lang="en-US" dirty="0" smtClean="0"/>
              <a:t>Is this really true? Modern “commodity” machine:</a:t>
            </a:r>
          </a:p>
          <a:p>
            <a:pPr lvl="1"/>
            <a:r>
              <a:rPr lang="en-US" dirty="0" smtClean="0"/>
              <a:t>Four 18-core processors: 72 cores total</a:t>
            </a:r>
          </a:p>
          <a:p>
            <a:pPr lvl="1"/>
            <a:r>
              <a:rPr lang="en-US" dirty="0"/>
              <a:t>3</a:t>
            </a:r>
            <a:r>
              <a:rPr lang="en-US" dirty="0" smtClean="0"/>
              <a:t>TB RAM</a:t>
            </a:r>
            <a:endParaRPr lang="en-US" dirty="0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361141" y="6167735"/>
            <a:ext cx="447805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0" kern="0" dirty="0" smtClean="0">
                <a:solidFill>
                  <a:srgbClr val="FF0000"/>
                </a:solidFill>
                <a:latin typeface="Gill Sans"/>
                <a:cs typeface="Gill Sans"/>
              </a:rPr>
              <a:t>Who really has big data problems?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4731695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umber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62600" y="838200"/>
            <a:ext cx="25908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0" dirty="0" smtClean="0">
                <a:solidFill>
                  <a:srgbClr val="000000"/>
                </a:solidFill>
                <a:latin typeface="Gill Sans"/>
                <a:cs typeface="Gill Sans"/>
              </a:rPr>
              <a:t>According to Jeff Dean</a:t>
            </a:r>
            <a:endParaRPr lang="en-US" sz="2000" b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6010482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Moving Data Around</a:t>
            </a:r>
            <a:endParaRPr lang="en-US" dirty="0"/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0" y="6611938"/>
            <a:ext cx="239424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>
                <a:solidFill>
                  <a:schemeClr val="bg1"/>
                </a:solidFill>
              </a:rPr>
              <a:t>Source: </a:t>
            </a:r>
            <a:r>
              <a:rPr lang="en-US" sz="1000" b="0" dirty="0" err="1" smtClean="0">
                <a:solidFill>
                  <a:schemeClr val="bg1"/>
                </a:solidFill>
              </a:rPr>
              <a:t>Barroso</a:t>
            </a:r>
            <a:r>
              <a:rPr lang="en-US" sz="1000" b="0" dirty="0" smtClean="0">
                <a:solidFill>
                  <a:schemeClr val="bg1"/>
                </a:solidFill>
              </a:rPr>
              <a:t> and </a:t>
            </a:r>
            <a:r>
              <a:rPr lang="en-US" sz="1000" b="0" dirty="0" err="1" smtClean="0">
                <a:solidFill>
                  <a:schemeClr val="bg1"/>
                </a:solidFill>
              </a:rPr>
              <a:t>Urs</a:t>
            </a:r>
            <a:r>
              <a:rPr lang="en-US" sz="1000" b="0" dirty="0" smtClean="0">
                <a:solidFill>
                  <a:schemeClr val="bg1"/>
                </a:solidFill>
              </a:rPr>
              <a:t> </a:t>
            </a:r>
            <a:r>
              <a:rPr lang="en-US" sz="1000" b="0" dirty="0" err="1" smtClean="0">
                <a:solidFill>
                  <a:schemeClr val="bg1"/>
                </a:solidFill>
              </a:rPr>
              <a:t>Hölzle</a:t>
            </a:r>
            <a:r>
              <a:rPr lang="en-US" sz="1000" b="0" dirty="0" smtClean="0">
                <a:solidFill>
                  <a:schemeClr val="bg1"/>
                </a:solidFill>
              </a:rPr>
              <a:t> (2013)</a:t>
            </a:r>
            <a:endParaRPr lang="en-US" sz="1000" b="0" dirty="0">
              <a:solidFill>
                <a:schemeClr val="bg1"/>
              </a:solidFill>
            </a:endParaRPr>
          </a:p>
        </p:txBody>
      </p:sp>
      <p:pic>
        <p:nvPicPr>
          <p:cNvPr id="4" name="Picture 3" descr="dc-hierarchy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19200"/>
            <a:ext cx="7772400" cy="5125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5777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 descr="lhc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76045" y="0"/>
            <a:ext cx="11110645" cy="6866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6611938"/>
            <a:ext cx="23622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b="0" dirty="0" err="1" smtClean="0">
                <a:solidFill>
                  <a:srgbClr val="FFFFFF"/>
                </a:solidFill>
              </a:rPr>
              <a:t>Maximilien</a:t>
            </a:r>
            <a:r>
              <a:rPr lang="en-US" sz="1000" b="0" dirty="0" smtClean="0">
                <a:solidFill>
                  <a:srgbClr val="FFFFFF"/>
                </a:solidFill>
              </a:rPr>
              <a:t> Brice, © CERN</a:t>
            </a:r>
            <a:endParaRPr lang="en-US" sz="1000" b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688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Seeks vs. Scans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Consider a 1 TB database with 100 byte records</a:t>
            </a:r>
          </a:p>
          <a:p>
            <a:pPr lvl="1"/>
            <a:r>
              <a:rPr lang="en-US" dirty="0" smtClean="0"/>
              <a:t>We want to update 1 percent of the records</a:t>
            </a:r>
          </a:p>
          <a:p>
            <a:r>
              <a:rPr lang="en-US" dirty="0" smtClean="0"/>
              <a:t>Scenario 1: random access</a:t>
            </a:r>
          </a:p>
          <a:p>
            <a:pPr lvl="1"/>
            <a:r>
              <a:rPr lang="en-US" dirty="0" smtClean="0"/>
              <a:t>Each update takes ~30 ms (seek, read, write)</a:t>
            </a:r>
          </a:p>
          <a:p>
            <a:pPr lvl="1"/>
            <a:r>
              <a:rPr lang="en-US" dirty="0" smtClean="0"/>
              <a:t>10</a:t>
            </a:r>
            <a:r>
              <a:rPr lang="en-US" baseline="30000" dirty="0" smtClean="0"/>
              <a:t>8</a:t>
            </a:r>
            <a:r>
              <a:rPr lang="en-US" dirty="0" smtClean="0"/>
              <a:t> updates = ~35 days</a:t>
            </a:r>
          </a:p>
          <a:p>
            <a:r>
              <a:rPr lang="en-US" dirty="0" smtClean="0"/>
              <a:t>Scenario 2: rewrite all records</a:t>
            </a:r>
          </a:p>
          <a:p>
            <a:pPr lvl="1"/>
            <a:r>
              <a:rPr lang="en-US" dirty="0" smtClean="0"/>
              <a:t>Assume 100 MB/s throughput</a:t>
            </a:r>
          </a:p>
          <a:p>
            <a:pPr lvl="1"/>
            <a:r>
              <a:rPr lang="en-US" dirty="0" smtClean="0"/>
              <a:t>Time = 5.6 hours(!)</a:t>
            </a:r>
          </a:p>
          <a:p>
            <a:r>
              <a:rPr lang="en-US" dirty="0" smtClean="0"/>
              <a:t>Lesson: avoid random seeks!</a:t>
            </a:r>
            <a:endParaRPr lang="en-US" dirty="0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0" y="6611938"/>
            <a:ext cx="271420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>
                <a:solidFill>
                  <a:schemeClr val="bg1"/>
                </a:solidFill>
              </a:rPr>
              <a:t>Source: </a:t>
            </a:r>
            <a:r>
              <a:rPr lang="en-US" sz="1000" b="0" dirty="0" smtClean="0">
                <a:solidFill>
                  <a:schemeClr val="bg1"/>
                </a:solidFill>
              </a:rPr>
              <a:t>Ted Dunning, on Hadoop mailing list</a:t>
            </a:r>
            <a:endParaRPr lang="en-US" sz="10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74145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Justifying the “Big Ideas”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Scale “out”, not “up”</a:t>
            </a:r>
          </a:p>
          <a:p>
            <a:pPr lvl="1"/>
            <a:r>
              <a:rPr lang="en-US" dirty="0" smtClean="0"/>
              <a:t>Limits of SMP and large shared-memory machines</a:t>
            </a:r>
          </a:p>
          <a:p>
            <a:r>
              <a:rPr lang="en-US" dirty="0" smtClean="0"/>
              <a:t>Move processing to the data</a:t>
            </a:r>
          </a:p>
          <a:p>
            <a:pPr lvl="1"/>
            <a:r>
              <a:rPr lang="en-US" dirty="0" smtClean="0"/>
              <a:t>Cluster have limited bandwidth</a:t>
            </a:r>
          </a:p>
          <a:p>
            <a:r>
              <a:rPr lang="en-US" dirty="0" smtClean="0"/>
              <a:t>Process data sequentially, avoid random access</a:t>
            </a:r>
          </a:p>
          <a:p>
            <a:pPr lvl="1"/>
            <a:r>
              <a:rPr lang="en-US" dirty="0" smtClean="0"/>
              <a:t>Seeks are expensive, disk throughput is reasonable</a:t>
            </a:r>
          </a:p>
          <a:p>
            <a:r>
              <a:rPr lang="en-US" dirty="0" smtClean="0"/>
              <a:t>Seamless scalability</a:t>
            </a:r>
          </a:p>
          <a:p>
            <a:pPr lvl="1"/>
            <a:r>
              <a:rPr lang="en-US" dirty="0" smtClean="0"/>
              <a:t>From the mythical man-month to the tradable machine-hour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76768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3" name="Straight Arrow Connector 172"/>
          <p:cNvCxnSpPr>
            <a:cxnSpLocks noChangeShapeType="1"/>
          </p:cNvCxnSpPr>
          <p:nvPr/>
        </p:nvCxnSpPr>
        <p:spPr bwMode="auto">
          <a:xfrm rot="5400000">
            <a:off x="2644776" y="3213100"/>
            <a:ext cx="273050" cy="3175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4" name="Straight Arrow Connector 173"/>
          <p:cNvCxnSpPr>
            <a:cxnSpLocks noChangeShapeType="1"/>
          </p:cNvCxnSpPr>
          <p:nvPr/>
        </p:nvCxnSpPr>
        <p:spPr bwMode="auto">
          <a:xfrm rot="5400000">
            <a:off x="3938588" y="3213100"/>
            <a:ext cx="274638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5" name="Straight Arrow Connector 174"/>
          <p:cNvCxnSpPr>
            <a:cxnSpLocks noChangeShapeType="1"/>
          </p:cNvCxnSpPr>
          <p:nvPr/>
        </p:nvCxnSpPr>
        <p:spPr bwMode="auto">
          <a:xfrm rot="5400000">
            <a:off x="5233988" y="3213100"/>
            <a:ext cx="274638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6" name="Straight Arrow Connector 175"/>
          <p:cNvCxnSpPr>
            <a:cxnSpLocks noChangeShapeType="1"/>
          </p:cNvCxnSpPr>
          <p:nvPr/>
        </p:nvCxnSpPr>
        <p:spPr bwMode="auto">
          <a:xfrm rot="5400000">
            <a:off x="6605588" y="3213100"/>
            <a:ext cx="274638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9" name="Rectangle 7"/>
          <p:cNvSpPr>
            <a:spLocks noChangeArrowheads="1"/>
          </p:cNvSpPr>
          <p:nvPr/>
        </p:nvSpPr>
        <p:spPr bwMode="auto">
          <a:xfrm>
            <a:off x="6324600" y="2666999"/>
            <a:ext cx="838200" cy="4095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b="0" dirty="0" smtClean="0">
                <a:solidFill>
                  <a:schemeClr val="bg2"/>
                </a:solidFill>
              </a:rPr>
              <a:t>combine</a:t>
            </a:r>
            <a:endParaRPr lang="en-US" sz="1200" b="0" dirty="0">
              <a:solidFill>
                <a:schemeClr val="bg2"/>
              </a:solidFill>
            </a:endParaRPr>
          </a:p>
        </p:txBody>
      </p:sp>
      <p:sp>
        <p:nvSpPr>
          <p:cNvPr id="170" name="Rectangle 4"/>
          <p:cNvSpPr>
            <a:spLocks noChangeArrowheads="1"/>
          </p:cNvSpPr>
          <p:nvPr/>
        </p:nvSpPr>
        <p:spPr bwMode="auto">
          <a:xfrm>
            <a:off x="2362200" y="2666999"/>
            <a:ext cx="838200" cy="4095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b="0" dirty="0" smtClean="0">
                <a:solidFill>
                  <a:schemeClr val="bg2"/>
                </a:solidFill>
              </a:rPr>
              <a:t>combine</a:t>
            </a:r>
            <a:endParaRPr lang="en-US" sz="1200" b="0" dirty="0">
              <a:solidFill>
                <a:schemeClr val="bg2"/>
              </a:solidFill>
            </a:endParaRPr>
          </a:p>
        </p:txBody>
      </p:sp>
      <p:sp>
        <p:nvSpPr>
          <p:cNvPr id="171" name="Rectangle 5"/>
          <p:cNvSpPr>
            <a:spLocks noChangeArrowheads="1"/>
          </p:cNvSpPr>
          <p:nvPr/>
        </p:nvSpPr>
        <p:spPr bwMode="auto">
          <a:xfrm>
            <a:off x="3657600" y="2666999"/>
            <a:ext cx="838200" cy="4095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b="0" dirty="0" smtClean="0">
                <a:solidFill>
                  <a:schemeClr val="bg2"/>
                </a:solidFill>
              </a:rPr>
              <a:t>combine</a:t>
            </a:r>
            <a:endParaRPr lang="en-US" sz="1200" b="0" dirty="0">
              <a:solidFill>
                <a:schemeClr val="bg2"/>
              </a:solidFill>
            </a:endParaRPr>
          </a:p>
        </p:txBody>
      </p:sp>
      <p:sp>
        <p:nvSpPr>
          <p:cNvPr id="172" name="Rectangle 6"/>
          <p:cNvSpPr>
            <a:spLocks noChangeArrowheads="1"/>
          </p:cNvSpPr>
          <p:nvPr/>
        </p:nvSpPr>
        <p:spPr bwMode="auto">
          <a:xfrm>
            <a:off x="4953000" y="2666999"/>
            <a:ext cx="838200" cy="4095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b="0" dirty="0" smtClean="0">
                <a:solidFill>
                  <a:schemeClr val="bg2"/>
                </a:solidFill>
              </a:rPr>
              <a:t>combine</a:t>
            </a:r>
            <a:endParaRPr lang="en-US" sz="1200" b="0" dirty="0">
              <a:solidFill>
                <a:schemeClr val="bg2"/>
              </a:solidFill>
            </a:endParaRPr>
          </a:p>
        </p:txBody>
      </p:sp>
      <p:grpSp>
        <p:nvGrpSpPr>
          <p:cNvPr id="327" name="Group 326"/>
          <p:cNvGrpSpPr/>
          <p:nvPr/>
        </p:nvGrpSpPr>
        <p:grpSpPr>
          <a:xfrm>
            <a:off x="2286000" y="3381375"/>
            <a:ext cx="996950" cy="276225"/>
            <a:chOff x="2286000" y="3381375"/>
            <a:chExt cx="996950" cy="276225"/>
          </a:xfrm>
        </p:grpSpPr>
        <p:sp>
          <p:nvSpPr>
            <p:cNvPr id="178" name="Rectangle 144"/>
            <p:cNvSpPr>
              <a:spLocks noChangeArrowheads="1"/>
            </p:cNvSpPr>
            <p:nvPr/>
          </p:nvSpPr>
          <p:spPr bwMode="auto">
            <a:xfrm>
              <a:off x="2794665" y="3405506"/>
              <a:ext cx="22871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9" name="TextBox 145"/>
            <p:cNvSpPr txBox="1">
              <a:spLocks noChangeArrowheads="1"/>
            </p:cNvSpPr>
            <p:nvPr/>
          </p:nvSpPr>
          <p:spPr bwMode="auto">
            <a:xfrm>
              <a:off x="2784475" y="33813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 dirty="0"/>
                <a:t>b</a:t>
              </a:r>
              <a:endParaRPr lang="en-US" b="0" baseline="-25000" dirty="0"/>
            </a:p>
          </p:txBody>
        </p:sp>
        <p:sp>
          <p:nvSpPr>
            <p:cNvPr id="180" name="Rectangle 137"/>
            <p:cNvSpPr>
              <a:spLocks noChangeArrowheads="1"/>
            </p:cNvSpPr>
            <p:nvPr/>
          </p:nvSpPr>
          <p:spPr bwMode="auto">
            <a:xfrm>
              <a:off x="2296190" y="3405506"/>
              <a:ext cx="22871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1" name="TextBox 138"/>
            <p:cNvSpPr txBox="1">
              <a:spLocks noChangeArrowheads="1"/>
            </p:cNvSpPr>
            <p:nvPr/>
          </p:nvSpPr>
          <p:spPr bwMode="auto">
            <a:xfrm>
              <a:off x="2286000" y="33813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 dirty="0"/>
                <a:t>a</a:t>
              </a:r>
              <a:endParaRPr lang="en-US" b="0" baseline="-25000" dirty="0"/>
            </a:p>
          </p:txBody>
        </p:sp>
        <p:sp>
          <p:nvSpPr>
            <p:cNvPr id="182" name="Rectangle 135"/>
            <p:cNvSpPr>
              <a:spLocks noChangeArrowheads="1"/>
            </p:cNvSpPr>
            <p:nvPr/>
          </p:nvSpPr>
          <p:spPr bwMode="auto">
            <a:xfrm>
              <a:off x="2524904" y="3405506"/>
              <a:ext cx="22871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3" name="TextBox 136"/>
            <p:cNvSpPr txBox="1">
              <a:spLocks noChangeArrowheads="1"/>
            </p:cNvSpPr>
            <p:nvPr/>
          </p:nvSpPr>
          <p:spPr bwMode="auto">
            <a:xfrm>
              <a:off x="2514714" y="33813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1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184" name="Rectangle 142"/>
            <p:cNvSpPr>
              <a:spLocks noChangeArrowheads="1"/>
            </p:cNvSpPr>
            <p:nvPr/>
          </p:nvSpPr>
          <p:spPr bwMode="auto">
            <a:xfrm>
              <a:off x="3023379" y="3405506"/>
              <a:ext cx="22871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5" name="TextBox 143"/>
            <p:cNvSpPr txBox="1">
              <a:spLocks noChangeArrowheads="1"/>
            </p:cNvSpPr>
            <p:nvPr/>
          </p:nvSpPr>
          <p:spPr bwMode="auto">
            <a:xfrm>
              <a:off x="3013189" y="33813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326" name="Group 325"/>
          <p:cNvGrpSpPr/>
          <p:nvPr/>
        </p:nvGrpSpPr>
        <p:grpSpPr>
          <a:xfrm>
            <a:off x="3844925" y="3381375"/>
            <a:ext cx="498475" cy="276225"/>
            <a:chOff x="3844925" y="3381375"/>
            <a:chExt cx="498475" cy="276225"/>
          </a:xfrm>
        </p:grpSpPr>
        <p:sp>
          <p:nvSpPr>
            <p:cNvPr id="187" name="Rectangle 151"/>
            <p:cNvSpPr>
              <a:spLocks noChangeArrowheads="1"/>
            </p:cNvSpPr>
            <p:nvPr/>
          </p:nvSpPr>
          <p:spPr bwMode="auto">
            <a:xfrm>
              <a:off x="3855115" y="3405506"/>
              <a:ext cx="22871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9" name="TextBox 152"/>
            <p:cNvSpPr txBox="1">
              <a:spLocks noChangeArrowheads="1"/>
            </p:cNvSpPr>
            <p:nvPr/>
          </p:nvSpPr>
          <p:spPr bwMode="auto">
            <a:xfrm>
              <a:off x="3844925" y="33813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191" name="Rectangle 149"/>
            <p:cNvSpPr>
              <a:spLocks noChangeArrowheads="1"/>
            </p:cNvSpPr>
            <p:nvPr/>
          </p:nvSpPr>
          <p:spPr bwMode="auto">
            <a:xfrm>
              <a:off x="4083829" y="3405506"/>
              <a:ext cx="22871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92" name="TextBox 150"/>
            <p:cNvSpPr txBox="1">
              <a:spLocks noChangeArrowheads="1"/>
            </p:cNvSpPr>
            <p:nvPr/>
          </p:nvSpPr>
          <p:spPr bwMode="auto">
            <a:xfrm>
              <a:off x="4073639" y="33813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 smtClean="0">
                  <a:solidFill>
                    <a:schemeClr val="bg1"/>
                  </a:solidFill>
                </a:rPr>
                <a:t>9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25" name="Group 324"/>
          <p:cNvGrpSpPr/>
          <p:nvPr/>
        </p:nvGrpSpPr>
        <p:grpSpPr>
          <a:xfrm>
            <a:off x="4876800" y="3381375"/>
            <a:ext cx="990600" cy="276225"/>
            <a:chOff x="4876800" y="3381375"/>
            <a:chExt cx="990600" cy="276225"/>
          </a:xfrm>
        </p:grpSpPr>
        <p:sp>
          <p:nvSpPr>
            <p:cNvPr id="196" name="Rectangle 165"/>
            <p:cNvSpPr>
              <a:spLocks noChangeArrowheads="1"/>
            </p:cNvSpPr>
            <p:nvPr/>
          </p:nvSpPr>
          <p:spPr bwMode="auto">
            <a:xfrm>
              <a:off x="4886985" y="3405506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" name="Rectangle 172"/>
            <p:cNvSpPr>
              <a:spLocks noChangeArrowheads="1"/>
            </p:cNvSpPr>
            <p:nvPr/>
          </p:nvSpPr>
          <p:spPr bwMode="auto">
            <a:xfrm>
              <a:off x="5379359" y="3405506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8" name="TextBox 166"/>
            <p:cNvSpPr txBox="1">
              <a:spLocks noChangeArrowheads="1"/>
            </p:cNvSpPr>
            <p:nvPr/>
          </p:nvSpPr>
          <p:spPr bwMode="auto">
            <a:xfrm>
              <a:off x="4876800" y="33813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a</a:t>
              </a:r>
              <a:endParaRPr lang="en-US" b="0" baseline="-25000"/>
            </a:p>
          </p:txBody>
        </p:sp>
        <p:sp>
          <p:nvSpPr>
            <p:cNvPr id="199" name="TextBox 173"/>
            <p:cNvSpPr txBox="1">
              <a:spLocks noChangeArrowheads="1"/>
            </p:cNvSpPr>
            <p:nvPr/>
          </p:nvSpPr>
          <p:spPr bwMode="auto">
            <a:xfrm>
              <a:off x="5369174" y="3381375"/>
              <a:ext cx="26161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00" name="Rectangle 163"/>
            <p:cNvSpPr>
              <a:spLocks noChangeArrowheads="1"/>
            </p:cNvSpPr>
            <p:nvPr/>
          </p:nvSpPr>
          <p:spPr bwMode="auto">
            <a:xfrm>
              <a:off x="5115585" y="3405506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01" name="TextBox 164"/>
            <p:cNvSpPr txBox="1">
              <a:spLocks noChangeArrowheads="1"/>
            </p:cNvSpPr>
            <p:nvPr/>
          </p:nvSpPr>
          <p:spPr bwMode="auto">
            <a:xfrm>
              <a:off x="5105400" y="33813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5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02" name="Rectangle 170"/>
            <p:cNvSpPr>
              <a:spLocks noChangeArrowheads="1"/>
            </p:cNvSpPr>
            <p:nvPr/>
          </p:nvSpPr>
          <p:spPr bwMode="auto">
            <a:xfrm>
              <a:off x="5607959" y="3405506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03" name="TextBox 171"/>
            <p:cNvSpPr txBox="1">
              <a:spLocks noChangeArrowheads="1"/>
            </p:cNvSpPr>
            <p:nvPr/>
          </p:nvSpPr>
          <p:spPr bwMode="auto">
            <a:xfrm>
              <a:off x="5597774" y="33813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324" name="Group 323"/>
          <p:cNvGrpSpPr/>
          <p:nvPr/>
        </p:nvGrpSpPr>
        <p:grpSpPr>
          <a:xfrm>
            <a:off x="6248400" y="3381375"/>
            <a:ext cx="990600" cy="276225"/>
            <a:chOff x="6248400" y="3381375"/>
            <a:chExt cx="990600" cy="276225"/>
          </a:xfrm>
        </p:grpSpPr>
        <p:sp>
          <p:nvSpPr>
            <p:cNvPr id="205" name="Rectangle 179"/>
            <p:cNvSpPr>
              <a:spLocks noChangeArrowheads="1"/>
            </p:cNvSpPr>
            <p:nvPr/>
          </p:nvSpPr>
          <p:spPr bwMode="auto">
            <a:xfrm>
              <a:off x="6258585" y="3405506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6" name="Rectangle 186"/>
            <p:cNvSpPr>
              <a:spLocks noChangeArrowheads="1"/>
            </p:cNvSpPr>
            <p:nvPr/>
          </p:nvSpPr>
          <p:spPr bwMode="auto">
            <a:xfrm>
              <a:off x="6750959" y="3405506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" name="TextBox 180"/>
            <p:cNvSpPr txBox="1">
              <a:spLocks noChangeArrowheads="1"/>
            </p:cNvSpPr>
            <p:nvPr/>
          </p:nvSpPr>
          <p:spPr bwMode="auto">
            <a:xfrm>
              <a:off x="6248400" y="33813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b</a:t>
              </a:r>
              <a:endParaRPr lang="en-US" b="0" baseline="-25000"/>
            </a:p>
          </p:txBody>
        </p:sp>
        <p:sp>
          <p:nvSpPr>
            <p:cNvPr id="208" name="TextBox 187"/>
            <p:cNvSpPr txBox="1">
              <a:spLocks noChangeArrowheads="1"/>
            </p:cNvSpPr>
            <p:nvPr/>
          </p:nvSpPr>
          <p:spPr bwMode="auto">
            <a:xfrm>
              <a:off x="6740774" y="3381375"/>
              <a:ext cx="26161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09" name="Rectangle 177"/>
            <p:cNvSpPr>
              <a:spLocks noChangeArrowheads="1"/>
            </p:cNvSpPr>
            <p:nvPr/>
          </p:nvSpPr>
          <p:spPr bwMode="auto">
            <a:xfrm>
              <a:off x="6487185" y="3405506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10" name="TextBox 178"/>
            <p:cNvSpPr txBox="1">
              <a:spLocks noChangeArrowheads="1"/>
            </p:cNvSpPr>
            <p:nvPr/>
          </p:nvSpPr>
          <p:spPr bwMode="auto">
            <a:xfrm>
              <a:off x="6477000" y="33813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7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11" name="Rectangle 184"/>
            <p:cNvSpPr>
              <a:spLocks noChangeArrowheads="1"/>
            </p:cNvSpPr>
            <p:nvPr/>
          </p:nvSpPr>
          <p:spPr bwMode="auto">
            <a:xfrm>
              <a:off x="6979559" y="3405506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12" name="TextBox 185"/>
            <p:cNvSpPr txBox="1">
              <a:spLocks noChangeArrowheads="1"/>
            </p:cNvSpPr>
            <p:nvPr/>
          </p:nvSpPr>
          <p:spPr bwMode="auto">
            <a:xfrm>
              <a:off x="6969374" y="33813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 smtClean="0">
                  <a:solidFill>
                    <a:schemeClr val="bg1"/>
                  </a:solidFill>
                </a:rPr>
                <a:t>8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</p:grpSp>
      <p:sp>
        <p:nvSpPr>
          <p:cNvPr id="213" name="Rectangle 4"/>
          <p:cNvSpPr>
            <a:spLocks noChangeArrowheads="1"/>
          </p:cNvSpPr>
          <p:nvPr/>
        </p:nvSpPr>
        <p:spPr bwMode="auto">
          <a:xfrm>
            <a:off x="2286000" y="3733800"/>
            <a:ext cx="990600" cy="3333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b="0" dirty="0" smtClean="0">
                <a:solidFill>
                  <a:schemeClr val="bg2"/>
                </a:solidFill>
              </a:rPr>
              <a:t>partition</a:t>
            </a:r>
            <a:endParaRPr lang="en-US" sz="1200" b="0" dirty="0">
              <a:solidFill>
                <a:schemeClr val="bg2"/>
              </a:solidFill>
            </a:endParaRPr>
          </a:p>
        </p:txBody>
      </p:sp>
      <p:sp>
        <p:nvSpPr>
          <p:cNvPr id="214" name="Rectangle 4"/>
          <p:cNvSpPr>
            <a:spLocks noChangeArrowheads="1"/>
          </p:cNvSpPr>
          <p:nvPr/>
        </p:nvSpPr>
        <p:spPr bwMode="auto">
          <a:xfrm>
            <a:off x="3581400" y="3733800"/>
            <a:ext cx="990600" cy="3333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b="0" dirty="0" smtClean="0">
                <a:solidFill>
                  <a:schemeClr val="bg2"/>
                </a:solidFill>
              </a:rPr>
              <a:t>partition</a:t>
            </a:r>
            <a:endParaRPr lang="en-US" sz="1200" b="0" dirty="0">
              <a:solidFill>
                <a:schemeClr val="bg2"/>
              </a:solidFill>
            </a:endParaRPr>
          </a:p>
        </p:txBody>
      </p:sp>
      <p:sp>
        <p:nvSpPr>
          <p:cNvPr id="215" name="Rectangle 4"/>
          <p:cNvSpPr>
            <a:spLocks noChangeArrowheads="1"/>
          </p:cNvSpPr>
          <p:nvPr/>
        </p:nvSpPr>
        <p:spPr bwMode="auto">
          <a:xfrm>
            <a:off x="4876800" y="3733800"/>
            <a:ext cx="990600" cy="3333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b="0" dirty="0" smtClean="0">
                <a:solidFill>
                  <a:schemeClr val="bg2"/>
                </a:solidFill>
              </a:rPr>
              <a:t>partition</a:t>
            </a:r>
            <a:endParaRPr lang="en-US" sz="1200" b="0" dirty="0">
              <a:solidFill>
                <a:schemeClr val="bg2"/>
              </a:solidFill>
            </a:endParaRPr>
          </a:p>
        </p:txBody>
      </p:sp>
      <p:sp>
        <p:nvSpPr>
          <p:cNvPr id="216" name="Rectangle 4"/>
          <p:cNvSpPr>
            <a:spLocks noChangeArrowheads="1"/>
          </p:cNvSpPr>
          <p:nvPr/>
        </p:nvSpPr>
        <p:spPr bwMode="auto">
          <a:xfrm>
            <a:off x="6248400" y="3733800"/>
            <a:ext cx="990600" cy="3333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b="0" dirty="0" smtClean="0">
                <a:solidFill>
                  <a:schemeClr val="bg2"/>
                </a:solidFill>
              </a:rPr>
              <a:t>partition</a:t>
            </a:r>
            <a:endParaRPr lang="en-US" sz="1200" b="0" dirty="0">
              <a:solidFill>
                <a:schemeClr val="bg2"/>
              </a:solidFill>
            </a:endParaRPr>
          </a:p>
        </p:txBody>
      </p:sp>
      <p:cxnSp>
        <p:nvCxnSpPr>
          <p:cNvPr id="167" name="Straight Arrow Connector 166"/>
          <p:cNvCxnSpPr>
            <a:cxnSpLocks noChangeShapeType="1"/>
          </p:cNvCxnSpPr>
          <p:nvPr/>
        </p:nvCxnSpPr>
        <p:spPr bwMode="auto">
          <a:xfrm rot="5400000">
            <a:off x="2644776" y="2146300"/>
            <a:ext cx="273050" cy="3175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8" name="Straight Arrow Connector 167"/>
          <p:cNvCxnSpPr>
            <a:cxnSpLocks noChangeShapeType="1"/>
          </p:cNvCxnSpPr>
          <p:nvPr/>
        </p:nvCxnSpPr>
        <p:spPr bwMode="auto">
          <a:xfrm rot="5400000">
            <a:off x="3938588" y="2146300"/>
            <a:ext cx="274638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7" name="Straight Arrow Connector 176"/>
          <p:cNvCxnSpPr>
            <a:cxnSpLocks noChangeShapeType="1"/>
          </p:cNvCxnSpPr>
          <p:nvPr/>
        </p:nvCxnSpPr>
        <p:spPr bwMode="auto">
          <a:xfrm rot="5400000">
            <a:off x="5233988" y="2146300"/>
            <a:ext cx="274638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6" name="Straight Arrow Connector 185"/>
          <p:cNvCxnSpPr>
            <a:cxnSpLocks noChangeShapeType="1"/>
          </p:cNvCxnSpPr>
          <p:nvPr/>
        </p:nvCxnSpPr>
        <p:spPr bwMode="auto">
          <a:xfrm rot="5400000">
            <a:off x="6605588" y="2146300"/>
            <a:ext cx="274638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8" name="Rectangle 7"/>
          <p:cNvSpPr>
            <a:spLocks noChangeArrowheads="1"/>
          </p:cNvSpPr>
          <p:nvPr/>
        </p:nvSpPr>
        <p:spPr bwMode="auto">
          <a:xfrm>
            <a:off x="6324600" y="1400175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map</a:t>
            </a:r>
          </a:p>
        </p:txBody>
      </p:sp>
      <p:cxnSp>
        <p:nvCxnSpPr>
          <p:cNvPr id="190" name="Straight Arrow Connector 27"/>
          <p:cNvCxnSpPr>
            <a:cxnSpLocks noChangeShapeType="1"/>
          </p:cNvCxnSpPr>
          <p:nvPr/>
        </p:nvCxnSpPr>
        <p:spPr bwMode="auto">
          <a:xfrm rot="16200000" flipH="1">
            <a:off x="6019800" y="714375"/>
            <a:ext cx="609600" cy="609600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3" name="Rectangle 4"/>
          <p:cNvSpPr>
            <a:spLocks noChangeArrowheads="1"/>
          </p:cNvSpPr>
          <p:nvPr/>
        </p:nvSpPr>
        <p:spPr bwMode="auto">
          <a:xfrm>
            <a:off x="2362200" y="1400175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 dirty="0">
                <a:solidFill>
                  <a:schemeClr val="bg2"/>
                </a:solidFill>
              </a:rPr>
              <a:t>map</a:t>
            </a:r>
          </a:p>
        </p:txBody>
      </p:sp>
      <p:cxnSp>
        <p:nvCxnSpPr>
          <p:cNvPr id="194" name="Straight Arrow Connector 20"/>
          <p:cNvCxnSpPr>
            <a:cxnSpLocks noChangeShapeType="1"/>
          </p:cNvCxnSpPr>
          <p:nvPr/>
        </p:nvCxnSpPr>
        <p:spPr bwMode="auto">
          <a:xfrm rot="5400000">
            <a:off x="2819400" y="714375"/>
            <a:ext cx="609600" cy="609600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5" name="Rectangle 5"/>
          <p:cNvSpPr>
            <a:spLocks noChangeArrowheads="1"/>
          </p:cNvSpPr>
          <p:nvPr/>
        </p:nvSpPr>
        <p:spPr bwMode="auto">
          <a:xfrm>
            <a:off x="3657600" y="1400175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map</a:t>
            </a:r>
          </a:p>
        </p:txBody>
      </p:sp>
      <p:cxnSp>
        <p:nvCxnSpPr>
          <p:cNvPr id="204" name="Straight Arrow Connector 22"/>
          <p:cNvCxnSpPr>
            <a:cxnSpLocks noChangeShapeType="1"/>
          </p:cNvCxnSpPr>
          <p:nvPr/>
        </p:nvCxnSpPr>
        <p:spPr bwMode="auto">
          <a:xfrm rot="5400000">
            <a:off x="3771900" y="981075"/>
            <a:ext cx="609600" cy="76200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7" name="Rectangle 6"/>
          <p:cNvSpPr>
            <a:spLocks noChangeArrowheads="1"/>
          </p:cNvSpPr>
          <p:nvPr/>
        </p:nvSpPr>
        <p:spPr bwMode="auto">
          <a:xfrm>
            <a:off x="4953000" y="1400175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map</a:t>
            </a:r>
          </a:p>
        </p:txBody>
      </p:sp>
      <p:cxnSp>
        <p:nvCxnSpPr>
          <p:cNvPr id="218" name="Straight Arrow Connector 28"/>
          <p:cNvCxnSpPr>
            <a:cxnSpLocks noChangeShapeType="1"/>
          </p:cNvCxnSpPr>
          <p:nvPr/>
        </p:nvCxnSpPr>
        <p:spPr bwMode="auto">
          <a:xfrm rot="16200000" flipH="1">
            <a:off x="4991100" y="981075"/>
            <a:ext cx="609600" cy="76200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319" name="Group 318"/>
          <p:cNvGrpSpPr/>
          <p:nvPr/>
        </p:nvGrpSpPr>
        <p:grpSpPr>
          <a:xfrm>
            <a:off x="3033713" y="333375"/>
            <a:ext cx="3214687" cy="276225"/>
            <a:chOff x="3033713" y="333375"/>
            <a:chExt cx="3214687" cy="276225"/>
          </a:xfrm>
        </p:grpSpPr>
        <p:sp>
          <p:nvSpPr>
            <p:cNvPr id="219" name="Rectangle 56"/>
            <p:cNvSpPr>
              <a:spLocks noChangeArrowheads="1"/>
            </p:cNvSpPr>
            <p:nvPr/>
          </p:nvSpPr>
          <p:spPr bwMode="auto">
            <a:xfrm>
              <a:off x="3079069" y="357506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0" name="Rectangle 102"/>
            <p:cNvSpPr>
              <a:spLocks noChangeArrowheads="1"/>
            </p:cNvSpPr>
            <p:nvPr/>
          </p:nvSpPr>
          <p:spPr bwMode="auto">
            <a:xfrm>
              <a:off x="3612430" y="357506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" name="Rectangle 109"/>
            <p:cNvSpPr>
              <a:spLocks noChangeArrowheads="1"/>
            </p:cNvSpPr>
            <p:nvPr/>
          </p:nvSpPr>
          <p:spPr bwMode="auto">
            <a:xfrm>
              <a:off x="4145792" y="357506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2" name="Rectangle 116"/>
            <p:cNvSpPr>
              <a:spLocks noChangeArrowheads="1"/>
            </p:cNvSpPr>
            <p:nvPr/>
          </p:nvSpPr>
          <p:spPr bwMode="auto">
            <a:xfrm>
              <a:off x="4679154" y="357506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3" name="Rectangle 123"/>
            <p:cNvSpPr>
              <a:spLocks noChangeArrowheads="1"/>
            </p:cNvSpPr>
            <p:nvPr/>
          </p:nvSpPr>
          <p:spPr bwMode="auto">
            <a:xfrm>
              <a:off x="5212515" y="357506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4" name="Rectangle 130"/>
            <p:cNvSpPr>
              <a:spLocks noChangeArrowheads="1"/>
            </p:cNvSpPr>
            <p:nvPr/>
          </p:nvSpPr>
          <p:spPr bwMode="auto">
            <a:xfrm>
              <a:off x="5745877" y="357506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" name="TextBox 57"/>
            <p:cNvSpPr txBox="1">
              <a:spLocks noChangeArrowheads="1"/>
            </p:cNvSpPr>
            <p:nvPr/>
          </p:nvSpPr>
          <p:spPr bwMode="auto">
            <a:xfrm>
              <a:off x="3033713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/>
                <a:t>k</a:t>
              </a:r>
              <a:r>
                <a:rPr lang="en-US" sz="1200" b="0" baseline="-25000" dirty="0"/>
                <a:t>1</a:t>
              </a:r>
              <a:endParaRPr lang="en-US" b="0" baseline="-25000" dirty="0"/>
            </a:p>
          </p:txBody>
        </p:sp>
        <p:sp>
          <p:nvSpPr>
            <p:cNvPr id="226" name="TextBox 103"/>
            <p:cNvSpPr txBox="1">
              <a:spLocks noChangeArrowheads="1"/>
            </p:cNvSpPr>
            <p:nvPr/>
          </p:nvSpPr>
          <p:spPr bwMode="auto">
            <a:xfrm>
              <a:off x="3567075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/>
                <a:t>k</a:t>
              </a:r>
              <a:r>
                <a:rPr lang="en-US" sz="1200" b="0" baseline="-25000" dirty="0"/>
                <a:t>2</a:t>
              </a:r>
              <a:endParaRPr lang="en-US" b="0" baseline="-25000" dirty="0"/>
            </a:p>
          </p:txBody>
        </p:sp>
        <p:sp>
          <p:nvSpPr>
            <p:cNvPr id="227" name="TextBox 110"/>
            <p:cNvSpPr txBox="1">
              <a:spLocks noChangeArrowheads="1"/>
            </p:cNvSpPr>
            <p:nvPr/>
          </p:nvSpPr>
          <p:spPr bwMode="auto">
            <a:xfrm>
              <a:off x="4100436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k</a:t>
              </a:r>
              <a:r>
                <a:rPr lang="en-US" sz="1200" b="0" baseline="-25000"/>
                <a:t>3</a:t>
              </a:r>
              <a:endParaRPr lang="en-US" b="0" baseline="-25000"/>
            </a:p>
          </p:txBody>
        </p:sp>
        <p:sp>
          <p:nvSpPr>
            <p:cNvPr id="228" name="TextBox 117"/>
            <p:cNvSpPr txBox="1">
              <a:spLocks noChangeArrowheads="1"/>
            </p:cNvSpPr>
            <p:nvPr/>
          </p:nvSpPr>
          <p:spPr bwMode="auto">
            <a:xfrm>
              <a:off x="4633798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k</a:t>
              </a:r>
              <a:r>
                <a:rPr lang="en-US" sz="1200" b="0" baseline="-25000"/>
                <a:t>4</a:t>
              </a:r>
              <a:endParaRPr lang="en-US" b="0" baseline="-25000"/>
            </a:p>
          </p:txBody>
        </p:sp>
        <p:sp>
          <p:nvSpPr>
            <p:cNvPr id="229" name="TextBox 124"/>
            <p:cNvSpPr txBox="1">
              <a:spLocks noChangeArrowheads="1"/>
            </p:cNvSpPr>
            <p:nvPr/>
          </p:nvSpPr>
          <p:spPr bwMode="auto">
            <a:xfrm>
              <a:off x="5167160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k</a:t>
              </a:r>
              <a:r>
                <a:rPr lang="en-US" sz="1200" b="0" baseline="-25000"/>
                <a:t>5</a:t>
              </a:r>
              <a:endParaRPr lang="en-US" b="0" baseline="-25000"/>
            </a:p>
          </p:txBody>
        </p:sp>
        <p:sp>
          <p:nvSpPr>
            <p:cNvPr id="230" name="TextBox 131"/>
            <p:cNvSpPr txBox="1">
              <a:spLocks noChangeArrowheads="1"/>
            </p:cNvSpPr>
            <p:nvPr/>
          </p:nvSpPr>
          <p:spPr bwMode="auto">
            <a:xfrm>
              <a:off x="5700521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k</a:t>
              </a:r>
              <a:r>
                <a:rPr lang="en-US" sz="1200" b="0" baseline="-25000"/>
                <a:t>6</a:t>
              </a:r>
              <a:endParaRPr lang="en-US" b="0" baseline="-25000"/>
            </a:p>
          </p:txBody>
        </p:sp>
        <p:sp>
          <p:nvSpPr>
            <p:cNvPr id="231" name="Rectangle 58"/>
            <p:cNvSpPr>
              <a:spLocks noChangeArrowheads="1"/>
            </p:cNvSpPr>
            <p:nvPr/>
          </p:nvSpPr>
          <p:spPr bwMode="auto">
            <a:xfrm>
              <a:off x="3307652" y="357506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" name="TextBox 59"/>
            <p:cNvSpPr txBox="1">
              <a:spLocks noChangeArrowheads="1"/>
            </p:cNvSpPr>
            <p:nvPr/>
          </p:nvSpPr>
          <p:spPr bwMode="auto">
            <a:xfrm>
              <a:off x="3262297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 dirty="0">
                  <a:solidFill>
                    <a:schemeClr val="bg1"/>
                  </a:solidFill>
                </a:rPr>
                <a:t>1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233" name="Rectangle 100"/>
            <p:cNvSpPr>
              <a:spLocks noChangeArrowheads="1"/>
            </p:cNvSpPr>
            <p:nvPr/>
          </p:nvSpPr>
          <p:spPr bwMode="auto">
            <a:xfrm>
              <a:off x="3841014" y="357506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" name="TextBox 101"/>
            <p:cNvSpPr txBox="1">
              <a:spLocks noChangeArrowheads="1"/>
            </p:cNvSpPr>
            <p:nvPr/>
          </p:nvSpPr>
          <p:spPr bwMode="auto">
            <a:xfrm>
              <a:off x="3795658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35" name="Rectangle 107"/>
            <p:cNvSpPr>
              <a:spLocks noChangeArrowheads="1"/>
            </p:cNvSpPr>
            <p:nvPr/>
          </p:nvSpPr>
          <p:spPr bwMode="auto">
            <a:xfrm>
              <a:off x="4374376" y="357506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" name="TextBox 108"/>
            <p:cNvSpPr txBox="1">
              <a:spLocks noChangeArrowheads="1"/>
            </p:cNvSpPr>
            <p:nvPr/>
          </p:nvSpPr>
          <p:spPr bwMode="auto">
            <a:xfrm>
              <a:off x="4329020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>
                  <a:solidFill>
                    <a:schemeClr val="bg1"/>
                  </a:solidFill>
                </a:rPr>
                <a:t>3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37" name="Rectangle 114"/>
            <p:cNvSpPr>
              <a:spLocks noChangeArrowheads="1"/>
            </p:cNvSpPr>
            <p:nvPr/>
          </p:nvSpPr>
          <p:spPr bwMode="auto">
            <a:xfrm>
              <a:off x="4907737" y="357506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8" name="TextBox 115"/>
            <p:cNvSpPr txBox="1">
              <a:spLocks noChangeArrowheads="1"/>
            </p:cNvSpPr>
            <p:nvPr/>
          </p:nvSpPr>
          <p:spPr bwMode="auto">
            <a:xfrm>
              <a:off x="4862382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>
                  <a:solidFill>
                    <a:schemeClr val="bg1"/>
                  </a:solidFill>
                </a:rPr>
                <a:t>4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39" name="Rectangle 121"/>
            <p:cNvSpPr>
              <a:spLocks noChangeArrowheads="1"/>
            </p:cNvSpPr>
            <p:nvPr/>
          </p:nvSpPr>
          <p:spPr bwMode="auto">
            <a:xfrm>
              <a:off x="5441099" y="357506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0" name="TextBox 122"/>
            <p:cNvSpPr txBox="1">
              <a:spLocks noChangeArrowheads="1"/>
            </p:cNvSpPr>
            <p:nvPr/>
          </p:nvSpPr>
          <p:spPr bwMode="auto">
            <a:xfrm>
              <a:off x="5395743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>
                  <a:solidFill>
                    <a:schemeClr val="bg1"/>
                  </a:solidFill>
                </a:rPr>
                <a:t>5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41" name="Rectangle 128"/>
            <p:cNvSpPr>
              <a:spLocks noChangeArrowheads="1"/>
            </p:cNvSpPr>
            <p:nvPr/>
          </p:nvSpPr>
          <p:spPr bwMode="auto">
            <a:xfrm>
              <a:off x="5974461" y="357506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2" name="TextBox 129"/>
            <p:cNvSpPr txBox="1">
              <a:spLocks noChangeArrowheads="1"/>
            </p:cNvSpPr>
            <p:nvPr/>
          </p:nvSpPr>
          <p:spPr bwMode="auto">
            <a:xfrm>
              <a:off x="5929105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>
                  <a:solidFill>
                    <a:schemeClr val="bg1"/>
                  </a:solidFill>
                </a:rPr>
                <a:t>6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320" name="Group 319"/>
          <p:cNvGrpSpPr/>
          <p:nvPr/>
        </p:nvGrpSpPr>
        <p:grpSpPr>
          <a:xfrm>
            <a:off x="2286000" y="2314575"/>
            <a:ext cx="996950" cy="276225"/>
            <a:chOff x="2286000" y="2314575"/>
            <a:chExt cx="996950" cy="276225"/>
          </a:xfrm>
        </p:grpSpPr>
        <p:sp>
          <p:nvSpPr>
            <p:cNvPr id="243" name="Rectangle 144"/>
            <p:cNvSpPr>
              <a:spLocks noChangeArrowheads="1"/>
            </p:cNvSpPr>
            <p:nvPr/>
          </p:nvSpPr>
          <p:spPr bwMode="auto">
            <a:xfrm>
              <a:off x="2794665" y="2338706"/>
              <a:ext cx="22871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4" name="TextBox 145"/>
            <p:cNvSpPr txBox="1">
              <a:spLocks noChangeArrowheads="1"/>
            </p:cNvSpPr>
            <p:nvPr/>
          </p:nvSpPr>
          <p:spPr bwMode="auto">
            <a:xfrm>
              <a:off x="2784475" y="23145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 dirty="0"/>
                <a:t>b</a:t>
              </a:r>
              <a:endParaRPr lang="en-US" b="0" baseline="-25000" dirty="0"/>
            </a:p>
          </p:txBody>
        </p:sp>
        <p:sp>
          <p:nvSpPr>
            <p:cNvPr id="245" name="Rectangle 137"/>
            <p:cNvSpPr>
              <a:spLocks noChangeArrowheads="1"/>
            </p:cNvSpPr>
            <p:nvPr/>
          </p:nvSpPr>
          <p:spPr bwMode="auto">
            <a:xfrm>
              <a:off x="2296190" y="2338706"/>
              <a:ext cx="22871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" name="TextBox 138"/>
            <p:cNvSpPr txBox="1">
              <a:spLocks noChangeArrowheads="1"/>
            </p:cNvSpPr>
            <p:nvPr/>
          </p:nvSpPr>
          <p:spPr bwMode="auto">
            <a:xfrm>
              <a:off x="2286000" y="23145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 dirty="0"/>
                <a:t>a</a:t>
              </a:r>
              <a:endParaRPr lang="en-US" b="0" baseline="-25000" dirty="0"/>
            </a:p>
          </p:txBody>
        </p:sp>
        <p:sp>
          <p:nvSpPr>
            <p:cNvPr id="247" name="Rectangle 135"/>
            <p:cNvSpPr>
              <a:spLocks noChangeArrowheads="1"/>
            </p:cNvSpPr>
            <p:nvPr/>
          </p:nvSpPr>
          <p:spPr bwMode="auto">
            <a:xfrm>
              <a:off x="2524904" y="2338706"/>
              <a:ext cx="22871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8" name="TextBox 136"/>
            <p:cNvSpPr txBox="1">
              <a:spLocks noChangeArrowheads="1"/>
            </p:cNvSpPr>
            <p:nvPr/>
          </p:nvSpPr>
          <p:spPr bwMode="auto">
            <a:xfrm>
              <a:off x="2514714" y="23145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>
                  <a:solidFill>
                    <a:schemeClr val="bg1"/>
                  </a:solidFill>
                </a:rPr>
                <a:t>1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249" name="Rectangle 142"/>
            <p:cNvSpPr>
              <a:spLocks noChangeArrowheads="1"/>
            </p:cNvSpPr>
            <p:nvPr/>
          </p:nvSpPr>
          <p:spPr bwMode="auto">
            <a:xfrm>
              <a:off x="3023379" y="2338706"/>
              <a:ext cx="22871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0" name="TextBox 143"/>
            <p:cNvSpPr txBox="1">
              <a:spLocks noChangeArrowheads="1"/>
            </p:cNvSpPr>
            <p:nvPr/>
          </p:nvSpPr>
          <p:spPr bwMode="auto">
            <a:xfrm>
              <a:off x="3013189" y="23145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321" name="Group 320"/>
          <p:cNvGrpSpPr/>
          <p:nvPr/>
        </p:nvGrpSpPr>
        <p:grpSpPr>
          <a:xfrm>
            <a:off x="3581400" y="2314575"/>
            <a:ext cx="996950" cy="276225"/>
            <a:chOff x="3581400" y="2314575"/>
            <a:chExt cx="996950" cy="276225"/>
          </a:xfrm>
        </p:grpSpPr>
        <p:sp>
          <p:nvSpPr>
            <p:cNvPr id="251" name="Rectangle 151"/>
            <p:cNvSpPr>
              <a:spLocks noChangeArrowheads="1"/>
            </p:cNvSpPr>
            <p:nvPr/>
          </p:nvSpPr>
          <p:spPr bwMode="auto">
            <a:xfrm>
              <a:off x="3591590" y="2338706"/>
              <a:ext cx="22871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2" name="Rectangle 158"/>
            <p:cNvSpPr>
              <a:spLocks noChangeArrowheads="1"/>
            </p:cNvSpPr>
            <p:nvPr/>
          </p:nvSpPr>
          <p:spPr bwMode="auto">
            <a:xfrm>
              <a:off x="4090065" y="2338706"/>
              <a:ext cx="22871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3" name="TextBox 152"/>
            <p:cNvSpPr txBox="1">
              <a:spLocks noChangeArrowheads="1"/>
            </p:cNvSpPr>
            <p:nvPr/>
          </p:nvSpPr>
          <p:spPr bwMode="auto">
            <a:xfrm>
              <a:off x="3581400" y="23145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54" name="TextBox 159"/>
            <p:cNvSpPr txBox="1">
              <a:spLocks noChangeArrowheads="1"/>
            </p:cNvSpPr>
            <p:nvPr/>
          </p:nvSpPr>
          <p:spPr bwMode="auto">
            <a:xfrm>
              <a:off x="4079875" y="23145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55" name="Rectangle 149"/>
            <p:cNvSpPr>
              <a:spLocks noChangeArrowheads="1"/>
            </p:cNvSpPr>
            <p:nvPr/>
          </p:nvSpPr>
          <p:spPr bwMode="auto">
            <a:xfrm>
              <a:off x="3820304" y="2338706"/>
              <a:ext cx="22871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6" name="TextBox 150"/>
            <p:cNvSpPr txBox="1">
              <a:spLocks noChangeArrowheads="1"/>
            </p:cNvSpPr>
            <p:nvPr/>
          </p:nvSpPr>
          <p:spPr bwMode="auto">
            <a:xfrm>
              <a:off x="3810114" y="23145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3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57" name="Rectangle 156"/>
            <p:cNvSpPr>
              <a:spLocks noChangeArrowheads="1"/>
            </p:cNvSpPr>
            <p:nvPr/>
          </p:nvSpPr>
          <p:spPr bwMode="auto">
            <a:xfrm>
              <a:off x="4318779" y="2338706"/>
              <a:ext cx="22871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8" name="TextBox 157"/>
            <p:cNvSpPr txBox="1">
              <a:spLocks noChangeArrowheads="1"/>
            </p:cNvSpPr>
            <p:nvPr/>
          </p:nvSpPr>
          <p:spPr bwMode="auto">
            <a:xfrm>
              <a:off x="4308589" y="23145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6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322" name="Group 321"/>
          <p:cNvGrpSpPr/>
          <p:nvPr/>
        </p:nvGrpSpPr>
        <p:grpSpPr>
          <a:xfrm>
            <a:off x="4876800" y="2314575"/>
            <a:ext cx="990600" cy="276225"/>
            <a:chOff x="4876800" y="2314575"/>
            <a:chExt cx="990600" cy="276225"/>
          </a:xfrm>
        </p:grpSpPr>
        <p:sp>
          <p:nvSpPr>
            <p:cNvPr id="259" name="Rectangle 165"/>
            <p:cNvSpPr>
              <a:spLocks noChangeArrowheads="1"/>
            </p:cNvSpPr>
            <p:nvPr/>
          </p:nvSpPr>
          <p:spPr bwMode="auto">
            <a:xfrm>
              <a:off x="4886985" y="2338706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0" name="Rectangle 172"/>
            <p:cNvSpPr>
              <a:spLocks noChangeArrowheads="1"/>
            </p:cNvSpPr>
            <p:nvPr/>
          </p:nvSpPr>
          <p:spPr bwMode="auto">
            <a:xfrm>
              <a:off x="5379359" y="2338706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1" name="TextBox 166"/>
            <p:cNvSpPr txBox="1">
              <a:spLocks noChangeArrowheads="1"/>
            </p:cNvSpPr>
            <p:nvPr/>
          </p:nvSpPr>
          <p:spPr bwMode="auto">
            <a:xfrm>
              <a:off x="4876800" y="23145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a</a:t>
              </a:r>
              <a:endParaRPr lang="en-US" b="0" baseline="-25000"/>
            </a:p>
          </p:txBody>
        </p:sp>
        <p:sp>
          <p:nvSpPr>
            <p:cNvPr id="262" name="TextBox 173"/>
            <p:cNvSpPr txBox="1">
              <a:spLocks noChangeArrowheads="1"/>
            </p:cNvSpPr>
            <p:nvPr/>
          </p:nvSpPr>
          <p:spPr bwMode="auto">
            <a:xfrm>
              <a:off x="5369174" y="2314575"/>
              <a:ext cx="26161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63" name="Rectangle 163"/>
            <p:cNvSpPr>
              <a:spLocks noChangeArrowheads="1"/>
            </p:cNvSpPr>
            <p:nvPr/>
          </p:nvSpPr>
          <p:spPr bwMode="auto">
            <a:xfrm>
              <a:off x="5115585" y="2338706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64" name="TextBox 164"/>
            <p:cNvSpPr txBox="1">
              <a:spLocks noChangeArrowheads="1"/>
            </p:cNvSpPr>
            <p:nvPr/>
          </p:nvSpPr>
          <p:spPr bwMode="auto">
            <a:xfrm>
              <a:off x="5105400" y="23145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5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65" name="Rectangle 170"/>
            <p:cNvSpPr>
              <a:spLocks noChangeArrowheads="1"/>
            </p:cNvSpPr>
            <p:nvPr/>
          </p:nvSpPr>
          <p:spPr bwMode="auto">
            <a:xfrm>
              <a:off x="5607959" y="2338706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66" name="TextBox 171"/>
            <p:cNvSpPr txBox="1">
              <a:spLocks noChangeArrowheads="1"/>
            </p:cNvSpPr>
            <p:nvPr/>
          </p:nvSpPr>
          <p:spPr bwMode="auto">
            <a:xfrm>
              <a:off x="5597774" y="23145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323" name="Group 322"/>
          <p:cNvGrpSpPr/>
          <p:nvPr/>
        </p:nvGrpSpPr>
        <p:grpSpPr>
          <a:xfrm>
            <a:off x="6248400" y="2314575"/>
            <a:ext cx="990600" cy="276225"/>
            <a:chOff x="6248400" y="2314575"/>
            <a:chExt cx="990600" cy="276225"/>
          </a:xfrm>
        </p:grpSpPr>
        <p:sp>
          <p:nvSpPr>
            <p:cNvPr id="267" name="Rectangle 179"/>
            <p:cNvSpPr>
              <a:spLocks noChangeArrowheads="1"/>
            </p:cNvSpPr>
            <p:nvPr/>
          </p:nvSpPr>
          <p:spPr bwMode="auto">
            <a:xfrm>
              <a:off x="6258585" y="2338706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" name="Rectangle 186"/>
            <p:cNvSpPr>
              <a:spLocks noChangeArrowheads="1"/>
            </p:cNvSpPr>
            <p:nvPr/>
          </p:nvSpPr>
          <p:spPr bwMode="auto">
            <a:xfrm>
              <a:off x="6750959" y="2338706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" name="TextBox 180"/>
            <p:cNvSpPr txBox="1">
              <a:spLocks noChangeArrowheads="1"/>
            </p:cNvSpPr>
            <p:nvPr/>
          </p:nvSpPr>
          <p:spPr bwMode="auto">
            <a:xfrm>
              <a:off x="6248400" y="23145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b</a:t>
              </a:r>
              <a:endParaRPr lang="en-US" b="0" baseline="-25000"/>
            </a:p>
          </p:txBody>
        </p:sp>
        <p:sp>
          <p:nvSpPr>
            <p:cNvPr id="270" name="TextBox 187"/>
            <p:cNvSpPr txBox="1">
              <a:spLocks noChangeArrowheads="1"/>
            </p:cNvSpPr>
            <p:nvPr/>
          </p:nvSpPr>
          <p:spPr bwMode="auto">
            <a:xfrm>
              <a:off x="6740774" y="2314575"/>
              <a:ext cx="26161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71" name="Rectangle 177"/>
            <p:cNvSpPr>
              <a:spLocks noChangeArrowheads="1"/>
            </p:cNvSpPr>
            <p:nvPr/>
          </p:nvSpPr>
          <p:spPr bwMode="auto">
            <a:xfrm>
              <a:off x="6487185" y="2338706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72" name="TextBox 178"/>
            <p:cNvSpPr txBox="1">
              <a:spLocks noChangeArrowheads="1"/>
            </p:cNvSpPr>
            <p:nvPr/>
          </p:nvSpPr>
          <p:spPr bwMode="auto">
            <a:xfrm>
              <a:off x="6477000" y="23145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7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73" name="Rectangle 184"/>
            <p:cNvSpPr>
              <a:spLocks noChangeArrowheads="1"/>
            </p:cNvSpPr>
            <p:nvPr/>
          </p:nvSpPr>
          <p:spPr bwMode="auto">
            <a:xfrm>
              <a:off x="6979559" y="2338706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74" name="TextBox 185"/>
            <p:cNvSpPr txBox="1">
              <a:spLocks noChangeArrowheads="1"/>
            </p:cNvSpPr>
            <p:nvPr/>
          </p:nvSpPr>
          <p:spPr bwMode="auto">
            <a:xfrm>
              <a:off x="6969374" y="23145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 smtClean="0">
                  <a:solidFill>
                    <a:schemeClr val="bg1"/>
                  </a:solidFill>
                </a:rPr>
                <a:t>8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275" name="Straight Arrow Connector 274"/>
          <p:cNvCxnSpPr>
            <a:cxnSpLocks noChangeShapeType="1"/>
          </p:cNvCxnSpPr>
          <p:nvPr/>
        </p:nvCxnSpPr>
        <p:spPr bwMode="auto">
          <a:xfrm rot="5400000">
            <a:off x="3047207" y="5066506"/>
            <a:ext cx="533400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6" name="Straight Arrow Connector 275"/>
          <p:cNvCxnSpPr>
            <a:cxnSpLocks noChangeShapeType="1"/>
          </p:cNvCxnSpPr>
          <p:nvPr/>
        </p:nvCxnSpPr>
        <p:spPr bwMode="auto">
          <a:xfrm rot="5400000">
            <a:off x="3178175" y="6110288"/>
            <a:ext cx="274637" cy="1588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7" name="Straight Arrow Connector 276"/>
          <p:cNvCxnSpPr>
            <a:cxnSpLocks noChangeShapeType="1"/>
          </p:cNvCxnSpPr>
          <p:nvPr/>
        </p:nvCxnSpPr>
        <p:spPr bwMode="auto">
          <a:xfrm rot="5400000">
            <a:off x="4419601" y="5065712"/>
            <a:ext cx="533400" cy="3175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8" name="Straight Arrow Connector 277"/>
          <p:cNvCxnSpPr>
            <a:cxnSpLocks noChangeShapeType="1"/>
          </p:cNvCxnSpPr>
          <p:nvPr/>
        </p:nvCxnSpPr>
        <p:spPr bwMode="auto">
          <a:xfrm rot="5400000">
            <a:off x="4549775" y="6110288"/>
            <a:ext cx="274637" cy="1588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9" name="Straight Arrow Connector 278"/>
          <p:cNvCxnSpPr>
            <a:cxnSpLocks noChangeShapeType="1"/>
          </p:cNvCxnSpPr>
          <p:nvPr/>
        </p:nvCxnSpPr>
        <p:spPr bwMode="auto">
          <a:xfrm rot="5400000">
            <a:off x="5714207" y="5066506"/>
            <a:ext cx="533400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0" name="Straight Arrow Connector 279"/>
          <p:cNvCxnSpPr>
            <a:cxnSpLocks noChangeShapeType="1"/>
          </p:cNvCxnSpPr>
          <p:nvPr/>
        </p:nvCxnSpPr>
        <p:spPr bwMode="auto">
          <a:xfrm rot="5400000">
            <a:off x="5845175" y="6110288"/>
            <a:ext cx="274637" cy="1588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1" name="Rectangle 280"/>
          <p:cNvSpPr>
            <a:spLocks noChangeArrowheads="1"/>
          </p:cNvSpPr>
          <p:nvPr/>
        </p:nvSpPr>
        <p:spPr bwMode="auto">
          <a:xfrm>
            <a:off x="1981200" y="4114800"/>
            <a:ext cx="5486400" cy="3048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Shuffle and Sort:</a:t>
            </a:r>
            <a:r>
              <a:rPr lang="en-US" b="0" dirty="0">
                <a:solidFill>
                  <a:schemeClr val="bg2"/>
                </a:solidFill>
              </a:rPr>
              <a:t> aggregate values by keys</a:t>
            </a:r>
          </a:p>
        </p:txBody>
      </p:sp>
      <p:sp>
        <p:nvSpPr>
          <p:cNvPr id="282" name="Rectangle 281"/>
          <p:cNvSpPr>
            <a:spLocks noChangeArrowheads="1"/>
          </p:cNvSpPr>
          <p:nvPr/>
        </p:nvSpPr>
        <p:spPr bwMode="auto">
          <a:xfrm>
            <a:off x="2895600" y="5334000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reduce</a:t>
            </a:r>
          </a:p>
        </p:txBody>
      </p:sp>
      <p:sp>
        <p:nvSpPr>
          <p:cNvPr id="283" name="Rectangle 282"/>
          <p:cNvSpPr>
            <a:spLocks noChangeArrowheads="1"/>
          </p:cNvSpPr>
          <p:nvPr/>
        </p:nvSpPr>
        <p:spPr bwMode="auto">
          <a:xfrm>
            <a:off x="4267200" y="5334000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reduce</a:t>
            </a:r>
          </a:p>
        </p:txBody>
      </p:sp>
      <p:sp>
        <p:nvSpPr>
          <p:cNvPr id="284" name="Rectangle 283"/>
          <p:cNvSpPr>
            <a:spLocks noChangeArrowheads="1"/>
          </p:cNvSpPr>
          <p:nvPr/>
        </p:nvSpPr>
        <p:spPr bwMode="auto">
          <a:xfrm>
            <a:off x="5562600" y="5334000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reduce</a:t>
            </a:r>
          </a:p>
        </p:txBody>
      </p:sp>
      <p:grpSp>
        <p:nvGrpSpPr>
          <p:cNvPr id="333" name="Group 332"/>
          <p:cNvGrpSpPr/>
          <p:nvPr/>
        </p:nvGrpSpPr>
        <p:grpSpPr>
          <a:xfrm>
            <a:off x="3200400" y="4448175"/>
            <a:ext cx="803275" cy="276225"/>
            <a:chOff x="3200400" y="4448175"/>
            <a:chExt cx="803275" cy="276225"/>
          </a:xfrm>
        </p:grpSpPr>
        <p:sp>
          <p:nvSpPr>
            <p:cNvPr id="285" name="Rectangle 193"/>
            <p:cNvSpPr>
              <a:spLocks noChangeArrowheads="1"/>
            </p:cNvSpPr>
            <p:nvPr/>
          </p:nvSpPr>
          <p:spPr bwMode="auto">
            <a:xfrm>
              <a:off x="3210588" y="4472306"/>
              <a:ext cx="228671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6" name="TextBox 194"/>
            <p:cNvSpPr txBox="1">
              <a:spLocks noChangeArrowheads="1"/>
            </p:cNvSpPr>
            <p:nvPr/>
          </p:nvSpPr>
          <p:spPr bwMode="auto">
            <a:xfrm>
              <a:off x="3200400" y="44481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a</a:t>
              </a:r>
              <a:endParaRPr lang="en-US" b="0" baseline="-25000"/>
            </a:p>
          </p:txBody>
        </p:sp>
        <p:sp>
          <p:nvSpPr>
            <p:cNvPr id="287" name="Rectangle 191"/>
            <p:cNvSpPr>
              <a:spLocks noChangeArrowheads="1"/>
            </p:cNvSpPr>
            <p:nvPr/>
          </p:nvSpPr>
          <p:spPr bwMode="auto">
            <a:xfrm>
              <a:off x="3515483" y="4472306"/>
              <a:ext cx="228671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88" name="TextBox 192"/>
            <p:cNvSpPr txBox="1">
              <a:spLocks noChangeArrowheads="1"/>
            </p:cNvSpPr>
            <p:nvPr/>
          </p:nvSpPr>
          <p:spPr bwMode="auto">
            <a:xfrm>
              <a:off x="3505295" y="44481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1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89" name="Rectangle 196"/>
            <p:cNvSpPr>
              <a:spLocks noChangeArrowheads="1"/>
            </p:cNvSpPr>
            <p:nvPr/>
          </p:nvSpPr>
          <p:spPr bwMode="auto">
            <a:xfrm>
              <a:off x="3744154" y="4472306"/>
              <a:ext cx="228671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90" name="TextBox 197"/>
            <p:cNvSpPr txBox="1">
              <a:spLocks noChangeArrowheads="1"/>
            </p:cNvSpPr>
            <p:nvPr/>
          </p:nvSpPr>
          <p:spPr bwMode="auto">
            <a:xfrm>
              <a:off x="3733965" y="44481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5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332" name="Group 331"/>
          <p:cNvGrpSpPr/>
          <p:nvPr/>
        </p:nvGrpSpPr>
        <p:grpSpPr>
          <a:xfrm>
            <a:off x="4572000" y="4448175"/>
            <a:ext cx="803275" cy="276225"/>
            <a:chOff x="4572000" y="4448175"/>
            <a:chExt cx="803275" cy="276225"/>
          </a:xfrm>
        </p:grpSpPr>
        <p:sp>
          <p:nvSpPr>
            <p:cNvPr id="291" name="Rectangle 199"/>
            <p:cNvSpPr>
              <a:spLocks noChangeArrowheads="1"/>
            </p:cNvSpPr>
            <p:nvPr/>
          </p:nvSpPr>
          <p:spPr bwMode="auto">
            <a:xfrm>
              <a:off x="4582188" y="4472306"/>
              <a:ext cx="228671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2" name="TextBox 200"/>
            <p:cNvSpPr txBox="1">
              <a:spLocks noChangeArrowheads="1"/>
            </p:cNvSpPr>
            <p:nvPr/>
          </p:nvSpPr>
          <p:spPr bwMode="auto">
            <a:xfrm>
              <a:off x="4572000" y="44481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b</a:t>
              </a:r>
              <a:endParaRPr lang="en-US" b="0" baseline="-25000"/>
            </a:p>
          </p:txBody>
        </p:sp>
        <p:sp>
          <p:nvSpPr>
            <p:cNvPr id="293" name="Rectangle 202"/>
            <p:cNvSpPr>
              <a:spLocks noChangeArrowheads="1"/>
            </p:cNvSpPr>
            <p:nvPr/>
          </p:nvSpPr>
          <p:spPr bwMode="auto">
            <a:xfrm>
              <a:off x="4887083" y="4472306"/>
              <a:ext cx="228671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94" name="TextBox 203"/>
            <p:cNvSpPr txBox="1">
              <a:spLocks noChangeArrowheads="1"/>
            </p:cNvSpPr>
            <p:nvPr/>
          </p:nvSpPr>
          <p:spPr bwMode="auto">
            <a:xfrm>
              <a:off x="4876895" y="44481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95" name="Rectangle 205"/>
            <p:cNvSpPr>
              <a:spLocks noChangeArrowheads="1"/>
            </p:cNvSpPr>
            <p:nvPr/>
          </p:nvSpPr>
          <p:spPr bwMode="auto">
            <a:xfrm>
              <a:off x="5115754" y="4472306"/>
              <a:ext cx="228671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96" name="TextBox 206"/>
            <p:cNvSpPr txBox="1">
              <a:spLocks noChangeArrowheads="1"/>
            </p:cNvSpPr>
            <p:nvPr/>
          </p:nvSpPr>
          <p:spPr bwMode="auto">
            <a:xfrm>
              <a:off x="5105565" y="44481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7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331" name="Group 330"/>
          <p:cNvGrpSpPr/>
          <p:nvPr/>
        </p:nvGrpSpPr>
        <p:grpSpPr>
          <a:xfrm>
            <a:off x="5867400" y="4448175"/>
            <a:ext cx="1031830" cy="276225"/>
            <a:chOff x="5867400" y="4448175"/>
            <a:chExt cx="1031830" cy="276225"/>
          </a:xfrm>
        </p:grpSpPr>
        <p:sp>
          <p:nvSpPr>
            <p:cNvPr id="297" name="Rectangle 208"/>
            <p:cNvSpPr>
              <a:spLocks noChangeArrowheads="1"/>
            </p:cNvSpPr>
            <p:nvPr/>
          </p:nvSpPr>
          <p:spPr bwMode="auto">
            <a:xfrm>
              <a:off x="5877587" y="4472306"/>
              <a:ext cx="228645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8" name="TextBox 209"/>
            <p:cNvSpPr txBox="1">
              <a:spLocks noChangeArrowheads="1"/>
            </p:cNvSpPr>
            <p:nvPr/>
          </p:nvSpPr>
          <p:spPr bwMode="auto">
            <a:xfrm>
              <a:off x="5867400" y="44481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99" name="Rectangle 211"/>
            <p:cNvSpPr>
              <a:spLocks noChangeArrowheads="1"/>
            </p:cNvSpPr>
            <p:nvPr/>
          </p:nvSpPr>
          <p:spPr bwMode="auto">
            <a:xfrm>
              <a:off x="6182447" y="4472306"/>
              <a:ext cx="228645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00" name="TextBox 212"/>
            <p:cNvSpPr txBox="1">
              <a:spLocks noChangeArrowheads="1"/>
            </p:cNvSpPr>
            <p:nvPr/>
          </p:nvSpPr>
          <p:spPr bwMode="auto">
            <a:xfrm>
              <a:off x="6172260" y="44481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301" name="Rectangle 214"/>
            <p:cNvSpPr>
              <a:spLocks noChangeArrowheads="1"/>
            </p:cNvSpPr>
            <p:nvPr/>
          </p:nvSpPr>
          <p:spPr bwMode="auto">
            <a:xfrm>
              <a:off x="6411092" y="4472306"/>
              <a:ext cx="228645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02" name="TextBox 215"/>
            <p:cNvSpPr txBox="1">
              <a:spLocks noChangeArrowheads="1"/>
            </p:cNvSpPr>
            <p:nvPr/>
          </p:nvSpPr>
          <p:spPr bwMode="auto">
            <a:xfrm>
              <a:off x="6400905" y="44481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 smtClean="0">
                  <a:solidFill>
                    <a:schemeClr val="bg1"/>
                  </a:solidFill>
                </a:rPr>
                <a:t>9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303" name="Rectangle 217"/>
            <p:cNvSpPr>
              <a:spLocks noChangeArrowheads="1"/>
            </p:cNvSpPr>
            <p:nvPr/>
          </p:nvSpPr>
          <p:spPr bwMode="auto">
            <a:xfrm>
              <a:off x="6639738" y="4472306"/>
              <a:ext cx="228645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04" name="TextBox 218"/>
            <p:cNvSpPr txBox="1">
              <a:spLocks noChangeArrowheads="1"/>
            </p:cNvSpPr>
            <p:nvPr/>
          </p:nvSpPr>
          <p:spPr bwMode="auto">
            <a:xfrm>
              <a:off x="6629551" y="44481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 smtClean="0">
                  <a:solidFill>
                    <a:schemeClr val="bg1"/>
                  </a:solidFill>
                </a:rPr>
                <a:t>8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30" name="Group 329"/>
          <p:cNvGrpSpPr/>
          <p:nvPr/>
        </p:nvGrpSpPr>
        <p:grpSpPr>
          <a:xfrm>
            <a:off x="3048000" y="6276975"/>
            <a:ext cx="547688" cy="276225"/>
            <a:chOff x="3048000" y="6276975"/>
            <a:chExt cx="547688" cy="276225"/>
          </a:xfrm>
        </p:grpSpPr>
        <p:sp>
          <p:nvSpPr>
            <p:cNvPr id="307" name="Rectangle 148"/>
            <p:cNvSpPr>
              <a:spLocks noChangeArrowheads="1"/>
            </p:cNvSpPr>
            <p:nvPr/>
          </p:nvSpPr>
          <p:spPr bwMode="auto">
            <a:xfrm>
              <a:off x="3093340" y="6301106"/>
              <a:ext cx="22850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" name="TextBox 155"/>
            <p:cNvSpPr txBox="1">
              <a:spLocks noChangeArrowheads="1"/>
            </p:cNvSpPr>
            <p:nvPr/>
          </p:nvSpPr>
          <p:spPr bwMode="auto">
            <a:xfrm>
              <a:off x="3048000" y="6276975"/>
              <a:ext cx="293547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r</a:t>
              </a:r>
              <a:r>
                <a:rPr lang="en-US" sz="1200" b="0" baseline="-25000"/>
                <a:t>1</a:t>
              </a:r>
              <a:endParaRPr lang="en-US" b="0" baseline="-25000"/>
            </a:p>
          </p:txBody>
        </p:sp>
        <p:sp>
          <p:nvSpPr>
            <p:cNvPr id="309" name="Rectangle 162"/>
            <p:cNvSpPr>
              <a:spLocks noChangeArrowheads="1"/>
            </p:cNvSpPr>
            <p:nvPr/>
          </p:nvSpPr>
          <p:spPr bwMode="auto">
            <a:xfrm>
              <a:off x="3321844" y="6301106"/>
              <a:ext cx="22850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10" name="TextBox 167"/>
            <p:cNvSpPr txBox="1">
              <a:spLocks noChangeArrowheads="1"/>
            </p:cNvSpPr>
            <p:nvPr/>
          </p:nvSpPr>
          <p:spPr bwMode="auto">
            <a:xfrm>
              <a:off x="3276504" y="6276975"/>
              <a:ext cx="319184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s</a:t>
              </a:r>
              <a:r>
                <a:rPr lang="en-US" sz="1200" b="0" baseline="-25000">
                  <a:solidFill>
                    <a:schemeClr val="bg1"/>
                  </a:solidFill>
                </a:rPr>
                <a:t>1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329" name="Group 328"/>
          <p:cNvGrpSpPr/>
          <p:nvPr/>
        </p:nvGrpSpPr>
        <p:grpSpPr>
          <a:xfrm>
            <a:off x="4405313" y="6276975"/>
            <a:ext cx="547687" cy="276225"/>
            <a:chOff x="4405313" y="6276975"/>
            <a:chExt cx="547687" cy="276225"/>
          </a:xfrm>
        </p:grpSpPr>
        <p:sp>
          <p:nvSpPr>
            <p:cNvPr id="311" name="Rectangle 183"/>
            <p:cNvSpPr>
              <a:spLocks noChangeArrowheads="1"/>
            </p:cNvSpPr>
            <p:nvPr/>
          </p:nvSpPr>
          <p:spPr bwMode="auto">
            <a:xfrm>
              <a:off x="4450653" y="6301106"/>
              <a:ext cx="22850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2" name="TextBox 188"/>
            <p:cNvSpPr txBox="1">
              <a:spLocks noChangeArrowheads="1"/>
            </p:cNvSpPr>
            <p:nvPr/>
          </p:nvSpPr>
          <p:spPr bwMode="auto">
            <a:xfrm>
              <a:off x="4405313" y="6276975"/>
              <a:ext cx="29354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r</a:t>
              </a:r>
              <a:r>
                <a:rPr lang="en-US" sz="1200" b="0" baseline="-25000"/>
                <a:t>2</a:t>
              </a:r>
              <a:endParaRPr lang="en-US" b="0" baseline="-25000"/>
            </a:p>
          </p:txBody>
        </p:sp>
        <p:sp>
          <p:nvSpPr>
            <p:cNvPr id="313" name="Rectangle 189"/>
            <p:cNvSpPr>
              <a:spLocks noChangeArrowheads="1"/>
            </p:cNvSpPr>
            <p:nvPr/>
          </p:nvSpPr>
          <p:spPr bwMode="auto">
            <a:xfrm>
              <a:off x="4679157" y="6301106"/>
              <a:ext cx="22850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14" name="TextBox 190"/>
            <p:cNvSpPr txBox="1">
              <a:spLocks noChangeArrowheads="1"/>
            </p:cNvSpPr>
            <p:nvPr/>
          </p:nvSpPr>
          <p:spPr bwMode="auto">
            <a:xfrm>
              <a:off x="4633817" y="6276975"/>
              <a:ext cx="319183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s</a:t>
              </a:r>
              <a:r>
                <a:rPr lang="en-US" sz="1200" b="0" baseline="-2500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328" name="Group 327"/>
          <p:cNvGrpSpPr/>
          <p:nvPr/>
        </p:nvGrpSpPr>
        <p:grpSpPr>
          <a:xfrm>
            <a:off x="5715000" y="6276975"/>
            <a:ext cx="547688" cy="276225"/>
            <a:chOff x="5715000" y="6276975"/>
            <a:chExt cx="547688" cy="276225"/>
          </a:xfrm>
        </p:grpSpPr>
        <p:sp>
          <p:nvSpPr>
            <p:cNvPr id="315" name="Rectangle 195"/>
            <p:cNvSpPr>
              <a:spLocks noChangeArrowheads="1"/>
            </p:cNvSpPr>
            <p:nvPr/>
          </p:nvSpPr>
          <p:spPr bwMode="auto">
            <a:xfrm>
              <a:off x="5760340" y="6301106"/>
              <a:ext cx="22850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6" name="TextBox 198"/>
            <p:cNvSpPr txBox="1">
              <a:spLocks noChangeArrowheads="1"/>
            </p:cNvSpPr>
            <p:nvPr/>
          </p:nvSpPr>
          <p:spPr bwMode="auto">
            <a:xfrm>
              <a:off x="5715000" y="6276975"/>
              <a:ext cx="293547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r</a:t>
              </a:r>
              <a:r>
                <a:rPr lang="en-US" sz="1200" b="0" baseline="-25000"/>
                <a:t>3</a:t>
              </a:r>
              <a:endParaRPr lang="en-US" b="0" baseline="-25000"/>
            </a:p>
          </p:txBody>
        </p:sp>
        <p:sp>
          <p:nvSpPr>
            <p:cNvPr id="317" name="Rectangle 201"/>
            <p:cNvSpPr>
              <a:spLocks noChangeArrowheads="1"/>
            </p:cNvSpPr>
            <p:nvPr/>
          </p:nvSpPr>
          <p:spPr bwMode="auto">
            <a:xfrm>
              <a:off x="5988844" y="6301106"/>
              <a:ext cx="22850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18" name="TextBox 204"/>
            <p:cNvSpPr txBox="1">
              <a:spLocks noChangeArrowheads="1"/>
            </p:cNvSpPr>
            <p:nvPr/>
          </p:nvSpPr>
          <p:spPr bwMode="auto">
            <a:xfrm>
              <a:off x="5943504" y="6276975"/>
              <a:ext cx="319184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s</a:t>
              </a:r>
              <a:r>
                <a:rPr lang="en-US" sz="1200" b="0" baseline="-25000">
                  <a:solidFill>
                    <a:schemeClr val="bg1"/>
                  </a:solidFill>
                </a:rPr>
                <a:t>3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334" name="Group 333"/>
          <p:cNvGrpSpPr/>
          <p:nvPr/>
        </p:nvGrpSpPr>
        <p:grpSpPr>
          <a:xfrm>
            <a:off x="5867400" y="4448175"/>
            <a:ext cx="1260475" cy="276225"/>
            <a:chOff x="5867400" y="4448175"/>
            <a:chExt cx="1260475" cy="276225"/>
          </a:xfrm>
        </p:grpSpPr>
        <p:sp>
          <p:nvSpPr>
            <p:cNvPr id="335" name="Rectangle 208"/>
            <p:cNvSpPr>
              <a:spLocks noChangeArrowheads="1"/>
            </p:cNvSpPr>
            <p:nvPr/>
          </p:nvSpPr>
          <p:spPr bwMode="auto">
            <a:xfrm>
              <a:off x="5877587" y="4472306"/>
              <a:ext cx="228645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6" name="TextBox 209"/>
            <p:cNvSpPr txBox="1">
              <a:spLocks noChangeArrowheads="1"/>
            </p:cNvSpPr>
            <p:nvPr/>
          </p:nvSpPr>
          <p:spPr bwMode="auto">
            <a:xfrm>
              <a:off x="5867400" y="44481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337" name="Rectangle 211"/>
            <p:cNvSpPr>
              <a:spLocks noChangeArrowheads="1"/>
            </p:cNvSpPr>
            <p:nvPr/>
          </p:nvSpPr>
          <p:spPr bwMode="auto">
            <a:xfrm>
              <a:off x="6182447" y="4472306"/>
              <a:ext cx="228645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38" name="TextBox 212"/>
            <p:cNvSpPr txBox="1">
              <a:spLocks noChangeArrowheads="1"/>
            </p:cNvSpPr>
            <p:nvPr/>
          </p:nvSpPr>
          <p:spPr bwMode="auto">
            <a:xfrm>
              <a:off x="6172260" y="44481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339" name="Rectangle 214"/>
            <p:cNvSpPr>
              <a:spLocks noChangeArrowheads="1"/>
            </p:cNvSpPr>
            <p:nvPr/>
          </p:nvSpPr>
          <p:spPr bwMode="auto">
            <a:xfrm>
              <a:off x="6411092" y="4472306"/>
              <a:ext cx="228645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40" name="TextBox 215"/>
            <p:cNvSpPr txBox="1">
              <a:spLocks noChangeArrowheads="1"/>
            </p:cNvSpPr>
            <p:nvPr/>
          </p:nvSpPr>
          <p:spPr bwMode="auto">
            <a:xfrm>
              <a:off x="6400905" y="44481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>
                  <a:solidFill>
                    <a:schemeClr val="bg1"/>
                  </a:solidFill>
                </a:rPr>
                <a:t>3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341" name="Rectangle 217"/>
            <p:cNvSpPr>
              <a:spLocks noChangeArrowheads="1"/>
            </p:cNvSpPr>
            <p:nvPr/>
          </p:nvSpPr>
          <p:spPr bwMode="auto">
            <a:xfrm>
              <a:off x="6639738" y="4472306"/>
              <a:ext cx="228645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42" name="TextBox 218"/>
            <p:cNvSpPr txBox="1">
              <a:spLocks noChangeArrowheads="1"/>
            </p:cNvSpPr>
            <p:nvPr/>
          </p:nvSpPr>
          <p:spPr bwMode="auto">
            <a:xfrm>
              <a:off x="6629551" y="44481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>
                  <a:solidFill>
                    <a:schemeClr val="bg1"/>
                  </a:solidFill>
                </a:rPr>
                <a:t>6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343" name="Rectangle 220"/>
            <p:cNvSpPr>
              <a:spLocks noChangeArrowheads="1"/>
            </p:cNvSpPr>
            <p:nvPr/>
          </p:nvSpPr>
          <p:spPr bwMode="auto">
            <a:xfrm>
              <a:off x="6868383" y="4472306"/>
              <a:ext cx="228645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44" name="TextBox 221"/>
            <p:cNvSpPr txBox="1">
              <a:spLocks noChangeArrowheads="1"/>
            </p:cNvSpPr>
            <p:nvPr/>
          </p:nvSpPr>
          <p:spPr bwMode="auto">
            <a:xfrm>
              <a:off x="6858196" y="44481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 smtClean="0">
                  <a:solidFill>
                    <a:schemeClr val="bg1"/>
                  </a:solidFill>
                </a:rPr>
                <a:t>8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7780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How do we get data to the workers?</a:t>
            </a:r>
          </a:p>
        </p:txBody>
      </p:sp>
      <p:pic>
        <p:nvPicPr>
          <p:cNvPr id="31747" name="Picture 33" descr="MCj0435242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2709863"/>
            <a:ext cx="719138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33" descr="MCj0435242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27300" y="2709863"/>
            <a:ext cx="719138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33" descr="MCj0435242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9000" y="2709863"/>
            <a:ext cx="719138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33" descr="MCj0435242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0700" y="2709863"/>
            <a:ext cx="719138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1" name="TextBox 7"/>
          <p:cNvSpPr txBox="1">
            <a:spLocks noChangeArrowheads="1"/>
          </p:cNvSpPr>
          <p:nvPr/>
        </p:nvSpPr>
        <p:spPr bwMode="auto">
          <a:xfrm>
            <a:off x="1404938" y="3929063"/>
            <a:ext cx="188184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ill Sans"/>
                <a:cs typeface="Gill Sans"/>
              </a:rPr>
              <a:t>Compute Nodes</a:t>
            </a:r>
          </a:p>
        </p:txBody>
      </p:sp>
      <p:pic>
        <p:nvPicPr>
          <p:cNvPr id="31752" name="Picture 33" descr="MCj0435242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2400" y="2709863"/>
            <a:ext cx="719138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3" name="Picture 33" descr="MCj0435242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4100" y="2709863"/>
            <a:ext cx="719138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4" name="Picture 33" descr="MCj0435242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709863"/>
            <a:ext cx="719138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" name="Straight Arrow Connector 18"/>
          <p:cNvCxnSpPr>
            <a:cxnSpLocks noChangeShapeType="1"/>
          </p:cNvCxnSpPr>
          <p:nvPr/>
        </p:nvCxnSpPr>
        <p:spPr bwMode="auto">
          <a:xfrm flipV="1">
            <a:off x="3733800" y="2362200"/>
            <a:ext cx="1371600" cy="723900"/>
          </a:xfrm>
          <a:prstGeom prst="straightConnector1">
            <a:avLst/>
          </a:prstGeom>
          <a:ln>
            <a:headEnd type="triangle" w="lg" len="lg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cxnSpLocks noChangeShapeType="1"/>
          </p:cNvCxnSpPr>
          <p:nvPr/>
        </p:nvCxnSpPr>
        <p:spPr bwMode="auto">
          <a:xfrm>
            <a:off x="3733800" y="3352800"/>
            <a:ext cx="1219200" cy="609600"/>
          </a:xfrm>
          <a:prstGeom prst="straightConnector1">
            <a:avLst/>
          </a:prstGeom>
          <a:ln>
            <a:headEnd type="triangle" w="lg" len="lg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" name="Group 45"/>
          <p:cNvGrpSpPr>
            <a:grpSpLocks/>
          </p:cNvGrpSpPr>
          <p:nvPr/>
        </p:nvGrpSpPr>
        <p:grpSpPr bwMode="auto">
          <a:xfrm>
            <a:off x="5148263" y="1295400"/>
            <a:ext cx="733790" cy="1828800"/>
            <a:chOff x="5105400" y="4114800"/>
            <a:chExt cx="733791" cy="1828800"/>
          </a:xfrm>
        </p:grpSpPr>
        <p:pic>
          <p:nvPicPr>
            <p:cNvPr id="31771" name="Picture 33" descr="MCj04352420000[1]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105400" y="4495800"/>
              <a:ext cx="719138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772" name="TextBox 7"/>
            <p:cNvSpPr txBox="1">
              <a:spLocks noChangeArrowheads="1"/>
            </p:cNvSpPr>
            <p:nvPr/>
          </p:nvSpPr>
          <p:spPr bwMode="auto">
            <a:xfrm>
              <a:off x="5175326" y="4114800"/>
              <a:ext cx="66386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Gill Sans"/>
                  <a:cs typeface="Gill Sans"/>
                </a:rPr>
                <a:t>NAS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5105400" y="3200400"/>
            <a:ext cx="3657600" cy="3124200"/>
            <a:chOff x="5105400" y="3200400"/>
            <a:chExt cx="3657600" cy="3124200"/>
          </a:xfrm>
        </p:grpSpPr>
        <p:pic>
          <p:nvPicPr>
            <p:cNvPr id="31760" name="Picture 33" descr="MCj04352420000[1]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105400" y="3810000"/>
              <a:ext cx="719138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61" name="Picture 33" descr="MCj04352420000[1]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977062" y="4876800"/>
              <a:ext cx="719138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62" name="Picture 33" descr="MCj04352420000[1]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043862" y="3886200"/>
              <a:ext cx="719138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63" name="Picture 33" descr="MCj04352420000[1]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129462" y="3200400"/>
              <a:ext cx="719138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64" name="Picture 33" descr="MCj04352420000[1]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138862" y="3429000"/>
              <a:ext cx="719138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31765" name="Straight Arrow Connector 25"/>
            <p:cNvCxnSpPr>
              <a:cxnSpLocks noChangeShapeType="1"/>
            </p:cNvCxnSpPr>
            <p:nvPr/>
          </p:nvCxnSpPr>
          <p:spPr bwMode="auto">
            <a:xfrm>
              <a:off x="5791200" y="4686300"/>
              <a:ext cx="1143000" cy="647700"/>
            </a:xfrm>
            <a:prstGeom prst="straightConnector1">
              <a:avLst/>
            </a:prstGeom>
            <a:ln w="12700">
              <a:prstDash val="dash"/>
              <a:headEnd type="none" w="lg" len="lg"/>
              <a:tailEnd type="non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1766" name="Straight Arrow Connector 28"/>
            <p:cNvCxnSpPr>
              <a:cxnSpLocks noChangeShapeType="1"/>
            </p:cNvCxnSpPr>
            <p:nvPr/>
          </p:nvCxnSpPr>
          <p:spPr bwMode="auto">
            <a:xfrm flipV="1">
              <a:off x="5867400" y="4267200"/>
              <a:ext cx="304800" cy="76200"/>
            </a:xfrm>
            <a:prstGeom prst="straightConnector1">
              <a:avLst/>
            </a:prstGeom>
            <a:ln w="12700">
              <a:prstDash val="dash"/>
              <a:headEnd type="none" w="lg" len="lg"/>
              <a:tailEnd type="non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1767" name="Straight Arrow Connector 31"/>
            <p:cNvCxnSpPr>
              <a:cxnSpLocks noChangeShapeType="1"/>
            </p:cNvCxnSpPr>
            <p:nvPr/>
          </p:nvCxnSpPr>
          <p:spPr bwMode="auto">
            <a:xfrm rot="5400000" flipH="1" flipV="1">
              <a:off x="6896100" y="4457700"/>
              <a:ext cx="609600" cy="76200"/>
            </a:xfrm>
            <a:prstGeom prst="straightConnector1">
              <a:avLst/>
            </a:prstGeom>
            <a:ln w="12700">
              <a:prstDash val="dash"/>
              <a:headEnd type="none" w="lg" len="lg"/>
              <a:tailEnd type="non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1768" name="Straight Arrow Connector 34"/>
            <p:cNvCxnSpPr>
              <a:cxnSpLocks noChangeShapeType="1"/>
            </p:cNvCxnSpPr>
            <p:nvPr/>
          </p:nvCxnSpPr>
          <p:spPr bwMode="auto">
            <a:xfrm>
              <a:off x="5824538" y="4533900"/>
              <a:ext cx="2219324" cy="76200"/>
            </a:xfrm>
            <a:prstGeom prst="straightConnector1">
              <a:avLst/>
            </a:prstGeom>
            <a:ln w="12700">
              <a:prstDash val="dash"/>
              <a:headEnd type="none" w="lg" len="lg"/>
              <a:tailEnd type="non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1769" name="Straight Arrow Connector 36"/>
            <p:cNvCxnSpPr>
              <a:cxnSpLocks noChangeShapeType="1"/>
            </p:cNvCxnSpPr>
            <p:nvPr/>
          </p:nvCxnSpPr>
          <p:spPr bwMode="auto">
            <a:xfrm flipV="1">
              <a:off x="7772400" y="4953000"/>
              <a:ext cx="457200" cy="381000"/>
            </a:xfrm>
            <a:prstGeom prst="straightConnector1">
              <a:avLst/>
            </a:prstGeom>
            <a:ln w="12700">
              <a:prstDash val="dash"/>
              <a:headEnd type="none" w="lg" len="lg"/>
              <a:tailEnd type="non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1770" name="TextBox 7"/>
            <p:cNvSpPr txBox="1">
              <a:spLocks noChangeArrowheads="1"/>
            </p:cNvSpPr>
            <p:nvPr/>
          </p:nvSpPr>
          <p:spPr bwMode="auto">
            <a:xfrm>
              <a:off x="5181600" y="3395246"/>
              <a:ext cx="66676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Gill Sans"/>
                  <a:cs typeface="Gill Sans"/>
                </a:rPr>
                <a:t>SAN</a:t>
              </a:r>
            </a:p>
          </p:txBody>
        </p:sp>
      </p:grp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609600" y="5572125"/>
            <a:ext cx="42370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Gill Sans"/>
                <a:cs typeface="Gill Sans"/>
              </a:rPr>
              <a:t>What’s the problem here</a:t>
            </a:r>
            <a:r>
              <a:rPr lang="en-US" sz="2400" dirty="0" smtClean="0">
                <a:solidFill>
                  <a:srgbClr val="FF0000"/>
                </a:solidFill>
                <a:latin typeface="Gill Sans"/>
                <a:cs typeface="Gill Sans"/>
              </a:rPr>
              <a:t>?</a:t>
            </a:r>
            <a:endParaRPr lang="en-US" sz="1400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535459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Distributed File System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Don’t move data to workers… move workers to the data!</a:t>
            </a:r>
          </a:p>
          <a:p>
            <a:pPr lvl="1"/>
            <a:r>
              <a:rPr lang="en-US" dirty="0" smtClean="0"/>
              <a:t>Store data on the local disks of nodes in the cluster</a:t>
            </a:r>
          </a:p>
          <a:p>
            <a:pPr lvl="1"/>
            <a:r>
              <a:rPr lang="en-US" dirty="0" smtClean="0"/>
              <a:t>Start up the workers on the node that has the data local</a:t>
            </a:r>
          </a:p>
          <a:p>
            <a:r>
              <a:rPr lang="en-US" dirty="0" smtClean="0"/>
              <a:t>Why?</a:t>
            </a:r>
          </a:p>
          <a:p>
            <a:pPr lvl="1"/>
            <a:r>
              <a:rPr lang="en-US" dirty="0" smtClean="0"/>
              <a:t>(Perhaps) not enough RAM to hold all the data in memory</a:t>
            </a:r>
          </a:p>
          <a:p>
            <a:pPr lvl="1"/>
            <a:r>
              <a:rPr lang="en-US" dirty="0" smtClean="0"/>
              <a:t>Disk access is slow, but disk throughput is reasonable</a:t>
            </a:r>
          </a:p>
          <a:p>
            <a:r>
              <a:rPr lang="en-US" dirty="0" smtClean="0"/>
              <a:t>A distributed file system is the answer</a:t>
            </a:r>
          </a:p>
          <a:p>
            <a:pPr lvl="1"/>
            <a:r>
              <a:rPr lang="en-US" dirty="0" smtClean="0"/>
              <a:t>GFS (Google File System) for Google’s MapReduce</a:t>
            </a:r>
          </a:p>
          <a:p>
            <a:pPr lvl="1"/>
            <a:r>
              <a:rPr lang="en-US" dirty="0" smtClean="0"/>
              <a:t>HDFS (Hadoop Distributed File System) for Hadoop</a:t>
            </a:r>
          </a:p>
        </p:txBody>
      </p:sp>
    </p:spTree>
    <p:extLst>
      <p:ext uri="{BB962C8B-B14F-4D97-AF65-F5344CB8AC3E}">
        <p14:creationId xmlns:p14="http://schemas.microsoft.com/office/powerpoint/2010/main" val="364861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GFS: Assumptions</a:t>
            </a:r>
          </a:p>
        </p:txBody>
      </p:sp>
      <p:sp>
        <p:nvSpPr>
          <p:cNvPr id="33795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Commodity hardware over “exotic” hardware</a:t>
            </a:r>
          </a:p>
          <a:p>
            <a:pPr lvl="1"/>
            <a:r>
              <a:rPr lang="en-GB" dirty="0" smtClean="0"/>
              <a:t>Scale “out”, not “up”</a:t>
            </a:r>
          </a:p>
          <a:p>
            <a:r>
              <a:rPr lang="en-GB" dirty="0" smtClean="0"/>
              <a:t>High component failure rates</a:t>
            </a:r>
          </a:p>
          <a:p>
            <a:pPr lvl="1"/>
            <a:r>
              <a:rPr lang="en-GB" dirty="0" smtClean="0"/>
              <a:t>Inexpensive commodity components fail all the time</a:t>
            </a:r>
          </a:p>
          <a:p>
            <a:r>
              <a:rPr lang="en-GB" dirty="0" smtClean="0"/>
              <a:t>“Modest” number of huge files</a:t>
            </a:r>
          </a:p>
          <a:p>
            <a:pPr lvl="1"/>
            <a:r>
              <a:rPr lang="en-GB" dirty="0" smtClean="0"/>
              <a:t>Multi-gigabyte files are common, if not encouraged</a:t>
            </a:r>
          </a:p>
          <a:p>
            <a:r>
              <a:rPr lang="en-GB" dirty="0" smtClean="0"/>
              <a:t>Files are write-once, mostly appended to</a:t>
            </a:r>
          </a:p>
          <a:p>
            <a:pPr lvl="1"/>
            <a:r>
              <a:rPr lang="en-GB" dirty="0" smtClean="0"/>
              <a:t>Perhaps concurrently</a:t>
            </a:r>
          </a:p>
          <a:p>
            <a:r>
              <a:rPr lang="en-GB" dirty="0" smtClean="0"/>
              <a:t>Large streaming reads over random access</a:t>
            </a:r>
          </a:p>
          <a:p>
            <a:pPr lvl="1"/>
            <a:r>
              <a:rPr lang="en-GB" dirty="0" smtClean="0"/>
              <a:t>High sustained throughput over low latency</a:t>
            </a:r>
          </a:p>
        </p:txBody>
      </p:sp>
      <p:sp>
        <p:nvSpPr>
          <p:cNvPr id="33796" name="Text Box 16"/>
          <p:cNvSpPr txBox="1">
            <a:spLocks noChangeArrowheads="1"/>
          </p:cNvSpPr>
          <p:nvPr/>
        </p:nvSpPr>
        <p:spPr bwMode="auto">
          <a:xfrm>
            <a:off x="0" y="6611779"/>
            <a:ext cx="74834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b="0" dirty="0">
                <a:solidFill>
                  <a:schemeClr val="bg1"/>
                </a:solidFill>
              </a:rPr>
              <a:t>GFS slides adapted from material by </a:t>
            </a:r>
            <a:r>
              <a:rPr lang="da-DK" sz="1000" b="0" dirty="0" smtClean="0">
                <a:solidFill>
                  <a:schemeClr val="bg1"/>
                </a:solidFill>
              </a:rPr>
              <a:t>(Ghemawat et al., SOSP 2003)</a:t>
            </a:r>
          </a:p>
        </p:txBody>
      </p:sp>
    </p:spTree>
    <p:extLst>
      <p:ext uri="{BB962C8B-B14F-4D97-AF65-F5344CB8AC3E}">
        <p14:creationId xmlns:p14="http://schemas.microsoft.com/office/powerpoint/2010/main" val="1911906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GFS: Design Decisions</a:t>
            </a:r>
          </a:p>
        </p:txBody>
      </p:sp>
      <p:sp>
        <p:nvSpPr>
          <p:cNvPr id="34819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Files stored as chunks</a:t>
            </a:r>
          </a:p>
          <a:p>
            <a:pPr lvl="1"/>
            <a:r>
              <a:rPr lang="en-GB" dirty="0" smtClean="0"/>
              <a:t>Fixed size (64MB)</a:t>
            </a:r>
          </a:p>
          <a:p>
            <a:r>
              <a:rPr lang="en-GB" dirty="0" smtClean="0"/>
              <a:t>Reliability through replication</a:t>
            </a:r>
          </a:p>
          <a:p>
            <a:pPr lvl="1"/>
            <a:r>
              <a:rPr lang="en-GB" dirty="0" smtClean="0"/>
              <a:t>Each chunk replicated across 3+ </a:t>
            </a:r>
            <a:r>
              <a:rPr lang="en-GB" dirty="0" err="1" smtClean="0"/>
              <a:t>chunkservers</a:t>
            </a:r>
            <a:endParaRPr lang="en-GB" dirty="0" smtClean="0"/>
          </a:p>
          <a:p>
            <a:r>
              <a:rPr lang="en-GB" dirty="0" smtClean="0"/>
              <a:t>Single master to coordinate access, keep metadata</a:t>
            </a:r>
          </a:p>
          <a:p>
            <a:pPr lvl="1"/>
            <a:r>
              <a:rPr lang="en-GB" dirty="0" smtClean="0"/>
              <a:t>Simple centralized management</a:t>
            </a:r>
          </a:p>
          <a:p>
            <a:r>
              <a:rPr lang="en-GB" dirty="0" smtClean="0"/>
              <a:t>No data caching</a:t>
            </a:r>
          </a:p>
          <a:p>
            <a:pPr lvl="1"/>
            <a:r>
              <a:rPr lang="en-GB" dirty="0" smtClean="0"/>
              <a:t>Little benefit due to large datasets, streaming reads</a:t>
            </a:r>
          </a:p>
          <a:p>
            <a:r>
              <a:rPr lang="en-GB" dirty="0" smtClean="0"/>
              <a:t>Simplify the API</a:t>
            </a:r>
          </a:p>
          <a:p>
            <a:pPr lvl="1"/>
            <a:r>
              <a:rPr lang="en-GB" dirty="0" smtClean="0"/>
              <a:t>Push some of the issues onto the client (e.g., data layout)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09600" y="5877580"/>
            <a:ext cx="591715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Gill Sans"/>
                <a:cs typeface="Gill Sans"/>
              </a:rPr>
              <a:t>HDFS = GFS clone (same basic ideas)</a:t>
            </a:r>
            <a:endParaRPr lang="en-US" sz="1400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374700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GFS to HDFS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Terminology differences:</a:t>
            </a:r>
          </a:p>
          <a:p>
            <a:pPr lvl="1"/>
            <a:r>
              <a:rPr lang="en-US" dirty="0" smtClean="0"/>
              <a:t>GFS master = Hadoop </a:t>
            </a:r>
            <a:r>
              <a:rPr lang="en-US" dirty="0" err="1" smtClean="0"/>
              <a:t>namenode</a:t>
            </a:r>
            <a:endParaRPr lang="en-US" dirty="0" smtClean="0"/>
          </a:p>
          <a:p>
            <a:pPr lvl="1"/>
            <a:r>
              <a:rPr lang="en-US" dirty="0" smtClean="0"/>
              <a:t>GFS </a:t>
            </a:r>
            <a:r>
              <a:rPr lang="en-US" dirty="0" err="1" smtClean="0"/>
              <a:t>chunkservers</a:t>
            </a:r>
            <a:r>
              <a:rPr lang="en-US" dirty="0" smtClean="0"/>
              <a:t> = Hadoop </a:t>
            </a:r>
            <a:r>
              <a:rPr lang="en-US" dirty="0" err="1" smtClean="0"/>
              <a:t>datanodes</a:t>
            </a:r>
            <a:endParaRPr lang="en-US" dirty="0" smtClean="0"/>
          </a:p>
          <a:p>
            <a:r>
              <a:rPr lang="en-US" dirty="0" smtClean="0"/>
              <a:t>Differences:</a:t>
            </a:r>
          </a:p>
          <a:p>
            <a:pPr lvl="1"/>
            <a:r>
              <a:rPr lang="en-US" dirty="0" smtClean="0"/>
              <a:t>Different consistency model for file appends</a:t>
            </a:r>
          </a:p>
          <a:p>
            <a:pPr lvl="1"/>
            <a:r>
              <a:rPr lang="en-US" dirty="0" smtClean="0"/>
              <a:t>Implementation</a:t>
            </a:r>
          </a:p>
          <a:p>
            <a:pPr lvl="1"/>
            <a:r>
              <a:rPr lang="en-US" dirty="0" smtClean="0"/>
              <a:t>Performance</a:t>
            </a:r>
            <a:endParaRPr lang="en-US" dirty="0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33400" y="5877580"/>
            <a:ext cx="842820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Gill Sans"/>
                <a:cs typeface="Gill Sans"/>
              </a:rPr>
              <a:t>For the most part, we’ll use Hadoop terminology…</a:t>
            </a:r>
            <a:endParaRPr lang="en-US" sz="1400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074598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Box 3"/>
          <p:cNvSpPr txBox="1">
            <a:spLocks noChangeArrowheads="1"/>
          </p:cNvSpPr>
          <p:nvPr/>
        </p:nvSpPr>
        <p:spPr bwMode="auto">
          <a:xfrm>
            <a:off x="0" y="6611938"/>
            <a:ext cx="274145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 smtClean="0">
                <a:solidFill>
                  <a:schemeClr val="bg1"/>
                </a:solidFill>
              </a:rPr>
              <a:t>Adapted </a:t>
            </a:r>
            <a:r>
              <a:rPr lang="en-US" sz="1000" b="0" dirty="0">
                <a:solidFill>
                  <a:schemeClr val="bg1"/>
                </a:solidFill>
              </a:rPr>
              <a:t>from </a:t>
            </a:r>
            <a:r>
              <a:rPr lang="en-US" sz="1000" b="0" dirty="0" smtClean="0">
                <a:solidFill>
                  <a:schemeClr val="bg1"/>
                </a:solidFill>
              </a:rPr>
              <a:t>(</a:t>
            </a:r>
            <a:r>
              <a:rPr lang="en-US" sz="1000" b="0" dirty="0" err="1" smtClean="0">
                <a:solidFill>
                  <a:schemeClr val="bg1"/>
                </a:solidFill>
              </a:rPr>
              <a:t>Ghemawat</a:t>
            </a:r>
            <a:r>
              <a:rPr lang="en-US" sz="1000" b="0" dirty="0" smtClean="0">
                <a:solidFill>
                  <a:schemeClr val="bg1"/>
                </a:solidFill>
              </a:rPr>
              <a:t> </a:t>
            </a:r>
            <a:r>
              <a:rPr lang="en-US" sz="1000" b="0" dirty="0">
                <a:solidFill>
                  <a:schemeClr val="bg1"/>
                </a:solidFill>
              </a:rPr>
              <a:t>et </a:t>
            </a:r>
            <a:r>
              <a:rPr lang="en-US" sz="1000" b="0" dirty="0" smtClean="0">
                <a:solidFill>
                  <a:schemeClr val="bg1"/>
                </a:solidFill>
              </a:rPr>
              <a:t>al., SOSP </a:t>
            </a:r>
            <a:r>
              <a:rPr lang="en-US" sz="1000" b="0" dirty="0">
                <a:solidFill>
                  <a:schemeClr val="bg1"/>
                </a:solidFill>
              </a:rPr>
              <a:t>2003)</a:t>
            </a:r>
          </a:p>
        </p:txBody>
      </p:sp>
      <p:sp>
        <p:nvSpPr>
          <p:cNvPr id="113" name="Rectangle 6"/>
          <p:cNvSpPr>
            <a:spLocks noChangeArrowheads="1"/>
          </p:cNvSpPr>
          <p:nvPr/>
        </p:nvSpPr>
        <p:spPr bwMode="auto">
          <a:xfrm>
            <a:off x="1188720" y="2133600"/>
            <a:ext cx="1097280" cy="609600"/>
          </a:xfrm>
          <a:prstGeom prst="rect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cxnSp>
        <p:nvCxnSpPr>
          <p:cNvPr id="114" name="Straight Arrow Connector 53"/>
          <p:cNvCxnSpPr>
            <a:cxnSpLocks noChangeShapeType="1"/>
          </p:cNvCxnSpPr>
          <p:nvPr/>
        </p:nvCxnSpPr>
        <p:spPr bwMode="auto">
          <a:xfrm>
            <a:off x="2286000" y="2514600"/>
            <a:ext cx="2057400" cy="1588"/>
          </a:xfrm>
          <a:prstGeom prst="straightConnector1">
            <a:avLst/>
          </a:prstGeom>
          <a:noFill/>
          <a:ln w="9525" algn="ctr">
            <a:solidFill>
              <a:sysClr val="windowText" lastClr="000000"/>
            </a:solidFill>
            <a:round/>
            <a:headEnd/>
            <a:tailEnd type="triangle" w="med" len="med"/>
          </a:ln>
        </p:spPr>
      </p:cxnSp>
      <p:cxnSp>
        <p:nvCxnSpPr>
          <p:cNvPr id="115" name="Straight Arrow Connector 55"/>
          <p:cNvCxnSpPr>
            <a:cxnSpLocks noChangeShapeType="1"/>
          </p:cNvCxnSpPr>
          <p:nvPr/>
        </p:nvCxnSpPr>
        <p:spPr bwMode="auto">
          <a:xfrm rot="10800000">
            <a:off x="2286000" y="2667000"/>
            <a:ext cx="2057400" cy="1588"/>
          </a:xfrm>
          <a:prstGeom prst="straightConnector1">
            <a:avLst/>
          </a:prstGeom>
          <a:noFill/>
          <a:ln w="9525" algn="ctr">
            <a:solidFill>
              <a:sysClr val="windowText" lastClr="000000"/>
            </a:solidFill>
            <a:round/>
            <a:headEnd/>
            <a:tailEnd type="triangle" w="med" len="med"/>
          </a:ln>
        </p:spPr>
      </p:cxnSp>
      <p:sp>
        <p:nvSpPr>
          <p:cNvPr id="116" name="TextBox 58"/>
          <p:cNvSpPr txBox="1">
            <a:spLocks noChangeArrowheads="1"/>
          </p:cNvSpPr>
          <p:nvPr/>
        </p:nvSpPr>
        <p:spPr bwMode="auto">
          <a:xfrm>
            <a:off x="2653514" y="2286000"/>
            <a:ext cx="1406154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b="0" dirty="0">
                <a:latin typeface="Arial" pitchFamily="34" charset="0"/>
                <a:cs typeface="Arial" pitchFamily="34" charset="0"/>
              </a:rPr>
              <a:t>(file name, </a:t>
            </a:r>
            <a:r>
              <a:rPr lang="en-US" sz="1100" b="0" dirty="0" smtClean="0">
                <a:latin typeface="Arial" pitchFamily="34" charset="0"/>
                <a:cs typeface="Arial" pitchFamily="34" charset="0"/>
              </a:rPr>
              <a:t>block id)</a:t>
            </a:r>
            <a:endParaRPr lang="en-US" sz="11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7" name="TextBox 59"/>
          <p:cNvSpPr txBox="1">
            <a:spLocks noChangeArrowheads="1"/>
          </p:cNvSpPr>
          <p:nvPr/>
        </p:nvSpPr>
        <p:spPr bwMode="auto">
          <a:xfrm>
            <a:off x="2501114" y="2667000"/>
            <a:ext cx="1689886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b="0" dirty="0" smtClean="0">
                <a:latin typeface="Arial" pitchFamily="34" charset="0"/>
                <a:cs typeface="Arial" pitchFamily="34" charset="0"/>
              </a:rPr>
              <a:t>(block id, block location)</a:t>
            </a:r>
            <a:endParaRPr lang="en-US" sz="11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8" name="TextBox 69"/>
          <p:cNvSpPr txBox="1">
            <a:spLocks noChangeArrowheads="1"/>
          </p:cNvSpPr>
          <p:nvPr/>
        </p:nvSpPr>
        <p:spPr bwMode="auto">
          <a:xfrm>
            <a:off x="4686300" y="3581400"/>
            <a:ext cx="168026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b="0" dirty="0" smtClean="0">
                <a:latin typeface="Arial" pitchFamily="34" charset="0"/>
                <a:cs typeface="Arial" pitchFamily="34" charset="0"/>
              </a:rPr>
              <a:t>instructions </a:t>
            </a:r>
            <a:r>
              <a:rPr lang="en-US" sz="1100" b="0" dirty="0">
                <a:latin typeface="Arial" pitchFamily="34" charset="0"/>
                <a:cs typeface="Arial" pitchFamily="34" charset="0"/>
              </a:rPr>
              <a:t>to </a:t>
            </a:r>
            <a:r>
              <a:rPr lang="en-US" sz="1100" b="0" dirty="0" smtClean="0">
                <a:latin typeface="Arial" pitchFamily="34" charset="0"/>
                <a:cs typeface="Arial" pitchFamily="34" charset="0"/>
              </a:rPr>
              <a:t>datanode</a:t>
            </a:r>
            <a:endParaRPr lang="en-US" sz="11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9" name="TextBox 70"/>
          <p:cNvSpPr txBox="1">
            <a:spLocks noChangeArrowheads="1"/>
          </p:cNvSpPr>
          <p:nvPr/>
        </p:nvSpPr>
        <p:spPr bwMode="auto">
          <a:xfrm>
            <a:off x="5589589" y="3962400"/>
            <a:ext cx="1116011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b="0" dirty="0" smtClean="0">
                <a:latin typeface="Arial" pitchFamily="34" charset="0"/>
                <a:cs typeface="Arial" pitchFamily="34" charset="0"/>
              </a:rPr>
              <a:t>datanode state</a:t>
            </a:r>
            <a:endParaRPr lang="en-US" sz="1100" b="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20" name="Straight Arrow Connector 71"/>
          <p:cNvCxnSpPr>
            <a:cxnSpLocks noChangeShapeType="1"/>
          </p:cNvCxnSpPr>
          <p:nvPr/>
        </p:nvCxnSpPr>
        <p:spPr bwMode="auto">
          <a:xfrm>
            <a:off x="1981200" y="4343400"/>
            <a:ext cx="2362200" cy="1588"/>
          </a:xfrm>
          <a:prstGeom prst="straightConnector1">
            <a:avLst/>
          </a:prstGeom>
          <a:noFill/>
          <a:ln w="9525" algn="ctr">
            <a:solidFill>
              <a:sysClr val="windowText" lastClr="000000"/>
            </a:solidFill>
            <a:round/>
            <a:headEnd/>
            <a:tailEnd type="triangle" w="med" len="med"/>
          </a:ln>
        </p:spPr>
      </p:cxnSp>
      <p:sp>
        <p:nvSpPr>
          <p:cNvPr id="121" name="TextBox 72"/>
          <p:cNvSpPr txBox="1">
            <a:spLocks noChangeArrowheads="1"/>
          </p:cNvSpPr>
          <p:nvPr/>
        </p:nvSpPr>
        <p:spPr bwMode="auto">
          <a:xfrm>
            <a:off x="2362200" y="4081463"/>
            <a:ext cx="149912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b="0" dirty="0" smtClean="0">
                <a:latin typeface="Arial" pitchFamily="34" charset="0"/>
                <a:cs typeface="Arial" pitchFamily="34" charset="0"/>
              </a:rPr>
              <a:t>(block id, </a:t>
            </a:r>
            <a:r>
              <a:rPr lang="en-US" sz="1100" b="0" dirty="0">
                <a:latin typeface="Arial" pitchFamily="34" charset="0"/>
                <a:cs typeface="Arial" pitchFamily="34" charset="0"/>
              </a:rPr>
              <a:t>byte range)</a:t>
            </a:r>
          </a:p>
        </p:txBody>
      </p:sp>
      <p:cxnSp>
        <p:nvCxnSpPr>
          <p:cNvPr id="122" name="Straight Arrow Connector 73"/>
          <p:cNvCxnSpPr>
            <a:cxnSpLocks noChangeShapeType="1"/>
          </p:cNvCxnSpPr>
          <p:nvPr/>
        </p:nvCxnSpPr>
        <p:spPr bwMode="auto">
          <a:xfrm rot="5400000" flipH="1" flipV="1">
            <a:off x="1181894" y="3542506"/>
            <a:ext cx="1600200" cy="1588"/>
          </a:xfrm>
          <a:prstGeom prst="straightConnector1">
            <a:avLst/>
          </a:prstGeom>
          <a:noFill/>
          <a:ln w="9525" algn="ctr">
            <a:solidFill>
              <a:sysClr val="windowText" lastClr="000000"/>
            </a:solidFill>
            <a:round/>
            <a:headEnd/>
            <a:tailEnd/>
          </a:ln>
        </p:spPr>
      </p:cxnSp>
      <p:cxnSp>
        <p:nvCxnSpPr>
          <p:cNvPr id="123" name="Shape 79"/>
          <p:cNvCxnSpPr>
            <a:cxnSpLocks noChangeShapeType="1"/>
          </p:cNvCxnSpPr>
          <p:nvPr/>
        </p:nvCxnSpPr>
        <p:spPr bwMode="auto">
          <a:xfrm rot="10800000">
            <a:off x="1524000" y="2743200"/>
            <a:ext cx="2819400" cy="1752600"/>
          </a:xfrm>
          <a:prstGeom prst="bentConnector2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headEnd/>
            <a:tailEnd type="triangl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124" name="TextBox 84"/>
          <p:cNvSpPr txBox="1">
            <a:spLocks noChangeArrowheads="1"/>
          </p:cNvSpPr>
          <p:nvPr/>
        </p:nvSpPr>
        <p:spPr bwMode="auto">
          <a:xfrm>
            <a:off x="2362200" y="4495800"/>
            <a:ext cx="827471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b="0" dirty="0" smtClean="0">
                <a:latin typeface="Arial" pitchFamily="34" charset="0"/>
                <a:cs typeface="Arial" pitchFamily="34" charset="0"/>
              </a:rPr>
              <a:t>block data</a:t>
            </a:r>
            <a:endParaRPr lang="en-US" sz="11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5" name="Rectangle 6"/>
          <p:cNvSpPr>
            <a:spLocks noChangeArrowheads="1"/>
          </p:cNvSpPr>
          <p:nvPr/>
        </p:nvSpPr>
        <p:spPr bwMode="auto">
          <a:xfrm>
            <a:off x="4343400" y="1828800"/>
            <a:ext cx="3124200" cy="1752600"/>
          </a:xfrm>
          <a:prstGeom prst="rect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6" name="Rectangle 4"/>
          <p:cNvSpPr>
            <a:spLocks noChangeArrowheads="1"/>
          </p:cNvSpPr>
          <p:nvPr/>
        </p:nvSpPr>
        <p:spPr bwMode="auto">
          <a:xfrm>
            <a:off x="4343400" y="1828800"/>
            <a:ext cx="3124200" cy="304800"/>
          </a:xfrm>
          <a:prstGeom prst="rect">
            <a:avLst/>
          </a:prstGeom>
          <a:solidFill>
            <a:sysClr val="windowText" lastClr="000000"/>
          </a:solidFill>
          <a:ln w="9525" algn="ctr">
            <a:solidFill>
              <a:sysClr val="windowText" lastClr="000000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HDFS namenode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27" name="Group 126"/>
          <p:cNvGrpSpPr/>
          <p:nvPr/>
        </p:nvGrpSpPr>
        <p:grpSpPr>
          <a:xfrm>
            <a:off x="4343400" y="3581400"/>
            <a:ext cx="1676400" cy="1707596"/>
            <a:chOff x="1828800" y="4572000"/>
            <a:chExt cx="1676400" cy="1707596"/>
          </a:xfrm>
        </p:grpSpPr>
        <p:grpSp>
          <p:nvGrpSpPr>
            <p:cNvPr id="128" name="Group 80"/>
            <p:cNvGrpSpPr/>
            <p:nvPr/>
          </p:nvGrpSpPr>
          <p:grpSpPr>
            <a:xfrm>
              <a:off x="1828800" y="5257800"/>
              <a:ext cx="1676400" cy="1021796"/>
              <a:chOff x="1828800" y="5257800"/>
              <a:chExt cx="1676400" cy="1021796"/>
            </a:xfrm>
          </p:grpSpPr>
          <p:sp>
            <p:nvSpPr>
              <p:cNvPr id="131" name="Rectangle 6"/>
              <p:cNvSpPr>
                <a:spLocks noChangeArrowheads="1"/>
              </p:cNvSpPr>
              <p:nvPr/>
            </p:nvSpPr>
            <p:spPr bwMode="auto">
              <a:xfrm>
                <a:off x="1828800" y="5257800"/>
                <a:ext cx="1676400" cy="609600"/>
              </a:xfrm>
              <a:prstGeom prst="rect">
                <a:avLst/>
              </a:prstGeom>
              <a:gradFill rotWithShape="1">
                <a:gsLst>
                  <a:gs pos="0">
                    <a:sysClr val="windowText" lastClr="000000">
                      <a:tint val="50000"/>
                      <a:satMod val="300000"/>
                    </a:sysClr>
                  </a:gs>
                  <a:gs pos="35000">
                    <a:sysClr val="windowText" lastClr="000000">
                      <a:tint val="37000"/>
                      <a:satMod val="30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lin ang="16200000" scaled="1"/>
              </a:gradFill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32" name="Rectangle 4"/>
              <p:cNvSpPr>
                <a:spLocks noChangeArrowheads="1"/>
              </p:cNvSpPr>
              <p:nvPr/>
            </p:nvSpPr>
            <p:spPr bwMode="auto">
              <a:xfrm>
                <a:off x="1828800" y="5257800"/>
                <a:ext cx="1676400" cy="304800"/>
              </a:xfrm>
              <a:prstGeom prst="rect">
                <a:avLst/>
              </a:prstGeom>
              <a:solidFill>
                <a:sysClr val="windowText" lastClr="000000"/>
              </a:solidFill>
              <a:ln w="9525" algn="ctr">
                <a:solidFill>
                  <a:sysClr val="windowText" lastClr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rPr>
                  <a:t>HDFS datanode</a:t>
                </a:r>
                <a:endPara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" name="Rectangle 35"/>
              <p:cNvSpPr>
                <a:spLocks noChangeArrowheads="1"/>
              </p:cNvSpPr>
              <p:nvPr/>
            </p:nvSpPr>
            <p:spPr bwMode="auto">
              <a:xfrm>
                <a:off x="1828800" y="5562600"/>
                <a:ext cx="1676400" cy="304800"/>
              </a:xfrm>
              <a:prstGeom prst="rect">
                <a:avLst/>
              </a:prstGeom>
              <a:noFill/>
              <a:ln w="9525" algn="ctr">
                <a:solidFill>
                  <a:sysClr val="windowText" lastClr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rPr>
                  <a:t>Linux file system</a:t>
                </a:r>
              </a:p>
            </p:txBody>
          </p:sp>
          <p:sp>
            <p:nvSpPr>
              <p:cNvPr id="134" name="Flowchart: Magnetic Disk 36"/>
              <p:cNvSpPr>
                <a:spLocks noChangeArrowheads="1"/>
              </p:cNvSpPr>
              <p:nvPr/>
            </p:nvSpPr>
            <p:spPr bwMode="auto">
              <a:xfrm>
                <a:off x="2099102" y="5943601"/>
                <a:ext cx="304800" cy="304800"/>
              </a:xfrm>
              <a:prstGeom prst="flowChartMagneticDisk">
                <a:avLst/>
              </a:prstGeom>
              <a:gradFill rotWithShape="1">
                <a:gsLst>
                  <a:gs pos="0">
                    <a:sysClr val="windowText" lastClr="000000">
                      <a:tint val="50000"/>
                      <a:satMod val="300000"/>
                    </a:sysClr>
                  </a:gs>
                  <a:gs pos="35000">
                    <a:sysClr val="windowText" lastClr="000000">
                      <a:tint val="37000"/>
                      <a:satMod val="30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lin ang="16200000" scaled="1"/>
              </a:gradFill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35" name="Flowchart: Magnetic Disk 37"/>
              <p:cNvSpPr>
                <a:spLocks noChangeArrowheads="1"/>
              </p:cNvSpPr>
              <p:nvPr/>
            </p:nvSpPr>
            <p:spPr bwMode="auto">
              <a:xfrm>
                <a:off x="2632502" y="5943601"/>
                <a:ext cx="304800" cy="304800"/>
              </a:xfrm>
              <a:prstGeom prst="flowChartMagneticDisk">
                <a:avLst/>
              </a:prstGeom>
              <a:gradFill rotWithShape="1">
                <a:gsLst>
                  <a:gs pos="0">
                    <a:sysClr val="windowText" lastClr="000000">
                      <a:tint val="50000"/>
                      <a:satMod val="300000"/>
                    </a:sysClr>
                  </a:gs>
                  <a:gs pos="35000">
                    <a:sysClr val="windowText" lastClr="000000">
                      <a:tint val="37000"/>
                      <a:satMod val="30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lin ang="16200000" scaled="1"/>
              </a:gradFill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cxnSp>
            <p:nvCxnSpPr>
              <p:cNvPr id="136" name="Straight Connector 38"/>
              <p:cNvCxnSpPr>
                <a:cxnSpLocks noChangeShapeType="1"/>
              </p:cNvCxnSpPr>
              <p:nvPr/>
            </p:nvCxnSpPr>
            <p:spPr bwMode="auto">
              <a:xfrm rot="5400000">
                <a:off x="1832403" y="5981701"/>
                <a:ext cx="228600" cy="3175"/>
              </a:xfrm>
              <a:prstGeom prst="line">
                <a:avLst/>
              </a:prstGeom>
              <a:noFill/>
              <a:ln w="9525" algn="ctr">
                <a:solidFill>
                  <a:sysClr val="windowText" lastClr="000000"/>
                </a:solidFill>
                <a:round/>
                <a:headEnd/>
                <a:tailEnd/>
              </a:ln>
            </p:spPr>
          </p:cxnSp>
          <p:cxnSp>
            <p:nvCxnSpPr>
              <p:cNvPr id="137" name="Straight Connector 39"/>
              <p:cNvCxnSpPr>
                <a:cxnSpLocks noChangeShapeType="1"/>
                <a:endCxn id="134" idx="2"/>
              </p:cNvCxnSpPr>
              <p:nvPr/>
            </p:nvCxnSpPr>
            <p:spPr bwMode="auto">
              <a:xfrm>
                <a:off x="1946702" y="6096001"/>
                <a:ext cx="152400" cy="1588"/>
              </a:xfrm>
              <a:prstGeom prst="line">
                <a:avLst/>
              </a:prstGeom>
              <a:noFill/>
              <a:ln w="9525" algn="ctr">
                <a:solidFill>
                  <a:sysClr val="windowText" lastClr="000000"/>
                </a:solidFill>
                <a:round/>
                <a:headEnd/>
                <a:tailEnd/>
              </a:ln>
            </p:spPr>
          </p:cxnSp>
          <p:cxnSp>
            <p:nvCxnSpPr>
              <p:cNvPr id="138" name="Straight Connector 40"/>
              <p:cNvCxnSpPr>
                <a:cxnSpLocks noChangeShapeType="1"/>
              </p:cNvCxnSpPr>
              <p:nvPr/>
            </p:nvCxnSpPr>
            <p:spPr bwMode="auto">
              <a:xfrm rot="5400000">
                <a:off x="2365803" y="5980113"/>
                <a:ext cx="228600" cy="3175"/>
              </a:xfrm>
              <a:prstGeom prst="line">
                <a:avLst/>
              </a:prstGeom>
              <a:noFill/>
              <a:ln w="9525" algn="ctr">
                <a:solidFill>
                  <a:sysClr val="windowText" lastClr="000000"/>
                </a:solidFill>
                <a:round/>
                <a:headEnd/>
                <a:tailEnd/>
              </a:ln>
            </p:spPr>
          </p:cxnSp>
          <p:cxnSp>
            <p:nvCxnSpPr>
              <p:cNvPr id="139" name="Straight Connector 41"/>
              <p:cNvCxnSpPr>
                <a:cxnSpLocks noChangeShapeType="1"/>
              </p:cNvCxnSpPr>
              <p:nvPr/>
            </p:nvCxnSpPr>
            <p:spPr bwMode="auto">
              <a:xfrm>
                <a:off x="2480102" y="6094414"/>
                <a:ext cx="152400" cy="3175"/>
              </a:xfrm>
              <a:prstGeom prst="line">
                <a:avLst/>
              </a:prstGeom>
              <a:noFill/>
              <a:ln w="9525" algn="ctr">
                <a:solidFill>
                  <a:sysClr val="windowText" lastClr="000000"/>
                </a:solidFill>
                <a:round/>
                <a:headEnd/>
                <a:tailEnd/>
              </a:ln>
            </p:spPr>
          </p:cxnSp>
          <p:sp>
            <p:nvSpPr>
              <p:cNvPr id="140" name="TextBox 42"/>
              <p:cNvSpPr txBox="1">
                <a:spLocks noChangeArrowheads="1"/>
              </p:cNvSpPr>
              <p:nvPr/>
            </p:nvSpPr>
            <p:spPr bwMode="auto">
              <a:xfrm>
                <a:off x="3089702" y="5910264"/>
                <a:ext cx="41549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rPr>
                  <a:t>…</a:t>
                </a:r>
              </a:p>
            </p:txBody>
          </p:sp>
        </p:grpSp>
        <p:cxnSp>
          <p:nvCxnSpPr>
            <p:cNvPr id="129" name="Straight Arrow Connector 60"/>
            <p:cNvCxnSpPr>
              <a:cxnSpLocks noChangeShapeType="1"/>
            </p:cNvCxnSpPr>
            <p:nvPr/>
          </p:nvCxnSpPr>
          <p:spPr bwMode="auto">
            <a:xfrm rot="5400000">
              <a:off x="1866106" y="4914106"/>
              <a:ext cx="685800" cy="1587"/>
            </a:xfrm>
            <a:prstGeom prst="straightConnector1">
              <a:avLst/>
            </a:prstGeom>
            <a:noFill/>
            <a:ln w="9525" algn="ctr">
              <a:solidFill>
                <a:sysClr val="windowText" lastClr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130" name="Straight Arrow Connector 64"/>
            <p:cNvCxnSpPr>
              <a:cxnSpLocks noChangeShapeType="1"/>
            </p:cNvCxnSpPr>
            <p:nvPr/>
          </p:nvCxnSpPr>
          <p:spPr bwMode="auto">
            <a:xfrm rot="5400000" flipH="1" flipV="1">
              <a:off x="1713706" y="4914106"/>
              <a:ext cx="685800" cy="1587"/>
            </a:xfrm>
            <a:prstGeom prst="straightConnector1">
              <a:avLst/>
            </a:prstGeom>
            <a:noFill/>
            <a:ln w="9525" algn="ctr">
              <a:solidFill>
                <a:sysClr val="windowText" lastClr="000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141" name="Group 140"/>
          <p:cNvGrpSpPr/>
          <p:nvPr/>
        </p:nvGrpSpPr>
        <p:grpSpPr>
          <a:xfrm>
            <a:off x="6477000" y="3581400"/>
            <a:ext cx="1676400" cy="1707596"/>
            <a:chOff x="1828800" y="4572000"/>
            <a:chExt cx="1676400" cy="1707596"/>
          </a:xfrm>
        </p:grpSpPr>
        <p:grpSp>
          <p:nvGrpSpPr>
            <p:cNvPr id="142" name="Group 80"/>
            <p:cNvGrpSpPr/>
            <p:nvPr/>
          </p:nvGrpSpPr>
          <p:grpSpPr>
            <a:xfrm>
              <a:off x="1828800" y="5257800"/>
              <a:ext cx="1676400" cy="1021796"/>
              <a:chOff x="1828800" y="5257800"/>
              <a:chExt cx="1676400" cy="1021796"/>
            </a:xfrm>
          </p:grpSpPr>
          <p:sp>
            <p:nvSpPr>
              <p:cNvPr id="145" name="Rectangle 6"/>
              <p:cNvSpPr>
                <a:spLocks noChangeArrowheads="1"/>
              </p:cNvSpPr>
              <p:nvPr/>
            </p:nvSpPr>
            <p:spPr bwMode="auto">
              <a:xfrm>
                <a:off x="1828800" y="5257800"/>
                <a:ext cx="1676400" cy="609600"/>
              </a:xfrm>
              <a:prstGeom prst="rect">
                <a:avLst/>
              </a:prstGeom>
              <a:gradFill rotWithShape="1">
                <a:gsLst>
                  <a:gs pos="0">
                    <a:sysClr val="windowText" lastClr="000000">
                      <a:tint val="50000"/>
                      <a:satMod val="300000"/>
                    </a:sysClr>
                  </a:gs>
                  <a:gs pos="35000">
                    <a:sysClr val="windowText" lastClr="000000">
                      <a:tint val="37000"/>
                      <a:satMod val="30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lin ang="16200000" scaled="1"/>
              </a:gradFill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46" name="Rectangle 4"/>
              <p:cNvSpPr>
                <a:spLocks noChangeArrowheads="1"/>
              </p:cNvSpPr>
              <p:nvPr/>
            </p:nvSpPr>
            <p:spPr bwMode="auto">
              <a:xfrm>
                <a:off x="1828800" y="5257800"/>
                <a:ext cx="1676400" cy="304800"/>
              </a:xfrm>
              <a:prstGeom prst="rect">
                <a:avLst/>
              </a:prstGeom>
              <a:solidFill>
                <a:sysClr val="windowText" lastClr="000000"/>
              </a:solidFill>
              <a:ln w="9525" algn="ctr">
                <a:solidFill>
                  <a:sysClr val="windowText" lastClr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rPr>
                  <a:t>HDFS datanode</a:t>
                </a:r>
                <a:endPara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7" name="Rectangle 35"/>
              <p:cNvSpPr>
                <a:spLocks noChangeArrowheads="1"/>
              </p:cNvSpPr>
              <p:nvPr/>
            </p:nvSpPr>
            <p:spPr bwMode="auto">
              <a:xfrm>
                <a:off x="1828800" y="5562600"/>
                <a:ext cx="1676400" cy="304800"/>
              </a:xfrm>
              <a:prstGeom prst="rect">
                <a:avLst/>
              </a:prstGeom>
              <a:noFill/>
              <a:ln w="9525" algn="ctr">
                <a:solidFill>
                  <a:sysClr val="windowText" lastClr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rPr>
                  <a:t>Linux file system</a:t>
                </a:r>
              </a:p>
            </p:txBody>
          </p:sp>
          <p:sp>
            <p:nvSpPr>
              <p:cNvPr id="148" name="Flowchart: Magnetic Disk 36"/>
              <p:cNvSpPr>
                <a:spLocks noChangeArrowheads="1"/>
              </p:cNvSpPr>
              <p:nvPr/>
            </p:nvSpPr>
            <p:spPr bwMode="auto">
              <a:xfrm>
                <a:off x="2099102" y="5943601"/>
                <a:ext cx="304800" cy="304800"/>
              </a:xfrm>
              <a:prstGeom prst="flowChartMagneticDisk">
                <a:avLst/>
              </a:prstGeom>
              <a:gradFill rotWithShape="1">
                <a:gsLst>
                  <a:gs pos="0">
                    <a:sysClr val="windowText" lastClr="000000">
                      <a:tint val="50000"/>
                      <a:satMod val="300000"/>
                    </a:sysClr>
                  </a:gs>
                  <a:gs pos="35000">
                    <a:sysClr val="windowText" lastClr="000000">
                      <a:tint val="37000"/>
                      <a:satMod val="30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lin ang="16200000" scaled="1"/>
              </a:gradFill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49" name="Flowchart: Magnetic Disk 37"/>
              <p:cNvSpPr>
                <a:spLocks noChangeArrowheads="1"/>
              </p:cNvSpPr>
              <p:nvPr/>
            </p:nvSpPr>
            <p:spPr bwMode="auto">
              <a:xfrm>
                <a:off x="2632502" y="5943601"/>
                <a:ext cx="304800" cy="304800"/>
              </a:xfrm>
              <a:prstGeom prst="flowChartMagneticDisk">
                <a:avLst/>
              </a:prstGeom>
              <a:gradFill rotWithShape="1">
                <a:gsLst>
                  <a:gs pos="0">
                    <a:sysClr val="windowText" lastClr="000000">
                      <a:tint val="50000"/>
                      <a:satMod val="300000"/>
                    </a:sysClr>
                  </a:gs>
                  <a:gs pos="35000">
                    <a:sysClr val="windowText" lastClr="000000">
                      <a:tint val="37000"/>
                      <a:satMod val="30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lin ang="16200000" scaled="1"/>
              </a:gradFill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cxnSp>
            <p:nvCxnSpPr>
              <p:cNvPr id="150" name="Straight Connector 38"/>
              <p:cNvCxnSpPr>
                <a:cxnSpLocks noChangeShapeType="1"/>
              </p:cNvCxnSpPr>
              <p:nvPr/>
            </p:nvCxnSpPr>
            <p:spPr bwMode="auto">
              <a:xfrm rot="5400000">
                <a:off x="1832403" y="5981701"/>
                <a:ext cx="228600" cy="3175"/>
              </a:xfrm>
              <a:prstGeom prst="line">
                <a:avLst/>
              </a:prstGeom>
              <a:noFill/>
              <a:ln w="9525" algn="ctr">
                <a:solidFill>
                  <a:sysClr val="windowText" lastClr="000000"/>
                </a:solidFill>
                <a:round/>
                <a:headEnd/>
                <a:tailEnd/>
              </a:ln>
            </p:spPr>
          </p:cxnSp>
          <p:cxnSp>
            <p:nvCxnSpPr>
              <p:cNvPr id="151" name="Straight Connector 39"/>
              <p:cNvCxnSpPr>
                <a:cxnSpLocks noChangeShapeType="1"/>
                <a:endCxn id="148" idx="2"/>
              </p:cNvCxnSpPr>
              <p:nvPr/>
            </p:nvCxnSpPr>
            <p:spPr bwMode="auto">
              <a:xfrm>
                <a:off x="1946702" y="6096001"/>
                <a:ext cx="152400" cy="1588"/>
              </a:xfrm>
              <a:prstGeom prst="line">
                <a:avLst/>
              </a:prstGeom>
              <a:noFill/>
              <a:ln w="9525" algn="ctr">
                <a:solidFill>
                  <a:sysClr val="windowText" lastClr="000000"/>
                </a:solidFill>
                <a:round/>
                <a:headEnd/>
                <a:tailEnd/>
              </a:ln>
            </p:spPr>
          </p:cxnSp>
          <p:cxnSp>
            <p:nvCxnSpPr>
              <p:cNvPr id="152" name="Straight Connector 40"/>
              <p:cNvCxnSpPr>
                <a:cxnSpLocks noChangeShapeType="1"/>
              </p:cNvCxnSpPr>
              <p:nvPr/>
            </p:nvCxnSpPr>
            <p:spPr bwMode="auto">
              <a:xfrm rot="5400000">
                <a:off x="2365803" y="5980113"/>
                <a:ext cx="228600" cy="3175"/>
              </a:xfrm>
              <a:prstGeom prst="line">
                <a:avLst/>
              </a:prstGeom>
              <a:noFill/>
              <a:ln w="9525" algn="ctr">
                <a:solidFill>
                  <a:sysClr val="windowText" lastClr="000000"/>
                </a:solidFill>
                <a:round/>
                <a:headEnd/>
                <a:tailEnd/>
              </a:ln>
            </p:spPr>
          </p:cxnSp>
          <p:cxnSp>
            <p:nvCxnSpPr>
              <p:cNvPr id="153" name="Straight Connector 41"/>
              <p:cNvCxnSpPr>
                <a:cxnSpLocks noChangeShapeType="1"/>
              </p:cNvCxnSpPr>
              <p:nvPr/>
            </p:nvCxnSpPr>
            <p:spPr bwMode="auto">
              <a:xfrm>
                <a:off x="2480102" y="6094414"/>
                <a:ext cx="152400" cy="3175"/>
              </a:xfrm>
              <a:prstGeom prst="line">
                <a:avLst/>
              </a:prstGeom>
              <a:noFill/>
              <a:ln w="9525" algn="ctr">
                <a:solidFill>
                  <a:sysClr val="windowText" lastClr="000000"/>
                </a:solidFill>
                <a:round/>
                <a:headEnd/>
                <a:tailEnd/>
              </a:ln>
            </p:spPr>
          </p:cxnSp>
          <p:sp>
            <p:nvSpPr>
              <p:cNvPr id="154" name="TextBox 42"/>
              <p:cNvSpPr txBox="1">
                <a:spLocks noChangeArrowheads="1"/>
              </p:cNvSpPr>
              <p:nvPr/>
            </p:nvSpPr>
            <p:spPr bwMode="auto">
              <a:xfrm>
                <a:off x="3089702" y="5910264"/>
                <a:ext cx="41549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rPr>
                  <a:t>…</a:t>
                </a:r>
              </a:p>
            </p:txBody>
          </p:sp>
        </p:grpSp>
        <p:cxnSp>
          <p:nvCxnSpPr>
            <p:cNvPr id="143" name="Straight Arrow Connector 60"/>
            <p:cNvCxnSpPr>
              <a:cxnSpLocks noChangeShapeType="1"/>
            </p:cNvCxnSpPr>
            <p:nvPr/>
          </p:nvCxnSpPr>
          <p:spPr bwMode="auto">
            <a:xfrm rot="5400000">
              <a:off x="1866106" y="4914106"/>
              <a:ext cx="685800" cy="1587"/>
            </a:xfrm>
            <a:prstGeom prst="straightConnector1">
              <a:avLst/>
            </a:prstGeom>
            <a:noFill/>
            <a:ln w="9525" algn="ctr">
              <a:solidFill>
                <a:sysClr val="windowText" lastClr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144" name="Straight Arrow Connector 64"/>
            <p:cNvCxnSpPr>
              <a:cxnSpLocks noChangeShapeType="1"/>
            </p:cNvCxnSpPr>
            <p:nvPr/>
          </p:nvCxnSpPr>
          <p:spPr bwMode="auto">
            <a:xfrm rot="5400000" flipH="1" flipV="1">
              <a:off x="1713706" y="4914106"/>
              <a:ext cx="685800" cy="1587"/>
            </a:xfrm>
            <a:prstGeom prst="straightConnector1">
              <a:avLst/>
            </a:prstGeom>
            <a:noFill/>
            <a:ln w="9525" algn="ctr">
              <a:solidFill>
                <a:sysClr val="windowText" lastClr="000000"/>
              </a:solidFill>
              <a:round/>
              <a:headEnd/>
              <a:tailEnd type="triangle" w="med" len="med"/>
            </a:ln>
          </p:spPr>
        </p:cxnSp>
      </p:grpSp>
      <p:sp>
        <p:nvSpPr>
          <p:cNvPr id="155" name="TextBox 9"/>
          <p:cNvSpPr txBox="1">
            <a:spLocks noChangeArrowheads="1"/>
          </p:cNvSpPr>
          <p:nvPr/>
        </p:nvSpPr>
        <p:spPr bwMode="auto">
          <a:xfrm>
            <a:off x="4648200" y="2359025"/>
            <a:ext cx="1266825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File namespace</a:t>
            </a:r>
            <a:endParaRPr lang="en-US" sz="1400" b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6" name="TextBox 10"/>
          <p:cNvSpPr txBox="1">
            <a:spLocks noChangeArrowheads="1"/>
          </p:cNvSpPr>
          <p:nvPr/>
        </p:nvSpPr>
        <p:spPr bwMode="auto">
          <a:xfrm>
            <a:off x="6276975" y="2162175"/>
            <a:ext cx="7048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sz="1200" b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foo</a:t>
            </a:r>
            <a:r>
              <a:rPr lang="en-US" sz="1200" b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/bar</a:t>
            </a:r>
            <a:endParaRPr lang="en-US" sz="1400" b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57" name="Straight Connector 11"/>
          <p:cNvCxnSpPr>
            <a:cxnSpLocks noChangeShapeType="1"/>
          </p:cNvCxnSpPr>
          <p:nvPr/>
        </p:nvCxnSpPr>
        <p:spPr bwMode="auto">
          <a:xfrm rot="5400000">
            <a:off x="4949826" y="2640012"/>
            <a:ext cx="411162" cy="404813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58" name="Straight Connector 12"/>
          <p:cNvCxnSpPr>
            <a:cxnSpLocks noChangeShapeType="1"/>
          </p:cNvCxnSpPr>
          <p:nvPr/>
        </p:nvCxnSpPr>
        <p:spPr bwMode="auto">
          <a:xfrm rot="16200000" flipH="1">
            <a:off x="5362576" y="2625725"/>
            <a:ext cx="258762" cy="280987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59" name="Straight Connector 13"/>
          <p:cNvCxnSpPr>
            <a:cxnSpLocks noChangeShapeType="1"/>
          </p:cNvCxnSpPr>
          <p:nvPr/>
        </p:nvCxnSpPr>
        <p:spPr bwMode="auto">
          <a:xfrm rot="16200000" flipH="1">
            <a:off x="5295900" y="3238500"/>
            <a:ext cx="228600" cy="0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60" name="Straight Connector 14"/>
          <p:cNvCxnSpPr>
            <a:cxnSpLocks noChangeShapeType="1"/>
          </p:cNvCxnSpPr>
          <p:nvPr/>
        </p:nvCxnSpPr>
        <p:spPr bwMode="auto">
          <a:xfrm rot="10800000" flipV="1">
            <a:off x="5181600" y="3124200"/>
            <a:ext cx="228600" cy="228600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61" name="Straight Connector 15"/>
          <p:cNvCxnSpPr>
            <a:cxnSpLocks noChangeShapeType="1"/>
          </p:cNvCxnSpPr>
          <p:nvPr/>
        </p:nvCxnSpPr>
        <p:spPr bwMode="auto">
          <a:xfrm rot="16200000" flipH="1">
            <a:off x="5241925" y="2755900"/>
            <a:ext cx="228600" cy="0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62" name="Straight Connector 16"/>
          <p:cNvCxnSpPr>
            <a:cxnSpLocks noChangeShapeType="1"/>
          </p:cNvCxnSpPr>
          <p:nvPr/>
        </p:nvCxnSpPr>
        <p:spPr bwMode="auto">
          <a:xfrm rot="16200000" flipH="1">
            <a:off x="5032375" y="2979738"/>
            <a:ext cx="228600" cy="0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63" name="Rectangle 21"/>
          <p:cNvSpPr>
            <a:spLocks noChangeArrowheads="1"/>
          </p:cNvSpPr>
          <p:nvPr/>
        </p:nvSpPr>
        <p:spPr bwMode="auto">
          <a:xfrm>
            <a:off x="6400800" y="2438400"/>
            <a:ext cx="838200" cy="228600"/>
          </a:xfrm>
          <a:prstGeom prst="rect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block 3df2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cxnSp>
        <p:nvCxnSpPr>
          <p:cNvPr id="164" name="Straight Connector 26"/>
          <p:cNvCxnSpPr>
            <a:cxnSpLocks noChangeShapeType="1"/>
          </p:cNvCxnSpPr>
          <p:nvPr/>
        </p:nvCxnSpPr>
        <p:spPr bwMode="auto">
          <a:xfrm>
            <a:off x="5141913" y="2865438"/>
            <a:ext cx="533400" cy="487362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65" name="Shape 29"/>
          <p:cNvCxnSpPr>
            <a:cxnSpLocks noChangeShapeType="1"/>
            <a:endCxn id="156" idx="1"/>
          </p:cNvCxnSpPr>
          <p:nvPr/>
        </p:nvCxnSpPr>
        <p:spPr bwMode="auto">
          <a:xfrm flipV="1">
            <a:off x="5686425" y="2300288"/>
            <a:ext cx="590550" cy="1014412"/>
          </a:xfrm>
          <a:prstGeom prst="curvedConnector3">
            <a:avLst>
              <a:gd name="adj1" fmla="val 50000"/>
            </a:avLst>
          </a:prstGeom>
          <a:noFill/>
          <a:ln w="9525" algn="ctr">
            <a:solidFill>
              <a:sysClr val="windowText" lastClr="000000"/>
            </a:solidFill>
            <a:round/>
            <a:headEnd/>
            <a:tailEnd type="triangle" w="sm" len="sm"/>
          </a:ln>
        </p:spPr>
      </p:cxnSp>
      <p:sp>
        <p:nvSpPr>
          <p:cNvPr id="166" name="Rectangle 4"/>
          <p:cNvSpPr>
            <a:spLocks noChangeArrowheads="1"/>
          </p:cNvSpPr>
          <p:nvPr/>
        </p:nvSpPr>
        <p:spPr bwMode="auto">
          <a:xfrm>
            <a:off x="1188720" y="2133600"/>
            <a:ext cx="1097280" cy="304800"/>
          </a:xfrm>
          <a:prstGeom prst="rect">
            <a:avLst/>
          </a:prstGeom>
          <a:solidFill>
            <a:sysClr val="windowText" lastClr="000000"/>
          </a:solidFill>
          <a:ln w="9525" algn="ctr">
            <a:solidFill>
              <a:sysClr val="windowText" lastClr="000000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Application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67" name="Rectangle 35"/>
          <p:cNvSpPr>
            <a:spLocks noChangeArrowheads="1"/>
          </p:cNvSpPr>
          <p:nvPr/>
        </p:nvSpPr>
        <p:spPr bwMode="auto">
          <a:xfrm>
            <a:off x="1188720" y="2438400"/>
            <a:ext cx="1097280" cy="304800"/>
          </a:xfrm>
          <a:prstGeom prst="rect">
            <a:avLst/>
          </a:prstGeom>
          <a:noFill/>
          <a:ln w="9525" algn="ctr">
            <a:solidFill>
              <a:sysClr val="windowText" lastClr="000000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HDFS Client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68" name="Rectangle 21"/>
          <p:cNvSpPr>
            <a:spLocks noChangeArrowheads="1"/>
          </p:cNvSpPr>
          <p:nvPr/>
        </p:nvSpPr>
        <p:spPr bwMode="auto">
          <a:xfrm>
            <a:off x="6400800" y="2667000"/>
            <a:ext cx="838200" cy="228600"/>
          </a:xfrm>
          <a:prstGeom prst="rect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69" name="Rectangle 21"/>
          <p:cNvSpPr>
            <a:spLocks noChangeArrowheads="1"/>
          </p:cNvSpPr>
          <p:nvPr/>
        </p:nvSpPr>
        <p:spPr bwMode="auto">
          <a:xfrm>
            <a:off x="6400800" y="2895600"/>
            <a:ext cx="838200" cy="228600"/>
          </a:xfrm>
          <a:prstGeom prst="rect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70" name="Rectangle 21"/>
          <p:cNvSpPr>
            <a:spLocks noChangeArrowheads="1"/>
          </p:cNvSpPr>
          <p:nvPr/>
        </p:nvSpPr>
        <p:spPr bwMode="auto">
          <a:xfrm>
            <a:off x="6400800" y="3124200"/>
            <a:ext cx="838200" cy="228600"/>
          </a:xfrm>
          <a:prstGeom prst="rect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71" name="Title 17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HDFS Architecture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724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Namenode</a:t>
            </a:r>
            <a:r>
              <a:rPr lang="en-GB" dirty="0" smtClean="0"/>
              <a:t> Responsibilities</a:t>
            </a:r>
          </a:p>
        </p:txBody>
      </p:sp>
      <p:sp>
        <p:nvSpPr>
          <p:cNvPr id="37891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Managing the file system namespace:</a:t>
            </a:r>
          </a:p>
          <a:p>
            <a:pPr lvl="1"/>
            <a:r>
              <a:rPr lang="en-GB" dirty="0" smtClean="0"/>
              <a:t>Holds file/directory structure, metadata, file-to-block mapping, access permissions, etc.</a:t>
            </a:r>
          </a:p>
          <a:p>
            <a:r>
              <a:rPr lang="en-GB" dirty="0" smtClean="0"/>
              <a:t>Coordinating file operations:</a:t>
            </a:r>
          </a:p>
          <a:p>
            <a:pPr lvl="1"/>
            <a:r>
              <a:rPr lang="en-GB" dirty="0" smtClean="0"/>
              <a:t>Directs clients to </a:t>
            </a:r>
            <a:r>
              <a:rPr lang="en-GB" dirty="0" err="1" smtClean="0"/>
              <a:t>datanodes</a:t>
            </a:r>
            <a:r>
              <a:rPr lang="en-GB" dirty="0" smtClean="0"/>
              <a:t> for reads and writes</a:t>
            </a:r>
          </a:p>
          <a:p>
            <a:pPr lvl="1"/>
            <a:r>
              <a:rPr lang="en-GB" dirty="0" smtClean="0"/>
              <a:t>No data is moved through the </a:t>
            </a:r>
            <a:r>
              <a:rPr lang="en-GB" dirty="0" err="1" smtClean="0"/>
              <a:t>namenode</a:t>
            </a:r>
            <a:endParaRPr lang="en-GB" dirty="0" smtClean="0"/>
          </a:p>
          <a:p>
            <a:r>
              <a:rPr lang="en-GB" dirty="0" smtClean="0"/>
              <a:t>Maintaining overall health:</a:t>
            </a:r>
          </a:p>
          <a:p>
            <a:pPr lvl="1"/>
            <a:r>
              <a:rPr lang="en-GB" dirty="0" smtClean="0"/>
              <a:t>Periodic communication with the </a:t>
            </a:r>
            <a:r>
              <a:rPr lang="en-GB" dirty="0" err="1" smtClean="0"/>
              <a:t>datanodes</a:t>
            </a:r>
            <a:endParaRPr lang="en-GB" dirty="0" smtClean="0"/>
          </a:p>
          <a:p>
            <a:pPr lvl="1"/>
            <a:r>
              <a:rPr lang="en-GB" dirty="0" smtClean="0"/>
              <a:t>Block re-replication and rebalancing</a:t>
            </a:r>
          </a:p>
          <a:p>
            <a:pPr lvl="1"/>
            <a:r>
              <a:rPr lang="en-GB" dirty="0" smtClean="0"/>
              <a:t>Garbage collection</a:t>
            </a:r>
          </a:p>
        </p:txBody>
      </p:sp>
    </p:spTree>
    <p:extLst>
      <p:ext uri="{BB962C8B-B14F-4D97-AF65-F5344CB8AC3E}">
        <p14:creationId xmlns:p14="http://schemas.microsoft.com/office/powerpoint/2010/main" val="128979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GC_4414_(NASA-med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76200" y="-304800"/>
            <a:ext cx="9231513" cy="7620000"/>
          </a:xfrm>
          <a:prstGeom prst="rect">
            <a:avLst/>
          </a:prstGeom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6611938"/>
            <a:ext cx="26670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/>
              <a:t>Source:</a:t>
            </a:r>
            <a:r>
              <a:rPr lang="en-US" sz="1000" b="0" dirty="0" smtClean="0"/>
              <a:t> Wikipedia (Galaxy)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108044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3" name="Straight Arrow Connector 172"/>
          <p:cNvCxnSpPr>
            <a:cxnSpLocks noChangeShapeType="1"/>
          </p:cNvCxnSpPr>
          <p:nvPr/>
        </p:nvCxnSpPr>
        <p:spPr bwMode="auto">
          <a:xfrm rot="5400000">
            <a:off x="2644776" y="3213100"/>
            <a:ext cx="273050" cy="3175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4" name="Straight Arrow Connector 173"/>
          <p:cNvCxnSpPr>
            <a:cxnSpLocks noChangeShapeType="1"/>
          </p:cNvCxnSpPr>
          <p:nvPr/>
        </p:nvCxnSpPr>
        <p:spPr bwMode="auto">
          <a:xfrm rot="5400000">
            <a:off x="3938588" y="3213100"/>
            <a:ext cx="274638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5" name="Straight Arrow Connector 174"/>
          <p:cNvCxnSpPr>
            <a:cxnSpLocks noChangeShapeType="1"/>
          </p:cNvCxnSpPr>
          <p:nvPr/>
        </p:nvCxnSpPr>
        <p:spPr bwMode="auto">
          <a:xfrm rot="5400000">
            <a:off x="5233988" y="3213100"/>
            <a:ext cx="274638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6" name="Straight Arrow Connector 175"/>
          <p:cNvCxnSpPr>
            <a:cxnSpLocks noChangeShapeType="1"/>
          </p:cNvCxnSpPr>
          <p:nvPr/>
        </p:nvCxnSpPr>
        <p:spPr bwMode="auto">
          <a:xfrm rot="5400000">
            <a:off x="6605588" y="3213100"/>
            <a:ext cx="274638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9" name="Rectangle 7"/>
          <p:cNvSpPr>
            <a:spLocks noChangeArrowheads="1"/>
          </p:cNvSpPr>
          <p:nvPr/>
        </p:nvSpPr>
        <p:spPr bwMode="auto">
          <a:xfrm>
            <a:off x="6324600" y="2666999"/>
            <a:ext cx="838200" cy="4095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b="0" dirty="0" smtClean="0">
                <a:solidFill>
                  <a:schemeClr val="bg2"/>
                </a:solidFill>
              </a:rPr>
              <a:t>combine</a:t>
            </a:r>
            <a:endParaRPr lang="en-US" sz="1200" b="0" dirty="0">
              <a:solidFill>
                <a:schemeClr val="bg2"/>
              </a:solidFill>
            </a:endParaRPr>
          </a:p>
        </p:txBody>
      </p:sp>
      <p:sp>
        <p:nvSpPr>
          <p:cNvPr id="170" name="Rectangle 4"/>
          <p:cNvSpPr>
            <a:spLocks noChangeArrowheads="1"/>
          </p:cNvSpPr>
          <p:nvPr/>
        </p:nvSpPr>
        <p:spPr bwMode="auto">
          <a:xfrm>
            <a:off x="2362200" y="2666999"/>
            <a:ext cx="838200" cy="4095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b="0" dirty="0" smtClean="0">
                <a:solidFill>
                  <a:schemeClr val="bg2"/>
                </a:solidFill>
              </a:rPr>
              <a:t>combine</a:t>
            </a:r>
            <a:endParaRPr lang="en-US" sz="1200" b="0" dirty="0">
              <a:solidFill>
                <a:schemeClr val="bg2"/>
              </a:solidFill>
            </a:endParaRPr>
          </a:p>
        </p:txBody>
      </p:sp>
      <p:sp>
        <p:nvSpPr>
          <p:cNvPr id="171" name="Rectangle 5"/>
          <p:cNvSpPr>
            <a:spLocks noChangeArrowheads="1"/>
          </p:cNvSpPr>
          <p:nvPr/>
        </p:nvSpPr>
        <p:spPr bwMode="auto">
          <a:xfrm>
            <a:off x="3657600" y="2666999"/>
            <a:ext cx="838200" cy="4095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b="0" dirty="0" smtClean="0">
                <a:solidFill>
                  <a:schemeClr val="bg2"/>
                </a:solidFill>
              </a:rPr>
              <a:t>combine</a:t>
            </a:r>
            <a:endParaRPr lang="en-US" sz="1200" b="0" dirty="0">
              <a:solidFill>
                <a:schemeClr val="bg2"/>
              </a:solidFill>
            </a:endParaRPr>
          </a:p>
        </p:txBody>
      </p:sp>
      <p:sp>
        <p:nvSpPr>
          <p:cNvPr id="172" name="Rectangle 6"/>
          <p:cNvSpPr>
            <a:spLocks noChangeArrowheads="1"/>
          </p:cNvSpPr>
          <p:nvPr/>
        </p:nvSpPr>
        <p:spPr bwMode="auto">
          <a:xfrm>
            <a:off x="4953000" y="2666999"/>
            <a:ext cx="838200" cy="4095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b="0" dirty="0" smtClean="0">
                <a:solidFill>
                  <a:schemeClr val="bg2"/>
                </a:solidFill>
              </a:rPr>
              <a:t>combine</a:t>
            </a:r>
            <a:endParaRPr lang="en-US" sz="1200" b="0" dirty="0">
              <a:solidFill>
                <a:schemeClr val="bg2"/>
              </a:solidFill>
            </a:endParaRPr>
          </a:p>
        </p:txBody>
      </p:sp>
      <p:grpSp>
        <p:nvGrpSpPr>
          <p:cNvPr id="327" name="Group 326"/>
          <p:cNvGrpSpPr/>
          <p:nvPr/>
        </p:nvGrpSpPr>
        <p:grpSpPr>
          <a:xfrm>
            <a:off x="2286000" y="3381375"/>
            <a:ext cx="996950" cy="276225"/>
            <a:chOff x="2286000" y="3381375"/>
            <a:chExt cx="996950" cy="276225"/>
          </a:xfrm>
        </p:grpSpPr>
        <p:sp>
          <p:nvSpPr>
            <p:cNvPr id="178" name="Rectangle 144"/>
            <p:cNvSpPr>
              <a:spLocks noChangeArrowheads="1"/>
            </p:cNvSpPr>
            <p:nvPr/>
          </p:nvSpPr>
          <p:spPr bwMode="auto">
            <a:xfrm>
              <a:off x="2794665" y="3405506"/>
              <a:ext cx="22871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9" name="TextBox 145"/>
            <p:cNvSpPr txBox="1">
              <a:spLocks noChangeArrowheads="1"/>
            </p:cNvSpPr>
            <p:nvPr/>
          </p:nvSpPr>
          <p:spPr bwMode="auto">
            <a:xfrm>
              <a:off x="2784475" y="33813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 dirty="0"/>
                <a:t>b</a:t>
              </a:r>
              <a:endParaRPr lang="en-US" b="0" baseline="-25000" dirty="0"/>
            </a:p>
          </p:txBody>
        </p:sp>
        <p:sp>
          <p:nvSpPr>
            <p:cNvPr id="180" name="Rectangle 137"/>
            <p:cNvSpPr>
              <a:spLocks noChangeArrowheads="1"/>
            </p:cNvSpPr>
            <p:nvPr/>
          </p:nvSpPr>
          <p:spPr bwMode="auto">
            <a:xfrm>
              <a:off x="2296190" y="3405506"/>
              <a:ext cx="22871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1" name="TextBox 138"/>
            <p:cNvSpPr txBox="1">
              <a:spLocks noChangeArrowheads="1"/>
            </p:cNvSpPr>
            <p:nvPr/>
          </p:nvSpPr>
          <p:spPr bwMode="auto">
            <a:xfrm>
              <a:off x="2286000" y="33813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 dirty="0"/>
                <a:t>a</a:t>
              </a:r>
              <a:endParaRPr lang="en-US" b="0" baseline="-25000" dirty="0"/>
            </a:p>
          </p:txBody>
        </p:sp>
        <p:sp>
          <p:nvSpPr>
            <p:cNvPr id="182" name="Rectangle 135"/>
            <p:cNvSpPr>
              <a:spLocks noChangeArrowheads="1"/>
            </p:cNvSpPr>
            <p:nvPr/>
          </p:nvSpPr>
          <p:spPr bwMode="auto">
            <a:xfrm>
              <a:off x="2524904" y="3405506"/>
              <a:ext cx="22871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3" name="TextBox 136"/>
            <p:cNvSpPr txBox="1">
              <a:spLocks noChangeArrowheads="1"/>
            </p:cNvSpPr>
            <p:nvPr/>
          </p:nvSpPr>
          <p:spPr bwMode="auto">
            <a:xfrm>
              <a:off x="2514714" y="33813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1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184" name="Rectangle 142"/>
            <p:cNvSpPr>
              <a:spLocks noChangeArrowheads="1"/>
            </p:cNvSpPr>
            <p:nvPr/>
          </p:nvSpPr>
          <p:spPr bwMode="auto">
            <a:xfrm>
              <a:off x="3023379" y="3405506"/>
              <a:ext cx="22871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5" name="TextBox 143"/>
            <p:cNvSpPr txBox="1">
              <a:spLocks noChangeArrowheads="1"/>
            </p:cNvSpPr>
            <p:nvPr/>
          </p:nvSpPr>
          <p:spPr bwMode="auto">
            <a:xfrm>
              <a:off x="3013189" y="33813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326" name="Group 325"/>
          <p:cNvGrpSpPr/>
          <p:nvPr/>
        </p:nvGrpSpPr>
        <p:grpSpPr>
          <a:xfrm>
            <a:off x="3844925" y="3381375"/>
            <a:ext cx="498475" cy="276225"/>
            <a:chOff x="3844925" y="3381375"/>
            <a:chExt cx="498475" cy="276225"/>
          </a:xfrm>
        </p:grpSpPr>
        <p:sp>
          <p:nvSpPr>
            <p:cNvPr id="187" name="Rectangle 151"/>
            <p:cNvSpPr>
              <a:spLocks noChangeArrowheads="1"/>
            </p:cNvSpPr>
            <p:nvPr/>
          </p:nvSpPr>
          <p:spPr bwMode="auto">
            <a:xfrm>
              <a:off x="3855115" y="3405506"/>
              <a:ext cx="22871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9" name="TextBox 152"/>
            <p:cNvSpPr txBox="1">
              <a:spLocks noChangeArrowheads="1"/>
            </p:cNvSpPr>
            <p:nvPr/>
          </p:nvSpPr>
          <p:spPr bwMode="auto">
            <a:xfrm>
              <a:off x="3844925" y="33813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191" name="Rectangle 149"/>
            <p:cNvSpPr>
              <a:spLocks noChangeArrowheads="1"/>
            </p:cNvSpPr>
            <p:nvPr/>
          </p:nvSpPr>
          <p:spPr bwMode="auto">
            <a:xfrm>
              <a:off x="4083829" y="3405506"/>
              <a:ext cx="22871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92" name="TextBox 150"/>
            <p:cNvSpPr txBox="1">
              <a:spLocks noChangeArrowheads="1"/>
            </p:cNvSpPr>
            <p:nvPr/>
          </p:nvSpPr>
          <p:spPr bwMode="auto">
            <a:xfrm>
              <a:off x="4073639" y="33813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 smtClean="0">
                  <a:solidFill>
                    <a:schemeClr val="bg1"/>
                  </a:solidFill>
                </a:rPr>
                <a:t>9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25" name="Group 324"/>
          <p:cNvGrpSpPr/>
          <p:nvPr/>
        </p:nvGrpSpPr>
        <p:grpSpPr>
          <a:xfrm>
            <a:off x="4876800" y="3381375"/>
            <a:ext cx="990600" cy="276225"/>
            <a:chOff x="4876800" y="3381375"/>
            <a:chExt cx="990600" cy="276225"/>
          </a:xfrm>
        </p:grpSpPr>
        <p:sp>
          <p:nvSpPr>
            <p:cNvPr id="196" name="Rectangle 165"/>
            <p:cNvSpPr>
              <a:spLocks noChangeArrowheads="1"/>
            </p:cNvSpPr>
            <p:nvPr/>
          </p:nvSpPr>
          <p:spPr bwMode="auto">
            <a:xfrm>
              <a:off x="4886985" y="3405506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" name="Rectangle 172"/>
            <p:cNvSpPr>
              <a:spLocks noChangeArrowheads="1"/>
            </p:cNvSpPr>
            <p:nvPr/>
          </p:nvSpPr>
          <p:spPr bwMode="auto">
            <a:xfrm>
              <a:off x="5379359" y="3405506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8" name="TextBox 166"/>
            <p:cNvSpPr txBox="1">
              <a:spLocks noChangeArrowheads="1"/>
            </p:cNvSpPr>
            <p:nvPr/>
          </p:nvSpPr>
          <p:spPr bwMode="auto">
            <a:xfrm>
              <a:off x="4876800" y="33813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a</a:t>
              </a:r>
              <a:endParaRPr lang="en-US" b="0" baseline="-25000"/>
            </a:p>
          </p:txBody>
        </p:sp>
        <p:sp>
          <p:nvSpPr>
            <p:cNvPr id="199" name="TextBox 173"/>
            <p:cNvSpPr txBox="1">
              <a:spLocks noChangeArrowheads="1"/>
            </p:cNvSpPr>
            <p:nvPr/>
          </p:nvSpPr>
          <p:spPr bwMode="auto">
            <a:xfrm>
              <a:off x="5369174" y="3381375"/>
              <a:ext cx="26161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00" name="Rectangle 163"/>
            <p:cNvSpPr>
              <a:spLocks noChangeArrowheads="1"/>
            </p:cNvSpPr>
            <p:nvPr/>
          </p:nvSpPr>
          <p:spPr bwMode="auto">
            <a:xfrm>
              <a:off x="5115585" y="3405506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01" name="TextBox 164"/>
            <p:cNvSpPr txBox="1">
              <a:spLocks noChangeArrowheads="1"/>
            </p:cNvSpPr>
            <p:nvPr/>
          </p:nvSpPr>
          <p:spPr bwMode="auto">
            <a:xfrm>
              <a:off x="5105400" y="33813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5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02" name="Rectangle 170"/>
            <p:cNvSpPr>
              <a:spLocks noChangeArrowheads="1"/>
            </p:cNvSpPr>
            <p:nvPr/>
          </p:nvSpPr>
          <p:spPr bwMode="auto">
            <a:xfrm>
              <a:off x="5607959" y="3405506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03" name="TextBox 171"/>
            <p:cNvSpPr txBox="1">
              <a:spLocks noChangeArrowheads="1"/>
            </p:cNvSpPr>
            <p:nvPr/>
          </p:nvSpPr>
          <p:spPr bwMode="auto">
            <a:xfrm>
              <a:off x="5597774" y="33813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324" name="Group 323"/>
          <p:cNvGrpSpPr/>
          <p:nvPr/>
        </p:nvGrpSpPr>
        <p:grpSpPr>
          <a:xfrm>
            <a:off x="6248400" y="3381375"/>
            <a:ext cx="990600" cy="276225"/>
            <a:chOff x="6248400" y="3381375"/>
            <a:chExt cx="990600" cy="276225"/>
          </a:xfrm>
        </p:grpSpPr>
        <p:sp>
          <p:nvSpPr>
            <p:cNvPr id="205" name="Rectangle 179"/>
            <p:cNvSpPr>
              <a:spLocks noChangeArrowheads="1"/>
            </p:cNvSpPr>
            <p:nvPr/>
          </p:nvSpPr>
          <p:spPr bwMode="auto">
            <a:xfrm>
              <a:off x="6258585" y="3405506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6" name="Rectangle 186"/>
            <p:cNvSpPr>
              <a:spLocks noChangeArrowheads="1"/>
            </p:cNvSpPr>
            <p:nvPr/>
          </p:nvSpPr>
          <p:spPr bwMode="auto">
            <a:xfrm>
              <a:off x="6750959" y="3405506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" name="TextBox 180"/>
            <p:cNvSpPr txBox="1">
              <a:spLocks noChangeArrowheads="1"/>
            </p:cNvSpPr>
            <p:nvPr/>
          </p:nvSpPr>
          <p:spPr bwMode="auto">
            <a:xfrm>
              <a:off x="6248400" y="33813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b</a:t>
              </a:r>
              <a:endParaRPr lang="en-US" b="0" baseline="-25000"/>
            </a:p>
          </p:txBody>
        </p:sp>
        <p:sp>
          <p:nvSpPr>
            <p:cNvPr id="208" name="TextBox 187"/>
            <p:cNvSpPr txBox="1">
              <a:spLocks noChangeArrowheads="1"/>
            </p:cNvSpPr>
            <p:nvPr/>
          </p:nvSpPr>
          <p:spPr bwMode="auto">
            <a:xfrm>
              <a:off x="6740774" y="3381375"/>
              <a:ext cx="26161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09" name="Rectangle 177"/>
            <p:cNvSpPr>
              <a:spLocks noChangeArrowheads="1"/>
            </p:cNvSpPr>
            <p:nvPr/>
          </p:nvSpPr>
          <p:spPr bwMode="auto">
            <a:xfrm>
              <a:off x="6487185" y="3405506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10" name="TextBox 178"/>
            <p:cNvSpPr txBox="1">
              <a:spLocks noChangeArrowheads="1"/>
            </p:cNvSpPr>
            <p:nvPr/>
          </p:nvSpPr>
          <p:spPr bwMode="auto">
            <a:xfrm>
              <a:off x="6477000" y="33813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7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11" name="Rectangle 184"/>
            <p:cNvSpPr>
              <a:spLocks noChangeArrowheads="1"/>
            </p:cNvSpPr>
            <p:nvPr/>
          </p:nvSpPr>
          <p:spPr bwMode="auto">
            <a:xfrm>
              <a:off x="6979559" y="3405506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12" name="TextBox 185"/>
            <p:cNvSpPr txBox="1">
              <a:spLocks noChangeArrowheads="1"/>
            </p:cNvSpPr>
            <p:nvPr/>
          </p:nvSpPr>
          <p:spPr bwMode="auto">
            <a:xfrm>
              <a:off x="6969374" y="33813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 smtClean="0">
                  <a:solidFill>
                    <a:schemeClr val="bg1"/>
                  </a:solidFill>
                </a:rPr>
                <a:t>8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</p:grpSp>
      <p:sp>
        <p:nvSpPr>
          <p:cNvPr id="213" name="Rectangle 4"/>
          <p:cNvSpPr>
            <a:spLocks noChangeArrowheads="1"/>
          </p:cNvSpPr>
          <p:nvPr/>
        </p:nvSpPr>
        <p:spPr bwMode="auto">
          <a:xfrm>
            <a:off x="2286000" y="3733800"/>
            <a:ext cx="990600" cy="3333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b="0" dirty="0" smtClean="0">
                <a:solidFill>
                  <a:schemeClr val="bg2"/>
                </a:solidFill>
              </a:rPr>
              <a:t>partition</a:t>
            </a:r>
            <a:endParaRPr lang="en-US" sz="1200" b="0" dirty="0">
              <a:solidFill>
                <a:schemeClr val="bg2"/>
              </a:solidFill>
            </a:endParaRPr>
          </a:p>
        </p:txBody>
      </p:sp>
      <p:sp>
        <p:nvSpPr>
          <p:cNvPr id="214" name="Rectangle 4"/>
          <p:cNvSpPr>
            <a:spLocks noChangeArrowheads="1"/>
          </p:cNvSpPr>
          <p:nvPr/>
        </p:nvSpPr>
        <p:spPr bwMode="auto">
          <a:xfrm>
            <a:off x="3581400" y="3733800"/>
            <a:ext cx="990600" cy="3333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b="0" dirty="0" smtClean="0">
                <a:solidFill>
                  <a:schemeClr val="bg2"/>
                </a:solidFill>
              </a:rPr>
              <a:t>partition</a:t>
            </a:r>
            <a:endParaRPr lang="en-US" sz="1200" b="0" dirty="0">
              <a:solidFill>
                <a:schemeClr val="bg2"/>
              </a:solidFill>
            </a:endParaRPr>
          </a:p>
        </p:txBody>
      </p:sp>
      <p:sp>
        <p:nvSpPr>
          <p:cNvPr id="215" name="Rectangle 4"/>
          <p:cNvSpPr>
            <a:spLocks noChangeArrowheads="1"/>
          </p:cNvSpPr>
          <p:nvPr/>
        </p:nvSpPr>
        <p:spPr bwMode="auto">
          <a:xfrm>
            <a:off x="4876800" y="3733800"/>
            <a:ext cx="990600" cy="3333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b="0" dirty="0" smtClean="0">
                <a:solidFill>
                  <a:schemeClr val="bg2"/>
                </a:solidFill>
              </a:rPr>
              <a:t>partition</a:t>
            </a:r>
            <a:endParaRPr lang="en-US" sz="1200" b="0" dirty="0">
              <a:solidFill>
                <a:schemeClr val="bg2"/>
              </a:solidFill>
            </a:endParaRPr>
          </a:p>
        </p:txBody>
      </p:sp>
      <p:sp>
        <p:nvSpPr>
          <p:cNvPr id="216" name="Rectangle 4"/>
          <p:cNvSpPr>
            <a:spLocks noChangeArrowheads="1"/>
          </p:cNvSpPr>
          <p:nvPr/>
        </p:nvSpPr>
        <p:spPr bwMode="auto">
          <a:xfrm>
            <a:off x="6248400" y="3733800"/>
            <a:ext cx="990600" cy="3333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b="0" dirty="0" smtClean="0">
                <a:solidFill>
                  <a:schemeClr val="bg2"/>
                </a:solidFill>
              </a:rPr>
              <a:t>partition</a:t>
            </a:r>
            <a:endParaRPr lang="en-US" sz="1200" b="0" dirty="0">
              <a:solidFill>
                <a:schemeClr val="bg2"/>
              </a:solidFill>
            </a:endParaRPr>
          </a:p>
        </p:txBody>
      </p:sp>
      <p:cxnSp>
        <p:nvCxnSpPr>
          <p:cNvPr id="167" name="Straight Arrow Connector 166"/>
          <p:cNvCxnSpPr>
            <a:cxnSpLocks noChangeShapeType="1"/>
          </p:cNvCxnSpPr>
          <p:nvPr/>
        </p:nvCxnSpPr>
        <p:spPr bwMode="auto">
          <a:xfrm rot="5400000">
            <a:off x="2644776" y="2146300"/>
            <a:ext cx="273050" cy="3175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8" name="Straight Arrow Connector 167"/>
          <p:cNvCxnSpPr>
            <a:cxnSpLocks noChangeShapeType="1"/>
          </p:cNvCxnSpPr>
          <p:nvPr/>
        </p:nvCxnSpPr>
        <p:spPr bwMode="auto">
          <a:xfrm rot="5400000">
            <a:off x="3938588" y="2146300"/>
            <a:ext cx="274638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7" name="Straight Arrow Connector 176"/>
          <p:cNvCxnSpPr>
            <a:cxnSpLocks noChangeShapeType="1"/>
          </p:cNvCxnSpPr>
          <p:nvPr/>
        </p:nvCxnSpPr>
        <p:spPr bwMode="auto">
          <a:xfrm rot="5400000">
            <a:off x="5233988" y="2146300"/>
            <a:ext cx="274638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6" name="Straight Arrow Connector 185"/>
          <p:cNvCxnSpPr>
            <a:cxnSpLocks noChangeShapeType="1"/>
          </p:cNvCxnSpPr>
          <p:nvPr/>
        </p:nvCxnSpPr>
        <p:spPr bwMode="auto">
          <a:xfrm rot="5400000">
            <a:off x="6605588" y="2146300"/>
            <a:ext cx="274638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8" name="Rectangle 7"/>
          <p:cNvSpPr>
            <a:spLocks noChangeArrowheads="1"/>
          </p:cNvSpPr>
          <p:nvPr/>
        </p:nvSpPr>
        <p:spPr bwMode="auto">
          <a:xfrm>
            <a:off x="6324600" y="1400175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map</a:t>
            </a:r>
          </a:p>
        </p:txBody>
      </p:sp>
      <p:cxnSp>
        <p:nvCxnSpPr>
          <p:cNvPr id="190" name="Straight Arrow Connector 27"/>
          <p:cNvCxnSpPr>
            <a:cxnSpLocks noChangeShapeType="1"/>
          </p:cNvCxnSpPr>
          <p:nvPr/>
        </p:nvCxnSpPr>
        <p:spPr bwMode="auto">
          <a:xfrm rot="16200000" flipH="1">
            <a:off x="6019800" y="714375"/>
            <a:ext cx="609600" cy="609600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3" name="Rectangle 4"/>
          <p:cNvSpPr>
            <a:spLocks noChangeArrowheads="1"/>
          </p:cNvSpPr>
          <p:nvPr/>
        </p:nvSpPr>
        <p:spPr bwMode="auto">
          <a:xfrm>
            <a:off x="2362200" y="1400175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 dirty="0">
                <a:solidFill>
                  <a:schemeClr val="bg2"/>
                </a:solidFill>
              </a:rPr>
              <a:t>map</a:t>
            </a:r>
          </a:p>
        </p:txBody>
      </p:sp>
      <p:cxnSp>
        <p:nvCxnSpPr>
          <p:cNvPr id="194" name="Straight Arrow Connector 20"/>
          <p:cNvCxnSpPr>
            <a:cxnSpLocks noChangeShapeType="1"/>
          </p:cNvCxnSpPr>
          <p:nvPr/>
        </p:nvCxnSpPr>
        <p:spPr bwMode="auto">
          <a:xfrm rot="5400000">
            <a:off x="2819400" y="714375"/>
            <a:ext cx="609600" cy="609600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5" name="Rectangle 5"/>
          <p:cNvSpPr>
            <a:spLocks noChangeArrowheads="1"/>
          </p:cNvSpPr>
          <p:nvPr/>
        </p:nvSpPr>
        <p:spPr bwMode="auto">
          <a:xfrm>
            <a:off x="3657600" y="1400175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map</a:t>
            </a:r>
          </a:p>
        </p:txBody>
      </p:sp>
      <p:cxnSp>
        <p:nvCxnSpPr>
          <p:cNvPr id="204" name="Straight Arrow Connector 22"/>
          <p:cNvCxnSpPr>
            <a:cxnSpLocks noChangeShapeType="1"/>
          </p:cNvCxnSpPr>
          <p:nvPr/>
        </p:nvCxnSpPr>
        <p:spPr bwMode="auto">
          <a:xfrm rot="5400000">
            <a:off x="3771900" y="981075"/>
            <a:ext cx="609600" cy="76200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7" name="Rectangle 6"/>
          <p:cNvSpPr>
            <a:spLocks noChangeArrowheads="1"/>
          </p:cNvSpPr>
          <p:nvPr/>
        </p:nvSpPr>
        <p:spPr bwMode="auto">
          <a:xfrm>
            <a:off x="4953000" y="1400175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map</a:t>
            </a:r>
          </a:p>
        </p:txBody>
      </p:sp>
      <p:cxnSp>
        <p:nvCxnSpPr>
          <p:cNvPr id="218" name="Straight Arrow Connector 28"/>
          <p:cNvCxnSpPr>
            <a:cxnSpLocks noChangeShapeType="1"/>
          </p:cNvCxnSpPr>
          <p:nvPr/>
        </p:nvCxnSpPr>
        <p:spPr bwMode="auto">
          <a:xfrm rot="16200000" flipH="1">
            <a:off x="4991100" y="981075"/>
            <a:ext cx="609600" cy="76200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319" name="Group 318"/>
          <p:cNvGrpSpPr/>
          <p:nvPr/>
        </p:nvGrpSpPr>
        <p:grpSpPr>
          <a:xfrm>
            <a:off x="3033713" y="333375"/>
            <a:ext cx="3214687" cy="276225"/>
            <a:chOff x="3033713" y="333375"/>
            <a:chExt cx="3214687" cy="276225"/>
          </a:xfrm>
        </p:grpSpPr>
        <p:sp>
          <p:nvSpPr>
            <p:cNvPr id="219" name="Rectangle 56"/>
            <p:cNvSpPr>
              <a:spLocks noChangeArrowheads="1"/>
            </p:cNvSpPr>
            <p:nvPr/>
          </p:nvSpPr>
          <p:spPr bwMode="auto">
            <a:xfrm>
              <a:off x="3079069" y="357506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0" name="Rectangle 102"/>
            <p:cNvSpPr>
              <a:spLocks noChangeArrowheads="1"/>
            </p:cNvSpPr>
            <p:nvPr/>
          </p:nvSpPr>
          <p:spPr bwMode="auto">
            <a:xfrm>
              <a:off x="3612430" y="357506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" name="Rectangle 109"/>
            <p:cNvSpPr>
              <a:spLocks noChangeArrowheads="1"/>
            </p:cNvSpPr>
            <p:nvPr/>
          </p:nvSpPr>
          <p:spPr bwMode="auto">
            <a:xfrm>
              <a:off x="4145792" y="357506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2" name="Rectangle 116"/>
            <p:cNvSpPr>
              <a:spLocks noChangeArrowheads="1"/>
            </p:cNvSpPr>
            <p:nvPr/>
          </p:nvSpPr>
          <p:spPr bwMode="auto">
            <a:xfrm>
              <a:off x="4679154" y="357506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3" name="Rectangle 123"/>
            <p:cNvSpPr>
              <a:spLocks noChangeArrowheads="1"/>
            </p:cNvSpPr>
            <p:nvPr/>
          </p:nvSpPr>
          <p:spPr bwMode="auto">
            <a:xfrm>
              <a:off x="5212515" y="357506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4" name="Rectangle 130"/>
            <p:cNvSpPr>
              <a:spLocks noChangeArrowheads="1"/>
            </p:cNvSpPr>
            <p:nvPr/>
          </p:nvSpPr>
          <p:spPr bwMode="auto">
            <a:xfrm>
              <a:off x="5745877" y="357506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" name="TextBox 57"/>
            <p:cNvSpPr txBox="1">
              <a:spLocks noChangeArrowheads="1"/>
            </p:cNvSpPr>
            <p:nvPr/>
          </p:nvSpPr>
          <p:spPr bwMode="auto">
            <a:xfrm>
              <a:off x="3033713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/>
                <a:t>k</a:t>
              </a:r>
              <a:r>
                <a:rPr lang="en-US" sz="1200" b="0" baseline="-25000" dirty="0"/>
                <a:t>1</a:t>
              </a:r>
              <a:endParaRPr lang="en-US" b="0" baseline="-25000" dirty="0"/>
            </a:p>
          </p:txBody>
        </p:sp>
        <p:sp>
          <p:nvSpPr>
            <p:cNvPr id="226" name="TextBox 103"/>
            <p:cNvSpPr txBox="1">
              <a:spLocks noChangeArrowheads="1"/>
            </p:cNvSpPr>
            <p:nvPr/>
          </p:nvSpPr>
          <p:spPr bwMode="auto">
            <a:xfrm>
              <a:off x="3567075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/>
                <a:t>k</a:t>
              </a:r>
              <a:r>
                <a:rPr lang="en-US" sz="1200" b="0" baseline="-25000" dirty="0"/>
                <a:t>2</a:t>
              </a:r>
              <a:endParaRPr lang="en-US" b="0" baseline="-25000" dirty="0"/>
            </a:p>
          </p:txBody>
        </p:sp>
        <p:sp>
          <p:nvSpPr>
            <p:cNvPr id="227" name="TextBox 110"/>
            <p:cNvSpPr txBox="1">
              <a:spLocks noChangeArrowheads="1"/>
            </p:cNvSpPr>
            <p:nvPr/>
          </p:nvSpPr>
          <p:spPr bwMode="auto">
            <a:xfrm>
              <a:off x="4100436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k</a:t>
              </a:r>
              <a:r>
                <a:rPr lang="en-US" sz="1200" b="0" baseline="-25000"/>
                <a:t>3</a:t>
              </a:r>
              <a:endParaRPr lang="en-US" b="0" baseline="-25000"/>
            </a:p>
          </p:txBody>
        </p:sp>
        <p:sp>
          <p:nvSpPr>
            <p:cNvPr id="228" name="TextBox 117"/>
            <p:cNvSpPr txBox="1">
              <a:spLocks noChangeArrowheads="1"/>
            </p:cNvSpPr>
            <p:nvPr/>
          </p:nvSpPr>
          <p:spPr bwMode="auto">
            <a:xfrm>
              <a:off x="4633798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k</a:t>
              </a:r>
              <a:r>
                <a:rPr lang="en-US" sz="1200" b="0" baseline="-25000"/>
                <a:t>4</a:t>
              </a:r>
              <a:endParaRPr lang="en-US" b="0" baseline="-25000"/>
            </a:p>
          </p:txBody>
        </p:sp>
        <p:sp>
          <p:nvSpPr>
            <p:cNvPr id="229" name="TextBox 124"/>
            <p:cNvSpPr txBox="1">
              <a:spLocks noChangeArrowheads="1"/>
            </p:cNvSpPr>
            <p:nvPr/>
          </p:nvSpPr>
          <p:spPr bwMode="auto">
            <a:xfrm>
              <a:off x="5167160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k</a:t>
              </a:r>
              <a:r>
                <a:rPr lang="en-US" sz="1200" b="0" baseline="-25000"/>
                <a:t>5</a:t>
              </a:r>
              <a:endParaRPr lang="en-US" b="0" baseline="-25000"/>
            </a:p>
          </p:txBody>
        </p:sp>
        <p:sp>
          <p:nvSpPr>
            <p:cNvPr id="230" name="TextBox 131"/>
            <p:cNvSpPr txBox="1">
              <a:spLocks noChangeArrowheads="1"/>
            </p:cNvSpPr>
            <p:nvPr/>
          </p:nvSpPr>
          <p:spPr bwMode="auto">
            <a:xfrm>
              <a:off x="5700521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k</a:t>
              </a:r>
              <a:r>
                <a:rPr lang="en-US" sz="1200" b="0" baseline="-25000"/>
                <a:t>6</a:t>
              </a:r>
              <a:endParaRPr lang="en-US" b="0" baseline="-25000"/>
            </a:p>
          </p:txBody>
        </p:sp>
        <p:sp>
          <p:nvSpPr>
            <p:cNvPr id="231" name="Rectangle 58"/>
            <p:cNvSpPr>
              <a:spLocks noChangeArrowheads="1"/>
            </p:cNvSpPr>
            <p:nvPr/>
          </p:nvSpPr>
          <p:spPr bwMode="auto">
            <a:xfrm>
              <a:off x="3307652" y="357506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" name="TextBox 59"/>
            <p:cNvSpPr txBox="1">
              <a:spLocks noChangeArrowheads="1"/>
            </p:cNvSpPr>
            <p:nvPr/>
          </p:nvSpPr>
          <p:spPr bwMode="auto">
            <a:xfrm>
              <a:off x="3262297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 dirty="0">
                  <a:solidFill>
                    <a:schemeClr val="bg1"/>
                  </a:solidFill>
                </a:rPr>
                <a:t>1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233" name="Rectangle 100"/>
            <p:cNvSpPr>
              <a:spLocks noChangeArrowheads="1"/>
            </p:cNvSpPr>
            <p:nvPr/>
          </p:nvSpPr>
          <p:spPr bwMode="auto">
            <a:xfrm>
              <a:off x="3841014" y="357506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" name="TextBox 101"/>
            <p:cNvSpPr txBox="1">
              <a:spLocks noChangeArrowheads="1"/>
            </p:cNvSpPr>
            <p:nvPr/>
          </p:nvSpPr>
          <p:spPr bwMode="auto">
            <a:xfrm>
              <a:off x="3795658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35" name="Rectangle 107"/>
            <p:cNvSpPr>
              <a:spLocks noChangeArrowheads="1"/>
            </p:cNvSpPr>
            <p:nvPr/>
          </p:nvSpPr>
          <p:spPr bwMode="auto">
            <a:xfrm>
              <a:off x="4374376" y="357506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" name="TextBox 108"/>
            <p:cNvSpPr txBox="1">
              <a:spLocks noChangeArrowheads="1"/>
            </p:cNvSpPr>
            <p:nvPr/>
          </p:nvSpPr>
          <p:spPr bwMode="auto">
            <a:xfrm>
              <a:off x="4329020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>
                  <a:solidFill>
                    <a:schemeClr val="bg1"/>
                  </a:solidFill>
                </a:rPr>
                <a:t>3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37" name="Rectangle 114"/>
            <p:cNvSpPr>
              <a:spLocks noChangeArrowheads="1"/>
            </p:cNvSpPr>
            <p:nvPr/>
          </p:nvSpPr>
          <p:spPr bwMode="auto">
            <a:xfrm>
              <a:off x="4907737" y="357506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8" name="TextBox 115"/>
            <p:cNvSpPr txBox="1">
              <a:spLocks noChangeArrowheads="1"/>
            </p:cNvSpPr>
            <p:nvPr/>
          </p:nvSpPr>
          <p:spPr bwMode="auto">
            <a:xfrm>
              <a:off x="4862382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>
                  <a:solidFill>
                    <a:schemeClr val="bg1"/>
                  </a:solidFill>
                </a:rPr>
                <a:t>4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39" name="Rectangle 121"/>
            <p:cNvSpPr>
              <a:spLocks noChangeArrowheads="1"/>
            </p:cNvSpPr>
            <p:nvPr/>
          </p:nvSpPr>
          <p:spPr bwMode="auto">
            <a:xfrm>
              <a:off x="5441099" y="357506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0" name="TextBox 122"/>
            <p:cNvSpPr txBox="1">
              <a:spLocks noChangeArrowheads="1"/>
            </p:cNvSpPr>
            <p:nvPr/>
          </p:nvSpPr>
          <p:spPr bwMode="auto">
            <a:xfrm>
              <a:off x="5395743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>
                  <a:solidFill>
                    <a:schemeClr val="bg1"/>
                  </a:solidFill>
                </a:rPr>
                <a:t>5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41" name="Rectangle 128"/>
            <p:cNvSpPr>
              <a:spLocks noChangeArrowheads="1"/>
            </p:cNvSpPr>
            <p:nvPr/>
          </p:nvSpPr>
          <p:spPr bwMode="auto">
            <a:xfrm>
              <a:off x="5974461" y="357506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2" name="TextBox 129"/>
            <p:cNvSpPr txBox="1">
              <a:spLocks noChangeArrowheads="1"/>
            </p:cNvSpPr>
            <p:nvPr/>
          </p:nvSpPr>
          <p:spPr bwMode="auto">
            <a:xfrm>
              <a:off x="5929105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>
                  <a:solidFill>
                    <a:schemeClr val="bg1"/>
                  </a:solidFill>
                </a:rPr>
                <a:t>6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320" name="Group 319"/>
          <p:cNvGrpSpPr/>
          <p:nvPr/>
        </p:nvGrpSpPr>
        <p:grpSpPr>
          <a:xfrm>
            <a:off x="2286000" y="2314575"/>
            <a:ext cx="996950" cy="276225"/>
            <a:chOff x="2286000" y="2314575"/>
            <a:chExt cx="996950" cy="276225"/>
          </a:xfrm>
        </p:grpSpPr>
        <p:sp>
          <p:nvSpPr>
            <p:cNvPr id="243" name="Rectangle 144"/>
            <p:cNvSpPr>
              <a:spLocks noChangeArrowheads="1"/>
            </p:cNvSpPr>
            <p:nvPr/>
          </p:nvSpPr>
          <p:spPr bwMode="auto">
            <a:xfrm>
              <a:off x="2794665" y="2338706"/>
              <a:ext cx="22871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4" name="TextBox 145"/>
            <p:cNvSpPr txBox="1">
              <a:spLocks noChangeArrowheads="1"/>
            </p:cNvSpPr>
            <p:nvPr/>
          </p:nvSpPr>
          <p:spPr bwMode="auto">
            <a:xfrm>
              <a:off x="2784475" y="23145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 dirty="0"/>
                <a:t>b</a:t>
              </a:r>
              <a:endParaRPr lang="en-US" b="0" baseline="-25000" dirty="0"/>
            </a:p>
          </p:txBody>
        </p:sp>
        <p:sp>
          <p:nvSpPr>
            <p:cNvPr id="245" name="Rectangle 137"/>
            <p:cNvSpPr>
              <a:spLocks noChangeArrowheads="1"/>
            </p:cNvSpPr>
            <p:nvPr/>
          </p:nvSpPr>
          <p:spPr bwMode="auto">
            <a:xfrm>
              <a:off x="2296190" y="2338706"/>
              <a:ext cx="22871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" name="TextBox 138"/>
            <p:cNvSpPr txBox="1">
              <a:spLocks noChangeArrowheads="1"/>
            </p:cNvSpPr>
            <p:nvPr/>
          </p:nvSpPr>
          <p:spPr bwMode="auto">
            <a:xfrm>
              <a:off x="2286000" y="23145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 dirty="0"/>
                <a:t>a</a:t>
              </a:r>
              <a:endParaRPr lang="en-US" b="0" baseline="-25000" dirty="0"/>
            </a:p>
          </p:txBody>
        </p:sp>
        <p:sp>
          <p:nvSpPr>
            <p:cNvPr id="247" name="Rectangle 135"/>
            <p:cNvSpPr>
              <a:spLocks noChangeArrowheads="1"/>
            </p:cNvSpPr>
            <p:nvPr/>
          </p:nvSpPr>
          <p:spPr bwMode="auto">
            <a:xfrm>
              <a:off x="2524904" y="2338706"/>
              <a:ext cx="22871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8" name="TextBox 136"/>
            <p:cNvSpPr txBox="1">
              <a:spLocks noChangeArrowheads="1"/>
            </p:cNvSpPr>
            <p:nvPr/>
          </p:nvSpPr>
          <p:spPr bwMode="auto">
            <a:xfrm>
              <a:off x="2514714" y="23145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>
                  <a:solidFill>
                    <a:schemeClr val="bg1"/>
                  </a:solidFill>
                </a:rPr>
                <a:t>1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249" name="Rectangle 142"/>
            <p:cNvSpPr>
              <a:spLocks noChangeArrowheads="1"/>
            </p:cNvSpPr>
            <p:nvPr/>
          </p:nvSpPr>
          <p:spPr bwMode="auto">
            <a:xfrm>
              <a:off x="3023379" y="2338706"/>
              <a:ext cx="22871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0" name="TextBox 143"/>
            <p:cNvSpPr txBox="1">
              <a:spLocks noChangeArrowheads="1"/>
            </p:cNvSpPr>
            <p:nvPr/>
          </p:nvSpPr>
          <p:spPr bwMode="auto">
            <a:xfrm>
              <a:off x="3013189" y="23145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321" name="Group 320"/>
          <p:cNvGrpSpPr/>
          <p:nvPr/>
        </p:nvGrpSpPr>
        <p:grpSpPr>
          <a:xfrm>
            <a:off x="3581400" y="2314575"/>
            <a:ext cx="996950" cy="276225"/>
            <a:chOff x="3581400" y="2314575"/>
            <a:chExt cx="996950" cy="276225"/>
          </a:xfrm>
        </p:grpSpPr>
        <p:sp>
          <p:nvSpPr>
            <p:cNvPr id="251" name="Rectangle 151"/>
            <p:cNvSpPr>
              <a:spLocks noChangeArrowheads="1"/>
            </p:cNvSpPr>
            <p:nvPr/>
          </p:nvSpPr>
          <p:spPr bwMode="auto">
            <a:xfrm>
              <a:off x="3591590" y="2338706"/>
              <a:ext cx="22871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2" name="Rectangle 158"/>
            <p:cNvSpPr>
              <a:spLocks noChangeArrowheads="1"/>
            </p:cNvSpPr>
            <p:nvPr/>
          </p:nvSpPr>
          <p:spPr bwMode="auto">
            <a:xfrm>
              <a:off x="4090065" y="2338706"/>
              <a:ext cx="22871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3" name="TextBox 152"/>
            <p:cNvSpPr txBox="1">
              <a:spLocks noChangeArrowheads="1"/>
            </p:cNvSpPr>
            <p:nvPr/>
          </p:nvSpPr>
          <p:spPr bwMode="auto">
            <a:xfrm>
              <a:off x="3581400" y="23145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54" name="TextBox 159"/>
            <p:cNvSpPr txBox="1">
              <a:spLocks noChangeArrowheads="1"/>
            </p:cNvSpPr>
            <p:nvPr/>
          </p:nvSpPr>
          <p:spPr bwMode="auto">
            <a:xfrm>
              <a:off x="4079875" y="23145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55" name="Rectangle 149"/>
            <p:cNvSpPr>
              <a:spLocks noChangeArrowheads="1"/>
            </p:cNvSpPr>
            <p:nvPr/>
          </p:nvSpPr>
          <p:spPr bwMode="auto">
            <a:xfrm>
              <a:off x="3820304" y="2338706"/>
              <a:ext cx="22871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6" name="TextBox 150"/>
            <p:cNvSpPr txBox="1">
              <a:spLocks noChangeArrowheads="1"/>
            </p:cNvSpPr>
            <p:nvPr/>
          </p:nvSpPr>
          <p:spPr bwMode="auto">
            <a:xfrm>
              <a:off x="3810114" y="23145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3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57" name="Rectangle 156"/>
            <p:cNvSpPr>
              <a:spLocks noChangeArrowheads="1"/>
            </p:cNvSpPr>
            <p:nvPr/>
          </p:nvSpPr>
          <p:spPr bwMode="auto">
            <a:xfrm>
              <a:off x="4318779" y="2338706"/>
              <a:ext cx="22871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8" name="TextBox 157"/>
            <p:cNvSpPr txBox="1">
              <a:spLocks noChangeArrowheads="1"/>
            </p:cNvSpPr>
            <p:nvPr/>
          </p:nvSpPr>
          <p:spPr bwMode="auto">
            <a:xfrm>
              <a:off x="4308589" y="23145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6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322" name="Group 321"/>
          <p:cNvGrpSpPr/>
          <p:nvPr/>
        </p:nvGrpSpPr>
        <p:grpSpPr>
          <a:xfrm>
            <a:off x="4876800" y="2314575"/>
            <a:ext cx="990600" cy="276225"/>
            <a:chOff x="4876800" y="2314575"/>
            <a:chExt cx="990600" cy="276225"/>
          </a:xfrm>
        </p:grpSpPr>
        <p:sp>
          <p:nvSpPr>
            <p:cNvPr id="259" name="Rectangle 165"/>
            <p:cNvSpPr>
              <a:spLocks noChangeArrowheads="1"/>
            </p:cNvSpPr>
            <p:nvPr/>
          </p:nvSpPr>
          <p:spPr bwMode="auto">
            <a:xfrm>
              <a:off x="4886985" y="2338706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0" name="Rectangle 172"/>
            <p:cNvSpPr>
              <a:spLocks noChangeArrowheads="1"/>
            </p:cNvSpPr>
            <p:nvPr/>
          </p:nvSpPr>
          <p:spPr bwMode="auto">
            <a:xfrm>
              <a:off x="5379359" y="2338706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1" name="TextBox 166"/>
            <p:cNvSpPr txBox="1">
              <a:spLocks noChangeArrowheads="1"/>
            </p:cNvSpPr>
            <p:nvPr/>
          </p:nvSpPr>
          <p:spPr bwMode="auto">
            <a:xfrm>
              <a:off x="4876800" y="23145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a</a:t>
              </a:r>
              <a:endParaRPr lang="en-US" b="0" baseline="-25000"/>
            </a:p>
          </p:txBody>
        </p:sp>
        <p:sp>
          <p:nvSpPr>
            <p:cNvPr id="262" name="TextBox 173"/>
            <p:cNvSpPr txBox="1">
              <a:spLocks noChangeArrowheads="1"/>
            </p:cNvSpPr>
            <p:nvPr/>
          </p:nvSpPr>
          <p:spPr bwMode="auto">
            <a:xfrm>
              <a:off x="5369174" y="2314575"/>
              <a:ext cx="26161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63" name="Rectangle 163"/>
            <p:cNvSpPr>
              <a:spLocks noChangeArrowheads="1"/>
            </p:cNvSpPr>
            <p:nvPr/>
          </p:nvSpPr>
          <p:spPr bwMode="auto">
            <a:xfrm>
              <a:off x="5115585" y="2338706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64" name="TextBox 164"/>
            <p:cNvSpPr txBox="1">
              <a:spLocks noChangeArrowheads="1"/>
            </p:cNvSpPr>
            <p:nvPr/>
          </p:nvSpPr>
          <p:spPr bwMode="auto">
            <a:xfrm>
              <a:off x="5105400" y="23145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5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65" name="Rectangle 170"/>
            <p:cNvSpPr>
              <a:spLocks noChangeArrowheads="1"/>
            </p:cNvSpPr>
            <p:nvPr/>
          </p:nvSpPr>
          <p:spPr bwMode="auto">
            <a:xfrm>
              <a:off x="5607959" y="2338706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66" name="TextBox 171"/>
            <p:cNvSpPr txBox="1">
              <a:spLocks noChangeArrowheads="1"/>
            </p:cNvSpPr>
            <p:nvPr/>
          </p:nvSpPr>
          <p:spPr bwMode="auto">
            <a:xfrm>
              <a:off x="5597774" y="23145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323" name="Group 322"/>
          <p:cNvGrpSpPr/>
          <p:nvPr/>
        </p:nvGrpSpPr>
        <p:grpSpPr>
          <a:xfrm>
            <a:off x="6248400" y="2314575"/>
            <a:ext cx="990600" cy="276225"/>
            <a:chOff x="6248400" y="2314575"/>
            <a:chExt cx="990600" cy="276225"/>
          </a:xfrm>
        </p:grpSpPr>
        <p:sp>
          <p:nvSpPr>
            <p:cNvPr id="267" name="Rectangle 179"/>
            <p:cNvSpPr>
              <a:spLocks noChangeArrowheads="1"/>
            </p:cNvSpPr>
            <p:nvPr/>
          </p:nvSpPr>
          <p:spPr bwMode="auto">
            <a:xfrm>
              <a:off x="6258585" y="2338706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" name="Rectangle 186"/>
            <p:cNvSpPr>
              <a:spLocks noChangeArrowheads="1"/>
            </p:cNvSpPr>
            <p:nvPr/>
          </p:nvSpPr>
          <p:spPr bwMode="auto">
            <a:xfrm>
              <a:off x="6750959" y="2338706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" name="TextBox 180"/>
            <p:cNvSpPr txBox="1">
              <a:spLocks noChangeArrowheads="1"/>
            </p:cNvSpPr>
            <p:nvPr/>
          </p:nvSpPr>
          <p:spPr bwMode="auto">
            <a:xfrm>
              <a:off x="6248400" y="23145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b</a:t>
              </a:r>
              <a:endParaRPr lang="en-US" b="0" baseline="-25000"/>
            </a:p>
          </p:txBody>
        </p:sp>
        <p:sp>
          <p:nvSpPr>
            <p:cNvPr id="270" name="TextBox 187"/>
            <p:cNvSpPr txBox="1">
              <a:spLocks noChangeArrowheads="1"/>
            </p:cNvSpPr>
            <p:nvPr/>
          </p:nvSpPr>
          <p:spPr bwMode="auto">
            <a:xfrm>
              <a:off x="6740774" y="2314575"/>
              <a:ext cx="26161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71" name="Rectangle 177"/>
            <p:cNvSpPr>
              <a:spLocks noChangeArrowheads="1"/>
            </p:cNvSpPr>
            <p:nvPr/>
          </p:nvSpPr>
          <p:spPr bwMode="auto">
            <a:xfrm>
              <a:off x="6487185" y="2338706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72" name="TextBox 178"/>
            <p:cNvSpPr txBox="1">
              <a:spLocks noChangeArrowheads="1"/>
            </p:cNvSpPr>
            <p:nvPr/>
          </p:nvSpPr>
          <p:spPr bwMode="auto">
            <a:xfrm>
              <a:off x="6477000" y="23145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7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73" name="Rectangle 184"/>
            <p:cNvSpPr>
              <a:spLocks noChangeArrowheads="1"/>
            </p:cNvSpPr>
            <p:nvPr/>
          </p:nvSpPr>
          <p:spPr bwMode="auto">
            <a:xfrm>
              <a:off x="6979559" y="2338706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74" name="TextBox 185"/>
            <p:cNvSpPr txBox="1">
              <a:spLocks noChangeArrowheads="1"/>
            </p:cNvSpPr>
            <p:nvPr/>
          </p:nvSpPr>
          <p:spPr bwMode="auto">
            <a:xfrm>
              <a:off x="6969374" y="23145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 smtClean="0">
                  <a:solidFill>
                    <a:schemeClr val="bg1"/>
                  </a:solidFill>
                </a:rPr>
                <a:t>8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275" name="Straight Arrow Connector 274"/>
          <p:cNvCxnSpPr>
            <a:cxnSpLocks noChangeShapeType="1"/>
          </p:cNvCxnSpPr>
          <p:nvPr/>
        </p:nvCxnSpPr>
        <p:spPr bwMode="auto">
          <a:xfrm rot="5400000">
            <a:off x="3047207" y="5066506"/>
            <a:ext cx="533400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6" name="Straight Arrow Connector 275"/>
          <p:cNvCxnSpPr>
            <a:cxnSpLocks noChangeShapeType="1"/>
          </p:cNvCxnSpPr>
          <p:nvPr/>
        </p:nvCxnSpPr>
        <p:spPr bwMode="auto">
          <a:xfrm rot="5400000">
            <a:off x="3178175" y="6110288"/>
            <a:ext cx="274637" cy="1588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7" name="Straight Arrow Connector 276"/>
          <p:cNvCxnSpPr>
            <a:cxnSpLocks noChangeShapeType="1"/>
          </p:cNvCxnSpPr>
          <p:nvPr/>
        </p:nvCxnSpPr>
        <p:spPr bwMode="auto">
          <a:xfrm rot="5400000">
            <a:off x="4419601" y="5065712"/>
            <a:ext cx="533400" cy="3175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8" name="Straight Arrow Connector 277"/>
          <p:cNvCxnSpPr>
            <a:cxnSpLocks noChangeShapeType="1"/>
          </p:cNvCxnSpPr>
          <p:nvPr/>
        </p:nvCxnSpPr>
        <p:spPr bwMode="auto">
          <a:xfrm rot="5400000">
            <a:off x="4549775" y="6110288"/>
            <a:ext cx="274637" cy="1588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9" name="Straight Arrow Connector 278"/>
          <p:cNvCxnSpPr>
            <a:cxnSpLocks noChangeShapeType="1"/>
          </p:cNvCxnSpPr>
          <p:nvPr/>
        </p:nvCxnSpPr>
        <p:spPr bwMode="auto">
          <a:xfrm rot="5400000">
            <a:off x="5714207" y="5066506"/>
            <a:ext cx="533400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0" name="Straight Arrow Connector 279"/>
          <p:cNvCxnSpPr>
            <a:cxnSpLocks noChangeShapeType="1"/>
          </p:cNvCxnSpPr>
          <p:nvPr/>
        </p:nvCxnSpPr>
        <p:spPr bwMode="auto">
          <a:xfrm rot="5400000">
            <a:off x="5845175" y="6110288"/>
            <a:ext cx="274637" cy="1588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1" name="Rectangle 280"/>
          <p:cNvSpPr>
            <a:spLocks noChangeArrowheads="1"/>
          </p:cNvSpPr>
          <p:nvPr/>
        </p:nvSpPr>
        <p:spPr bwMode="auto">
          <a:xfrm>
            <a:off x="1981200" y="4114800"/>
            <a:ext cx="5486400" cy="3048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Shuffle and Sort:</a:t>
            </a:r>
            <a:r>
              <a:rPr lang="en-US" b="0" dirty="0">
                <a:solidFill>
                  <a:schemeClr val="bg2"/>
                </a:solidFill>
              </a:rPr>
              <a:t> aggregate values by keys</a:t>
            </a:r>
          </a:p>
        </p:txBody>
      </p:sp>
      <p:sp>
        <p:nvSpPr>
          <p:cNvPr id="282" name="Rectangle 281"/>
          <p:cNvSpPr>
            <a:spLocks noChangeArrowheads="1"/>
          </p:cNvSpPr>
          <p:nvPr/>
        </p:nvSpPr>
        <p:spPr bwMode="auto">
          <a:xfrm>
            <a:off x="2895600" y="5334000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reduce</a:t>
            </a:r>
          </a:p>
        </p:txBody>
      </p:sp>
      <p:sp>
        <p:nvSpPr>
          <p:cNvPr id="283" name="Rectangle 282"/>
          <p:cNvSpPr>
            <a:spLocks noChangeArrowheads="1"/>
          </p:cNvSpPr>
          <p:nvPr/>
        </p:nvSpPr>
        <p:spPr bwMode="auto">
          <a:xfrm>
            <a:off x="4267200" y="5334000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reduce</a:t>
            </a:r>
          </a:p>
        </p:txBody>
      </p:sp>
      <p:sp>
        <p:nvSpPr>
          <p:cNvPr id="284" name="Rectangle 283"/>
          <p:cNvSpPr>
            <a:spLocks noChangeArrowheads="1"/>
          </p:cNvSpPr>
          <p:nvPr/>
        </p:nvSpPr>
        <p:spPr bwMode="auto">
          <a:xfrm>
            <a:off x="5562600" y="5334000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reduce</a:t>
            </a:r>
          </a:p>
        </p:txBody>
      </p:sp>
      <p:grpSp>
        <p:nvGrpSpPr>
          <p:cNvPr id="333" name="Group 332"/>
          <p:cNvGrpSpPr/>
          <p:nvPr/>
        </p:nvGrpSpPr>
        <p:grpSpPr>
          <a:xfrm>
            <a:off x="3200400" y="4448175"/>
            <a:ext cx="803275" cy="276225"/>
            <a:chOff x="3200400" y="4448175"/>
            <a:chExt cx="803275" cy="276225"/>
          </a:xfrm>
        </p:grpSpPr>
        <p:sp>
          <p:nvSpPr>
            <p:cNvPr id="285" name="Rectangle 193"/>
            <p:cNvSpPr>
              <a:spLocks noChangeArrowheads="1"/>
            </p:cNvSpPr>
            <p:nvPr/>
          </p:nvSpPr>
          <p:spPr bwMode="auto">
            <a:xfrm>
              <a:off x="3210588" y="4472306"/>
              <a:ext cx="228671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6" name="TextBox 194"/>
            <p:cNvSpPr txBox="1">
              <a:spLocks noChangeArrowheads="1"/>
            </p:cNvSpPr>
            <p:nvPr/>
          </p:nvSpPr>
          <p:spPr bwMode="auto">
            <a:xfrm>
              <a:off x="3200400" y="44481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a</a:t>
              </a:r>
              <a:endParaRPr lang="en-US" b="0" baseline="-25000"/>
            </a:p>
          </p:txBody>
        </p:sp>
        <p:sp>
          <p:nvSpPr>
            <p:cNvPr id="287" name="Rectangle 191"/>
            <p:cNvSpPr>
              <a:spLocks noChangeArrowheads="1"/>
            </p:cNvSpPr>
            <p:nvPr/>
          </p:nvSpPr>
          <p:spPr bwMode="auto">
            <a:xfrm>
              <a:off x="3515483" y="4472306"/>
              <a:ext cx="228671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88" name="TextBox 192"/>
            <p:cNvSpPr txBox="1">
              <a:spLocks noChangeArrowheads="1"/>
            </p:cNvSpPr>
            <p:nvPr/>
          </p:nvSpPr>
          <p:spPr bwMode="auto">
            <a:xfrm>
              <a:off x="3505295" y="44481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1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89" name="Rectangle 196"/>
            <p:cNvSpPr>
              <a:spLocks noChangeArrowheads="1"/>
            </p:cNvSpPr>
            <p:nvPr/>
          </p:nvSpPr>
          <p:spPr bwMode="auto">
            <a:xfrm>
              <a:off x="3744154" y="4472306"/>
              <a:ext cx="228671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90" name="TextBox 197"/>
            <p:cNvSpPr txBox="1">
              <a:spLocks noChangeArrowheads="1"/>
            </p:cNvSpPr>
            <p:nvPr/>
          </p:nvSpPr>
          <p:spPr bwMode="auto">
            <a:xfrm>
              <a:off x="3733965" y="44481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5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332" name="Group 331"/>
          <p:cNvGrpSpPr/>
          <p:nvPr/>
        </p:nvGrpSpPr>
        <p:grpSpPr>
          <a:xfrm>
            <a:off x="4572000" y="4448175"/>
            <a:ext cx="803275" cy="276225"/>
            <a:chOff x="4572000" y="4448175"/>
            <a:chExt cx="803275" cy="276225"/>
          </a:xfrm>
        </p:grpSpPr>
        <p:sp>
          <p:nvSpPr>
            <p:cNvPr id="291" name="Rectangle 199"/>
            <p:cNvSpPr>
              <a:spLocks noChangeArrowheads="1"/>
            </p:cNvSpPr>
            <p:nvPr/>
          </p:nvSpPr>
          <p:spPr bwMode="auto">
            <a:xfrm>
              <a:off x="4582188" y="4472306"/>
              <a:ext cx="228671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2" name="TextBox 200"/>
            <p:cNvSpPr txBox="1">
              <a:spLocks noChangeArrowheads="1"/>
            </p:cNvSpPr>
            <p:nvPr/>
          </p:nvSpPr>
          <p:spPr bwMode="auto">
            <a:xfrm>
              <a:off x="4572000" y="44481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b</a:t>
              </a:r>
              <a:endParaRPr lang="en-US" b="0" baseline="-25000"/>
            </a:p>
          </p:txBody>
        </p:sp>
        <p:sp>
          <p:nvSpPr>
            <p:cNvPr id="293" name="Rectangle 202"/>
            <p:cNvSpPr>
              <a:spLocks noChangeArrowheads="1"/>
            </p:cNvSpPr>
            <p:nvPr/>
          </p:nvSpPr>
          <p:spPr bwMode="auto">
            <a:xfrm>
              <a:off x="4887083" y="4472306"/>
              <a:ext cx="228671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94" name="TextBox 203"/>
            <p:cNvSpPr txBox="1">
              <a:spLocks noChangeArrowheads="1"/>
            </p:cNvSpPr>
            <p:nvPr/>
          </p:nvSpPr>
          <p:spPr bwMode="auto">
            <a:xfrm>
              <a:off x="4876895" y="44481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95" name="Rectangle 205"/>
            <p:cNvSpPr>
              <a:spLocks noChangeArrowheads="1"/>
            </p:cNvSpPr>
            <p:nvPr/>
          </p:nvSpPr>
          <p:spPr bwMode="auto">
            <a:xfrm>
              <a:off x="5115754" y="4472306"/>
              <a:ext cx="228671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96" name="TextBox 206"/>
            <p:cNvSpPr txBox="1">
              <a:spLocks noChangeArrowheads="1"/>
            </p:cNvSpPr>
            <p:nvPr/>
          </p:nvSpPr>
          <p:spPr bwMode="auto">
            <a:xfrm>
              <a:off x="5105565" y="44481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7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331" name="Group 330"/>
          <p:cNvGrpSpPr/>
          <p:nvPr/>
        </p:nvGrpSpPr>
        <p:grpSpPr>
          <a:xfrm>
            <a:off x="5867400" y="4448175"/>
            <a:ext cx="1031830" cy="276225"/>
            <a:chOff x="5867400" y="4448175"/>
            <a:chExt cx="1031830" cy="276225"/>
          </a:xfrm>
        </p:grpSpPr>
        <p:sp>
          <p:nvSpPr>
            <p:cNvPr id="297" name="Rectangle 208"/>
            <p:cNvSpPr>
              <a:spLocks noChangeArrowheads="1"/>
            </p:cNvSpPr>
            <p:nvPr/>
          </p:nvSpPr>
          <p:spPr bwMode="auto">
            <a:xfrm>
              <a:off x="5877587" y="4472306"/>
              <a:ext cx="228645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8" name="TextBox 209"/>
            <p:cNvSpPr txBox="1">
              <a:spLocks noChangeArrowheads="1"/>
            </p:cNvSpPr>
            <p:nvPr/>
          </p:nvSpPr>
          <p:spPr bwMode="auto">
            <a:xfrm>
              <a:off x="5867400" y="44481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99" name="Rectangle 211"/>
            <p:cNvSpPr>
              <a:spLocks noChangeArrowheads="1"/>
            </p:cNvSpPr>
            <p:nvPr/>
          </p:nvSpPr>
          <p:spPr bwMode="auto">
            <a:xfrm>
              <a:off x="6182447" y="4472306"/>
              <a:ext cx="228645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00" name="TextBox 212"/>
            <p:cNvSpPr txBox="1">
              <a:spLocks noChangeArrowheads="1"/>
            </p:cNvSpPr>
            <p:nvPr/>
          </p:nvSpPr>
          <p:spPr bwMode="auto">
            <a:xfrm>
              <a:off x="6172260" y="44481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301" name="Rectangle 214"/>
            <p:cNvSpPr>
              <a:spLocks noChangeArrowheads="1"/>
            </p:cNvSpPr>
            <p:nvPr/>
          </p:nvSpPr>
          <p:spPr bwMode="auto">
            <a:xfrm>
              <a:off x="6411092" y="4472306"/>
              <a:ext cx="228645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02" name="TextBox 215"/>
            <p:cNvSpPr txBox="1">
              <a:spLocks noChangeArrowheads="1"/>
            </p:cNvSpPr>
            <p:nvPr/>
          </p:nvSpPr>
          <p:spPr bwMode="auto">
            <a:xfrm>
              <a:off x="6400905" y="44481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 smtClean="0">
                  <a:solidFill>
                    <a:schemeClr val="bg1"/>
                  </a:solidFill>
                </a:rPr>
                <a:t>9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303" name="Rectangle 217"/>
            <p:cNvSpPr>
              <a:spLocks noChangeArrowheads="1"/>
            </p:cNvSpPr>
            <p:nvPr/>
          </p:nvSpPr>
          <p:spPr bwMode="auto">
            <a:xfrm>
              <a:off x="6639738" y="4472306"/>
              <a:ext cx="228645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04" name="TextBox 218"/>
            <p:cNvSpPr txBox="1">
              <a:spLocks noChangeArrowheads="1"/>
            </p:cNvSpPr>
            <p:nvPr/>
          </p:nvSpPr>
          <p:spPr bwMode="auto">
            <a:xfrm>
              <a:off x="6629551" y="44481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 smtClean="0">
                  <a:solidFill>
                    <a:schemeClr val="bg1"/>
                  </a:solidFill>
                </a:rPr>
                <a:t>8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30" name="Group 329"/>
          <p:cNvGrpSpPr/>
          <p:nvPr/>
        </p:nvGrpSpPr>
        <p:grpSpPr>
          <a:xfrm>
            <a:off x="3048000" y="6276975"/>
            <a:ext cx="547688" cy="276225"/>
            <a:chOff x="3048000" y="6276975"/>
            <a:chExt cx="547688" cy="276225"/>
          </a:xfrm>
        </p:grpSpPr>
        <p:sp>
          <p:nvSpPr>
            <p:cNvPr id="307" name="Rectangle 148"/>
            <p:cNvSpPr>
              <a:spLocks noChangeArrowheads="1"/>
            </p:cNvSpPr>
            <p:nvPr/>
          </p:nvSpPr>
          <p:spPr bwMode="auto">
            <a:xfrm>
              <a:off x="3093340" y="6301106"/>
              <a:ext cx="22850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" name="TextBox 155"/>
            <p:cNvSpPr txBox="1">
              <a:spLocks noChangeArrowheads="1"/>
            </p:cNvSpPr>
            <p:nvPr/>
          </p:nvSpPr>
          <p:spPr bwMode="auto">
            <a:xfrm>
              <a:off x="3048000" y="6276975"/>
              <a:ext cx="293547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r</a:t>
              </a:r>
              <a:r>
                <a:rPr lang="en-US" sz="1200" b="0" baseline="-25000"/>
                <a:t>1</a:t>
              </a:r>
              <a:endParaRPr lang="en-US" b="0" baseline="-25000"/>
            </a:p>
          </p:txBody>
        </p:sp>
        <p:sp>
          <p:nvSpPr>
            <p:cNvPr id="309" name="Rectangle 162"/>
            <p:cNvSpPr>
              <a:spLocks noChangeArrowheads="1"/>
            </p:cNvSpPr>
            <p:nvPr/>
          </p:nvSpPr>
          <p:spPr bwMode="auto">
            <a:xfrm>
              <a:off x="3321844" y="6301106"/>
              <a:ext cx="22850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10" name="TextBox 167"/>
            <p:cNvSpPr txBox="1">
              <a:spLocks noChangeArrowheads="1"/>
            </p:cNvSpPr>
            <p:nvPr/>
          </p:nvSpPr>
          <p:spPr bwMode="auto">
            <a:xfrm>
              <a:off x="3276504" y="6276975"/>
              <a:ext cx="319184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s</a:t>
              </a:r>
              <a:r>
                <a:rPr lang="en-US" sz="1200" b="0" baseline="-25000">
                  <a:solidFill>
                    <a:schemeClr val="bg1"/>
                  </a:solidFill>
                </a:rPr>
                <a:t>1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329" name="Group 328"/>
          <p:cNvGrpSpPr/>
          <p:nvPr/>
        </p:nvGrpSpPr>
        <p:grpSpPr>
          <a:xfrm>
            <a:off x="4405313" y="6276975"/>
            <a:ext cx="547687" cy="276225"/>
            <a:chOff x="4405313" y="6276975"/>
            <a:chExt cx="547687" cy="276225"/>
          </a:xfrm>
        </p:grpSpPr>
        <p:sp>
          <p:nvSpPr>
            <p:cNvPr id="311" name="Rectangle 183"/>
            <p:cNvSpPr>
              <a:spLocks noChangeArrowheads="1"/>
            </p:cNvSpPr>
            <p:nvPr/>
          </p:nvSpPr>
          <p:spPr bwMode="auto">
            <a:xfrm>
              <a:off x="4450653" y="6301106"/>
              <a:ext cx="22850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2" name="TextBox 188"/>
            <p:cNvSpPr txBox="1">
              <a:spLocks noChangeArrowheads="1"/>
            </p:cNvSpPr>
            <p:nvPr/>
          </p:nvSpPr>
          <p:spPr bwMode="auto">
            <a:xfrm>
              <a:off x="4405313" y="6276975"/>
              <a:ext cx="29354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r</a:t>
              </a:r>
              <a:r>
                <a:rPr lang="en-US" sz="1200" b="0" baseline="-25000"/>
                <a:t>2</a:t>
              </a:r>
              <a:endParaRPr lang="en-US" b="0" baseline="-25000"/>
            </a:p>
          </p:txBody>
        </p:sp>
        <p:sp>
          <p:nvSpPr>
            <p:cNvPr id="313" name="Rectangle 189"/>
            <p:cNvSpPr>
              <a:spLocks noChangeArrowheads="1"/>
            </p:cNvSpPr>
            <p:nvPr/>
          </p:nvSpPr>
          <p:spPr bwMode="auto">
            <a:xfrm>
              <a:off x="4679157" y="6301106"/>
              <a:ext cx="22850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14" name="TextBox 190"/>
            <p:cNvSpPr txBox="1">
              <a:spLocks noChangeArrowheads="1"/>
            </p:cNvSpPr>
            <p:nvPr/>
          </p:nvSpPr>
          <p:spPr bwMode="auto">
            <a:xfrm>
              <a:off x="4633817" y="6276975"/>
              <a:ext cx="319183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s</a:t>
              </a:r>
              <a:r>
                <a:rPr lang="en-US" sz="1200" b="0" baseline="-2500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328" name="Group 327"/>
          <p:cNvGrpSpPr/>
          <p:nvPr/>
        </p:nvGrpSpPr>
        <p:grpSpPr>
          <a:xfrm>
            <a:off x="5715000" y="6276975"/>
            <a:ext cx="547688" cy="276225"/>
            <a:chOff x="5715000" y="6276975"/>
            <a:chExt cx="547688" cy="276225"/>
          </a:xfrm>
        </p:grpSpPr>
        <p:sp>
          <p:nvSpPr>
            <p:cNvPr id="315" name="Rectangle 195"/>
            <p:cNvSpPr>
              <a:spLocks noChangeArrowheads="1"/>
            </p:cNvSpPr>
            <p:nvPr/>
          </p:nvSpPr>
          <p:spPr bwMode="auto">
            <a:xfrm>
              <a:off x="5760340" y="6301106"/>
              <a:ext cx="22850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6" name="TextBox 198"/>
            <p:cNvSpPr txBox="1">
              <a:spLocks noChangeArrowheads="1"/>
            </p:cNvSpPr>
            <p:nvPr/>
          </p:nvSpPr>
          <p:spPr bwMode="auto">
            <a:xfrm>
              <a:off x="5715000" y="6276975"/>
              <a:ext cx="293547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r</a:t>
              </a:r>
              <a:r>
                <a:rPr lang="en-US" sz="1200" b="0" baseline="-25000"/>
                <a:t>3</a:t>
              </a:r>
              <a:endParaRPr lang="en-US" b="0" baseline="-25000"/>
            </a:p>
          </p:txBody>
        </p:sp>
        <p:sp>
          <p:nvSpPr>
            <p:cNvPr id="317" name="Rectangle 201"/>
            <p:cNvSpPr>
              <a:spLocks noChangeArrowheads="1"/>
            </p:cNvSpPr>
            <p:nvPr/>
          </p:nvSpPr>
          <p:spPr bwMode="auto">
            <a:xfrm>
              <a:off x="5988844" y="6301106"/>
              <a:ext cx="22850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18" name="TextBox 204"/>
            <p:cNvSpPr txBox="1">
              <a:spLocks noChangeArrowheads="1"/>
            </p:cNvSpPr>
            <p:nvPr/>
          </p:nvSpPr>
          <p:spPr bwMode="auto">
            <a:xfrm>
              <a:off x="5943504" y="6276975"/>
              <a:ext cx="319184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s</a:t>
              </a:r>
              <a:r>
                <a:rPr lang="en-US" sz="1200" b="0" baseline="-25000">
                  <a:solidFill>
                    <a:schemeClr val="bg1"/>
                  </a:solidFill>
                </a:rPr>
                <a:t>3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334" name="Group 333"/>
          <p:cNvGrpSpPr/>
          <p:nvPr/>
        </p:nvGrpSpPr>
        <p:grpSpPr>
          <a:xfrm>
            <a:off x="5867400" y="4448175"/>
            <a:ext cx="1260475" cy="276225"/>
            <a:chOff x="5867400" y="4448175"/>
            <a:chExt cx="1260475" cy="276225"/>
          </a:xfrm>
        </p:grpSpPr>
        <p:sp>
          <p:nvSpPr>
            <p:cNvPr id="335" name="Rectangle 208"/>
            <p:cNvSpPr>
              <a:spLocks noChangeArrowheads="1"/>
            </p:cNvSpPr>
            <p:nvPr/>
          </p:nvSpPr>
          <p:spPr bwMode="auto">
            <a:xfrm>
              <a:off x="5877587" y="4472306"/>
              <a:ext cx="228645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6" name="TextBox 209"/>
            <p:cNvSpPr txBox="1">
              <a:spLocks noChangeArrowheads="1"/>
            </p:cNvSpPr>
            <p:nvPr/>
          </p:nvSpPr>
          <p:spPr bwMode="auto">
            <a:xfrm>
              <a:off x="5867400" y="44481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337" name="Rectangle 211"/>
            <p:cNvSpPr>
              <a:spLocks noChangeArrowheads="1"/>
            </p:cNvSpPr>
            <p:nvPr/>
          </p:nvSpPr>
          <p:spPr bwMode="auto">
            <a:xfrm>
              <a:off x="6182447" y="4472306"/>
              <a:ext cx="228645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38" name="TextBox 212"/>
            <p:cNvSpPr txBox="1">
              <a:spLocks noChangeArrowheads="1"/>
            </p:cNvSpPr>
            <p:nvPr/>
          </p:nvSpPr>
          <p:spPr bwMode="auto">
            <a:xfrm>
              <a:off x="6172260" y="44481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339" name="Rectangle 214"/>
            <p:cNvSpPr>
              <a:spLocks noChangeArrowheads="1"/>
            </p:cNvSpPr>
            <p:nvPr/>
          </p:nvSpPr>
          <p:spPr bwMode="auto">
            <a:xfrm>
              <a:off x="6411092" y="4472306"/>
              <a:ext cx="228645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40" name="TextBox 215"/>
            <p:cNvSpPr txBox="1">
              <a:spLocks noChangeArrowheads="1"/>
            </p:cNvSpPr>
            <p:nvPr/>
          </p:nvSpPr>
          <p:spPr bwMode="auto">
            <a:xfrm>
              <a:off x="6400905" y="44481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>
                  <a:solidFill>
                    <a:schemeClr val="bg1"/>
                  </a:solidFill>
                </a:rPr>
                <a:t>3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341" name="Rectangle 217"/>
            <p:cNvSpPr>
              <a:spLocks noChangeArrowheads="1"/>
            </p:cNvSpPr>
            <p:nvPr/>
          </p:nvSpPr>
          <p:spPr bwMode="auto">
            <a:xfrm>
              <a:off x="6639738" y="4472306"/>
              <a:ext cx="228645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42" name="TextBox 218"/>
            <p:cNvSpPr txBox="1">
              <a:spLocks noChangeArrowheads="1"/>
            </p:cNvSpPr>
            <p:nvPr/>
          </p:nvSpPr>
          <p:spPr bwMode="auto">
            <a:xfrm>
              <a:off x="6629551" y="44481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>
                  <a:solidFill>
                    <a:schemeClr val="bg1"/>
                  </a:solidFill>
                </a:rPr>
                <a:t>6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343" name="Rectangle 220"/>
            <p:cNvSpPr>
              <a:spLocks noChangeArrowheads="1"/>
            </p:cNvSpPr>
            <p:nvPr/>
          </p:nvSpPr>
          <p:spPr bwMode="auto">
            <a:xfrm>
              <a:off x="6868383" y="4472306"/>
              <a:ext cx="228645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44" name="TextBox 221"/>
            <p:cNvSpPr txBox="1">
              <a:spLocks noChangeArrowheads="1"/>
            </p:cNvSpPr>
            <p:nvPr/>
          </p:nvSpPr>
          <p:spPr bwMode="auto">
            <a:xfrm>
              <a:off x="6858196" y="44481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 smtClean="0">
                  <a:solidFill>
                    <a:schemeClr val="bg1"/>
                  </a:solidFill>
                </a:rPr>
                <a:t>8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538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Putting everything together…</a:t>
            </a:r>
            <a:endParaRPr lang="en-US" dirty="0"/>
          </a:p>
        </p:txBody>
      </p:sp>
      <p:sp>
        <p:nvSpPr>
          <p:cNvPr id="57" name="Rectangle 6"/>
          <p:cNvSpPr>
            <a:spLocks noChangeArrowheads="1"/>
          </p:cNvSpPr>
          <p:nvPr/>
        </p:nvSpPr>
        <p:spPr bwMode="auto">
          <a:xfrm>
            <a:off x="4724400" y="1981200"/>
            <a:ext cx="1981200" cy="914400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8" name="Rectangle 35"/>
          <p:cNvSpPr>
            <a:spLocks noChangeArrowheads="1"/>
          </p:cNvSpPr>
          <p:nvPr/>
        </p:nvSpPr>
        <p:spPr bwMode="auto">
          <a:xfrm>
            <a:off x="4724400" y="2286000"/>
            <a:ext cx="1981200" cy="609600"/>
          </a:xfrm>
          <a:prstGeom prst="rect">
            <a:avLst/>
          </a:prstGeom>
          <a:noFill/>
          <a:ln w="9525" algn="ctr">
            <a:solidFill>
              <a:sysClr val="windowText" lastClr="000000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Rectangle 6"/>
          <p:cNvSpPr>
            <a:spLocks noChangeArrowheads="1"/>
          </p:cNvSpPr>
          <p:nvPr/>
        </p:nvSpPr>
        <p:spPr bwMode="auto">
          <a:xfrm>
            <a:off x="2590800" y="1981200"/>
            <a:ext cx="1981200" cy="914400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0" name="Rectangle 6"/>
          <p:cNvSpPr>
            <a:spLocks noChangeArrowheads="1"/>
          </p:cNvSpPr>
          <p:nvPr/>
        </p:nvSpPr>
        <p:spPr bwMode="auto">
          <a:xfrm>
            <a:off x="3657600" y="3352800"/>
            <a:ext cx="1981200" cy="1600200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1" name="Rectangle 6"/>
          <p:cNvSpPr>
            <a:spLocks noChangeArrowheads="1"/>
          </p:cNvSpPr>
          <p:nvPr/>
        </p:nvSpPr>
        <p:spPr bwMode="auto">
          <a:xfrm>
            <a:off x="5715000" y="3352800"/>
            <a:ext cx="1981200" cy="1600200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2" name="Rectangle 6"/>
          <p:cNvSpPr>
            <a:spLocks noChangeArrowheads="1"/>
          </p:cNvSpPr>
          <p:nvPr/>
        </p:nvSpPr>
        <p:spPr bwMode="auto">
          <a:xfrm>
            <a:off x="1600200" y="3352800"/>
            <a:ext cx="1981200" cy="1600200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cxnSp>
        <p:nvCxnSpPr>
          <p:cNvPr id="63" name="Straight Arrow Connector 53"/>
          <p:cNvCxnSpPr>
            <a:cxnSpLocks noChangeShapeType="1"/>
            <a:stCxn id="107" idx="2"/>
            <a:endCxn id="70" idx="0"/>
          </p:cNvCxnSpPr>
          <p:nvPr/>
        </p:nvCxnSpPr>
        <p:spPr bwMode="auto">
          <a:xfrm rot="5400000">
            <a:off x="2514600" y="2819400"/>
            <a:ext cx="1143000" cy="990600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64" name="Straight Arrow Connector 53"/>
          <p:cNvCxnSpPr>
            <a:cxnSpLocks noChangeShapeType="1"/>
            <a:stCxn id="107" idx="2"/>
            <a:endCxn id="82" idx="0"/>
          </p:cNvCxnSpPr>
          <p:nvPr/>
        </p:nvCxnSpPr>
        <p:spPr bwMode="auto">
          <a:xfrm rot="16200000" flipH="1">
            <a:off x="3543300" y="2781300"/>
            <a:ext cx="1143000" cy="1066800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65" name="Straight Arrow Connector 53"/>
          <p:cNvCxnSpPr>
            <a:cxnSpLocks noChangeShapeType="1"/>
            <a:stCxn id="107" idx="2"/>
            <a:endCxn id="94" idx="0"/>
          </p:cNvCxnSpPr>
          <p:nvPr/>
        </p:nvCxnSpPr>
        <p:spPr bwMode="auto">
          <a:xfrm rot="16200000" flipH="1">
            <a:off x="4572000" y="1752600"/>
            <a:ext cx="1143000" cy="3124200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66" name="Straight Arrow Connector 53"/>
          <p:cNvCxnSpPr>
            <a:cxnSpLocks noChangeShapeType="1"/>
            <a:stCxn id="109" idx="2"/>
            <a:endCxn id="79" idx="0"/>
          </p:cNvCxnSpPr>
          <p:nvPr/>
        </p:nvCxnSpPr>
        <p:spPr bwMode="auto">
          <a:xfrm rot="5400000">
            <a:off x="3771900" y="1562100"/>
            <a:ext cx="762000" cy="3124200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ysDash"/>
            <a:headEnd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67" name="Straight Arrow Connector 53"/>
          <p:cNvCxnSpPr>
            <a:cxnSpLocks noChangeShapeType="1"/>
            <a:stCxn id="109" idx="2"/>
            <a:endCxn id="91" idx="0"/>
          </p:cNvCxnSpPr>
          <p:nvPr/>
        </p:nvCxnSpPr>
        <p:spPr bwMode="auto">
          <a:xfrm rot="5400000">
            <a:off x="4800600" y="2590800"/>
            <a:ext cx="762000" cy="1066800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ysDash"/>
            <a:headEnd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68" name="Straight Arrow Connector 53"/>
          <p:cNvCxnSpPr>
            <a:cxnSpLocks noChangeShapeType="1"/>
            <a:stCxn id="109" idx="2"/>
            <a:endCxn id="103" idx="0"/>
          </p:cNvCxnSpPr>
          <p:nvPr/>
        </p:nvCxnSpPr>
        <p:spPr bwMode="auto">
          <a:xfrm rot="16200000" flipH="1">
            <a:off x="5829300" y="2628900"/>
            <a:ext cx="762000" cy="990600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ysDash"/>
            <a:headEnd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69" name="Rectangle 6"/>
          <p:cNvSpPr>
            <a:spLocks noChangeArrowheads="1"/>
          </p:cNvSpPr>
          <p:nvPr/>
        </p:nvSpPr>
        <p:spPr bwMode="auto">
          <a:xfrm>
            <a:off x="1752600" y="3886200"/>
            <a:ext cx="1676400" cy="609600"/>
          </a:xfrm>
          <a:prstGeom prst="rect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0" name="Rectangle 4"/>
          <p:cNvSpPr>
            <a:spLocks noChangeArrowheads="1"/>
          </p:cNvSpPr>
          <p:nvPr/>
        </p:nvSpPr>
        <p:spPr bwMode="auto">
          <a:xfrm>
            <a:off x="1752600" y="3886200"/>
            <a:ext cx="1676400" cy="304800"/>
          </a:xfrm>
          <a:prstGeom prst="rect">
            <a:avLst/>
          </a:prstGeom>
          <a:solidFill>
            <a:sysClr val="windowText" lastClr="000000">
              <a:lumMod val="65000"/>
              <a:lumOff val="35000"/>
            </a:sysClr>
          </a:solidFill>
          <a:ln w="9525" algn="ctr">
            <a:solidFill>
              <a:sysClr val="windowText" lastClr="000000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datanode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daemon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71" name="Rectangle 35"/>
          <p:cNvSpPr>
            <a:spLocks noChangeArrowheads="1"/>
          </p:cNvSpPr>
          <p:nvPr/>
        </p:nvSpPr>
        <p:spPr bwMode="auto">
          <a:xfrm>
            <a:off x="1752600" y="4191000"/>
            <a:ext cx="1676400" cy="304800"/>
          </a:xfrm>
          <a:prstGeom prst="rect">
            <a:avLst/>
          </a:prstGeom>
          <a:noFill/>
          <a:ln w="9525" algn="ctr">
            <a:solidFill>
              <a:sysClr val="windowText" lastClr="000000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Linux file system</a:t>
            </a:r>
          </a:p>
        </p:txBody>
      </p:sp>
      <p:sp>
        <p:nvSpPr>
          <p:cNvPr id="72" name="Flowchart: Magnetic Disk 36"/>
          <p:cNvSpPr>
            <a:spLocks noChangeArrowheads="1"/>
          </p:cNvSpPr>
          <p:nvPr/>
        </p:nvSpPr>
        <p:spPr bwMode="auto">
          <a:xfrm>
            <a:off x="2022902" y="4572001"/>
            <a:ext cx="304800" cy="304800"/>
          </a:xfrm>
          <a:prstGeom prst="flowChartMagneticDisk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3" name="Flowchart: Magnetic Disk 37"/>
          <p:cNvSpPr>
            <a:spLocks noChangeArrowheads="1"/>
          </p:cNvSpPr>
          <p:nvPr/>
        </p:nvSpPr>
        <p:spPr bwMode="auto">
          <a:xfrm>
            <a:off x="2556302" y="4572001"/>
            <a:ext cx="304800" cy="304800"/>
          </a:xfrm>
          <a:prstGeom prst="flowChartMagneticDisk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cxnSp>
        <p:nvCxnSpPr>
          <p:cNvPr id="74" name="Straight Connector 38"/>
          <p:cNvCxnSpPr>
            <a:cxnSpLocks noChangeShapeType="1"/>
          </p:cNvCxnSpPr>
          <p:nvPr/>
        </p:nvCxnSpPr>
        <p:spPr bwMode="auto">
          <a:xfrm rot="5400000">
            <a:off x="1756203" y="4610101"/>
            <a:ext cx="228600" cy="3175"/>
          </a:xfrm>
          <a:prstGeom prst="line">
            <a:avLst/>
          </a:prstGeom>
          <a:noFill/>
          <a:ln w="9525" algn="ctr">
            <a:solidFill>
              <a:sysClr val="windowText" lastClr="000000"/>
            </a:solidFill>
            <a:round/>
            <a:headEnd/>
            <a:tailEnd/>
          </a:ln>
        </p:spPr>
      </p:cxnSp>
      <p:cxnSp>
        <p:nvCxnSpPr>
          <p:cNvPr id="75" name="Straight Connector 39"/>
          <p:cNvCxnSpPr>
            <a:cxnSpLocks noChangeShapeType="1"/>
            <a:endCxn id="72" idx="2"/>
          </p:cNvCxnSpPr>
          <p:nvPr/>
        </p:nvCxnSpPr>
        <p:spPr bwMode="auto">
          <a:xfrm>
            <a:off x="1870502" y="4724401"/>
            <a:ext cx="152400" cy="1588"/>
          </a:xfrm>
          <a:prstGeom prst="line">
            <a:avLst/>
          </a:prstGeom>
          <a:noFill/>
          <a:ln w="9525" algn="ctr">
            <a:solidFill>
              <a:sysClr val="windowText" lastClr="000000"/>
            </a:solidFill>
            <a:round/>
            <a:headEnd/>
            <a:tailEnd/>
          </a:ln>
        </p:spPr>
      </p:cxnSp>
      <p:cxnSp>
        <p:nvCxnSpPr>
          <p:cNvPr id="76" name="Straight Connector 40"/>
          <p:cNvCxnSpPr>
            <a:cxnSpLocks noChangeShapeType="1"/>
          </p:cNvCxnSpPr>
          <p:nvPr/>
        </p:nvCxnSpPr>
        <p:spPr bwMode="auto">
          <a:xfrm rot="5400000">
            <a:off x="2289603" y="4608513"/>
            <a:ext cx="228600" cy="3175"/>
          </a:xfrm>
          <a:prstGeom prst="line">
            <a:avLst/>
          </a:prstGeom>
          <a:noFill/>
          <a:ln w="9525" algn="ctr">
            <a:solidFill>
              <a:sysClr val="windowText" lastClr="000000"/>
            </a:solidFill>
            <a:round/>
            <a:headEnd/>
            <a:tailEnd/>
          </a:ln>
        </p:spPr>
      </p:cxnSp>
      <p:cxnSp>
        <p:nvCxnSpPr>
          <p:cNvPr id="77" name="Straight Connector 41"/>
          <p:cNvCxnSpPr>
            <a:cxnSpLocks noChangeShapeType="1"/>
          </p:cNvCxnSpPr>
          <p:nvPr/>
        </p:nvCxnSpPr>
        <p:spPr bwMode="auto">
          <a:xfrm>
            <a:off x="2403902" y="4722814"/>
            <a:ext cx="152400" cy="3175"/>
          </a:xfrm>
          <a:prstGeom prst="line">
            <a:avLst/>
          </a:prstGeom>
          <a:noFill/>
          <a:ln w="9525" algn="ctr">
            <a:solidFill>
              <a:sysClr val="windowText" lastClr="000000"/>
            </a:solidFill>
            <a:round/>
            <a:headEnd/>
            <a:tailEnd/>
          </a:ln>
        </p:spPr>
      </p:cxnSp>
      <p:sp>
        <p:nvSpPr>
          <p:cNvPr id="78" name="TextBox 42"/>
          <p:cNvSpPr txBox="1">
            <a:spLocks noChangeArrowheads="1"/>
          </p:cNvSpPr>
          <p:nvPr/>
        </p:nvSpPr>
        <p:spPr bwMode="auto">
          <a:xfrm>
            <a:off x="3013502" y="4538664"/>
            <a:ext cx="4154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Arial" pitchFamily="34" charset="0"/>
                <a:cs typeface="Arial" pitchFamily="34" charset="0"/>
              </a:rPr>
              <a:t>…</a:t>
            </a:r>
          </a:p>
        </p:txBody>
      </p:sp>
      <p:sp>
        <p:nvSpPr>
          <p:cNvPr id="79" name="Rectangle 4"/>
          <p:cNvSpPr>
            <a:spLocks noChangeArrowheads="1"/>
          </p:cNvSpPr>
          <p:nvPr/>
        </p:nvSpPr>
        <p:spPr bwMode="auto">
          <a:xfrm>
            <a:off x="1752600" y="3505200"/>
            <a:ext cx="1676400" cy="3048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tasktracker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80" name="Rectangle 4"/>
          <p:cNvSpPr>
            <a:spLocks noChangeArrowheads="1"/>
          </p:cNvSpPr>
          <p:nvPr/>
        </p:nvSpPr>
        <p:spPr bwMode="auto">
          <a:xfrm>
            <a:off x="1600200" y="4953000"/>
            <a:ext cx="1981200" cy="304800"/>
          </a:xfrm>
          <a:prstGeom prst="rect">
            <a:avLst/>
          </a:prstGeom>
          <a:solidFill>
            <a:sysClr val="windowText" lastClr="000000"/>
          </a:solidFill>
          <a:ln w="9525" algn="ctr">
            <a:solidFill>
              <a:sysClr val="windowText" lastClr="000000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slave node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81" name="Rectangle 6"/>
          <p:cNvSpPr>
            <a:spLocks noChangeArrowheads="1"/>
          </p:cNvSpPr>
          <p:nvPr/>
        </p:nvSpPr>
        <p:spPr bwMode="auto">
          <a:xfrm>
            <a:off x="3810000" y="3886200"/>
            <a:ext cx="1676400" cy="609600"/>
          </a:xfrm>
          <a:prstGeom prst="rect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2" name="Rectangle 4"/>
          <p:cNvSpPr>
            <a:spLocks noChangeArrowheads="1"/>
          </p:cNvSpPr>
          <p:nvPr/>
        </p:nvSpPr>
        <p:spPr bwMode="auto">
          <a:xfrm>
            <a:off x="3810000" y="3886200"/>
            <a:ext cx="1676400" cy="304800"/>
          </a:xfrm>
          <a:prstGeom prst="rect">
            <a:avLst/>
          </a:prstGeom>
          <a:solidFill>
            <a:sysClr val="windowText" lastClr="000000">
              <a:lumMod val="65000"/>
              <a:lumOff val="35000"/>
            </a:sysClr>
          </a:solidFill>
          <a:ln w="9525" algn="ctr">
            <a:solidFill>
              <a:sysClr val="windowText" lastClr="000000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datanode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daemon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83" name="Rectangle 35"/>
          <p:cNvSpPr>
            <a:spLocks noChangeArrowheads="1"/>
          </p:cNvSpPr>
          <p:nvPr/>
        </p:nvSpPr>
        <p:spPr bwMode="auto">
          <a:xfrm>
            <a:off x="3810000" y="4191000"/>
            <a:ext cx="1676400" cy="304800"/>
          </a:xfrm>
          <a:prstGeom prst="rect">
            <a:avLst/>
          </a:prstGeom>
          <a:noFill/>
          <a:ln w="9525" algn="ctr">
            <a:solidFill>
              <a:sysClr val="windowText" lastClr="000000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Linux file system</a:t>
            </a:r>
          </a:p>
        </p:txBody>
      </p:sp>
      <p:sp>
        <p:nvSpPr>
          <p:cNvPr id="84" name="Flowchart: Magnetic Disk 36"/>
          <p:cNvSpPr>
            <a:spLocks noChangeArrowheads="1"/>
          </p:cNvSpPr>
          <p:nvPr/>
        </p:nvSpPr>
        <p:spPr bwMode="auto">
          <a:xfrm>
            <a:off x="4080302" y="4572001"/>
            <a:ext cx="304800" cy="304800"/>
          </a:xfrm>
          <a:prstGeom prst="flowChartMagneticDisk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5" name="Flowchart: Magnetic Disk 37"/>
          <p:cNvSpPr>
            <a:spLocks noChangeArrowheads="1"/>
          </p:cNvSpPr>
          <p:nvPr/>
        </p:nvSpPr>
        <p:spPr bwMode="auto">
          <a:xfrm>
            <a:off x="4613702" y="4572001"/>
            <a:ext cx="304800" cy="304800"/>
          </a:xfrm>
          <a:prstGeom prst="flowChartMagneticDisk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cxnSp>
        <p:nvCxnSpPr>
          <p:cNvPr id="86" name="Straight Connector 38"/>
          <p:cNvCxnSpPr>
            <a:cxnSpLocks noChangeShapeType="1"/>
          </p:cNvCxnSpPr>
          <p:nvPr/>
        </p:nvCxnSpPr>
        <p:spPr bwMode="auto">
          <a:xfrm rot="5400000">
            <a:off x="3813603" y="4610101"/>
            <a:ext cx="228600" cy="3175"/>
          </a:xfrm>
          <a:prstGeom prst="line">
            <a:avLst/>
          </a:prstGeom>
          <a:noFill/>
          <a:ln w="9525" algn="ctr">
            <a:solidFill>
              <a:sysClr val="windowText" lastClr="000000"/>
            </a:solidFill>
            <a:round/>
            <a:headEnd/>
            <a:tailEnd/>
          </a:ln>
        </p:spPr>
      </p:cxnSp>
      <p:cxnSp>
        <p:nvCxnSpPr>
          <p:cNvPr id="87" name="Straight Connector 39"/>
          <p:cNvCxnSpPr>
            <a:cxnSpLocks noChangeShapeType="1"/>
            <a:endCxn id="84" idx="2"/>
          </p:cNvCxnSpPr>
          <p:nvPr/>
        </p:nvCxnSpPr>
        <p:spPr bwMode="auto">
          <a:xfrm>
            <a:off x="3927902" y="4724401"/>
            <a:ext cx="152400" cy="1588"/>
          </a:xfrm>
          <a:prstGeom prst="line">
            <a:avLst/>
          </a:prstGeom>
          <a:noFill/>
          <a:ln w="9525" algn="ctr">
            <a:solidFill>
              <a:sysClr val="windowText" lastClr="000000"/>
            </a:solidFill>
            <a:round/>
            <a:headEnd/>
            <a:tailEnd/>
          </a:ln>
        </p:spPr>
      </p:cxnSp>
      <p:cxnSp>
        <p:nvCxnSpPr>
          <p:cNvPr id="88" name="Straight Connector 40"/>
          <p:cNvCxnSpPr>
            <a:cxnSpLocks noChangeShapeType="1"/>
          </p:cNvCxnSpPr>
          <p:nvPr/>
        </p:nvCxnSpPr>
        <p:spPr bwMode="auto">
          <a:xfrm rot="5400000">
            <a:off x="4347003" y="4608513"/>
            <a:ext cx="228600" cy="3175"/>
          </a:xfrm>
          <a:prstGeom prst="line">
            <a:avLst/>
          </a:prstGeom>
          <a:noFill/>
          <a:ln w="9525" algn="ctr">
            <a:solidFill>
              <a:sysClr val="windowText" lastClr="000000"/>
            </a:solidFill>
            <a:round/>
            <a:headEnd/>
            <a:tailEnd/>
          </a:ln>
        </p:spPr>
      </p:cxnSp>
      <p:cxnSp>
        <p:nvCxnSpPr>
          <p:cNvPr id="89" name="Straight Connector 41"/>
          <p:cNvCxnSpPr>
            <a:cxnSpLocks noChangeShapeType="1"/>
          </p:cNvCxnSpPr>
          <p:nvPr/>
        </p:nvCxnSpPr>
        <p:spPr bwMode="auto">
          <a:xfrm>
            <a:off x="4461302" y="4722814"/>
            <a:ext cx="152400" cy="3175"/>
          </a:xfrm>
          <a:prstGeom prst="line">
            <a:avLst/>
          </a:prstGeom>
          <a:noFill/>
          <a:ln w="9525" algn="ctr">
            <a:solidFill>
              <a:sysClr val="windowText" lastClr="000000"/>
            </a:solidFill>
            <a:round/>
            <a:headEnd/>
            <a:tailEnd/>
          </a:ln>
        </p:spPr>
      </p:cxnSp>
      <p:sp>
        <p:nvSpPr>
          <p:cNvPr id="90" name="TextBox 42"/>
          <p:cNvSpPr txBox="1">
            <a:spLocks noChangeArrowheads="1"/>
          </p:cNvSpPr>
          <p:nvPr/>
        </p:nvSpPr>
        <p:spPr bwMode="auto">
          <a:xfrm>
            <a:off x="5070902" y="4538664"/>
            <a:ext cx="4154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Arial" pitchFamily="34" charset="0"/>
                <a:cs typeface="Arial" pitchFamily="34" charset="0"/>
              </a:rPr>
              <a:t>…</a:t>
            </a:r>
          </a:p>
        </p:txBody>
      </p:sp>
      <p:sp>
        <p:nvSpPr>
          <p:cNvPr id="91" name="Rectangle 4"/>
          <p:cNvSpPr>
            <a:spLocks noChangeArrowheads="1"/>
          </p:cNvSpPr>
          <p:nvPr/>
        </p:nvSpPr>
        <p:spPr bwMode="auto">
          <a:xfrm>
            <a:off x="3810000" y="3505200"/>
            <a:ext cx="1676400" cy="3048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tasktracker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92" name="Rectangle 4"/>
          <p:cNvSpPr>
            <a:spLocks noChangeArrowheads="1"/>
          </p:cNvSpPr>
          <p:nvPr/>
        </p:nvSpPr>
        <p:spPr bwMode="auto">
          <a:xfrm>
            <a:off x="3657600" y="4953000"/>
            <a:ext cx="1981200" cy="304800"/>
          </a:xfrm>
          <a:prstGeom prst="rect">
            <a:avLst/>
          </a:prstGeom>
          <a:solidFill>
            <a:sysClr val="windowText" lastClr="000000"/>
          </a:solidFill>
          <a:ln w="9525" algn="ctr">
            <a:solidFill>
              <a:sysClr val="windowText" lastClr="000000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slave node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93" name="Rectangle 6"/>
          <p:cNvSpPr>
            <a:spLocks noChangeArrowheads="1"/>
          </p:cNvSpPr>
          <p:nvPr/>
        </p:nvSpPr>
        <p:spPr bwMode="auto">
          <a:xfrm>
            <a:off x="5867400" y="3886200"/>
            <a:ext cx="1676400" cy="609600"/>
          </a:xfrm>
          <a:prstGeom prst="rect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4" name="Rectangle 4"/>
          <p:cNvSpPr>
            <a:spLocks noChangeArrowheads="1"/>
          </p:cNvSpPr>
          <p:nvPr/>
        </p:nvSpPr>
        <p:spPr bwMode="auto">
          <a:xfrm>
            <a:off x="5867400" y="3886200"/>
            <a:ext cx="1676400" cy="304800"/>
          </a:xfrm>
          <a:prstGeom prst="rect">
            <a:avLst/>
          </a:prstGeom>
          <a:solidFill>
            <a:sysClr val="windowText" lastClr="000000">
              <a:lumMod val="65000"/>
              <a:lumOff val="35000"/>
            </a:sysClr>
          </a:solidFill>
          <a:ln w="9525" algn="ctr">
            <a:solidFill>
              <a:sysClr val="windowText" lastClr="000000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datanode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daemon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95" name="Rectangle 35"/>
          <p:cNvSpPr>
            <a:spLocks noChangeArrowheads="1"/>
          </p:cNvSpPr>
          <p:nvPr/>
        </p:nvSpPr>
        <p:spPr bwMode="auto">
          <a:xfrm>
            <a:off x="5867400" y="4191000"/>
            <a:ext cx="1676400" cy="304800"/>
          </a:xfrm>
          <a:prstGeom prst="rect">
            <a:avLst/>
          </a:prstGeom>
          <a:noFill/>
          <a:ln w="9525" algn="ctr">
            <a:solidFill>
              <a:sysClr val="windowText" lastClr="000000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Linux file system</a:t>
            </a:r>
          </a:p>
        </p:txBody>
      </p:sp>
      <p:sp>
        <p:nvSpPr>
          <p:cNvPr id="96" name="Flowchart: Magnetic Disk 36"/>
          <p:cNvSpPr>
            <a:spLocks noChangeArrowheads="1"/>
          </p:cNvSpPr>
          <p:nvPr/>
        </p:nvSpPr>
        <p:spPr bwMode="auto">
          <a:xfrm>
            <a:off x="6137702" y="4572001"/>
            <a:ext cx="304800" cy="304800"/>
          </a:xfrm>
          <a:prstGeom prst="flowChartMagneticDisk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7" name="Flowchart: Magnetic Disk 37"/>
          <p:cNvSpPr>
            <a:spLocks noChangeArrowheads="1"/>
          </p:cNvSpPr>
          <p:nvPr/>
        </p:nvSpPr>
        <p:spPr bwMode="auto">
          <a:xfrm>
            <a:off x="6671102" y="4572001"/>
            <a:ext cx="304800" cy="304800"/>
          </a:xfrm>
          <a:prstGeom prst="flowChartMagneticDisk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cxnSp>
        <p:nvCxnSpPr>
          <p:cNvPr id="98" name="Straight Connector 38"/>
          <p:cNvCxnSpPr>
            <a:cxnSpLocks noChangeShapeType="1"/>
          </p:cNvCxnSpPr>
          <p:nvPr/>
        </p:nvCxnSpPr>
        <p:spPr bwMode="auto">
          <a:xfrm rot="5400000">
            <a:off x="5871003" y="4610101"/>
            <a:ext cx="228600" cy="3175"/>
          </a:xfrm>
          <a:prstGeom prst="line">
            <a:avLst/>
          </a:prstGeom>
          <a:noFill/>
          <a:ln w="9525" algn="ctr">
            <a:solidFill>
              <a:sysClr val="windowText" lastClr="000000"/>
            </a:solidFill>
            <a:round/>
            <a:headEnd/>
            <a:tailEnd/>
          </a:ln>
        </p:spPr>
      </p:cxnSp>
      <p:cxnSp>
        <p:nvCxnSpPr>
          <p:cNvPr id="99" name="Straight Connector 39"/>
          <p:cNvCxnSpPr>
            <a:cxnSpLocks noChangeShapeType="1"/>
            <a:endCxn id="96" idx="2"/>
          </p:cNvCxnSpPr>
          <p:nvPr/>
        </p:nvCxnSpPr>
        <p:spPr bwMode="auto">
          <a:xfrm>
            <a:off x="5985302" y="4724401"/>
            <a:ext cx="152400" cy="1588"/>
          </a:xfrm>
          <a:prstGeom prst="line">
            <a:avLst/>
          </a:prstGeom>
          <a:noFill/>
          <a:ln w="9525" algn="ctr">
            <a:solidFill>
              <a:sysClr val="windowText" lastClr="000000"/>
            </a:solidFill>
            <a:round/>
            <a:headEnd/>
            <a:tailEnd/>
          </a:ln>
        </p:spPr>
      </p:cxnSp>
      <p:cxnSp>
        <p:nvCxnSpPr>
          <p:cNvPr id="100" name="Straight Connector 40"/>
          <p:cNvCxnSpPr>
            <a:cxnSpLocks noChangeShapeType="1"/>
          </p:cNvCxnSpPr>
          <p:nvPr/>
        </p:nvCxnSpPr>
        <p:spPr bwMode="auto">
          <a:xfrm rot="5400000">
            <a:off x="6404403" y="4608513"/>
            <a:ext cx="228600" cy="3175"/>
          </a:xfrm>
          <a:prstGeom prst="line">
            <a:avLst/>
          </a:prstGeom>
          <a:noFill/>
          <a:ln w="9525" algn="ctr">
            <a:solidFill>
              <a:sysClr val="windowText" lastClr="000000"/>
            </a:solidFill>
            <a:round/>
            <a:headEnd/>
            <a:tailEnd/>
          </a:ln>
        </p:spPr>
      </p:cxnSp>
      <p:cxnSp>
        <p:nvCxnSpPr>
          <p:cNvPr id="101" name="Straight Connector 41"/>
          <p:cNvCxnSpPr>
            <a:cxnSpLocks noChangeShapeType="1"/>
          </p:cNvCxnSpPr>
          <p:nvPr/>
        </p:nvCxnSpPr>
        <p:spPr bwMode="auto">
          <a:xfrm>
            <a:off x="6518702" y="4722814"/>
            <a:ext cx="152400" cy="3175"/>
          </a:xfrm>
          <a:prstGeom prst="line">
            <a:avLst/>
          </a:prstGeom>
          <a:noFill/>
          <a:ln w="9525" algn="ctr">
            <a:solidFill>
              <a:sysClr val="windowText" lastClr="000000"/>
            </a:solidFill>
            <a:round/>
            <a:headEnd/>
            <a:tailEnd/>
          </a:ln>
        </p:spPr>
      </p:cxnSp>
      <p:sp>
        <p:nvSpPr>
          <p:cNvPr id="102" name="TextBox 42"/>
          <p:cNvSpPr txBox="1">
            <a:spLocks noChangeArrowheads="1"/>
          </p:cNvSpPr>
          <p:nvPr/>
        </p:nvSpPr>
        <p:spPr bwMode="auto">
          <a:xfrm>
            <a:off x="7128302" y="4538664"/>
            <a:ext cx="4154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Arial" pitchFamily="34" charset="0"/>
                <a:cs typeface="Arial" pitchFamily="34" charset="0"/>
              </a:rPr>
              <a:t>…</a:t>
            </a:r>
          </a:p>
        </p:txBody>
      </p:sp>
      <p:sp>
        <p:nvSpPr>
          <p:cNvPr id="103" name="Rectangle 4"/>
          <p:cNvSpPr>
            <a:spLocks noChangeArrowheads="1"/>
          </p:cNvSpPr>
          <p:nvPr/>
        </p:nvSpPr>
        <p:spPr bwMode="auto">
          <a:xfrm>
            <a:off x="5867400" y="3505200"/>
            <a:ext cx="1676400" cy="3048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tasktracker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04" name="Rectangle 4"/>
          <p:cNvSpPr>
            <a:spLocks noChangeArrowheads="1"/>
          </p:cNvSpPr>
          <p:nvPr/>
        </p:nvSpPr>
        <p:spPr bwMode="auto">
          <a:xfrm>
            <a:off x="5715000" y="4953000"/>
            <a:ext cx="1981200" cy="304800"/>
          </a:xfrm>
          <a:prstGeom prst="rect">
            <a:avLst/>
          </a:prstGeom>
          <a:solidFill>
            <a:sysClr val="windowText" lastClr="000000"/>
          </a:solidFill>
          <a:ln w="9525" algn="ctr">
            <a:solidFill>
              <a:sysClr val="windowText" lastClr="000000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slave node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05" name="Rectangle 4"/>
          <p:cNvSpPr>
            <a:spLocks noChangeArrowheads="1"/>
          </p:cNvSpPr>
          <p:nvPr/>
        </p:nvSpPr>
        <p:spPr bwMode="auto">
          <a:xfrm>
            <a:off x="2590800" y="1981200"/>
            <a:ext cx="1981200" cy="304800"/>
          </a:xfrm>
          <a:prstGeom prst="rect">
            <a:avLst/>
          </a:prstGeom>
          <a:solidFill>
            <a:sysClr val="windowText" lastClr="000000"/>
          </a:solidFill>
          <a:ln w="9525" algn="ctr">
            <a:solidFill>
              <a:sysClr val="windowText" lastClr="000000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namenode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06" name="Rectangle 35"/>
          <p:cNvSpPr>
            <a:spLocks noChangeArrowheads="1"/>
          </p:cNvSpPr>
          <p:nvPr/>
        </p:nvSpPr>
        <p:spPr bwMode="auto">
          <a:xfrm>
            <a:off x="2590800" y="2286000"/>
            <a:ext cx="1981200" cy="609600"/>
          </a:xfrm>
          <a:prstGeom prst="rect">
            <a:avLst/>
          </a:prstGeom>
          <a:noFill/>
          <a:ln w="9525" algn="ctr">
            <a:solidFill>
              <a:sysClr val="windowText" lastClr="000000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07" name="Rectangle 4"/>
          <p:cNvSpPr>
            <a:spLocks noChangeArrowheads="1"/>
          </p:cNvSpPr>
          <p:nvPr/>
        </p:nvSpPr>
        <p:spPr bwMode="auto">
          <a:xfrm>
            <a:off x="2743200" y="2438400"/>
            <a:ext cx="1676400" cy="3048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namenode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daemon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08" name="Rectangle 4"/>
          <p:cNvSpPr>
            <a:spLocks noChangeArrowheads="1"/>
          </p:cNvSpPr>
          <p:nvPr/>
        </p:nvSpPr>
        <p:spPr bwMode="auto">
          <a:xfrm>
            <a:off x="4724400" y="1981200"/>
            <a:ext cx="1981200" cy="304800"/>
          </a:xfrm>
          <a:prstGeom prst="rect">
            <a:avLst/>
          </a:prstGeom>
          <a:solidFill>
            <a:sysClr val="windowText" lastClr="000000"/>
          </a:solidFill>
          <a:ln w="9525" algn="ctr">
            <a:solidFill>
              <a:sysClr val="windowText" lastClr="000000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job submission node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09" name="Rectangle 4"/>
          <p:cNvSpPr>
            <a:spLocks noChangeArrowheads="1"/>
          </p:cNvSpPr>
          <p:nvPr/>
        </p:nvSpPr>
        <p:spPr bwMode="auto">
          <a:xfrm>
            <a:off x="4876800" y="2438400"/>
            <a:ext cx="1676400" cy="3048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jobtracker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56" name="TextBox 55"/>
          <p:cNvSpPr txBox="1">
            <a:spLocks noChangeArrowheads="1"/>
          </p:cNvSpPr>
          <p:nvPr/>
        </p:nvSpPr>
        <p:spPr bwMode="auto">
          <a:xfrm>
            <a:off x="4953000" y="6400800"/>
            <a:ext cx="404079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 dirty="0" smtClean="0">
                <a:solidFill>
                  <a:srgbClr val="FF0000"/>
                </a:solidFill>
                <a:latin typeface="Gill Sans"/>
                <a:cs typeface="Gill Sans"/>
              </a:rPr>
              <a:t>(Not Quite… We’ll come back to YARN later)</a:t>
            </a:r>
            <a:endParaRPr lang="en-US" sz="1050" b="0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15331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equoia5.1000pix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0"/>
            <a:ext cx="9220200" cy="7376160"/>
          </a:xfrm>
          <a:prstGeom prst="rect">
            <a:avLst/>
          </a:prstGeom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76200" y="5226784"/>
            <a:ext cx="57912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Gill Sans"/>
                <a:cs typeface="Gill Sans"/>
              </a:rPr>
              <a:t>Sequoia</a:t>
            </a:r>
          </a:p>
          <a:p>
            <a:r>
              <a:rPr lang="en-US" sz="1800" b="0" dirty="0" smtClean="0">
                <a:solidFill>
                  <a:schemeClr val="bg1"/>
                </a:solidFill>
                <a:latin typeface="Gill Sans"/>
                <a:cs typeface="Gill Sans"/>
              </a:rPr>
              <a:t>16.32 </a:t>
            </a:r>
            <a:r>
              <a:rPr lang="en-US" sz="1800" b="0" dirty="0">
                <a:solidFill>
                  <a:schemeClr val="bg1"/>
                </a:solidFill>
                <a:latin typeface="Gill Sans"/>
                <a:cs typeface="Gill Sans"/>
              </a:rPr>
              <a:t>PFLOPS</a:t>
            </a:r>
          </a:p>
          <a:p>
            <a:r>
              <a:rPr lang="en-US" sz="1800" b="0" dirty="0">
                <a:solidFill>
                  <a:schemeClr val="bg1"/>
                </a:solidFill>
                <a:latin typeface="Gill Sans"/>
                <a:cs typeface="Gill Sans"/>
              </a:rPr>
              <a:t>98,304 nodes with 1,572,864 million </a:t>
            </a:r>
            <a:r>
              <a:rPr lang="en-US" sz="1800" b="0" dirty="0" smtClean="0">
                <a:solidFill>
                  <a:schemeClr val="bg1"/>
                </a:solidFill>
                <a:latin typeface="Gill Sans"/>
                <a:cs typeface="Gill Sans"/>
              </a:rPr>
              <a:t>cores</a:t>
            </a:r>
            <a:br>
              <a:rPr lang="en-US" sz="1800" b="0" dirty="0" smtClean="0">
                <a:solidFill>
                  <a:schemeClr val="bg1"/>
                </a:solidFill>
                <a:latin typeface="Gill Sans"/>
                <a:cs typeface="Gill Sans"/>
              </a:rPr>
            </a:br>
            <a:r>
              <a:rPr lang="en-US" sz="1800" b="0" dirty="0" smtClean="0">
                <a:solidFill>
                  <a:schemeClr val="bg1"/>
                </a:solidFill>
                <a:latin typeface="Gill Sans"/>
                <a:cs typeface="Gill Sans"/>
              </a:rPr>
              <a:t>1.6 </a:t>
            </a:r>
            <a:r>
              <a:rPr lang="en-US" sz="1800" b="0" dirty="0">
                <a:solidFill>
                  <a:schemeClr val="bg1"/>
                </a:solidFill>
                <a:latin typeface="Gill Sans"/>
                <a:cs typeface="Gill Sans"/>
              </a:rPr>
              <a:t>petabytes of </a:t>
            </a:r>
            <a:r>
              <a:rPr lang="en-US" sz="1800" b="0" dirty="0" smtClean="0">
                <a:solidFill>
                  <a:schemeClr val="bg1"/>
                </a:solidFill>
                <a:latin typeface="Gill Sans"/>
                <a:cs typeface="Gill Sans"/>
              </a:rPr>
              <a:t>memory</a:t>
            </a:r>
            <a:endParaRPr lang="en-US" sz="1800" b="0" dirty="0">
              <a:solidFill>
                <a:schemeClr val="bg1"/>
              </a:solidFill>
              <a:latin typeface="Gill Sans"/>
              <a:cs typeface="Gill Sans"/>
            </a:endParaRPr>
          </a:p>
          <a:p>
            <a:r>
              <a:rPr lang="en-US" sz="1800" b="0" dirty="0" smtClean="0">
                <a:solidFill>
                  <a:schemeClr val="bg1"/>
                </a:solidFill>
                <a:latin typeface="Gill Sans"/>
                <a:cs typeface="Gill Sans"/>
              </a:rPr>
              <a:t>7.9 </a:t>
            </a:r>
            <a:r>
              <a:rPr lang="en-US" sz="1800" b="0" dirty="0" err="1">
                <a:solidFill>
                  <a:schemeClr val="bg1"/>
                </a:solidFill>
                <a:latin typeface="Gill Sans"/>
                <a:cs typeface="Gill Sans"/>
              </a:rPr>
              <a:t>MWatts</a:t>
            </a:r>
            <a:r>
              <a:rPr lang="en-US" sz="1800" b="0" dirty="0">
                <a:solidFill>
                  <a:schemeClr val="bg1"/>
                </a:solidFill>
                <a:latin typeface="Gill Sans"/>
                <a:cs typeface="Gill Sans"/>
              </a:rPr>
              <a:t> total power</a:t>
            </a:r>
          </a:p>
        </p:txBody>
      </p:sp>
    </p:spTree>
    <p:extLst>
      <p:ext uri="{BB962C8B-B14F-4D97-AF65-F5344CB8AC3E}">
        <p14:creationId xmlns:p14="http://schemas.microsoft.com/office/powerpoint/2010/main" val="116719519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quoiaSystemConfig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800"/>
            <a:ext cx="9144000" cy="5730240"/>
          </a:xfrm>
          <a:prstGeom prst="rect">
            <a:avLst/>
          </a:prstGeom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0" y="6611938"/>
            <a:ext cx="97975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>
                <a:solidFill>
                  <a:schemeClr val="bg1"/>
                </a:solidFill>
              </a:rPr>
              <a:t>Source: </a:t>
            </a:r>
            <a:r>
              <a:rPr lang="en-US" sz="1000" b="0" dirty="0" smtClean="0">
                <a:solidFill>
                  <a:schemeClr val="bg1"/>
                </a:solidFill>
              </a:rPr>
              <a:t>LLNL</a:t>
            </a:r>
            <a:endParaRPr lang="en-US" sz="10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3062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louds_over_Afric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38200" y="-76200"/>
            <a:ext cx="10439400" cy="6961572"/>
          </a:xfrm>
          <a:prstGeom prst="rect">
            <a:avLst/>
          </a:prstGeom>
        </p:spPr>
      </p:pic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0" y="6611938"/>
            <a:ext cx="29718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/>
              <a:t>Source:</a:t>
            </a:r>
            <a:r>
              <a:rPr lang="en-US" sz="1000" b="0" dirty="0" smtClean="0"/>
              <a:t> Wikipedia (Clouds)</a:t>
            </a:r>
            <a:endParaRPr lang="en-US" sz="1000" b="0" dirty="0"/>
          </a:p>
        </p:txBody>
      </p:sp>
      <p:sp>
        <p:nvSpPr>
          <p:cNvPr id="11" name="Rectangle 14"/>
          <p:cNvSpPr>
            <a:spLocks noChangeArrowheads="1"/>
          </p:cNvSpPr>
          <p:nvPr/>
        </p:nvSpPr>
        <p:spPr bwMode="auto">
          <a:xfrm>
            <a:off x="76200" y="4114799"/>
            <a:ext cx="8991600" cy="1371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13" rIns="91425" bIns="45713" anchor="ctr"/>
          <a:lstStyle/>
          <a:p>
            <a:pPr algn="ctr" eaLnBrk="1" hangingPunct="1"/>
            <a:r>
              <a:rPr lang="en-US" sz="3200" dirty="0" smtClean="0">
                <a:solidFill>
                  <a:schemeClr val="bg2"/>
                </a:solidFill>
                <a:latin typeface="Gill Sans"/>
                <a:cs typeface="Gill Sans"/>
              </a:rPr>
              <a:t>Aside: Cloud Computing</a:t>
            </a:r>
            <a:endParaRPr lang="en-US" sz="3200" dirty="0">
              <a:solidFill>
                <a:schemeClr val="bg2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809034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best thing since sliced bread?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Before clouds…</a:t>
            </a:r>
          </a:p>
          <a:p>
            <a:pPr lvl="1"/>
            <a:r>
              <a:rPr lang="en-US" dirty="0" smtClean="0"/>
              <a:t>Grids</a:t>
            </a:r>
          </a:p>
          <a:p>
            <a:pPr lvl="1"/>
            <a:r>
              <a:rPr lang="en-US" dirty="0" smtClean="0"/>
              <a:t>Connection machine</a:t>
            </a:r>
          </a:p>
          <a:p>
            <a:pPr lvl="1"/>
            <a:r>
              <a:rPr lang="en-US" dirty="0" smtClean="0"/>
              <a:t>Vector supercomputers</a:t>
            </a:r>
          </a:p>
          <a:p>
            <a:pPr lvl="1"/>
            <a:r>
              <a:rPr lang="en-US" dirty="0" smtClean="0"/>
              <a:t>…</a:t>
            </a:r>
          </a:p>
          <a:p>
            <a:r>
              <a:rPr lang="en-US" dirty="0" smtClean="0"/>
              <a:t>Cloud computing means many different things:</a:t>
            </a:r>
          </a:p>
          <a:p>
            <a:pPr lvl="1"/>
            <a:r>
              <a:rPr lang="en-US" dirty="0" smtClean="0"/>
              <a:t>Big data</a:t>
            </a:r>
          </a:p>
          <a:p>
            <a:pPr lvl="1"/>
            <a:r>
              <a:rPr lang="en-US" dirty="0" smtClean="0"/>
              <a:t>Rebranding of web 2.0</a:t>
            </a:r>
          </a:p>
          <a:p>
            <a:pPr lvl="1"/>
            <a:r>
              <a:rPr lang="en-US" dirty="0" smtClean="0"/>
              <a:t>Utility computing</a:t>
            </a:r>
          </a:p>
          <a:p>
            <a:pPr lvl="1"/>
            <a:r>
              <a:rPr lang="en-US" dirty="0" smtClean="0"/>
              <a:t>Everything as a service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50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Rebranding of web 2.0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Rich, interactive web applications</a:t>
            </a:r>
          </a:p>
          <a:p>
            <a:pPr lvl="1"/>
            <a:r>
              <a:rPr lang="en-US" dirty="0" smtClean="0"/>
              <a:t>Clouds refer to the servers that run them</a:t>
            </a:r>
          </a:p>
          <a:p>
            <a:pPr lvl="1"/>
            <a:r>
              <a:rPr lang="en-US" dirty="0" smtClean="0"/>
              <a:t>AJAX as the de facto standard (for better or worse)</a:t>
            </a:r>
          </a:p>
          <a:p>
            <a:pPr lvl="1"/>
            <a:r>
              <a:rPr lang="en-US" dirty="0" smtClean="0"/>
              <a:t>Examples: </a:t>
            </a:r>
            <a:r>
              <a:rPr lang="en-US" dirty="0" err="1" smtClean="0"/>
              <a:t>Facebook</a:t>
            </a:r>
            <a:r>
              <a:rPr lang="en-US" dirty="0" smtClean="0"/>
              <a:t>, YouTube, Gmail, …</a:t>
            </a:r>
          </a:p>
          <a:p>
            <a:r>
              <a:rPr lang="en-US" dirty="0" smtClean="0"/>
              <a:t>“The network is the computer”: take two</a:t>
            </a:r>
          </a:p>
          <a:p>
            <a:pPr lvl="1"/>
            <a:r>
              <a:rPr lang="en-US" dirty="0" smtClean="0"/>
              <a:t>User data is stored “in the clouds”</a:t>
            </a:r>
          </a:p>
          <a:p>
            <a:pPr lvl="1"/>
            <a:r>
              <a:rPr lang="en-US" dirty="0" smtClean="0"/>
              <a:t>Rise of the </a:t>
            </a:r>
            <a:r>
              <a:rPr lang="en-US" dirty="0" err="1" smtClean="0"/>
              <a:t>netbook</a:t>
            </a:r>
            <a:r>
              <a:rPr lang="en-US" dirty="0" smtClean="0"/>
              <a:t>, </a:t>
            </a:r>
            <a:r>
              <a:rPr lang="en-US" dirty="0" err="1" smtClean="0"/>
              <a:t>smartphones</a:t>
            </a:r>
            <a:r>
              <a:rPr lang="en-US" dirty="0" smtClean="0"/>
              <a:t>, etc.</a:t>
            </a:r>
          </a:p>
          <a:p>
            <a:pPr lvl="1"/>
            <a:r>
              <a:rPr lang="en-US" dirty="0" smtClean="0"/>
              <a:t>Browser </a:t>
            </a:r>
            <a:r>
              <a:rPr lang="en-US" i="1" dirty="0" smtClean="0"/>
              <a:t>is</a:t>
            </a:r>
            <a:r>
              <a:rPr lang="en-US" dirty="0" smtClean="0"/>
              <a:t> the OS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687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lectrical_met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657402"/>
            <a:ext cx="9143999" cy="8172804"/>
          </a:xfrm>
          <a:prstGeom prst="rect">
            <a:avLst/>
          </a:prstGeom>
        </p:spPr>
      </p:pic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6611938"/>
            <a:ext cx="2362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b="0" dirty="0">
                <a:solidFill>
                  <a:schemeClr val="bg2"/>
                </a:solidFill>
              </a:rPr>
              <a:t>Source: </a:t>
            </a:r>
            <a:r>
              <a:rPr lang="en-US" sz="1000" b="0" dirty="0" smtClean="0">
                <a:solidFill>
                  <a:schemeClr val="bg2"/>
                </a:solidFill>
              </a:rPr>
              <a:t>Wikipedia (Electricity meter)</a:t>
            </a:r>
            <a:endParaRPr lang="en-US" sz="1000" b="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3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homas_J_Watson_S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92043" y="4267200"/>
            <a:ext cx="2423357" cy="23698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Utility Computing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What?</a:t>
            </a:r>
          </a:p>
          <a:p>
            <a:pPr lvl="1"/>
            <a:r>
              <a:rPr lang="en-US" dirty="0" smtClean="0"/>
              <a:t>Computing resources as a metered service (“pay as you go”)</a:t>
            </a:r>
          </a:p>
          <a:p>
            <a:pPr lvl="1"/>
            <a:r>
              <a:rPr lang="en-US" dirty="0" smtClean="0"/>
              <a:t>Ability to dynamically provision virtual machines</a:t>
            </a:r>
          </a:p>
          <a:p>
            <a:r>
              <a:rPr lang="en-US" dirty="0" smtClean="0"/>
              <a:t>Why?</a:t>
            </a:r>
          </a:p>
          <a:p>
            <a:pPr lvl="1"/>
            <a:r>
              <a:rPr lang="en-US" dirty="0" smtClean="0"/>
              <a:t>Cost: capital vs. operating expenses</a:t>
            </a:r>
          </a:p>
          <a:p>
            <a:pPr lvl="1"/>
            <a:r>
              <a:rPr lang="en-US" dirty="0" smtClean="0"/>
              <a:t>Scalability: “infinite” capacity</a:t>
            </a:r>
          </a:p>
          <a:p>
            <a:pPr lvl="1"/>
            <a:r>
              <a:rPr lang="en-US" dirty="0" smtClean="0"/>
              <a:t>Elasticity: scale up or down on demand</a:t>
            </a:r>
          </a:p>
          <a:p>
            <a:r>
              <a:rPr lang="en-US" dirty="0" smtClean="0"/>
              <a:t>Does it make sense?</a:t>
            </a:r>
          </a:p>
          <a:p>
            <a:pPr lvl="1"/>
            <a:r>
              <a:rPr lang="en-US" dirty="0" smtClean="0"/>
              <a:t>Benefits to cloud users</a:t>
            </a:r>
          </a:p>
          <a:p>
            <a:pPr lvl="1"/>
            <a:r>
              <a:rPr lang="en-US" dirty="0" smtClean="0"/>
              <a:t>Business case for cloud providers</a:t>
            </a:r>
          </a:p>
          <a:p>
            <a:pPr lvl="1"/>
            <a:endParaRPr lang="en-US" dirty="0"/>
          </a:p>
        </p:txBody>
      </p:sp>
      <p:sp>
        <p:nvSpPr>
          <p:cNvPr id="5" name="Rounded Rectangular Callout 4"/>
          <p:cNvSpPr>
            <a:spLocks noChangeArrowheads="1"/>
          </p:cNvSpPr>
          <p:nvPr/>
        </p:nvSpPr>
        <p:spPr bwMode="auto">
          <a:xfrm>
            <a:off x="3810000" y="5715000"/>
            <a:ext cx="2438400" cy="914400"/>
          </a:xfrm>
          <a:prstGeom prst="wedgeRoundRectCallout">
            <a:avLst>
              <a:gd name="adj1" fmla="val 85832"/>
              <a:gd name="adj2" fmla="val -50181"/>
              <a:gd name="adj3" fmla="val 16667"/>
            </a:avLst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b="0" dirty="0" smtClean="0">
                <a:solidFill>
                  <a:schemeClr val="bg1"/>
                </a:solidFill>
                <a:latin typeface="Gill Sans"/>
                <a:cs typeface="Gill Sans"/>
              </a:rPr>
              <a:t>I think there is a world market for about five computers.</a:t>
            </a:r>
          </a:p>
        </p:txBody>
      </p:sp>
    </p:spTree>
    <p:extLst>
      <p:ext uri="{BB962C8B-B14F-4D97-AF65-F5344CB8AC3E}">
        <p14:creationId xmlns:p14="http://schemas.microsoft.com/office/powerpoint/2010/main" val="249681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Enabling Technology: Virtualization</a:t>
            </a:r>
            <a:endParaRPr lang="en-US" dirty="0"/>
          </a:p>
        </p:txBody>
      </p:sp>
      <p:grpSp>
        <p:nvGrpSpPr>
          <p:cNvPr id="4" name="Group 22"/>
          <p:cNvGrpSpPr>
            <a:grpSpLocks/>
          </p:cNvGrpSpPr>
          <p:nvPr/>
        </p:nvGrpSpPr>
        <p:grpSpPr bwMode="auto">
          <a:xfrm>
            <a:off x="990600" y="2819400"/>
            <a:ext cx="2895600" cy="2000262"/>
            <a:chOff x="2057400" y="2209800"/>
            <a:chExt cx="2895600" cy="2000322"/>
          </a:xfrm>
        </p:grpSpPr>
        <p:sp>
          <p:nvSpPr>
            <p:cNvPr id="5" name="Rounded Rectangle 5"/>
            <p:cNvSpPr>
              <a:spLocks noChangeArrowheads="1"/>
            </p:cNvSpPr>
            <p:nvPr/>
          </p:nvSpPr>
          <p:spPr bwMode="auto">
            <a:xfrm>
              <a:off x="2057400" y="3276600"/>
              <a:ext cx="2895600" cy="45720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b="0" dirty="0">
                  <a:solidFill>
                    <a:schemeClr val="bg2"/>
                  </a:solidFill>
                  <a:latin typeface="Gill Sans"/>
                  <a:cs typeface="Gill Sans"/>
                </a:rPr>
                <a:t>Hardware</a:t>
              </a:r>
            </a:p>
          </p:txBody>
        </p:sp>
        <p:sp>
          <p:nvSpPr>
            <p:cNvPr id="6" name="Rounded Rectangle 6"/>
            <p:cNvSpPr>
              <a:spLocks noChangeArrowheads="1"/>
            </p:cNvSpPr>
            <p:nvPr/>
          </p:nvSpPr>
          <p:spPr bwMode="auto">
            <a:xfrm>
              <a:off x="2057400" y="2743200"/>
              <a:ext cx="2895600" cy="45720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b="0">
                  <a:solidFill>
                    <a:schemeClr val="bg2"/>
                  </a:solidFill>
                  <a:latin typeface="Gill Sans"/>
                  <a:cs typeface="Gill Sans"/>
                </a:rPr>
                <a:t>Operating System</a:t>
              </a:r>
            </a:p>
          </p:txBody>
        </p:sp>
        <p:sp>
          <p:nvSpPr>
            <p:cNvPr id="7" name="Rounded Rectangle 7"/>
            <p:cNvSpPr>
              <a:spLocks noChangeArrowheads="1"/>
            </p:cNvSpPr>
            <p:nvPr/>
          </p:nvSpPr>
          <p:spPr bwMode="auto">
            <a:xfrm>
              <a:off x="2057400" y="2209800"/>
              <a:ext cx="914400" cy="45720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b="0" dirty="0">
                  <a:solidFill>
                    <a:schemeClr val="bg2"/>
                  </a:solidFill>
                  <a:latin typeface="Gill Sans"/>
                  <a:cs typeface="Gill Sans"/>
                </a:rPr>
                <a:t>App</a:t>
              </a:r>
            </a:p>
          </p:txBody>
        </p:sp>
        <p:sp>
          <p:nvSpPr>
            <p:cNvPr id="8" name="Rounded Rectangle 9"/>
            <p:cNvSpPr>
              <a:spLocks noChangeArrowheads="1"/>
            </p:cNvSpPr>
            <p:nvPr/>
          </p:nvSpPr>
          <p:spPr bwMode="auto">
            <a:xfrm>
              <a:off x="3048000" y="2209800"/>
              <a:ext cx="914400" cy="45720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b="0">
                  <a:solidFill>
                    <a:schemeClr val="bg2"/>
                  </a:solidFill>
                  <a:latin typeface="Gill Sans"/>
                  <a:cs typeface="Gill Sans"/>
                </a:rPr>
                <a:t>App</a:t>
              </a:r>
            </a:p>
          </p:txBody>
        </p:sp>
        <p:sp>
          <p:nvSpPr>
            <p:cNvPr id="9" name="Rounded Rectangle 11"/>
            <p:cNvSpPr>
              <a:spLocks noChangeArrowheads="1"/>
            </p:cNvSpPr>
            <p:nvPr/>
          </p:nvSpPr>
          <p:spPr bwMode="auto">
            <a:xfrm>
              <a:off x="4038600" y="2209800"/>
              <a:ext cx="914400" cy="45720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b="0">
                  <a:solidFill>
                    <a:schemeClr val="bg2"/>
                  </a:solidFill>
                  <a:latin typeface="Gill Sans"/>
                  <a:cs typeface="Gill Sans"/>
                </a:rPr>
                <a:t>App</a:t>
              </a:r>
            </a:p>
          </p:txBody>
        </p:sp>
        <p:sp>
          <p:nvSpPr>
            <p:cNvPr id="10" name="TextBox 20"/>
            <p:cNvSpPr txBox="1">
              <a:spLocks noChangeArrowheads="1"/>
            </p:cNvSpPr>
            <p:nvPr/>
          </p:nvSpPr>
          <p:spPr bwMode="auto">
            <a:xfrm>
              <a:off x="2514600" y="3810000"/>
              <a:ext cx="1981200" cy="4001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0" dirty="0">
                  <a:solidFill>
                    <a:schemeClr val="bg1"/>
                  </a:solidFill>
                  <a:latin typeface="Gill Sans"/>
                  <a:cs typeface="Gill Sans"/>
                </a:rPr>
                <a:t>Traditional Stack</a:t>
              </a:r>
            </a:p>
          </p:txBody>
        </p:sp>
      </p:grpSp>
      <p:grpSp>
        <p:nvGrpSpPr>
          <p:cNvPr id="11" name="Group 23"/>
          <p:cNvGrpSpPr>
            <a:grpSpLocks/>
          </p:cNvGrpSpPr>
          <p:nvPr/>
        </p:nvGrpSpPr>
        <p:grpSpPr bwMode="auto">
          <a:xfrm>
            <a:off x="5029200" y="2286000"/>
            <a:ext cx="2895600" cy="2533659"/>
            <a:chOff x="5638800" y="1676400"/>
            <a:chExt cx="2895600" cy="2533719"/>
          </a:xfrm>
        </p:grpSpPr>
        <p:sp>
          <p:nvSpPr>
            <p:cNvPr id="12" name="Rounded Rectangle 12"/>
            <p:cNvSpPr>
              <a:spLocks noChangeArrowheads="1"/>
            </p:cNvSpPr>
            <p:nvPr/>
          </p:nvSpPr>
          <p:spPr bwMode="auto">
            <a:xfrm>
              <a:off x="5638800" y="3276600"/>
              <a:ext cx="2895600" cy="45720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b="0">
                  <a:solidFill>
                    <a:schemeClr val="bg2"/>
                  </a:solidFill>
                  <a:latin typeface="Gill Sans"/>
                  <a:cs typeface="Gill Sans"/>
                </a:rPr>
                <a:t>Hardware</a:t>
              </a:r>
            </a:p>
          </p:txBody>
        </p:sp>
        <p:sp>
          <p:nvSpPr>
            <p:cNvPr id="13" name="Rounded Rectangle 13"/>
            <p:cNvSpPr>
              <a:spLocks noChangeArrowheads="1"/>
            </p:cNvSpPr>
            <p:nvPr/>
          </p:nvSpPr>
          <p:spPr bwMode="auto">
            <a:xfrm>
              <a:off x="5638800" y="2209800"/>
              <a:ext cx="914400" cy="45720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b="0">
                  <a:solidFill>
                    <a:schemeClr val="bg2"/>
                  </a:solidFill>
                  <a:latin typeface="Gill Sans"/>
                  <a:cs typeface="Gill Sans"/>
                </a:rPr>
                <a:t>OS</a:t>
              </a:r>
            </a:p>
          </p:txBody>
        </p:sp>
        <p:sp>
          <p:nvSpPr>
            <p:cNvPr id="14" name="Rounded Rectangle 14"/>
            <p:cNvSpPr>
              <a:spLocks noChangeArrowheads="1"/>
            </p:cNvSpPr>
            <p:nvPr/>
          </p:nvSpPr>
          <p:spPr bwMode="auto">
            <a:xfrm>
              <a:off x="5638800" y="1676400"/>
              <a:ext cx="914400" cy="45720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b="0" dirty="0">
                  <a:solidFill>
                    <a:schemeClr val="bg2"/>
                  </a:solidFill>
                  <a:latin typeface="Gill Sans"/>
                  <a:cs typeface="Gill Sans"/>
                </a:rPr>
                <a:t>App</a:t>
              </a:r>
            </a:p>
          </p:txBody>
        </p:sp>
        <p:sp>
          <p:nvSpPr>
            <p:cNvPr id="15" name="Rounded Rectangle 15"/>
            <p:cNvSpPr>
              <a:spLocks noChangeArrowheads="1"/>
            </p:cNvSpPr>
            <p:nvPr/>
          </p:nvSpPr>
          <p:spPr bwMode="auto">
            <a:xfrm>
              <a:off x="6629400" y="1676400"/>
              <a:ext cx="914400" cy="45720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b="0">
                  <a:solidFill>
                    <a:schemeClr val="bg2"/>
                  </a:solidFill>
                  <a:latin typeface="Gill Sans"/>
                  <a:cs typeface="Gill Sans"/>
                </a:rPr>
                <a:t>App</a:t>
              </a:r>
            </a:p>
          </p:txBody>
        </p:sp>
        <p:sp>
          <p:nvSpPr>
            <p:cNvPr id="16" name="Rounded Rectangle 16"/>
            <p:cNvSpPr>
              <a:spLocks noChangeArrowheads="1"/>
            </p:cNvSpPr>
            <p:nvPr/>
          </p:nvSpPr>
          <p:spPr bwMode="auto">
            <a:xfrm>
              <a:off x="7620000" y="1676400"/>
              <a:ext cx="914400" cy="45720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b="0">
                  <a:solidFill>
                    <a:schemeClr val="bg2"/>
                  </a:solidFill>
                  <a:latin typeface="Gill Sans"/>
                  <a:cs typeface="Gill Sans"/>
                </a:rPr>
                <a:t>App</a:t>
              </a:r>
            </a:p>
          </p:txBody>
        </p:sp>
        <p:sp>
          <p:nvSpPr>
            <p:cNvPr id="17" name="Rounded Rectangle 17"/>
            <p:cNvSpPr>
              <a:spLocks noChangeArrowheads="1"/>
            </p:cNvSpPr>
            <p:nvPr/>
          </p:nvSpPr>
          <p:spPr bwMode="auto">
            <a:xfrm>
              <a:off x="5638800" y="2743200"/>
              <a:ext cx="2895600" cy="45720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b="0" dirty="0">
                  <a:solidFill>
                    <a:schemeClr val="bg2"/>
                  </a:solidFill>
                  <a:latin typeface="Gill Sans"/>
                  <a:cs typeface="Gill Sans"/>
                </a:rPr>
                <a:t>Hypervisor</a:t>
              </a:r>
            </a:p>
          </p:txBody>
        </p:sp>
        <p:sp>
          <p:nvSpPr>
            <p:cNvPr id="18" name="Rounded Rectangle 18"/>
            <p:cNvSpPr>
              <a:spLocks noChangeArrowheads="1"/>
            </p:cNvSpPr>
            <p:nvPr/>
          </p:nvSpPr>
          <p:spPr bwMode="auto">
            <a:xfrm>
              <a:off x="6629400" y="2209800"/>
              <a:ext cx="914400" cy="45720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b="0">
                  <a:solidFill>
                    <a:schemeClr val="bg2"/>
                  </a:solidFill>
                  <a:latin typeface="Gill Sans"/>
                  <a:cs typeface="Gill Sans"/>
                </a:rPr>
                <a:t>OS</a:t>
              </a:r>
            </a:p>
          </p:txBody>
        </p:sp>
        <p:sp>
          <p:nvSpPr>
            <p:cNvPr id="19" name="Rounded Rectangle 19"/>
            <p:cNvSpPr>
              <a:spLocks noChangeArrowheads="1"/>
            </p:cNvSpPr>
            <p:nvPr/>
          </p:nvSpPr>
          <p:spPr bwMode="auto">
            <a:xfrm>
              <a:off x="7620000" y="2209800"/>
              <a:ext cx="914400" cy="45720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b="0">
                  <a:solidFill>
                    <a:schemeClr val="bg2"/>
                  </a:solidFill>
                  <a:latin typeface="Gill Sans"/>
                  <a:cs typeface="Gill Sans"/>
                </a:rPr>
                <a:t>OS</a:t>
              </a:r>
            </a:p>
          </p:txBody>
        </p:sp>
        <p:sp>
          <p:nvSpPr>
            <p:cNvPr id="20" name="TextBox 21"/>
            <p:cNvSpPr txBox="1">
              <a:spLocks noChangeArrowheads="1"/>
            </p:cNvSpPr>
            <p:nvPr/>
          </p:nvSpPr>
          <p:spPr bwMode="auto">
            <a:xfrm>
              <a:off x="5943601" y="3810000"/>
              <a:ext cx="2286000" cy="4001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0" dirty="0">
                  <a:solidFill>
                    <a:schemeClr val="bg1"/>
                  </a:solidFill>
                  <a:latin typeface="Gill Sans"/>
                  <a:cs typeface="Gill Sans"/>
                </a:rPr>
                <a:t>Virtualized Stack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66786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6611938"/>
            <a:ext cx="2743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>
                <a:solidFill>
                  <a:schemeClr val="bg1"/>
                </a:solidFill>
              </a:rPr>
              <a:t>Source: </a:t>
            </a:r>
            <a:r>
              <a:rPr lang="en-US" sz="1000" b="0" dirty="0" smtClean="0">
                <a:solidFill>
                  <a:schemeClr val="bg1"/>
                </a:solidFill>
              </a:rPr>
              <a:t>Wikipedia (DNA)</a:t>
            </a:r>
            <a:endParaRPr lang="en-US" sz="1000" b="0" dirty="0">
              <a:solidFill>
                <a:schemeClr val="bg1"/>
              </a:solidFill>
            </a:endParaRPr>
          </a:p>
        </p:txBody>
      </p:sp>
      <p:pic>
        <p:nvPicPr>
          <p:cNvPr id="7" name="Picture 6" descr="Benzopyrene_DNA_adduct_1JD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0" y="0"/>
            <a:ext cx="4953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21873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Everything as a Service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Utility computing = Infrastructure as a Service (</a:t>
            </a:r>
            <a:r>
              <a:rPr lang="en-US" dirty="0" err="1" smtClean="0"/>
              <a:t>IaaS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Why buy machines when you can rent cycles?</a:t>
            </a:r>
          </a:p>
          <a:p>
            <a:pPr lvl="1"/>
            <a:r>
              <a:rPr lang="en-US" dirty="0" smtClean="0"/>
              <a:t>Examples: Amazon’s EC2, </a:t>
            </a:r>
            <a:r>
              <a:rPr lang="en-US" dirty="0" err="1" smtClean="0"/>
              <a:t>Rackspace</a:t>
            </a:r>
            <a:endParaRPr lang="en-US" dirty="0" smtClean="0"/>
          </a:p>
          <a:p>
            <a:r>
              <a:rPr lang="en-US" dirty="0" smtClean="0"/>
              <a:t>Platform as a Service (</a:t>
            </a:r>
            <a:r>
              <a:rPr lang="en-US" dirty="0" err="1" smtClean="0"/>
              <a:t>PaaS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Give me nice API and take care of the maintenance, upgrades, …</a:t>
            </a:r>
          </a:p>
          <a:p>
            <a:pPr lvl="1"/>
            <a:r>
              <a:rPr lang="en-US" dirty="0" smtClean="0"/>
              <a:t>Example: Google App Engine</a:t>
            </a:r>
          </a:p>
          <a:p>
            <a:r>
              <a:rPr lang="en-US" dirty="0" smtClean="0"/>
              <a:t>Software as a Service (</a:t>
            </a:r>
            <a:r>
              <a:rPr lang="en-US" dirty="0" err="1" smtClean="0"/>
              <a:t>SaaS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Just run it for me!</a:t>
            </a:r>
          </a:p>
          <a:p>
            <a:pPr lvl="1"/>
            <a:r>
              <a:rPr lang="en-US" dirty="0" smtClean="0"/>
              <a:t>Example: Gmail, </a:t>
            </a:r>
            <a:r>
              <a:rPr lang="en-US" dirty="0" err="1" smtClean="0"/>
              <a:t>Salesforce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1185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cares?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source of problems…</a:t>
            </a:r>
          </a:p>
          <a:p>
            <a:pPr lvl="1"/>
            <a:r>
              <a:rPr lang="en-US" dirty="0" smtClean="0"/>
              <a:t>Cloud-based services </a:t>
            </a:r>
            <a:r>
              <a:rPr lang="en-US" i="1" dirty="0" smtClean="0"/>
              <a:t>generate</a:t>
            </a:r>
            <a:r>
              <a:rPr lang="en-US" dirty="0" smtClean="0"/>
              <a:t> big data</a:t>
            </a:r>
          </a:p>
          <a:p>
            <a:pPr lvl="1"/>
            <a:r>
              <a:rPr lang="en-US" dirty="0" smtClean="0"/>
              <a:t>Clouds make it easier to start companies that </a:t>
            </a:r>
            <a:r>
              <a:rPr lang="en-US" i="1" dirty="0" smtClean="0"/>
              <a:t>generate</a:t>
            </a:r>
            <a:r>
              <a:rPr lang="en-US" dirty="0" smtClean="0"/>
              <a:t> big data</a:t>
            </a:r>
          </a:p>
          <a:p>
            <a:r>
              <a:rPr lang="en-US" dirty="0" smtClean="0"/>
              <a:t>As well as a solution…</a:t>
            </a:r>
          </a:p>
          <a:p>
            <a:pPr lvl="1"/>
            <a:r>
              <a:rPr lang="en-US" dirty="0" smtClean="0"/>
              <a:t>Ability to </a:t>
            </a:r>
            <a:r>
              <a:rPr lang="en-US" dirty="0"/>
              <a:t>p</a:t>
            </a:r>
            <a:r>
              <a:rPr lang="en-US" dirty="0" smtClean="0"/>
              <a:t>rovision analytics clusters on-demand in the cloud</a:t>
            </a:r>
          </a:p>
          <a:p>
            <a:pPr lvl="1"/>
            <a:r>
              <a:rPr lang="en-US" dirty="0" smtClean="0"/>
              <a:t>Commoditization and democratization of big data capabilities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703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itennoj_honbo_garden06s3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50688" y="0"/>
            <a:ext cx="10245376" cy="6857999"/>
          </a:xfrm>
          <a:prstGeom prst="rect">
            <a:avLst/>
          </a:prstGeom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6611938"/>
            <a:ext cx="2743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>
                <a:solidFill>
                  <a:srgbClr val="FFFFFF"/>
                </a:solidFill>
              </a:rPr>
              <a:t>Source: </a:t>
            </a:r>
            <a:r>
              <a:rPr lang="en-US" sz="1000" b="0" dirty="0" smtClean="0">
                <a:solidFill>
                  <a:srgbClr val="FFFFFF"/>
                </a:solidFill>
              </a:rPr>
              <a:t>Wikipedia (Japanese rock garden)</a:t>
            </a:r>
            <a:endParaRPr lang="en-US" sz="1000" b="0" dirty="0">
              <a:solidFill>
                <a:srgbClr val="FFFFFF"/>
              </a:solidFill>
            </a:endParaRP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0" y="2476500"/>
            <a:ext cx="9144000" cy="10287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 baseline="0">
                <a:solidFill>
                  <a:schemeClr val="bg1"/>
                </a:solidFill>
                <a:latin typeface="Gill Sans"/>
                <a:ea typeface="+mj-ea"/>
                <a:cs typeface="Gill San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5pPr>
            <a:lvl6pPr marL="45713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663300"/>
                </a:solidFill>
                <a:latin typeface="Arial Black" pitchFamily="34" charset="0"/>
              </a:defRPr>
            </a:lvl6pPr>
            <a:lvl7pPr marL="914259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663300"/>
                </a:solidFill>
                <a:latin typeface="Arial Black" pitchFamily="34" charset="0"/>
              </a:defRPr>
            </a:lvl7pPr>
            <a:lvl8pPr marL="137139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663300"/>
                </a:solidFill>
                <a:latin typeface="Arial Black" pitchFamily="34" charset="0"/>
              </a:defRPr>
            </a:lvl8pPr>
            <a:lvl9pPr marL="1828519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663300"/>
                </a:solidFill>
                <a:latin typeface="Arial Black" pitchFamily="34" charset="0"/>
              </a:defRPr>
            </a:lvl9pPr>
          </a:lstStyle>
          <a:p>
            <a:pPr algn="ctr"/>
            <a:r>
              <a:rPr lang="en-US" sz="7200" b="0" dirty="0" smtClean="0">
                <a:solidFill>
                  <a:schemeClr val="tx1"/>
                </a:solidFill>
              </a:rPr>
              <a:t>Questions?</a:t>
            </a:r>
            <a:endParaRPr lang="en-US" sz="7200" b="0" dirty="0">
              <a:solidFill>
                <a:schemeClr val="tx1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533400" y="5867400"/>
            <a:ext cx="10210800" cy="685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0" kern="0" dirty="0" smtClean="0">
                <a:latin typeface="Gill Sans"/>
                <a:ea typeface="+mj-ea"/>
                <a:cs typeface="Gill Sans"/>
              </a:rPr>
              <a:t>Remember: Assignment 0 due next Tuesday at 8:30am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Gill Sans"/>
              <a:ea typeface="+mj-ea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296171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Benzopyrene_DNA_adduct_1JD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1676400"/>
            <a:ext cx="1871133" cy="2590800"/>
          </a:xfrm>
          <a:prstGeom prst="rect">
            <a:avLst/>
          </a:prstGeom>
        </p:spPr>
      </p:pic>
      <p:pic>
        <p:nvPicPr>
          <p:cNvPr id="3" name="Picture 8" descr="enlrg-figure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1000" y="2057400"/>
            <a:ext cx="21463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2700000" algn="br" rotWithShape="0">
              <a:srgbClr val="808080">
                <a:alpha val="42999"/>
              </a:srgbClr>
            </a:outerShdw>
          </a:effectLst>
        </p:spPr>
      </p:pic>
      <p:sp>
        <p:nvSpPr>
          <p:cNvPr id="5" name="Right Arrow 4"/>
          <p:cNvSpPr>
            <a:spLocks noChangeArrowheads="1"/>
          </p:cNvSpPr>
          <p:nvPr/>
        </p:nvSpPr>
        <p:spPr bwMode="auto">
          <a:xfrm>
            <a:off x="2147888" y="2620963"/>
            <a:ext cx="595312" cy="593725"/>
          </a:xfrm>
          <a:prstGeom prst="rightArrow">
            <a:avLst>
              <a:gd name="adj1" fmla="val 50000"/>
              <a:gd name="adj2" fmla="val 50134"/>
            </a:avLst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endParaRPr lang="en-US">
              <a:latin typeface="Gill Sans"/>
              <a:cs typeface="Gill San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30913" y="1600200"/>
            <a:ext cx="2408288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GGG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CCCC</a:t>
            </a:r>
            <a:endParaRPr lang="en-US" sz="1100">
              <a:solidFill>
                <a:srgbClr val="FF6600"/>
              </a:solidFill>
              <a:latin typeface="Gill Sans"/>
              <a:cs typeface="Gill San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07113" y="1795463"/>
            <a:ext cx="2295257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GG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AA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endParaRPr lang="en-US" sz="1100">
              <a:solidFill>
                <a:srgbClr val="FF6600"/>
              </a:solidFill>
              <a:latin typeface="Gill Sans"/>
              <a:cs typeface="Gill San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27738" y="2024063"/>
            <a:ext cx="2308620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GGG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CCCC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02313" y="2209800"/>
            <a:ext cx="2629803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AA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GGG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CCCC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10275" y="2405063"/>
            <a:ext cx="1762021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AA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endParaRPr lang="en-US" sz="1100">
              <a:solidFill>
                <a:srgbClr val="FF6600"/>
              </a:solidFill>
              <a:latin typeface="Gill Sans"/>
              <a:cs typeface="Gill San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35713" y="2590800"/>
            <a:ext cx="2219284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AA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GGG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endParaRPr lang="en-US" sz="1100">
              <a:solidFill>
                <a:srgbClr val="FF6600"/>
              </a:solidFill>
              <a:latin typeface="Gill Sans"/>
              <a:cs typeface="Gill San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10275" y="2798763"/>
            <a:ext cx="2629803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AA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GGG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CCCC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59513" y="3001963"/>
            <a:ext cx="2629803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AA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GGG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CCCC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91275" y="3230563"/>
            <a:ext cx="2403948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GG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endParaRPr lang="en-US" sz="1100">
              <a:solidFill>
                <a:srgbClr val="FF6600"/>
              </a:solidFill>
              <a:latin typeface="Gill Sans"/>
              <a:cs typeface="Gill San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35713" y="3459163"/>
            <a:ext cx="2629803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AA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GGG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CCCC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411913" y="3687763"/>
            <a:ext cx="2407943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GG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AA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endParaRPr lang="en-US" sz="1100">
              <a:solidFill>
                <a:srgbClr val="FF6600"/>
              </a:solidFill>
              <a:latin typeface="Gill Sans"/>
              <a:cs typeface="Gill San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10275" y="3883025"/>
            <a:ext cx="2512295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GGG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CCCC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TT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851693" y="2305050"/>
            <a:ext cx="763588" cy="120015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/>
            <a:r>
              <a:rPr lang="en-US" sz="7200" dirty="0">
                <a:solidFill>
                  <a:srgbClr val="E6F3F6"/>
                </a:solidFill>
                <a:latin typeface="Gill Sans"/>
                <a:cs typeface="Gill Sans"/>
              </a:rPr>
              <a:t>?</a:t>
            </a:r>
          </a:p>
        </p:txBody>
      </p:sp>
      <p:sp>
        <p:nvSpPr>
          <p:cNvPr id="19" name="Right Arrow 18"/>
          <p:cNvSpPr>
            <a:spLocks noChangeArrowheads="1"/>
          </p:cNvSpPr>
          <p:nvPr/>
        </p:nvSpPr>
        <p:spPr bwMode="auto">
          <a:xfrm>
            <a:off x="5230813" y="2620963"/>
            <a:ext cx="593725" cy="593725"/>
          </a:xfrm>
          <a:prstGeom prst="rightArrow">
            <a:avLst>
              <a:gd name="adj1" fmla="val 50000"/>
              <a:gd name="adj2" fmla="val 50000"/>
            </a:avLst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endParaRPr lang="en-US">
              <a:latin typeface="Gill Sans"/>
              <a:cs typeface="Gill Sans"/>
            </a:endParaRPr>
          </a:p>
        </p:txBody>
      </p:sp>
      <p:sp>
        <p:nvSpPr>
          <p:cNvPr id="20" name="TextBox 25"/>
          <p:cNvSpPr txBox="1">
            <a:spLocks noChangeArrowheads="1"/>
          </p:cNvSpPr>
          <p:nvPr/>
        </p:nvSpPr>
        <p:spPr bwMode="auto">
          <a:xfrm>
            <a:off x="661987" y="4830763"/>
            <a:ext cx="1143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Gill Sans"/>
                <a:cs typeface="Gill Sans"/>
              </a:rPr>
              <a:t>Subject genome</a:t>
            </a:r>
          </a:p>
        </p:txBody>
      </p:sp>
      <p:sp>
        <p:nvSpPr>
          <p:cNvPr id="21" name="TextBox 26"/>
          <p:cNvSpPr txBox="1">
            <a:spLocks noChangeArrowheads="1"/>
          </p:cNvSpPr>
          <p:nvPr/>
        </p:nvSpPr>
        <p:spPr bwMode="auto">
          <a:xfrm>
            <a:off x="3308350" y="5878513"/>
            <a:ext cx="13716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Gill Sans"/>
                <a:cs typeface="Gill Sans"/>
              </a:rPr>
              <a:t>Sequencer</a:t>
            </a:r>
          </a:p>
        </p:txBody>
      </p:sp>
      <p:sp>
        <p:nvSpPr>
          <p:cNvPr id="22" name="TextBox 27"/>
          <p:cNvSpPr txBox="1">
            <a:spLocks noChangeArrowheads="1"/>
          </p:cNvSpPr>
          <p:nvPr/>
        </p:nvSpPr>
        <p:spPr bwMode="auto">
          <a:xfrm>
            <a:off x="7021513" y="4419600"/>
            <a:ext cx="1143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Gill Sans"/>
                <a:cs typeface="Gill Sans"/>
              </a:rPr>
              <a:t>Reads</a:t>
            </a:r>
          </a:p>
        </p:txBody>
      </p:sp>
      <p:pic>
        <p:nvPicPr>
          <p:cNvPr id="23" name="Picture 10" descr="solex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95681" y="609600"/>
            <a:ext cx="1996939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1" descr="PR00374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65450" y="3867150"/>
            <a:ext cx="2057400" cy="1907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>
            <a:off x="6166688" y="4800600"/>
            <a:ext cx="25312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chemeClr val="bg1"/>
                </a:solidFill>
                <a:latin typeface="Gill Sans"/>
                <a:cs typeface="Gill Sans"/>
              </a:rPr>
              <a:t>Human genome: 3 </a:t>
            </a:r>
            <a:r>
              <a:rPr lang="en-US" b="0" dirty="0" err="1" smtClean="0">
                <a:solidFill>
                  <a:schemeClr val="bg1"/>
                </a:solidFill>
                <a:latin typeface="Gill Sans"/>
                <a:cs typeface="Gill Sans"/>
              </a:rPr>
              <a:t>gbp</a:t>
            </a:r>
            <a:endParaRPr lang="en-US" b="0" dirty="0" smtClean="0">
              <a:solidFill>
                <a:schemeClr val="bg1"/>
              </a:solidFill>
              <a:latin typeface="Gill Sans"/>
              <a:cs typeface="Gill Sans"/>
            </a:endParaRPr>
          </a:p>
          <a:p>
            <a:r>
              <a:rPr lang="en-US" b="0" dirty="0" smtClean="0">
                <a:solidFill>
                  <a:schemeClr val="bg1"/>
                </a:solidFill>
                <a:latin typeface="Gill Sans"/>
                <a:cs typeface="Gill Sans"/>
              </a:rPr>
              <a:t>A few billion short reads </a:t>
            </a:r>
            <a:br>
              <a:rPr lang="en-US" b="0" dirty="0" smtClean="0">
                <a:solidFill>
                  <a:schemeClr val="bg1"/>
                </a:solidFill>
                <a:latin typeface="Gill Sans"/>
                <a:cs typeface="Gill Sans"/>
              </a:rPr>
            </a:br>
            <a:r>
              <a:rPr lang="en-US" b="0" dirty="0" smtClean="0">
                <a:solidFill>
                  <a:schemeClr val="bg1"/>
                </a:solidFill>
                <a:latin typeface="Gill Sans"/>
                <a:cs typeface="Gill Sans"/>
              </a:rPr>
              <a:t>(~100 GB compressed data)</a:t>
            </a:r>
            <a:endParaRPr lang="en-US" b="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35189117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 animBg="1"/>
      <p:bldP spid="19" grpId="0" animBg="1"/>
      <p:bldP spid="20" grpId="0"/>
      <p:bldP spid="21" grpId="0"/>
      <p:bldP spid="22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ThreeGorgesDam-China20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295400" y="-56755"/>
            <a:ext cx="11658601" cy="6914756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4724400" y="228600"/>
            <a:ext cx="3886200" cy="6858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ea typeface="+mj-ea"/>
                <a:cs typeface="Gill Sans"/>
              </a:rPr>
              <a:t>Engineering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/>
              <a:ea typeface="+mj-ea"/>
              <a:cs typeface="Gill Sans"/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3810000" y="914400"/>
            <a:ext cx="4800600" cy="838200"/>
          </a:xfrm>
          <a:prstGeom prst="rect">
            <a:avLst/>
          </a:prstGeom>
        </p:spPr>
        <p:txBody>
          <a:bodyPr/>
          <a:lstStyle/>
          <a:p>
            <a:pPr marL="342848" lvl="0" indent="-342848" algn="r" eaLnBrk="1" hangingPunct="1">
              <a:spcBef>
                <a:spcPct val="25000"/>
              </a:spcBef>
              <a:spcAft>
                <a:spcPct val="25000"/>
              </a:spcAft>
              <a:buClr>
                <a:srgbClr val="5675A9"/>
              </a:buClr>
              <a:buSzPct val="75000"/>
            </a:pPr>
            <a:r>
              <a:rPr lang="en-US" sz="2000" b="0" kern="0" dirty="0" smtClean="0">
                <a:solidFill>
                  <a:schemeClr val="bg1"/>
                </a:solidFill>
                <a:latin typeface="Gill Sans"/>
                <a:cs typeface="Gill Sans"/>
              </a:rPr>
              <a:t>The unreasonable effectiveness of data</a:t>
            </a:r>
          </a:p>
          <a:p>
            <a:pPr marL="342848" lvl="0" indent="-342848" algn="r" eaLnBrk="1" hangingPunct="1">
              <a:spcBef>
                <a:spcPct val="25000"/>
              </a:spcBef>
              <a:spcAft>
                <a:spcPct val="25000"/>
              </a:spcAft>
              <a:buClr>
                <a:srgbClr val="5675A9"/>
              </a:buClr>
              <a:buSzPct val="75000"/>
            </a:pPr>
            <a:r>
              <a:rPr lang="en-US" sz="2000" b="0" kern="0" dirty="0" smtClean="0">
                <a:solidFill>
                  <a:schemeClr val="bg1"/>
                </a:solidFill>
                <a:latin typeface="Gill Sans"/>
                <a:cs typeface="Gill Sans"/>
              </a:rPr>
              <a:t>Search, recommendation, prediction, …</a:t>
            </a:r>
          </a:p>
        </p:txBody>
      </p:sp>
      <p:sp>
        <p:nvSpPr>
          <p:cNvPr id="21" name="TextBox 3"/>
          <p:cNvSpPr txBox="1">
            <a:spLocks noChangeArrowheads="1"/>
          </p:cNvSpPr>
          <p:nvPr/>
        </p:nvSpPr>
        <p:spPr bwMode="auto">
          <a:xfrm>
            <a:off x="6477000" y="6611938"/>
            <a:ext cx="26670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1000" b="0" dirty="0">
                <a:solidFill>
                  <a:srgbClr val="FFFFFF"/>
                </a:solidFill>
              </a:rPr>
              <a:t>Source: </a:t>
            </a:r>
            <a:r>
              <a:rPr lang="en-US" sz="1000" b="0" dirty="0" smtClean="0">
                <a:solidFill>
                  <a:srgbClr val="FFFFFF"/>
                </a:solidFill>
              </a:rPr>
              <a:t>Wikipedia (Three Gorges Dam)</a:t>
            </a:r>
          </a:p>
        </p:txBody>
      </p:sp>
    </p:spTree>
    <p:extLst>
      <p:ext uri="{BB962C8B-B14F-4D97-AF65-F5344CB8AC3E}">
        <p14:creationId xmlns:p14="http://schemas.microsoft.com/office/powerpoint/2010/main" val="153599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My Theme Colors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FFF99"/>
      </a:accent1>
      <a:accent2>
        <a:srgbClr val="9999FF"/>
      </a:accent2>
      <a:accent3>
        <a:srgbClr val="CCFF99"/>
      </a:accent3>
      <a:accent4>
        <a:srgbClr val="FF99CC"/>
      </a:accent4>
      <a:accent5>
        <a:srgbClr val="99CCFF"/>
      </a:accent5>
      <a:accent6>
        <a:srgbClr val="FFCC99"/>
      </a:accent6>
      <a:hlink>
        <a:srgbClr val="FFFFFF"/>
      </a:hlink>
      <a:folHlink>
        <a:srgbClr val="B2B2B2"/>
      </a:folHlink>
    </a:clrScheme>
    <a:fontScheme name="Default Design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25252F"/>
        </a:dk1>
        <a:lt1>
          <a:srgbClr val="9999FF"/>
        </a:lt1>
        <a:dk2>
          <a:srgbClr val="000000"/>
        </a:dk2>
        <a:lt2>
          <a:srgbClr val="FFFFFF"/>
        </a:lt2>
        <a:accent1>
          <a:srgbClr val="3366FF"/>
        </a:accent1>
        <a:accent2>
          <a:srgbClr val="003399"/>
        </a:accent2>
        <a:accent3>
          <a:srgbClr val="AAAAAA"/>
        </a:accent3>
        <a:accent4>
          <a:srgbClr val="8282DA"/>
        </a:accent4>
        <a:accent5>
          <a:srgbClr val="ADB8FF"/>
        </a:accent5>
        <a:accent6>
          <a:srgbClr val="002D8A"/>
        </a:accent6>
        <a:hlink>
          <a:srgbClr val="0099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314183"/>
        </a:dk1>
        <a:lt1>
          <a:srgbClr val="FFFFFF"/>
        </a:lt1>
        <a:dk2>
          <a:srgbClr val="0B1E45"/>
        </a:dk2>
        <a:lt2>
          <a:srgbClr val="FFFFFF"/>
        </a:lt2>
        <a:accent1>
          <a:srgbClr val="6666FF"/>
        </a:accent1>
        <a:accent2>
          <a:srgbClr val="0066FF"/>
        </a:accent2>
        <a:accent3>
          <a:srgbClr val="AAABB0"/>
        </a:accent3>
        <a:accent4>
          <a:srgbClr val="DADADA"/>
        </a:accent4>
        <a:accent5>
          <a:srgbClr val="B8B8FF"/>
        </a:accent5>
        <a:accent6>
          <a:srgbClr val="005CE7"/>
        </a:accent6>
        <a:hlink>
          <a:srgbClr val="0066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194349"/>
        </a:dk1>
        <a:lt1>
          <a:srgbClr val="FFFFCC"/>
        </a:lt1>
        <a:dk2>
          <a:srgbClr val="006666"/>
        </a:dk2>
        <a:lt2>
          <a:srgbClr val="FFFFFF"/>
        </a:lt2>
        <a:accent1>
          <a:srgbClr val="99CC00"/>
        </a:accent1>
        <a:accent2>
          <a:srgbClr val="00B6B2"/>
        </a:accent2>
        <a:accent3>
          <a:srgbClr val="AAB8B8"/>
        </a:accent3>
        <a:accent4>
          <a:srgbClr val="DADAAE"/>
        </a:accent4>
        <a:accent5>
          <a:srgbClr val="CAE2AA"/>
        </a:accent5>
        <a:accent6>
          <a:srgbClr val="00A5A1"/>
        </a:accent6>
        <a:hlink>
          <a:srgbClr val="669900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194349"/>
        </a:dk1>
        <a:lt1>
          <a:srgbClr val="FFFFCC"/>
        </a:lt1>
        <a:dk2>
          <a:srgbClr val="0000FF"/>
        </a:dk2>
        <a:lt2>
          <a:srgbClr val="FFFFFF"/>
        </a:lt2>
        <a:accent1>
          <a:srgbClr val="0099FF"/>
        </a:accent1>
        <a:accent2>
          <a:srgbClr val="33CC33"/>
        </a:accent2>
        <a:accent3>
          <a:srgbClr val="AAAAFF"/>
        </a:accent3>
        <a:accent4>
          <a:srgbClr val="DADAAE"/>
        </a:accent4>
        <a:accent5>
          <a:srgbClr val="AACAFF"/>
        </a:accent5>
        <a:accent6>
          <a:srgbClr val="2DB92D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194349"/>
        </a:dk1>
        <a:lt1>
          <a:srgbClr val="FFFFCC"/>
        </a:lt1>
        <a:dk2>
          <a:srgbClr val="72A497"/>
        </a:dk2>
        <a:lt2>
          <a:srgbClr val="000000"/>
        </a:lt2>
        <a:accent1>
          <a:srgbClr val="805D32"/>
        </a:accent1>
        <a:accent2>
          <a:srgbClr val="7D2F3C"/>
        </a:accent2>
        <a:accent3>
          <a:srgbClr val="BCCFC9"/>
        </a:accent3>
        <a:accent4>
          <a:srgbClr val="DADAAE"/>
        </a:accent4>
        <a:accent5>
          <a:srgbClr val="C0B6AD"/>
        </a:accent5>
        <a:accent6>
          <a:srgbClr val="712A35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1C1C1C"/>
        </a:dk1>
        <a:lt1>
          <a:srgbClr val="FFFFFF"/>
        </a:lt1>
        <a:dk2>
          <a:srgbClr val="710F0F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BB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666699"/>
        </a:hlink>
        <a:folHlink>
          <a:srgbClr val="99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336666"/>
        </a:dk1>
        <a:lt1>
          <a:srgbClr val="FFFFFF"/>
        </a:lt1>
        <a:dk2>
          <a:srgbClr val="000000"/>
        </a:dk2>
        <a:lt2>
          <a:srgbClr val="666699"/>
        </a:lt2>
        <a:accent1>
          <a:srgbClr val="99CCCC"/>
        </a:accent1>
        <a:accent2>
          <a:srgbClr val="CCCCCC"/>
        </a:accent2>
        <a:accent3>
          <a:srgbClr val="FFFFFF"/>
        </a:accent3>
        <a:accent4>
          <a:srgbClr val="2A5656"/>
        </a:accent4>
        <a:accent5>
          <a:srgbClr val="CAE2E2"/>
        </a:accent5>
        <a:accent6>
          <a:srgbClr val="B9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336699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CC33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B98A00"/>
        </a:accent6>
        <a:hlink>
          <a:srgbClr val="CC66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666699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B8CA"/>
        </a:accent5>
        <a:accent6>
          <a:srgbClr val="8A8AE7"/>
        </a:accent6>
        <a:hlink>
          <a:srgbClr val="3366FF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48566</TotalTime>
  <Words>2397</Words>
  <Application>Microsoft Macintosh PowerPoint</Application>
  <PresentationFormat>On-screen Show (4:3)</PresentationFormat>
  <Paragraphs>645</Paragraphs>
  <Slides>72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3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 data like more data!</vt:lpstr>
      <vt:lpstr>PowerPoint Presentation</vt:lpstr>
      <vt:lpstr>PowerPoint Presentation</vt:lpstr>
      <vt:lpstr>Virtuous Product Cycle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datacenter is the computer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Building Blocks</vt:lpstr>
      <vt:lpstr>PowerPoint Presentation</vt:lpstr>
      <vt:lpstr>PowerPoint Presentation</vt:lpstr>
      <vt:lpstr>PowerPoint Presentation</vt:lpstr>
      <vt:lpstr>Storage Hierarchy</vt:lpstr>
      <vt:lpstr>Storage Hierarchy</vt:lpstr>
      <vt:lpstr>Storage Hierarchy</vt:lpstr>
      <vt:lpstr>Anatomy of a Datacenter</vt:lpstr>
      <vt:lpstr>Anatomy of a Datacenter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datacenter is the computer</vt:lpstr>
      <vt:lpstr>“Big Ideas”</vt:lpstr>
      <vt:lpstr>Scaling “up” vs. “out”</vt:lpstr>
      <vt:lpstr>Modeling Communication Costs</vt:lpstr>
      <vt:lpstr>Cost of Parallelization</vt:lpstr>
      <vt:lpstr>Advantages of scaling “up”</vt:lpstr>
      <vt:lpstr>Counterpoint: Scaling up?</vt:lpstr>
      <vt:lpstr>PowerPoint Presentation</vt:lpstr>
      <vt:lpstr>Moving Data Around</vt:lpstr>
      <vt:lpstr>Seeks vs. Scans</vt:lpstr>
      <vt:lpstr>Justifying the “Big Ideas”</vt:lpstr>
      <vt:lpstr>PowerPoint Presentation</vt:lpstr>
      <vt:lpstr>How do we get data to the workers?</vt:lpstr>
      <vt:lpstr>Distributed File System</vt:lpstr>
      <vt:lpstr>GFS: Assumptions</vt:lpstr>
      <vt:lpstr>GFS: Design Decisions</vt:lpstr>
      <vt:lpstr>From GFS to HDFS</vt:lpstr>
      <vt:lpstr>HDFS Architecture</vt:lpstr>
      <vt:lpstr>Namenode Responsibilities</vt:lpstr>
      <vt:lpstr>PowerPoint Presentation</vt:lpstr>
      <vt:lpstr>Putting everything together…</vt:lpstr>
      <vt:lpstr>PowerPoint Presentation</vt:lpstr>
      <vt:lpstr>PowerPoint Presentation</vt:lpstr>
      <vt:lpstr>PowerPoint Presentation</vt:lpstr>
      <vt:lpstr>The best thing since sliced bread?</vt:lpstr>
      <vt:lpstr>Rebranding of web 2.0</vt:lpstr>
      <vt:lpstr>PowerPoint Presentation</vt:lpstr>
      <vt:lpstr>Utility Computing</vt:lpstr>
      <vt:lpstr>Enabling Technology: Virtualization</vt:lpstr>
      <vt:lpstr>Everything as a Service</vt:lpstr>
      <vt:lpstr>Who cares?</vt:lpstr>
      <vt:lpstr>PowerPoint Presentation</vt:lpstr>
    </vt:vector>
  </TitlesOfParts>
  <Manager/>
  <Company>University of Waterloo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Big Data Infrastructure</dc:title>
  <dc:subject/>
  <dc:creator>Jimmy Lin</dc:creator>
  <cp:keywords/>
  <dc:description/>
  <cp:lastModifiedBy>Jimmy Lin</cp:lastModifiedBy>
  <cp:revision>8423</cp:revision>
  <dcterms:created xsi:type="dcterms:W3CDTF">2012-08-31T06:36:49Z</dcterms:created>
  <dcterms:modified xsi:type="dcterms:W3CDTF">2016-01-15T02:20:26Z</dcterms:modified>
  <cp:category/>
</cp:coreProperties>
</file>