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925" r:id="rId2"/>
    <p:sldId id="899" r:id="rId3"/>
    <p:sldId id="861" r:id="rId4"/>
    <p:sldId id="862" r:id="rId5"/>
    <p:sldId id="863" r:id="rId6"/>
    <p:sldId id="753" r:id="rId7"/>
    <p:sldId id="674" r:id="rId8"/>
    <p:sldId id="675" r:id="rId9"/>
    <p:sldId id="676" r:id="rId10"/>
    <p:sldId id="677" r:id="rId11"/>
    <p:sldId id="678" r:id="rId12"/>
    <p:sldId id="932" r:id="rId13"/>
    <p:sldId id="900" r:id="rId14"/>
    <p:sldId id="901" r:id="rId15"/>
    <p:sldId id="844" r:id="rId16"/>
    <p:sldId id="847" r:id="rId17"/>
    <p:sldId id="848" r:id="rId18"/>
    <p:sldId id="849" r:id="rId19"/>
    <p:sldId id="850" r:id="rId20"/>
    <p:sldId id="851" r:id="rId21"/>
    <p:sldId id="852" r:id="rId22"/>
    <p:sldId id="853" r:id="rId23"/>
    <p:sldId id="854" r:id="rId24"/>
    <p:sldId id="855" r:id="rId25"/>
    <p:sldId id="856" r:id="rId26"/>
    <p:sldId id="868" r:id="rId27"/>
    <p:sldId id="916" r:id="rId28"/>
    <p:sldId id="902" r:id="rId29"/>
    <p:sldId id="926" r:id="rId30"/>
    <p:sldId id="904" r:id="rId31"/>
    <p:sldId id="905" r:id="rId32"/>
    <p:sldId id="906" r:id="rId33"/>
    <p:sldId id="907" r:id="rId34"/>
    <p:sldId id="908" r:id="rId35"/>
    <p:sldId id="909" r:id="rId36"/>
    <p:sldId id="910" r:id="rId37"/>
    <p:sldId id="911" r:id="rId38"/>
    <p:sldId id="912" r:id="rId39"/>
    <p:sldId id="913" r:id="rId40"/>
    <p:sldId id="914" r:id="rId41"/>
    <p:sldId id="927" r:id="rId42"/>
    <p:sldId id="832" r:id="rId43"/>
    <p:sldId id="826" r:id="rId44"/>
    <p:sldId id="930" r:id="rId45"/>
    <p:sldId id="931" r:id="rId46"/>
    <p:sldId id="929" r:id="rId47"/>
    <p:sldId id="829" r:id="rId48"/>
    <p:sldId id="834" r:id="rId49"/>
    <p:sldId id="865" r:id="rId50"/>
    <p:sldId id="831" r:id="rId51"/>
    <p:sldId id="835" r:id="rId52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1pPr>
    <a:lvl2pPr marL="45713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2pPr>
    <a:lvl3pPr marL="914259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3pPr>
    <a:lvl4pPr marL="137139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4pPr>
    <a:lvl5pPr marL="1828519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5pPr>
    <a:lvl6pPr marL="2285649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6pPr>
    <a:lvl7pPr marL="2742780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7pPr>
    <a:lvl8pPr marL="3199908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8pPr>
    <a:lvl9pPr marL="3657039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CC99"/>
    <a:srgbClr val="CCFF99"/>
    <a:srgbClr val="CC99FF"/>
    <a:srgbClr val="000066"/>
    <a:srgbClr val="996600"/>
    <a:srgbClr val="4D6997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8" autoAdjust="0"/>
    <p:restoredTop sz="75202" autoAdjust="0"/>
  </p:normalViewPr>
  <p:slideViewPr>
    <p:cSldViewPr>
      <p:cViewPr varScale="1">
        <p:scale>
          <a:sx n="87" d="100"/>
          <a:sy n="87" d="100"/>
        </p:scale>
        <p:origin x="-8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782" y="-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1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algn="r"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6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1" y="9121776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algn="r"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D098A0DF-783C-49D9-9260-6806A799F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716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4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algn="r"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797425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59301"/>
            <a:ext cx="585311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9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4" y="9120189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algn="r"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A0D86A14-AC1F-4C9A-8DDE-CE6B11F31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597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1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25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39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51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64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0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08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3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D86A14-AC1F-4C9A-8DDE-CE6B11F3119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D86A14-AC1F-4C9A-8DDE-CE6B11F3119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By the time it shuts down in 2011, the CERN collider should have amassed about 20 times as much data as it now has. (</a:t>
            </a:r>
            <a:r>
              <a:rPr lang="en-US" dirty="0" err="1" smtClean="0"/>
              <a:t>NYTimes</a:t>
            </a:r>
            <a:r>
              <a:rPr lang="en-US" dirty="0" smtClean="0"/>
              <a:t> article, “Trillions of Reasons to Be Excited”,</a:t>
            </a:r>
            <a:r>
              <a:rPr lang="en-US" baseline="0" dirty="0" smtClean="0"/>
              <a:t> 11/1/2010)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D86A14-AC1F-4C9A-8DDE-CE6B11F3119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17</a:t>
            </a:fld>
            <a:endParaRPr lang="en-US" smtClean="0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E0E3AECE-B484-4CCE-BBA3-71147881B3B6}" type="slidenum">
              <a:rPr lang="en-US" smtClean="0"/>
              <a:pPr defTabSz="963613"/>
              <a:t>18</a:t>
            </a:fld>
            <a:endParaRPr lang="en-US" smtClean="0"/>
          </a:p>
        </p:txBody>
      </p:sp>
      <p:sp>
        <p:nvSpPr>
          <p:cNvPr id="56323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6324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4EE3B3EE-3CD6-4E0D-BD42-34D565D868CA}" type="slidenum">
              <a:rPr lang="en-US" smtClean="0"/>
              <a:pPr defTabSz="963613"/>
              <a:t>20</a:t>
            </a:fld>
            <a:endParaRPr lang="en-US" smtClean="0"/>
          </a:p>
        </p:txBody>
      </p:sp>
      <p:sp>
        <p:nvSpPr>
          <p:cNvPr id="57347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7348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F3593648-B6B4-48DF-B44C-E3693731EC71}" type="slidenum">
              <a:rPr lang="en-GB" smtClean="0"/>
              <a:pPr defTabSz="963613"/>
              <a:t>32</a:t>
            </a:fld>
            <a:endParaRPr lang="en-GB" smtClean="0"/>
          </a:p>
        </p:txBody>
      </p:sp>
      <p:sp>
        <p:nvSpPr>
          <p:cNvPr id="107523" name="Text Box 1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657" tIns="48328" rIns="96657" bIns="48328" anchor="ctr"/>
          <a:lstStyle/>
          <a:p>
            <a:endParaRPr lang="en-US"/>
          </a:p>
        </p:txBody>
      </p:sp>
      <p:sp>
        <p:nvSpPr>
          <p:cNvPr id="107524" name="Rectangle 2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8350" cy="431958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F3593648-B6B4-48DF-B44C-E3693731EC71}" type="slidenum">
              <a:rPr lang="en-GB" smtClean="0"/>
              <a:pPr defTabSz="963613"/>
              <a:t>36</a:t>
            </a:fld>
            <a:endParaRPr lang="en-GB" smtClean="0"/>
          </a:p>
        </p:txBody>
      </p:sp>
      <p:sp>
        <p:nvSpPr>
          <p:cNvPr id="107523" name="Text Box 1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657" tIns="48328" rIns="96657" bIns="48328" anchor="ctr"/>
          <a:lstStyle/>
          <a:p>
            <a:endParaRPr lang="en-US"/>
          </a:p>
        </p:txBody>
      </p:sp>
      <p:sp>
        <p:nvSpPr>
          <p:cNvPr id="107524" name="Rectangle 2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8350" cy="431958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1" y="1371600"/>
            <a:ext cx="6477000" cy="1752600"/>
          </a:xfrm>
        </p:spPr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1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895600"/>
            <a:ext cx="9144000" cy="1028700"/>
          </a:xfrm>
        </p:spPr>
        <p:txBody>
          <a:bodyPr/>
          <a:lstStyle>
            <a:lvl1pPr algn="ctr">
              <a:defRPr sz="4000" b="1"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14300"/>
            <a:ext cx="86868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066800"/>
            <a:ext cx="8458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6" r:id="rId4"/>
    <p:sldLayoutId id="2147483653" r:id="rId5"/>
    <p:sldLayoutId id="2147483654" r:id="rId6"/>
    <p:sldLayoutId id="2147483657" r:id="rId7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baseline="0">
          <a:solidFill>
            <a:schemeClr val="bg1"/>
          </a:solidFill>
          <a:latin typeface="Gill Sans"/>
          <a:ea typeface="+mj-ea"/>
          <a:cs typeface="Gill San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9pPr>
    </p:titleStyle>
    <p:bodyStyle>
      <a:lvl1pPr marL="342848" indent="-342848" algn="l" rtl="0" eaLnBrk="0" fontAlgn="base" hangingPunct="0">
        <a:spcBef>
          <a:spcPct val="25000"/>
        </a:spcBef>
        <a:spcAft>
          <a:spcPct val="25000"/>
        </a:spcAft>
        <a:buClr>
          <a:srgbClr val="5675A9"/>
        </a:buClr>
        <a:buSzPct val="75000"/>
        <a:buFont typeface="Wingdings" charset="2"/>
        <a:buChar char="¢"/>
        <a:defRPr sz="2400" baseline="0">
          <a:solidFill>
            <a:schemeClr val="bg1"/>
          </a:solidFill>
          <a:latin typeface="Gill Sans"/>
          <a:ea typeface="+mn-ea"/>
          <a:cs typeface="Gill Sans"/>
        </a:defRPr>
      </a:lvl1pPr>
      <a:lvl2pPr marL="742836" indent="-285707" algn="l" rtl="0" eaLnBrk="0" fontAlgn="base" hangingPunct="0">
        <a:spcBef>
          <a:spcPct val="10000"/>
        </a:spcBef>
        <a:spcAft>
          <a:spcPct val="10000"/>
        </a:spcAft>
        <a:buClr>
          <a:srgbClr val="5675A9"/>
        </a:buClr>
        <a:buSzPct val="75000"/>
        <a:buFont typeface="Wingdings" charset="2"/>
        <a:buChar char="l"/>
        <a:defRPr sz="2000" baseline="0">
          <a:solidFill>
            <a:schemeClr val="bg1"/>
          </a:solidFill>
          <a:latin typeface="Gill Sans"/>
          <a:cs typeface="Gill Sans"/>
        </a:defRPr>
      </a:lvl2pPr>
      <a:lvl3pPr marL="1142824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800" baseline="0">
          <a:solidFill>
            <a:schemeClr val="bg1"/>
          </a:solidFill>
          <a:latin typeface="Gill Sans"/>
          <a:cs typeface="Gill Sans"/>
        </a:defRPr>
      </a:lvl3pPr>
      <a:lvl4pPr marL="1599954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600" baseline="0">
          <a:solidFill>
            <a:schemeClr val="bg1"/>
          </a:solidFill>
          <a:latin typeface="Gill Sans"/>
          <a:cs typeface="Gill Sans"/>
        </a:defRPr>
      </a:lvl4pPr>
      <a:lvl5pPr marL="2057085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600" baseline="0">
          <a:solidFill>
            <a:schemeClr val="bg1"/>
          </a:solidFill>
          <a:latin typeface="Gill Sans"/>
          <a:cs typeface="Gill Sans"/>
        </a:defRPr>
      </a:lvl5pPr>
      <a:lvl6pPr marL="2514215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6pPr>
      <a:lvl7pPr marL="2971344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7pPr>
      <a:lvl8pPr marL="3428475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8pPr>
      <a:lvl9pPr marL="3885603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3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jpeg"/><Relationship Id="rId12" Type="http://schemas.openxmlformats.org/officeDocument/2006/relationships/image" Target="../media/image20.jpg"/><Relationship Id="rId13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png"/><Relationship Id="rId8" Type="http://schemas.openxmlformats.org/officeDocument/2006/relationships/image" Target="../media/image16.jpeg"/><Relationship Id="rId9" Type="http://schemas.openxmlformats.org/officeDocument/2006/relationships/image" Target="../media/image17.jpeg"/><Relationship Id="rId10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UniversityOfWaterloo_logo_horiz_rg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064" y="0"/>
            <a:ext cx="4393936" cy="1761759"/>
          </a:xfrm>
          <a:prstGeom prst="rect">
            <a:avLst/>
          </a:prstGeom>
        </p:spPr>
      </p:pic>
      <p:sp>
        <p:nvSpPr>
          <p:cNvPr id="8194" name="Rectangle 14"/>
          <p:cNvSpPr>
            <a:spLocks noChangeArrowheads="1"/>
          </p:cNvSpPr>
          <p:nvPr/>
        </p:nvSpPr>
        <p:spPr bwMode="auto">
          <a:xfrm>
            <a:off x="76200" y="1371599"/>
            <a:ext cx="8991600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3600" dirty="0" smtClean="0">
                <a:solidFill>
                  <a:schemeClr val="bg2"/>
                </a:solidFill>
                <a:latin typeface="Gill Sans"/>
                <a:cs typeface="Gill Sans"/>
              </a:rPr>
              <a:t>Big Data Infrastructure</a:t>
            </a:r>
            <a:endParaRPr lang="en-US" sz="360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  <p:pic>
        <p:nvPicPr>
          <p:cNvPr id="9" name="Picture 13" descr="creative-commo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00" y="6358582"/>
            <a:ext cx="111760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76200" y="29718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800" b="0" dirty="0" smtClean="0">
                <a:solidFill>
                  <a:schemeClr val="bg2"/>
                </a:solidFill>
                <a:latin typeface="Gill Sans"/>
                <a:cs typeface="Gill Sans"/>
              </a:rPr>
              <a:t>Week 1: Introduction (1/2)</a:t>
            </a:r>
            <a:endParaRPr lang="en-US" sz="2800" b="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371600" y="6324600"/>
            <a:ext cx="69037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  <a:latin typeface="Gill Sans"/>
                <a:cs typeface="Gill Sans"/>
              </a:rPr>
              <a:t>This work is licensed under a Creative Commons Attribution-Noncommercial-Share Alike 3.0 United States</a:t>
            </a:r>
            <a:br>
              <a:rPr lang="en-US" sz="1200" b="0" dirty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1200" b="0" dirty="0">
                <a:solidFill>
                  <a:schemeClr val="bg1"/>
                </a:solidFill>
                <a:latin typeface="Gill Sans"/>
                <a:cs typeface="Gill Sans"/>
              </a:rPr>
              <a:t>See http://creativecommons.org/licenses/by-nc-sa/3.0/us/ for details</a:t>
            </a: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0" y="2057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400" b="0" dirty="0">
                <a:solidFill>
                  <a:schemeClr val="bg2"/>
                </a:solidFill>
                <a:latin typeface="Gill Sans"/>
                <a:cs typeface="Gill Sans"/>
              </a:rPr>
              <a:t>CS 489/698 Big Data Infrastructure (Winter 2016)</a:t>
            </a: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76200" y="457200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400" b="0" dirty="0" smtClean="0">
                <a:solidFill>
                  <a:schemeClr val="bg2"/>
                </a:solidFill>
                <a:latin typeface="Gill Sans"/>
                <a:cs typeface="Gill Sans"/>
              </a:rPr>
              <a:t>Jimmy Lin</a:t>
            </a:r>
          </a:p>
          <a:p>
            <a:pPr algn="ctr" eaLnBrk="1" hangingPunct="1"/>
            <a:r>
              <a:rPr lang="en-US" sz="2000" b="0" dirty="0" smtClean="0">
                <a:solidFill>
                  <a:schemeClr val="bg2"/>
                </a:solidFill>
                <a:latin typeface="Gill Sans"/>
                <a:cs typeface="Gill Sans"/>
              </a:rPr>
              <a:t>David R. Cheriton School of Computer Science</a:t>
            </a:r>
          </a:p>
          <a:p>
            <a:pPr algn="ctr" eaLnBrk="1" hangingPunct="1"/>
            <a:r>
              <a:rPr lang="en-US" sz="2000" b="0" dirty="0" smtClean="0">
                <a:solidFill>
                  <a:schemeClr val="bg2"/>
                </a:solidFill>
                <a:latin typeface="Gill Sans"/>
                <a:cs typeface="Gill Sans"/>
              </a:rPr>
              <a:t>University of Waterloo</a:t>
            </a:r>
            <a:endParaRPr lang="en-US" sz="2000" b="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76200" y="3352801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400" b="0" dirty="0" smtClean="0">
                <a:solidFill>
                  <a:schemeClr val="bg2"/>
                </a:solidFill>
                <a:latin typeface="Gill Sans"/>
                <a:cs typeface="Gill Sans"/>
              </a:rPr>
              <a:t>January 5, 2016</a:t>
            </a:r>
            <a:endParaRPr lang="en-US" sz="2400" b="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371600" y="5943600"/>
            <a:ext cx="63273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These slides are available at http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://</a:t>
            </a:r>
            <a:r>
              <a:rPr lang="en-US" sz="1800" b="0" dirty="0" err="1">
                <a:solidFill>
                  <a:schemeClr val="bg1"/>
                </a:solidFill>
                <a:latin typeface="Gill Sans"/>
                <a:cs typeface="Gill Sans"/>
              </a:rPr>
              <a:t>lintool.github.io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/bigdata-2016w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06263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ThreeGorgesDam-China2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95400" y="-56755"/>
            <a:ext cx="11658601" cy="6914756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4724400" y="228600"/>
            <a:ext cx="3886200" cy="685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Engineering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3810000" y="914400"/>
            <a:ext cx="4800600" cy="838200"/>
          </a:xfrm>
          <a:prstGeom prst="rect">
            <a:avLst/>
          </a:prstGeom>
        </p:spPr>
        <p:txBody>
          <a:bodyPr/>
          <a:lstStyle/>
          <a:p>
            <a:pPr marL="342848" lvl="0" indent="-342848" algn="r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</a:pPr>
            <a:r>
              <a:rPr lang="en-US" sz="20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The unreasonable effectiveness of data</a:t>
            </a:r>
          </a:p>
          <a:p>
            <a:pPr marL="342848" lvl="0" indent="-342848" algn="r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</a:pPr>
            <a:r>
              <a:rPr lang="en-US" sz="20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Search, recommendation, prediction, …</a:t>
            </a:r>
          </a:p>
        </p:txBody>
      </p:sp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6477000" y="6611938"/>
            <a:ext cx="2667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000" b="0" dirty="0">
                <a:solidFill>
                  <a:srgbClr val="FFFFFF"/>
                </a:solidFill>
              </a:rPr>
              <a:t>Source: </a:t>
            </a:r>
            <a:r>
              <a:rPr lang="en-US" sz="1000" b="0" dirty="0" smtClean="0">
                <a:solidFill>
                  <a:srgbClr val="FFFFFF"/>
                </a:solidFill>
              </a:rPr>
              <a:t>Wikipedia (Three Gorges Dam)</a:t>
            </a:r>
          </a:p>
        </p:txBody>
      </p:sp>
    </p:spTree>
    <p:extLst>
      <p:ext uri="{BB962C8B-B14F-4D97-AF65-F5344CB8AC3E}">
        <p14:creationId xmlns:p14="http://schemas.microsoft.com/office/powerpoint/2010/main" val="313069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nset_over_Shinjuk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38200" y="-38546"/>
            <a:ext cx="10249729" cy="689654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581400" y="1219200"/>
            <a:ext cx="4495800" cy="10287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Commerce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981200" y="228600"/>
            <a:ext cx="5257800" cy="1143000"/>
          </a:xfrm>
          <a:prstGeom prst="rect">
            <a:avLst/>
          </a:prstGeom>
        </p:spPr>
        <p:txBody>
          <a:bodyPr/>
          <a:lstStyle/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</a:pPr>
            <a:r>
              <a:rPr lang="en-US" sz="20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Know thy customers</a:t>
            </a:r>
          </a:p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</a:pPr>
            <a:r>
              <a:rPr lang="en-US" sz="20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Data </a:t>
            </a:r>
            <a:r>
              <a:rPr lang="en-US" sz="2000" b="0" kern="0" dirty="0" smtClean="0">
                <a:solidFill>
                  <a:schemeClr val="bg1"/>
                </a:solidFill>
                <a:latin typeface="Gill Sans"/>
                <a:cs typeface="Gill Sans"/>
                <a:sym typeface="Symbol"/>
              </a:rPr>
              <a:t> Insights  Competitive advantages </a:t>
            </a:r>
            <a:endParaRPr lang="en-US" sz="2000" b="0" kern="0" dirty="0" smtClean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6781800" y="6611938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000" b="0" dirty="0"/>
              <a:t>Source: </a:t>
            </a:r>
            <a:r>
              <a:rPr lang="en-US" sz="1000" b="0" dirty="0" err="1" smtClean="0"/>
              <a:t>Wikiedia</a:t>
            </a:r>
            <a:r>
              <a:rPr lang="en-US" sz="1000" b="0" dirty="0" smtClean="0"/>
              <a:t> (Shinjuku, Tokyo)</a:t>
            </a:r>
          </a:p>
        </p:txBody>
      </p:sp>
    </p:spTree>
    <p:extLst>
      <p:ext uri="{BB962C8B-B14F-4D97-AF65-F5344CB8AC3E}">
        <p14:creationId xmlns:p14="http://schemas.microsoft.com/office/powerpoint/2010/main" val="10891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bama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0"/>
            <a:ext cx="11430000" cy="6858000"/>
          </a:xfrm>
          <a:prstGeom prst="rect">
            <a:avLst/>
          </a:prstGeom>
        </p:spPr>
      </p:pic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6781800" y="6611938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000" b="0" dirty="0"/>
              <a:t>Source: </a:t>
            </a:r>
            <a:r>
              <a:rPr lang="en-US" sz="1000" b="0" dirty="0" smtClean="0"/>
              <a:t>Guardian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410200" y="1066800"/>
            <a:ext cx="3657600" cy="838200"/>
          </a:xfrm>
          <a:prstGeom prst="rect">
            <a:avLst/>
          </a:prstGeom>
        </p:spPr>
        <p:txBody>
          <a:bodyPr/>
          <a:lstStyle/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</a:pPr>
            <a:r>
              <a:rPr lang="en-US" sz="2000" b="0" kern="0" dirty="0" smtClean="0">
                <a:solidFill>
                  <a:srgbClr val="FFFFFF"/>
                </a:solidFill>
                <a:latin typeface="Gill Sans"/>
                <a:cs typeface="Gill Sans"/>
              </a:rPr>
              <a:t>Humans as social sensors</a:t>
            </a:r>
          </a:p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cs typeface="Gill Sans"/>
              </a:rPr>
              <a:t>Computational social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cs typeface="Gill Sans"/>
              </a:rPr>
              <a:t> science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cs typeface="Gill San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29200" y="381000"/>
            <a:ext cx="3886200" cy="6858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Society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5671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0" y="5334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What is this course about?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429000" y="4453726"/>
            <a:ext cx="2241906" cy="956474"/>
          </a:xfrm>
          <a:prstGeom prst="round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Execution</a:t>
            </a:r>
            <a:b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</a:b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Infrastructure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/>
              <a:ea typeface="+mn-ea"/>
              <a:cs typeface="Helvetica Neue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429000" y="3351733"/>
            <a:ext cx="2241906" cy="956474"/>
          </a:xfrm>
          <a:prstGeom prst="round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Analytics Infrastructure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/>
              <a:ea typeface="+mn-ea"/>
              <a:cs typeface="Helvetica Neue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429000" y="2245342"/>
            <a:ext cx="2241906" cy="956474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Data Science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Tools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/>
              <a:ea typeface="+mn-ea"/>
              <a:cs typeface="Helvetica Neue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73028" y="2713256"/>
            <a:ext cx="595752" cy="2216791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  <a:alpha val="50000"/>
                </a:srgbClr>
              </a:gs>
              <a:gs pos="35000">
                <a:srgbClr val="8064A2">
                  <a:tint val="37000"/>
                  <a:satMod val="300000"/>
                  <a:alpha val="80000"/>
                </a:srgbClr>
              </a:gs>
              <a:gs pos="100000">
                <a:srgbClr val="8064A2">
                  <a:tint val="15000"/>
                  <a:satMod val="350000"/>
                  <a:alpha val="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Course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54864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28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“big data stack”</a:t>
            </a:r>
            <a:endParaRPr lang="en-US" sz="28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72478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0" y="5334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Buzzwords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4486870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MapReduce, Spark, </a:t>
            </a:r>
            <a:r>
              <a:rPr lang="en-US" sz="1800" b="0" dirty="0" err="1" smtClean="0">
                <a:solidFill>
                  <a:schemeClr val="bg1"/>
                </a:solidFill>
                <a:latin typeface="Gill Sans"/>
                <a:cs typeface="Gill Sans"/>
              </a:rPr>
              <a:t>noSQL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, </a:t>
            </a:r>
            <a:r>
              <a:rPr lang="en-US" sz="1800" b="0" dirty="0" err="1" smtClean="0">
                <a:solidFill>
                  <a:schemeClr val="bg1"/>
                </a:solidFill>
                <a:latin typeface="Gill Sans"/>
                <a:cs typeface="Gill Sans"/>
              </a:rPr>
              <a:t>Flink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, Pig, Hive, Dryad, </a:t>
            </a:r>
            <a:r>
              <a:rPr lang="en-US" sz="1800" b="0" dirty="0" err="1" smtClean="0">
                <a:solidFill>
                  <a:schemeClr val="bg1"/>
                </a:solidFill>
                <a:latin typeface="Gill Sans"/>
                <a:cs typeface="Gill Sans"/>
              </a:rPr>
              <a:t>Pregel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, </a:t>
            </a:r>
            <a:r>
              <a:rPr lang="en-US" sz="1800" b="0" dirty="0" err="1" smtClean="0">
                <a:solidFill>
                  <a:schemeClr val="bg1"/>
                </a:solidFill>
                <a:latin typeface="Gill Sans"/>
                <a:cs typeface="Gill Sans"/>
              </a:rPr>
              <a:t>Giraph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, Storm </a:t>
            </a:r>
            <a:endParaRPr lang="en-US" sz="18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429000" y="4453726"/>
            <a:ext cx="2241906" cy="956474"/>
          </a:xfrm>
          <a:prstGeom prst="round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Execution</a:t>
            </a:r>
            <a:b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</a:b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Infrastructure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/>
              <a:ea typeface="+mn-ea"/>
              <a:cs typeface="Helvetica Neue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429000" y="3351733"/>
            <a:ext cx="2241906" cy="956474"/>
          </a:xfrm>
          <a:prstGeom prst="round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Analytics Infrastructure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/>
              <a:ea typeface="+mn-ea"/>
              <a:cs typeface="Helvetica Neue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429000" y="2245342"/>
            <a:ext cx="2241906" cy="956474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Data Science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Tools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/>
              <a:ea typeface="+mn-ea"/>
              <a:cs typeface="Helvetica Neue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73028" y="2713256"/>
            <a:ext cx="595752" cy="2216791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  <a:alpha val="50000"/>
                </a:srgbClr>
              </a:gs>
              <a:gs pos="35000">
                <a:srgbClr val="8064A2">
                  <a:tint val="37000"/>
                  <a:satMod val="300000"/>
                  <a:alpha val="80000"/>
                </a:srgbClr>
              </a:gs>
              <a:gs pos="100000">
                <a:srgbClr val="8064A2">
                  <a:tint val="15000"/>
                  <a:satMod val="350000"/>
                  <a:alpha val="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Course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9800" y="1676400"/>
            <a:ext cx="3048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Text: frequency estimation, language models, inverted indexes</a:t>
            </a:r>
          </a:p>
          <a:p>
            <a:endParaRPr lang="en-US" sz="800" b="0" dirty="0" smtClean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Graphs: graph traversals, random walks (PageRank) </a:t>
            </a:r>
          </a:p>
          <a:p>
            <a:endParaRPr lang="en-US" sz="800" b="0" dirty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Relational data: SQL, joins, column stores</a:t>
            </a:r>
          </a:p>
          <a:p>
            <a:endParaRPr lang="en-US" sz="800" b="0" dirty="0" smtClean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Data mining: hashing, clustering (</a:t>
            </a:r>
            <a:r>
              <a:rPr lang="en-US" sz="1800" b="0" i="1" dirty="0" smtClean="0">
                <a:solidFill>
                  <a:schemeClr val="bg1"/>
                </a:solidFill>
                <a:latin typeface="Gill Sans"/>
                <a:cs typeface="Gill Sans"/>
              </a:rPr>
              <a:t>k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-means), classification, recommendations</a:t>
            </a:r>
          </a:p>
          <a:p>
            <a:endParaRPr lang="en-US" sz="800" b="0" dirty="0" smtClean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Streams: probabilistic data structures (Bloom filters, CMS, HLL counters)</a:t>
            </a:r>
            <a:endParaRPr lang="en-US" sz="18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2277070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data analytics, business intelligence, OLAP, ETL, data warehouses and data lakes</a:t>
            </a:r>
            <a:endParaRPr lang="en-US" sz="18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167735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0000"/>
                </a:solidFill>
                <a:latin typeface="Gill Sans"/>
                <a:cs typeface="Gill Sans"/>
              </a:rPr>
              <a:t>This course focuses on algorithm design and “thinking at scale”</a:t>
            </a:r>
            <a:endParaRPr lang="en-US" sz="24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54864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28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“big data stack”</a:t>
            </a:r>
            <a:endParaRPr lang="en-US" sz="28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84712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F_00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Google</a:t>
            </a:r>
            <a:endParaRPr lang="en-US" sz="1000" b="0" dirty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0" y="2286000"/>
            <a:ext cx="9144000" cy="10287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baseline="0">
                <a:solidFill>
                  <a:schemeClr val="bg1"/>
                </a:solidFill>
                <a:latin typeface="Gill Sans"/>
                <a:ea typeface="+mj-ea"/>
                <a:cs typeface="Gill San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45713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6pPr>
            <a:lvl7pPr marL="914259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7pPr>
            <a:lvl8pPr marL="137139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8pPr>
            <a:lvl9pPr marL="1828519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Tackling Big Data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77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Divide and Conquer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057400" y="1676400"/>
            <a:ext cx="3505200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800" b="0" dirty="0">
                <a:solidFill>
                  <a:schemeClr val="bg2"/>
                </a:solidFill>
                <a:latin typeface="Gill Sans"/>
                <a:cs typeface="Gill Sans"/>
              </a:rPr>
              <a:t>“Work”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47800" y="2819400"/>
            <a:ext cx="1219200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0" anchor="ctr"/>
          <a:lstStyle/>
          <a:p>
            <a:pPr algn="ctr"/>
            <a:r>
              <a:rPr lang="en-US" sz="1800" b="0" i="1">
                <a:solidFill>
                  <a:schemeClr val="bg2"/>
                </a:solidFill>
                <a:latin typeface="Gill Sans"/>
                <a:cs typeface="Gill Sans"/>
              </a:rPr>
              <a:t>w</a:t>
            </a:r>
            <a:r>
              <a:rPr lang="en-US" sz="1800" b="0" i="1" baseline="-25000">
                <a:solidFill>
                  <a:schemeClr val="bg2"/>
                </a:solidFill>
                <a:latin typeface="Gill Sans"/>
                <a:cs typeface="Gill Sans"/>
              </a:rPr>
              <a:t>1</a:t>
            </a:r>
          </a:p>
        </p:txBody>
      </p:sp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 rot="5400000">
            <a:off x="3504407" y="2439194"/>
            <a:ext cx="609600" cy="1587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>
            <a:off x="4572000" y="2133600"/>
            <a:ext cx="762000" cy="609600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flipH="1">
            <a:off x="2286000" y="2133600"/>
            <a:ext cx="762000" cy="609600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200400" y="2819400"/>
            <a:ext cx="1219200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0" anchor="ctr"/>
          <a:lstStyle/>
          <a:p>
            <a:pPr algn="ctr"/>
            <a:r>
              <a:rPr lang="en-US" sz="1800" b="0" i="1">
                <a:solidFill>
                  <a:schemeClr val="bg2"/>
                </a:solidFill>
                <a:latin typeface="Gill Sans"/>
                <a:cs typeface="Gill Sans"/>
              </a:rPr>
              <a:t>w</a:t>
            </a:r>
            <a:r>
              <a:rPr lang="en-US" sz="1800" b="0" i="1" baseline="-25000">
                <a:solidFill>
                  <a:schemeClr val="bg2"/>
                </a:solidFill>
                <a:latin typeface="Gill Sans"/>
                <a:cs typeface="Gill Sans"/>
              </a:rPr>
              <a:t>2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876800" y="2819400"/>
            <a:ext cx="1219200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0" anchor="ctr"/>
          <a:lstStyle/>
          <a:p>
            <a:pPr algn="ctr"/>
            <a:r>
              <a:rPr lang="en-US" sz="1800" b="0" i="1" dirty="0">
                <a:solidFill>
                  <a:schemeClr val="bg2"/>
                </a:solidFill>
                <a:latin typeface="Gill Sans"/>
                <a:cs typeface="Gill Sans"/>
              </a:rPr>
              <a:t>w</a:t>
            </a:r>
            <a:r>
              <a:rPr lang="en-US" sz="1800" b="0" i="1" baseline="-25000" dirty="0">
                <a:solidFill>
                  <a:schemeClr val="bg2"/>
                </a:solidFill>
                <a:latin typeface="Gill Sans"/>
                <a:cs typeface="Gill Sans"/>
              </a:rPr>
              <a:t>3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47800" y="4038600"/>
            <a:ext cx="1219200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tIns="0" anchor="ctr"/>
          <a:lstStyle/>
          <a:p>
            <a:pPr algn="ctr"/>
            <a:r>
              <a:rPr lang="en-US" sz="1800" b="0" i="1" dirty="0">
                <a:solidFill>
                  <a:schemeClr val="bg2"/>
                </a:solidFill>
                <a:latin typeface="Gill Sans"/>
                <a:cs typeface="Gill Sans"/>
              </a:rPr>
              <a:t>r</a:t>
            </a:r>
            <a:r>
              <a:rPr lang="en-US" sz="1800" b="0" i="1" baseline="-25000" dirty="0">
                <a:solidFill>
                  <a:schemeClr val="bg2"/>
                </a:solidFill>
                <a:latin typeface="Gill Sans"/>
                <a:cs typeface="Gill Sans"/>
              </a:rPr>
              <a:t>1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200400" y="4038600"/>
            <a:ext cx="1219200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tIns="0" anchor="ctr"/>
          <a:lstStyle/>
          <a:p>
            <a:pPr algn="ctr"/>
            <a:r>
              <a:rPr lang="en-US" sz="1800" b="0" i="1">
                <a:solidFill>
                  <a:schemeClr val="bg2"/>
                </a:solidFill>
                <a:latin typeface="Gill Sans"/>
                <a:cs typeface="Gill Sans"/>
              </a:rPr>
              <a:t>r</a:t>
            </a:r>
            <a:r>
              <a:rPr lang="en-US" sz="1800" b="0" i="1" baseline="-25000">
                <a:solidFill>
                  <a:schemeClr val="bg2"/>
                </a:solidFill>
                <a:latin typeface="Gill Sans"/>
                <a:cs typeface="Gill Sans"/>
              </a:rPr>
              <a:t>2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4876800" y="4038600"/>
            <a:ext cx="1219200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tIns="0" anchor="ctr"/>
          <a:lstStyle/>
          <a:p>
            <a:pPr algn="ctr"/>
            <a:r>
              <a:rPr lang="en-US" sz="1800" b="0" i="1" dirty="0">
                <a:solidFill>
                  <a:schemeClr val="bg2"/>
                </a:solidFill>
                <a:latin typeface="Gill Sans"/>
                <a:cs typeface="Gill Sans"/>
              </a:rPr>
              <a:t>r</a:t>
            </a:r>
            <a:r>
              <a:rPr lang="en-US" sz="1800" b="0" i="1" baseline="-25000" dirty="0">
                <a:solidFill>
                  <a:schemeClr val="bg2"/>
                </a:solidFill>
                <a:latin typeface="Gill Sans"/>
                <a:cs typeface="Gill Sans"/>
              </a:rPr>
              <a:t>3</a:t>
            </a:r>
          </a:p>
        </p:txBody>
      </p: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rot="5400000">
            <a:off x="3505994" y="3656806"/>
            <a:ext cx="609600" cy="1588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 rot="5400000">
            <a:off x="5180807" y="3656806"/>
            <a:ext cx="609600" cy="1587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 noChangeShapeType="1"/>
          </p:cNvCxnSpPr>
          <p:nvPr/>
        </p:nvCxnSpPr>
        <p:spPr bwMode="auto">
          <a:xfrm rot="5400000">
            <a:off x="1753394" y="3656806"/>
            <a:ext cx="609600" cy="1588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2057400" y="5334000"/>
            <a:ext cx="3505200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800" b="0">
                <a:solidFill>
                  <a:schemeClr val="bg2"/>
                </a:solidFill>
                <a:latin typeface="Gill Sans"/>
                <a:cs typeface="Gill Sans"/>
              </a:rPr>
              <a:t>“Result”</a:t>
            </a:r>
          </a:p>
        </p:txBody>
      </p: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rot="5400000">
            <a:off x="3505994" y="4876006"/>
            <a:ext cx="609600" cy="1588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 flipH="1">
            <a:off x="4572000" y="4572000"/>
            <a:ext cx="762000" cy="609600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 noChangeShapeType="1"/>
          </p:cNvCxnSpPr>
          <p:nvPr/>
        </p:nvCxnSpPr>
        <p:spPr bwMode="auto">
          <a:xfrm>
            <a:off x="2286000" y="4572000"/>
            <a:ext cx="762000" cy="609600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Rounded Rectangle 28"/>
          <p:cNvSpPr>
            <a:spLocks noChangeArrowheads="1"/>
          </p:cNvSpPr>
          <p:nvPr/>
        </p:nvSpPr>
        <p:spPr bwMode="auto">
          <a:xfrm>
            <a:off x="1600200" y="3429000"/>
            <a:ext cx="914400" cy="381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 smtClean="0">
                <a:solidFill>
                  <a:schemeClr val="bg2"/>
                </a:solidFill>
                <a:latin typeface="Gill Sans"/>
                <a:cs typeface="Gill Sans"/>
              </a:rPr>
              <a:t>worker</a:t>
            </a:r>
            <a:endParaRPr lang="en-US" b="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  <p:sp>
        <p:nvSpPr>
          <p:cNvPr id="30" name="Rounded Rectangle 29"/>
          <p:cNvSpPr>
            <a:spLocks noChangeArrowheads="1"/>
          </p:cNvSpPr>
          <p:nvPr/>
        </p:nvSpPr>
        <p:spPr bwMode="auto">
          <a:xfrm>
            <a:off x="3352800" y="3429000"/>
            <a:ext cx="914400" cy="381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 smtClean="0">
                <a:solidFill>
                  <a:schemeClr val="bg2"/>
                </a:solidFill>
                <a:latin typeface="Gill Sans"/>
                <a:cs typeface="Gill Sans"/>
              </a:rPr>
              <a:t>worker</a:t>
            </a:r>
            <a:endParaRPr lang="en-US" b="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  <p:sp>
        <p:nvSpPr>
          <p:cNvPr id="31" name="Rounded Rectangle 30"/>
          <p:cNvSpPr>
            <a:spLocks noChangeArrowheads="1"/>
          </p:cNvSpPr>
          <p:nvPr/>
        </p:nvSpPr>
        <p:spPr bwMode="auto">
          <a:xfrm>
            <a:off x="5029200" y="3429000"/>
            <a:ext cx="914400" cy="381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 smtClean="0">
                <a:solidFill>
                  <a:schemeClr val="bg2"/>
                </a:solidFill>
                <a:latin typeface="Gill Sans"/>
                <a:cs typeface="Gill Sans"/>
              </a:rPr>
              <a:t>worker</a:t>
            </a:r>
            <a:endParaRPr lang="en-US" b="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6148388" y="1752600"/>
            <a:ext cx="14445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0">
                <a:solidFill>
                  <a:srgbClr val="FF0000"/>
                </a:solidFill>
                <a:latin typeface="Gill Sans"/>
                <a:cs typeface="Gill Sans"/>
              </a:rPr>
              <a:t>Partition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096000" y="5176838"/>
            <a:ext cx="15236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0">
                <a:solidFill>
                  <a:srgbClr val="FF0000"/>
                </a:solidFill>
                <a:latin typeface="Gill Sans"/>
                <a:cs typeface="Gill Sans"/>
              </a:rPr>
              <a:t>Combine</a:t>
            </a:r>
          </a:p>
        </p:txBody>
      </p:sp>
      <p:cxnSp>
        <p:nvCxnSpPr>
          <p:cNvPr id="34" name="Straight Arrow Connector 33"/>
          <p:cNvCxnSpPr>
            <a:cxnSpLocks noChangeShapeType="1"/>
          </p:cNvCxnSpPr>
          <p:nvPr/>
        </p:nvCxnSpPr>
        <p:spPr bwMode="auto">
          <a:xfrm rot="5400000">
            <a:off x="6414294" y="2704306"/>
            <a:ext cx="839788" cy="3175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38" name="Straight Arrow Connector 37"/>
          <p:cNvCxnSpPr>
            <a:cxnSpLocks noChangeShapeType="1"/>
          </p:cNvCxnSpPr>
          <p:nvPr/>
        </p:nvCxnSpPr>
        <p:spPr bwMode="auto">
          <a:xfrm rot="5400000">
            <a:off x="6415088" y="4760913"/>
            <a:ext cx="839787" cy="1587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99688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1" grpId="0" animBg="1"/>
      <p:bldP spid="29" grpId="0" animBg="1"/>
      <p:bldP spid="30" grpId="0" animBg="1"/>
      <p:bldP spid="31" grpId="0" animBg="1"/>
      <p:bldP spid="32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Parallelization Challenges</a:t>
            </a:r>
          </a:p>
        </p:txBody>
      </p:sp>
      <p:sp>
        <p:nvSpPr>
          <p:cNvPr id="41987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How do we assign work units to workers?</a:t>
            </a:r>
          </a:p>
          <a:p>
            <a:pPr eaLnBrk="1" hangingPunct="1"/>
            <a:r>
              <a:rPr lang="en-GB" dirty="0" smtClean="0"/>
              <a:t>What if we have more work units than workers?</a:t>
            </a:r>
          </a:p>
          <a:p>
            <a:pPr eaLnBrk="1" hangingPunct="1"/>
            <a:r>
              <a:rPr lang="en-GB" dirty="0" smtClean="0"/>
              <a:t>What if workers need to share partial results?</a:t>
            </a:r>
          </a:p>
          <a:p>
            <a:pPr eaLnBrk="1" hangingPunct="1"/>
            <a:r>
              <a:rPr lang="en-GB" dirty="0" smtClean="0"/>
              <a:t>How do we aggregate partial results?</a:t>
            </a:r>
          </a:p>
          <a:p>
            <a:pPr eaLnBrk="1" hangingPunct="1"/>
            <a:r>
              <a:rPr lang="en-GB" dirty="0" smtClean="0"/>
              <a:t>How do we know all the workers have finished?</a:t>
            </a:r>
          </a:p>
          <a:p>
            <a:pPr eaLnBrk="1" hangingPunct="1"/>
            <a:r>
              <a:rPr lang="en-GB" dirty="0" smtClean="0"/>
              <a:t>What if workers die?</a:t>
            </a:r>
          </a:p>
        </p:txBody>
      </p:sp>
      <p:sp>
        <p:nvSpPr>
          <p:cNvPr id="20484" name="Text Box 10"/>
          <p:cNvSpPr txBox="1">
            <a:spLocks noChangeArrowheads="1"/>
          </p:cNvSpPr>
          <p:nvPr/>
        </p:nvSpPr>
        <p:spPr bwMode="auto">
          <a:xfrm>
            <a:off x="1924770" y="5862935"/>
            <a:ext cx="68382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dirty="0" smtClean="0">
                <a:solidFill>
                  <a:srgbClr val="FF0000"/>
                </a:solidFill>
                <a:latin typeface="Gill Sans"/>
                <a:cs typeface="Gill Sans"/>
              </a:rPr>
              <a:t>What’s </a:t>
            </a:r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the common theme of all of these problems?</a:t>
            </a:r>
          </a:p>
        </p:txBody>
      </p:sp>
    </p:spTree>
    <p:extLst>
      <p:ext uri="{BB962C8B-B14F-4D97-AF65-F5344CB8AC3E}">
        <p14:creationId xmlns:p14="http://schemas.microsoft.com/office/powerpoint/2010/main" val="166526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Common Theme?</a:t>
            </a:r>
          </a:p>
        </p:txBody>
      </p:sp>
      <p:sp>
        <p:nvSpPr>
          <p:cNvPr id="4301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Parallelization problems arise from:</a:t>
            </a:r>
          </a:p>
          <a:p>
            <a:pPr lvl="1" eaLnBrk="1" hangingPunct="1"/>
            <a:r>
              <a:rPr lang="en-GB" dirty="0" smtClean="0"/>
              <a:t>Communication between workers (e.g., to exchange state)</a:t>
            </a:r>
          </a:p>
          <a:p>
            <a:pPr lvl="1" eaLnBrk="1" hangingPunct="1"/>
            <a:r>
              <a:rPr lang="en-GB" dirty="0" smtClean="0"/>
              <a:t>Access to shared resources (e.g., data)</a:t>
            </a:r>
          </a:p>
          <a:p>
            <a:pPr eaLnBrk="1" hangingPunct="1"/>
            <a:r>
              <a:rPr lang="en-GB" dirty="0" smtClean="0"/>
              <a:t>Thus, we need a synchronization mechanism</a:t>
            </a:r>
          </a:p>
          <a:p>
            <a:pPr lvl="1" eaLnBrk="1" hangingPunct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54085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deadloc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Box 4"/>
          <p:cNvSpPr txBox="1">
            <a:spLocks noChangeArrowheads="1"/>
          </p:cNvSpPr>
          <p:nvPr/>
        </p:nvSpPr>
        <p:spPr bwMode="auto">
          <a:xfrm>
            <a:off x="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000" b="0"/>
              <a:t>Source: Ricardo Guimarães Herrmann</a:t>
            </a:r>
          </a:p>
        </p:txBody>
      </p:sp>
    </p:spTree>
    <p:extLst>
      <p:ext uri="{BB962C8B-B14F-4D97-AF65-F5344CB8AC3E}">
        <p14:creationId xmlns:p14="http://schemas.microsoft.com/office/powerpoint/2010/main" val="137612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0" y="533400"/>
            <a:ext cx="9144000" cy="685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Questions, questions, questions…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2134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Who am I?</a:t>
            </a:r>
          </a:p>
          <a:p>
            <a:pPr algn="ctr"/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What is big data?</a:t>
            </a:r>
          </a:p>
          <a:p>
            <a:pPr algn="ctr"/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Why big data?</a:t>
            </a:r>
          </a:p>
          <a:p>
            <a:pPr algn="ctr"/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What is this course about?</a:t>
            </a:r>
          </a:p>
        </p:txBody>
      </p:sp>
    </p:spTree>
    <p:extLst>
      <p:ext uri="{BB962C8B-B14F-4D97-AF65-F5344CB8AC3E}">
        <p14:creationId xmlns:p14="http://schemas.microsoft.com/office/powerpoint/2010/main" val="215374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Managing Multiple Workers</a:t>
            </a:r>
          </a:p>
        </p:txBody>
      </p:sp>
      <p:sp>
        <p:nvSpPr>
          <p:cNvPr id="4403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Difficult because</a:t>
            </a:r>
          </a:p>
          <a:p>
            <a:pPr lvl="1" eaLnBrk="1" hangingPunct="1"/>
            <a:r>
              <a:rPr lang="en-GB" dirty="0" smtClean="0"/>
              <a:t>We don’t know the order in which workers run</a:t>
            </a:r>
          </a:p>
          <a:p>
            <a:pPr lvl="1" eaLnBrk="1" hangingPunct="1"/>
            <a:r>
              <a:rPr lang="en-GB" dirty="0" smtClean="0"/>
              <a:t>We don’t know when workers interrupt each other</a:t>
            </a:r>
          </a:p>
          <a:p>
            <a:pPr lvl="1" eaLnBrk="1" hangingPunct="1"/>
            <a:r>
              <a:rPr lang="en-GB" dirty="0" smtClean="0"/>
              <a:t>We don’t know when workers need to communicate partial results</a:t>
            </a:r>
          </a:p>
          <a:p>
            <a:pPr lvl="1" eaLnBrk="1" hangingPunct="1"/>
            <a:r>
              <a:rPr lang="en-GB" dirty="0" smtClean="0"/>
              <a:t>We don’t know the order in which workers access shared data</a:t>
            </a:r>
          </a:p>
          <a:p>
            <a:pPr eaLnBrk="1" hangingPunct="1"/>
            <a:r>
              <a:rPr lang="en-GB" dirty="0" smtClean="0"/>
              <a:t>Thus, we need:</a:t>
            </a:r>
          </a:p>
          <a:p>
            <a:pPr lvl="1" eaLnBrk="1" hangingPunct="1"/>
            <a:r>
              <a:rPr lang="en-GB" dirty="0" smtClean="0"/>
              <a:t>Semaphores (lock, unlock)</a:t>
            </a:r>
          </a:p>
          <a:p>
            <a:pPr lvl="1" eaLnBrk="1" hangingPunct="1"/>
            <a:r>
              <a:rPr lang="en-GB" dirty="0" smtClean="0"/>
              <a:t>Conditional variables (wait, notify, broadcast)</a:t>
            </a:r>
          </a:p>
          <a:p>
            <a:pPr lvl="1" eaLnBrk="1" hangingPunct="1"/>
            <a:r>
              <a:rPr lang="en-GB" dirty="0" smtClean="0"/>
              <a:t>Barriers</a:t>
            </a:r>
          </a:p>
          <a:p>
            <a:pPr eaLnBrk="1" hangingPunct="1"/>
            <a:r>
              <a:rPr lang="en-GB" dirty="0" smtClean="0"/>
              <a:t>Still, lots of problems:</a:t>
            </a:r>
          </a:p>
          <a:p>
            <a:pPr lvl="1" eaLnBrk="1" hangingPunct="1"/>
            <a:r>
              <a:rPr lang="en-GB" dirty="0" smtClean="0"/>
              <a:t>Deadlock, </a:t>
            </a:r>
            <a:r>
              <a:rPr lang="en-GB" dirty="0" err="1" smtClean="0"/>
              <a:t>livelock</a:t>
            </a:r>
            <a:r>
              <a:rPr lang="en-GB" dirty="0" smtClean="0"/>
              <a:t>, race conditions...</a:t>
            </a:r>
          </a:p>
          <a:p>
            <a:pPr lvl="1" eaLnBrk="1" hangingPunct="1"/>
            <a:r>
              <a:rPr lang="en-GB" dirty="0" smtClean="0"/>
              <a:t>Dining philosophers, sleeping barbers, cigarette smokers...</a:t>
            </a:r>
          </a:p>
          <a:p>
            <a:pPr eaLnBrk="1" hangingPunct="1"/>
            <a:r>
              <a:rPr lang="en-GB" dirty="0" smtClean="0"/>
              <a:t>Moral of the story: be careful!</a:t>
            </a:r>
          </a:p>
        </p:txBody>
      </p:sp>
    </p:spTree>
    <p:extLst>
      <p:ext uri="{BB962C8B-B14F-4D97-AF65-F5344CB8AC3E}">
        <p14:creationId xmlns:p14="http://schemas.microsoft.com/office/powerpoint/2010/main" val="90961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Programming models</a:t>
            </a:r>
          </a:p>
          <a:p>
            <a:pPr lvl="1"/>
            <a:r>
              <a:rPr lang="en-US" dirty="0" smtClean="0"/>
              <a:t>Shared memory (</a:t>
            </a:r>
            <a:r>
              <a:rPr lang="en-US" dirty="0" err="1" smtClean="0"/>
              <a:t>pthreads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Message passing (MPI)</a:t>
            </a:r>
          </a:p>
          <a:p>
            <a:r>
              <a:rPr lang="en-US" dirty="0" smtClean="0"/>
              <a:t>Design Patterns</a:t>
            </a:r>
          </a:p>
          <a:p>
            <a:pPr lvl="1"/>
            <a:r>
              <a:rPr lang="en-US" dirty="0" smtClean="0"/>
              <a:t>Master-slaves</a:t>
            </a:r>
          </a:p>
          <a:p>
            <a:pPr lvl="1"/>
            <a:r>
              <a:rPr lang="en-US" dirty="0" smtClean="0"/>
              <a:t>Producer-consumer flows</a:t>
            </a:r>
          </a:p>
          <a:p>
            <a:pPr lvl="1"/>
            <a:r>
              <a:rPr lang="en-US" dirty="0" smtClean="0"/>
              <a:t>Shared work queues</a:t>
            </a:r>
          </a:p>
          <a:p>
            <a:pPr lvl="1"/>
            <a:endParaRPr lang="en-US" dirty="0"/>
          </a:p>
        </p:txBody>
      </p:sp>
      <p:grpSp>
        <p:nvGrpSpPr>
          <p:cNvPr id="4" name="Group 41"/>
          <p:cNvGrpSpPr>
            <a:grpSpLocks/>
          </p:cNvGrpSpPr>
          <p:nvPr/>
        </p:nvGrpSpPr>
        <p:grpSpPr bwMode="auto">
          <a:xfrm>
            <a:off x="7134225" y="990600"/>
            <a:ext cx="1476375" cy="1630362"/>
            <a:chOff x="2667000" y="1524000"/>
            <a:chExt cx="2032346" cy="2243288"/>
          </a:xfrm>
        </p:grpSpPr>
        <p:cxnSp>
          <p:nvCxnSpPr>
            <p:cNvPr id="5" name="Straight Arrow Connector 4"/>
            <p:cNvCxnSpPr>
              <a:cxnSpLocks noChangeShapeType="1"/>
            </p:cNvCxnSpPr>
            <p:nvPr/>
          </p:nvCxnSpPr>
          <p:spPr bwMode="auto">
            <a:xfrm rot="5400000">
              <a:off x="2134394" y="2661444"/>
              <a:ext cx="1447800" cy="1588"/>
            </a:xfrm>
            <a:prstGeom prst="straightConnector1">
              <a:avLst/>
            </a:prstGeom>
            <a:noFill/>
            <a:ln w="63500" cmpd="dbl" algn="ctr">
              <a:solidFill>
                <a:srgbClr val="FF0000"/>
              </a:solidFill>
              <a:round/>
              <a:headEnd/>
              <a:tailEnd type="triangle" w="sm" len="sm"/>
            </a:ln>
          </p:spPr>
        </p:cxnSp>
        <p:sp>
          <p:nvSpPr>
            <p:cNvPr id="6" name="TextBox 9"/>
            <p:cNvSpPr txBox="1">
              <a:spLocks noChangeArrowheads="1"/>
            </p:cNvSpPr>
            <p:nvPr/>
          </p:nvSpPr>
          <p:spPr bwMode="auto">
            <a:xfrm>
              <a:off x="2682875" y="1524000"/>
              <a:ext cx="20164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/>
                <a:t>Message Passing</a:t>
              </a:r>
            </a:p>
          </p:txBody>
        </p:sp>
        <p:sp>
          <p:nvSpPr>
            <p:cNvPr id="7" name="TextBox 10"/>
            <p:cNvSpPr txBox="1">
              <a:spLocks noChangeArrowheads="1"/>
            </p:cNvSpPr>
            <p:nvPr/>
          </p:nvSpPr>
          <p:spPr bwMode="auto">
            <a:xfrm>
              <a:off x="2667000" y="3386139"/>
              <a:ext cx="4746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P</a:t>
              </a:r>
              <a:r>
                <a:rPr lang="en-US" sz="1200" baseline="-25000">
                  <a:solidFill>
                    <a:srgbClr val="FF0000"/>
                  </a:solidFill>
                </a:rPr>
                <a:t>1</a:t>
              </a:r>
            </a:p>
          </p:txBody>
        </p:sp>
        <p:cxnSp>
          <p:nvCxnSpPr>
            <p:cNvPr id="8" name="Straight Arrow Connector 11"/>
            <p:cNvCxnSpPr>
              <a:cxnSpLocks noChangeShapeType="1"/>
            </p:cNvCxnSpPr>
            <p:nvPr/>
          </p:nvCxnSpPr>
          <p:spPr bwMode="auto">
            <a:xfrm rot="5400000">
              <a:off x="2515394" y="2661444"/>
              <a:ext cx="1447800" cy="1588"/>
            </a:xfrm>
            <a:prstGeom prst="straightConnector1">
              <a:avLst/>
            </a:prstGeom>
            <a:noFill/>
            <a:ln w="63500" cmpd="dbl" algn="ctr">
              <a:solidFill>
                <a:srgbClr val="FF0000"/>
              </a:solidFill>
              <a:round/>
              <a:headEnd/>
              <a:tailEnd type="triangle" w="sm" len="sm"/>
            </a:ln>
          </p:spPr>
        </p:cxnSp>
        <p:sp>
          <p:nvSpPr>
            <p:cNvPr id="9" name="TextBox 12"/>
            <p:cNvSpPr txBox="1">
              <a:spLocks noChangeArrowheads="1"/>
            </p:cNvSpPr>
            <p:nvPr/>
          </p:nvSpPr>
          <p:spPr bwMode="auto">
            <a:xfrm>
              <a:off x="3048000" y="3386139"/>
              <a:ext cx="4746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P</a:t>
              </a:r>
              <a:r>
                <a:rPr lang="en-US" sz="1200" baseline="-25000">
                  <a:solidFill>
                    <a:srgbClr val="FF0000"/>
                  </a:solidFill>
                </a:rPr>
                <a:t>2</a:t>
              </a:r>
            </a:p>
          </p:txBody>
        </p:sp>
        <p:cxnSp>
          <p:nvCxnSpPr>
            <p:cNvPr id="10" name="Straight Arrow Connector 13"/>
            <p:cNvCxnSpPr>
              <a:cxnSpLocks noChangeShapeType="1"/>
            </p:cNvCxnSpPr>
            <p:nvPr/>
          </p:nvCxnSpPr>
          <p:spPr bwMode="auto">
            <a:xfrm rot="5400000">
              <a:off x="2896394" y="2661444"/>
              <a:ext cx="1447800" cy="1588"/>
            </a:xfrm>
            <a:prstGeom prst="straightConnector1">
              <a:avLst/>
            </a:prstGeom>
            <a:noFill/>
            <a:ln w="63500" cmpd="dbl" algn="ctr">
              <a:solidFill>
                <a:srgbClr val="FF0000"/>
              </a:solidFill>
              <a:round/>
              <a:headEnd/>
              <a:tailEnd type="triangle" w="sm" len="sm"/>
            </a:ln>
          </p:spPr>
        </p:cxnSp>
        <p:sp>
          <p:nvSpPr>
            <p:cNvPr id="11" name="TextBox 14"/>
            <p:cNvSpPr txBox="1">
              <a:spLocks noChangeArrowheads="1"/>
            </p:cNvSpPr>
            <p:nvPr/>
          </p:nvSpPr>
          <p:spPr bwMode="auto">
            <a:xfrm>
              <a:off x="3429000" y="3386139"/>
              <a:ext cx="4746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P</a:t>
              </a:r>
              <a:r>
                <a:rPr lang="en-US" sz="1200" baseline="-25000">
                  <a:solidFill>
                    <a:srgbClr val="FF0000"/>
                  </a:solidFill>
                </a:rPr>
                <a:t>3</a:t>
              </a:r>
            </a:p>
          </p:txBody>
        </p:sp>
        <p:cxnSp>
          <p:nvCxnSpPr>
            <p:cNvPr id="12" name="Straight Arrow Connector 15"/>
            <p:cNvCxnSpPr>
              <a:cxnSpLocks noChangeShapeType="1"/>
            </p:cNvCxnSpPr>
            <p:nvPr/>
          </p:nvCxnSpPr>
          <p:spPr bwMode="auto">
            <a:xfrm rot="5400000">
              <a:off x="3277394" y="2661444"/>
              <a:ext cx="1447800" cy="1588"/>
            </a:xfrm>
            <a:prstGeom prst="straightConnector1">
              <a:avLst/>
            </a:prstGeom>
            <a:noFill/>
            <a:ln w="63500" cmpd="dbl" algn="ctr">
              <a:solidFill>
                <a:srgbClr val="FF0000"/>
              </a:solidFill>
              <a:round/>
              <a:headEnd/>
              <a:tailEnd type="triangle" w="sm" len="sm"/>
            </a:ln>
          </p:spPr>
        </p:cxnSp>
        <p:sp>
          <p:nvSpPr>
            <p:cNvPr id="13" name="TextBox 16"/>
            <p:cNvSpPr txBox="1">
              <a:spLocks noChangeArrowheads="1"/>
            </p:cNvSpPr>
            <p:nvPr/>
          </p:nvSpPr>
          <p:spPr bwMode="auto">
            <a:xfrm>
              <a:off x="3810000" y="3386139"/>
              <a:ext cx="4746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P</a:t>
              </a:r>
              <a:r>
                <a:rPr lang="en-US" sz="1200" baseline="-25000">
                  <a:solidFill>
                    <a:srgbClr val="FF0000"/>
                  </a:solidFill>
                </a:rPr>
                <a:t>4</a:t>
              </a:r>
            </a:p>
          </p:txBody>
        </p:sp>
        <p:cxnSp>
          <p:nvCxnSpPr>
            <p:cNvPr id="14" name="Straight Arrow Connector 17"/>
            <p:cNvCxnSpPr>
              <a:cxnSpLocks noChangeShapeType="1"/>
            </p:cNvCxnSpPr>
            <p:nvPr/>
          </p:nvCxnSpPr>
          <p:spPr bwMode="auto">
            <a:xfrm rot="5400000">
              <a:off x="3658394" y="2661444"/>
              <a:ext cx="1447800" cy="1588"/>
            </a:xfrm>
            <a:prstGeom prst="straightConnector1">
              <a:avLst/>
            </a:prstGeom>
            <a:noFill/>
            <a:ln w="63500" cmpd="dbl" algn="ctr">
              <a:solidFill>
                <a:srgbClr val="FF0000"/>
              </a:solidFill>
              <a:round/>
              <a:headEnd/>
              <a:tailEnd type="triangle" w="sm" len="sm"/>
            </a:ln>
          </p:spPr>
        </p:cxnSp>
        <p:sp>
          <p:nvSpPr>
            <p:cNvPr id="15" name="TextBox 18"/>
            <p:cNvSpPr txBox="1">
              <a:spLocks noChangeArrowheads="1"/>
            </p:cNvSpPr>
            <p:nvPr/>
          </p:nvSpPr>
          <p:spPr bwMode="auto">
            <a:xfrm>
              <a:off x="4191001" y="3386139"/>
              <a:ext cx="4746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P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5</a:t>
              </a:r>
            </a:p>
          </p:txBody>
        </p:sp>
        <p:cxnSp>
          <p:nvCxnSpPr>
            <p:cNvPr id="16" name="Straight Arrow Connector 43"/>
            <p:cNvCxnSpPr>
              <a:cxnSpLocks noChangeShapeType="1"/>
            </p:cNvCxnSpPr>
            <p:nvPr/>
          </p:nvCxnSpPr>
          <p:spPr bwMode="auto">
            <a:xfrm>
              <a:off x="2835275" y="1981200"/>
              <a:ext cx="381000" cy="76200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48"/>
            <p:cNvCxnSpPr>
              <a:cxnSpLocks noChangeShapeType="1"/>
            </p:cNvCxnSpPr>
            <p:nvPr/>
          </p:nvCxnSpPr>
          <p:spPr bwMode="auto">
            <a:xfrm rot="10800000" flipV="1">
              <a:off x="3216275" y="2057400"/>
              <a:ext cx="1143000" cy="228600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58"/>
            <p:cNvCxnSpPr>
              <a:cxnSpLocks noChangeShapeType="1"/>
            </p:cNvCxnSpPr>
            <p:nvPr/>
          </p:nvCxnSpPr>
          <p:spPr bwMode="auto">
            <a:xfrm>
              <a:off x="3597275" y="2362200"/>
              <a:ext cx="381000" cy="76200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59"/>
            <p:cNvCxnSpPr>
              <a:cxnSpLocks noChangeShapeType="1"/>
            </p:cNvCxnSpPr>
            <p:nvPr/>
          </p:nvCxnSpPr>
          <p:spPr bwMode="auto">
            <a:xfrm flipH="1">
              <a:off x="3978275" y="2590800"/>
              <a:ext cx="381000" cy="76200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60"/>
            <p:cNvCxnSpPr>
              <a:cxnSpLocks noChangeShapeType="1"/>
            </p:cNvCxnSpPr>
            <p:nvPr/>
          </p:nvCxnSpPr>
          <p:spPr bwMode="auto">
            <a:xfrm rot="10800000" flipV="1">
              <a:off x="3597275" y="2819400"/>
              <a:ext cx="762000" cy="152400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62"/>
            <p:cNvCxnSpPr>
              <a:cxnSpLocks noChangeShapeType="1"/>
            </p:cNvCxnSpPr>
            <p:nvPr/>
          </p:nvCxnSpPr>
          <p:spPr bwMode="auto">
            <a:xfrm rot="10800000" flipH="1" flipV="1">
              <a:off x="2835275" y="2438400"/>
              <a:ext cx="762000" cy="152400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63"/>
            <p:cNvCxnSpPr>
              <a:cxnSpLocks noChangeShapeType="1"/>
            </p:cNvCxnSpPr>
            <p:nvPr/>
          </p:nvCxnSpPr>
          <p:spPr bwMode="auto">
            <a:xfrm flipH="1">
              <a:off x="2835275" y="2667000"/>
              <a:ext cx="381000" cy="76200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64"/>
            <p:cNvCxnSpPr>
              <a:cxnSpLocks noChangeShapeType="1"/>
            </p:cNvCxnSpPr>
            <p:nvPr/>
          </p:nvCxnSpPr>
          <p:spPr bwMode="auto">
            <a:xfrm rot="10800000" flipH="1" flipV="1">
              <a:off x="2835275" y="2971800"/>
              <a:ext cx="762000" cy="152400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oup 42"/>
          <p:cNvGrpSpPr>
            <a:grpSpLocks/>
          </p:cNvGrpSpPr>
          <p:nvPr/>
        </p:nvGrpSpPr>
        <p:grpSpPr bwMode="auto">
          <a:xfrm>
            <a:off x="4800600" y="990600"/>
            <a:ext cx="2005012" cy="1630362"/>
            <a:chOff x="5181600" y="1524000"/>
            <a:chExt cx="2759075" cy="2243288"/>
          </a:xfrm>
        </p:grpSpPr>
        <p:cxnSp>
          <p:nvCxnSpPr>
            <p:cNvPr id="25" name="Straight Arrow Connector 30"/>
            <p:cNvCxnSpPr>
              <a:cxnSpLocks noChangeShapeType="1"/>
            </p:cNvCxnSpPr>
            <p:nvPr/>
          </p:nvCxnSpPr>
          <p:spPr bwMode="auto">
            <a:xfrm rot="5400000">
              <a:off x="4648994" y="2661444"/>
              <a:ext cx="1447800" cy="1588"/>
            </a:xfrm>
            <a:prstGeom prst="straightConnector1">
              <a:avLst/>
            </a:prstGeom>
            <a:noFill/>
            <a:ln w="63500" cmpd="dbl" algn="ctr">
              <a:solidFill>
                <a:srgbClr val="FF0000"/>
              </a:solidFill>
              <a:round/>
              <a:headEnd/>
              <a:tailEnd type="triangle" w="sm" len="sm"/>
            </a:ln>
          </p:spPr>
        </p:cxnSp>
        <p:sp>
          <p:nvSpPr>
            <p:cNvPr id="26" name="TextBox 31"/>
            <p:cNvSpPr txBox="1">
              <a:spLocks noChangeArrowheads="1"/>
            </p:cNvSpPr>
            <p:nvPr/>
          </p:nvSpPr>
          <p:spPr bwMode="auto">
            <a:xfrm>
              <a:off x="5273675" y="1524000"/>
              <a:ext cx="1840014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/>
                <a:t>Shared Memory</a:t>
              </a:r>
            </a:p>
          </p:txBody>
        </p:sp>
        <p:sp>
          <p:nvSpPr>
            <p:cNvPr id="27" name="TextBox 32"/>
            <p:cNvSpPr txBox="1">
              <a:spLocks noChangeArrowheads="1"/>
            </p:cNvSpPr>
            <p:nvPr/>
          </p:nvSpPr>
          <p:spPr bwMode="auto">
            <a:xfrm>
              <a:off x="5181600" y="3386139"/>
              <a:ext cx="4746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P</a:t>
              </a:r>
              <a:r>
                <a:rPr lang="en-US" sz="1200" baseline="-25000">
                  <a:solidFill>
                    <a:srgbClr val="FF0000"/>
                  </a:solidFill>
                </a:rPr>
                <a:t>1</a:t>
              </a:r>
            </a:p>
          </p:txBody>
        </p:sp>
        <p:cxnSp>
          <p:nvCxnSpPr>
            <p:cNvPr id="28" name="Straight Arrow Connector 33"/>
            <p:cNvCxnSpPr>
              <a:cxnSpLocks noChangeShapeType="1"/>
            </p:cNvCxnSpPr>
            <p:nvPr/>
          </p:nvCxnSpPr>
          <p:spPr bwMode="auto">
            <a:xfrm rot="5400000">
              <a:off x="5029994" y="2661444"/>
              <a:ext cx="1447800" cy="1588"/>
            </a:xfrm>
            <a:prstGeom prst="straightConnector1">
              <a:avLst/>
            </a:prstGeom>
            <a:noFill/>
            <a:ln w="63500" cmpd="dbl" algn="ctr">
              <a:solidFill>
                <a:srgbClr val="FF0000"/>
              </a:solidFill>
              <a:round/>
              <a:headEnd/>
              <a:tailEnd type="triangle" w="sm" len="sm"/>
            </a:ln>
          </p:spPr>
        </p:cxnSp>
        <p:sp>
          <p:nvSpPr>
            <p:cNvPr id="29" name="TextBox 34"/>
            <p:cNvSpPr txBox="1">
              <a:spLocks noChangeArrowheads="1"/>
            </p:cNvSpPr>
            <p:nvPr/>
          </p:nvSpPr>
          <p:spPr bwMode="auto">
            <a:xfrm>
              <a:off x="5562600" y="3386139"/>
              <a:ext cx="4746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P</a:t>
              </a:r>
              <a:r>
                <a:rPr lang="en-US" sz="1200" baseline="-25000">
                  <a:solidFill>
                    <a:srgbClr val="FF0000"/>
                  </a:solidFill>
                </a:rPr>
                <a:t>2</a:t>
              </a:r>
            </a:p>
          </p:txBody>
        </p:sp>
        <p:cxnSp>
          <p:nvCxnSpPr>
            <p:cNvPr id="30" name="Straight Arrow Connector 35"/>
            <p:cNvCxnSpPr>
              <a:cxnSpLocks noChangeShapeType="1"/>
            </p:cNvCxnSpPr>
            <p:nvPr/>
          </p:nvCxnSpPr>
          <p:spPr bwMode="auto">
            <a:xfrm rot="5400000">
              <a:off x="5410994" y="2661444"/>
              <a:ext cx="1447800" cy="1588"/>
            </a:xfrm>
            <a:prstGeom prst="straightConnector1">
              <a:avLst/>
            </a:prstGeom>
            <a:noFill/>
            <a:ln w="63500" cmpd="dbl" algn="ctr">
              <a:solidFill>
                <a:srgbClr val="FF0000"/>
              </a:solidFill>
              <a:round/>
              <a:headEnd/>
              <a:tailEnd type="triangle" w="sm" len="sm"/>
            </a:ln>
          </p:spPr>
        </p:cxnSp>
        <p:sp>
          <p:nvSpPr>
            <p:cNvPr id="31" name="TextBox 36"/>
            <p:cNvSpPr txBox="1">
              <a:spLocks noChangeArrowheads="1"/>
            </p:cNvSpPr>
            <p:nvPr/>
          </p:nvSpPr>
          <p:spPr bwMode="auto">
            <a:xfrm>
              <a:off x="5943601" y="3386139"/>
              <a:ext cx="4746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P</a:t>
              </a:r>
              <a:r>
                <a:rPr lang="en-US" sz="1200" baseline="-25000">
                  <a:solidFill>
                    <a:srgbClr val="FF0000"/>
                  </a:solidFill>
                </a:rPr>
                <a:t>3</a:t>
              </a:r>
            </a:p>
          </p:txBody>
        </p:sp>
        <p:cxnSp>
          <p:nvCxnSpPr>
            <p:cNvPr id="32" name="Straight Arrow Connector 37"/>
            <p:cNvCxnSpPr>
              <a:cxnSpLocks noChangeShapeType="1"/>
            </p:cNvCxnSpPr>
            <p:nvPr/>
          </p:nvCxnSpPr>
          <p:spPr bwMode="auto">
            <a:xfrm rot="5400000">
              <a:off x="5791994" y="2661444"/>
              <a:ext cx="1447800" cy="1588"/>
            </a:xfrm>
            <a:prstGeom prst="straightConnector1">
              <a:avLst/>
            </a:prstGeom>
            <a:noFill/>
            <a:ln w="63500" cmpd="dbl" algn="ctr">
              <a:solidFill>
                <a:srgbClr val="FF0000"/>
              </a:solidFill>
              <a:round/>
              <a:headEnd/>
              <a:tailEnd type="triangle" w="sm" len="sm"/>
            </a:ln>
          </p:spPr>
        </p:cxnSp>
        <p:sp>
          <p:nvSpPr>
            <p:cNvPr id="33" name="TextBox 38"/>
            <p:cNvSpPr txBox="1">
              <a:spLocks noChangeArrowheads="1"/>
            </p:cNvSpPr>
            <p:nvPr/>
          </p:nvSpPr>
          <p:spPr bwMode="auto">
            <a:xfrm>
              <a:off x="6324599" y="3386139"/>
              <a:ext cx="4746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P</a:t>
              </a:r>
              <a:r>
                <a:rPr lang="en-US" sz="1200" baseline="-25000">
                  <a:solidFill>
                    <a:srgbClr val="FF0000"/>
                  </a:solidFill>
                </a:rPr>
                <a:t>4</a:t>
              </a:r>
            </a:p>
          </p:txBody>
        </p:sp>
        <p:cxnSp>
          <p:nvCxnSpPr>
            <p:cNvPr id="34" name="Straight Arrow Connector 39"/>
            <p:cNvCxnSpPr>
              <a:cxnSpLocks noChangeShapeType="1"/>
            </p:cNvCxnSpPr>
            <p:nvPr/>
          </p:nvCxnSpPr>
          <p:spPr bwMode="auto">
            <a:xfrm rot="5400000">
              <a:off x="6172994" y="2661444"/>
              <a:ext cx="1447800" cy="1588"/>
            </a:xfrm>
            <a:prstGeom prst="straightConnector1">
              <a:avLst/>
            </a:prstGeom>
            <a:noFill/>
            <a:ln w="63500" cmpd="dbl" algn="ctr">
              <a:solidFill>
                <a:srgbClr val="FF0000"/>
              </a:solidFill>
              <a:round/>
              <a:headEnd/>
              <a:tailEnd type="triangle" w="sm" len="sm"/>
            </a:ln>
          </p:spPr>
        </p:cxnSp>
        <p:sp>
          <p:nvSpPr>
            <p:cNvPr id="35" name="TextBox 40"/>
            <p:cNvSpPr txBox="1">
              <a:spLocks noChangeArrowheads="1"/>
            </p:cNvSpPr>
            <p:nvPr/>
          </p:nvSpPr>
          <p:spPr bwMode="auto">
            <a:xfrm>
              <a:off x="6705600" y="3386139"/>
              <a:ext cx="4746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P</a:t>
              </a:r>
              <a:r>
                <a:rPr lang="en-US" sz="1200" baseline="-25000">
                  <a:solidFill>
                    <a:srgbClr val="FF0000"/>
                  </a:solidFill>
                </a:rPr>
                <a:t>5</a:t>
              </a:r>
            </a:p>
          </p:txBody>
        </p:sp>
        <p:sp>
          <p:nvSpPr>
            <p:cNvPr id="36" name="Rectangle 41"/>
            <p:cNvSpPr>
              <a:spLocks noChangeArrowheads="1"/>
            </p:cNvSpPr>
            <p:nvPr/>
          </p:nvSpPr>
          <p:spPr bwMode="auto">
            <a:xfrm>
              <a:off x="7331075" y="1905000"/>
              <a:ext cx="609600" cy="1524000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37" name="Straight Arrow Connector 65"/>
            <p:cNvCxnSpPr>
              <a:cxnSpLocks noChangeShapeType="1"/>
            </p:cNvCxnSpPr>
            <p:nvPr/>
          </p:nvCxnSpPr>
          <p:spPr bwMode="auto">
            <a:xfrm>
              <a:off x="5349875" y="2133600"/>
              <a:ext cx="1981200" cy="1588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67"/>
            <p:cNvCxnSpPr>
              <a:cxnSpLocks noChangeShapeType="1"/>
            </p:cNvCxnSpPr>
            <p:nvPr/>
          </p:nvCxnSpPr>
          <p:spPr bwMode="auto">
            <a:xfrm>
              <a:off x="6111875" y="2286000"/>
              <a:ext cx="1219200" cy="1588"/>
            </a:xfrm>
            <a:prstGeom prst="straightConnector1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 type="triangle" w="med" len="med"/>
            </a:ln>
          </p:spPr>
        </p:cxnSp>
        <p:cxnSp>
          <p:nvCxnSpPr>
            <p:cNvPr id="39" name="Straight Arrow Connector 69"/>
            <p:cNvCxnSpPr>
              <a:cxnSpLocks noChangeShapeType="1"/>
            </p:cNvCxnSpPr>
            <p:nvPr/>
          </p:nvCxnSpPr>
          <p:spPr bwMode="auto">
            <a:xfrm rot="10800000">
              <a:off x="5730875" y="2438400"/>
              <a:ext cx="1600200" cy="1588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Arrow Connector 71"/>
            <p:cNvCxnSpPr>
              <a:cxnSpLocks noChangeShapeType="1"/>
            </p:cNvCxnSpPr>
            <p:nvPr/>
          </p:nvCxnSpPr>
          <p:spPr bwMode="auto">
            <a:xfrm rot="10800000">
              <a:off x="6492875" y="2667000"/>
              <a:ext cx="838200" cy="1588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Arrow Connector 74"/>
            <p:cNvCxnSpPr>
              <a:cxnSpLocks noChangeShapeType="1"/>
            </p:cNvCxnSpPr>
            <p:nvPr/>
          </p:nvCxnSpPr>
          <p:spPr bwMode="auto">
            <a:xfrm rot="10800000" flipH="1">
              <a:off x="6492875" y="2817813"/>
              <a:ext cx="838200" cy="1587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76"/>
            <p:cNvCxnSpPr>
              <a:cxnSpLocks noChangeShapeType="1"/>
            </p:cNvCxnSpPr>
            <p:nvPr/>
          </p:nvCxnSpPr>
          <p:spPr bwMode="auto">
            <a:xfrm flipH="1">
              <a:off x="5349875" y="2971800"/>
              <a:ext cx="1981200" cy="1588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TextBox 77"/>
            <p:cNvSpPr txBox="1">
              <a:spLocks noChangeArrowheads="1"/>
            </p:cNvSpPr>
            <p:nvPr/>
          </p:nvSpPr>
          <p:spPr bwMode="auto">
            <a:xfrm rot="-5400000">
              <a:off x="6856413" y="2476425"/>
              <a:ext cx="152400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2"/>
                  </a:solidFill>
                </a:rPr>
                <a:t>Memory</a:t>
              </a:r>
            </a:p>
          </p:txBody>
        </p:sp>
      </p:grpSp>
      <p:grpSp>
        <p:nvGrpSpPr>
          <p:cNvPr id="227" name="Group 226"/>
          <p:cNvGrpSpPr/>
          <p:nvPr/>
        </p:nvGrpSpPr>
        <p:grpSpPr>
          <a:xfrm>
            <a:off x="1271954" y="4419600"/>
            <a:ext cx="1471246" cy="1459672"/>
            <a:chOff x="1271954" y="4419600"/>
            <a:chExt cx="1471246" cy="1459672"/>
          </a:xfrm>
        </p:grpSpPr>
        <p:sp>
          <p:nvSpPr>
            <p:cNvPr id="59" name="AutoShape 4"/>
            <p:cNvSpPr>
              <a:spLocks noChangeArrowheads="1"/>
            </p:cNvSpPr>
            <p:nvPr/>
          </p:nvSpPr>
          <p:spPr bwMode="auto">
            <a:xfrm>
              <a:off x="1271954" y="53340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AutoShape 8"/>
            <p:cNvSpPr>
              <a:spLocks noChangeArrowheads="1"/>
            </p:cNvSpPr>
            <p:nvPr/>
          </p:nvSpPr>
          <p:spPr bwMode="auto">
            <a:xfrm>
              <a:off x="1828800" y="4648200"/>
              <a:ext cx="381000" cy="353786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Text Box 14"/>
            <p:cNvSpPr txBox="1">
              <a:spLocks noChangeArrowheads="1"/>
            </p:cNvSpPr>
            <p:nvPr/>
          </p:nvSpPr>
          <p:spPr bwMode="auto">
            <a:xfrm>
              <a:off x="1676400" y="4419600"/>
              <a:ext cx="685800" cy="2404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5000" rIns="90000" bIns="4500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master</a:t>
              </a:r>
            </a:p>
          </p:txBody>
        </p:sp>
        <p:sp>
          <p:nvSpPr>
            <p:cNvPr id="134" name="AutoShape 4"/>
            <p:cNvSpPr>
              <a:spLocks noChangeArrowheads="1"/>
            </p:cNvSpPr>
            <p:nvPr/>
          </p:nvSpPr>
          <p:spPr bwMode="auto">
            <a:xfrm>
              <a:off x="1652954" y="53340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AutoShape 4"/>
            <p:cNvSpPr>
              <a:spLocks noChangeArrowheads="1"/>
            </p:cNvSpPr>
            <p:nvPr/>
          </p:nvSpPr>
          <p:spPr bwMode="auto">
            <a:xfrm>
              <a:off x="2033954" y="53340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AutoShape 4"/>
            <p:cNvSpPr>
              <a:spLocks noChangeArrowheads="1"/>
            </p:cNvSpPr>
            <p:nvPr/>
          </p:nvSpPr>
          <p:spPr bwMode="auto">
            <a:xfrm>
              <a:off x="2414954" y="53340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29" name="Straight Arrow Connector 128"/>
            <p:cNvCxnSpPr>
              <a:stCxn id="63" idx="2"/>
              <a:endCxn id="59" idx="0"/>
            </p:cNvCxnSpPr>
            <p:nvPr/>
          </p:nvCxnSpPr>
          <p:spPr bwMode="auto">
            <a:xfrm rot="5400000">
              <a:off x="1561682" y="4876382"/>
              <a:ext cx="332014" cy="583223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8" name="Straight Arrow Connector 137"/>
            <p:cNvCxnSpPr>
              <a:stCxn id="63" idx="2"/>
              <a:endCxn id="134" idx="0"/>
            </p:cNvCxnSpPr>
            <p:nvPr/>
          </p:nvCxnSpPr>
          <p:spPr bwMode="auto">
            <a:xfrm rot="5400000">
              <a:off x="1752182" y="5066882"/>
              <a:ext cx="332014" cy="202223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1" name="Straight Arrow Connector 140"/>
            <p:cNvCxnSpPr>
              <a:stCxn id="63" idx="2"/>
              <a:endCxn id="135" idx="0"/>
            </p:cNvCxnSpPr>
            <p:nvPr/>
          </p:nvCxnSpPr>
          <p:spPr bwMode="auto">
            <a:xfrm rot="16200000" flipH="1">
              <a:off x="1942681" y="5078604"/>
              <a:ext cx="332014" cy="178777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4" name="Straight Arrow Connector 143"/>
            <p:cNvCxnSpPr>
              <a:stCxn id="63" idx="2"/>
              <a:endCxn id="136" idx="0"/>
            </p:cNvCxnSpPr>
            <p:nvPr/>
          </p:nvCxnSpPr>
          <p:spPr bwMode="auto">
            <a:xfrm rot="16200000" flipH="1">
              <a:off x="2133181" y="4888104"/>
              <a:ext cx="332014" cy="559777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8" name="Text Box 14"/>
            <p:cNvSpPr txBox="1">
              <a:spLocks noChangeArrowheads="1"/>
            </p:cNvSpPr>
            <p:nvPr/>
          </p:nvSpPr>
          <p:spPr bwMode="auto">
            <a:xfrm>
              <a:off x="1676400" y="5638800"/>
              <a:ext cx="685800" cy="2404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5000" rIns="90000" bIns="4500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slaves</a:t>
              </a:r>
            </a:p>
          </p:txBody>
        </p:sp>
      </p:grpSp>
      <p:grpSp>
        <p:nvGrpSpPr>
          <p:cNvPr id="229" name="Group 228"/>
          <p:cNvGrpSpPr/>
          <p:nvPr/>
        </p:nvGrpSpPr>
        <p:grpSpPr>
          <a:xfrm>
            <a:off x="3200400" y="4267200"/>
            <a:ext cx="2743200" cy="1916872"/>
            <a:chOff x="3276600" y="4267200"/>
            <a:chExt cx="2743200" cy="1916872"/>
          </a:xfrm>
        </p:grpSpPr>
        <p:sp>
          <p:nvSpPr>
            <p:cNvPr id="149" name="AutoShape 8"/>
            <p:cNvSpPr>
              <a:spLocks noChangeArrowheads="1"/>
            </p:cNvSpPr>
            <p:nvPr/>
          </p:nvSpPr>
          <p:spPr bwMode="auto">
            <a:xfrm>
              <a:off x="3686908" y="4495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AutoShape 4"/>
            <p:cNvSpPr>
              <a:spLocks noChangeArrowheads="1"/>
            </p:cNvSpPr>
            <p:nvPr/>
          </p:nvSpPr>
          <p:spPr bwMode="auto">
            <a:xfrm>
              <a:off x="4296508" y="4495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51" name="Straight Arrow Connector 150"/>
            <p:cNvCxnSpPr>
              <a:stCxn id="149" idx="3"/>
              <a:endCxn id="150" idx="1"/>
            </p:cNvCxnSpPr>
            <p:nvPr/>
          </p:nvCxnSpPr>
          <p:spPr bwMode="auto">
            <a:xfrm>
              <a:off x="4015154" y="4648200"/>
              <a:ext cx="281354" cy="1588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8" name="AutoShape 8"/>
            <p:cNvSpPr>
              <a:spLocks noChangeArrowheads="1"/>
            </p:cNvSpPr>
            <p:nvPr/>
          </p:nvSpPr>
          <p:spPr bwMode="auto">
            <a:xfrm>
              <a:off x="3686908" y="4876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AutoShape 4"/>
            <p:cNvSpPr>
              <a:spLocks noChangeArrowheads="1"/>
            </p:cNvSpPr>
            <p:nvPr/>
          </p:nvSpPr>
          <p:spPr bwMode="auto">
            <a:xfrm>
              <a:off x="4296508" y="4876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60" name="Straight Arrow Connector 159"/>
            <p:cNvCxnSpPr>
              <a:stCxn id="158" idx="3"/>
              <a:endCxn id="159" idx="1"/>
            </p:cNvCxnSpPr>
            <p:nvPr/>
          </p:nvCxnSpPr>
          <p:spPr bwMode="auto">
            <a:xfrm>
              <a:off x="4015154" y="5029200"/>
              <a:ext cx="281354" cy="1588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61" name="AutoShape 8"/>
            <p:cNvSpPr>
              <a:spLocks noChangeArrowheads="1"/>
            </p:cNvSpPr>
            <p:nvPr/>
          </p:nvSpPr>
          <p:spPr bwMode="auto">
            <a:xfrm>
              <a:off x="3686908" y="5257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AutoShape 4"/>
            <p:cNvSpPr>
              <a:spLocks noChangeArrowheads="1"/>
            </p:cNvSpPr>
            <p:nvPr/>
          </p:nvSpPr>
          <p:spPr bwMode="auto">
            <a:xfrm>
              <a:off x="4296508" y="5257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63" name="Straight Arrow Connector 162"/>
            <p:cNvCxnSpPr>
              <a:stCxn id="161" idx="3"/>
              <a:endCxn id="162" idx="1"/>
            </p:cNvCxnSpPr>
            <p:nvPr/>
          </p:nvCxnSpPr>
          <p:spPr bwMode="auto">
            <a:xfrm>
              <a:off x="4015154" y="5410200"/>
              <a:ext cx="281354" cy="1588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64" name="AutoShape 8"/>
            <p:cNvSpPr>
              <a:spLocks noChangeArrowheads="1"/>
            </p:cNvSpPr>
            <p:nvPr/>
          </p:nvSpPr>
          <p:spPr bwMode="auto">
            <a:xfrm>
              <a:off x="3686908" y="5638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5" name="AutoShape 4"/>
            <p:cNvSpPr>
              <a:spLocks noChangeArrowheads="1"/>
            </p:cNvSpPr>
            <p:nvPr/>
          </p:nvSpPr>
          <p:spPr bwMode="auto">
            <a:xfrm>
              <a:off x="4296508" y="5638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66" name="Straight Arrow Connector 165"/>
            <p:cNvCxnSpPr>
              <a:stCxn id="164" idx="3"/>
              <a:endCxn id="165" idx="1"/>
            </p:cNvCxnSpPr>
            <p:nvPr/>
          </p:nvCxnSpPr>
          <p:spPr bwMode="auto">
            <a:xfrm>
              <a:off x="4015154" y="5791200"/>
              <a:ext cx="281354" cy="1588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67" name="AutoShape 8"/>
            <p:cNvSpPr>
              <a:spLocks noChangeArrowheads="1"/>
            </p:cNvSpPr>
            <p:nvPr/>
          </p:nvSpPr>
          <p:spPr bwMode="auto">
            <a:xfrm>
              <a:off x="4624754" y="4495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8" name="AutoShape 4"/>
            <p:cNvSpPr>
              <a:spLocks noChangeArrowheads="1"/>
            </p:cNvSpPr>
            <p:nvPr/>
          </p:nvSpPr>
          <p:spPr bwMode="auto">
            <a:xfrm>
              <a:off x="5234354" y="4495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69" name="Straight Arrow Connector 168"/>
            <p:cNvCxnSpPr>
              <a:stCxn id="167" idx="3"/>
              <a:endCxn id="168" idx="1"/>
            </p:cNvCxnSpPr>
            <p:nvPr/>
          </p:nvCxnSpPr>
          <p:spPr bwMode="auto">
            <a:xfrm>
              <a:off x="4953000" y="4648200"/>
              <a:ext cx="281354" cy="1588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70" name="AutoShape 8"/>
            <p:cNvSpPr>
              <a:spLocks noChangeArrowheads="1"/>
            </p:cNvSpPr>
            <p:nvPr/>
          </p:nvSpPr>
          <p:spPr bwMode="auto">
            <a:xfrm>
              <a:off x="4624754" y="4876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1" name="AutoShape 4"/>
            <p:cNvSpPr>
              <a:spLocks noChangeArrowheads="1"/>
            </p:cNvSpPr>
            <p:nvPr/>
          </p:nvSpPr>
          <p:spPr bwMode="auto">
            <a:xfrm>
              <a:off x="5234354" y="4876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72" name="Straight Arrow Connector 171"/>
            <p:cNvCxnSpPr>
              <a:stCxn id="170" idx="3"/>
              <a:endCxn id="171" idx="1"/>
            </p:cNvCxnSpPr>
            <p:nvPr/>
          </p:nvCxnSpPr>
          <p:spPr bwMode="auto">
            <a:xfrm>
              <a:off x="4953000" y="5029200"/>
              <a:ext cx="281354" cy="1588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73" name="AutoShape 8"/>
            <p:cNvSpPr>
              <a:spLocks noChangeArrowheads="1"/>
            </p:cNvSpPr>
            <p:nvPr/>
          </p:nvSpPr>
          <p:spPr bwMode="auto">
            <a:xfrm>
              <a:off x="4624754" y="5257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4" name="AutoShape 4"/>
            <p:cNvSpPr>
              <a:spLocks noChangeArrowheads="1"/>
            </p:cNvSpPr>
            <p:nvPr/>
          </p:nvSpPr>
          <p:spPr bwMode="auto">
            <a:xfrm>
              <a:off x="5234354" y="5257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75" name="Straight Arrow Connector 174"/>
            <p:cNvCxnSpPr>
              <a:stCxn id="173" idx="3"/>
              <a:endCxn id="174" idx="1"/>
            </p:cNvCxnSpPr>
            <p:nvPr/>
          </p:nvCxnSpPr>
          <p:spPr bwMode="auto">
            <a:xfrm>
              <a:off x="4953000" y="5410200"/>
              <a:ext cx="281354" cy="1588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76" name="AutoShape 8"/>
            <p:cNvSpPr>
              <a:spLocks noChangeArrowheads="1"/>
            </p:cNvSpPr>
            <p:nvPr/>
          </p:nvSpPr>
          <p:spPr bwMode="auto">
            <a:xfrm>
              <a:off x="4624754" y="5638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7" name="AutoShape 4"/>
            <p:cNvSpPr>
              <a:spLocks noChangeArrowheads="1"/>
            </p:cNvSpPr>
            <p:nvPr/>
          </p:nvSpPr>
          <p:spPr bwMode="auto">
            <a:xfrm>
              <a:off x="5234354" y="5638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78" name="Straight Arrow Connector 177"/>
            <p:cNvCxnSpPr>
              <a:stCxn id="176" idx="3"/>
              <a:endCxn id="177" idx="1"/>
            </p:cNvCxnSpPr>
            <p:nvPr/>
          </p:nvCxnSpPr>
          <p:spPr bwMode="auto">
            <a:xfrm>
              <a:off x="4953000" y="5791200"/>
              <a:ext cx="281354" cy="1588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79" name="Text Box 14"/>
            <p:cNvSpPr txBox="1">
              <a:spLocks noChangeArrowheads="1"/>
            </p:cNvSpPr>
            <p:nvPr/>
          </p:nvSpPr>
          <p:spPr bwMode="auto">
            <a:xfrm>
              <a:off x="3276600" y="4267200"/>
              <a:ext cx="914400" cy="2404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5000" rIns="90000" bIns="4500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producer</a:t>
              </a:r>
            </a:p>
          </p:txBody>
        </p:sp>
        <p:sp>
          <p:nvSpPr>
            <p:cNvPr id="180" name="Text Box 14"/>
            <p:cNvSpPr txBox="1">
              <a:spLocks noChangeArrowheads="1"/>
            </p:cNvSpPr>
            <p:nvPr/>
          </p:nvSpPr>
          <p:spPr bwMode="auto">
            <a:xfrm>
              <a:off x="3962400" y="4267200"/>
              <a:ext cx="990600" cy="2404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5000" rIns="90000" bIns="4500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consumer</a:t>
              </a:r>
            </a:p>
          </p:txBody>
        </p:sp>
        <p:sp>
          <p:nvSpPr>
            <p:cNvPr id="181" name="Text Box 14"/>
            <p:cNvSpPr txBox="1">
              <a:spLocks noChangeArrowheads="1"/>
            </p:cNvSpPr>
            <p:nvPr/>
          </p:nvSpPr>
          <p:spPr bwMode="auto">
            <a:xfrm>
              <a:off x="4343400" y="5943600"/>
              <a:ext cx="914400" cy="2404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5000" rIns="90000" bIns="4500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producer</a:t>
              </a:r>
            </a:p>
          </p:txBody>
        </p:sp>
        <p:sp>
          <p:nvSpPr>
            <p:cNvPr id="182" name="Text Box 14"/>
            <p:cNvSpPr txBox="1">
              <a:spLocks noChangeArrowheads="1"/>
            </p:cNvSpPr>
            <p:nvPr/>
          </p:nvSpPr>
          <p:spPr bwMode="auto">
            <a:xfrm>
              <a:off x="5029200" y="5943600"/>
              <a:ext cx="990600" cy="2404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5000" rIns="90000" bIns="4500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consumer</a:t>
              </a:r>
            </a:p>
          </p:txBody>
        </p:sp>
      </p:grpSp>
      <p:grpSp>
        <p:nvGrpSpPr>
          <p:cNvPr id="230" name="Group 229"/>
          <p:cNvGrpSpPr/>
          <p:nvPr/>
        </p:nvGrpSpPr>
        <p:grpSpPr>
          <a:xfrm>
            <a:off x="6248400" y="4495800"/>
            <a:ext cx="2133600" cy="1447800"/>
            <a:chOff x="6248400" y="4495800"/>
            <a:chExt cx="2133600" cy="1447800"/>
          </a:xfrm>
        </p:grpSpPr>
        <p:sp>
          <p:nvSpPr>
            <p:cNvPr id="184" name="AutoShape 4"/>
            <p:cNvSpPr>
              <a:spLocks noChangeArrowheads="1"/>
            </p:cNvSpPr>
            <p:nvPr/>
          </p:nvSpPr>
          <p:spPr bwMode="auto">
            <a:xfrm>
              <a:off x="8053754" y="4495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6" name="AutoShape 4"/>
            <p:cNvSpPr>
              <a:spLocks noChangeArrowheads="1"/>
            </p:cNvSpPr>
            <p:nvPr/>
          </p:nvSpPr>
          <p:spPr bwMode="auto">
            <a:xfrm>
              <a:off x="8053754" y="4876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8" name="AutoShape 4"/>
            <p:cNvSpPr>
              <a:spLocks noChangeArrowheads="1"/>
            </p:cNvSpPr>
            <p:nvPr/>
          </p:nvSpPr>
          <p:spPr bwMode="auto">
            <a:xfrm>
              <a:off x="8053754" y="5257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0" name="AutoShape 4"/>
            <p:cNvSpPr>
              <a:spLocks noChangeArrowheads="1"/>
            </p:cNvSpPr>
            <p:nvPr/>
          </p:nvSpPr>
          <p:spPr bwMode="auto">
            <a:xfrm>
              <a:off x="8053754" y="5638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1" name="AutoShape 4"/>
            <p:cNvSpPr>
              <a:spLocks noChangeArrowheads="1"/>
            </p:cNvSpPr>
            <p:nvPr/>
          </p:nvSpPr>
          <p:spPr bwMode="auto">
            <a:xfrm>
              <a:off x="6910754" y="5105400"/>
              <a:ext cx="175846" cy="2286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2" name="AutoShape 4"/>
            <p:cNvSpPr>
              <a:spLocks noChangeArrowheads="1"/>
            </p:cNvSpPr>
            <p:nvPr/>
          </p:nvSpPr>
          <p:spPr bwMode="auto">
            <a:xfrm>
              <a:off x="7086600" y="5105400"/>
              <a:ext cx="175846" cy="2286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3" name="AutoShape 4"/>
            <p:cNvSpPr>
              <a:spLocks noChangeArrowheads="1"/>
            </p:cNvSpPr>
            <p:nvPr/>
          </p:nvSpPr>
          <p:spPr bwMode="auto">
            <a:xfrm>
              <a:off x="7239000" y="5105400"/>
              <a:ext cx="175846" cy="2286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4" name="AutoShape 4"/>
            <p:cNvSpPr>
              <a:spLocks noChangeArrowheads="1"/>
            </p:cNvSpPr>
            <p:nvPr/>
          </p:nvSpPr>
          <p:spPr bwMode="auto">
            <a:xfrm>
              <a:off x="7391400" y="5105400"/>
              <a:ext cx="175846" cy="2286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5" name="AutoShape 4"/>
            <p:cNvSpPr>
              <a:spLocks noChangeArrowheads="1"/>
            </p:cNvSpPr>
            <p:nvPr/>
          </p:nvSpPr>
          <p:spPr bwMode="auto">
            <a:xfrm>
              <a:off x="7543800" y="5105400"/>
              <a:ext cx="175846" cy="2286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96" name="Straight Arrow Connector 195"/>
            <p:cNvCxnSpPr>
              <a:stCxn id="183" idx="3"/>
              <a:endCxn id="191" idx="1"/>
            </p:cNvCxnSpPr>
            <p:nvPr/>
          </p:nvCxnSpPr>
          <p:spPr bwMode="auto">
            <a:xfrm>
              <a:off x="6576646" y="4648200"/>
              <a:ext cx="334108" cy="571500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9" name="Straight Arrow Connector 198"/>
            <p:cNvCxnSpPr>
              <a:stCxn id="189" idx="3"/>
              <a:endCxn id="191" idx="1"/>
            </p:cNvCxnSpPr>
            <p:nvPr/>
          </p:nvCxnSpPr>
          <p:spPr bwMode="auto">
            <a:xfrm flipV="1">
              <a:off x="6576646" y="5219700"/>
              <a:ext cx="334108" cy="571500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2" name="Straight Arrow Connector 201"/>
            <p:cNvCxnSpPr>
              <a:stCxn id="185" idx="3"/>
              <a:endCxn id="191" idx="1"/>
            </p:cNvCxnSpPr>
            <p:nvPr/>
          </p:nvCxnSpPr>
          <p:spPr bwMode="auto">
            <a:xfrm>
              <a:off x="6576646" y="5029200"/>
              <a:ext cx="334108" cy="190500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5" name="Straight Arrow Connector 204"/>
            <p:cNvCxnSpPr>
              <a:endCxn id="191" idx="1"/>
            </p:cNvCxnSpPr>
            <p:nvPr/>
          </p:nvCxnSpPr>
          <p:spPr bwMode="auto">
            <a:xfrm flipV="1">
              <a:off x="6553200" y="5219700"/>
              <a:ext cx="357554" cy="190500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3" name="AutoShape 8"/>
            <p:cNvSpPr>
              <a:spLocks noChangeArrowheads="1"/>
            </p:cNvSpPr>
            <p:nvPr/>
          </p:nvSpPr>
          <p:spPr bwMode="auto">
            <a:xfrm>
              <a:off x="6248400" y="4495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5" name="AutoShape 8"/>
            <p:cNvSpPr>
              <a:spLocks noChangeArrowheads="1"/>
            </p:cNvSpPr>
            <p:nvPr/>
          </p:nvSpPr>
          <p:spPr bwMode="auto">
            <a:xfrm>
              <a:off x="6248400" y="4876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7" name="AutoShape 8"/>
            <p:cNvSpPr>
              <a:spLocks noChangeArrowheads="1"/>
            </p:cNvSpPr>
            <p:nvPr/>
          </p:nvSpPr>
          <p:spPr bwMode="auto">
            <a:xfrm>
              <a:off x="6248400" y="5257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9" name="AutoShape 8"/>
            <p:cNvSpPr>
              <a:spLocks noChangeArrowheads="1"/>
            </p:cNvSpPr>
            <p:nvPr/>
          </p:nvSpPr>
          <p:spPr bwMode="auto">
            <a:xfrm>
              <a:off x="6248400" y="5638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214" name="Straight Arrow Connector 213"/>
            <p:cNvCxnSpPr>
              <a:stCxn id="195" idx="3"/>
              <a:endCxn id="184" idx="1"/>
            </p:cNvCxnSpPr>
            <p:nvPr/>
          </p:nvCxnSpPr>
          <p:spPr bwMode="auto">
            <a:xfrm flipV="1">
              <a:off x="7719646" y="4648200"/>
              <a:ext cx="334108" cy="571500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7" name="Straight Arrow Connector 216"/>
            <p:cNvCxnSpPr>
              <a:stCxn id="195" idx="3"/>
              <a:endCxn id="186" idx="1"/>
            </p:cNvCxnSpPr>
            <p:nvPr/>
          </p:nvCxnSpPr>
          <p:spPr bwMode="auto">
            <a:xfrm flipV="1">
              <a:off x="7719646" y="5029200"/>
              <a:ext cx="334108" cy="190500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0" name="Straight Arrow Connector 219"/>
            <p:cNvCxnSpPr>
              <a:stCxn id="195" idx="3"/>
              <a:endCxn id="188" idx="1"/>
            </p:cNvCxnSpPr>
            <p:nvPr/>
          </p:nvCxnSpPr>
          <p:spPr bwMode="auto">
            <a:xfrm>
              <a:off x="7719646" y="5219700"/>
              <a:ext cx="334108" cy="190500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3" name="Straight Arrow Connector 222"/>
            <p:cNvCxnSpPr>
              <a:stCxn id="195" idx="3"/>
              <a:endCxn id="190" idx="1"/>
            </p:cNvCxnSpPr>
            <p:nvPr/>
          </p:nvCxnSpPr>
          <p:spPr bwMode="auto">
            <a:xfrm>
              <a:off x="7719646" y="5219700"/>
              <a:ext cx="334108" cy="571500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26" name="Text Box 14"/>
            <p:cNvSpPr txBox="1">
              <a:spLocks noChangeArrowheads="1"/>
            </p:cNvSpPr>
            <p:nvPr/>
          </p:nvSpPr>
          <p:spPr bwMode="auto">
            <a:xfrm>
              <a:off x="6781800" y="5334000"/>
              <a:ext cx="990600" cy="2404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5000" rIns="90000" bIns="4500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b="0" kern="0" noProof="0" dirty="0" smtClean="0">
                  <a:solidFill>
                    <a:sysClr val="windowText" lastClr="000000"/>
                  </a:solidFill>
                </a:rPr>
                <a:t>work queue</a:t>
              </a:r>
              <a:endPara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118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the rubber meets the road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Concurrency is difficult to reason about</a:t>
            </a:r>
          </a:p>
          <a:p>
            <a:r>
              <a:rPr lang="en-US" dirty="0" smtClean="0"/>
              <a:t>Concurrency is even more difficult to reason about</a:t>
            </a:r>
          </a:p>
          <a:p>
            <a:pPr lvl="1"/>
            <a:r>
              <a:rPr lang="en-US" dirty="0" smtClean="0"/>
              <a:t>At the scale of datacenters and across datacenters</a:t>
            </a:r>
          </a:p>
          <a:p>
            <a:pPr lvl="1"/>
            <a:r>
              <a:rPr lang="en-US" dirty="0" smtClean="0"/>
              <a:t>In the presence of failures</a:t>
            </a:r>
          </a:p>
          <a:p>
            <a:pPr lvl="1"/>
            <a:r>
              <a:rPr lang="en-US" dirty="0" smtClean="0"/>
              <a:t>In terms of multiple interacting services</a:t>
            </a:r>
          </a:p>
          <a:p>
            <a:r>
              <a:rPr lang="en-US" dirty="0" smtClean="0"/>
              <a:t>Not to mention debugging…</a:t>
            </a:r>
          </a:p>
          <a:p>
            <a:pPr eaLnBrk="1" hangingPunct="1"/>
            <a:r>
              <a:rPr lang="en-US" dirty="0" smtClean="0"/>
              <a:t>The reality:</a:t>
            </a:r>
          </a:p>
          <a:p>
            <a:pPr lvl="1" eaLnBrk="1" hangingPunct="1"/>
            <a:r>
              <a:rPr lang="en-US" dirty="0" smtClean="0"/>
              <a:t>Lots of one-off solutions, custom code</a:t>
            </a:r>
          </a:p>
          <a:p>
            <a:pPr lvl="1" eaLnBrk="1" hangingPunct="1"/>
            <a:r>
              <a:rPr lang="en-US" dirty="0" smtClean="0"/>
              <a:t>Write you own dedicated library, then program with it</a:t>
            </a:r>
          </a:p>
          <a:p>
            <a:pPr lvl="1" eaLnBrk="1" hangingPunct="1"/>
            <a:r>
              <a:rPr lang="en-US" dirty="0" smtClean="0"/>
              <a:t>Burden on the programmer to explicitly manage everything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85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08-08-19_Flat_ti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09600" y="-25400"/>
            <a:ext cx="10363200" cy="6908800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>
                <a:solidFill>
                  <a:schemeClr val="bg2"/>
                </a:solidFill>
              </a:rPr>
              <a:t>Source: </a:t>
            </a:r>
            <a:r>
              <a:rPr lang="en-US" sz="1000" b="0" dirty="0" smtClean="0">
                <a:solidFill>
                  <a:schemeClr val="bg2"/>
                </a:solidFill>
              </a:rPr>
              <a:t>Wikipedia (Flat Tire)</a:t>
            </a:r>
            <a:endParaRPr lang="en-US" sz="1000" b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79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6.004-bet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76200"/>
            <a:ext cx="8031163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>
                <a:solidFill>
                  <a:schemeClr val="bg2"/>
                </a:solidFill>
              </a:rPr>
              <a:t>Source: MIT Open Courseware</a:t>
            </a:r>
          </a:p>
        </p:txBody>
      </p:sp>
    </p:spTree>
    <p:extLst>
      <p:ext uri="{BB962C8B-B14F-4D97-AF65-F5344CB8AC3E}">
        <p14:creationId xmlns:p14="http://schemas.microsoft.com/office/powerpoint/2010/main" val="345517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6.004-bet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507607"/>
            <a:ext cx="1600199" cy="130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>
                <a:solidFill>
                  <a:schemeClr val="bg2"/>
                </a:solidFill>
              </a:rPr>
              <a:t>Source: MIT Open Courseware</a:t>
            </a:r>
          </a:p>
        </p:txBody>
      </p:sp>
      <p:pic>
        <p:nvPicPr>
          <p:cNvPr id="5" name="Picture 2" descr="6.004-bet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507607"/>
            <a:ext cx="1600199" cy="130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6.004-bet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1" y="507607"/>
            <a:ext cx="1600199" cy="130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6.004-bet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1" y="507607"/>
            <a:ext cx="1600199" cy="130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6.004-bet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1" y="502448"/>
            <a:ext cx="1600199" cy="130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6.004-bet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955407"/>
            <a:ext cx="1600199" cy="130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6.004-bet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955407"/>
            <a:ext cx="1600199" cy="130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6.004-bet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1" y="1955407"/>
            <a:ext cx="1600199" cy="130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6.004-bet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1" y="1955407"/>
            <a:ext cx="1600199" cy="130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6.004-bet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1" y="1950248"/>
            <a:ext cx="1600199" cy="130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6.004-bet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418683"/>
            <a:ext cx="1600199" cy="130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6.004-bet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3418683"/>
            <a:ext cx="1600199" cy="130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6.004-bet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1" y="3418683"/>
            <a:ext cx="1600199" cy="130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6.004-bet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1" y="3418683"/>
            <a:ext cx="1600199" cy="130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6.004-bet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1" y="3413524"/>
            <a:ext cx="1600199" cy="130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6.004-bet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866483"/>
            <a:ext cx="1600199" cy="130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6.004-bet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4866483"/>
            <a:ext cx="1600199" cy="130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 descr="6.004-bet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1" y="4866483"/>
            <a:ext cx="1600199" cy="130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 descr="6.004-bet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1" y="4866483"/>
            <a:ext cx="1600199" cy="130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 descr="6.004-bet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1" y="4861324"/>
            <a:ext cx="1600199" cy="130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Multiply 27"/>
          <p:cNvSpPr/>
          <p:nvPr/>
        </p:nvSpPr>
        <p:spPr bwMode="auto">
          <a:xfrm>
            <a:off x="1219200" y="0"/>
            <a:ext cx="6629400" cy="6629400"/>
          </a:xfrm>
          <a:prstGeom prst="mathMultiply">
            <a:avLst>
              <a:gd name="adj1" fmla="val 12392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RY_0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572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Google</a:t>
            </a:r>
            <a:endParaRPr lang="en-US" sz="1000" b="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297180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Gill Sans"/>
                <a:cs typeface="Gill Sans"/>
              </a:rPr>
              <a:t>The datacenter </a:t>
            </a:r>
            <a:r>
              <a:rPr lang="en-US" sz="3200" i="1" dirty="0" smtClean="0">
                <a:solidFill>
                  <a:srgbClr val="FFFFFF"/>
                </a:solidFill>
                <a:latin typeface="Gill Sans"/>
                <a:cs typeface="Gill Sans"/>
              </a:rPr>
              <a:t>is</a:t>
            </a:r>
            <a:r>
              <a:rPr lang="en-US" sz="3200" dirty="0" smtClean="0">
                <a:solidFill>
                  <a:srgbClr val="FFFFFF"/>
                </a:solidFill>
                <a:latin typeface="Gill Sans"/>
                <a:cs typeface="Gill Sans"/>
              </a:rPr>
              <a:t> the computer!</a:t>
            </a:r>
            <a:endParaRPr lang="en-US" sz="320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67421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datacenter </a:t>
            </a:r>
            <a:r>
              <a:rPr lang="en-US" i="1" dirty="0" smtClean="0"/>
              <a:t>is</a:t>
            </a:r>
            <a:r>
              <a:rPr lang="en-US" dirty="0" smtClean="0"/>
              <a:t> the computer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It’s all about the right level of abstraction</a:t>
            </a:r>
          </a:p>
          <a:p>
            <a:pPr lvl="1"/>
            <a:r>
              <a:rPr lang="en-US" dirty="0" smtClean="0"/>
              <a:t>Moving beyond the von Neumann architecture</a:t>
            </a:r>
          </a:p>
          <a:p>
            <a:pPr lvl="1"/>
            <a:r>
              <a:rPr lang="en-US" dirty="0" smtClean="0"/>
              <a:t>What’s the “instruction set” of the datacenter computer?</a:t>
            </a:r>
          </a:p>
          <a:p>
            <a:r>
              <a:rPr lang="en-US" dirty="0" smtClean="0"/>
              <a:t>Hide system-level details from the developers</a:t>
            </a:r>
          </a:p>
          <a:p>
            <a:pPr lvl="1"/>
            <a:r>
              <a:rPr lang="en-US" dirty="0" smtClean="0"/>
              <a:t>No more race conditions, lock contention, etc.</a:t>
            </a:r>
          </a:p>
          <a:p>
            <a:pPr lvl="1"/>
            <a:r>
              <a:rPr lang="en-US" dirty="0" smtClean="0"/>
              <a:t>No need to explicitly worry about reliability, fault tolerance, etc.</a:t>
            </a:r>
          </a:p>
          <a:p>
            <a:r>
              <a:rPr lang="en-US" dirty="0" smtClean="0"/>
              <a:t>Separating the </a:t>
            </a:r>
            <a:r>
              <a:rPr lang="en-US" i="1" dirty="0" smtClean="0"/>
              <a:t>what</a:t>
            </a:r>
            <a:r>
              <a:rPr lang="en-US" dirty="0" smtClean="0"/>
              <a:t> from the </a:t>
            </a:r>
            <a:r>
              <a:rPr lang="en-US" i="1" dirty="0" smtClean="0"/>
              <a:t>how</a:t>
            </a:r>
            <a:endParaRPr lang="en-US" dirty="0" smtClean="0"/>
          </a:p>
          <a:p>
            <a:pPr lvl="1"/>
            <a:r>
              <a:rPr lang="en-US" dirty="0" smtClean="0"/>
              <a:t>Developer specifies the computation that needs to be performed</a:t>
            </a:r>
          </a:p>
          <a:p>
            <a:pPr lvl="1"/>
            <a:r>
              <a:rPr lang="en-US" dirty="0" smtClean="0"/>
              <a:t>Execution framework (“runtime”) handles actual execution</a:t>
            </a:r>
          </a:p>
          <a:p>
            <a:endParaRPr lang="en-US" dirty="0"/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0" y="586740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0000"/>
                </a:solidFill>
                <a:latin typeface="Gill Sans"/>
                <a:cs typeface="Gill Sans"/>
              </a:rPr>
              <a:t>MapReduce is the first instantiation of this idea…</a:t>
            </a:r>
            <a:endParaRPr lang="en-US" sz="24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05638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F_00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Google</a:t>
            </a:r>
            <a:endParaRPr lang="en-US" sz="1000" b="0" dirty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0" y="2286000"/>
            <a:ext cx="9144000" cy="10287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baseline="0">
                <a:solidFill>
                  <a:schemeClr val="bg1"/>
                </a:solidFill>
                <a:latin typeface="Gill Sans"/>
                <a:ea typeface="+mj-ea"/>
                <a:cs typeface="Gill San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45713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6pPr>
            <a:lvl7pPr marL="914259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7pPr>
            <a:lvl8pPr marL="137139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8pPr>
            <a:lvl9pPr marL="1828519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MapReduce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96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Big Data Problem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Iterate over a large number of records</a:t>
            </a:r>
          </a:p>
          <a:p>
            <a:r>
              <a:rPr lang="en-US" dirty="0" smtClean="0"/>
              <a:t>Extract something of interest from each</a:t>
            </a:r>
          </a:p>
          <a:p>
            <a:r>
              <a:rPr lang="en-US" dirty="0" smtClean="0"/>
              <a:t>Shuffle and sort intermediate results</a:t>
            </a:r>
          </a:p>
          <a:p>
            <a:r>
              <a:rPr lang="en-US" dirty="0" smtClean="0"/>
              <a:t>Aggregate intermediate results</a:t>
            </a:r>
          </a:p>
          <a:p>
            <a:r>
              <a:rPr lang="en-US" dirty="0" smtClean="0"/>
              <a:t>Generate final output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2514600" y="5486400"/>
            <a:ext cx="5943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ill Sans"/>
                <a:cs typeface="Gill Sans"/>
              </a:rPr>
              <a:t>Key idea: </a:t>
            </a:r>
            <a:r>
              <a:rPr lang="en-US" sz="2400" dirty="0" smtClean="0">
                <a:solidFill>
                  <a:srgbClr val="FF0000"/>
                </a:solidFill>
                <a:latin typeface="Gill Sans"/>
                <a:cs typeface="Gill Sans"/>
              </a:rPr>
              <a:t>provide a functional </a:t>
            </a:r>
            <a:r>
              <a:rPr lang="en-US" sz="2400" dirty="0">
                <a:solidFill>
                  <a:srgbClr val="FF0000"/>
                </a:solidFill>
                <a:latin typeface="Gill Sans"/>
                <a:cs typeface="Gill Sans"/>
              </a:rPr>
              <a:t>abstraction </a:t>
            </a:r>
            <a:r>
              <a:rPr lang="en-US" sz="2400" dirty="0" smtClean="0">
                <a:solidFill>
                  <a:srgbClr val="FF0000"/>
                </a:solidFill>
                <a:latin typeface="Gill Sans"/>
                <a:cs typeface="Gill Sans"/>
              </a:rPr>
              <a:t>for these </a:t>
            </a:r>
            <a:r>
              <a:rPr lang="en-US" sz="2400" dirty="0">
                <a:solidFill>
                  <a:srgbClr val="FF0000"/>
                </a:solidFill>
                <a:latin typeface="Gill Sans"/>
                <a:cs typeface="Gill Sans"/>
              </a:rPr>
              <a:t>two operations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 rot="816188">
            <a:off x="169503" y="1546552"/>
            <a:ext cx="96750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Gill Sans"/>
                <a:cs typeface="Gill Sans"/>
              </a:rPr>
              <a:t>Map</a:t>
            </a:r>
            <a:endParaRPr lang="en-US" sz="36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 rot="-811533">
            <a:off x="4368251" y="2757022"/>
            <a:ext cx="15171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Gill Sans"/>
                <a:cs typeface="Gill Sans"/>
              </a:rPr>
              <a:t>Reduce</a:t>
            </a:r>
            <a:endParaRPr lang="en-US" sz="36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0" y="6611938"/>
            <a:ext cx="3124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 smtClean="0">
                <a:solidFill>
                  <a:schemeClr val="bg1"/>
                </a:solidFill>
              </a:rPr>
              <a:t>(Dean </a:t>
            </a:r>
            <a:r>
              <a:rPr lang="en-US" sz="1000" b="0" dirty="0">
                <a:solidFill>
                  <a:schemeClr val="bg1"/>
                </a:solidFill>
              </a:rPr>
              <a:t>and </a:t>
            </a:r>
            <a:r>
              <a:rPr lang="en-US" sz="1000" b="0" dirty="0" err="1" smtClean="0">
                <a:solidFill>
                  <a:schemeClr val="bg1"/>
                </a:solidFill>
              </a:rPr>
              <a:t>Ghemawat</a:t>
            </a:r>
            <a:r>
              <a:rPr lang="en-US" sz="1000" b="0" dirty="0" smtClean="0">
                <a:solidFill>
                  <a:schemeClr val="bg1"/>
                </a:solidFill>
              </a:rPr>
              <a:t>, OSDI </a:t>
            </a:r>
            <a:r>
              <a:rPr lang="en-US" sz="1000" b="0" dirty="0">
                <a:solidFill>
                  <a:schemeClr val="bg1"/>
                </a:solidFill>
              </a:rPr>
              <a:t>2004)</a:t>
            </a:r>
          </a:p>
        </p:txBody>
      </p:sp>
    </p:spTree>
    <p:extLst>
      <p:ext uri="{BB962C8B-B14F-4D97-AF65-F5344CB8AC3E}">
        <p14:creationId xmlns:p14="http://schemas.microsoft.com/office/powerpoint/2010/main" val="72520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l_souls_from_new_college_la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3200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(All Souls College, Oxford)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04800" y="5181600"/>
            <a:ext cx="80772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From the Ivory Tower…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pic>
        <p:nvPicPr>
          <p:cNvPr id="8" name="Picture 7" descr="University_of_Maryland_S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04800"/>
            <a:ext cx="1066800" cy="1066800"/>
          </a:xfrm>
          <a:prstGeom prst="rect">
            <a:avLst/>
          </a:prstGeom>
        </p:spPr>
      </p:pic>
      <p:pic>
        <p:nvPicPr>
          <p:cNvPr id="9" name="Picture 8" descr="321px-MIT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57200"/>
            <a:ext cx="1473506" cy="762000"/>
          </a:xfrm>
          <a:prstGeom prst="rect">
            <a:avLst/>
          </a:prstGeom>
        </p:spPr>
      </p:pic>
      <p:pic>
        <p:nvPicPr>
          <p:cNvPr id="2" name="Picture 1" descr="800px-Hadoop_logo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81000"/>
            <a:ext cx="3276600" cy="84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5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7"/>
          <p:cNvSpPr>
            <a:spLocks noChangeArrowheads="1"/>
          </p:cNvSpPr>
          <p:nvPr/>
        </p:nvSpPr>
        <p:spPr bwMode="auto">
          <a:xfrm>
            <a:off x="3331329" y="13335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Oval 13"/>
          <p:cNvSpPr>
            <a:spLocks noChangeArrowheads="1"/>
          </p:cNvSpPr>
          <p:nvPr/>
        </p:nvSpPr>
        <p:spPr bwMode="auto">
          <a:xfrm>
            <a:off x="4017129" y="13335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Oval 17"/>
          <p:cNvSpPr>
            <a:spLocks noChangeArrowheads="1"/>
          </p:cNvSpPr>
          <p:nvPr/>
        </p:nvSpPr>
        <p:spPr bwMode="auto">
          <a:xfrm>
            <a:off x="4702929" y="13335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Oval 21"/>
          <p:cNvSpPr>
            <a:spLocks noChangeArrowheads="1"/>
          </p:cNvSpPr>
          <p:nvPr/>
        </p:nvSpPr>
        <p:spPr bwMode="auto">
          <a:xfrm>
            <a:off x="5388729" y="13335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Oval 25"/>
          <p:cNvSpPr>
            <a:spLocks noChangeArrowheads="1"/>
          </p:cNvSpPr>
          <p:nvPr/>
        </p:nvSpPr>
        <p:spPr bwMode="auto">
          <a:xfrm>
            <a:off x="6074529" y="13335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" name="Rectangle 29"/>
          <p:cNvSpPr>
            <a:spLocks noChangeArrowheads="1"/>
          </p:cNvSpPr>
          <p:nvPr/>
        </p:nvSpPr>
        <p:spPr bwMode="auto">
          <a:xfrm>
            <a:off x="2743200" y="4343400"/>
            <a:ext cx="381000" cy="381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3407529" y="4343400"/>
            <a:ext cx="381000" cy="381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TextBox 12"/>
          <p:cNvSpPr txBox="1">
            <a:spLocks noChangeArrowheads="1"/>
          </p:cNvSpPr>
          <p:nvPr/>
        </p:nvSpPr>
        <p:spPr bwMode="auto">
          <a:xfrm>
            <a:off x="3443179" y="3657600"/>
            <a:ext cx="3097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1" name="Straight Arrow Connector 37"/>
          <p:cNvCxnSpPr>
            <a:cxnSpLocks noChangeShapeType="1"/>
            <a:stCxn id="37" idx="0"/>
            <a:endCxn id="40" idx="1"/>
          </p:cNvCxnSpPr>
          <p:nvPr/>
        </p:nvCxnSpPr>
        <p:spPr bwMode="auto">
          <a:xfrm rot="5400000" flipH="1" flipV="1">
            <a:off x="2930178" y="3830400"/>
            <a:ext cx="516523" cy="509479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50"/>
          <p:cNvCxnSpPr>
            <a:cxnSpLocks noChangeShapeType="1"/>
            <a:stCxn id="70" idx="4"/>
            <a:endCxn id="40" idx="0"/>
          </p:cNvCxnSpPr>
          <p:nvPr/>
        </p:nvCxnSpPr>
        <p:spPr bwMode="auto">
          <a:xfrm rot="5400000">
            <a:off x="3407529" y="3467100"/>
            <a:ext cx="3810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51"/>
          <p:cNvCxnSpPr>
            <a:cxnSpLocks noChangeShapeType="1"/>
            <a:stCxn id="40" idx="2"/>
            <a:endCxn id="39" idx="0"/>
          </p:cNvCxnSpPr>
          <p:nvPr/>
        </p:nvCxnSpPr>
        <p:spPr bwMode="auto">
          <a:xfrm rot="5400000">
            <a:off x="3424406" y="4169777"/>
            <a:ext cx="3472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Rectangle 14"/>
          <p:cNvSpPr>
            <a:spLocks noChangeArrowheads="1"/>
          </p:cNvSpPr>
          <p:nvPr/>
        </p:nvSpPr>
        <p:spPr bwMode="auto">
          <a:xfrm>
            <a:off x="4093329" y="4343400"/>
            <a:ext cx="381000" cy="381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6" name="TextBox 53"/>
          <p:cNvSpPr txBox="1">
            <a:spLocks noChangeArrowheads="1"/>
          </p:cNvSpPr>
          <p:nvPr/>
        </p:nvSpPr>
        <p:spPr bwMode="auto">
          <a:xfrm>
            <a:off x="4128979" y="3657600"/>
            <a:ext cx="3097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7" name="Straight Arrow Connector 54"/>
          <p:cNvCxnSpPr>
            <a:cxnSpLocks noChangeShapeType="1"/>
            <a:stCxn id="39" idx="0"/>
            <a:endCxn id="46" idx="1"/>
          </p:cNvCxnSpPr>
          <p:nvPr/>
        </p:nvCxnSpPr>
        <p:spPr bwMode="auto">
          <a:xfrm rot="5400000" flipH="1" flipV="1">
            <a:off x="3605243" y="3819664"/>
            <a:ext cx="516523" cy="530950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55"/>
          <p:cNvCxnSpPr>
            <a:cxnSpLocks noChangeShapeType="1"/>
            <a:stCxn id="74" idx="4"/>
            <a:endCxn id="46" idx="0"/>
          </p:cNvCxnSpPr>
          <p:nvPr/>
        </p:nvCxnSpPr>
        <p:spPr bwMode="auto">
          <a:xfrm rot="5400000">
            <a:off x="4093329" y="3467100"/>
            <a:ext cx="3810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56"/>
          <p:cNvCxnSpPr>
            <a:cxnSpLocks noChangeShapeType="1"/>
            <a:stCxn id="46" idx="2"/>
            <a:endCxn id="45" idx="0"/>
          </p:cNvCxnSpPr>
          <p:nvPr/>
        </p:nvCxnSpPr>
        <p:spPr bwMode="auto">
          <a:xfrm rot="5400000">
            <a:off x="4110206" y="4169777"/>
            <a:ext cx="3472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" name="Rectangle 18"/>
          <p:cNvSpPr>
            <a:spLocks noChangeArrowheads="1"/>
          </p:cNvSpPr>
          <p:nvPr/>
        </p:nvSpPr>
        <p:spPr bwMode="auto">
          <a:xfrm>
            <a:off x="4779129" y="4343400"/>
            <a:ext cx="381000" cy="381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" name="TextBox 57"/>
          <p:cNvSpPr txBox="1">
            <a:spLocks noChangeArrowheads="1"/>
          </p:cNvSpPr>
          <p:nvPr/>
        </p:nvSpPr>
        <p:spPr bwMode="auto">
          <a:xfrm>
            <a:off x="4814779" y="3657600"/>
            <a:ext cx="3097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3" name="Straight Arrow Connector 58"/>
          <p:cNvCxnSpPr>
            <a:cxnSpLocks noChangeShapeType="1"/>
            <a:stCxn id="45" idx="0"/>
            <a:endCxn id="52" idx="1"/>
          </p:cNvCxnSpPr>
          <p:nvPr/>
        </p:nvCxnSpPr>
        <p:spPr bwMode="auto">
          <a:xfrm rot="5400000" flipH="1" flipV="1">
            <a:off x="4291043" y="3819664"/>
            <a:ext cx="516523" cy="530950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9"/>
          <p:cNvCxnSpPr>
            <a:cxnSpLocks noChangeShapeType="1"/>
            <a:stCxn id="75" idx="4"/>
            <a:endCxn id="52" idx="0"/>
          </p:cNvCxnSpPr>
          <p:nvPr/>
        </p:nvCxnSpPr>
        <p:spPr bwMode="auto">
          <a:xfrm rot="5400000">
            <a:off x="4779129" y="3467100"/>
            <a:ext cx="3810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60"/>
          <p:cNvCxnSpPr>
            <a:cxnSpLocks noChangeShapeType="1"/>
            <a:stCxn id="52" idx="2"/>
            <a:endCxn id="51" idx="0"/>
          </p:cNvCxnSpPr>
          <p:nvPr/>
        </p:nvCxnSpPr>
        <p:spPr bwMode="auto">
          <a:xfrm rot="5400000">
            <a:off x="4796006" y="4169777"/>
            <a:ext cx="3472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7" name="Rectangle 22"/>
          <p:cNvSpPr>
            <a:spLocks noChangeArrowheads="1"/>
          </p:cNvSpPr>
          <p:nvPr/>
        </p:nvSpPr>
        <p:spPr bwMode="auto">
          <a:xfrm>
            <a:off x="5464929" y="4343400"/>
            <a:ext cx="381000" cy="381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" name="TextBox 61"/>
          <p:cNvSpPr txBox="1">
            <a:spLocks noChangeArrowheads="1"/>
          </p:cNvSpPr>
          <p:nvPr/>
        </p:nvSpPr>
        <p:spPr bwMode="auto">
          <a:xfrm>
            <a:off x="5500579" y="3657600"/>
            <a:ext cx="3097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9" name="Straight Arrow Connector 62"/>
          <p:cNvCxnSpPr>
            <a:cxnSpLocks noChangeShapeType="1"/>
            <a:stCxn id="51" idx="0"/>
            <a:endCxn id="58" idx="1"/>
          </p:cNvCxnSpPr>
          <p:nvPr/>
        </p:nvCxnSpPr>
        <p:spPr bwMode="auto">
          <a:xfrm rot="5400000" flipH="1" flipV="1">
            <a:off x="4976843" y="3819664"/>
            <a:ext cx="516523" cy="530950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63"/>
          <p:cNvCxnSpPr>
            <a:cxnSpLocks noChangeShapeType="1"/>
            <a:stCxn id="76" idx="4"/>
            <a:endCxn id="58" idx="0"/>
          </p:cNvCxnSpPr>
          <p:nvPr/>
        </p:nvCxnSpPr>
        <p:spPr bwMode="auto">
          <a:xfrm rot="5400000">
            <a:off x="5464929" y="3467100"/>
            <a:ext cx="3810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4"/>
          <p:cNvCxnSpPr>
            <a:cxnSpLocks noChangeShapeType="1"/>
            <a:stCxn id="58" idx="2"/>
            <a:endCxn id="57" idx="0"/>
          </p:cNvCxnSpPr>
          <p:nvPr/>
        </p:nvCxnSpPr>
        <p:spPr bwMode="auto">
          <a:xfrm rot="5400000">
            <a:off x="5481806" y="4169777"/>
            <a:ext cx="3472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3" name="Rectangle 26"/>
          <p:cNvSpPr>
            <a:spLocks noChangeArrowheads="1"/>
          </p:cNvSpPr>
          <p:nvPr/>
        </p:nvSpPr>
        <p:spPr bwMode="auto">
          <a:xfrm>
            <a:off x="6150729" y="4343400"/>
            <a:ext cx="381000" cy="381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4" name="TextBox 65"/>
          <p:cNvSpPr txBox="1">
            <a:spLocks noChangeArrowheads="1"/>
          </p:cNvSpPr>
          <p:nvPr/>
        </p:nvSpPr>
        <p:spPr bwMode="auto">
          <a:xfrm>
            <a:off x="6186379" y="3657600"/>
            <a:ext cx="3097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65" name="Straight Arrow Connector 66"/>
          <p:cNvCxnSpPr>
            <a:cxnSpLocks noChangeShapeType="1"/>
            <a:stCxn id="57" idx="0"/>
            <a:endCxn id="64" idx="1"/>
          </p:cNvCxnSpPr>
          <p:nvPr/>
        </p:nvCxnSpPr>
        <p:spPr bwMode="auto">
          <a:xfrm rot="5400000" flipH="1" flipV="1">
            <a:off x="5662643" y="3819664"/>
            <a:ext cx="516523" cy="530950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7"/>
          <p:cNvCxnSpPr>
            <a:cxnSpLocks noChangeShapeType="1"/>
            <a:stCxn id="77" idx="4"/>
            <a:endCxn id="64" idx="0"/>
          </p:cNvCxnSpPr>
          <p:nvPr/>
        </p:nvCxnSpPr>
        <p:spPr bwMode="auto">
          <a:xfrm rot="5400000">
            <a:off x="6150729" y="3467100"/>
            <a:ext cx="3810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Straight Arrow Connector 68"/>
          <p:cNvCxnSpPr>
            <a:cxnSpLocks noChangeShapeType="1"/>
            <a:stCxn id="64" idx="2"/>
            <a:endCxn id="63" idx="0"/>
          </p:cNvCxnSpPr>
          <p:nvPr/>
        </p:nvCxnSpPr>
        <p:spPr bwMode="auto">
          <a:xfrm rot="5400000">
            <a:off x="6167606" y="4169777"/>
            <a:ext cx="3472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0" name="Oval 7"/>
          <p:cNvSpPr>
            <a:spLocks noChangeArrowheads="1"/>
          </p:cNvSpPr>
          <p:nvPr/>
        </p:nvSpPr>
        <p:spPr bwMode="auto">
          <a:xfrm>
            <a:off x="3331329" y="27432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" name="Oval 7"/>
          <p:cNvSpPr>
            <a:spLocks noChangeArrowheads="1"/>
          </p:cNvSpPr>
          <p:nvPr/>
        </p:nvSpPr>
        <p:spPr bwMode="auto">
          <a:xfrm>
            <a:off x="4017129" y="27432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5" name="Oval 7"/>
          <p:cNvSpPr>
            <a:spLocks noChangeArrowheads="1"/>
          </p:cNvSpPr>
          <p:nvPr/>
        </p:nvSpPr>
        <p:spPr bwMode="auto">
          <a:xfrm>
            <a:off x="4702929" y="27432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6" name="Oval 7"/>
          <p:cNvSpPr>
            <a:spLocks noChangeArrowheads="1"/>
          </p:cNvSpPr>
          <p:nvPr/>
        </p:nvSpPr>
        <p:spPr bwMode="auto">
          <a:xfrm>
            <a:off x="5388729" y="27432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" name="Oval 7"/>
          <p:cNvSpPr>
            <a:spLocks noChangeArrowheads="1"/>
          </p:cNvSpPr>
          <p:nvPr/>
        </p:nvSpPr>
        <p:spPr bwMode="auto">
          <a:xfrm>
            <a:off x="6074529" y="27432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2" name="TextBox 12"/>
          <p:cNvSpPr txBox="1">
            <a:spLocks noChangeArrowheads="1"/>
          </p:cNvSpPr>
          <p:nvPr/>
        </p:nvSpPr>
        <p:spPr bwMode="auto">
          <a:xfrm>
            <a:off x="3471231" y="2137946"/>
            <a:ext cx="253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4" name="Straight Arrow Connector 50"/>
          <p:cNvCxnSpPr>
            <a:cxnSpLocks noChangeShapeType="1"/>
            <a:stCxn id="27" idx="4"/>
            <a:endCxn id="82" idx="0"/>
          </p:cNvCxnSpPr>
          <p:nvPr/>
        </p:nvCxnSpPr>
        <p:spPr bwMode="auto">
          <a:xfrm rot="5400000">
            <a:off x="3462506" y="2002423"/>
            <a:ext cx="2710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5" name="Straight Arrow Connector 51"/>
          <p:cNvCxnSpPr>
            <a:cxnSpLocks noChangeShapeType="1"/>
            <a:stCxn id="82" idx="2"/>
            <a:endCxn id="70" idx="0"/>
          </p:cNvCxnSpPr>
          <p:nvPr/>
        </p:nvCxnSpPr>
        <p:spPr bwMode="auto">
          <a:xfrm rot="5400000">
            <a:off x="3464679" y="2609850"/>
            <a:ext cx="2667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6" name="TextBox 53"/>
          <p:cNvSpPr txBox="1">
            <a:spLocks noChangeArrowheads="1"/>
          </p:cNvSpPr>
          <p:nvPr/>
        </p:nvSpPr>
        <p:spPr bwMode="auto">
          <a:xfrm>
            <a:off x="4157031" y="2137946"/>
            <a:ext cx="253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8" name="Straight Arrow Connector 55"/>
          <p:cNvCxnSpPr>
            <a:cxnSpLocks noChangeShapeType="1"/>
            <a:stCxn id="28" idx="4"/>
            <a:endCxn id="86" idx="0"/>
          </p:cNvCxnSpPr>
          <p:nvPr/>
        </p:nvCxnSpPr>
        <p:spPr bwMode="auto">
          <a:xfrm rot="5400000">
            <a:off x="4148306" y="2002423"/>
            <a:ext cx="2710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9" name="Straight Arrow Connector 56"/>
          <p:cNvCxnSpPr>
            <a:cxnSpLocks noChangeShapeType="1"/>
            <a:stCxn id="86" idx="2"/>
            <a:endCxn id="74" idx="0"/>
          </p:cNvCxnSpPr>
          <p:nvPr/>
        </p:nvCxnSpPr>
        <p:spPr bwMode="auto">
          <a:xfrm rot="5400000">
            <a:off x="4150479" y="2609850"/>
            <a:ext cx="2667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0" name="TextBox 57"/>
          <p:cNvSpPr txBox="1">
            <a:spLocks noChangeArrowheads="1"/>
          </p:cNvSpPr>
          <p:nvPr/>
        </p:nvSpPr>
        <p:spPr bwMode="auto">
          <a:xfrm>
            <a:off x="4842831" y="2137946"/>
            <a:ext cx="253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92" name="Straight Arrow Connector 59"/>
          <p:cNvCxnSpPr>
            <a:cxnSpLocks noChangeShapeType="1"/>
            <a:stCxn id="29" idx="4"/>
            <a:endCxn id="90" idx="0"/>
          </p:cNvCxnSpPr>
          <p:nvPr/>
        </p:nvCxnSpPr>
        <p:spPr bwMode="auto">
          <a:xfrm rot="5400000">
            <a:off x="4834106" y="2002423"/>
            <a:ext cx="2710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3" name="Straight Arrow Connector 60"/>
          <p:cNvCxnSpPr>
            <a:cxnSpLocks noChangeShapeType="1"/>
            <a:stCxn id="90" idx="2"/>
            <a:endCxn id="75" idx="0"/>
          </p:cNvCxnSpPr>
          <p:nvPr/>
        </p:nvCxnSpPr>
        <p:spPr bwMode="auto">
          <a:xfrm rot="5400000">
            <a:off x="4836279" y="2609850"/>
            <a:ext cx="2667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4" name="TextBox 61"/>
          <p:cNvSpPr txBox="1">
            <a:spLocks noChangeArrowheads="1"/>
          </p:cNvSpPr>
          <p:nvPr/>
        </p:nvSpPr>
        <p:spPr bwMode="auto">
          <a:xfrm>
            <a:off x="5528631" y="2137946"/>
            <a:ext cx="253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96" name="Straight Arrow Connector 63"/>
          <p:cNvCxnSpPr>
            <a:cxnSpLocks noChangeShapeType="1"/>
            <a:stCxn id="30" idx="4"/>
            <a:endCxn id="94" idx="0"/>
          </p:cNvCxnSpPr>
          <p:nvPr/>
        </p:nvCxnSpPr>
        <p:spPr bwMode="auto">
          <a:xfrm rot="5400000">
            <a:off x="5519906" y="2002423"/>
            <a:ext cx="2710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7" name="Straight Arrow Connector 64"/>
          <p:cNvCxnSpPr>
            <a:cxnSpLocks noChangeShapeType="1"/>
            <a:stCxn id="94" idx="2"/>
            <a:endCxn id="76" idx="0"/>
          </p:cNvCxnSpPr>
          <p:nvPr/>
        </p:nvCxnSpPr>
        <p:spPr bwMode="auto">
          <a:xfrm rot="5400000">
            <a:off x="5522079" y="2609850"/>
            <a:ext cx="2667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8" name="TextBox 65"/>
          <p:cNvSpPr txBox="1">
            <a:spLocks noChangeArrowheads="1"/>
          </p:cNvSpPr>
          <p:nvPr/>
        </p:nvSpPr>
        <p:spPr bwMode="auto">
          <a:xfrm>
            <a:off x="6214431" y="2137946"/>
            <a:ext cx="253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0" name="Straight Arrow Connector 67"/>
          <p:cNvCxnSpPr>
            <a:cxnSpLocks noChangeShapeType="1"/>
            <a:stCxn id="31" idx="4"/>
            <a:endCxn id="98" idx="0"/>
          </p:cNvCxnSpPr>
          <p:nvPr/>
        </p:nvCxnSpPr>
        <p:spPr bwMode="auto">
          <a:xfrm rot="5400000">
            <a:off x="6205706" y="2002423"/>
            <a:ext cx="2710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1" name="Straight Arrow Connector 68"/>
          <p:cNvCxnSpPr>
            <a:cxnSpLocks noChangeShapeType="1"/>
            <a:stCxn id="98" idx="2"/>
            <a:endCxn id="77" idx="0"/>
          </p:cNvCxnSpPr>
          <p:nvPr/>
        </p:nvCxnSpPr>
        <p:spPr bwMode="auto">
          <a:xfrm rot="5400000">
            <a:off x="6207879" y="2609850"/>
            <a:ext cx="2667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6" name="TextBox 145"/>
          <p:cNvSpPr txBox="1"/>
          <p:nvPr/>
        </p:nvSpPr>
        <p:spPr>
          <a:xfrm>
            <a:off x="990600" y="2057400"/>
            <a:ext cx="967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Gill Sans"/>
                <a:cs typeface="Gill Sans"/>
              </a:rPr>
              <a:t>Map</a:t>
            </a:r>
            <a:endParaRPr lang="en-US" sz="28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1000585" y="3505200"/>
            <a:ext cx="971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Gill Sans"/>
                <a:cs typeface="Gill Sans"/>
              </a:rPr>
              <a:t>Fold</a:t>
            </a:r>
            <a:endParaRPr lang="en-US" sz="28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56" name="Title 5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Roots in Functional Programming</a:t>
            </a:r>
            <a:endParaRPr lang="en-US" dirty="0"/>
          </a:p>
        </p:txBody>
      </p:sp>
      <p:sp>
        <p:nvSpPr>
          <p:cNvPr id="62" name="Text Box 4"/>
          <p:cNvSpPr txBox="1">
            <a:spLocks noChangeArrowheads="1"/>
          </p:cNvSpPr>
          <p:nvPr/>
        </p:nvSpPr>
        <p:spPr bwMode="auto">
          <a:xfrm>
            <a:off x="304800" y="4876800"/>
            <a:ext cx="82296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1400" b="0" dirty="0" err="1">
                <a:solidFill>
                  <a:schemeClr val="bg1"/>
                </a:solidFill>
                <a:latin typeface="Andale Mono"/>
                <a:cs typeface="Andale Mono"/>
              </a:rPr>
              <a:t>scala</a:t>
            </a:r>
            <a:r>
              <a:rPr lang="tr-TR" sz="1400" b="0" dirty="0">
                <a:solidFill>
                  <a:schemeClr val="bg1"/>
                </a:solidFill>
                <a:latin typeface="Andale Mono"/>
                <a:cs typeface="Andale Mono"/>
              </a:rPr>
              <a:t>&gt; </a:t>
            </a:r>
            <a:r>
              <a:rPr lang="tr-TR" sz="1400" b="0" dirty="0" err="1">
                <a:solidFill>
                  <a:schemeClr val="bg1"/>
                </a:solidFill>
                <a:latin typeface="Andale Mono"/>
                <a:cs typeface="Andale Mono"/>
              </a:rPr>
              <a:t>val</a:t>
            </a:r>
            <a:r>
              <a:rPr lang="tr-TR" sz="1400" b="0" dirty="0">
                <a:solidFill>
                  <a:schemeClr val="bg1"/>
                </a:solidFill>
                <a:latin typeface="Andale Mono"/>
                <a:cs typeface="Andale Mono"/>
              </a:rPr>
              <a:t> t = </a:t>
            </a:r>
            <a:r>
              <a:rPr lang="tr-TR" sz="1400" b="0" dirty="0" err="1">
                <a:solidFill>
                  <a:schemeClr val="bg1"/>
                </a:solidFill>
                <a:latin typeface="Andale Mono"/>
                <a:cs typeface="Andale Mono"/>
              </a:rPr>
              <a:t>Array</a:t>
            </a:r>
            <a:r>
              <a:rPr lang="tr-TR" sz="1400" b="0" dirty="0">
                <a:solidFill>
                  <a:schemeClr val="bg1"/>
                </a:solidFill>
                <a:latin typeface="Andale Mono"/>
                <a:cs typeface="Andale Mono"/>
              </a:rPr>
              <a:t>(1, 2, 3, 4, 5)</a:t>
            </a:r>
          </a:p>
          <a:p>
            <a:r>
              <a:rPr lang="tr-TR" sz="1400" b="0" dirty="0">
                <a:solidFill>
                  <a:schemeClr val="bg1"/>
                </a:solidFill>
                <a:latin typeface="Andale Mono"/>
                <a:cs typeface="Andale Mono"/>
              </a:rPr>
              <a:t>t: </a:t>
            </a:r>
            <a:r>
              <a:rPr lang="tr-TR" sz="1400" b="0" dirty="0" err="1">
                <a:solidFill>
                  <a:schemeClr val="bg1"/>
                </a:solidFill>
                <a:latin typeface="Andale Mono"/>
                <a:cs typeface="Andale Mono"/>
              </a:rPr>
              <a:t>Array</a:t>
            </a:r>
            <a:r>
              <a:rPr lang="tr-TR" sz="1400" b="0" dirty="0">
                <a:solidFill>
                  <a:schemeClr val="bg1"/>
                </a:solidFill>
                <a:latin typeface="Andale Mono"/>
                <a:cs typeface="Andale Mono"/>
              </a:rPr>
              <a:t>[</a:t>
            </a:r>
            <a:r>
              <a:rPr lang="tr-TR" sz="1400" b="0" dirty="0" err="1">
                <a:solidFill>
                  <a:schemeClr val="bg1"/>
                </a:solidFill>
                <a:latin typeface="Andale Mono"/>
                <a:cs typeface="Andale Mono"/>
              </a:rPr>
              <a:t>Int</a:t>
            </a:r>
            <a:r>
              <a:rPr lang="tr-TR" sz="1400" b="0" dirty="0">
                <a:solidFill>
                  <a:schemeClr val="bg1"/>
                </a:solidFill>
                <a:latin typeface="Andale Mono"/>
                <a:cs typeface="Andale Mono"/>
              </a:rPr>
              <a:t>] = </a:t>
            </a:r>
            <a:r>
              <a:rPr lang="tr-TR" sz="1400" b="0" dirty="0" err="1">
                <a:solidFill>
                  <a:schemeClr val="bg1"/>
                </a:solidFill>
                <a:latin typeface="Andale Mono"/>
                <a:cs typeface="Andale Mono"/>
              </a:rPr>
              <a:t>Array</a:t>
            </a:r>
            <a:r>
              <a:rPr lang="tr-TR" sz="1400" b="0" dirty="0">
                <a:solidFill>
                  <a:schemeClr val="bg1"/>
                </a:solidFill>
                <a:latin typeface="Andale Mono"/>
                <a:cs typeface="Andale Mono"/>
              </a:rPr>
              <a:t>(1, 2, 3, 4, 5)</a:t>
            </a:r>
          </a:p>
          <a:p>
            <a:endParaRPr lang="tr-TR" sz="1400" b="0" dirty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tr-TR" sz="1400" b="0" dirty="0" err="1">
                <a:solidFill>
                  <a:schemeClr val="bg1"/>
                </a:solidFill>
                <a:latin typeface="Andale Mono"/>
                <a:cs typeface="Andale Mono"/>
              </a:rPr>
              <a:t>scala</a:t>
            </a:r>
            <a:r>
              <a:rPr lang="tr-TR" sz="1400" b="0" dirty="0">
                <a:solidFill>
                  <a:schemeClr val="bg1"/>
                </a:solidFill>
                <a:latin typeface="Andale Mono"/>
                <a:cs typeface="Andale Mono"/>
              </a:rPr>
              <a:t>&gt; </a:t>
            </a:r>
            <a:r>
              <a:rPr lang="tr-TR" sz="1400" b="0" dirty="0" err="1">
                <a:solidFill>
                  <a:schemeClr val="bg1"/>
                </a:solidFill>
                <a:latin typeface="Andale Mono"/>
                <a:cs typeface="Andale Mono"/>
              </a:rPr>
              <a:t>t.map</a:t>
            </a:r>
            <a:r>
              <a:rPr lang="tr-TR" sz="1400" b="0" dirty="0">
                <a:solidFill>
                  <a:schemeClr val="bg1"/>
                </a:solidFill>
                <a:latin typeface="Andale Mono"/>
                <a:cs typeface="Andale Mono"/>
              </a:rPr>
              <a:t>(n =&gt; n*n)</a:t>
            </a:r>
          </a:p>
          <a:p>
            <a:r>
              <a:rPr lang="tr-TR" sz="1400" b="0" dirty="0">
                <a:solidFill>
                  <a:schemeClr val="bg1"/>
                </a:solidFill>
                <a:latin typeface="Andale Mono"/>
                <a:cs typeface="Andale Mono"/>
              </a:rPr>
              <a:t>res0: </a:t>
            </a:r>
            <a:r>
              <a:rPr lang="tr-TR" sz="1400" b="0" dirty="0" err="1">
                <a:solidFill>
                  <a:schemeClr val="bg1"/>
                </a:solidFill>
                <a:latin typeface="Andale Mono"/>
                <a:cs typeface="Andale Mono"/>
              </a:rPr>
              <a:t>Array</a:t>
            </a:r>
            <a:r>
              <a:rPr lang="tr-TR" sz="1400" b="0" dirty="0">
                <a:solidFill>
                  <a:schemeClr val="bg1"/>
                </a:solidFill>
                <a:latin typeface="Andale Mono"/>
                <a:cs typeface="Andale Mono"/>
              </a:rPr>
              <a:t>[</a:t>
            </a:r>
            <a:r>
              <a:rPr lang="tr-TR" sz="1400" b="0" dirty="0" err="1">
                <a:solidFill>
                  <a:schemeClr val="bg1"/>
                </a:solidFill>
                <a:latin typeface="Andale Mono"/>
                <a:cs typeface="Andale Mono"/>
              </a:rPr>
              <a:t>Int</a:t>
            </a:r>
            <a:r>
              <a:rPr lang="tr-TR" sz="1400" b="0" dirty="0">
                <a:solidFill>
                  <a:schemeClr val="bg1"/>
                </a:solidFill>
                <a:latin typeface="Andale Mono"/>
                <a:cs typeface="Andale Mono"/>
              </a:rPr>
              <a:t>] = </a:t>
            </a:r>
            <a:r>
              <a:rPr lang="tr-TR" sz="1400" b="0" dirty="0" err="1">
                <a:solidFill>
                  <a:schemeClr val="bg1"/>
                </a:solidFill>
                <a:latin typeface="Andale Mono"/>
                <a:cs typeface="Andale Mono"/>
              </a:rPr>
              <a:t>Array</a:t>
            </a:r>
            <a:r>
              <a:rPr lang="tr-TR" sz="1400" b="0" dirty="0">
                <a:solidFill>
                  <a:schemeClr val="bg1"/>
                </a:solidFill>
                <a:latin typeface="Andale Mono"/>
                <a:cs typeface="Andale Mono"/>
              </a:rPr>
              <a:t>(1, 4, 9, 16, 25)</a:t>
            </a:r>
          </a:p>
          <a:p>
            <a:endParaRPr lang="tr-TR" sz="1400" b="0" dirty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tr-TR" sz="1400" b="0" dirty="0" err="1">
                <a:solidFill>
                  <a:schemeClr val="bg1"/>
                </a:solidFill>
                <a:latin typeface="Andale Mono"/>
                <a:cs typeface="Andale Mono"/>
              </a:rPr>
              <a:t>scala</a:t>
            </a:r>
            <a:r>
              <a:rPr lang="tr-TR" sz="1400" b="0" dirty="0">
                <a:solidFill>
                  <a:schemeClr val="bg1"/>
                </a:solidFill>
                <a:latin typeface="Andale Mono"/>
                <a:cs typeface="Andale Mono"/>
              </a:rPr>
              <a:t>&gt; </a:t>
            </a:r>
            <a:r>
              <a:rPr lang="tr-TR" sz="1400" b="0" dirty="0" err="1">
                <a:solidFill>
                  <a:schemeClr val="bg1"/>
                </a:solidFill>
                <a:latin typeface="Andale Mono"/>
                <a:cs typeface="Andale Mono"/>
              </a:rPr>
              <a:t>t.map</a:t>
            </a:r>
            <a:r>
              <a:rPr lang="tr-TR" sz="1400" b="0" dirty="0">
                <a:solidFill>
                  <a:schemeClr val="bg1"/>
                </a:solidFill>
                <a:latin typeface="Andale Mono"/>
                <a:cs typeface="Andale Mono"/>
              </a:rPr>
              <a:t>(n =&gt; n*n).</a:t>
            </a:r>
            <a:r>
              <a:rPr lang="tr-TR" sz="1400" b="0" dirty="0" err="1">
                <a:solidFill>
                  <a:schemeClr val="bg1"/>
                </a:solidFill>
                <a:latin typeface="Andale Mono"/>
                <a:cs typeface="Andale Mono"/>
              </a:rPr>
              <a:t>foldLeft</a:t>
            </a:r>
            <a:r>
              <a:rPr lang="tr-TR" sz="1400" b="0" dirty="0">
                <a:solidFill>
                  <a:schemeClr val="bg1"/>
                </a:solidFill>
                <a:latin typeface="Andale Mono"/>
                <a:cs typeface="Andale Mono"/>
              </a:rPr>
              <a:t>(0)((m, n) =&gt; m + n)</a:t>
            </a:r>
          </a:p>
          <a:p>
            <a:r>
              <a:rPr lang="tr-TR" sz="1400" b="0" dirty="0">
                <a:solidFill>
                  <a:schemeClr val="bg1"/>
                </a:solidFill>
                <a:latin typeface="Andale Mono"/>
                <a:cs typeface="Andale Mono"/>
              </a:rPr>
              <a:t>res1: </a:t>
            </a:r>
            <a:r>
              <a:rPr lang="tr-TR" sz="1400" b="0" dirty="0" err="1">
                <a:solidFill>
                  <a:schemeClr val="bg1"/>
                </a:solidFill>
                <a:latin typeface="Andale Mono"/>
                <a:cs typeface="Andale Mono"/>
              </a:rPr>
              <a:t>Int</a:t>
            </a:r>
            <a:r>
              <a:rPr lang="tr-TR" sz="1400" b="0" dirty="0">
                <a:solidFill>
                  <a:schemeClr val="bg1"/>
                </a:solidFill>
                <a:latin typeface="Andale Mono"/>
                <a:cs typeface="Andale Mono"/>
              </a:rPr>
              <a:t> = 55</a:t>
            </a:r>
          </a:p>
        </p:txBody>
      </p:sp>
      <p:sp>
        <p:nvSpPr>
          <p:cNvPr id="68" name="Text Box 4"/>
          <p:cNvSpPr txBox="1">
            <a:spLocks noChangeArrowheads="1"/>
          </p:cNvSpPr>
          <p:nvPr/>
        </p:nvSpPr>
        <p:spPr bwMode="auto">
          <a:xfrm>
            <a:off x="4572000" y="4800600"/>
            <a:ext cx="4343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Gill Sans"/>
                <a:cs typeface="Gill Sans"/>
              </a:rPr>
              <a:t>Functional programming + distributed computing!</a:t>
            </a:r>
            <a:endParaRPr lang="en-US" sz="24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43128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7" grpId="0" animBg="1"/>
      <p:bldP spid="39" grpId="0" animBg="1"/>
      <p:bldP spid="40" grpId="0"/>
      <p:bldP spid="45" grpId="0" animBg="1"/>
      <p:bldP spid="46" grpId="0"/>
      <p:bldP spid="51" grpId="0" animBg="1"/>
      <p:bldP spid="52" grpId="0"/>
      <p:bldP spid="57" grpId="0" animBg="1"/>
      <p:bldP spid="58" grpId="0"/>
      <p:bldP spid="63" grpId="0" animBg="1"/>
      <p:bldP spid="64" grpId="0"/>
      <p:bldP spid="70" grpId="0" animBg="1"/>
      <p:bldP spid="74" grpId="0" animBg="1"/>
      <p:bldP spid="75" grpId="0" animBg="1"/>
      <p:bldP spid="76" grpId="0" animBg="1"/>
      <p:bldP spid="77" grpId="0" animBg="1"/>
      <p:bldP spid="82" grpId="0"/>
      <p:bldP spid="86" grpId="0"/>
      <p:bldP spid="90" grpId="0"/>
      <p:bldP spid="94" grpId="0"/>
      <p:bldP spid="98" grpId="0"/>
      <p:bldP spid="146" grpId="0"/>
      <p:bldP spid="147" grpId="0"/>
      <p:bldP spid="62" grpId="0"/>
      <p:bldP spid="6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MapReduce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Programmers specify two functions: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en-US" b="1" dirty="0" smtClean="0">
                <a:solidFill>
                  <a:srgbClr val="FF0000"/>
                </a:solidFill>
              </a:rPr>
              <a:t>map</a:t>
            </a:r>
            <a:r>
              <a:rPr lang="en-US" dirty="0" smtClean="0"/>
              <a:t> (k</a:t>
            </a:r>
            <a:r>
              <a:rPr lang="en-US" baseline="-25000" dirty="0" smtClean="0"/>
              <a:t>1</a:t>
            </a:r>
            <a:r>
              <a:rPr lang="en-US" dirty="0" smtClean="0"/>
              <a:t>, v</a:t>
            </a:r>
            <a:r>
              <a:rPr lang="en-US" baseline="-25000" dirty="0"/>
              <a:t>1</a:t>
            </a:r>
            <a:r>
              <a:rPr lang="en-US" dirty="0" smtClean="0"/>
              <a:t>) </a:t>
            </a:r>
            <a:r>
              <a:rPr lang="en-US" dirty="0" smtClean="0">
                <a:cs typeface="Arial" charset="0"/>
              </a:rPr>
              <a:t>→ [&lt;k</a:t>
            </a:r>
            <a:r>
              <a:rPr lang="en-US" baseline="-25000" dirty="0" smtClean="0"/>
              <a:t>2</a:t>
            </a:r>
            <a:r>
              <a:rPr lang="en-US" dirty="0" smtClean="0">
                <a:cs typeface="Arial" charset="0"/>
              </a:rPr>
              <a:t>, v</a:t>
            </a:r>
            <a:r>
              <a:rPr lang="en-US" baseline="-25000" dirty="0" smtClean="0"/>
              <a:t>2</a:t>
            </a:r>
            <a:r>
              <a:rPr lang="en-US" dirty="0" smtClean="0">
                <a:cs typeface="Arial" charset="0"/>
              </a:rPr>
              <a:t>&gt;]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en-US" b="1" dirty="0" smtClean="0">
                <a:solidFill>
                  <a:srgbClr val="FF0000"/>
                </a:solidFill>
                <a:cs typeface="Arial" charset="0"/>
              </a:rPr>
              <a:t>reduce</a:t>
            </a:r>
            <a:r>
              <a:rPr lang="en-US" dirty="0" smtClean="0">
                <a:cs typeface="Arial" charset="0"/>
              </a:rPr>
              <a:t> (k</a:t>
            </a:r>
            <a:r>
              <a:rPr lang="en-US" baseline="-25000" dirty="0" smtClean="0"/>
              <a:t>2</a:t>
            </a:r>
            <a:r>
              <a:rPr lang="en-US" dirty="0" smtClean="0">
                <a:cs typeface="Arial" charset="0"/>
              </a:rPr>
              <a:t>, [v</a:t>
            </a:r>
            <a:r>
              <a:rPr lang="en-US" baseline="-25000" dirty="0" smtClean="0"/>
              <a:t>2</a:t>
            </a:r>
            <a:r>
              <a:rPr lang="en-US" dirty="0" smtClean="0">
                <a:cs typeface="Arial" charset="0"/>
              </a:rPr>
              <a:t>]) → [&lt;k</a:t>
            </a:r>
            <a:r>
              <a:rPr lang="en-US" baseline="-25000" dirty="0" smtClean="0"/>
              <a:t>3</a:t>
            </a:r>
            <a:r>
              <a:rPr lang="en-US" dirty="0" smtClean="0">
                <a:cs typeface="Arial" charset="0"/>
              </a:rPr>
              <a:t>, v</a:t>
            </a:r>
            <a:r>
              <a:rPr lang="en-US" baseline="-25000" dirty="0" smtClean="0"/>
              <a:t>3</a:t>
            </a:r>
            <a:r>
              <a:rPr lang="en-US" dirty="0" smtClean="0">
                <a:cs typeface="Arial" charset="0"/>
              </a:rPr>
              <a:t>&gt;]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All values with the same key are sent to the same reducer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The execution framework handles everything else…</a:t>
            </a:r>
          </a:p>
        </p:txBody>
      </p:sp>
    </p:spTree>
    <p:extLst>
      <p:ext uri="{BB962C8B-B14F-4D97-AF65-F5344CB8AC3E}">
        <p14:creationId xmlns:p14="http://schemas.microsoft.com/office/powerpoint/2010/main" val="343102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Arrow Connector 36"/>
          <p:cNvCxnSpPr>
            <a:cxnSpLocks noChangeShapeType="1"/>
          </p:cNvCxnSpPr>
          <p:nvPr/>
        </p:nvCxnSpPr>
        <p:spPr bwMode="auto">
          <a:xfrm rot="5400000">
            <a:off x="2644776" y="3032125"/>
            <a:ext cx="27305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cxnSpLocks noChangeShapeType="1"/>
          </p:cNvCxnSpPr>
          <p:nvPr/>
        </p:nvCxnSpPr>
        <p:spPr bwMode="auto">
          <a:xfrm rot="5400000">
            <a:off x="3938588" y="3032125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cxnSpLocks noChangeShapeType="1"/>
          </p:cNvCxnSpPr>
          <p:nvPr/>
        </p:nvCxnSpPr>
        <p:spPr bwMode="auto">
          <a:xfrm rot="5400000">
            <a:off x="5233988" y="3032125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cxnSpLocks noChangeShapeType="1"/>
          </p:cNvCxnSpPr>
          <p:nvPr/>
        </p:nvCxnSpPr>
        <p:spPr bwMode="auto">
          <a:xfrm rot="5400000">
            <a:off x="6605588" y="3032125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cxnSpLocks noChangeShapeType="1"/>
          </p:cNvCxnSpPr>
          <p:nvPr/>
        </p:nvCxnSpPr>
        <p:spPr bwMode="auto">
          <a:xfrm rot="5400000">
            <a:off x="3047207" y="4456906"/>
            <a:ext cx="533400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cxnSpLocks noChangeShapeType="1"/>
          </p:cNvCxnSpPr>
          <p:nvPr/>
        </p:nvCxnSpPr>
        <p:spPr bwMode="auto">
          <a:xfrm rot="5400000">
            <a:off x="3178175" y="55006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cxnSpLocks noChangeShapeType="1"/>
          </p:cNvCxnSpPr>
          <p:nvPr/>
        </p:nvCxnSpPr>
        <p:spPr bwMode="auto">
          <a:xfrm rot="5400000">
            <a:off x="4419601" y="4456112"/>
            <a:ext cx="53340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cxnSpLocks noChangeShapeType="1"/>
          </p:cNvCxnSpPr>
          <p:nvPr/>
        </p:nvCxnSpPr>
        <p:spPr bwMode="auto">
          <a:xfrm rot="5400000">
            <a:off x="4549775" y="55006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cxnSpLocks noChangeShapeType="1"/>
          </p:cNvCxnSpPr>
          <p:nvPr/>
        </p:nvCxnSpPr>
        <p:spPr bwMode="auto">
          <a:xfrm rot="5400000">
            <a:off x="5714207" y="4456906"/>
            <a:ext cx="533400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cxnSpLocks noChangeShapeType="1"/>
          </p:cNvCxnSpPr>
          <p:nvPr/>
        </p:nvCxnSpPr>
        <p:spPr bwMode="auto">
          <a:xfrm rot="5400000">
            <a:off x="5845175" y="55006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630" name="Rectangle 7"/>
          <p:cNvSpPr>
            <a:spLocks noChangeArrowheads="1"/>
          </p:cNvSpPr>
          <p:nvPr/>
        </p:nvSpPr>
        <p:spPr bwMode="auto">
          <a:xfrm>
            <a:off x="6324600" y="2286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4631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6019800" y="1600200"/>
            <a:ext cx="609600" cy="6096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626" name="Rectangle 4"/>
          <p:cNvSpPr>
            <a:spLocks noChangeArrowheads="1"/>
          </p:cNvSpPr>
          <p:nvPr/>
        </p:nvSpPr>
        <p:spPr bwMode="auto">
          <a:xfrm>
            <a:off x="2362200" y="2286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4627" name="Straight Arrow Connector 20"/>
          <p:cNvCxnSpPr>
            <a:cxnSpLocks noChangeShapeType="1"/>
          </p:cNvCxnSpPr>
          <p:nvPr/>
        </p:nvCxnSpPr>
        <p:spPr bwMode="auto">
          <a:xfrm rot="5400000">
            <a:off x="2819400" y="1600200"/>
            <a:ext cx="609600" cy="6096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623" name="Rectangle 5"/>
          <p:cNvSpPr>
            <a:spLocks noChangeArrowheads="1"/>
          </p:cNvSpPr>
          <p:nvPr/>
        </p:nvSpPr>
        <p:spPr bwMode="auto">
          <a:xfrm>
            <a:off x="3657600" y="2286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4624" name="Straight Arrow Connector 22"/>
          <p:cNvCxnSpPr>
            <a:cxnSpLocks noChangeShapeType="1"/>
          </p:cNvCxnSpPr>
          <p:nvPr/>
        </p:nvCxnSpPr>
        <p:spPr bwMode="auto">
          <a:xfrm rot="5400000">
            <a:off x="3771900" y="1866900"/>
            <a:ext cx="609600" cy="762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620" name="Rectangle 6"/>
          <p:cNvSpPr>
            <a:spLocks noChangeArrowheads="1"/>
          </p:cNvSpPr>
          <p:nvPr/>
        </p:nvSpPr>
        <p:spPr bwMode="auto">
          <a:xfrm>
            <a:off x="4953000" y="2286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4621" name="Straight Arrow Connector 28"/>
          <p:cNvCxnSpPr>
            <a:cxnSpLocks noChangeShapeType="1"/>
          </p:cNvCxnSpPr>
          <p:nvPr/>
        </p:nvCxnSpPr>
        <p:spPr bwMode="auto">
          <a:xfrm rot="16200000" flipH="1">
            <a:off x="4991100" y="1866900"/>
            <a:ext cx="609600" cy="762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9" name="Rectangle 68"/>
          <p:cNvSpPr>
            <a:spLocks noChangeArrowheads="1"/>
          </p:cNvSpPr>
          <p:nvPr/>
        </p:nvSpPr>
        <p:spPr bwMode="auto">
          <a:xfrm>
            <a:off x="1981200" y="3505200"/>
            <a:ext cx="5486400" cy="304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Shuffle and Sort:</a:t>
            </a:r>
            <a:r>
              <a:rPr lang="en-US" b="0" dirty="0">
                <a:solidFill>
                  <a:schemeClr val="bg2"/>
                </a:solidFill>
              </a:rPr>
              <a:t> aggregate values by keys</a:t>
            </a:r>
          </a:p>
        </p:txBody>
      </p:sp>
      <p:sp>
        <p:nvSpPr>
          <p:cNvPr id="70" name="Rectangle 69"/>
          <p:cNvSpPr>
            <a:spLocks noChangeArrowheads="1"/>
          </p:cNvSpPr>
          <p:nvPr/>
        </p:nvSpPr>
        <p:spPr bwMode="auto">
          <a:xfrm>
            <a:off x="2895600" y="47244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sp>
        <p:nvSpPr>
          <p:cNvPr id="76" name="Rectangle 75"/>
          <p:cNvSpPr>
            <a:spLocks noChangeArrowheads="1"/>
          </p:cNvSpPr>
          <p:nvPr/>
        </p:nvSpPr>
        <p:spPr bwMode="auto">
          <a:xfrm>
            <a:off x="4267200" y="47244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sp>
        <p:nvSpPr>
          <p:cNvPr id="81" name="Rectangle 80"/>
          <p:cNvSpPr>
            <a:spLocks noChangeArrowheads="1"/>
          </p:cNvSpPr>
          <p:nvPr/>
        </p:nvSpPr>
        <p:spPr bwMode="auto">
          <a:xfrm>
            <a:off x="5562600" y="47244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grpSp>
        <p:nvGrpSpPr>
          <p:cNvPr id="114" name="Group 113"/>
          <p:cNvGrpSpPr/>
          <p:nvPr/>
        </p:nvGrpSpPr>
        <p:grpSpPr>
          <a:xfrm>
            <a:off x="3033713" y="1219200"/>
            <a:ext cx="3214687" cy="276225"/>
            <a:chOff x="3033713" y="1219200"/>
            <a:chExt cx="3214687" cy="276225"/>
          </a:xfrm>
        </p:grpSpPr>
        <p:sp>
          <p:nvSpPr>
            <p:cNvPr id="24677" name="Rectangle 56"/>
            <p:cNvSpPr>
              <a:spLocks noChangeArrowheads="1"/>
            </p:cNvSpPr>
            <p:nvPr/>
          </p:nvSpPr>
          <p:spPr bwMode="auto">
            <a:xfrm>
              <a:off x="3079069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78" name="Rectangle 102"/>
            <p:cNvSpPr>
              <a:spLocks noChangeArrowheads="1"/>
            </p:cNvSpPr>
            <p:nvPr/>
          </p:nvSpPr>
          <p:spPr bwMode="auto">
            <a:xfrm>
              <a:off x="3612430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79" name="Rectangle 109"/>
            <p:cNvSpPr>
              <a:spLocks noChangeArrowheads="1"/>
            </p:cNvSpPr>
            <p:nvPr/>
          </p:nvSpPr>
          <p:spPr bwMode="auto">
            <a:xfrm>
              <a:off x="4145792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0" name="Rectangle 116"/>
            <p:cNvSpPr>
              <a:spLocks noChangeArrowheads="1"/>
            </p:cNvSpPr>
            <p:nvPr/>
          </p:nvSpPr>
          <p:spPr bwMode="auto">
            <a:xfrm>
              <a:off x="4679154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1" name="Rectangle 123"/>
            <p:cNvSpPr>
              <a:spLocks noChangeArrowheads="1"/>
            </p:cNvSpPr>
            <p:nvPr/>
          </p:nvSpPr>
          <p:spPr bwMode="auto">
            <a:xfrm>
              <a:off x="5212515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2" name="Rectangle 130"/>
            <p:cNvSpPr>
              <a:spLocks noChangeArrowheads="1"/>
            </p:cNvSpPr>
            <p:nvPr/>
          </p:nvSpPr>
          <p:spPr bwMode="auto">
            <a:xfrm>
              <a:off x="5745877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3" name="TextBox 57"/>
            <p:cNvSpPr txBox="1">
              <a:spLocks noChangeArrowheads="1"/>
            </p:cNvSpPr>
            <p:nvPr/>
          </p:nvSpPr>
          <p:spPr bwMode="auto">
            <a:xfrm>
              <a:off x="3033713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/>
                <a:t>k</a:t>
              </a:r>
              <a:r>
                <a:rPr lang="en-US" sz="1200" b="0" baseline="-25000" dirty="0"/>
                <a:t>1</a:t>
              </a:r>
              <a:endParaRPr lang="en-US" b="0" baseline="-25000" dirty="0"/>
            </a:p>
          </p:txBody>
        </p:sp>
        <p:sp>
          <p:nvSpPr>
            <p:cNvPr id="24684" name="TextBox 103"/>
            <p:cNvSpPr txBox="1">
              <a:spLocks noChangeArrowheads="1"/>
            </p:cNvSpPr>
            <p:nvPr/>
          </p:nvSpPr>
          <p:spPr bwMode="auto">
            <a:xfrm>
              <a:off x="3567075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/>
                <a:t>k</a:t>
              </a:r>
              <a:r>
                <a:rPr lang="en-US" sz="1200" b="0" baseline="-25000" dirty="0"/>
                <a:t>2</a:t>
              </a:r>
              <a:endParaRPr lang="en-US" b="0" baseline="-25000" dirty="0"/>
            </a:p>
          </p:txBody>
        </p:sp>
        <p:sp>
          <p:nvSpPr>
            <p:cNvPr id="24685" name="TextBox 110"/>
            <p:cNvSpPr txBox="1">
              <a:spLocks noChangeArrowheads="1"/>
            </p:cNvSpPr>
            <p:nvPr/>
          </p:nvSpPr>
          <p:spPr bwMode="auto">
            <a:xfrm>
              <a:off x="4100436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3</a:t>
              </a:r>
              <a:endParaRPr lang="en-US" b="0" baseline="-25000"/>
            </a:p>
          </p:txBody>
        </p:sp>
        <p:sp>
          <p:nvSpPr>
            <p:cNvPr id="24686" name="TextBox 117"/>
            <p:cNvSpPr txBox="1">
              <a:spLocks noChangeArrowheads="1"/>
            </p:cNvSpPr>
            <p:nvPr/>
          </p:nvSpPr>
          <p:spPr bwMode="auto">
            <a:xfrm>
              <a:off x="4633798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4</a:t>
              </a:r>
              <a:endParaRPr lang="en-US" b="0" baseline="-25000"/>
            </a:p>
          </p:txBody>
        </p:sp>
        <p:sp>
          <p:nvSpPr>
            <p:cNvPr id="24687" name="TextBox 124"/>
            <p:cNvSpPr txBox="1">
              <a:spLocks noChangeArrowheads="1"/>
            </p:cNvSpPr>
            <p:nvPr/>
          </p:nvSpPr>
          <p:spPr bwMode="auto">
            <a:xfrm>
              <a:off x="5167160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5</a:t>
              </a:r>
              <a:endParaRPr lang="en-US" b="0" baseline="-25000"/>
            </a:p>
          </p:txBody>
        </p:sp>
        <p:sp>
          <p:nvSpPr>
            <p:cNvPr id="24688" name="TextBox 131"/>
            <p:cNvSpPr txBox="1">
              <a:spLocks noChangeArrowheads="1"/>
            </p:cNvSpPr>
            <p:nvPr/>
          </p:nvSpPr>
          <p:spPr bwMode="auto">
            <a:xfrm>
              <a:off x="5700521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6</a:t>
              </a:r>
              <a:endParaRPr lang="en-US" b="0" baseline="-25000"/>
            </a:p>
          </p:txBody>
        </p:sp>
        <p:sp>
          <p:nvSpPr>
            <p:cNvPr id="24689" name="Rectangle 58"/>
            <p:cNvSpPr>
              <a:spLocks noChangeArrowheads="1"/>
            </p:cNvSpPr>
            <p:nvPr/>
          </p:nvSpPr>
          <p:spPr bwMode="auto">
            <a:xfrm>
              <a:off x="3307652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0" name="TextBox 59"/>
            <p:cNvSpPr txBox="1">
              <a:spLocks noChangeArrowheads="1"/>
            </p:cNvSpPr>
            <p:nvPr/>
          </p:nvSpPr>
          <p:spPr bwMode="auto">
            <a:xfrm>
              <a:off x="3262297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 dirty="0">
                  <a:solidFill>
                    <a:schemeClr val="bg1"/>
                  </a:solidFill>
                </a:rPr>
                <a:t>1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4691" name="Rectangle 100"/>
            <p:cNvSpPr>
              <a:spLocks noChangeArrowheads="1"/>
            </p:cNvSpPr>
            <p:nvPr/>
          </p:nvSpPr>
          <p:spPr bwMode="auto">
            <a:xfrm>
              <a:off x="3841014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2" name="TextBox 101"/>
            <p:cNvSpPr txBox="1">
              <a:spLocks noChangeArrowheads="1"/>
            </p:cNvSpPr>
            <p:nvPr/>
          </p:nvSpPr>
          <p:spPr bwMode="auto">
            <a:xfrm>
              <a:off x="3795658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93" name="Rectangle 107"/>
            <p:cNvSpPr>
              <a:spLocks noChangeArrowheads="1"/>
            </p:cNvSpPr>
            <p:nvPr/>
          </p:nvSpPr>
          <p:spPr bwMode="auto">
            <a:xfrm>
              <a:off x="4374376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4" name="TextBox 108"/>
            <p:cNvSpPr txBox="1">
              <a:spLocks noChangeArrowheads="1"/>
            </p:cNvSpPr>
            <p:nvPr/>
          </p:nvSpPr>
          <p:spPr bwMode="auto">
            <a:xfrm>
              <a:off x="4329020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95" name="Rectangle 114"/>
            <p:cNvSpPr>
              <a:spLocks noChangeArrowheads="1"/>
            </p:cNvSpPr>
            <p:nvPr/>
          </p:nvSpPr>
          <p:spPr bwMode="auto">
            <a:xfrm>
              <a:off x="4907737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6" name="TextBox 115"/>
            <p:cNvSpPr txBox="1">
              <a:spLocks noChangeArrowheads="1"/>
            </p:cNvSpPr>
            <p:nvPr/>
          </p:nvSpPr>
          <p:spPr bwMode="auto">
            <a:xfrm>
              <a:off x="4862382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4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97" name="Rectangle 121"/>
            <p:cNvSpPr>
              <a:spLocks noChangeArrowheads="1"/>
            </p:cNvSpPr>
            <p:nvPr/>
          </p:nvSpPr>
          <p:spPr bwMode="auto">
            <a:xfrm>
              <a:off x="5441099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8" name="TextBox 122"/>
            <p:cNvSpPr txBox="1">
              <a:spLocks noChangeArrowheads="1"/>
            </p:cNvSpPr>
            <p:nvPr/>
          </p:nvSpPr>
          <p:spPr bwMode="auto">
            <a:xfrm>
              <a:off x="5395743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99" name="Rectangle 128"/>
            <p:cNvSpPr>
              <a:spLocks noChangeArrowheads="1"/>
            </p:cNvSpPr>
            <p:nvPr/>
          </p:nvSpPr>
          <p:spPr bwMode="auto">
            <a:xfrm>
              <a:off x="5974461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00" name="TextBox 129"/>
            <p:cNvSpPr txBox="1">
              <a:spLocks noChangeArrowheads="1"/>
            </p:cNvSpPr>
            <p:nvPr/>
          </p:nvSpPr>
          <p:spPr bwMode="auto">
            <a:xfrm>
              <a:off x="5929105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2286000" y="3200400"/>
            <a:ext cx="996950" cy="276225"/>
            <a:chOff x="2286000" y="3200400"/>
            <a:chExt cx="996950" cy="276225"/>
          </a:xfrm>
        </p:grpSpPr>
        <p:sp>
          <p:nvSpPr>
            <p:cNvPr id="24669" name="Rectangle 144"/>
            <p:cNvSpPr>
              <a:spLocks noChangeArrowheads="1"/>
            </p:cNvSpPr>
            <p:nvPr/>
          </p:nvSpPr>
          <p:spPr bwMode="auto">
            <a:xfrm>
              <a:off x="2794665" y="3224531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70" name="TextBox 145"/>
            <p:cNvSpPr txBox="1">
              <a:spLocks noChangeArrowheads="1"/>
            </p:cNvSpPr>
            <p:nvPr/>
          </p:nvSpPr>
          <p:spPr bwMode="auto">
            <a:xfrm>
              <a:off x="2784475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b</a:t>
              </a:r>
              <a:endParaRPr lang="en-US" b="0" baseline="-25000" dirty="0"/>
            </a:p>
          </p:txBody>
        </p:sp>
        <p:sp>
          <p:nvSpPr>
            <p:cNvPr id="24671" name="Rectangle 137"/>
            <p:cNvSpPr>
              <a:spLocks noChangeArrowheads="1"/>
            </p:cNvSpPr>
            <p:nvPr/>
          </p:nvSpPr>
          <p:spPr bwMode="auto">
            <a:xfrm>
              <a:off x="2296190" y="3224531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72" name="TextBox 138"/>
            <p:cNvSpPr txBox="1">
              <a:spLocks noChangeArrowheads="1"/>
            </p:cNvSpPr>
            <p:nvPr/>
          </p:nvSpPr>
          <p:spPr bwMode="auto">
            <a:xfrm>
              <a:off x="2286000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a</a:t>
              </a:r>
              <a:endParaRPr lang="en-US" b="0" baseline="-25000" dirty="0"/>
            </a:p>
          </p:txBody>
        </p:sp>
        <p:sp>
          <p:nvSpPr>
            <p:cNvPr id="24673" name="Rectangle 135"/>
            <p:cNvSpPr>
              <a:spLocks noChangeArrowheads="1"/>
            </p:cNvSpPr>
            <p:nvPr/>
          </p:nvSpPr>
          <p:spPr bwMode="auto">
            <a:xfrm>
              <a:off x="2524904" y="3224531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74" name="TextBox 136"/>
            <p:cNvSpPr txBox="1">
              <a:spLocks noChangeArrowheads="1"/>
            </p:cNvSpPr>
            <p:nvPr/>
          </p:nvSpPr>
          <p:spPr bwMode="auto">
            <a:xfrm>
              <a:off x="2514714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1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4675" name="Rectangle 142"/>
            <p:cNvSpPr>
              <a:spLocks noChangeArrowheads="1"/>
            </p:cNvSpPr>
            <p:nvPr/>
          </p:nvSpPr>
          <p:spPr bwMode="auto">
            <a:xfrm>
              <a:off x="3023379" y="3224531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76" name="TextBox 143"/>
            <p:cNvSpPr txBox="1">
              <a:spLocks noChangeArrowheads="1"/>
            </p:cNvSpPr>
            <p:nvPr/>
          </p:nvSpPr>
          <p:spPr bwMode="auto">
            <a:xfrm>
              <a:off x="3013189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3581400" y="3200400"/>
            <a:ext cx="996950" cy="276225"/>
            <a:chOff x="3581400" y="3200400"/>
            <a:chExt cx="996950" cy="276225"/>
          </a:xfrm>
        </p:grpSpPr>
        <p:sp>
          <p:nvSpPr>
            <p:cNvPr id="24661" name="Rectangle 151"/>
            <p:cNvSpPr>
              <a:spLocks noChangeArrowheads="1"/>
            </p:cNvSpPr>
            <p:nvPr/>
          </p:nvSpPr>
          <p:spPr bwMode="auto">
            <a:xfrm>
              <a:off x="3591590" y="3224531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62" name="Rectangle 158"/>
            <p:cNvSpPr>
              <a:spLocks noChangeArrowheads="1"/>
            </p:cNvSpPr>
            <p:nvPr/>
          </p:nvSpPr>
          <p:spPr bwMode="auto">
            <a:xfrm>
              <a:off x="4090065" y="3224531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63" name="TextBox 152"/>
            <p:cNvSpPr txBox="1">
              <a:spLocks noChangeArrowheads="1"/>
            </p:cNvSpPr>
            <p:nvPr/>
          </p:nvSpPr>
          <p:spPr bwMode="auto">
            <a:xfrm>
              <a:off x="3581400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64" name="TextBox 159"/>
            <p:cNvSpPr txBox="1">
              <a:spLocks noChangeArrowheads="1"/>
            </p:cNvSpPr>
            <p:nvPr/>
          </p:nvSpPr>
          <p:spPr bwMode="auto">
            <a:xfrm>
              <a:off x="4079875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65" name="Rectangle 149"/>
            <p:cNvSpPr>
              <a:spLocks noChangeArrowheads="1"/>
            </p:cNvSpPr>
            <p:nvPr/>
          </p:nvSpPr>
          <p:spPr bwMode="auto">
            <a:xfrm>
              <a:off x="3820304" y="3224531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66" name="TextBox 150"/>
            <p:cNvSpPr txBox="1">
              <a:spLocks noChangeArrowheads="1"/>
            </p:cNvSpPr>
            <p:nvPr/>
          </p:nvSpPr>
          <p:spPr bwMode="auto">
            <a:xfrm>
              <a:off x="3810114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67" name="Rectangle 156"/>
            <p:cNvSpPr>
              <a:spLocks noChangeArrowheads="1"/>
            </p:cNvSpPr>
            <p:nvPr/>
          </p:nvSpPr>
          <p:spPr bwMode="auto">
            <a:xfrm>
              <a:off x="4318779" y="3224531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68" name="TextBox 157"/>
            <p:cNvSpPr txBox="1">
              <a:spLocks noChangeArrowheads="1"/>
            </p:cNvSpPr>
            <p:nvPr/>
          </p:nvSpPr>
          <p:spPr bwMode="auto">
            <a:xfrm>
              <a:off x="4308589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4876800" y="3200400"/>
            <a:ext cx="990600" cy="276225"/>
            <a:chOff x="4876800" y="3200400"/>
            <a:chExt cx="990600" cy="276225"/>
          </a:xfrm>
        </p:grpSpPr>
        <p:sp>
          <p:nvSpPr>
            <p:cNvPr id="24653" name="Rectangle 165"/>
            <p:cNvSpPr>
              <a:spLocks noChangeArrowheads="1"/>
            </p:cNvSpPr>
            <p:nvPr/>
          </p:nvSpPr>
          <p:spPr bwMode="auto">
            <a:xfrm>
              <a:off x="4886985" y="3224531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4" name="Rectangle 172"/>
            <p:cNvSpPr>
              <a:spLocks noChangeArrowheads="1"/>
            </p:cNvSpPr>
            <p:nvPr/>
          </p:nvSpPr>
          <p:spPr bwMode="auto">
            <a:xfrm>
              <a:off x="5379359" y="3224531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5" name="TextBox 166"/>
            <p:cNvSpPr txBox="1">
              <a:spLocks noChangeArrowheads="1"/>
            </p:cNvSpPr>
            <p:nvPr/>
          </p:nvSpPr>
          <p:spPr bwMode="auto">
            <a:xfrm>
              <a:off x="4876800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24656" name="TextBox 173"/>
            <p:cNvSpPr txBox="1">
              <a:spLocks noChangeArrowheads="1"/>
            </p:cNvSpPr>
            <p:nvPr/>
          </p:nvSpPr>
          <p:spPr bwMode="auto">
            <a:xfrm>
              <a:off x="5369174" y="3200400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57" name="Rectangle 163"/>
            <p:cNvSpPr>
              <a:spLocks noChangeArrowheads="1"/>
            </p:cNvSpPr>
            <p:nvPr/>
          </p:nvSpPr>
          <p:spPr bwMode="auto">
            <a:xfrm>
              <a:off x="5115585" y="3224531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58" name="TextBox 164"/>
            <p:cNvSpPr txBox="1">
              <a:spLocks noChangeArrowheads="1"/>
            </p:cNvSpPr>
            <p:nvPr/>
          </p:nvSpPr>
          <p:spPr bwMode="auto">
            <a:xfrm>
              <a:off x="5105400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59" name="Rectangle 170"/>
            <p:cNvSpPr>
              <a:spLocks noChangeArrowheads="1"/>
            </p:cNvSpPr>
            <p:nvPr/>
          </p:nvSpPr>
          <p:spPr bwMode="auto">
            <a:xfrm>
              <a:off x="5607959" y="3224531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60" name="TextBox 171"/>
            <p:cNvSpPr txBox="1">
              <a:spLocks noChangeArrowheads="1"/>
            </p:cNvSpPr>
            <p:nvPr/>
          </p:nvSpPr>
          <p:spPr bwMode="auto">
            <a:xfrm>
              <a:off x="5597774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6248400" y="3200400"/>
            <a:ext cx="990600" cy="276225"/>
            <a:chOff x="6248400" y="3200400"/>
            <a:chExt cx="990600" cy="276225"/>
          </a:xfrm>
        </p:grpSpPr>
        <p:sp>
          <p:nvSpPr>
            <p:cNvPr id="24645" name="Rectangle 179"/>
            <p:cNvSpPr>
              <a:spLocks noChangeArrowheads="1"/>
            </p:cNvSpPr>
            <p:nvPr/>
          </p:nvSpPr>
          <p:spPr bwMode="auto">
            <a:xfrm>
              <a:off x="6258585" y="3224531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6" name="Rectangle 186"/>
            <p:cNvSpPr>
              <a:spLocks noChangeArrowheads="1"/>
            </p:cNvSpPr>
            <p:nvPr/>
          </p:nvSpPr>
          <p:spPr bwMode="auto">
            <a:xfrm>
              <a:off x="6750959" y="3224531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7" name="TextBox 180"/>
            <p:cNvSpPr txBox="1">
              <a:spLocks noChangeArrowheads="1"/>
            </p:cNvSpPr>
            <p:nvPr/>
          </p:nvSpPr>
          <p:spPr bwMode="auto">
            <a:xfrm>
              <a:off x="6248400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4648" name="TextBox 187"/>
            <p:cNvSpPr txBox="1">
              <a:spLocks noChangeArrowheads="1"/>
            </p:cNvSpPr>
            <p:nvPr/>
          </p:nvSpPr>
          <p:spPr bwMode="auto">
            <a:xfrm>
              <a:off x="6740774" y="3200400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49" name="Rectangle 177"/>
            <p:cNvSpPr>
              <a:spLocks noChangeArrowheads="1"/>
            </p:cNvSpPr>
            <p:nvPr/>
          </p:nvSpPr>
          <p:spPr bwMode="auto">
            <a:xfrm>
              <a:off x="6487185" y="3224531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50" name="TextBox 178"/>
            <p:cNvSpPr txBox="1">
              <a:spLocks noChangeArrowheads="1"/>
            </p:cNvSpPr>
            <p:nvPr/>
          </p:nvSpPr>
          <p:spPr bwMode="auto">
            <a:xfrm>
              <a:off x="6477000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51" name="Rectangle 184"/>
            <p:cNvSpPr>
              <a:spLocks noChangeArrowheads="1"/>
            </p:cNvSpPr>
            <p:nvPr/>
          </p:nvSpPr>
          <p:spPr bwMode="auto">
            <a:xfrm>
              <a:off x="6979559" y="3224531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52" name="TextBox 185"/>
            <p:cNvSpPr txBox="1">
              <a:spLocks noChangeArrowheads="1"/>
            </p:cNvSpPr>
            <p:nvPr/>
          </p:nvSpPr>
          <p:spPr bwMode="auto">
            <a:xfrm>
              <a:off x="6969374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3200400" y="3838575"/>
            <a:ext cx="803275" cy="276225"/>
            <a:chOff x="3200400" y="3838575"/>
            <a:chExt cx="803275" cy="276225"/>
          </a:xfrm>
        </p:grpSpPr>
        <p:sp>
          <p:nvSpPr>
            <p:cNvPr id="24639" name="Rectangle 193"/>
            <p:cNvSpPr>
              <a:spLocks noChangeArrowheads="1"/>
            </p:cNvSpPr>
            <p:nvPr/>
          </p:nvSpPr>
          <p:spPr bwMode="auto">
            <a:xfrm>
              <a:off x="3210588" y="3862706"/>
              <a:ext cx="228671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0" name="TextBox 194"/>
            <p:cNvSpPr txBox="1">
              <a:spLocks noChangeArrowheads="1"/>
            </p:cNvSpPr>
            <p:nvPr/>
          </p:nvSpPr>
          <p:spPr bwMode="auto">
            <a:xfrm>
              <a:off x="3200400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24641" name="Rectangle 191"/>
            <p:cNvSpPr>
              <a:spLocks noChangeArrowheads="1"/>
            </p:cNvSpPr>
            <p:nvPr/>
          </p:nvSpPr>
          <p:spPr bwMode="auto">
            <a:xfrm>
              <a:off x="3515483" y="38627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42" name="TextBox 192"/>
            <p:cNvSpPr txBox="1">
              <a:spLocks noChangeArrowheads="1"/>
            </p:cNvSpPr>
            <p:nvPr/>
          </p:nvSpPr>
          <p:spPr bwMode="auto">
            <a:xfrm>
              <a:off x="3505295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43" name="Rectangle 196"/>
            <p:cNvSpPr>
              <a:spLocks noChangeArrowheads="1"/>
            </p:cNvSpPr>
            <p:nvPr/>
          </p:nvSpPr>
          <p:spPr bwMode="auto">
            <a:xfrm>
              <a:off x="3744154" y="38627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44" name="TextBox 197"/>
            <p:cNvSpPr txBox="1">
              <a:spLocks noChangeArrowheads="1"/>
            </p:cNvSpPr>
            <p:nvPr/>
          </p:nvSpPr>
          <p:spPr bwMode="auto">
            <a:xfrm>
              <a:off x="3733965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4572000" y="3838575"/>
            <a:ext cx="803275" cy="276225"/>
            <a:chOff x="4572000" y="3838575"/>
            <a:chExt cx="803275" cy="276225"/>
          </a:xfrm>
        </p:grpSpPr>
        <p:sp>
          <p:nvSpPr>
            <p:cNvPr id="24633" name="Rectangle 199"/>
            <p:cNvSpPr>
              <a:spLocks noChangeArrowheads="1"/>
            </p:cNvSpPr>
            <p:nvPr/>
          </p:nvSpPr>
          <p:spPr bwMode="auto">
            <a:xfrm>
              <a:off x="4582188" y="3862706"/>
              <a:ext cx="228671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4" name="TextBox 200"/>
            <p:cNvSpPr txBox="1">
              <a:spLocks noChangeArrowheads="1"/>
            </p:cNvSpPr>
            <p:nvPr/>
          </p:nvSpPr>
          <p:spPr bwMode="auto">
            <a:xfrm>
              <a:off x="4572000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4635" name="Rectangle 202"/>
            <p:cNvSpPr>
              <a:spLocks noChangeArrowheads="1"/>
            </p:cNvSpPr>
            <p:nvPr/>
          </p:nvSpPr>
          <p:spPr bwMode="auto">
            <a:xfrm>
              <a:off x="4887083" y="38627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36" name="TextBox 203"/>
            <p:cNvSpPr txBox="1">
              <a:spLocks noChangeArrowheads="1"/>
            </p:cNvSpPr>
            <p:nvPr/>
          </p:nvSpPr>
          <p:spPr bwMode="auto">
            <a:xfrm>
              <a:off x="4876895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37" name="Rectangle 205"/>
            <p:cNvSpPr>
              <a:spLocks noChangeArrowheads="1"/>
            </p:cNvSpPr>
            <p:nvPr/>
          </p:nvSpPr>
          <p:spPr bwMode="auto">
            <a:xfrm>
              <a:off x="5115754" y="38627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38" name="TextBox 206"/>
            <p:cNvSpPr txBox="1">
              <a:spLocks noChangeArrowheads="1"/>
            </p:cNvSpPr>
            <p:nvPr/>
          </p:nvSpPr>
          <p:spPr bwMode="auto">
            <a:xfrm>
              <a:off x="5105565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5867400" y="3838575"/>
            <a:ext cx="1260475" cy="276225"/>
            <a:chOff x="5867400" y="3838575"/>
            <a:chExt cx="1260475" cy="276225"/>
          </a:xfrm>
        </p:grpSpPr>
        <p:sp>
          <p:nvSpPr>
            <p:cNvPr id="13" name="Rectangle 208"/>
            <p:cNvSpPr>
              <a:spLocks noChangeArrowheads="1"/>
            </p:cNvSpPr>
            <p:nvPr/>
          </p:nvSpPr>
          <p:spPr bwMode="auto">
            <a:xfrm>
              <a:off x="5877587" y="3862706"/>
              <a:ext cx="228645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209"/>
            <p:cNvSpPr txBox="1">
              <a:spLocks noChangeArrowheads="1"/>
            </p:cNvSpPr>
            <p:nvPr/>
          </p:nvSpPr>
          <p:spPr bwMode="auto">
            <a:xfrm>
              <a:off x="5867400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25" name="Rectangle 211"/>
            <p:cNvSpPr>
              <a:spLocks noChangeArrowheads="1"/>
            </p:cNvSpPr>
            <p:nvPr/>
          </p:nvSpPr>
          <p:spPr bwMode="auto">
            <a:xfrm>
              <a:off x="6182447" y="38627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TextBox 212"/>
            <p:cNvSpPr txBox="1">
              <a:spLocks noChangeArrowheads="1"/>
            </p:cNvSpPr>
            <p:nvPr/>
          </p:nvSpPr>
          <p:spPr bwMode="auto">
            <a:xfrm>
              <a:off x="6172260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16" name="Rectangle 214"/>
            <p:cNvSpPr>
              <a:spLocks noChangeArrowheads="1"/>
            </p:cNvSpPr>
            <p:nvPr/>
          </p:nvSpPr>
          <p:spPr bwMode="auto">
            <a:xfrm>
              <a:off x="6411092" y="38627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28" name="TextBox 215"/>
            <p:cNvSpPr txBox="1">
              <a:spLocks noChangeArrowheads="1"/>
            </p:cNvSpPr>
            <p:nvPr/>
          </p:nvSpPr>
          <p:spPr bwMode="auto">
            <a:xfrm>
              <a:off x="6400905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29" name="Rectangle 217"/>
            <p:cNvSpPr>
              <a:spLocks noChangeArrowheads="1"/>
            </p:cNvSpPr>
            <p:nvPr/>
          </p:nvSpPr>
          <p:spPr bwMode="auto">
            <a:xfrm>
              <a:off x="6639738" y="38627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TextBox 218"/>
            <p:cNvSpPr txBox="1">
              <a:spLocks noChangeArrowheads="1"/>
            </p:cNvSpPr>
            <p:nvPr/>
          </p:nvSpPr>
          <p:spPr bwMode="auto">
            <a:xfrm>
              <a:off x="6629551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18" name="Rectangle 220"/>
            <p:cNvSpPr>
              <a:spLocks noChangeArrowheads="1"/>
            </p:cNvSpPr>
            <p:nvPr/>
          </p:nvSpPr>
          <p:spPr bwMode="auto">
            <a:xfrm>
              <a:off x="6868383" y="38627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32" name="TextBox 221"/>
            <p:cNvSpPr txBox="1">
              <a:spLocks noChangeArrowheads="1"/>
            </p:cNvSpPr>
            <p:nvPr/>
          </p:nvSpPr>
          <p:spPr bwMode="auto">
            <a:xfrm>
              <a:off x="6858196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3048000" y="5667375"/>
            <a:ext cx="547688" cy="276225"/>
            <a:chOff x="3048000" y="5667375"/>
            <a:chExt cx="547688" cy="276225"/>
          </a:xfrm>
        </p:grpSpPr>
        <p:sp>
          <p:nvSpPr>
            <p:cNvPr id="24619" name="Rectangle 148"/>
            <p:cNvSpPr>
              <a:spLocks noChangeArrowheads="1"/>
            </p:cNvSpPr>
            <p:nvPr/>
          </p:nvSpPr>
          <p:spPr bwMode="auto">
            <a:xfrm>
              <a:off x="3093340" y="56915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55"/>
            <p:cNvSpPr txBox="1">
              <a:spLocks noChangeArrowheads="1"/>
            </p:cNvSpPr>
            <p:nvPr/>
          </p:nvSpPr>
          <p:spPr bwMode="auto">
            <a:xfrm>
              <a:off x="3048000" y="5667375"/>
              <a:ext cx="29354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1</a:t>
              </a:r>
              <a:endParaRPr lang="en-US" b="0" baseline="-25000"/>
            </a:p>
          </p:txBody>
        </p:sp>
        <p:sp>
          <p:nvSpPr>
            <p:cNvPr id="20" name="Rectangle 162"/>
            <p:cNvSpPr>
              <a:spLocks noChangeArrowheads="1"/>
            </p:cNvSpPr>
            <p:nvPr/>
          </p:nvSpPr>
          <p:spPr bwMode="auto">
            <a:xfrm>
              <a:off x="3321844" y="56915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22" name="TextBox 167"/>
            <p:cNvSpPr txBox="1">
              <a:spLocks noChangeArrowheads="1"/>
            </p:cNvSpPr>
            <p:nvPr/>
          </p:nvSpPr>
          <p:spPr bwMode="auto">
            <a:xfrm>
              <a:off x="3276504" y="5667375"/>
              <a:ext cx="31918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4405313" y="5667375"/>
            <a:ext cx="547687" cy="276225"/>
            <a:chOff x="4405313" y="5667375"/>
            <a:chExt cx="547687" cy="276225"/>
          </a:xfrm>
        </p:grpSpPr>
        <p:sp>
          <p:nvSpPr>
            <p:cNvPr id="24615" name="Rectangle 183"/>
            <p:cNvSpPr>
              <a:spLocks noChangeArrowheads="1"/>
            </p:cNvSpPr>
            <p:nvPr/>
          </p:nvSpPr>
          <p:spPr bwMode="auto">
            <a:xfrm>
              <a:off x="4450653" y="56915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6" name="TextBox 188"/>
            <p:cNvSpPr txBox="1">
              <a:spLocks noChangeArrowheads="1"/>
            </p:cNvSpPr>
            <p:nvPr/>
          </p:nvSpPr>
          <p:spPr bwMode="auto">
            <a:xfrm>
              <a:off x="4405313" y="5667375"/>
              <a:ext cx="29354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2</a:t>
              </a:r>
              <a:endParaRPr lang="en-US" b="0" baseline="-25000"/>
            </a:p>
          </p:txBody>
        </p:sp>
        <p:sp>
          <p:nvSpPr>
            <p:cNvPr id="24617" name="Rectangle 189"/>
            <p:cNvSpPr>
              <a:spLocks noChangeArrowheads="1"/>
            </p:cNvSpPr>
            <p:nvPr/>
          </p:nvSpPr>
          <p:spPr bwMode="auto">
            <a:xfrm>
              <a:off x="4679157" y="56915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18" name="TextBox 190"/>
            <p:cNvSpPr txBox="1">
              <a:spLocks noChangeArrowheads="1"/>
            </p:cNvSpPr>
            <p:nvPr/>
          </p:nvSpPr>
          <p:spPr bwMode="auto">
            <a:xfrm>
              <a:off x="4633817" y="5667375"/>
              <a:ext cx="319183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5715000" y="5667375"/>
            <a:ext cx="547688" cy="276225"/>
            <a:chOff x="5715000" y="5667375"/>
            <a:chExt cx="547688" cy="276225"/>
          </a:xfrm>
        </p:grpSpPr>
        <p:sp>
          <p:nvSpPr>
            <p:cNvPr id="24611" name="Rectangle 195"/>
            <p:cNvSpPr>
              <a:spLocks noChangeArrowheads="1"/>
            </p:cNvSpPr>
            <p:nvPr/>
          </p:nvSpPr>
          <p:spPr bwMode="auto">
            <a:xfrm>
              <a:off x="5760340" y="56915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2" name="TextBox 198"/>
            <p:cNvSpPr txBox="1">
              <a:spLocks noChangeArrowheads="1"/>
            </p:cNvSpPr>
            <p:nvPr/>
          </p:nvSpPr>
          <p:spPr bwMode="auto">
            <a:xfrm>
              <a:off x="5715000" y="5667375"/>
              <a:ext cx="29354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3</a:t>
              </a:r>
              <a:endParaRPr lang="en-US" b="0" baseline="-25000"/>
            </a:p>
          </p:txBody>
        </p:sp>
        <p:sp>
          <p:nvSpPr>
            <p:cNvPr id="24613" name="Rectangle 201"/>
            <p:cNvSpPr>
              <a:spLocks noChangeArrowheads="1"/>
            </p:cNvSpPr>
            <p:nvPr/>
          </p:nvSpPr>
          <p:spPr bwMode="auto">
            <a:xfrm>
              <a:off x="5988844" y="56915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14" name="TextBox 204"/>
            <p:cNvSpPr txBox="1">
              <a:spLocks noChangeArrowheads="1"/>
            </p:cNvSpPr>
            <p:nvPr/>
          </p:nvSpPr>
          <p:spPr bwMode="auto">
            <a:xfrm>
              <a:off x="5943504" y="5667375"/>
              <a:ext cx="31918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225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30" grpId="0" animBg="1"/>
      <p:bldP spid="24626" grpId="0" animBg="1"/>
      <p:bldP spid="24623" grpId="0" animBg="1"/>
      <p:bldP spid="24620" grpId="0" animBg="1"/>
      <p:bldP spid="69" grpId="0" animBg="1"/>
      <p:bldP spid="70" grpId="0" animBg="1"/>
      <p:bldP spid="76" grpId="0" animBg="1"/>
      <p:bldP spid="8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MapReduce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Programmers specify two functions: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en-US" b="1" dirty="0" smtClean="0">
                <a:solidFill>
                  <a:srgbClr val="FF0000"/>
                </a:solidFill>
              </a:rPr>
              <a:t>map</a:t>
            </a:r>
            <a:r>
              <a:rPr lang="en-US" dirty="0" smtClean="0"/>
              <a:t> (k, v) </a:t>
            </a:r>
            <a:r>
              <a:rPr lang="en-US" dirty="0" smtClean="0">
                <a:cs typeface="Arial" charset="0"/>
              </a:rPr>
              <a:t>→ &lt;k’, v’&gt;*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en-US" b="1" dirty="0" smtClean="0">
                <a:solidFill>
                  <a:srgbClr val="FF0000"/>
                </a:solidFill>
                <a:cs typeface="Arial" charset="0"/>
              </a:rPr>
              <a:t>reduce</a:t>
            </a:r>
            <a:r>
              <a:rPr lang="en-US" dirty="0" smtClean="0">
                <a:cs typeface="Arial" charset="0"/>
              </a:rPr>
              <a:t> (k’, v’) → &lt;k’, v’&gt;*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All values with the same key are sent to the same reducer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The execution framework handles everything else…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419600" y="6015335"/>
            <a:ext cx="4419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Gill Sans"/>
                <a:cs typeface="Gill Sans"/>
              </a:rPr>
              <a:t>What’s “everything else”?</a:t>
            </a:r>
            <a:endParaRPr lang="en-US" sz="24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48841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MapReduce “Runtime”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Handles scheduling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Assigns workers to map and reduce tasks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Handles “data distribution”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Moves processes to data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Handles synchronization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Gathers, sorts, and shuffles intermediate data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Handles errors and faults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Detects worker failures and restarts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Everything happens on top of a distributed FS (later)</a:t>
            </a:r>
          </a:p>
        </p:txBody>
      </p:sp>
    </p:spTree>
    <p:extLst>
      <p:ext uri="{BB962C8B-B14F-4D97-AF65-F5344CB8AC3E}">
        <p14:creationId xmlns:p14="http://schemas.microsoft.com/office/powerpoint/2010/main" val="212854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MapReduce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Programmers specify two functions: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en-US" b="1" dirty="0" smtClean="0">
                <a:solidFill>
                  <a:srgbClr val="FF0000"/>
                </a:solidFill>
              </a:rPr>
              <a:t>map</a:t>
            </a:r>
            <a:r>
              <a:rPr lang="en-US" dirty="0" smtClean="0"/>
              <a:t> (k, v) </a:t>
            </a:r>
            <a:r>
              <a:rPr lang="en-US" dirty="0" smtClean="0">
                <a:cs typeface="Arial" charset="0"/>
              </a:rPr>
              <a:t>→ &lt;k’, v’&gt;*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en-US" b="1" dirty="0" smtClean="0">
                <a:solidFill>
                  <a:srgbClr val="FF0000"/>
                </a:solidFill>
                <a:cs typeface="Arial" charset="0"/>
              </a:rPr>
              <a:t>reduce</a:t>
            </a:r>
            <a:r>
              <a:rPr lang="en-US" dirty="0" smtClean="0">
                <a:cs typeface="Arial" charset="0"/>
              </a:rPr>
              <a:t> (k’, v’) → &lt;k’, v’&gt;*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All values with the same key are reduced together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The execution framework handles everything else…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Not quite…usually, programmers also specify: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en-US" b="1" dirty="0" smtClean="0">
                <a:solidFill>
                  <a:srgbClr val="FF0000"/>
                </a:solidFill>
                <a:cs typeface="Arial" charset="0"/>
              </a:rPr>
              <a:t>partition</a:t>
            </a:r>
            <a:r>
              <a:rPr lang="en-US" dirty="0" smtClean="0">
                <a:cs typeface="Arial" charset="0"/>
              </a:rPr>
              <a:t> (k’, number of partitions) → partition for k’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Often a simple hash of the key, e.g., hash(k’) mod n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Divides up key space for parallel reduce operations</a:t>
            </a:r>
          </a:p>
          <a:p>
            <a:pPr lvl="1">
              <a:lnSpc>
                <a:spcPct val="90000"/>
              </a:lnSpc>
              <a:buNone/>
            </a:pPr>
            <a:r>
              <a:rPr lang="en-US" b="1" dirty="0" smtClean="0">
                <a:solidFill>
                  <a:srgbClr val="FF0000"/>
                </a:solidFill>
                <a:cs typeface="Arial" charset="0"/>
              </a:rPr>
              <a:t>combine</a:t>
            </a:r>
            <a:r>
              <a:rPr lang="en-US" dirty="0" smtClean="0">
                <a:cs typeface="Arial" charset="0"/>
              </a:rPr>
              <a:t> (k’, v’) → &lt;k’, v’&gt;*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Mini-reducers that run in memory after the map phase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Used as an optimization to reduce network traffic</a:t>
            </a:r>
          </a:p>
        </p:txBody>
      </p:sp>
    </p:spTree>
    <p:extLst>
      <p:ext uri="{BB962C8B-B14F-4D97-AF65-F5344CB8AC3E}">
        <p14:creationId xmlns:p14="http://schemas.microsoft.com/office/powerpoint/2010/main" val="320992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3" name="Straight Arrow Connector 172"/>
          <p:cNvCxnSpPr>
            <a:cxnSpLocks noChangeShapeType="1"/>
          </p:cNvCxnSpPr>
          <p:nvPr/>
        </p:nvCxnSpPr>
        <p:spPr bwMode="auto">
          <a:xfrm rot="5400000">
            <a:off x="2644776" y="3213100"/>
            <a:ext cx="27305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>
            <a:cxnSpLocks noChangeShapeType="1"/>
          </p:cNvCxnSpPr>
          <p:nvPr/>
        </p:nvCxnSpPr>
        <p:spPr bwMode="auto">
          <a:xfrm rot="5400000">
            <a:off x="3938588" y="32131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>
            <a:cxnSpLocks noChangeShapeType="1"/>
          </p:cNvCxnSpPr>
          <p:nvPr/>
        </p:nvCxnSpPr>
        <p:spPr bwMode="auto">
          <a:xfrm rot="5400000">
            <a:off x="5233988" y="32131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>
            <a:cxnSpLocks noChangeShapeType="1"/>
          </p:cNvCxnSpPr>
          <p:nvPr/>
        </p:nvCxnSpPr>
        <p:spPr bwMode="auto">
          <a:xfrm rot="5400000">
            <a:off x="6605588" y="32131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9" name="Rectangle 7"/>
          <p:cNvSpPr>
            <a:spLocks noChangeArrowheads="1"/>
          </p:cNvSpPr>
          <p:nvPr/>
        </p:nvSpPr>
        <p:spPr bwMode="auto">
          <a:xfrm>
            <a:off x="63246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combine</a:t>
            </a:r>
            <a:endParaRPr lang="en-US" sz="1200" b="0" dirty="0">
              <a:solidFill>
                <a:schemeClr val="bg2"/>
              </a:solidFill>
            </a:endParaRPr>
          </a:p>
        </p:txBody>
      </p:sp>
      <p:sp>
        <p:nvSpPr>
          <p:cNvPr id="170" name="Rectangle 4"/>
          <p:cNvSpPr>
            <a:spLocks noChangeArrowheads="1"/>
          </p:cNvSpPr>
          <p:nvPr/>
        </p:nvSpPr>
        <p:spPr bwMode="auto">
          <a:xfrm>
            <a:off x="23622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combine</a:t>
            </a:r>
            <a:endParaRPr lang="en-US" sz="1200" b="0" dirty="0">
              <a:solidFill>
                <a:schemeClr val="bg2"/>
              </a:solidFill>
            </a:endParaRPr>
          </a:p>
        </p:txBody>
      </p:sp>
      <p:sp>
        <p:nvSpPr>
          <p:cNvPr id="171" name="Rectangle 5"/>
          <p:cNvSpPr>
            <a:spLocks noChangeArrowheads="1"/>
          </p:cNvSpPr>
          <p:nvPr/>
        </p:nvSpPr>
        <p:spPr bwMode="auto">
          <a:xfrm>
            <a:off x="36576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combine</a:t>
            </a:r>
            <a:endParaRPr lang="en-US" sz="1200" b="0" dirty="0">
              <a:solidFill>
                <a:schemeClr val="bg2"/>
              </a:solidFill>
            </a:endParaRPr>
          </a:p>
        </p:txBody>
      </p:sp>
      <p:sp>
        <p:nvSpPr>
          <p:cNvPr id="172" name="Rectangle 6"/>
          <p:cNvSpPr>
            <a:spLocks noChangeArrowheads="1"/>
          </p:cNvSpPr>
          <p:nvPr/>
        </p:nvSpPr>
        <p:spPr bwMode="auto">
          <a:xfrm>
            <a:off x="49530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combine</a:t>
            </a:r>
            <a:endParaRPr lang="en-US" sz="1200" b="0" dirty="0">
              <a:solidFill>
                <a:schemeClr val="bg2"/>
              </a:solidFill>
            </a:endParaRPr>
          </a:p>
        </p:txBody>
      </p:sp>
      <p:grpSp>
        <p:nvGrpSpPr>
          <p:cNvPr id="327" name="Group 326"/>
          <p:cNvGrpSpPr/>
          <p:nvPr/>
        </p:nvGrpSpPr>
        <p:grpSpPr>
          <a:xfrm>
            <a:off x="2286000" y="3381375"/>
            <a:ext cx="996950" cy="276225"/>
            <a:chOff x="2286000" y="3381375"/>
            <a:chExt cx="996950" cy="276225"/>
          </a:xfrm>
        </p:grpSpPr>
        <p:sp>
          <p:nvSpPr>
            <p:cNvPr id="178" name="Rectangle 144"/>
            <p:cNvSpPr>
              <a:spLocks noChangeArrowheads="1"/>
            </p:cNvSpPr>
            <p:nvPr/>
          </p:nvSpPr>
          <p:spPr bwMode="auto">
            <a:xfrm>
              <a:off x="2794665" y="34055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TextBox 145"/>
            <p:cNvSpPr txBox="1">
              <a:spLocks noChangeArrowheads="1"/>
            </p:cNvSpPr>
            <p:nvPr/>
          </p:nvSpPr>
          <p:spPr bwMode="auto">
            <a:xfrm>
              <a:off x="2784475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b</a:t>
              </a:r>
              <a:endParaRPr lang="en-US" b="0" baseline="-25000" dirty="0"/>
            </a:p>
          </p:txBody>
        </p:sp>
        <p:sp>
          <p:nvSpPr>
            <p:cNvPr id="180" name="Rectangle 137"/>
            <p:cNvSpPr>
              <a:spLocks noChangeArrowheads="1"/>
            </p:cNvSpPr>
            <p:nvPr/>
          </p:nvSpPr>
          <p:spPr bwMode="auto">
            <a:xfrm>
              <a:off x="2296190" y="34055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1" name="TextBox 138"/>
            <p:cNvSpPr txBox="1">
              <a:spLocks noChangeArrowheads="1"/>
            </p:cNvSpPr>
            <p:nvPr/>
          </p:nvSpPr>
          <p:spPr bwMode="auto">
            <a:xfrm>
              <a:off x="2286000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a</a:t>
              </a:r>
              <a:endParaRPr lang="en-US" b="0" baseline="-25000" dirty="0"/>
            </a:p>
          </p:txBody>
        </p:sp>
        <p:sp>
          <p:nvSpPr>
            <p:cNvPr id="182" name="Rectangle 135"/>
            <p:cNvSpPr>
              <a:spLocks noChangeArrowheads="1"/>
            </p:cNvSpPr>
            <p:nvPr/>
          </p:nvSpPr>
          <p:spPr bwMode="auto">
            <a:xfrm>
              <a:off x="2524904" y="34055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3" name="TextBox 136"/>
            <p:cNvSpPr txBox="1">
              <a:spLocks noChangeArrowheads="1"/>
            </p:cNvSpPr>
            <p:nvPr/>
          </p:nvSpPr>
          <p:spPr bwMode="auto">
            <a:xfrm>
              <a:off x="2514714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184" name="Rectangle 142"/>
            <p:cNvSpPr>
              <a:spLocks noChangeArrowheads="1"/>
            </p:cNvSpPr>
            <p:nvPr/>
          </p:nvSpPr>
          <p:spPr bwMode="auto">
            <a:xfrm>
              <a:off x="3023379" y="34055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5" name="TextBox 143"/>
            <p:cNvSpPr txBox="1">
              <a:spLocks noChangeArrowheads="1"/>
            </p:cNvSpPr>
            <p:nvPr/>
          </p:nvSpPr>
          <p:spPr bwMode="auto">
            <a:xfrm>
              <a:off x="3013189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6" name="Group 325"/>
          <p:cNvGrpSpPr/>
          <p:nvPr/>
        </p:nvGrpSpPr>
        <p:grpSpPr>
          <a:xfrm>
            <a:off x="3844925" y="3381375"/>
            <a:ext cx="498475" cy="276225"/>
            <a:chOff x="3844925" y="3381375"/>
            <a:chExt cx="498475" cy="276225"/>
          </a:xfrm>
        </p:grpSpPr>
        <p:sp>
          <p:nvSpPr>
            <p:cNvPr id="187" name="Rectangle 151"/>
            <p:cNvSpPr>
              <a:spLocks noChangeArrowheads="1"/>
            </p:cNvSpPr>
            <p:nvPr/>
          </p:nvSpPr>
          <p:spPr bwMode="auto">
            <a:xfrm>
              <a:off x="3855115" y="34055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" name="TextBox 152"/>
            <p:cNvSpPr txBox="1">
              <a:spLocks noChangeArrowheads="1"/>
            </p:cNvSpPr>
            <p:nvPr/>
          </p:nvSpPr>
          <p:spPr bwMode="auto">
            <a:xfrm>
              <a:off x="3844925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191" name="Rectangle 149"/>
            <p:cNvSpPr>
              <a:spLocks noChangeArrowheads="1"/>
            </p:cNvSpPr>
            <p:nvPr/>
          </p:nvSpPr>
          <p:spPr bwMode="auto">
            <a:xfrm>
              <a:off x="4083829" y="34055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2" name="TextBox 150"/>
            <p:cNvSpPr txBox="1">
              <a:spLocks noChangeArrowheads="1"/>
            </p:cNvSpPr>
            <p:nvPr/>
          </p:nvSpPr>
          <p:spPr bwMode="auto">
            <a:xfrm>
              <a:off x="4073639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9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5" name="Group 324"/>
          <p:cNvGrpSpPr/>
          <p:nvPr/>
        </p:nvGrpSpPr>
        <p:grpSpPr>
          <a:xfrm>
            <a:off x="4876800" y="3381375"/>
            <a:ext cx="990600" cy="276225"/>
            <a:chOff x="4876800" y="3381375"/>
            <a:chExt cx="990600" cy="276225"/>
          </a:xfrm>
        </p:grpSpPr>
        <p:sp>
          <p:nvSpPr>
            <p:cNvPr id="196" name="Rectangle 165"/>
            <p:cNvSpPr>
              <a:spLocks noChangeArrowheads="1"/>
            </p:cNvSpPr>
            <p:nvPr/>
          </p:nvSpPr>
          <p:spPr bwMode="auto">
            <a:xfrm>
              <a:off x="4886985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" name="Rectangle 172"/>
            <p:cNvSpPr>
              <a:spLocks noChangeArrowheads="1"/>
            </p:cNvSpPr>
            <p:nvPr/>
          </p:nvSpPr>
          <p:spPr bwMode="auto">
            <a:xfrm>
              <a:off x="5379359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8" name="TextBox 166"/>
            <p:cNvSpPr txBox="1">
              <a:spLocks noChangeArrowheads="1"/>
            </p:cNvSpPr>
            <p:nvPr/>
          </p:nvSpPr>
          <p:spPr bwMode="auto">
            <a:xfrm>
              <a:off x="48768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199" name="TextBox 173"/>
            <p:cNvSpPr txBox="1">
              <a:spLocks noChangeArrowheads="1"/>
            </p:cNvSpPr>
            <p:nvPr/>
          </p:nvSpPr>
          <p:spPr bwMode="auto">
            <a:xfrm>
              <a:off x="5369174" y="33813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00" name="Rectangle 163"/>
            <p:cNvSpPr>
              <a:spLocks noChangeArrowheads="1"/>
            </p:cNvSpPr>
            <p:nvPr/>
          </p:nvSpPr>
          <p:spPr bwMode="auto">
            <a:xfrm>
              <a:off x="5115585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1" name="TextBox 164"/>
            <p:cNvSpPr txBox="1">
              <a:spLocks noChangeArrowheads="1"/>
            </p:cNvSpPr>
            <p:nvPr/>
          </p:nvSpPr>
          <p:spPr bwMode="auto">
            <a:xfrm>
              <a:off x="51054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02" name="Rectangle 170"/>
            <p:cNvSpPr>
              <a:spLocks noChangeArrowheads="1"/>
            </p:cNvSpPr>
            <p:nvPr/>
          </p:nvSpPr>
          <p:spPr bwMode="auto">
            <a:xfrm>
              <a:off x="5607959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3" name="TextBox 171"/>
            <p:cNvSpPr txBox="1">
              <a:spLocks noChangeArrowheads="1"/>
            </p:cNvSpPr>
            <p:nvPr/>
          </p:nvSpPr>
          <p:spPr bwMode="auto">
            <a:xfrm>
              <a:off x="5597774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4" name="Group 323"/>
          <p:cNvGrpSpPr/>
          <p:nvPr/>
        </p:nvGrpSpPr>
        <p:grpSpPr>
          <a:xfrm>
            <a:off x="6248400" y="3381375"/>
            <a:ext cx="990600" cy="276225"/>
            <a:chOff x="6248400" y="3381375"/>
            <a:chExt cx="990600" cy="276225"/>
          </a:xfrm>
        </p:grpSpPr>
        <p:sp>
          <p:nvSpPr>
            <p:cNvPr id="205" name="Rectangle 179"/>
            <p:cNvSpPr>
              <a:spLocks noChangeArrowheads="1"/>
            </p:cNvSpPr>
            <p:nvPr/>
          </p:nvSpPr>
          <p:spPr bwMode="auto">
            <a:xfrm>
              <a:off x="6258585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" name="Rectangle 186"/>
            <p:cNvSpPr>
              <a:spLocks noChangeArrowheads="1"/>
            </p:cNvSpPr>
            <p:nvPr/>
          </p:nvSpPr>
          <p:spPr bwMode="auto">
            <a:xfrm>
              <a:off x="6750959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" name="TextBox 180"/>
            <p:cNvSpPr txBox="1">
              <a:spLocks noChangeArrowheads="1"/>
            </p:cNvSpPr>
            <p:nvPr/>
          </p:nvSpPr>
          <p:spPr bwMode="auto">
            <a:xfrm>
              <a:off x="62484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08" name="TextBox 187"/>
            <p:cNvSpPr txBox="1">
              <a:spLocks noChangeArrowheads="1"/>
            </p:cNvSpPr>
            <p:nvPr/>
          </p:nvSpPr>
          <p:spPr bwMode="auto">
            <a:xfrm>
              <a:off x="6740774" y="33813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09" name="Rectangle 177"/>
            <p:cNvSpPr>
              <a:spLocks noChangeArrowheads="1"/>
            </p:cNvSpPr>
            <p:nvPr/>
          </p:nvSpPr>
          <p:spPr bwMode="auto">
            <a:xfrm>
              <a:off x="6487185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0" name="TextBox 178"/>
            <p:cNvSpPr txBox="1">
              <a:spLocks noChangeArrowheads="1"/>
            </p:cNvSpPr>
            <p:nvPr/>
          </p:nvSpPr>
          <p:spPr bwMode="auto">
            <a:xfrm>
              <a:off x="64770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11" name="Rectangle 184"/>
            <p:cNvSpPr>
              <a:spLocks noChangeArrowheads="1"/>
            </p:cNvSpPr>
            <p:nvPr/>
          </p:nvSpPr>
          <p:spPr bwMode="auto">
            <a:xfrm>
              <a:off x="6979559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2" name="TextBox 185"/>
            <p:cNvSpPr txBox="1">
              <a:spLocks noChangeArrowheads="1"/>
            </p:cNvSpPr>
            <p:nvPr/>
          </p:nvSpPr>
          <p:spPr bwMode="auto">
            <a:xfrm>
              <a:off x="6969374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13" name="Rectangle 4"/>
          <p:cNvSpPr>
            <a:spLocks noChangeArrowheads="1"/>
          </p:cNvSpPr>
          <p:nvPr/>
        </p:nvSpPr>
        <p:spPr bwMode="auto">
          <a:xfrm>
            <a:off x="22860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partition</a:t>
            </a:r>
            <a:endParaRPr lang="en-US" sz="1200" b="0" dirty="0">
              <a:solidFill>
                <a:schemeClr val="bg2"/>
              </a:solidFill>
            </a:endParaRPr>
          </a:p>
        </p:txBody>
      </p:sp>
      <p:sp>
        <p:nvSpPr>
          <p:cNvPr id="214" name="Rectangle 4"/>
          <p:cNvSpPr>
            <a:spLocks noChangeArrowheads="1"/>
          </p:cNvSpPr>
          <p:nvPr/>
        </p:nvSpPr>
        <p:spPr bwMode="auto">
          <a:xfrm>
            <a:off x="35814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partition</a:t>
            </a:r>
            <a:endParaRPr lang="en-US" sz="1200" b="0" dirty="0">
              <a:solidFill>
                <a:schemeClr val="bg2"/>
              </a:solidFill>
            </a:endParaRPr>
          </a:p>
        </p:txBody>
      </p:sp>
      <p:sp>
        <p:nvSpPr>
          <p:cNvPr id="215" name="Rectangle 4"/>
          <p:cNvSpPr>
            <a:spLocks noChangeArrowheads="1"/>
          </p:cNvSpPr>
          <p:nvPr/>
        </p:nvSpPr>
        <p:spPr bwMode="auto">
          <a:xfrm>
            <a:off x="48768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partition</a:t>
            </a:r>
            <a:endParaRPr lang="en-US" sz="1200" b="0" dirty="0">
              <a:solidFill>
                <a:schemeClr val="bg2"/>
              </a:solidFill>
            </a:endParaRPr>
          </a:p>
        </p:txBody>
      </p:sp>
      <p:sp>
        <p:nvSpPr>
          <p:cNvPr id="216" name="Rectangle 4"/>
          <p:cNvSpPr>
            <a:spLocks noChangeArrowheads="1"/>
          </p:cNvSpPr>
          <p:nvPr/>
        </p:nvSpPr>
        <p:spPr bwMode="auto">
          <a:xfrm>
            <a:off x="62484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partition</a:t>
            </a:r>
            <a:endParaRPr lang="en-US" sz="1200" b="0" dirty="0">
              <a:solidFill>
                <a:schemeClr val="bg2"/>
              </a:solidFill>
            </a:endParaRPr>
          </a:p>
        </p:txBody>
      </p:sp>
      <p:cxnSp>
        <p:nvCxnSpPr>
          <p:cNvPr id="167" name="Straight Arrow Connector 166"/>
          <p:cNvCxnSpPr>
            <a:cxnSpLocks noChangeShapeType="1"/>
          </p:cNvCxnSpPr>
          <p:nvPr/>
        </p:nvCxnSpPr>
        <p:spPr bwMode="auto">
          <a:xfrm rot="5400000">
            <a:off x="2644776" y="2146300"/>
            <a:ext cx="27305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>
            <a:cxnSpLocks noChangeShapeType="1"/>
          </p:cNvCxnSpPr>
          <p:nvPr/>
        </p:nvCxnSpPr>
        <p:spPr bwMode="auto">
          <a:xfrm rot="5400000">
            <a:off x="3938588" y="21463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>
            <a:cxnSpLocks noChangeShapeType="1"/>
          </p:cNvCxnSpPr>
          <p:nvPr/>
        </p:nvCxnSpPr>
        <p:spPr bwMode="auto">
          <a:xfrm rot="5400000">
            <a:off x="5233988" y="21463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>
            <a:cxnSpLocks noChangeShapeType="1"/>
          </p:cNvCxnSpPr>
          <p:nvPr/>
        </p:nvCxnSpPr>
        <p:spPr bwMode="auto">
          <a:xfrm rot="5400000">
            <a:off x="6605588" y="21463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8" name="Rectangle 7"/>
          <p:cNvSpPr>
            <a:spLocks noChangeArrowheads="1"/>
          </p:cNvSpPr>
          <p:nvPr/>
        </p:nvSpPr>
        <p:spPr bwMode="auto">
          <a:xfrm>
            <a:off x="63246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190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6019800" y="714375"/>
            <a:ext cx="609600" cy="6096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3" name="Rectangle 4"/>
          <p:cNvSpPr>
            <a:spLocks noChangeArrowheads="1"/>
          </p:cNvSpPr>
          <p:nvPr/>
        </p:nvSpPr>
        <p:spPr bwMode="auto">
          <a:xfrm>
            <a:off x="23622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194" name="Straight Arrow Connector 20"/>
          <p:cNvCxnSpPr>
            <a:cxnSpLocks noChangeShapeType="1"/>
          </p:cNvCxnSpPr>
          <p:nvPr/>
        </p:nvCxnSpPr>
        <p:spPr bwMode="auto">
          <a:xfrm rot="5400000">
            <a:off x="2819400" y="714375"/>
            <a:ext cx="609600" cy="6096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5" name="Rectangle 5"/>
          <p:cNvSpPr>
            <a:spLocks noChangeArrowheads="1"/>
          </p:cNvSpPr>
          <p:nvPr/>
        </p:nvSpPr>
        <p:spPr bwMode="auto">
          <a:xfrm>
            <a:off x="36576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04" name="Straight Arrow Connector 22"/>
          <p:cNvCxnSpPr>
            <a:cxnSpLocks noChangeShapeType="1"/>
          </p:cNvCxnSpPr>
          <p:nvPr/>
        </p:nvCxnSpPr>
        <p:spPr bwMode="auto">
          <a:xfrm rot="5400000">
            <a:off x="3771900" y="981075"/>
            <a:ext cx="609600" cy="762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7" name="Rectangle 6"/>
          <p:cNvSpPr>
            <a:spLocks noChangeArrowheads="1"/>
          </p:cNvSpPr>
          <p:nvPr/>
        </p:nvSpPr>
        <p:spPr bwMode="auto">
          <a:xfrm>
            <a:off x="49530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18" name="Straight Arrow Connector 28"/>
          <p:cNvCxnSpPr>
            <a:cxnSpLocks noChangeShapeType="1"/>
          </p:cNvCxnSpPr>
          <p:nvPr/>
        </p:nvCxnSpPr>
        <p:spPr bwMode="auto">
          <a:xfrm rot="16200000" flipH="1">
            <a:off x="4991100" y="981075"/>
            <a:ext cx="609600" cy="762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319" name="Group 318"/>
          <p:cNvGrpSpPr/>
          <p:nvPr/>
        </p:nvGrpSpPr>
        <p:grpSpPr>
          <a:xfrm>
            <a:off x="3033713" y="333375"/>
            <a:ext cx="3214687" cy="276225"/>
            <a:chOff x="3033713" y="333375"/>
            <a:chExt cx="3214687" cy="276225"/>
          </a:xfrm>
        </p:grpSpPr>
        <p:sp>
          <p:nvSpPr>
            <p:cNvPr id="219" name="Rectangle 56"/>
            <p:cNvSpPr>
              <a:spLocks noChangeArrowheads="1"/>
            </p:cNvSpPr>
            <p:nvPr/>
          </p:nvSpPr>
          <p:spPr bwMode="auto">
            <a:xfrm>
              <a:off x="3079069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" name="Rectangle 102"/>
            <p:cNvSpPr>
              <a:spLocks noChangeArrowheads="1"/>
            </p:cNvSpPr>
            <p:nvPr/>
          </p:nvSpPr>
          <p:spPr bwMode="auto">
            <a:xfrm>
              <a:off x="3612430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" name="Rectangle 109"/>
            <p:cNvSpPr>
              <a:spLocks noChangeArrowheads="1"/>
            </p:cNvSpPr>
            <p:nvPr/>
          </p:nvSpPr>
          <p:spPr bwMode="auto">
            <a:xfrm>
              <a:off x="4145792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" name="Rectangle 116"/>
            <p:cNvSpPr>
              <a:spLocks noChangeArrowheads="1"/>
            </p:cNvSpPr>
            <p:nvPr/>
          </p:nvSpPr>
          <p:spPr bwMode="auto">
            <a:xfrm>
              <a:off x="4679154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" name="Rectangle 123"/>
            <p:cNvSpPr>
              <a:spLocks noChangeArrowheads="1"/>
            </p:cNvSpPr>
            <p:nvPr/>
          </p:nvSpPr>
          <p:spPr bwMode="auto">
            <a:xfrm>
              <a:off x="5212515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" name="Rectangle 130"/>
            <p:cNvSpPr>
              <a:spLocks noChangeArrowheads="1"/>
            </p:cNvSpPr>
            <p:nvPr/>
          </p:nvSpPr>
          <p:spPr bwMode="auto">
            <a:xfrm>
              <a:off x="5745877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" name="TextBox 57"/>
            <p:cNvSpPr txBox="1">
              <a:spLocks noChangeArrowheads="1"/>
            </p:cNvSpPr>
            <p:nvPr/>
          </p:nvSpPr>
          <p:spPr bwMode="auto">
            <a:xfrm>
              <a:off x="3033713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/>
                <a:t>k</a:t>
              </a:r>
              <a:r>
                <a:rPr lang="en-US" sz="1200" b="0" baseline="-25000" dirty="0"/>
                <a:t>1</a:t>
              </a:r>
              <a:endParaRPr lang="en-US" b="0" baseline="-25000" dirty="0"/>
            </a:p>
          </p:txBody>
        </p:sp>
        <p:sp>
          <p:nvSpPr>
            <p:cNvPr id="226" name="TextBox 103"/>
            <p:cNvSpPr txBox="1">
              <a:spLocks noChangeArrowheads="1"/>
            </p:cNvSpPr>
            <p:nvPr/>
          </p:nvSpPr>
          <p:spPr bwMode="auto">
            <a:xfrm>
              <a:off x="3567075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/>
                <a:t>k</a:t>
              </a:r>
              <a:r>
                <a:rPr lang="en-US" sz="1200" b="0" baseline="-25000" dirty="0"/>
                <a:t>2</a:t>
              </a:r>
              <a:endParaRPr lang="en-US" b="0" baseline="-25000" dirty="0"/>
            </a:p>
          </p:txBody>
        </p:sp>
        <p:sp>
          <p:nvSpPr>
            <p:cNvPr id="227" name="TextBox 110"/>
            <p:cNvSpPr txBox="1">
              <a:spLocks noChangeArrowheads="1"/>
            </p:cNvSpPr>
            <p:nvPr/>
          </p:nvSpPr>
          <p:spPr bwMode="auto">
            <a:xfrm>
              <a:off x="4100436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3</a:t>
              </a:r>
              <a:endParaRPr lang="en-US" b="0" baseline="-25000"/>
            </a:p>
          </p:txBody>
        </p:sp>
        <p:sp>
          <p:nvSpPr>
            <p:cNvPr id="228" name="TextBox 117"/>
            <p:cNvSpPr txBox="1">
              <a:spLocks noChangeArrowheads="1"/>
            </p:cNvSpPr>
            <p:nvPr/>
          </p:nvSpPr>
          <p:spPr bwMode="auto">
            <a:xfrm>
              <a:off x="4633798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4</a:t>
              </a:r>
              <a:endParaRPr lang="en-US" b="0" baseline="-25000"/>
            </a:p>
          </p:txBody>
        </p:sp>
        <p:sp>
          <p:nvSpPr>
            <p:cNvPr id="229" name="TextBox 124"/>
            <p:cNvSpPr txBox="1">
              <a:spLocks noChangeArrowheads="1"/>
            </p:cNvSpPr>
            <p:nvPr/>
          </p:nvSpPr>
          <p:spPr bwMode="auto">
            <a:xfrm>
              <a:off x="5167160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5</a:t>
              </a:r>
              <a:endParaRPr lang="en-US" b="0" baseline="-25000"/>
            </a:p>
          </p:txBody>
        </p:sp>
        <p:sp>
          <p:nvSpPr>
            <p:cNvPr id="230" name="TextBox 131"/>
            <p:cNvSpPr txBox="1">
              <a:spLocks noChangeArrowheads="1"/>
            </p:cNvSpPr>
            <p:nvPr/>
          </p:nvSpPr>
          <p:spPr bwMode="auto">
            <a:xfrm>
              <a:off x="5700521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6</a:t>
              </a:r>
              <a:endParaRPr lang="en-US" b="0" baseline="-25000"/>
            </a:p>
          </p:txBody>
        </p:sp>
        <p:sp>
          <p:nvSpPr>
            <p:cNvPr id="231" name="Rectangle 58"/>
            <p:cNvSpPr>
              <a:spLocks noChangeArrowheads="1"/>
            </p:cNvSpPr>
            <p:nvPr/>
          </p:nvSpPr>
          <p:spPr bwMode="auto">
            <a:xfrm>
              <a:off x="3307652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" name="TextBox 59"/>
            <p:cNvSpPr txBox="1">
              <a:spLocks noChangeArrowheads="1"/>
            </p:cNvSpPr>
            <p:nvPr/>
          </p:nvSpPr>
          <p:spPr bwMode="auto">
            <a:xfrm>
              <a:off x="3262297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 dirty="0">
                  <a:solidFill>
                    <a:schemeClr val="bg1"/>
                  </a:solidFill>
                </a:rPr>
                <a:t>1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33" name="Rectangle 100"/>
            <p:cNvSpPr>
              <a:spLocks noChangeArrowheads="1"/>
            </p:cNvSpPr>
            <p:nvPr/>
          </p:nvSpPr>
          <p:spPr bwMode="auto">
            <a:xfrm>
              <a:off x="3841014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" name="TextBox 101"/>
            <p:cNvSpPr txBox="1">
              <a:spLocks noChangeArrowheads="1"/>
            </p:cNvSpPr>
            <p:nvPr/>
          </p:nvSpPr>
          <p:spPr bwMode="auto">
            <a:xfrm>
              <a:off x="3795658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35" name="Rectangle 107"/>
            <p:cNvSpPr>
              <a:spLocks noChangeArrowheads="1"/>
            </p:cNvSpPr>
            <p:nvPr/>
          </p:nvSpPr>
          <p:spPr bwMode="auto">
            <a:xfrm>
              <a:off x="4374376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" name="TextBox 108"/>
            <p:cNvSpPr txBox="1">
              <a:spLocks noChangeArrowheads="1"/>
            </p:cNvSpPr>
            <p:nvPr/>
          </p:nvSpPr>
          <p:spPr bwMode="auto">
            <a:xfrm>
              <a:off x="4329020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37" name="Rectangle 114"/>
            <p:cNvSpPr>
              <a:spLocks noChangeArrowheads="1"/>
            </p:cNvSpPr>
            <p:nvPr/>
          </p:nvSpPr>
          <p:spPr bwMode="auto">
            <a:xfrm>
              <a:off x="4907737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8" name="TextBox 115"/>
            <p:cNvSpPr txBox="1">
              <a:spLocks noChangeArrowheads="1"/>
            </p:cNvSpPr>
            <p:nvPr/>
          </p:nvSpPr>
          <p:spPr bwMode="auto">
            <a:xfrm>
              <a:off x="4862382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4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39" name="Rectangle 121"/>
            <p:cNvSpPr>
              <a:spLocks noChangeArrowheads="1"/>
            </p:cNvSpPr>
            <p:nvPr/>
          </p:nvSpPr>
          <p:spPr bwMode="auto">
            <a:xfrm>
              <a:off x="5441099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0" name="TextBox 122"/>
            <p:cNvSpPr txBox="1">
              <a:spLocks noChangeArrowheads="1"/>
            </p:cNvSpPr>
            <p:nvPr/>
          </p:nvSpPr>
          <p:spPr bwMode="auto">
            <a:xfrm>
              <a:off x="5395743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1" name="Rectangle 128"/>
            <p:cNvSpPr>
              <a:spLocks noChangeArrowheads="1"/>
            </p:cNvSpPr>
            <p:nvPr/>
          </p:nvSpPr>
          <p:spPr bwMode="auto">
            <a:xfrm>
              <a:off x="5974461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2" name="TextBox 129"/>
            <p:cNvSpPr txBox="1">
              <a:spLocks noChangeArrowheads="1"/>
            </p:cNvSpPr>
            <p:nvPr/>
          </p:nvSpPr>
          <p:spPr bwMode="auto">
            <a:xfrm>
              <a:off x="5929105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0" name="Group 319"/>
          <p:cNvGrpSpPr/>
          <p:nvPr/>
        </p:nvGrpSpPr>
        <p:grpSpPr>
          <a:xfrm>
            <a:off x="2286000" y="2314575"/>
            <a:ext cx="996950" cy="276225"/>
            <a:chOff x="2286000" y="2314575"/>
            <a:chExt cx="996950" cy="276225"/>
          </a:xfrm>
        </p:grpSpPr>
        <p:sp>
          <p:nvSpPr>
            <p:cNvPr id="243" name="Rectangle 144"/>
            <p:cNvSpPr>
              <a:spLocks noChangeArrowheads="1"/>
            </p:cNvSpPr>
            <p:nvPr/>
          </p:nvSpPr>
          <p:spPr bwMode="auto">
            <a:xfrm>
              <a:off x="2794665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4" name="TextBox 145"/>
            <p:cNvSpPr txBox="1">
              <a:spLocks noChangeArrowheads="1"/>
            </p:cNvSpPr>
            <p:nvPr/>
          </p:nvSpPr>
          <p:spPr bwMode="auto">
            <a:xfrm>
              <a:off x="2784475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b</a:t>
              </a:r>
              <a:endParaRPr lang="en-US" b="0" baseline="-25000" dirty="0"/>
            </a:p>
          </p:txBody>
        </p:sp>
        <p:sp>
          <p:nvSpPr>
            <p:cNvPr id="245" name="Rectangle 137"/>
            <p:cNvSpPr>
              <a:spLocks noChangeArrowheads="1"/>
            </p:cNvSpPr>
            <p:nvPr/>
          </p:nvSpPr>
          <p:spPr bwMode="auto">
            <a:xfrm>
              <a:off x="2296190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" name="TextBox 138"/>
            <p:cNvSpPr txBox="1">
              <a:spLocks noChangeArrowheads="1"/>
            </p:cNvSpPr>
            <p:nvPr/>
          </p:nvSpPr>
          <p:spPr bwMode="auto">
            <a:xfrm>
              <a:off x="2286000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a</a:t>
              </a:r>
              <a:endParaRPr lang="en-US" b="0" baseline="-25000" dirty="0"/>
            </a:p>
          </p:txBody>
        </p:sp>
        <p:sp>
          <p:nvSpPr>
            <p:cNvPr id="247" name="Rectangle 135"/>
            <p:cNvSpPr>
              <a:spLocks noChangeArrowheads="1"/>
            </p:cNvSpPr>
            <p:nvPr/>
          </p:nvSpPr>
          <p:spPr bwMode="auto">
            <a:xfrm>
              <a:off x="2524904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8" name="TextBox 136"/>
            <p:cNvSpPr txBox="1">
              <a:spLocks noChangeArrowheads="1"/>
            </p:cNvSpPr>
            <p:nvPr/>
          </p:nvSpPr>
          <p:spPr bwMode="auto">
            <a:xfrm>
              <a:off x="2514714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1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49" name="Rectangle 142"/>
            <p:cNvSpPr>
              <a:spLocks noChangeArrowheads="1"/>
            </p:cNvSpPr>
            <p:nvPr/>
          </p:nvSpPr>
          <p:spPr bwMode="auto">
            <a:xfrm>
              <a:off x="3023379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0" name="TextBox 143"/>
            <p:cNvSpPr txBox="1">
              <a:spLocks noChangeArrowheads="1"/>
            </p:cNvSpPr>
            <p:nvPr/>
          </p:nvSpPr>
          <p:spPr bwMode="auto">
            <a:xfrm>
              <a:off x="3013189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1" name="Group 320"/>
          <p:cNvGrpSpPr/>
          <p:nvPr/>
        </p:nvGrpSpPr>
        <p:grpSpPr>
          <a:xfrm>
            <a:off x="3581400" y="2314575"/>
            <a:ext cx="996950" cy="276225"/>
            <a:chOff x="3581400" y="2314575"/>
            <a:chExt cx="996950" cy="276225"/>
          </a:xfrm>
        </p:grpSpPr>
        <p:sp>
          <p:nvSpPr>
            <p:cNvPr id="251" name="Rectangle 151"/>
            <p:cNvSpPr>
              <a:spLocks noChangeArrowheads="1"/>
            </p:cNvSpPr>
            <p:nvPr/>
          </p:nvSpPr>
          <p:spPr bwMode="auto">
            <a:xfrm>
              <a:off x="3591590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" name="Rectangle 158"/>
            <p:cNvSpPr>
              <a:spLocks noChangeArrowheads="1"/>
            </p:cNvSpPr>
            <p:nvPr/>
          </p:nvSpPr>
          <p:spPr bwMode="auto">
            <a:xfrm>
              <a:off x="4090065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3" name="TextBox 152"/>
            <p:cNvSpPr txBox="1">
              <a:spLocks noChangeArrowheads="1"/>
            </p:cNvSpPr>
            <p:nvPr/>
          </p:nvSpPr>
          <p:spPr bwMode="auto">
            <a:xfrm>
              <a:off x="3581400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54" name="TextBox 159"/>
            <p:cNvSpPr txBox="1">
              <a:spLocks noChangeArrowheads="1"/>
            </p:cNvSpPr>
            <p:nvPr/>
          </p:nvSpPr>
          <p:spPr bwMode="auto">
            <a:xfrm>
              <a:off x="4079875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55" name="Rectangle 149"/>
            <p:cNvSpPr>
              <a:spLocks noChangeArrowheads="1"/>
            </p:cNvSpPr>
            <p:nvPr/>
          </p:nvSpPr>
          <p:spPr bwMode="auto">
            <a:xfrm>
              <a:off x="3820304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" name="TextBox 150"/>
            <p:cNvSpPr txBox="1">
              <a:spLocks noChangeArrowheads="1"/>
            </p:cNvSpPr>
            <p:nvPr/>
          </p:nvSpPr>
          <p:spPr bwMode="auto">
            <a:xfrm>
              <a:off x="3810114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57" name="Rectangle 156"/>
            <p:cNvSpPr>
              <a:spLocks noChangeArrowheads="1"/>
            </p:cNvSpPr>
            <p:nvPr/>
          </p:nvSpPr>
          <p:spPr bwMode="auto">
            <a:xfrm>
              <a:off x="4318779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" name="TextBox 157"/>
            <p:cNvSpPr txBox="1">
              <a:spLocks noChangeArrowheads="1"/>
            </p:cNvSpPr>
            <p:nvPr/>
          </p:nvSpPr>
          <p:spPr bwMode="auto">
            <a:xfrm>
              <a:off x="4308589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2" name="Group 321"/>
          <p:cNvGrpSpPr/>
          <p:nvPr/>
        </p:nvGrpSpPr>
        <p:grpSpPr>
          <a:xfrm>
            <a:off x="4876800" y="2314575"/>
            <a:ext cx="990600" cy="276225"/>
            <a:chOff x="4876800" y="2314575"/>
            <a:chExt cx="990600" cy="276225"/>
          </a:xfrm>
        </p:grpSpPr>
        <p:sp>
          <p:nvSpPr>
            <p:cNvPr id="259" name="Rectangle 165"/>
            <p:cNvSpPr>
              <a:spLocks noChangeArrowheads="1"/>
            </p:cNvSpPr>
            <p:nvPr/>
          </p:nvSpPr>
          <p:spPr bwMode="auto">
            <a:xfrm>
              <a:off x="4886985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0" name="Rectangle 172"/>
            <p:cNvSpPr>
              <a:spLocks noChangeArrowheads="1"/>
            </p:cNvSpPr>
            <p:nvPr/>
          </p:nvSpPr>
          <p:spPr bwMode="auto">
            <a:xfrm>
              <a:off x="5379359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1" name="TextBox 166"/>
            <p:cNvSpPr txBox="1">
              <a:spLocks noChangeArrowheads="1"/>
            </p:cNvSpPr>
            <p:nvPr/>
          </p:nvSpPr>
          <p:spPr bwMode="auto">
            <a:xfrm>
              <a:off x="48768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262" name="TextBox 173"/>
            <p:cNvSpPr txBox="1">
              <a:spLocks noChangeArrowheads="1"/>
            </p:cNvSpPr>
            <p:nvPr/>
          </p:nvSpPr>
          <p:spPr bwMode="auto">
            <a:xfrm>
              <a:off x="5369174" y="23145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63" name="Rectangle 163"/>
            <p:cNvSpPr>
              <a:spLocks noChangeArrowheads="1"/>
            </p:cNvSpPr>
            <p:nvPr/>
          </p:nvSpPr>
          <p:spPr bwMode="auto">
            <a:xfrm>
              <a:off x="5115585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4" name="TextBox 164"/>
            <p:cNvSpPr txBox="1">
              <a:spLocks noChangeArrowheads="1"/>
            </p:cNvSpPr>
            <p:nvPr/>
          </p:nvSpPr>
          <p:spPr bwMode="auto">
            <a:xfrm>
              <a:off x="51054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65" name="Rectangle 170"/>
            <p:cNvSpPr>
              <a:spLocks noChangeArrowheads="1"/>
            </p:cNvSpPr>
            <p:nvPr/>
          </p:nvSpPr>
          <p:spPr bwMode="auto">
            <a:xfrm>
              <a:off x="5607959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6" name="TextBox 171"/>
            <p:cNvSpPr txBox="1">
              <a:spLocks noChangeArrowheads="1"/>
            </p:cNvSpPr>
            <p:nvPr/>
          </p:nvSpPr>
          <p:spPr bwMode="auto">
            <a:xfrm>
              <a:off x="5597774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3" name="Group 322"/>
          <p:cNvGrpSpPr/>
          <p:nvPr/>
        </p:nvGrpSpPr>
        <p:grpSpPr>
          <a:xfrm>
            <a:off x="6248400" y="2314575"/>
            <a:ext cx="990600" cy="276225"/>
            <a:chOff x="6248400" y="2314575"/>
            <a:chExt cx="990600" cy="276225"/>
          </a:xfrm>
        </p:grpSpPr>
        <p:sp>
          <p:nvSpPr>
            <p:cNvPr id="267" name="Rectangle 179"/>
            <p:cNvSpPr>
              <a:spLocks noChangeArrowheads="1"/>
            </p:cNvSpPr>
            <p:nvPr/>
          </p:nvSpPr>
          <p:spPr bwMode="auto">
            <a:xfrm>
              <a:off x="6258585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" name="Rectangle 186"/>
            <p:cNvSpPr>
              <a:spLocks noChangeArrowheads="1"/>
            </p:cNvSpPr>
            <p:nvPr/>
          </p:nvSpPr>
          <p:spPr bwMode="auto">
            <a:xfrm>
              <a:off x="6750959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" name="TextBox 180"/>
            <p:cNvSpPr txBox="1">
              <a:spLocks noChangeArrowheads="1"/>
            </p:cNvSpPr>
            <p:nvPr/>
          </p:nvSpPr>
          <p:spPr bwMode="auto">
            <a:xfrm>
              <a:off x="62484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70" name="TextBox 187"/>
            <p:cNvSpPr txBox="1">
              <a:spLocks noChangeArrowheads="1"/>
            </p:cNvSpPr>
            <p:nvPr/>
          </p:nvSpPr>
          <p:spPr bwMode="auto">
            <a:xfrm>
              <a:off x="6740774" y="23145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71" name="Rectangle 177"/>
            <p:cNvSpPr>
              <a:spLocks noChangeArrowheads="1"/>
            </p:cNvSpPr>
            <p:nvPr/>
          </p:nvSpPr>
          <p:spPr bwMode="auto">
            <a:xfrm>
              <a:off x="6487185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2" name="TextBox 178"/>
            <p:cNvSpPr txBox="1">
              <a:spLocks noChangeArrowheads="1"/>
            </p:cNvSpPr>
            <p:nvPr/>
          </p:nvSpPr>
          <p:spPr bwMode="auto">
            <a:xfrm>
              <a:off x="64770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73" name="Rectangle 184"/>
            <p:cNvSpPr>
              <a:spLocks noChangeArrowheads="1"/>
            </p:cNvSpPr>
            <p:nvPr/>
          </p:nvSpPr>
          <p:spPr bwMode="auto">
            <a:xfrm>
              <a:off x="6979559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4" name="TextBox 185"/>
            <p:cNvSpPr txBox="1">
              <a:spLocks noChangeArrowheads="1"/>
            </p:cNvSpPr>
            <p:nvPr/>
          </p:nvSpPr>
          <p:spPr bwMode="auto">
            <a:xfrm>
              <a:off x="6969374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75" name="Straight Arrow Connector 274"/>
          <p:cNvCxnSpPr>
            <a:cxnSpLocks noChangeShapeType="1"/>
          </p:cNvCxnSpPr>
          <p:nvPr/>
        </p:nvCxnSpPr>
        <p:spPr bwMode="auto">
          <a:xfrm rot="5400000">
            <a:off x="3047207" y="5066506"/>
            <a:ext cx="533400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6" name="Straight Arrow Connector 275"/>
          <p:cNvCxnSpPr>
            <a:cxnSpLocks noChangeShapeType="1"/>
          </p:cNvCxnSpPr>
          <p:nvPr/>
        </p:nvCxnSpPr>
        <p:spPr bwMode="auto">
          <a:xfrm rot="5400000">
            <a:off x="3178175" y="61102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7" name="Straight Arrow Connector 276"/>
          <p:cNvCxnSpPr>
            <a:cxnSpLocks noChangeShapeType="1"/>
          </p:cNvCxnSpPr>
          <p:nvPr/>
        </p:nvCxnSpPr>
        <p:spPr bwMode="auto">
          <a:xfrm rot="5400000">
            <a:off x="4419601" y="5065712"/>
            <a:ext cx="53340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8" name="Straight Arrow Connector 277"/>
          <p:cNvCxnSpPr>
            <a:cxnSpLocks noChangeShapeType="1"/>
          </p:cNvCxnSpPr>
          <p:nvPr/>
        </p:nvCxnSpPr>
        <p:spPr bwMode="auto">
          <a:xfrm rot="5400000">
            <a:off x="4549775" y="61102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9" name="Straight Arrow Connector 278"/>
          <p:cNvCxnSpPr>
            <a:cxnSpLocks noChangeShapeType="1"/>
          </p:cNvCxnSpPr>
          <p:nvPr/>
        </p:nvCxnSpPr>
        <p:spPr bwMode="auto">
          <a:xfrm rot="5400000">
            <a:off x="5714207" y="5066506"/>
            <a:ext cx="533400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0" name="Straight Arrow Connector 279"/>
          <p:cNvCxnSpPr>
            <a:cxnSpLocks noChangeShapeType="1"/>
          </p:cNvCxnSpPr>
          <p:nvPr/>
        </p:nvCxnSpPr>
        <p:spPr bwMode="auto">
          <a:xfrm rot="5400000">
            <a:off x="5845175" y="61102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1" name="Rectangle 280"/>
          <p:cNvSpPr>
            <a:spLocks noChangeArrowheads="1"/>
          </p:cNvSpPr>
          <p:nvPr/>
        </p:nvSpPr>
        <p:spPr bwMode="auto">
          <a:xfrm>
            <a:off x="1981200" y="4114800"/>
            <a:ext cx="5486400" cy="304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Shuffle and Sort:</a:t>
            </a:r>
            <a:r>
              <a:rPr lang="en-US" b="0" dirty="0">
                <a:solidFill>
                  <a:schemeClr val="bg2"/>
                </a:solidFill>
              </a:rPr>
              <a:t> aggregate values by keys</a:t>
            </a:r>
          </a:p>
        </p:txBody>
      </p:sp>
      <p:sp>
        <p:nvSpPr>
          <p:cNvPr id="282" name="Rectangle 281"/>
          <p:cNvSpPr>
            <a:spLocks noChangeArrowheads="1"/>
          </p:cNvSpPr>
          <p:nvPr/>
        </p:nvSpPr>
        <p:spPr bwMode="auto">
          <a:xfrm>
            <a:off x="2895600" y="5334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sp>
        <p:nvSpPr>
          <p:cNvPr id="283" name="Rectangle 282"/>
          <p:cNvSpPr>
            <a:spLocks noChangeArrowheads="1"/>
          </p:cNvSpPr>
          <p:nvPr/>
        </p:nvSpPr>
        <p:spPr bwMode="auto">
          <a:xfrm>
            <a:off x="4267200" y="5334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sp>
        <p:nvSpPr>
          <p:cNvPr id="284" name="Rectangle 283"/>
          <p:cNvSpPr>
            <a:spLocks noChangeArrowheads="1"/>
          </p:cNvSpPr>
          <p:nvPr/>
        </p:nvSpPr>
        <p:spPr bwMode="auto">
          <a:xfrm>
            <a:off x="5562600" y="5334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grpSp>
        <p:nvGrpSpPr>
          <p:cNvPr id="333" name="Group 332"/>
          <p:cNvGrpSpPr/>
          <p:nvPr/>
        </p:nvGrpSpPr>
        <p:grpSpPr>
          <a:xfrm>
            <a:off x="3200400" y="4448175"/>
            <a:ext cx="803275" cy="276225"/>
            <a:chOff x="3200400" y="4448175"/>
            <a:chExt cx="803275" cy="276225"/>
          </a:xfrm>
        </p:grpSpPr>
        <p:sp>
          <p:nvSpPr>
            <p:cNvPr id="285" name="Rectangle 193"/>
            <p:cNvSpPr>
              <a:spLocks noChangeArrowheads="1"/>
            </p:cNvSpPr>
            <p:nvPr/>
          </p:nvSpPr>
          <p:spPr bwMode="auto">
            <a:xfrm>
              <a:off x="3210588" y="4472306"/>
              <a:ext cx="228671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" name="TextBox 194"/>
            <p:cNvSpPr txBox="1">
              <a:spLocks noChangeArrowheads="1"/>
            </p:cNvSpPr>
            <p:nvPr/>
          </p:nvSpPr>
          <p:spPr bwMode="auto">
            <a:xfrm>
              <a:off x="3200400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287" name="Rectangle 191"/>
            <p:cNvSpPr>
              <a:spLocks noChangeArrowheads="1"/>
            </p:cNvSpPr>
            <p:nvPr/>
          </p:nvSpPr>
          <p:spPr bwMode="auto">
            <a:xfrm>
              <a:off x="3515483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8" name="TextBox 192"/>
            <p:cNvSpPr txBox="1">
              <a:spLocks noChangeArrowheads="1"/>
            </p:cNvSpPr>
            <p:nvPr/>
          </p:nvSpPr>
          <p:spPr bwMode="auto">
            <a:xfrm>
              <a:off x="350529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89" name="Rectangle 196"/>
            <p:cNvSpPr>
              <a:spLocks noChangeArrowheads="1"/>
            </p:cNvSpPr>
            <p:nvPr/>
          </p:nvSpPr>
          <p:spPr bwMode="auto">
            <a:xfrm>
              <a:off x="3744154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0" name="TextBox 197"/>
            <p:cNvSpPr txBox="1">
              <a:spLocks noChangeArrowheads="1"/>
            </p:cNvSpPr>
            <p:nvPr/>
          </p:nvSpPr>
          <p:spPr bwMode="auto">
            <a:xfrm>
              <a:off x="373396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32" name="Group 331"/>
          <p:cNvGrpSpPr/>
          <p:nvPr/>
        </p:nvGrpSpPr>
        <p:grpSpPr>
          <a:xfrm>
            <a:off x="4572000" y="4448175"/>
            <a:ext cx="803275" cy="276225"/>
            <a:chOff x="4572000" y="4448175"/>
            <a:chExt cx="803275" cy="276225"/>
          </a:xfrm>
        </p:grpSpPr>
        <p:sp>
          <p:nvSpPr>
            <p:cNvPr id="291" name="Rectangle 199"/>
            <p:cNvSpPr>
              <a:spLocks noChangeArrowheads="1"/>
            </p:cNvSpPr>
            <p:nvPr/>
          </p:nvSpPr>
          <p:spPr bwMode="auto">
            <a:xfrm>
              <a:off x="4582188" y="4472306"/>
              <a:ext cx="228671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" name="TextBox 200"/>
            <p:cNvSpPr txBox="1">
              <a:spLocks noChangeArrowheads="1"/>
            </p:cNvSpPr>
            <p:nvPr/>
          </p:nvSpPr>
          <p:spPr bwMode="auto">
            <a:xfrm>
              <a:off x="4572000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93" name="Rectangle 202"/>
            <p:cNvSpPr>
              <a:spLocks noChangeArrowheads="1"/>
            </p:cNvSpPr>
            <p:nvPr/>
          </p:nvSpPr>
          <p:spPr bwMode="auto">
            <a:xfrm>
              <a:off x="4887083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4" name="TextBox 203"/>
            <p:cNvSpPr txBox="1">
              <a:spLocks noChangeArrowheads="1"/>
            </p:cNvSpPr>
            <p:nvPr/>
          </p:nvSpPr>
          <p:spPr bwMode="auto">
            <a:xfrm>
              <a:off x="487689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95" name="Rectangle 205"/>
            <p:cNvSpPr>
              <a:spLocks noChangeArrowheads="1"/>
            </p:cNvSpPr>
            <p:nvPr/>
          </p:nvSpPr>
          <p:spPr bwMode="auto">
            <a:xfrm>
              <a:off x="5115754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6" name="TextBox 206"/>
            <p:cNvSpPr txBox="1">
              <a:spLocks noChangeArrowheads="1"/>
            </p:cNvSpPr>
            <p:nvPr/>
          </p:nvSpPr>
          <p:spPr bwMode="auto">
            <a:xfrm>
              <a:off x="510556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31" name="Group 330"/>
          <p:cNvGrpSpPr/>
          <p:nvPr/>
        </p:nvGrpSpPr>
        <p:grpSpPr>
          <a:xfrm>
            <a:off x="5867400" y="4448175"/>
            <a:ext cx="1031830" cy="276225"/>
            <a:chOff x="5867400" y="4448175"/>
            <a:chExt cx="1031830" cy="276225"/>
          </a:xfrm>
        </p:grpSpPr>
        <p:sp>
          <p:nvSpPr>
            <p:cNvPr id="297" name="Rectangle 208"/>
            <p:cNvSpPr>
              <a:spLocks noChangeArrowheads="1"/>
            </p:cNvSpPr>
            <p:nvPr/>
          </p:nvSpPr>
          <p:spPr bwMode="auto">
            <a:xfrm>
              <a:off x="5877587" y="4472306"/>
              <a:ext cx="228645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8" name="TextBox 209"/>
            <p:cNvSpPr txBox="1">
              <a:spLocks noChangeArrowheads="1"/>
            </p:cNvSpPr>
            <p:nvPr/>
          </p:nvSpPr>
          <p:spPr bwMode="auto">
            <a:xfrm>
              <a:off x="5867400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99" name="Rectangle 211"/>
            <p:cNvSpPr>
              <a:spLocks noChangeArrowheads="1"/>
            </p:cNvSpPr>
            <p:nvPr/>
          </p:nvSpPr>
          <p:spPr bwMode="auto">
            <a:xfrm>
              <a:off x="6182447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0" name="TextBox 212"/>
            <p:cNvSpPr txBox="1">
              <a:spLocks noChangeArrowheads="1"/>
            </p:cNvSpPr>
            <p:nvPr/>
          </p:nvSpPr>
          <p:spPr bwMode="auto">
            <a:xfrm>
              <a:off x="6172260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301" name="Rectangle 214"/>
            <p:cNvSpPr>
              <a:spLocks noChangeArrowheads="1"/>
            </p:cNvSpPr>
            <p:nvPr/>
          </p:nvSpPr>
          <p:spPr bwMode="auto">
            <a:xfrm>
              <a:off x="6411092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2" name="TextBox 215"/>
            <p:cNvSpPr txBox="1">
              <a:spLocks noChangeArrowheads="1"/>
            </p:cNvSpPr>
            <p:nvPr/>
          </p:nvSpPr>
          <p:spPr bwMode="auto">
            <a:xfrm>
              <a:off x="6400905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9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303" name="Rectangle 217"/>
            <p:cNvSpPr>
              <a:spLocks noChangeArrowheads="1"/>
            </p:cNvSpPr>
            <p:nvPr/>
          </p:nvSpPr>
          <p:spPr bwMode="auto">
            <a:xfrm>
              <a:off x="6639738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4" name="TextBox 218"/>
            <p:cNvSpPr txBox="1">
              <a:spLocks noChangeArrowheads="1"/>
            </p:cNvSpPr>
            <p:nvPr/>
          </p:nvSpPr>
          <p:spPr bwMode="auto">
            <a:xfrm>
              <a:off x="6629551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0" name="Group 329"/>
          <p:cNvGrpSpPr/>
          <p:nvPr/>
        </p:nvGrpSpPr>
        <p:grpSpPr>
          <a:xfrm>
            <a:off x="3048000" y="6276975"/>
            <a:ext cx="547688" cy="276225"/>
            <a:chOff x="3048000" y="6276975"/>
            <a:chExt cx="547688" cy="276225"/>
          </a:xfrm>
        </p:grpSpPr>
        <p:sp>
          <p:nvSpPr>
            <p:cNvPr id="307" name="Rectangle 148"/>
            <p:cNvSpPr>
              <a:spLocks noChangeArrowheads="1"/>
            </p:cNvSpPr>
            <p:nvPr/>
          </p:nvSpPr>
          <p:spPr bwMode="auto">
            <a:xfrm>
              <a:off x="3093340" y="63011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" name="TextBox 155"/>
            <p:cNvSpPr txBox="1">
              <a:spLocks noChangeArrowheads="1"/>
            </p:cNvSpPr>
            <p:nvPr/>
          </p:nvSpPr>
          <p:spPr bwMode="auto">
            <a:xfrm>
              <a:off x="3048000" y="6276975"/>
              <a:ext cx="29354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1</a:t>
              </a:r>
              <a:endParaRPr lang="en-US" b="0" baseline="-25000"/>
            </a:p>
          </p:txBody>
        </p:sp>
        <p:sp>
          <p:nvSpPr>
            <p:cNvPr id="309" name="Rectangle 162"/>
            <p:cNvSpPr>
              <a:spLocks noChangeArrowheads="1"/>
            </p:cNvSpPr>
            <p:nvPr/>
          </p:nvSpPr>
          <p:spPr bwMode="auto">
            <a:xfrm>
              <a:off x="3321844" y="63011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0" name="TextBox 167"/>
            <p:cNvSpPr txBox="1">
              <a:spLocks noChangeArrowheads="1"/>
            </p:cNvSpPr>
            <p:nvPr/>
          </p:nvSpPr>
          <p:spPr bwMode="auto">
            <a:xfrm>
              <a:off x="3276504" y="6276975"/>
              <a:ext cx="31918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9" name="Group 328"/>
          <p:cNvGrpSpPr/>
          <p:nvPr/>
        </p:nvGrpSpPr>
        <p:grpSpPr>
          <a:xfrm>
            <a:off x="4405313" y="6276975"/>
            <a:ext cx="547687" cy="276225"/>
            <a:chOff x="4405313" y="6276975"/>
            <a:chExt cx="547687" cy="276225"/>
          </a:xfrm>
        </p:grpSpPr>
        <p:sp>
          <p:nvSpPr>
            <p:cNvPr id="311" name="Rectangle 183"/>
            <p:cNvSpPr>
              <a:spLocks noChangeArrowheads="1"/>
            </p:cNvSpPr>
            <p:nvPr/>
          </p:nvSpPr>
          <p:spPr bwMode="auto">
            <a:xfrm>
              <a:off x="4450653" y="63011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" name="TextBox 188"/>
            <p:cNvSpPr txBox="1">
              <a:spLocks noChangeArrowheads="1"/>
            </p:cNvSpPr>
            <p:nvPr/>
          </p:nvSpPr>
          <p:spPr bwMode="auto">
            <a:xfrm>
              <a:off x="4405313" y="6276975"/>
              <a:ext cx="29354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2</a:t>
              </a:r>
              <a:endParaRPr lang="en-US" b="0" baseline="-25000"/>
            </a:p>
          </p:txBody>
        </p:sp>
        <p:sp>
          <p:nvSpPr>
            <p:cNvPr id="313" name="Rectangle 189"/>
            <p:cNvSpPr>
              <a:spLocks noChangeArrowheads="1"/>
            </p:cNvSpPr>
            <p:nvPr/>
          </p:nvSpPr>
          <p:spPr bwMode="auto">
            <a:xfrm>
              <a:off x="4679157" y="63011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4" name="TextBox 190"/>
            <p:cNvSpPr txBox="1">
              <a:spLocks noChangeArrowheads="1"/>
            </p:cNvSpPr>
            <p:nvPr/>
          </p:nvSpPr>
          <p:spPr bwMode="auto">
            <a:xfrm>
              <a:off x="4633817" y="6276975"/>
              <a:ext cx="319183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8" name="Group 327"/>
          <p:cNvGrpSpPr/>
          <p:nvPr/>
        </p:nvGrpSpPr>
        <p:grpSpPr>
          <a:xfrm>
            <a:off x="5715000" y="6276975"/>
            <a:ext cx="547688" cy="276225"/>
            <a:chOff x="5715000" y="6276975"/>
            <a:chExt cx="547688" cy="276225"/>
          </a:xfrm>
        </p:grpSpPr>
        <p:sp>
          <p:nvSpPr>
            <p:cNvPr id="315" name="Rectangle 195"/>
            <p:cNvSpPr>
              <a:spLocks noChangeArrowheads="1"/>
            </p:cNvSpPr>
            <p:nvPr/>
          </p:nvSpPr>
          <p:spPr bwMode="auto">
            <a:xfrm>
              <a:off x="5760340" y="63011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6" name="TextBox 198"/>
            <p:cNvSpPr txBox="1">
              <a:spLocks noChangeArrowheads="1"/>
            </p:cNvSpPr>
            <p:nvPr/>
          </p:nvSpPr>
          <p:spPr bwMode="auto">
            <a:xfrm>
              <a:off x="5715000" y="6276975"/>
              <a:ext cx="29354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3</a:t>
              </a:r>
              <a:endParaRPr lang="en-US" b="0" baseline="-25000"/>
            </a:p>
          </p:txBody>
        </p:sp>
        <p:sp>
          <p:nvSpPr>
            <p:cNvPr id="317" name="Rectangle 201"/>
            <p:cNvSpPr>
              <a:spLocks noChangeArrowheads="1"/>
            </p:cNvSpPr>
            <p:nvPr/>
          </p:nvSpPr>
          <p:spPr bwMode="auto">
            <a:xfrm>
              <a:off x="5988844" y="63011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8" name="TextBox 204"/>
            <p:cNvSpPr txBox="1">
              <a:spLocks noChangeArrowheads="1"/>
            </p:cNvSpPr>
            <p:nvPr/>
          </p:nvSpPr>
          <p:spPr bwMode="auto">
            <a:xfrm>
              <a:off x="5943504" y="6276975"/>
              <a:ext cx="31918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34" name="Group 333"/>
          <p:cNvGrpSpPr/>
          <p:nvPr/>
        </p:nvGrpSpPr>
        <p:grpSpPr>
          <a:xfrm>
            <a:off x="5867400" y="4448175"/>
            <a:ext cx="1260475" cy="276225"/>
            <a:chOff x="5867400" y="4448175"/>
            <a:chExt cx="1260475" cy="276225"/>
          </a:xfrm>
        </p:grpSpPr>
        <p:sp>
          <p:nvSpPr>
            <p:cNvPr id="335" name="Rectangle 208"/>
            <p:cNvSpPr>
              <a:spLocks noChangeArrowheads="1"/>
            </p:cNvSpPr>
            <p:nvPr/>
          </p:nvSpPr>
          <p:spPr bwMode="auto">
            <a:xfrm>
              <a:off x="5877587" y="4472306"/>
              <a:ext cx="228645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6" name="TextBox 209"/>
            <p:cNvSpPr txBox="1">
              <a:spLocks noChangeArrowheads="1"/>
            </p:cNvSpPr>
            <p:nvPr/>
          </p:nvSpPr>
          <p:spPr bwMode="auto">
            <a:xfrm>
              <a:off x="5867400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337" name="Rectangle 211"/>
            <p:cNvSpPr>
              <a:spLocks noChangeArrowheads="1"/>
            </p:cNvSpPr>
            <p:nvPr/>
          </p:nvSpPr>
          <p:spPr bwMode="auto">
            <a:xfrm>
              <a:off x="6182447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38" name="TextBox 212"/>
            <p:cNvSpPr txBox="1">
              <a:spLocks noChangeArrowheads="1"/>
            </p:cNvSpPr>
            <p:nvPr/>
          </p:nvSpPr>
          <p:spPr bwMode="auto">
            <a:xfrm>
              <a:off x="6172260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339" name="Rectangle 214"/>
            <p:cNvSpPr>
              <a:spLocks noChangeArrowheads="1"/>
            </p:cNvSpPr>
            <p:nvPr/>
          </p:nvSpPr>
          <p:spPr bwMode="auto">
            <a:xfrm>
              <a:off x="6411092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40" name="TextBox 215"/>
            <p:cNvSpPr txBox="1">
              <a:spLocks noChangeArrowheads="1"/>
            </p:cNvSpPr>
            <p:nvPr/>
          </p:nvSpPr>
          <p:spPr bwMode="auto">
            <a:xfrm>
              <a:off x="6400905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3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341" name="Rectangle 217"/>
            <p:cNvSpPr>
              <a:spLocks noChangeArrowheads="1"/>
            </p:cNvSpPr>
            <p:nvPr/>
          </p:nvSpPr>
          <p:spPr bwMode="auto">
            <a:xfrm>
              <a:off x="6639738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42" name="TextBox 218"/>
            <p:cNvSpPr txBox="1">
              <a:spLocks noChangeArrowheads="1"/>
            </p:cNvSpPr>
            <p:nvPr/>
          </p:nvSpPr>
          <p:spPr bwMode="auto">
            <a:xfrm>
              <a:off x="6629551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6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343" name="Rectangle 220"/>
            <p:cNvSpPr>
              <a:spLocks noChangeArrowheads="1"/>
            </p:cNvSpPr>
            <p:nvPr/>
          </p:nvSpPr>
          <p:spPr bwMode="auto">
            <a:xfrm>
              <a:off x="6868383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44" name="TextBox 221"/>
            <p:cNvSpPr txBox="1">
              <a:spLocks noChangeArrowheads="1"/>
            </p:cNvSpPr>
            <p:nvPr/>
          </p:nvSpPr>
          <p:spPr bwMode="auto">
            <a:xfrm>
              <a:off x="6858196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799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 animBg="1"/>
      <p:bldP spid="170" grpId="0" animBg="1"/>
      <p:bldP spid="171" grpId="0" animBg="1"/>
      <p:bldP spid="172" grpId="0" animBg="1"/>
      <p:bldP spid="213" grpId="0" animBg="1"/>
      <p:bldP spid="214" grpId="0" animBg="1"/>
      <p:bldP spid="215" grpId="0" animBg="1"/>
      <p:bldP spid="216" grpId="0" animBg="1"/>
      <p:bldP spid="188" grpId="0" animBg="1"/>
      <p:bldP spid="193" grpId="0" animBg="1"/>
      <p:bldP spid="195" grpId="0" animBg="1"/>
      <p:bldP spid="217" grpId="0" animBg="1"/>
      <p:bldP spid="281" grpId="0" animBg="1"/>
      <p:bldP spid="282" grpId="0" animBg="1"/>
      <p:bldP spid="283" grpId="0" animBg="1"/>
      <p:bldP spid="28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more details…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Barrier between map and reduce phases</a:t>
            </a:r>
          </a:p>
          <a:p>
            <a:pPr lvl="1"/>
            <a:r>
              <a:rPr lang="en-US" dirty="0" smtClean="0"/>
              <a:t>But we can begin copying intermediate data earlier</a:t>
            </a:r>
          </a:p>
          <a:p>
            <a:r>
              <a:rPr lang="en-US" dirty="0" smtClean="0"/>
              <a:t>Keys arrive at each reducer in sorted order</a:t>
            </a:r>
          </a:p>
          <a:p>
            <a:pPr lvl="1"/>
            <a:r>
              <a:rPr lang="en-US" dirty="0" smtClean="0"/>
              <a:t>No enforced ordering </a:t>
            </a:r>
            <a:r>
              <a:rPr lang="en-US" i="1" dirty="0" smtClean="0"/>
              <a:t>across</a:t>
            </a:r>
            <a:r>
              <a:rPr lang="en-US" dirty="0" smtClean="0"/>
              <a:t> reducers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09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“Hello World”: Word Count</a:t>
            </a:r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1660525" y="1905000"/>
            <a:ext cx="611187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Gill Sans"/>
                <a:cs typeface="Gill Sans"/>
              </a:rPr>
              <a:t>Map(String </a:t>
            </a:r>
            <a:r>
              <a:rPr lang="en-US" sz="1800" dirty="0" err="1" smtClean="0">
                <a:solidFill>
                  <a:schemeClr val="bg1"/>
                </a:solidFill>
                <a:latin typeface="Gill Sans"/>
                <a:cs typeface="Gill Sans"/>
              </a:rPr>
              <a:t>docid</a:t>
            </a:r>
            <a:r>
              <a:rPr lang="en-US" sz="1800" dirty="0" smtClean="0">
                <a:solidFill>
                  <a:schemeClr val="bg1"/>
                </a:solidFill>
                <a:latin typeface="Gill Sans"/>
                <a:cs typeface="Gill Sans"/>
              </a:rPr>
              <a:t>, </a:t>
            </a:r>
            <a:r>
              <a:rPr lang="en-US" sz="1800" dirty="0">
                <a:solidFill>
                  <a:schemeClr val="bg1"/>
                </a:solidFill>
                <a:latin typeface="Gill Sans"/>
                <a:cs typeface="Gill Sans"/>
              </a:rPr>
              <a:t>String </a:t>
            </a:r>
            <a:r>
              <a:rPr lang="en-US" sz="1800" dirty="0" smtClean="0">
                <a:solidFill>
                  <a:schemeClr val="bg1"/>
                </a:solidFill>
                <a:latin typeface="Gill Sans"/>
                <a:cs typeface="Gill Sans"/>
              </a:rPr>
              <a:t>text):</a:t>
            </a:r>
            <a:endParaRPr lang="en-US" sz="1800" dirty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1800" b="0" i="1" dirty="0" smtClean="0">
                <a:solidFill>
                  <a:schemeClr val="bg1"/>
                </a:solidFill>
                <a:latin typeface="Gill Sans"/>
                <a:cs typeface="Gill Sans"/>
              </a:rPr>
              <a:t>     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for each word w in text:</a:t>
            </a:r>
          </a:p>
          <a:p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          Emit(w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, 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1);</a:t>
            </a:r>
            <a:endParaRPr lang="en-US" sz="1800" b="0" dirty="0">
              <a:solidFill>
                <a:schemeClr val="bg1"/>
              </a:solidFill>
              <a:latin typeface="Gill Sans"/>
              <a:cs typeface="Gill Sans"/>
            </a:endParaRPr>
          </a:p>
          <a:p>
            <a:endParaRPr lang="en-US" sz="1800" b="0" dirty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1800" dirty="0">
                <a:solidFill>
                  <a:schemeClr val="bg1"/>
                </a:solidFill>
                <a:latin typeface="Gill Sans"/>
                <a:cs typeface="Gill Sans"/>
              </a:rPr>
              <a:t>Reduce(String </a:t>
            </a:r>
            <a:r>
              <a:rPr lang="en-US" sz="1800" dirty="0" smtClean="0">
                <a:solidFill>
                  <a:schemeClr val="bg1"/>
                </a:solidFill>
                <a:latin typeface="Gill Sans"/>
                <a:cs typeface="Gill Sans"/>
              </a:rPr>
              <a:t>term, </a:t>
            </a:r>
            <a:r>
              <a:rPr lang="en-US" sz="1800" dirty="0" err="1" smtClean="0">
                <a:solidFill>
                  <a:schemeClr val="bg1"/>
                </a:solidFill>
                <a:latin typeface="Gill Sans"/>
                <a:cs typeface="Gill Sans"/>
              </a:rPr>
              <a:t>Iterator</a:t>
            </a:r>
            <a:r>
              <a:rPr lang="en-US" sz="1800" dirty="0" smtClean="0">
                <a:solidFill>
                  <a:schemeClr val="bg1"/>
                </a:solidFill>
                <a:latin typeface="Gill Sans"/>
                <a:cs typeface="Gill Sans"/>
              </a:rPr>
              <a:t>&lt;</a:t>
            </a:r>
            <a:r>
              <a:rPr lang="en-US" sz="1800" dirty="0" err="1" smtClean="0">
                <a:solidFill>
                  <a:schemeClr val="bg1"/>
                </a:solidFill>
                <a:latin typeface="Gill Sans"/>
                <a:cs typeface="Gill Sans"/>
              </a:rPr>
              <a:t>Int</a:t>
            </a:r>
            <a:r>
              <a:rPr lang="en-US" sz="1800" dirty="0" smtClean="0">
                <a:solidFill>
                  <a:schemeClr val="bg1"/>
                </a:solidFill>
                <a:latin typeface="Gill Sans"/>
                <a:cs typeface="Gill Sans"/>
              </a:rPr>
              <a:t>&gt; values):</a:t>
            </a:r>
            <a:endParaRPr lang="en-US" sz="1800" dirty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1800" b="0" i="1" dirty="0">
                <a:solidFill>
                  <a:schemeClr val="bg1"/>
                </a:solidFill>
                <a:latin typeface="Gill Sans"/>
                <a:cs typeface="Gill Sans"/>
              </a:rPr>
              <a:t>     </a:t>
            </a:r>
            <a:r>
              <a:rPr lang="en-US" sz="1800" b="0" dirty="0" err="1" smtClean="0">
                <a:solidFill>
                  <a:schemeClr val="bg1"/>
                </a:solidFill>
                <a:latin typeface="Gill Sans"/>
                <a:cs typeface="Gill Sans"/>
              </a:rPr>
              <a:t>int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 sum 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= 0;</a:t>
            </a:r>
          </a:p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     for each v in 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values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:</a:t>
            </a:r>
          </a:p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          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sum 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+= 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v;</a:t>
            </a:r>
            <a:endParaRPr lang="en-US" sz="1800" b="0" dirty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     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Emit(term, sum);</a:t>
            </a:r>
            <a:endParaRPr lang="en-US" sz="1800" b="0" dirty="0">
              <a:solidFill>
                <a:schemeClr val="bg1"/>
              </a:solidFill>
              <a:latin typeface="Gill Sans"/>
              <a:cs typeface="Gill Sans"/>
            </a:endParaRPr>
          </a:p>
          <a:p>
            <a:endParaRPr lang="en-US" sz="18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76897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MapReduce can refer to…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programming model</a:t>
            </a:r>
          </a:p>
          <a:p>
            <a:r>
              <a:rPr lang="en-US" dirty="0" smtClean="0"/>
              <a:t>The execution framework (aka “runtime”)</a:t>
            </a:r>
          </a:p>
          <a:p>
            <a:r>
              <a:rPr lang="en-US" dirty="0" smtClean="0"/>
              <a:t>The specific implementation</a:t>
            </a:r>
            <a:endParaRPr lang="en-US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895600" y="5710535"/>
            <a:ext cx="5715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Gill Sans"/>
                <a:cs typeface="Gill Sans"/>
              </a:rPr>
              <a:t>Usage is usually clear from context!</a:t>
            </a:r>
            <a:endParaRPr lang="en-US" sz="24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54243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iracobra_P39_Assembly_LOC_02902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2400" y="-374441"/>
            <a:ext cx="9296399" cy="7484190"/>
          </a:xfrm>
          <a:prstGeom prst="rect">
            <a:avLst/>
          </a:prstGeom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(Factory)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81000" y="5600700"/>
            <a:ext cx="80772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latin typeface="Gill Sans"/>
                <a:ea typeface="+mj-ea"/>
                <a:cs typeface="Gill Sans"/>
              </a:rPr>
              <a:t>… to building </a:t>
            </a:r>
            <a:r>
              <a:rPr lang="en-US" sz="3200" kern="0" dirty="0" err="1" smtClean="0">
                <a:latin typeface="Gill Sans"/>
                <a:ea typeface="+mj-ea"/>
                <a:cs typeface="Gill Sans"/>
              </a:rPr>
              <a:t>sh</a:t>
            </a:r>
            <a:r>
              <a:rPr lang="en-US" sz="3200" kern="0" dirty="0" smtClean="0">
                <a:latin typeface="Gill Sans"/>
                <a:ea typeface="+mj-ea"/>
                <a:cs typeface="Gill Sans"/>
              </a:rPr>
              <a:t>*t that works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04800"/>
            <a:ext cx="1143000" cy="92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8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MapReduce Implementations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Google has a proprietary implementation in C++</a:t>
            </a:r>
          </a:p>
          <a:p>
            <a:pPr lvl="1"/>
            <a:r>
              <a:rPr lang="en-US" dirty="0" smtClean="0"/>
              <a:t>Bindings in Java, Python</a:t>
            </a:r>
          </a:p>
          <a:p>
            <a:r>
              <a:rPr lang="en-US" dirty="0" smtClean="0"/>
              <a:t>Hadoop provides an open-source implementation in Java</a:t>
            </a:r>
          </a:p>
          <a:p>
            <a:pPr lvl="1"/>
            <a:r>
              <a:rPr lang="en-US" dirty="0" smtClean="0"/>
              <a:t>Development led by Yahoo, now an Apache project</a:t>
            </a:r>
          </a:p>
          <a:p>
            <a:pPr lvl="1"/>
            <a:r>
              <a:rPr lang="en-US" dirty="0" smtClean="0"/>
              <a:t>Used in production at Yahoo, Facebook, Twitter, LinkedIn, Netflix, …</a:t>
            </a:r>
          </a:p>
          <a:p>
            <a:pPr lvl="1"/>
            <a:r>
              <a:rPr lang="en-US" dirty="0" smtClean="0"/>
              <a:t>Large and expanding software ecosystem</a:t>
            </a:r>
          </a:p>
          <a:p>
            <a:pPr lvl="1"/>
            <a:r>
              <a:rPr lang="en-US" dirty="0" smtClean="0"/>
              <a:t>Potential point of confusion: Hadoop is more than MapReduce today</a:t>
            </a:r>
          </a:p>
          <a:p>
            <a:r>
              <a:rPr lang="en-US" dirty="0"/>
              <a:t>Lots of custom research </a:t>
            </a:r>
            <a:r>
              <a:rPr lang="en-US" dirty="0" smtClean="0"/>
              <a:t>implementations</a:t>
            </a:r>
          </a:p>
        </p:txBody>
      </p:sp>
      <p:pic>
        <p:nvPicPr>
          <p:cNvPr id="4" name="Picture 3" descr="hadoop+elephant_rg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1200" y="5867400"/>
            <a:ext cx="3048000" cy="7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6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1371600" y="3328988"/>
            <a:ext cx="609600" cy="2286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75" name="TextBox 2"/>
          <p:cNvSpPr txBox="1">
            <a:spLocks noChangeArrowheads="1"/>
          </p:cNvSpPr>
          <p:nvPr/>
        </p:nvSpPr>
        <p:spPr bwMode="auto">
          <a:xfrm>
            <a:off x="1384300" y="3305175"/>
            <a:ext cx="584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</a:rPr>
              <a:t>split 0</a:t>
            </a:r>
          </a:p>
        </p:txBody>
      </p:sp>
      <p:sp>
        <p:nvSpPr>
          <p:cNvPr id="28676" name="Rectangle 6"/>
          <p:cNvSpPr>
            <a:spLocks noChangeArrowheads="1"/>
          </p:cNvSpPr>
          <p:nvPr/>
        </p:nvSpPr>
        <p:spPr bwMode="auto">
          <a:xfrm>
            <a:off x="1371600" y="3557588"/>
            <a:ext cx="609600" cy="2286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77" name="TextBox 7"/>
          <p:cNvSpPr txBox="1">
            <a:spLocks noChangeArrowheads="1"/>
          </p:cNvSpPr>
          <p:nvPr/>
        </p:nvSpPr>
        <p:spPr bwMode="auto">
          <a:xfrm>
            <a:off x="1384300" y="3533775"/>
            <a:ext cx="584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split 1</a:t>
            </a:r>
          </a:p>
        </p:txBody>
      </p:sp>
      <p:sp>
        <p:nvSpPr>
          <p:cNvPr id="28678" name="Rectangle 9"/>
          <p:cNvSpPr>
            <a:spLocks noChangeArrowheads="1"/>
          </p:cNvSpPr>
          <p:nvPr/>
        </p:nvSpPr>
        <p:spPr bwMode="auto">
          <a:xfrm>
            <a:off x="1371600" y="3786188"/>
            <a:ext cx="609600" cy="2286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79" name="TextBox 10"/>
          <p:cNvSpPr txBox="1">
            <a:spLocks noChangeArrowheads="1"/>
          </p:cNvSpPr>
          <p:nvPr/>
        </p:nvSpPr>
        <p:spPr bwMode="auto">
          <a:xfrm>
            <a:off x="1384300" y="3762375"/>
            <a:ext cx="584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split 2</a:t>
            </a:r>
          </a:p>
        </p:txBody>
      </p:sp>
      <p:sp>
        <p:nvSpPr>
          <p:cNvPr id="28680" name="Rectangle 12"/>
          <p:cNvSpPr>
            <a:spLocks noChangeArrowheads="1"/>
          </p:cNvSpPr>
          <p:nvPr/>
        </p:nvSpPr>
        <p:spPr bwMode="auto">
          <a:xfrm>
            <a:off x="1371600" y="4014788"/>
            <a:ext cx="609600" cy="2286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81" name="TextBox 13"/>
          <p:cNvSpPr txBox="1">
            <a:spLocks noChangeArrowheads="1"/>
          </p:cNvSpPr>
          <p:nvPr/>
        </p:nvSpPr>
        <p:spPr bwMode="auto">
          <a:xfrm>
            <a:off x="1384300" y="3990975"/>
            <a:ext cx="584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split 3</a:t>
            </a:r>
          </a:p>
        </p:txBody>
      </p:sp>
      <p:sp>
        <p:nvSpPr>
          <p:cNvPr id="28682" name="Rectangle 15"/>
          <p:cNvSpPr>
            <a:spLocks noChangeArrowheads="1"/>
          </p:cNvSpPr>
          <p:nvPr/>
        </p:nvSpPr>
        <p:spPr bwMode="auto">
          <a:xfrm>
            <a:off x="1371600" y="4243388"/>
            <a:ext cx="609600" cy="2286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83" name="TextBox 16"/>
          <p:cNvSpPr txBox="1">
            <a:spLocks noChangeArrowheads="1"/>
          </p:cNvSpPr>
          <p:nvPr/>
        </p:nvSpPr>
        <p:spPr bwMode="auto">
          <a:xfrm>
            <a:off x="1384300" y="4219575"/>
            <a:ext cx="584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split 4</a:t>
            </a:r>
          </a:p>
        </p:txBody>
      </p:sp>
      <p:sp>
        <p:nvSpPr>
          <p:cNvPr id="28684" name="Oval 18"/>
          <p:cNvSpPr>
            <a:spLocks noChangeArrowheads="1"/>
          </p:cNvSpPr>
          <p:nvPr/>
        </p:nvSpPr>
        <p:spPr bwMode="auto">
          <a:xfrm>
            <a:off x="2514600" y="2971800"/>
            <a:ext cx="838200" cy="457200"/>
          </a:xfrm>
          <a:prstGeom prst="ellipse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85" name="TextBox 19"/>
          <p:cNvSpPr txBox="1">
            <a:spLocks noChangeArrowheads="1"/>
          </p:cNvSpPr>
          <p:nvPr/>
        </p:nvSpPr>
        <p:spPr bwMode="auto">
          <a:xfrm>
            <a:off x="2611438" y="3062288"/>
            <a:ext cx="644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worker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8686" name="Oval 21"/>
          <p:cNvSpPr>
            <a:spLocks noChangeArrowheads="1"/>
          </p:cNvSpPr>
          <p:nvPr/>
        </p:nvSpPr>
        <p:spPr bwMode="auto">
          <a:xfrm>
            <a:off x="2514600" y="3810000"/>
            <a:ext cx="838200" cy="457200"/>
          </a:xfrm>
          <a:prstGeom prst="ellipse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87" name="TextBox 22"/>
          <p:cNvSpPr txBox="1">
            <a:spLocks noChangeArrowheads="1"/>
          </p:cNvSpPr>
          <p:nvPr/>
        </p:nvSpPr>
        <p:spPr bwMode="auto">
          <a:xfrm>
            <a:off x="2611438" y="3900488"/>
            <a:ext cx="644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worker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8688" name="Oval 24"/>
          <p:cNvSpPr>
            <a:spLocks noChangeArrowheads="1"/>
          </p:cNvSpPr>
          <p:nvPr/>
        </p:nvSpPr>
        <p:spPr bwMode="auto">
          <a:xfrm>
            <a:off x="2514600" y="4648200"/>
            <a:ext cx="838200" cy="457200"/>
          </a:xfrm>
          <a:prstGeom prst="ellipse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89" name="TextBox 25"/>
          <p:cNvSpPr txBox="1">
            <a:spLocks noChangeArrowheads="1"/>
          </p:cNvSpPr>
          <p:nvPr/>
        </p:nvSpPr>
        <p:spPr bwMode="auto">
          <a:xfrm>
            <a:off x="2611438" y="4738688"/>
            <a:ext cx="644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worker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8690" name="Oval 27"/>
          <p:cNvSpPr>
            <a:spLocks noChangeArrowheads="1"/>
          </p:cNvSpPr>
          <p:nvPr/>
        </p:nvSpPr>
        <p:spPr bwMode="auto">
          <a:xfrm>
            <a:off x="5791200" y="3430588"/>
            <a:ext cx="838200" cy="457200"/>
          </a:xfrm>
          <a:prstGeom prst="ellipse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91" name="TextBox 28"/>
          <p:cNvSpPr txBox="1">
            <a:spLocks noChangeArrowheads="1"/>
          </p:cNvSpPr>
          <p:nvPr/>
        </p:nvSpPr>
        <p:spPr bwMode="auto">
          <a:xfrm>
            <a:off x="5888038" y="3521075"/>
            <a:ext cx="6445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worker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8692" name="Oval 30"/>
          <p:cNvSpPr>
            <a:spLocks noChangeArrowheads="1"/>
          </p:cNvSpPr>
          <p:nvPr/>
        </p:nvSpPr>
        <p:spPr bwMode="auto">
          <a:xfrm>
            <a:off x="5791200" y="4189413"/>
            <a:ext cx="838200" cy="457200"/>
          </a:xfrm>
          <a:prstGeom prst="ellipse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93" name="TextBox 31"/>
          <p:cNvSpPr txBox="1">
            <a:spLocks noChangeArrowheads="1"/>
          </p:cNvSpPr>
          <p:nvPr/>
        </p:nvSpPr>
        <p:spPr bwMode="auto">
          <a:xfrm>
            <a:off x="5888038" y="4278313"/>
            <a:ext cx="6445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worker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8694" name="Oval 33"/>
          <p:cNvSpPr>
            <a:spLocks noChangeArrowheads="1"/>
          </p:cNvSpPr>
          <p:nvPr/>
        </p:nvSpPr>
        <p:spPr bwMode="auto">
          <a:xfrm>
            <a:off x="4191000" y="2133600"/>
            <a:ext cx="838200" cy="457200"/>
          </a:xfrm>
          <a:prstGeom prst="ellipse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95" name="TextBox 34"/>
          <p:cNvSpPr txBox="1">
            <a:spLocks noChangeArrowheads="1"/>
          </p:cNvSpPr>
          <p:nvPr/>
        </p:nvSpPr>
        <p:spPr bwMode="auto">
          <a:xfrm>
            <a:off x="4287838" y="2224088"/>
            <a:ext cx="654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Master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8696" name="Oval 36"/>
          <p:cNvSpPr>
            <a:spLocks noChangeArrowheads="1"/>
          </p:cNvSpPr>
          <p:nvPr/>
        </p:nvSpPr>
        <p:spPr bwMode="auto">
          <a:xfrm>
            <a:off x="4114800" y="1143000"/>
            <a:ext cx="990600" cy="609600"/>
          </a:xfrm>
          <a:prstGeom prst="ellipse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97" name="TextBox 37"/>
          <p:cNvSpPr txBox="1">
            <a:spLocks noChangeArrowheads="1"/>
          </p:cNvSpPr>
          <p:nvPr/>
        </p:nvSpPr>
        <p:spPr bwMode="auto">
          <a:xfrm>
            <a:off x="4224338" y="1217613"/>
            <a:ext cx="7715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b="0">
                <a:solidFill>
                  <a:schemeClr val="bg1"/>
                </a:solidFill>
              </a:rPr>
              <a:t>User</a:t>
            </a:r>
            <a:br>
              <a:rPr lang="en-US" sz="1200" b="0">
                <a:solidFill>
                  <a:schemeClr val="bg1"/>
                </a:solidFill>
              </a:rPr>
            </a:br>
            <a:r>
              <a:rPr lang="en-US" sz="1200" b="0">
                <a:solidFill>
                  <a:schemeClr val="bg1"/>
                </a:solidFill>
              </a:rPr>
              <a:t>Program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8698" name="Rectangle 39"/>
          <p:cNvSpPr>
            <a:spLocks noChangeArrowheads="1"/>
          </p:cNvSpPr>
          <p:nvPr/>
        </p:nvSpPr>
        <p:spPr bwMode="auto">
          <a:xfrm>
            <a:off x="7315200" y="3443288"/>
            <a:ext cx="609600" cy="433387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99" name="TextBox 40"/>
          <p:cNvSpPr txBox="1">
            <a:spLocks noChangeArrowheads="1"/>
          </p:cNvSpPr>
          <p:nvPr/>
        </p:nvSpPr>
        <p:spPr bwMode="auto">
          <a:xfrm>
            <a:off x="7313613" y="3429000"/>
            <a:ext cx="6111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b="0" dirty="0">
                <a:solidFill>
                  <a:schemeClr val="bg1"/>
                </a:solidFill>
              </a:rPr>
              <a:t>output</a:t>
            </a:r>
          </a:p>
          <a:p>
            <a:pPr algn="ctr"/>
            <a:r>
              <a:rPr lang="en-US" sz="1200" b="0" dirty="0">
                <a:solidFill>
                  <a:schemeClr val="bg1"/>
                </a:solidFill>
              </a:rPr>
              <a:t>file 0</a:t>
            </a:r>
          </a:p>
        </p:txBody>
      </p:sp>
      <p:sp>
        <p:nvSpPr>
          <p:cNvPr id="28700" name="Rectangle 44"/>
          <p:cNvSpPr>
            <a:spLocks noChangeArrowheads="1"/>
          </p:cNvSpPr>
          <p:nvPr/>
        </p:nvSpPr>
        <p:spPr bwMode="auto">
          <a:xfrm>
            <a:off x="7315200" y="4200525"/>
            <a:ext cx="609600" cy="433388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701" name="TextBox 45"/>
          <p:cNvSpPr txBox="1">
            <a:spLocks noChangeArrowheads="1"/>
          </p:cNvSpPr>
          <p:nvPr/>
        </p:nvSpPr>
        <p:spPr bwMode="auto">
          <a:xfrm>
            <a:off x="7315200" y="4186238"/>
            <a:ext cx="6111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b="0">
                <a:solidFill>
                  <a:schemeClr val="bg1"/>
                </a:solidFill>
              </a:rPr>
              <a:t>output</a:t>
            </a:r>
          </a:p>
          <a:p>
            <a:pPr algn="ctr"/>
            <a:r>
              <a:rPr lang="en-US" sz="1200" b="0">
                <a:solidFill>
                  <a:schemeClr val="bg1"/>
                </a:solidFill>
              </a:rPr>
              <a:t>file 1</a:t>
            </a:r>
          </a:p>
        </p:txBody>
      </p:sp>
      <p:sp>
        <p:nvSpPr>
          <p:cNvPr id="28702" name="Rectangle 46"/>
          <p:cNvSpPr>
            <a:spLocks noChangeArrowheads="1"/>
          </p:cNvSpPr>
          <p:nvPr/>
        </p:nvSpPr>
        <p:spPr bwMode="auto">
          <a:xfrm>
            <a:off x="4419600" y="3009900"/>
            <a:ext cx="152400" cy="3810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703" name="Rectangle 47"/>
          <p:cNvSpPr>
            <a:spLocks noChangeArrowheads="1"/>
          </p:cNvSpPr>
          <p:nvPr/>
        </p:nvSpPr>
        <p:spPr bwMode="auto">
          <a:xfrm>
            <a:off x="4572000" y="3009900"/>
            <a:ext cx="152400" cy="3810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704" name="Rectangle 48"/>
          <p:cNvSpPr>
            <a:spLocks noChangeArrowheads="1"/>
          </p:cNvSpPr>
          <p:nvPr/>
        </p:nvSpPr>
        <p:spPr bwMode="auto">
          <a:xfrm>
            <a:off x="4419600" y="3848100"/>
            <a:ext cx="152400" cy="3810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705" name="Rectangle 49"/>
          <p:cNvSpPr>
            <a:spLocks noChangeArrowheads="1"/>
          </p:cNvSpPr>
          <p:nvPr/>
        </p:nvSpPr>
        <p:spPr bwMode="auto">
          <a:xfrm>
            <a:off x="4572000" y="3848100"/>
            <a:ext cx="152400" cy="3810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706" name="Rectangle 50"/>
          <p:cNvSpPr>
            <a:spLocks noChangeArrowheads="1"/>
          </p:cNvSpPr>
          <p:nvPr/>
        </p:nvSpPr>
        <p:spPr bwMode="auto">
          <a:xfrm>
            <a:off x="4419600" y="4686300"/>
            <a:ext cx="152400" cy="3810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707" name="Rectangle 51"/>
          <p:cNvSpPr>
            <a:spLocks noChangeArrowheads="1"/>
          </p:cNvSpPr>
          <p:nvPr/>
        </p:nvSpPr>
        <p:spPr bwMode="auto">
          <a:xfrm>
            <a:off x="4572000" y="4686300"/>
            <a:ext cx="152400" cy="3810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28708" name="Curved Connector 53"/>
          <p:cNvCxnSpPr>
            <a:cxnSpLocks noChangeShapeType="1"/>
            <a:stCxn id="28674" idx="3"/>
            <a:endCxn id="28684" idx="2"/>
          </p:cNvCxnSpPr>
          <p:nvPr/>
        </p:nvCxnSpPr>
        <p:spPr bwMode="auto">
          <a:xfrm flipV="1">
            <a:off x="1981200" y="3200400"/>
            <a:ext cx="533400" cy="242888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09" name="Curved Connector 55"/>
          <p:cNvCxnSpPr>
            <a:cxnSpLocks noChangeShapeType="1"/>
            <a:stCxn id="28677" idx="3"/>
            <a:endCxn id="28684" idx="3"/>
          </p:cNvCxnSpPr>
          <p:nvPr/>
        </p:nvCxnSpPr>
        <p:spPr bwMode="auto">
          <a:xfrm flipV="1">
            <a:off x="1968500" y="3362325"/>
            <a:ext cx="668338" cy="309563"/>
          </a:xfrm>
          <a:prstGeom prst="curvedConnector2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0" name="Curved Connector 55"/>
          <p:cNvCxnSpPr>
            <a:cxnSpLocks noChangeShapeType="1"/>
            <a:stCxn id="28681" idx="3"/>
            <a:endCxn id="28688" idx="1"/>
          </p:cNvCxnSpPr>
          <p:nvPr/>
        </p:nvCxnSpPr>
        <p:spPr bwMode="auto">
          <a:xfrm>
            <a:off x="1968500" y="4129088"/>
            <a:ext cx="668338" cy="585787"/>
          </a:xfrm>
          <a:prstGeom prst="curvedConnector2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1" name="Straight Arrow Connector 66"/>
          <p:cNvCxnSpPr>
            <a:cxnSpLocks noChangeShapeType="1"/>
            <a:stCxn id="28678" idx="3"/>
            <a:endCxn id="28686" idx="2"/>
          </p:cNvCxnSpPr>
          <p:nvPr/>
        </p:nvCxnSpPr>
        <p:spPr bwMode="auto">
          <a:xfrm>
            <a:off x="1981200" y="3900488"/>
            <a:ext cx="533400" cy="138112"/>
          </a:xfrm>
          <a:prstGeom prst="straightConnector1">
            <a:avLst/>
          </a:prstGeom>
          <a:noFill/>
          <a:ln w="222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2" name="Straight Arrow Connector 68"/>
          <p:cNvCxnSpPr>
            <a:cxnSpLocks noChangeShapeType="1"/>
            <a:stCxn id="28682" idx="3"/>
            <a:endCxn id="28686" idx="3"/>
          </p:cNvCxnSpPr>
          <p:nvPr/>
        </p:nvCxnSpPr>
        <p:spPr bwMode="auto">
          <a:xfrm flipV="1">
            <a:off x="1981200" y="4200525"/>
            <a:ext cx="655638" cy="157163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3" name="Straight Arrow Connector 72"/>
          <p:cNvCxnSpPr>
            <a:cxnSpLocks noChangeShapeType="1"/>
            <a:stCxn id="28684" idx="6"/>
            <a:endCxn id="28702" idx="1"/>
          </p:cNvCxnSpPr>
          <p:nvPr/>
        </p:nvCxnSpPr>
        <p:spPr bwMode="auto">
          <a:xfrm>
            <a:off x="3352800" y="3200400"/>
            <a:ext cx="1066800" cy="1588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4" name="Straight Arrow Connector 75"/>
          <p:cNvCxnSpPr>
            <a:cxnSpLocks noChangeShapeType="1"/>
          </p:cNvCxnSpPr>
          <p:nvPr/>
        </p:nvCxnSpPr>
        <p:spPr bwMode="auto">
          <a:xfrm>
            <a:off x="3352800" y="4037013"/>
            <a:ext cx="1066800" cy="3175"/>
          </a:xfrm>
          <a:prstGeom prst="straightConnector1">
            <a:avLst/>
          </a:prstGeom>
          <a:noFill/>
          <a:ln w="222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5" name="Straight Arrow Connector 78"/>
          <p:cNvCxnSpPr>
            <a:cxnSpLocks noChangeShapeType="1"/>
          </p:cNvCxnSpPr>
          <p:nvPr/>
        </p:nvCxnSpPr>
        <p:spPr bwMode="auto">
          <a:xfrm>
            <a:off x="3352800" y="4875213"/>
            <a:ext cx="1066800" cy="3175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6" name="Straight Arrow Connector 81"/>
          <p:cNvCxnSpPr>
            <a:cxnSpLocks noChangeShapeType="1"/>
            <a:stCxn id="28690" idx="6"/>
            <a:endCxn id="28699" idx="1"/>
          </p:cNvCxnSpPr>
          <p:nvPr/>
        </p:nvCxnSpPr>
        <p:spPr bwMode="auto">
          <a:xfrm>
            <a:off x="6629400" y="3659188"/>
            <a:ext cx="684213" cy="0"/>
          </a:xfrm>
          <a:prstGeom prst="straightConnector1">
            <a:avLst/>
          </a:prstGeom>
          <a:noFill/>
          <a:ln w="222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7" name="Straight Arrow Connector 84"/>
          <p:cNvCxnSpPr>
            <a:cxnSpLocks noChangeShapeType="1"/>
            <a:stCxn id="28692" idx="6"/>
            <a:endCxn id="28701" idx="1"/>
          </p:cNvCxnSpPr>
          <p:nvPr/>
        </p:nvCxnSpPr>
        <p:spPr bwMode="auto">
          <a:xfrm>
            <a:off x="6629400" y="4418013"/>
            <a:ext cx="685800" cy="0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8" name="Straight Arrow Connector 90"/>
          <p:cNvCxnSpPr>
            <a:cxnSpLocks noChangeShapeType="1"/>
            <a:stCxn id="28705" idx="3"/>
            <a:endCxn id="28690" idx="2"/>
          </p:cNvCxnSpPr>
          <p:nvPr/>
        </p:nvCxnSpPr>
        <p:spPr bwMode="auto">
          <a:xfrm flipV="1">
            <a:off x="4724400" y="3659188"/>
            <a:ext cx="1066800" cy="379412"/>
          </a:xfrm>
          <a:prstGeom prst="straightConnector1">
            <a:avLst/>
          </a:prstGeom>
          <a:noFill/>
          <a:ln w="222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9" name="Straight Arrow Connector 93"/>
          <p:cNvCxnSpPr>
            <a:cxnSpLocks noChangeShapeType="1"/>
            <a:stCxn id="28705" idx="3"/>
            <a:endCxn id="28692" idx="2"/>
          </p:cNvCxnSpPr>
          <p:nvPr/>
        </p:nvCxnSpPr>
        <p:spPr bwMode="auto">
          <a:xfrm>
            <a:off x="4724400" y="4038600"/>
            <a:ext cx="1066800" cy="379413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20" name="Curved Connector 98"/>
          <p:cNvCxnSpPr>
            <a:cxnSpLocks noChangeShapeType="1"/>
            <a:stCxn id="28703" idx="3"/>
            <a:endCxn id="28690" idx="1"/>
          </p:cNvCxnSpPr>
          <p:nvPr/>
        </p:nvCxnSpPr>
        <p:spPr bwMode="auto">
          <a:xfrm>
            <a:off x="4724400" y="3200400"/>
            <a:ext cx="1189038" cy="298450"/>
          </a:xfrm>
          <a:prstGeom prst="curvedConnector2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21" name="Curved Connector 98"/>
          <p:cNvCxnSpPr>
            <a:cxnSpLocks noChangeShapeType="1"/>
          </p:cNvCxnSpPr>
          <p:nvPr/>
        </p:nvCxnSpPr>
        <p:spPr bwMode="auto">
          <a:xfrm>
            <a:off x="4724400" y="3200400"/>
            <a:ext cx="1143000" cy="1066800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22" name="Curved Connector 98"/>
          <p:cNvCxnSpPr>
            <a:cxnSpLocks noChangeShapeType="1"/>
            <a:stCxn id="28707" idx="3"/>
          </p:cNvCxnSpPr>
          <p:nvPr/>
        </p:nvCxnSpPr>
        <p:spPr bwMode="auto">
          <a:xfrm flipV="1">
            <a:off x="4724400" y="3810000"/>
            <a:ext cx="1143000" cy="1066800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23" name="Curved Connector 98"/>
          <p:cNvCxnSpPr>
            <a:cxnSpLocks noChangeShapeType="1"/>
            <a:stCxn id="28707" idx="3"/>
            <a:endCxn id="28692" idx="3"/>
          </p:cNvCxnSpPr>
          <p:nvPr/>
        </p:nvCxnSpPr>
        <p:spPr bwMode="auto">
          <a:xfrm flipV="1">
            <a:off x="4724400" y="4578350"/>
            <a:ext cx="1189038" cy="298450"/>
          </a:xfrm>
          <a:prstGeom prst="curvedConnector2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25" name="Straight Arrow Connector 120"/>
          <p:cNvCxnSpPr>
            <a:cxnSpLocks noChangeShapeType="1"/>
            <a:stCxn id="28696" idx="4"/>
            <a:endCxn id="28694" idx="0"/>
          </p:cNvCxnSpPr>
          <p:nvPr/>
        </p:nvCxnSpPr>
        <p:spPr bwMode="auto">
          <a:xfrm rot="5400000">
            <a:off x="4419601" y="1943100"/>
            <a:ext cx="381000" cy="3175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28727" name="Straight Arrow Connector 127"/>
          <p:cNvCxnSpPr>
            <a:cxnSpLocks noChangeShapeType="1"/>
            <a:stCxn id="28694" idx="3"/>
          </p:cNvCxnSpPr>
          <p:nvPr/>
        </p:nvCxnSpPr>
        <p:spPr bwMode="auto">
          <a:xfrm rot="5400000">
            <a:off x="3532981" y="2343944"/>
            <a:ext cx="600075" cy="960438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28728" name="Straight Arrow Connector 133"/>
          <p:cNvCxnSpPr>
            <a:cxnSpLocks noChangeShapeType="1"/>
            <a:stCxn id="28694" idx="5"/>
          </p:cNvCxnSpPr>
          <p:nvPr/>
        </p:nvCxnSpPr>
        <p:spPr bwMode="auto">
          <a:xfrm rot="16200000" flipH="1">
            <a:off x="5010944" y="2420144"/>
            <a:ext cx="904875" cy="1112837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prstDash val="dash"/>
            <a:round/>
            <a:headEnd/>
            <a:tailEnd type="triangle" w="med" len="med"/>
          </a:ln>
        </p:spPr>
      </p:cxnSp>
      <p:sp>
        <p:nvSpPr>
          <p:cNvPr id="28730" name="TextBox 137"/>
          <p:cNvSpPr txBox="1">
            <a:spLocks noChangeArrowheads="1"/>
          </p:cNvSpPr>
          <p:nvPr/>
        </p:nvSpPr>
        <p:spPr bwMode="auto">
          <a:xfrm>
            <a:off x="4572000" y="1752600"/>
            <a:ext cx="80983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solidFill>
                  <a:srgbClr val="FF0000"/>
                </a:solidFill>
              </a:rPr>
              <a:t>(1) </a:t>
            </a:r>
            <a:r>
              <a:rPr lang="en-US" sz="1100" b="0" dirty="0" smtClean="0">
                <a:solidFill>
                  <a:srgbClr val="FF0000"/>
                </a:solidFill>
              </a:rPr>
              <a:t>submit</a:t>
            </a:r>
            <a:endParaRPr lang="en-US" sz="1100" b="0" dirty="0">
              <a:solidFill>
                <a:srgbClr val="FF0000"/>
              </a:solidFill>
            </a:endParaRPr>
          </a:p>
        </p:txBody>
      </p:sp>
      <p:sp>
        <p:nvSpPr>
          <p:cNvPr id="28732" name="TextBox 139"/>
          <p:cNvSpPr txBox="1">
            <a:spLocks noChangeArrowheads="1"/>
          </p:cNvSpPr>
          <p:nvPr/>
        </p:nvSpPr>
        <p:spPr bwMode="auto">
          <a:xfrm>
            <a:off x="3352800" y="2633663"/>
            <a:ext cx="127310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solidFill>
                  <a:srgbClr val="FF0000"/>
                </a:solidFill>
              </a:rPr>
              <a:t>(2) </a:t>
            </a:r>
            <a:r>
              <a:rPr lang="en-US" sz="1100" b="0" dirty="0" smtClean="0">
                <a:solidFill>
                  <a:srgbClr val="FF0000"/>
                </a:solidFill>
              </a:rPr>
              <a:t>schedule </a:t>
            </a:r>
            <a:r>
              <a:rPr lang="en-US" sz="1100" b="0" dirty="0">
                <a:solidFill>
                  <a:srgbClr val="FF0000"/>
                </a:solidFill>
              </a:rPr>
              <a:t>map</a:t>
            </a:r>
          </a:p>
        </p:txBody>
      </p:sp>
      <p:sp>
        <p:nvSpPr>
          <p:cNvPr id="28733" name="TextBox 140"/>
          <p:cNvSpPr txBox="1">
            <a:spLocks noChangeArrowheads="1"/>
          </p:cNvSpPr>
          <p:nvPr/>
        </p:nvSpPr>
        <p:spPr bwMode="auto">
          <a:xfrm>
            <a:off x="4742000" y="2633990"/>
            <a:ext cx="14302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solidFill>
                  <a:srgbClr val="FF0000"/>
                </a:solidFill>
              </a:rPr>
              <a:t>(2) </a:t>
            </a:r>
            <a:r>
              <a:rPr lang="en-US" sz="1100" b="0" dirty="0" smtClean="0">
                <a:solidFill>
                  <a:srgbClr val="FF0000"/>
                </a:solidFill>
              </a:rPr>
              <a:t>schedule </a:t>
            </a:r>
            <a:r>
              <a:rPr lang="en-US" sz="1100" b="0" dirty="0">
                <a:solidFill>
                  <a:srgbClr val="FF0000"/>
                </a:solidFill>
              </a:rPr>
              <a:t>reduce</a:t>
            </a:r>
          </a:p>
        </p:txBody>
      </p:sp>
      <p:sp>
        <p:nvSpPr>
          <p:cNvPr id="28734" name="TextBox 141"/>
          <p:cNvSpPr txBox="1">
            <a:spLocks noChangeArrowheads="1"/>
          </p:cNvSpPr>
          <p:nvPr/>
        </p:nvSpPr>
        <p:spPr bwMode="auto">
          <a:xfrm>
            <a:off x="1990725" y="3657600"/>
            <a:ext cx="67627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solidFill>
                  <a:srgbClr val="FF0000"/>
                </a:solidFill>
              </a:rPr>
              <a:t>(3) read</a:t>
            </a:r>
          </a:p>
        </p:txBody>
      </p:sp>
      <p:sp>
        <p:nvSpPr>
          <p:cNvPr id="28735" name="TextBox 142"/>
          <p:cNvSpPr txBox="1">
            <a:spLocks noChangeArrowheads="1"/>
          </p:cNvSpPr>
          <p:nvPr/>
        </p:nvSpPr>
        <p:spPr bwMode="auto">
          <a:xfrm>
            <a:off x="3352800" y="3776663"/>
            <a:ext cx="10223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solidFill>
                  <a:srgbClr val="FF0000"/>
                </a:solidFill>
              </a:rPr>
              <a:t>(4) local write</a:t>
            </a:r>
          </a:p>
        </p:txBody>
      </p:sp>
      <p:sp>
        <p:nvSpPr>
          <p:cNvPr id="28736" name="TextBox 143"/>
          <p:cNvSpPr txBox="1">
            <a:spLocks noChangeArrowheads="1"/>
          </p:cNvSpPr>
          <p:nvPr/>
        </p:nvSpPr>
        <p:spPr bwMode="auto">
          <a:xfrm>
            <a:off x="4562475" y="3505200"/>
            <a:ext cx="115252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>
                <a:solidFill>
                  <a:srgbClr val="FF0000"/>
                </a:solidFill>
              </a:rPr>
              <a:t>(5) remote read</a:t>
            </a:r>
          </a:p>
        </p:txBody>
      </p:sp>
      <p:sp>
        <p:nvSpPr>
          <p:cNvPr id="28737" name="TextBox 144"/>
          <p:cNvSpPr txBox="1">
            <a:spLocks noChangeArrowheads="1"/>
          </p:cNvSpPr>
          <p:nvPr/>
        </p:nvSpPr>
        <p:spPr bwMode="auto">
          <a:xfrm>
            <a:off x="6623050" y="3395663"/>
            <a:ext cx="6921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>
                <a:solidFill>
                  <a:srgbClr val="FF0000"/>
                </a:solidFill>
              </a:rPr>
              <a:t>(6) write</a:t>
            </a:r>
          </a:p>
        </p:txBody>
      </p:sp>
      <p:sp>
        <p:nvSpPr>
          <p:cNvPr id="28738" name="TextBox 145"/>
          <p:cNvSpPr txBox="1">
            <a:spLocks noChangeArrowheads="1"/>
          </p:cNvSpPr>
          <p:nvPr/>
        </p:nvSpPr>
        <p:spPr bwMode="auto">
          <a:xfrm>
            <a:off x="1371600" y="5267325"/>
            <a:ext cx="6207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Input</a:t>
            </a:r>
          </a:p>
          <a:p>
            <a:pPr algn="ctr"/>
            <a:r>
              <a:rPr lang="en-US" sz="1400">
                <a:solidFill>
                  <a:schemeClr val="bg1"/>
                </a:solidFill>
              </a:rPr>
              <a:t>files</a:t>
            </a:r>
          </a:p>
        </p:txBody>
      </p:sp>
      <p:sp>
        <p:nvSpPr>
          <p:cNvPr id="28739" name="TextBox 146"/>
          <p:cNvSpPr txBox="1">
            <a:spLocks noChangeArrowheads="1"/>
          </p:cNvSpPr>
          <p:nvPr/>
        </p:nvSpPr>
        <p:spPr bwMode="auto">
          <a:xfrm>
            <a:off x="2617788" y="5267325"/>
            <a:ext cx="701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Map</a:t>
            </a:r>
          </a:p>
          <a:p>
            <a:pPr algn="ctr"/>
            <a:r>
              <a:rPr lang="en-US" sz="1400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28740" name="TextBox 147"/>
          <p:cNvSpPr txBox="1">
            <a:spLocks noChangeArrowheads="1"/>
          </p:cNvSpPr>
          <p:nvPr/>
        </p:nvSpPr>
        <p:spPr bwMode="auto">
          <a:xfrm>
            <a:off x="3754438" y="5267325"/>
            <a:ext cx="16557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Intermediate files</a:t>
            </a:r>
          </a:p>
          <a:p>
            <a:pPr algn="ctr"/>
            <a:r>
              <a:rPr lang="en-US" sz="1400">
                <a:solidFill>
                  <a:schemeClr val="bg1"/>
                </a:solidFill>
              </a:rPr>
              <a:t>(on local disk)</a:t>
            </a:r>
          </a:p>
        </p:txBody>
      </p:sp>
      <p:sp>
        <p:nvSpPr>
          <p:cNvPr id="28741" name="TextBox 148"/>
          <p:cNvSpPr txBox="1">
            <a:spLocks noChangeArrowheads="1"/>
          </p:cNvSpPr>
          <p:nvPr/>
        </p:nvSpPr>
        <p:spPr bwMode="auto">
          <a:xfrm>
            <a:off x="5934075" y="5267325"/>
            <a:ext cx="8318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Reduce</a:t>
            </a:r>
          </a:p>
          <a:p>
            <a:pPr algn="ctr"/>
            <a:r>
              <a:rPr lang="en-US" sz="1400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28742" name="TextBox 149"/>
          <p:cNvSpPr txBox="1">
            <a:spLocks noChangeArrowheads="1"/>
          </p:cNvSpPr>
          <p:nvPr/>
        </p:nvSpPr>
        <p:spPr bwMode="auto">
          <a:xfrm>
            <a:off x="7315200" y="5267325"/>
            <a:ext cx="7699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Output</a:t>
            </a:r>
          </a:p>
          <a:p>
            <a:pPr algn="ctr"/>
            <a:r>
              <a:rPr lang="en-US" sz="1400">
                <a:solidFill>
                  <a:schemeClr val="bg1"/>
                </a:solidFill>
              </a:rPr>
              <a:t>files</a:t>
            </a:r>
          </a:p>
        </p:txBody>
      </p:sp>
      <p:sp>
        <p:nvSpPr>
          <p:cNvPr id="28743" name="TextBox 2"/>
          <p:cNvSpPr txBox="1">
            <a:spLocks noChangeArrowheads="1"/>
          </p:cNvSpPr>
          <p:nvPr/>
        </p:nvSpPr>
        <p:spPr bwMode="auto">
          <a:xfrm>
            <a:off x="0" y="6611938"/>
            <a:ext cx="3124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 smtClean="0">
                <a:solidFill>
                  <a:schemeClr val="bg1"/>
                </a:solidFill>
              </a:rPr>
              <a:t>Adapted </a:t>
            </a:r>
            <a:r>
              <a:rPr lang="en-US" sz="1000" b="0" dirty="0">
                <a:solidFill>
                  <a:schemeClr val="bg1"/>
                </a:solidFill>
              </a:rPr>
              <a:t>from </a:t>
            </a:r>
            <a:r>
              <a:rPr lang="en-US" sz="1000" b="0" dirty="0" smtClean="0">
                <a:solidFill>
                  <a:schemeClr val="bg1"/>
                </a:solidFill>
              </a:rPr>
              <a:t>(Dean </a:t>
            </a:r>
            <a:r>
              <a:rPr lang="en-US" sz="1000" b="0" dirty="0">
                <a:solidFill>
                  <a:schemeClr val="bg1"/>
                </a:solidFill>
              </a:rPr>
              <a:t>and </a:t>
            </a:r>
            <a:r>
              <a:rPr lang="en-US" sz="1000" b="0" dirty="0" err="1" smtClean="0">
                <a:solidFill>
                  <a:schemeClr val="bg1"/>
                </a:solidFill>
              </a:rPr>
              <a:t>Ghemawat</a:t>
            </a:r>
            <a:r>
              <a:rPr lang="en-US" sz="1000" b="0" dirty="0" smtClean="0">
                <a:solidFill>
                  <a:schemeClr val="bg1"/>
                </a:solidFill>
              </a:rPr>
              <a:t>, OSDI </a:t>
            </a:r>
            <a:r>
              <a:rPr lang="en-US" sz="1000" b="0" dirty="0">
                <a:solidFill>
                  <a:schemeClr val="bg1"/>
                </a:solidFill>
              </a:rPr>
              <a:t>2004)</a:t>
            </a:r>
          </a:p>
        </p:txBody>
      </p:sp>
      <p:sp>
        <p:nvSpPr>
          <p:cNvPr id="68" name="Text Box 4"/>
          <p:cNvSpPr txBox="1">
            <a:spLocks noChangeArrowheads="1"/>
          </p:cNvSpPr>
          <p:nvPr/>
        </p:nvSpPr>
        <p:spPr bwMode="auto">
          <a:xfrm>
            <a:off x="762000" y="6019800"/>
            <a:ext cx="7924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Gill Sans"/>
                <a:cs typeface="Gill Sans"/>
              </a:rPr>
              <a:t>We’ll discuss physical execution in detail later…</a:t>
            </a:r>
            <a:endParaRPr lang="en-US" sz="24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15603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rganiz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5237"/>
            <a:ext cx="9144000" cy="9161895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952500"/>
            <a:ext cx="9144000" cy="10287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baseline="0">
                <a:solidFill>
                  <a:schemeClr val="bg1"/>
                </a:solidFill>
                <a:latin typeface="Gill Sans"/>
                <a:ea typeface="+mj-ea"/>
                <a:cs typeface="Gill San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45713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6pPr>
            <a:lvl7pPr marL="914259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7pPr>
            <a:lvl8pPr marL="137139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8pPr>
            <a:lvl9pPr marL="1828519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US" dirty="0" smtClean="0"/>
              <a:t>Course </a:t>
            </a:r>
            <a:r>
              <a:rPr lang="en-US" dirty="0" err="1" smtClean="0"/>
              <a:t>Administrivia</a:t>
            </a:r>
            <a:endParaRPr lang="en-US" dirty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611938"/>
            <a:ext cx="4953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 smtClean="0">
                <a:solidFill>
                  <a:srgbClr val="000000"/>
                </a:solidFill>
              </a:rPr>
              <a:t>Source:</a:t>
            </a:r>
            <a:r>
              <a:rPr lang="en-US" sz="1000" b="0" dirty="0">
                <a:solidFill>
                  <a:srgbClr val="000000"/>
                </a:solidFill>
              </a:rPr>
              <a:t> </a:t>
            </a:r>
            <a:r>
              <a:rPr lang="en-US" sz="1000" b="0" dirty="0" smtClean="0">
                <a:solidFill>
                  <a:srgbClr val="000000"/>
                </a:solidFill>
              </a:rPr>
              <a:t>http</a:t>
            </a:r>
            <a:r>
              <a:rPr lang="en-US" sz="1000" b="0" dirty="0">
                <a:solidFill>
                  <a:srgbClr val="000000"/>
                </a:solidFill>
              </a:rPr>
              <a:t>://</a:t>
            </a:r>
            <a:r>
              <a:rPr lang="en-US" sz="1000" b="0" dirty="0" err="1">
                <a:solidFill>
                  <a:srgbClr val="000000"/>
                </a:solidFill>
              </a:rPr>
              <a:t>www.flickr.com</a:t>
            </a:r>
            <a:r>
              <a:rPr lang="en-US" sz="1000" b="0" dirty="0">
                <a:solidFill>
                  <a:srgbClr val="000000"/>
                </a:solidFill>
              </a:rPr>
              <a:t>/photos/</a:t>
            </a:r>
            <a:r>
              <a:rPr lang="en-US" sz="1000" b="0" dirty="0" err="1">
                <a:solidFill>
                  <a:srgbClr val="000000"/>
                </a:solidFill>
              </a:rPr>
              <a:t>artmind_etcetera</a:t>
            </a:r>
            <a:r>
              <a:rPr lang="en-US" sz="1000" b="0" dirty="0">
                <a:solidFill>
                  <a:srgbClr val="000000"/>
                </a:solidFill>
              </a:rPr>
              <a:t>/6336693594</a:t>
            </a:r>
            <a:r>
              <a:rPr lang="en-US" sz="1000" b="0" dirty="0" smtClean="0">
                <a:solidFill>
                  <a:srgbClr val="000000"/>
                </a:solidFill>
              </a:rPr>
              <a:t>/</a:t>
            </a:r>
            <a:endParaRPr lang="en-US" sz="10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10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Expectations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Your background:</a:t>
            </a:r>
          </a:p>
          <a:p>
            <a:pPr lvl="1"/>
            <a:r>
              <a:rPr lang="en-US" dirty="0" smtClean="0"/>
              <a:t>Pre-</a:t>
            </a:r>
            <a:r>
              <a:rPr lang="en-US" dirty="0" err="1" smtClean="0"/>
              <a:t>reqs</a:t>
            </a:r>
            <a:r>
              <a:rPr lang="en-US" dirty="0" smtClean="0"/>
              <a:t>: CS 341, CS 350, (CS 348)</a:t>
            </a:r>
          </a:p>
          <a:p>
            <a:pPr lvl="1"/>
            <a:r>
              <a:rPr lang="en-US" dirty="0" smtClean="0"/>
              <a:t>Comfortable in Java and </a:t>
            </a:r>
            <a:r>
              <a:rPr lang="en-US" dirty="0" err="1" smtClean="0"/>
              <a:t>Scala</a:t>
            </a:r>
            <a:endParaRPr lang="en-US" dirty="0" smtClean="0"/>
          </a:p>
          <a:p>
            <a:pPr lvl="1"/>
            <a:r>
              <a:rPr lang="en-US" dirty="0" smtClean="0"/>
              <a:t>Know how to use </a:t>
            </a:r>
            <a:r>
              <a:rPr lang="en-US" dirty="0" err="1" smtClean="0"/>
              <a:t>Git</a:t>
            </a:r>
            <a:endParaRPr lang="en-US" dirty="0" smtClean="0"/>
          </a:p>
          <a:p>
            <a:pPr lvl="1"/>
            <a:r>
              <a:rPr lang="en-US" dirty="0" smtClean="0"/>
              <a:t>Reasonable “command-line”-</a:t>
            </a:r>
            <a:r>
              <a:rPr lang="en-US" dirty="0" err="1" smtClean="0"/>
              <a:t>fu</a:t>
            </a:r>
            <a:r>
              <a:rPr lang="en-US" dirty="0" smtClean="0"/>
              <a:t> skills</a:t>
            </a:r>
          </a:p>
          <a:p>
            <a:pPr lvl="1"/>
            <a:r>
              <a:rPr lang="en-US" dirty="0" smtClean="0"/>
              <a:t>Experience in compiling</a:t>
            </a:r>
            <a:r>
              <a:rPr lang="en-US" dirty="0"/>
              <a:t>, patching, and installing open source software</a:t>
            </a:r>
          </a:p>
          <a:p>
            <a:pPr lvl="1"/>
            <a:r>
              <a:rPr lang="en-US" dirty="0" smtClean="0"/>
              <a:t>Good debugging skills</a:t>
            </a:r>
          </a:p>
          <a:p>
            <a:r>
              <a:rPr lang="en-US" dirty="0" smtClean="0"/>
              <a:t>You are:</a:t>
            </a:r>
          </a:p>
          <a:p>
            <a:pPr lvl="1"/>
            <a:r>
              <a:rPr lang="en-US" dirty="0" smtClean="0"/>
              <a:t>Genuinely interested in the topic</a:t>
            </a:r>
          </a:p>
          <a:p>
            <a:pPr lvl="1"/>
            <a:r>
              <a:rPr lang="en-US" dirty="0" smtClean="0"/>
              <a:t>Be prepared to put in the time</a:t>
            </a:r>
          </a:p>
          <a:p>
            <a:pPr lvl="1"/>
            <a:r>
              <a:rPr lang="en-US" dirty="0" smtClean="0"/>
              <a:t>Comfortable with the uncertainty and unpredictability </a:t>
            </a:r>
            <a:r>
              <a:rPr lang="en-US" dirty="0"/>
              <a:t>that comes with </a:t>
            </a:r>
            <a:r>
              <a:rPr lang="en-US" dirty="0" smtClean="0"/>
              <a:t>cutting-edge, immature software</a:t>
            </a:r>
          </a:p>
        </p:txBody>
      </p:sp>
    </p:spTree>
    <p:extLst>
      <p:ext uri="{BB962C8B-B14F-4D97-AF65-F5344CB8AC3E}">
        <p14:creationId xmlns:p14="http://schemas.microsoft.com/office/powerpoint/2010/main" val="225077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Design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Course </a:t>
            </a:r>
            <a:r>
              <a:rPr lang="en-US" dirty="0"/>
              <a:t>website: https://</a:t>
            </a:r>
            <a:r>
              <a:rPr lang="en-US" dirty="0" err="1"/>
              <a:t>www.student.cs.uwaterloo.ca</a:t>
            </a:r>
            <a:r>
              <a:rPr lang="en-US" dirty="0"/>
              <a:t>/~cs489</a:t>
            </a:r>
            <a:r>
              <a:rPr lang="en-US" dirty="0" smtClean="0"/>
              <a:t>/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Redirects to: http://</a:t>
            </a:r>
            <a:r>
              <a:rPr lang="en-US" dirty="0" err="1"/>
              <a:t>lintool.github.io</a:t>
            </a:r>
            <a:r>
              <a:rPr lang="en-US" dirty="0"/>
              <a:t>/bigdata-2016w</a:t>
            </a:r>
            <a:r>
              <a:rPr lang="en-US" dirty="0" smtClean="0"/>
              <a:t>/</a:t>
            </a:r>
          </a:p>
          <a:p>
            <a:r>
              <a:rPr lang="en-US" dirty="0"/>
              <a:t>Piazza: https://</a:t>
            </a:r>
            <a:r>
              <a:rPr lang="en-US" dirty="0" err="1"/>
              <a:t>piazza.com</a:t>
            </a:r>
            <a:r>
              <a:rPr lang="en-US" dirty="0"/>
              <a:t>/</a:t>
            </a:r>
            <a:r>
              <a:rPr lang="en-US" dirty="0" err="1"/>
              <a:t>uwaterloo.ca</a:t>
            </a:r>
            <a:r>
              <a:rPr lang="en-US" dirty="0"/>
              <a:t>/winter2016/cs489698/</a:t>
            </a:r>
            <a:endParaRPr lang="en-US" dirty="0" smtClean="0"/>
          </a:p>
          <a:p>
            <a:r>
              <a:rPr lang="en-US" dirty="0" err="1" smtClean="0"/>
              <a:t>Bespin</a:t>
            </a:r>
            <a:r>
              <a:rPr lang="en-US" dirty="0" smtClean="0"/>
              <a:t>: http://</a:t>
            </a:r>
            <a:r>
              <a:rPr lang="en-US" dirty="0" err="1" smtClean="0"/>
              <a:t>bespin.io</a:t>
            </a:r>
            <a:r>
              <a:rPr lang="en-US" dirty="0" smtClean="0"/>
              <a:t>/</a:t>
            </a:r>
          </a:p>
          <a:p>
            <a:r>
              <a:rPr lang="en-US" dirty="0" smtClean="0"/>
              <a:t>This </a:t>
            </a:r>
            <a:r>
              <a:rPr lang="en-US" dirty="0"/>
              <a:t>course focuses on algorithm design and “thinking at scale”</a:t>
            </a:r>
          </a:p>
          <a:p>
            <a:pPr lvl="1"/>
            <a:r>
              <a:rPr lang="en-US" u="sng" dirty="0"/>
              <a:t>Not</a:t>
            </a:r>
            <a:r>
              <a:rPr lang="en-US" dirty="0"/>
              <a:t> the “mechanics” </a:t>
            </a:r>
            <a:r>
              <a:rPr lang="en-US" dirty="0" smtClean="0"/>
              <a:t>(API, command-line invocations, et.)</a:t>
            </a:r>
            <a:endParaRPr lang="en-US" dirty="0"/>
          </a:p>
          <a:p>
            <a:pPr lvl="1"/>
            <a:r>
              <a:rPr lang="en-US" dirty="0" smtClean="0"/>
              <a:t>You’re expected to pick up MapReduce/Spark with minimal help</a:t>
            </a:r>
          </a:p>
          <a:p>
            <a:r>
              <a:rPr lang="en-US" dirty="0" smtClean="0"/>
              <a:t>Components of the final grade:</a:t>
            </a:r>
          </a:p>
          <a:p>
            <a:pPr lvl="1"/>
            <a:r>
              <a:rPr lang="en-US" dirty="0" smtClean="0"/>
              <a:t>Eight </a:t>
            </a:r>
            <a:r>
              <a:rPr lang="en-US" u="sng" dirty="0" smtClean="0"/>
              <a:t>individual</a:t>
            </a:r>
            <a:r>
              <a:rPr lang="en-US" dirty="0" smtClean="0"/>
              <a:t> assignments: mix of MapReduce (Java) and Spark (</a:t>
            </a:r>
            <a:r>
              <a:rPr lang="en-US" dirty="0" err="1" smtClean="0"/>
              <a:t>Scala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Final exam</a:t>
            </a:r>
          </a:p>
          <a:p>
            <a:pPr lvl="1"/>
            <a:r>
              <a:rPr lang="en-US" dirty="0" smtClean="0"/>
              <a:t>CS 698: additional final project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410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Assignment Mechanics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We’ll be using </a:t>
            </a:r>
            <a:r>
              <a:rPr lang="en-US" u="sng" dirty="0" smtClean="0"/>
              <a:t>private</a:t>
            </a:r>
            <a:r>
              <a:rPr lang="en-US" dirty="0" smtClean="0"/>
              <a:t> </a:t>
            </a:r>
            <a:r>
              <a:rPr lang="en-US" dirty="0" err="1" smtClean="0"/>
              <a:t>GitHub</a:t>
            </a:r>
            <a:r>
              <a:rPr lang="en-US" dirty="0" smtClean="0"/>
              <a:t> repos for assignments</a:t>
            </a:r>
          </a:p>
          <a:p>
            <a:pPr lvl="1"/>
            <a:r>
              <a:rPr lang="en-US" dirty="0" smtClean="0"/>
              <a:t>Complete your assignments, push to </a:t>
            </a:r>
            <a:r>
              <a:rPr lang="en-US" dirty="0" err="1" smtClean="0"/>
              <a:t>GitHub</a:t>
            </a:r>
            <a:endParaRPr lang="en-US" dirty="0" smtClean="0"/>
          </a:p>
          <a:p>
            <a:pPr lvl="1"/>
            <a:r>
              <a:rPr lang="en-US" dirty="0" smtClean="0"/>
              <a:t>We’ll pull your repos at the deadline and grade</a:t>
            </a:r>
          </a:p>
          <a:p>
            <a:r>
              <a:rPr lang="en-US" dirty="0" smtClean="0"/>
              <a:t>Note late policy (details on course homepage)</a:t>
            </a:r>
          </a:p>
          <a:p>
            <a:pPr lvl="1"/>
            <a:r>
              <a:rPr lang="en-US" dirty="0" smtClean="0"/>
              <a:t>Late by up to 24 hours: 25% reduction in grade</a:t>
            </a:r>
          </a:p>
          <a:p>
            <a:pPr lvl="1"/>
            <a:r>
              <a:rPr lang="en-US" dirty="0" smtClean="0"/>
              <a:t>Late 24-48 hours: 50% reduction in grade</a:t>
            </a:r>
          </a:p>
          <a:p>
            <a:pPr lvl="1"/>
            <a:r>
              <a:rPr lang="en-US" dirty="0" smtClean="0"/>
              <a:t>Late by more the 48 hours: not accepted</a:t>
            </a:r>
          </a:p>
          <a:p>
            <a:pPr lvl="1"/>
            <a:r>
              <a:rPr lang="en-US" dirty="0" smtClean="0"/>
              <a:t>By assumption, we’ll pull and grade at deadline – if you want us to hold off, you </a:t>
            </a:r>
            <a:r>
              <a:rPr lang="en-US" u="sng" dirty="0" smtClean="0"/>
              <a:t>must</a:t>
            </a:r>
            <a:r>
              <a:rPr lang="en-US" dirty="0" smtClean="0"/>
              <a:t> let us know</a:t>
            </a:r>
          </a:p>
          <a:p>
            <a:pPr lvl="1"/>
            <a:endParaRPr lang="en-US" dirty="0" smtClean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579120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0000"/>
                </a:solidFill>
                <a:latin typeface="Gill Sans"/>
                <a:cs typeface="Gill Sans"/>
              </a:rPr>
              <a:t>Important: Register for (free) </a:t>
            </a:r>
            <a:r>
              <a:rPr lang="en-US" sz="2400" b="0" dirty="0" err="1" smtClean="0">
                <a:solidFill>
                  <a:srgbClr val="FF0000"/>
                </a:solidFill>
                <a:latin typeface="Gill Sans"/>
                <a:cs typeface="Gill Sans"/>
              </a:rPr>
              <a:t>GitHub</a:t>
            </a:r>
            <a:r>
              <a:rPr lang="en-US" sz="2400" b="0" dirty="0" smtClean="0">
                <a:solidFill>
                  <a:srgbClr val="FF0000"/>
                </a:solidFill>
                <a:latin typeface="Gill Sans"/>
                <a:cs typeface="Gill Sans"/>
              </a:rPr>
              <a:t> educational account!</a:t>
            </a:r>
          </a:p>
          <a:p>
            <a:pPr algn="ctr"/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https://</a:t>
            </a:r>
            <a:r>
              <a:rPr lang="en-US" sz="2400" b="0" dirty="0" err="1">
                <a:solidFill>
                  <a:srgbClr val="FF0000"/>
                </a:solidFill>
                <a:latin typeface="Gill Sans"/>
                <a:cs typeface="Gill Sans"/>
              </a:rPr>
              <a:t>education.github.com</a:t>
            </a:r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/</a:t>
            </a:r>
            <a:r>
              <a:rPr lang="en-US" sz="2400" b="0" dirty="0" err="1">
                <a:solidFill>
                  <a:srgbClr val="FF0000"/>
                </a:solidFill>
                <a:latin typeface="Gill Sans"/>
                <a:cs typeface="Gill Sans"/>
              </a:rPr>
              <a:t>discount_requests</a:t>
            </a:r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/new</a:t>
            </a:r>
          </a:p>
        </p:txBody>
      </p:sp>
    </p:spTree>
    <p:extLst>
      <p:ext uri="{BB962C8B-B14F-4D97-AF65-F5344CB8AC3E}">
        <p14:creationId xmlns:p14="http://schemas.microsoft.com/office/powerpoint/2010/main" val="215171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Materials</a:t>
            </a:r>
            <a:endParaRPr lang="en-US" dirty="0"/>
          </a:p>
        </p:txBody>
      </p:sp>
      <p:pic>
        <p:nvPicPr>
          <p:cNvPr id="2" name="Picture 1" descr="MR-co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13139"/>
            <a:ext cx="2535673" cy="3130461"/>
          </a:xfrm>
          <a:prstGeom prst="rect">
            <a:avLst/>
          </a:prstGeom>
        </p:spPr>
      </p:pic>
      <p:pic>
        <p:nvPicPr>
          <p:cNvPr id="5" name="Picture 4" descr="Hadoop-cov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813139"/>
            <a:ext cx="2385411" cy="3124200"/>
          </a:xfrm>
          <a:prstGeom prst="rect">
            <a:avLst/>
          </a:prstGeom>
        </p:spPr>
      </p:pic>
      <p:pic>
        <p:nvPicPr>
          <p:cNvPr id="6" name="Picture 5" descr="Spark-cov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13139"/>
            <a:ext cx="2385411" cy="3124200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33400" y="1219200"/>
            <a:ext cx="78486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0" dirty="0" smtClean="0">
                <a:solidFill>
                  <a:srgbClr val="000000"/>
                </a:solidFill>
                <a:latin typeface="Gill Sans"/>
                <a:cs typeface="Gill Sans"/>
              </a:rPr>
              <a:t>One (required) textbook +</a:t>
            </a:r>
          </a:p>
          <a:p>
            <a:r>
              <a:rPr lang="en-US" sz="2400" b="0" dirty="0" smtClean="0">
                <a:solidFill>
                  <a:srgbClr val="000000"/>
                </a:solidFill>
                <a:latin typeface="Gill Sans"/>
                <a:cs typeface="Gill Sans"/>
              </a:rPr>
              <a:t>Two (optional but recommended) books +</a:t>
            </a:r>
          </a:p>
          <a:p>
            <a:r>
              <a:rPr lang="en-US" sz="2400" b="0" dirty="0" smtClean="0">
                <a:solidFill>
                  <a:srgbClr val="000000"/>
                </a:solidFill>
                <a:latin typeface="Gill Sans"/>
                <a:cs typeface="Gill Sans"/>
              </a:rPr>
              <a:t>Additional readings from research papers as appropriate</a:t>
            </a:r>
            <a:endParaRPr lang="en-US" sz="24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267200" y="6167735"/>
            <a:ext cx="350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0" i="1" dirty="0" smtClean="0">
                <a:solidFill>
                  <a:srgbClr val="000000"/>
                </a:solidFill>
                <a:latin typeface="Gill Sans"/>
                <a:cs typeface="Gill Sans"/>
              </a:rPr>
              <a:t>(optional but recommended)</a:t>
            </a:r>
            <a:endParaRPr lang="en-US" sz="2400" b="0" i="1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657600" y="5710535"/>
            <a:ext cx="2514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0000"/>
                </a:solidFill>
                <a:latin typeface="Gill Sans"/>
                <a:cs typeface="Gill Sans"/>
              </a:rPr>
              <a:t>Note: 4</a:t>
            </a:r>
            <a:r>
              <a:rPr lang="en-US" sz="2400" b="0" baseline="30000" dirty="0" smtClean="0">
                <a:solidFill>
                  <a:srgbClr val="FF0000"/>
                </a:solidFill>
                <a:latin typeface="Gill Sans"/>
                <a:cs typeface="Gill Sans"/>
              </a:rPr>
              <a:t>th</a:t>
            </a:r>
            <a:r>
              <a:rPr lang="en-US" sz="2400" b="0" dirty="0" smtClean="0">
                <a:solidFill>
                  <a:srgbClr val="FF0000"/>
                </a:solidFill>
                <a:latin typeface="Gill Sans"/>
                <a:cs typeface="Gill Sans"/>
              </a:rPr>
              <a:t> Edition</a:t>
            </a:r>
            <a:endParaRPr lang="en-US" sz="24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19902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MapReduce/Spark Environments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Linux Student CS </a:t>
            </a:r>
            <a:r>
              <a:rPr lang="en-US" dirty="0" smtClean="0"/>
              <a:t>Environment</a:t>
            </a:r>
          </a:p>
          <a:p>
            <a:pPr lvl="1"/>
            <a:r>
              <a:rPr lang="en-US" dirty="0" smtClean="0"/>
              <a:t>Everything is set up for you, just follow instructions</a:t>
            </a:r>
          </a:p>
          <a:p>
            <a:pPr lvl="1"/>
            <a:r>
              <a:rPr lang="en-US" dirty="0" smtClean="0"/>
              <a:t>We’ll make sure everything works</a:t>
            </a:r>
          </a:p>
          <a:p>
            <a:r>
              <a:rPr lang="en-US" dirty="0" smtClean="0"/>
              <a:t>Local installations</a:t>
            </a:r>
          </a:p>
          <a:p>
            <a:pPr lvl="1"/>
            <a:r>
              <a:rPr lang="en-US" dirty="0" smtClean="0"/>
              <a:t>Install all software components on your own machine</a:t>
            </a:r>
          </a:p>
          <a:p>
            <a:pPr lvl="1"/>
            <a:r>
              <a:rPr lang="en-US" dirty="0"/>
              <a:t>Requires </a:t>
            </a:r>
            <a:r>
              <a:rPr lang="en-US" dirty="0" smtClean="0"/>
              <a:t>at least 4GB </a:t>
            </a:r>
            <a:r>
              <a:rPr lang="en-US" dirty="0"/>
              <a:t>RAM + 10s GB disk </a:t>
            </a:r>
            <a:r>
              <a:rPr lang="en-US" dirty="0" smtClean="0"/>
              <a:t>for a good experience</a:t>
            </a:r>
          </a:p>
          <a:p>
            <a:pPr lvl="1"/>
            <a:r>
              <a:rPr lang="en-US" dirty="0" smtClean="0"/>
              <a:t>Works fine on Mac and Linux, YMMV on Windows</a:t>
            </a:r>
          </a:p>
          <a:p>
            <a:pPr lvl="1"/>
            <a:r>
              <a:rPr lang="en-US" dirty="0" smtClean="0"/>
              <a:t>We’ll provide basic instructions, but not technical support</a:t>
            </a:r>
          </a:p>
          <a:p>
            <a:r>
              <a:rPr lang="en-US" dirty="0" err="1" smtClean="0"/>
              <a:t>Altiscale</a:t>
            </a:r>
            <a:r>
              <a:rPr lang="en-US" dirty="0" smtClean="0"/>
              <a:t>: Hadoop-as-a-Service </a:t>
            </a:r>
          </a:p>
          <a:p>
            <a:pPr lvl="1"/>
            <a:r>
              <a:rPr lang="en-US" dirty="0" smtClean="0"/>
              <a:t>You’ll be provided an account later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43000" y="5791200"/>
            <a:ext cx="693561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S</a:t>
            </a:r>
            <a:r>
              <a:rPr lang="en-US" sz="2400" b="0" dirty="0" smtClean="0">
                <a:solidFill>
                  <a:srgbClr val="FF0000"/>
                </a:solidFill>
                <a:latin typeface="Gill Sans"/>
                <a:cs typeface="Gill Sans"/>
              </a:rPr>
              <a:t>ee “Software” page in course homepage for details:</a:t>
            </a:r>
          </a:p>
          <a:p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http://</a:t>
            </a:r>
            <a:r>
              <a:rPr lang="en-US" sz="2400" b="0" dirty="0" err="1">
                <a:solidFill>
                  <a:srgbClr val="FF0000"/>
                </a:solidFill>
                <a:latin typeface="Gill Sans"/>
                <a:cs typeface="Gill Sans"/>
              </a:rPr>
              <a:t>lintool.github.io</a:t>
            </a:r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/bigdata-2016w/</a:t>
            </a:r>
            <a:r>
              <a:rPr lang="en-US" sz="2400" b="0" dirty="0" err="1">
                <a:solidFill>
                  <a:srgbClr val="FF0000"/>
                </a:solidFill>
                <a:latin typeface="Gill Sans"/>
                <a:cs typeface="Gill Sans"/>
              </a:rPr>
              <a:t>software.html</a:t>
            </a:r>
            <a:endParaRPr lang="en-US" sz="2400" b="0" dirty="0" smtClean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38097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_Scre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00"/>
            <a:ext cx="9144000" cy="115315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 Prepared…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611938"/>
            <a:ext cx="2743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FFFFFF"/>
                </a:solidFill>
              </a:rPr>
              <a:t>Source: </a:t>
            </a:r>
            <a:r>
              <a:rPr lang="en-US" sz="1000" b="0" dirty="0" smtClean="0">
                <a:solidFill>
                  <a:srgbClr val="FFFFFF"/>
                </a:solidFill>
              </a:rPr>
              <a:t>Wikipedia (The Scream)</a:t>
            </a:r>
            <a:endParaRPr lang="en-US" sz="10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30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“Hadoop Zen”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Parts of the ecosystem are still immature</a:t>
            </a:r>
          </a:p>
          <a:p>
            <a:pPr lvl="1" eaLnBrk="1" hangingPunct="1"/>
            <a:r>
              <a:rPr lang="en-US" dirty="0" smtClean="0"/>
              <a:t>We’ve come a long way since 2007, but still far to go…</a:t>
            </a:r>
          </a:p>
          <a:p>
            <a:pPr lvl="1" eaLnBrk="1" hangingPunct="1"/>
            <a:r>
              <a:rPr lang="en-US" dirty="0" smtClean="0"/>
              <a:t>Bugs, undocumented “features”, inexplicable behavior, etc.</a:t>
            </a:r>
          </a:p>
          <a:p>
            <a:pPr lvl="1" eaLnBrk="1" hangingPunct="1"/>
            <a:r>
              <a:rPr lang="en-US" dirty="0" smtClean="0"/>
              <a:t>Different versions = major pain</a:t>
            </a:r>
          </a:p>
          <a:p>
            <a:pPr eaLnBrk="1" hangingPunct="1"/>
            <a:r>
              <a:rPr lang="en-US" dirty="0" smtClean="0"/>
              <a:t>Don’t get frustrated (take a deep breath)…</a:t>
            </a:r>
          </a:p>
          <a:p>
            <a:pPr lvl="1" eaLnBrk="1" hangingPunct="1"/>
            <a:r>
              <a:rPr lang="en-US" dirty="0" smtClean="0"/>
              <a:t>Those W$*#T@F! moments</a:t>
            </a:r>
          </a:p>
          <a:p>
            <a:pPr eaLnBrk="1" hangingPunct="1"/>
            <a:r>
              <a:rPr lang="en-US" dirty="0" smtClean="0"/>
              <a:t>Be patient… </a:t>
            </a:r>
          </a:p>
          <a:p>
            <a:pPr lvl="1" eaLnBrk="1" hangingPunct="1"/>
            <a:r>
              <a:rPr lang="en-US" dirty="0" smtClean="0"/>
              <a:t>We will inevitably encounter “situations” along the way</a:t>
            </a:r>
          </a:p>
          <a:p>
            <a:pPr eaLnBrk="1" hangingPunct="1"/>
            <a:r>
              <a:rPr lang="en-US" dirty="0" smtClean="0"/>
              <a:t>Be flexible…</a:t>
            </a:r>
          </a:p>
          <a:p>
            <a:pPr lvl="1" eaLnBrk="1" hangingPunct="1"/>
            <a:r>
              <a:rPr lang="en-US" dirty="0" smtClean="0"/>
              <a:t>We will have to be creative in workarounds</a:t>
            </a:r>
          </a:p>
          <a:p>
            <a:pPr eaLnBrk="1" hangingPunct="1"/>
            <a:r>
              <a:rPr lang="en-US" dirty="0" smtClean="0"/>
              <a:t>Be constructive…</a:t>
            </a:r>
          </a:p>
          <a:p>
            <a:pPr lvl="1" eaLnBrk="1" hangingPunct="1"/>
            <a:r>
              <a:rPr lang="en-US" dirty="0" smtClean="0"/>
              <a:t>Tell me how I can make everyone’s experience better</a:t>
            </a:r>
          </a:p>
        </p:txBody>
      </p:sp>
    </p:spTree>
    <p:extLst>
      <p:ext uri="{BB962C8B-B14F-4D97-AF65-F5344CB8AC3E}">
        <p14:creationId xmlns:p14="http://schemas.microsoft.com/office/powerpoint/2010/main" val="143262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l_souls_from_new_college_la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3200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(All Souls College, Oxford)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04800" y="5181600"/>
            <a:ext cx="80772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… and back.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pic>
        <p:nvPicPr>
          <p:cNvPr id="3" name="Picture 2" descr="University_of_Maryland_S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1066800" cy="1066800"/>
          </a:xfrm>
          <a:prstGeom prst="rect">
            <a:avLst/>
          </a:prstGeom>
        </p:spPr>
      </p:pic>
      <p:pic>
        <p:nvPicPr>
          <p:cNvPr id="2" name="Picture 1" descr="UniversityOfWaterloo_logo_horiz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76200"/>
            <a:ext cx="4181044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8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itennoj_honbo_garden06s3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50688" y="0"/>
            <a:ext cx="10245376" cy="6857999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2743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FFFFFF"/>
                </a:solidFill>
              </a:rPr>
              <a:t>Source: </a:t>
            </a:r>
            <a:r>
              <a:rPr lang="en-US" sz="1000" b="0" dirty="0" smtClean="0">
                <a:solidFill>
                  <a:srgbClr val="FFFFFF"/>
                </a:solidFill>
              </a:rPr>
              <a:t>Wikipedia (Japanese rock garden)</a:t>
            </a:r>
            <a:endParaRPr lang="en-US" sz="1000" b="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“Hadoop Zen”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50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itennoj_honbo_garden06s3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50688" y="0"/>
            <a:ext cx="10245376" cy="6857999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2743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FFFFFF"/>
                </a:solidFill>
              </a:rPr>
              <a:t>Source: </a:t>
            </a:r>
            <a:r>
              <a:rPr lang="en-US" sz="1000" b="0" dirty="0" smtClean="0">
                <a:solidFill>
                  <a:srgbClr val="FFFFFF"/>
                </a:solidFill>
              </a:rPr>
              <a:t>Wikipedia (Japanese rock garden)</a:t>
            </a:r>
            <a:endParaRPr lang="en-US" sz="1000" b="0" dirty="0">
              <a:solidFill>
                <a:srgbClr val="FFFFFF"/>
              </a:solidFill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0" y="2476500"/>
            <a:ext cx="9144000" cy="10287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baseline="0">
                <a:solidFill>
                  <a:schemeClr val="bg1"/>
                </a:solidFill>
                <a:latin typeface="Gill Sans"/>
                <a:ea typeface="+mj-ea"/>
                <a:cs typeface="Gill San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45713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6pPr>
            <a:lvl7pPr marL="914259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7pPr>
            <a:lvl8pPr marL="137139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8pPr>
            <a:lvl9pPr marL="1828519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US" sz="7200" b="0" dirty="0" smtClean="0">
                <a:solidFill>
                  <a:schemeClr val="tx1"/>
                </a:solidFill>
              </a:rPr>
              <a:t>Questions?</a:t>
            </a:r>
            <a:endParaRPr lang="en-US" sz="7200" b="0" dirty="0">
              <a:solidFill>
                <a:schemeClr val="tx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895600" y="4724400"/>
            <a:ext cx="5943600" cy="175260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lIns="274320" tIns="91440" rIns="274320" bIns="91440"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schemeClr val="bg1"/>
                </a:solidFill>
                <a:latin typeface="Gill Sans"/>
                <a:ea typeface="+mj-ea"/>
                <a:cs typeface="Gill Sans"/>
              </a:rPr>
              <a:t>To Do: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kern="0" dirty="0" smtClean="0">
                <a:solidFill>
                  <a:schemeClr val="bg1"/>
                </a:solidFill>
                <a:latin typeface="Gill Sans"/>
                <a:ea typeface="+mj-ea"/>
                <a:cs typeface="Gill Sans"/>
              </a:rPr>
              <a:t>1. Bookmark course homepage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kern="0" dirty="0" smtClean="0">
                <a:solidFill>
                  <a:schemeClr val="bg1"/>
                </a:solidFill>
                <a:latin typeface="Gill Sans"/>
                <a:ea typeface="+mj-ea"/>
                <a:cs typeface="Gill Sans"/>
              </a:rPr>
              <a:t>2. Get on Piazza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kern="0" dirty="0" smtClean="0">
                <a:solidFill>
                  <a:schemeClr val="bg1"/>
                </a:solidFill>
                <a:latin typeface="Gill Sans"/>
                <a:ea typeface="+mj-ea"/>
                <a:cs typeface="Gill Sans"/>
              </a:rPr>
              <a:t>3. Register for </a:t>
            </a:r>
            <a:r>
              <a:rPr lang="en-US" sz="2400" b="0" kern="0" dirty="0" err="1" smtClean="0">
                <a:solidFill>
                  <a:schemeClr val="bg1"/>
                </a:solidFill>
                <a:latin typeface="Gill Sans"/>
                <a:ea typeface="+mj-ea"/>
                <a:cs typeface="Gill Sans"/>
              </a:rPr>
              <a:t>GitHub</a:t>
            </a:r>
            <a:r>
              <a:rPr lang="en-US" sz="2400" b="0" kern="0" dirty="0" smtClean="0">
                <a:solidFill>
                  <a:schemeClr val="bg1"/>
                </a:solidFill>
                <a:latin typeface="Gill Sans"/>
                <a:ea typeface="+mj-ea"/>
                <a:cs typeface="Gill Sans"/>
              </a:rPr>
              <a:t> educational account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29617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800px-Hard_disk_platters_and_he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149430" y="0"/>
            <a:ext cx="10293430" cy="6858000"/>
          </a:xfrm>
          <a:prstGeom prst="rect">
            <a:avLst/>
          </a:prstGeom>
        </p:spPr>
      </p:pic>
      <p:sp>
        <p:nvSpPr>
          <p:cNvPr id="33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(Hard disk drive)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753100"/>
            <a:ext cx="8686800" cy="10287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Big Data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44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53100"/>
            <a:ext cx="8686800" cy="1028700"/>
          </a:xfrm>
        </p:spPr>
        <p:txBody>
          <a:bodyPr/>
          <a:lstStyle/>
          <a:p>
            <a:pPr algn="r"/>
            <a:r>
              <a:rPr lang="en-US" dirty="0" smtClean="0"/>
              <a:t>How much data?</a:t>
            </a:r>
            <a:endParaRPr lang="en-US" dirty="0"/>
          </a:p>
        </p:txBody>
      </p:sp>
      <p:grpSp>
        <p:nvGrpSpPr>
          <p:cNvPr id="3" name="Group 24"/>
          <p:cNvGrpSpPr/>
          <p:nvPr/>
        </p:nvGrpSpPr>
        <p:grpSpPr>
          <a:xfrm>
            <a:off x="381000" y="1981200"/>
            <a:ext cx="4267200" cy="792956"/>
            <a:chOff x="381000" y="1673662"/>
            <a:chExt cx="4267200" cy="792956"/>
          </a:xfrm>
        </p:grpSpPr>
        <p:pic>
          <p:nvPicPr>
            <p:cNvPr id="4" name="Picture 3" descr="ebay-logo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1000" y="1673662"/>
              <a:ext cx="1905000" cy="79295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209800" y="1749862"/>
              <a:ext cx="2438400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0" dirty="0" smtClean="0">
                  <a:solidFill>
                    <a:srgbClr val="FF0000"/>
                  </a:solidFill>
                  <a:latin typeface="Gill Sans"/>
                  <a:cs typeface="Gill Sans"/>
                </a:rPr>
                <a:t>Hadoop: 10K nodes, 150K cores, 150 PB (4/2014)</a:t>
              </a:r>
            </a:p>
          </p:txBody>
        </p:sp>
      </p:grpSp>
      <p:grpSp>
        <p:nvGrpSpPr>
          <p:cNvPr id="5" name="Group 23"/>
          <p:cNvGrpSpPr/>
          <p:nvPr/>
        </p:nvGrpSpPr>
        <p:grpSpPr>
          <a:xfrm>
            <a:off x="152400" y="76200"/>
            <a:ext cx="6019800" cy="1077218"/>
            <a:chOff x="228600" y="300335"/>
            <a:chExt cx="6019800" cy="1077218"/>
          </a:xfrm>
        </p:grpSpPr>
        <p:pic>
          <p:nvPicPr>
            <p:cNvPr id="8" name="Picture 7" descr="google-logo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8600" y="300335"/>
              <a:ext cx="2198182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2438400" y="300335"/>
              <a:ext cx="381000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0" dirty="0" smtClean="0">
                  <a:solidFill>
                    <a:srgbClr val="FF6600"/>
                  </a:solidFill>
                  <a:latin typeface="Gill Sans"/>
                  <a:cs typeface="Gill Sans"/>
                </a:rPr>
                <a:t>Processes 20 PB a day (2008)</a:t>
              </a:r>
            </a:p>
            <a:p>
              <a:r>
                <a:rPr lang="en-US" b="0" dirty="0" smtClean="0">
                  <a:solidFill>
                    <a:srgbClr val="FF6600"/>
                  </a:solidFill>
                  <a:latin typeface="Gill Sans"/>
                  <a:cs typeface="Gill Sans"/>
                </a:rPr>
                <a:t>Crawls 20B web pages a day (2012)</a:t>
              </a:r>
            </a:p>
            <a:p>
              <a:r>
                <a:rPr lang="en-US" b="0" dirty="0" smtClean="0">
                  <a:solidFill>
                    <a:srgbClr val="FF6600"/>
                  </a:solidFill>
                  <a:latin typeface="Gill Sans"/>
                  <a:cs typeface="Gill Sans"/>
                </a:rPr>
                <a:t>Search index is 100+ PB (5/2014)</a:t>
              </a:r>
            </a:p>
            <a:p>
              <a:r>
                <a:rPr lang="en-US" b="0" dirty="0" err="1" smtClean="0">
                  <a:solidFill>
                    <a:srgbClr val="FF6600"/>
                  </a:solidFill>
                  <a:latin typeface="Gill Sans"/>
                  <a:cs typeface="Gill Sans"/>
                </a:rPr>
                <a:t>Bigtable</a:t>
              </a:r>
              <a:r>
                <a:rPr lang="en-US" b="0" dirty="0" smtClean="0">
                  <a:solidFill>
                    <a:srgbClr val="FF6600"/>
                  </a:solidFill>
                  <a:latin typeface="Gill Sans"/>
                  <a:cs typeface="Gill Sans"/>
                </a:rPr>
                <a:t> serves 2+ EB, 600M QPS (5/2014)</a:t>
              </a:r>
            </a:p>
          </p:txBody>
        </p:sp>
      </p:grpSp>
      <p:grpSp>
        <p:nvGrpSpPr>
          <p:cNvPr id="7" name="Group 28"/>
          <p:cNvGrpSpPr/>
          <p:nvPr/>
        </p:nvGrpSpPr>
        <p:grpSpPr>
          <a:xfrm>
            <a:off x="228600" y="2819400"/>
            <a:ext cx="4572000" cy="838200"/>
            <a:chOff x="533400" y="3200400"/>
            <a:chExt cx="4572000" cy="838200"/>
          </a:xfrm>
        </p:grpSpPr>
        <p:pic>
          <p:nvPicPr>
            <p:cNvPr id="10" name="Picture 9" descr="facebook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77627" y="3200400"/>
              <a:ext cx="2227773" cy="8382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33400" y="3276600"/>
              <a:ext cx="2438400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0" dirty="0" smtClean="0">
                  <a:solidFill>
                    <a:srgbClr val="002060"/>
                  </a:solidFill>
                  <a:latin typeface="Gill Sans"/>
                  <a:cs typeface="Gill Sans"/>
                </a:rPr>
                <a:t>300 PB data in Hive + </a:t>
              </a:r>
              <a:br>
                <a:rPr lang="en-US" b="0" dirty="0" smtClean="0">
                  <a:solidFill>
                    <a:srgbClr val="002060"/>
                  </a:solidFill>
                  <a:latin typeface="Gill Sans"/>
                  <a:cs typeface="Gill Sans"/>
                </a:rPr>
              </a:br>
              <a:r>
                <a:rPr lang="en-US" b="0" dirty="0">
                  <a:solidFill>
                    <a:srgbClr val="002060"/>
                  </a:solidFill>
                  <a:latin typeface="Gill Sans"/>
                  <a:cs typeface="Gill Sans"/>
                </a:rPr>
                <a:t>6</a:t>
              </a:r>
              <a:r>
                <a:rPr lang="en-US" b="0" dirty="0" smtClean="0">
                  <a:solidFill>
                    <a:srgbClr val="002060"/>
                  </a:solidFill>
                  <a:latin typeface="Gill Sans"/>
                  <a:cs typeface="Gill Sans"/>
                </a:rPr>
                <a:t>00 TB/day (4/2014)</a:t>
              </a:r>
            </a:p>
          </p:txBody>
        </p:sp>
      </p:grpSp>
      <p:grpSp>
        <p:nvGrpSpPr>
          <p:cNvPr id="14" name="Group 25"/>
          <p:cNvGrpSpPr/>
          <p:nvPr/>
        </p:nvGrpSpPr>
        <p:grpSpPr>
          <a:xfrm>
            <a:off x="6324600" y="406400"/>
            <a:ext cx="2590800" cy="889000"/>
            <a:chOff x="4724400" y="1219200"/>
            <a:chExt cx="2590800" cy="889000"/>
          </a:xfrm>
        </p:grpSpPr>
        <p:pic>
          <p:nvPicPr>
            <p:cNvPr id="12" name="Picture 11" descr="Ia_logo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24400" y="1219200"/>
              <a:ext cx="1066800" cy="8890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5791200" y="1422400"/>
              <a:ext cx="1524000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0" dirty="0" smtClean="0">
                  <a:solidFill>
                    <a:schemeClr val="bg1"/>
                  </a:solidFill>
                  <a:latin typeface="Gill Sans"/>
                  <a:cs typeface="Gill Sans"/>
                </a:rPr>
                <a:t>400B pages, 10+ PB (2/2014)</a:t>
              </a:r>
            </a:p>
          </p:txBody>
        </p:sp>
      </p:grpSp>
      <p:grpSp>
        <p:nvGrpSpPr>
          <p:cNvPr id="15" name="Group 26"/>
          <p:cNvGrpSpPr/>
          <p:nvPr/>
        </p:nvGrpSpPr>
        <p:grpSpPr>
          <a:xfrm>
            <a:off x="5376083" y="2743200"/>
            <a:ext cx="3539317" cy="1524000"/>
            <a:chOff x="5358560" y="2286000"/>
            <a:chExt cx="3539317" cy="1524000"/>
          </a:xfrm>
        </p:grpSpPr>
        <p:pic>
          <p:nvPicPr>
            <p:cNvPr id="18" name="Picture 17" descr="200px-CERN_logo.svg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50669" y="2286000"/>
              <a:ext cx="1547208" cy="1524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5358560" y="2492514"/>
              <a:ext cx="1915909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b="0" dirty="0" smtClean="0">
                  <a:solidFill>
                    <a:srgbClr val="0070C0"/>
                  </a:solidFill>
                  <a:latin typeface="Gill Sans"/>
                  <a:cs typeface="Gill Sans"/>
                </a:rPr>
                <a:t>LHC: ~15 PB a year</a:t>
              </a:r>
              <a:br>
                <a:rPr lang="en-US" b="0" dirty="0" smtClean="0">
                  <a:solidFill>
                    <a:srgbClr val="0070C0"/>
                  </a:solidFill>
                  <a:latin typeface="Gill Sans"/>
                  <a:cs typeface="Gill Sans"/>
                </a:rPr>
              </a:br>
              <a:endParaRPr lang="en-US" b="0" dirty="0">
                <a:solidFill>
                  <a:srgbClr val="0070C0"/>
                </a:solidFill>
                <a:latin typeface="Gill Sans"/>
                <a:cs typeface="Gill Sans"/>
              </a:endParaRPr>
            </a:p>
          </p:txBody>
        </p:sp>
      </p:grpSp>
      <p:grpSp>
        <p:nvGrpSpPr>
          <p:cNvPr id="16" name="Group 27"/>
          <p:cNvGrpSpPr/>
          <p:nvPr/>
        </p:nvGrpSpPr>
        <p:grpSpPr>
          <a:xfrm>
            <a:off x="5335270" y="3505200"/>
            <a:ext cx="3407950" cy="1371600"/>
            <a:chOff x="5557417" y="3748444"/>
            <a:chExt cx="3407950" cy="1371600"/>
          </a:xfrm>
        </p:grpSpPr>
        <p:pic>
          <p:nvPicPr>
            <p:cNvPr id="13" name="Picture 12" descr="670px-Telescope_Render_4_Aug_no_back_copy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57417" y="3748444"/>
              <a:ext cx="1446530" cy="12954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7087229" y="4535268"/>
              <a:ext cx="1878138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0" dirty="0" smtClean="0">
                  <a:solidFill>
                    <a:schemeClr val="tx2">
                      <a:lumMod val="50000"/>
                    </a:schemeClr>
                  </a:solidFill>
                  <a:latin typeface="Gill Sans"/>
                  <a:cs typeface="Gill Sans"/>
                </a:rPr>
                <a:t>LSST: 6-10 PB a year </a:t>
              </a:r>
              <a:br>
                <a:rPr lang="en-US" b="0" dirty="0" smtClean="0">
                  <a:solidFill>
                    <a:schemeClr val="tx2">
                      <a:lumMod val="50000"/>
                    </a:schemeClr>
                  </a:solidFill>
                  <a:latin typeface="Gill Sans"/>
                  <a:cs typeface="Gill Sans"/>
                </a:rPr>
              </a:br>
              <a:r>
                <a:rPr lang="en-US" b="0" dirty="0" smtClean="0">
                  <a:solidFill>
                    <a:schemeClr val="tx2">
                      <a:lumMod val="50000"/>
                    </a:schemeClr>
                  </a:solidFill>
                  <a:latin typeface="Gill Sans"/>
                  <a:cs typeface="Gill Sans"/>
                </a:rPr>
                <a:t>(~2020)</a:t>
              </a:r>
              <a:endParaRPr lang="en-US" b="0" dirty="0">
                <a:solidFill>
                  <a:schemeClr val="tx2">
                    <a:lumMod val="50000"/>
                  </a:schemeClr>
                </a:solidFill>
                <a:latin typeface="Gill Sans"/>
                <a:cs typeface="Gill Sans"/>
              </a:endParaRPr>
            </a:p>
          </p:txBody>
        </p:sp>
      </p:grpSp>
      <p:pic>
        <p:nvPicPr>
          <p:cNvPr id="22" name="Picture 5" descr="bill_gates_01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" y="4648200"/>
            <a:ext cx="314007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ounded Rectangular Callout 4"/>
          <p:cNvSpPr>
            <a:spLocks noChangeArrowheads="1"/>
          </p:cNvSpPr>
          <p:nvPr/>
        </p:nvSpPr>
        <p:spPr bwMode="auto">
          <a:xfrm>
            <a:off x="2590800" y="4419600"/>
            <a:ext cx="2362200" cy="990600"/>
          </a:xfrm>
          <a:prstGeom prst="wedgeRoundRectCallout">
            <a:avLst>
              <a:gd name="adj1" fmla="val -76861"/>
              <a:gd name="adj2" fmla="val 55972"/>
              <a:gd name="adj3" fmla="val 16667"/>
            </a:avLst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000" b="0" dirty="0">
                <a:solidFill>
                  <a:srgbClr val="FF0000"/>
                </a:solidFill>
                <a:latin typeface="Gill Sans"/>
                <a:cs typeface="Gill Sans"/>
              </a:rPr>
              <a:t>640K</a:t>
            </a:r>
            <a:r>
              <a:rPr lang="en-US" sz="2000" b="0" dirty="0">
                <a:latin typeface="Gill Sans"/>
                <a:cs typeface="Gill Sans"/>
              </a:rPr>
              <a:t> </a:t>
            </a:r>
            <a:r>
              <a:rPr lang="en-US" sz="2000" b="0" dirty="0">
                <a:solidFill>
                  <a:schemeClr val="bg2"/>
                </a:solidFill>
                <a:latin typeface="Gill Sans"/>
                <a:cs typeface="Gill Sans"/>
              </a:rPr>
              <a:t>ought to be enough for anybody.</a:t>
            </a:r>
          </a:p>
        </p:txBody>
      </p:sp>
      <p:grpSp>
        <p:nvGrpSpPr>
          <p:cNvPr id="17" name="Group 29"/>
          <p:cNvGrpSpPr/>
          <p:nvPr/>
        </p:nvGrpSpPr>
        <p:grpSpPr>
          <a:xfrm>
            <a:off x="5715000" y="1600200"/>
            <a:ext cx="3276600" cy="932022"/>
            <a:chOff x="5562600" y="439578"/>
            <a:chExt cx="3276600" cy="932022"/>
          </a:xfrm>
        </p:grpSpPr>
        <p:pic>
          <p:nvPicPr>
            <p:cNvPr id="25" name="Picture 24" descr="jpmc_logo.jp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62600" y="439578"/>
              <a:ext cx="3200400" cy="340468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6482966" y="786824"/>
              <a:ext cx="2356234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b="0" dirty="0" smtClean="0">
                  <a:solidFill>
                    <a:srgbClr val="0070C0"/>
                  </a:solidFill>
                  <a:latin typeface="Gill Sans"/>
                  <a:cs typeface="Gill Sans"/>
                </a:rPr>
                <a:t>150 PB on 50k+ servers </a:t>
              </a:r>
              <a:br>
                <a:rPr lang="en-US" b="0" dirty="0" smtClean="0">
                  <a:solidFill>
                    <a:srgbClr val="0070C0"/>
                  </a:solidFill>
                  <a:latin typeface="Gill Sans"/>
                  <a:cs typeface="Gill Sans"/>
                </a:rPr>
              </a:br>
              <a:r>
                <a:rPr lang="en-US" b="0" dirty="0" smtClean="0">
                  <a:solidFill>
                    <a:srgbClr val="0070C0"/>
                  </a:solidFill>
                  <a:latin typeface="Gill Sans"/>
                  <a:cs typeface="Gill Sans"/>
                </a:rPr>
                <a:t>running 15k apps (6/2011)</a:t>
              </a:r>
              <a:endParaRPr lang="en-US" b="0" dirty="0">
                <a:solidFill>
                  <a:srgbClr val="0070C0"/>
                </a:solidFill>
                <a:latin typeface="Gill Sans"/>
                <a:cs typeface="Gill Sans"/>
              </a:endParaRPr>
            </a:p>
          </p:txBody>
        </p:sp>
      </p:grpSp>
      <p:grpSp>
        <p:nvGrpSpPr>
          <p:cNvPr id="24" name="Group 28"/>
          <p:cNvGrpSpPr/>
          <p:nvPr/>
        </p:nvGrpSpPr>
        <p:grpSpPr>
          <a:xfrm>
            <a:off x="381000" y="3568700"/>
            <a:ext cx="4648200" cy="850900"/>
            <a:chOff x="381000" y="3429000"/>
            <a:chExt cx="4648200" cy="850900"/>
          </a:xfrm>
        </p:grpSpPr>
        <p:pic>
          <p:nvPicPr>
            <p:cNvPr id="27" name="Picture 26" descr="aws-logo-1.jp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1000" y="3429000"/>
              <a:ext cx="2092377" cy="850900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2438400" y="3542724"/>
              <a:ext cx="2590800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0" dirty="0" smtClean="0">
                  <a:solidFill>
                    <a:srgbClr val="FF6600"/>
                  </a:solidFill>
                  <a:latin typeface="Gill Sans"/>
                  <a:cs typeface="Gill Sans"/>
                </a:rPr>
                <a:t>S3: 2T objects, 1.1M request/second (4/2013)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446510" y="5057775"/>
            <a:ext cx="3367290" cy="885825"/>
            <a:chOff x="5446510" y="5105400"/>
            <a:chExt cx="3367290" cy="885825"/>
          </a:xfrm>
        </p:grpSpPr>
        <p:pic>
          <p:nvPicPr>
            <p:cNvPr id="29" name="Picture 28" descr="320px-SKA_overview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9000" y="5105400"/>
              <a:ext cx="1574800" cy="885825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5446510" y="5282624"/>
              <a:ext cx="1623562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b="0" dirty="0" smtClean="0">
                  <a:solidFill>
                    <a:schemeClr val="accent6">
                      <a:lumMod val="25000"/>
                    </a:schemeClr>
                  </a:solidFill>
                  <a:latin typeface="Gill Sans"/>
                  <a:cs typeface="Gill Sans"/>
                </a:rPr>
                <a:t>SKA: 0.3 – 1.5 EB </a:t>
              </a:r>
              <a:br>
                <a:rPr lang="en-US" b="0" dirty="0" smtClean="0">
                  <a:solidFill>
                    <a:schemeClr val="accent6">
                      <a:lumMod val="25000"/>
                    </a:schemeClr>
                  </a:solidFill>
                  <a:latin typeface="Gill Sans"/>
                  <a:cs typeface="Gill Sans"/>
                </a:rPr>
              </a:br>
              <a:r>
                <a:rPr lang="en-US" b="0" dirty="0" smtClean="0">
                  <a:solidFill>
                    <a:schemeClr val="accent6">
                      <a:lumMod val="25000"/>
                    </a:schemeClr>
                  </a:solidFill>
                  <a:latin typeface="Gill Sans"/>
                  <a:cs typeface="Gill Sans"/>
                </a:rPr>
                <a:t>per year (~2020)</a:t>
              </a:r>
              <a:endParaRPr lang="en-US" b="0" dirty="0">
                <a:solidFill>
                  <a:schemeClr val="accent6">
                    <a:lumMod val="25000"/>
                  </a:schemeClr>
                </a:solidFill>
                <a:latin typeface="Gill Sans"/>
                <a:cs typeface="Gill Sans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28600" y="1295400"/>
            <a:ext cx="5181600" cy="584776"/>
            <a:chOff x="228600" y="1295400"/>
            <a:chExt cx="5181600" cy="584776"/>
          </a:xfrm>
        </p:grpSpPr>
        <p:pic>
          <p:nvPicPr>
            <p:cNvPr id="32" name="Picture 31" descr="yahoo_logo_2.jp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1295400"/>
              <a:ext cx="2667000" cy="506730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2971800" y="1295400"/>
              <a:ext cx="2438400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0" dirty="0" smtClean="0">
                  <a:solidFill>
                    <a:srgbClr val="660066"/>
                  </a:solidFill>
                  <a:latin typeface="Gill Sans"/>
                  <a:cs typeface="Gill Sans"/>
                </a:rPr>
                <a:t>19 Hadoop clusters: 600 PB, 40k servers (9/2015)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502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ount_Everest_as_seen_from_Drukair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5400" y="-33957"/>
            <a:ext cx="12115800" cy="6910613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(Everest)</a:t>
            </a:r>
            <a:endParaRPr lang="en-US" sz="1000" b="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2400" y="304800"/>
            <a:ext cx="4495800" cy="10287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Why big data?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800600" y="304800"/>
            <a:ext cx="3429000" cy="6096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Science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800600" y="762000"/>
            <a:ext cx="3429000" cy="6096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Engineering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800600" y="1219200"/>
            <a:ext cx="3429000" cy="6096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Commerce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800600" y="1676400"/>
            <a:ext cx="3429000" cy="6096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Society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9376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hc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0" y="-24630"/>
            <a:ext cx="10667999" cy="690726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762000" y="5791200"/>
            <a:ext cx="3657600" cy="838200"/>
          </a:xfrm>
          <a:prstGeom prst="rect">
            <a:avLst/>
          </a:prstGeom>
        </p:spPr>
        <p:txBody>
          <a:bodyPr/>
          <a:lstStyle/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</a:pPr>
            <a:r>
              <a:rPr lang="en-US" sz="2000" b="0" kern="0" dirty="0" smtClean="0">
                <a:solidFill>
                  <a:srgbClr val="FFFFFF"/>
                </a:solidFill>
                <a:latin typeface="Gill Sans"/>
                <a:cs typeface="Gill Sans"/>
              </a:rPr>
              <a:t>Emergence of the 4</a:t>
            </a:r>
            <a:r>
              <a:rPr lang="en-US" sz="2000" b="0" kern="0" baseline="30000" dirty="0" smtClean="0">
                <a:solidFill>
                  <a:srgbClr val="FFFFFF"/>
                </a:solidFill>
                <a:latin typeface="Gill Sans"/>
                <a:cs typeface="Gill Sans"/>
              </a:rPr>
              <a:t>th</a:t>
            </a:r>
            <a:r>
              <a:rPr lang="en-US" sz="2000" b="0" kern="0" dirty="0" smtClean="0">
                <a:solidFill>
                  <a:srgbClr val="FFFFFF"/>
                </a:solidFill>
                <a:latin typeface="Gill Sans"/>
                <a:cs typeface="Gill Sans"/>
              </a:rPr>
              <a:t> Paradigm</a:t>
            </a:r>
          </a:p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cs typeface="Gill Sans"/>
              </a:rPr>
              <a:t>Data-intensive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cs typeface="Gill Sans"/>
              </a:rPr>
              <a:t> e-Science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cs typeface="Gill Sans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78180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000" b="0" dirty="0" err="1" smtClean="0"/>
              <a:t>Maximilien</a:t>
            </a:r>
            <a:r>
              <a:rPr lang="en-US" sz="1000" b="0" dirty="0" smtClean="0"/>
              <a:t> Brice, © CERN</a:t>
            </a:r>
            <a:endParaRPr lang="en-US" sz="1000" b="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5105400"/>
            <a:ext cx="3886200" cy="6858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Science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82691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My Theme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FF99"/>
      </a:accent1>
      <a:accent2>
        <a:srgbClr val="9999FF"/>
      </a:accent2>
      <a:accent3>
        <a:srgbClr val="CCFF99"/>
      </a:accent3>
      <a:accent4>
        <a:srgbClr val="FF99CC"/>
      </a:accent4>
      <a:accent5>
        <a:srgbClr val="99CCFF"/>
      </a:accent5>
      <a:accent6>
        <a:srgbClr val="FFCC99"/>
      </a:accent6>
      <a:hlink>
        <a:srgbClr val="FFFF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48817</TotalTime>
  <Words>2454</Words>
  <Application>Microsoft Macintosh PowerPoint</Application>
  <PresentationFormat>On-screen Show (4:3)</PresentationFormat>
  <Paragraphs>537</Paragraphs>
  <Slides>51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Big Data</vt:lpstr>
      <vt:lpstr>How much data?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Divide and Conquer</vt:lpstr>
      <vt:lpstr>Parallelization Challenges</vt:lpstr>
      <vt:lpstr>Common Theme?</vt:lpstr>
      <vt:lpstr>PowerPoint Presentation</vt:lpstr>
      <vt:lpstr>Managing Multiple Workers</vt:lpstr>
      <vt:lpstr>Current Tools</vt:lpstr>
      <vt:lpstr>Where the rubber meets the road</vt:lpstr>
      <vt:lpstr>PowerPoint Presentation</vt:lpstr>
      <vt:lpstr>PowerPoint Presentation</vt:lpstr>
      <vt:lpstr>PowerPoint Presentation</vt:lpstr>
      <vt:lpstr>PowerPoint Presentation</vt:lpstr>
      <vt:lpstr>The datacenter is the computer</vt:lpstr>
      <vt:lpstr>PowerPoint Presentation</vt:lpstr>
      <vt:lpstr>Typical Big Data Problem</vt:lpstr>
      <vt:lpstr>Roots in Functional Programming</vt:lpstr>
      <vt:lpstr>MapReduce</vt:lpstr>
      <vt:lpstr>PowerPoint Presentation</vt:lpstr>
      <vt:lpstr>MapReduce</vt:lpstr>
      <vt:lpstr>MapReduce “Runtime”</vt:lpstr>
      <vt:lpstr>MapReduce</vt:lpstr>
      <vt:lpstr>PowerPoint Presentation</vt:lpstr>
      <vt:lpstr>Two more details…</vt:lpstr>
      <vt:lpstr>“Hello World”: Word Count</vt:lpstr>
      <vt:lpstr>MapReduce can refer to…</vt:lpstr>
      <vt:lpstr>MapReduce Implementations</vt:lpstr>
      <vt:lpstr>PowerPoint Presentation</vt:lpstr>
      <vt:lpstr>PowerPoint Presentation</vt:lpstr>
      <vt:lpstr>My Expectations</vt:lpstr>
      <vt:lpstr>Course Design</vt:lpstr>
      <vt:lpstr>Assignment Mechanics</vt:lpstr>
      <vt:lpstr>Course Materials</vt:lpstr>
      <vt:lpstr>MapReduce/Spark Environments</vt:lpstr>
      <vt:lpstr>Be Prepared…</vt:lpstr>
      <vt:lpstr>“Hadoop Zen”</vt:lpstr>
      <vt:lpstr>“Hadoop Zen”</vt:lpstr>
      <vt:lpstr>PowerPoint Presentation</vt:lpstr>
    </vt:vector>
  </TitlesOfParts>
  <Manager/>
  <Company>University of Waterloo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Data Infrastructure</dc:title>
  <dc:subject/>
  <dc:creator>Jimmy Lin</dc:creator>
  <cp:keywords/>
  <dc:description/>
  <cp:lastModifiedBy>Jimmy Lin</cp:lastModifiedBy>
  <cp:revision>8551</cp:revision>
  <dcterms:created xsi:type="dcterms:W3CDTF">2012-08-31T06:36:49Z</dcterms:created>
  <dcterms:modified xsi:type="dcterms:W3CDTF">2016-01-15T02:19:40Z</dcterms:modified>
  <cp:category/>
</cp:coreProperties>
</file>