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1460" r:id="rId2"/>
    <p:sldId id="1384" r:id="rId3"/>
    <p:sldId id="1471" r:id="rId4"/>
    <p:sldId id="1461" r:id="rId5"/>
    <p:sldId id="1462" r:id="rId6"/>
    <p:sldId id="1472" r:id="rId7"/>
    <p:sldId id="1463" r:id="rId8"/>
    <p:sldId id="1464" r:id="rId9"/>
    <p:sldId id="1465" r:id="rId10"/>
    <p:sldId id="1489" r:id="rId11"/>
    <p:sldId id="1474" r:id="rId12"/>
    <p:sldId id="1410" r:id="rId13"/>
    <p:sldId id="1425" r:id="rId14"/>
    <p:sldId id="1427" r:id="rId15"/>
    <p:sldId id="1426" r:id="rId16"/>
    <p:sldId id="1428" r:id="rId17"/>
    <p:sldId id="1408" r:id="rId18"/>
    <p:sldId id="1432" r:id="rId19"/>
    <p:sldId id="1434" r:id="rId20"/>
    <p:sldId id="1437" r:id="rId21"/>
    <p:sldId id="1438" r:id="rId22"/>
    <p:sldId id="1423" r:id="rId23"/>
    <p:sldId id="1424" r:id="rId24"/>
    <p:sldId id="1433" r:id="rId25"/>
    <p:sldId id="1495" r:id="rId26"/>
    <p:sldId id="1475" r:id="rId27"/>
    <p:sldId id="1490" r:id="rId28"/>
    <p:sldId id="1492" r:id="rId29"/>
    <p:sldId id="1491" r:id="rId30"/>
    <p:sldId id="1493" r:id="rId31"/>
    <p:sldId id="1494" r:id="rId32"/>
    <p:sldId id="1476" r:id="rId33"/>
    <p:sldId id="1480" r:id="rId34"/>
    <p:sldId id="1478" r:id="rId35"/>
    <p:sldId id="1479" r:id="rId36"/>
    <p:sldId id="1441" r:id="rId37"/>
    <p:sldId id="1481" r:id="rId38"/>
    <p:sldId id="1442" r:id="rId39"/>
    <p:sldId id="1443" r:id="rId40"/>
    <p:sldId id="1444" r:id="rId41"/>
    <p:sldId id="1445" r:id="rId42"/>
    <p:sldId id="1448" r:id="rId43"/>
    <p:sldId id="1447" r:id="rId44"/>
    <p:sldId id="1483" r:id="rId45"/>
    <p:sldId id="1482" r:id="rId46"/>
    <p:sldId id="1484" r:id="rId47"/>
    <p:sldId id="1485" r:id="rId48"/>
    <p:sldId id="1486" r:id="rId49"/>
    <p:sldId id="1487" r:id="rId50"/>
    <p:sldId id="1488" r:id="rId51"/>
    <p:sldId id="1496" r:id="rId52"/>
    <p:sldId id="1278" r:id="rId53"/>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9" autoAdjust="0"/>
    <p:restoredTop sz="75202" autoAdjust="0"/>
  </p:normalViewPr>
  <p:slideViewPr>
    <p:cSldViewPr>
      <p:cViewPr>
        <p:scale>
          <a:sx n="100" d="100"/>
          <a:sy n="100" d="100"/>
        </p:scale>
        <p:origin x="-2680" y="-177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133601" y="1371600"/>
            <a:ext cx="6477000" cy="1752600"/>
          </a:xfrm>
        </p:spPr>
        <p:txBody>
          <a:bodyPr/>
          <a:lstStyle>
            <a:lvl1pPr>
              <a:defRPr sz="4200"/>
            </a:lvl1pPr>
          </a:lstStyle>
          <a:p>
            <a:r>
              <a:rPr lang="en-US"/>
              <a:t>Click to edit Master title style</a:t>
            </a:r>
          </a:p>
        </p:txBody>
      </p:sp>
      <p:sp>
        <p:nvSpPr>
          <p:cNvPr id="48131" name="Rectangle 3"/>
          <p:cNvSpPr>
            <a:spLocks noGrp="1" noChangeArrowheads="1"/>
          </p:cNvSpPr>
          <p:nvPr>
            <p:ph type="subTitle" idx="1"/>
          </p:nvPr>
        </p:nvSpPr>
        <p:spPr>
          <a:xfrm>
            <a:off x="2133601" y="3733800"/>
            <a:ext cx="6477000" cy="19812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14300"/>
            <a:ext cx="86868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066800"/>
            <a:ext cx="8458200" cy="5105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3" r:id="rId5"/>
    <p:sldLayoutId id="2147483654" r:id="rId6"/>
    <p:sldLayoutId id="2147483657" r:id="rId7"/>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219200"/>
            <a:ext cx="8991600" cy="1371601"/>
          </a:xfrm>
          <a:prstGeom prst="rect">
            <a:avLst/>
          </a:prstGeom>
          <a:noFill/>
          <a:ln w="9525">
            <a:noFill/>
            <a:miter lim="800000"/>
            <a:headEnd/>
            <a:tailEnd/>
          </a:ln>
        </p:spPr>
        <p:txBody>
          <a:bodyPr lIns="91425" tIns="45713" rIns="91425" bIns="45713" anchor="ctr"/>
          <a:lstStyle/>
          <a:p>
            <a:pPr algn="ctr" eaLnBrk="1" hangingPunct="1"/>
            <a:r>
              <a:rPr lang="en-US" sz="3600" dirty="0">
                <a:solidFill>
                  <a:schemeClr val="bg2"/>
                </a:solidFill>
                <a:latin typeface="Gill Sans"/>
                <a:cs typeface="Gill Sans"/>
              </a:rPr>
              <a:t>Big Data Infrastructure</a:t>
            </a:r>
          </a:p>
        </p:txBody>
      </p:sp>
      <p:sp>
        <p:nvSpPr>
          <p:cNvPr id="11" name="Rectangle 3"/>
          <p:cNvSpPr txBox="1">
            <a:spLocks noChangeArrowheads="1"/>
          </p:cNvSpPr>
          <p:nvPr/>
        </p:nvSpPr>
        <p:spPr bwMode="auto">
          <a:xfrm>
            <a:off x="3276600" y="4038600"/>
            <a:ext cx="3886200" cy="11430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algn="r" defTabSz="914259" eaLnBrk="1" hangingPunct="1">
              <a:buClr>
                <a:srgbClr val="5675A9"/>
              </a:buClr>
              <a:buSzPct val="75000"/>
              <a:defRPr/>
            </a:pPr>
            <a:r>
              <a:rPr lang="en-US" sz="2000" b="0" kern="0" dirty="0" smtClean="0">
                <a:solidFill>
                  <a:schemeClr val="bg2"/>
                </a:solidFill>
                <a:latin typeface="Gill Sans"/>
                <a:cs typeface="Gill Sans"/>
              </a:rPr>
              <a:t>Jimmy Lin</a:t>
            </a:r>
          </a:p>
          <a:p>
            <a:pPr algn="r" defTabSz="914259" eaLnBrk="1" hangingPunct="1">
              <a:buClr>
                <a:srgbClr val="5675A9"/>
              </a:buClr>
              <a:buSzPct val="75000"/>
              <a:defRPr/>
            </a:pPr>
            <a:r>
              <a:rPr lang="en-US" sz="2000" b="0" kern="0" dirty="0" smtClean="0">
                <a:solidFill>
                  <a:schemeClr val="bg2"/>
                </a:solidFill>
                <a:latin typeface="Gill Sans"/>
                <a:cs typeface="Gill Sans"/>
              </a:rPr>
              <a:t>University of Maryland</a:t>
            </a:r>
          </a:p>
          <a:p>
            <a:pPr algn="r" defTabSz="914259" eaLnBrk="1" hangingPunct="1">
              <a:buClr>
                <a:srgbClr val="5675A9"/>
              </a:buClr>
              <a:buSzPct val="75000"/>
              <a:defRPr/>
            </a:pPr>
            <a:r>
              <a:rPr lang="en-US" sz="2000" b="0" kern="0" dirty="0" smtClean="0">
                <a:solidFill>
                  <a:schemeClr val="bg2"/>
                </a:solidFill>
                <a:latin typeface="Gill Sans"/>
                <a:cs typeface="Gill Sans"/>
              </a:rPr>
              <a:t>Monday, April 6, 2015</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pic>
        <p:nvPicPr>
          <p:cNvPr id="6" name="Picture 5" descr="University_of_Maryland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4038600"/>
            <a:ext cx="1143000" cy="1143000"/>
          </a:xfrm>
          <a:prstGeom prst="rect">
            <a:avLst/>
          </a:prstGeom>
        </p:spPr>
      </p:pic>
      <p:sp>
        <p:nvSpPr>
          <p:cNvPr id="7" name="Rectangle 14"/>
          <p:cNvSpPr>
            <a:spLocks noChangeArrowheads="1"/>
          </p:cNvSpPr>
          <p:nvPr/>
        </p:nvSpPr>
        <p:spPr bwMode="auto">
          <a:xfrm>
            <a:off x="76200" y="2362200"/>
            <a:ext cx="8991600" cy="9144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Session 9: Beyond MapReduce — Dataflow Languages</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Tree>
    <p:extLst>
      <p:ext uri="{BB962C8B-B14F-4D97-AF65-F5344CB8AC3E}">
        <p14:creationId xmlns:p14="http://schemas.microsoft.com/office/powerpoint/2010/main" val="3262903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Architecture</a:t>
            </a:r>
            <a:endParaRPr lang="en-US" dirty="0"/>
          </a:p>
        </p:txBody>
      </p:sp>
      <p:pic>
        <p:nvPicPr>
          <p:cNvPr id="3" name="Picture 2" descr="Screen Shot 2015-03-31 at 10.3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695" y="990600"/>
            <a:ext cx="5145105" cy="5715000"/>
          </a:xfrm>
          <a:prstGeom prst="rect">
            <a:avLst/>
          </a:prstGeom>
        </p:spPr>
      </p:pic>
    </p:spTree>
    <p:extLst>
      <p:ext uri="{BB962C8B-B14F-4D97-AF65-F5344CB8AC3E}">
        <p14:creationId xmlns:p14="http://schemas.microsoft.com/office/powerpoint/2010/main" val="1835852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Implementation</a:t>
            </a:r>
            <a:endParaRPr lang="en-US" dirty="0"/>
          </a:p>
        </p:txBody>
      </p:sp>
      <p:sp>
        <p:nvSpPr>
          <p:cNvPr id="3" name="Content Placeholder 2"/>
          <p:cNvSpPr>
            <a:spLocks noGrp="1"/>
          </p:cNvSpPr>
          <p:nvPr>
            <p:ph idx="1"/>
          </p:nvPr>
        </p:nvSpPr>
        <p:spPr/>
        <p:txBody>
          <a:bodyPr/>
          <a:lstStyle/>
          <a:p>
            <a:r>
              <a:rPr lang="en-US" dirty="0" err="1" smtClean="0"/>
              <a:t>Metastore</a:t>
            </a:r>
            <a:r>
              <a:rPr lang="en-US" dirty="0" smtClean="0"/>
              <a:t> holds metadata</a:t>
            </a:r>
          </a:p>
          <a:p>
            <a:pPr lvl="1"/>
            <a:r>
              <a:rPr lang="en-US" dirty="0" smtClean="0"/>
              <a:t>Databases, tables</a:t>
            </a:r>
          </a:p>
          <a:p>
            <a:pPr lvl="1"/>
            <a:r>
              <a:rPr lang="en-US" dirty="0" smtClean="0"/>
              <a:t>Schemas (field names, field types, etc.)</a:t>
            </a:r>
          </a:p>
          <a:p>
            <a:pPr lvl="1"/>
            <a:r>
              <a:rPr lang="en-US" dirty="0" smtClean="0"/>
              <a:t>Permission information (roles and users)</a:t>
            </a:r>
          </a:p>
          <a:p>
            <a:r>
              <a:rPr lang="en-US" dirty="0" smtClean="0"/>
              <a:t>Hive data stored in HDFS</a:t>
            </a:r>
          </a:p>
          <a:p>
            <a:pPr lvl="1"/>
            <a:r>
              <a:rPr lang="en-US" dirty="0" smtClean="0"/>
              <a:t>Tables in directories</a:t>
            </a:r>
          </a:p>
          <a:p>
            <a:pPr lvl="1"/>
            <a:r>
              <a:rPr lang="en-US" dirty="0" smtClean="0"/>
              <a:t>Partitions of tables in sub-directories</a:t>
            </a:r>
          </a:p>
          <a:p>
            <a:pPr lvl="1"/>
            <a:r>
              <a:rPr lang="en-US" dirty="0" smtClean="0"/>
              <a:t>Actual data in files</a:t>
            </a:r>
            <a:endParaRPr lang="en-US" dirty="0"/>
          </a:p>
        </p:txBody>
      </p:sp>
    </p:spTree>
    <p:extLst>
      <p:ext uri="{BB962C8B-B14F-4D97-AF65-F5344CB8AC3E}">
        <p14:creationId xmlns:p14="http://schemas.microsoft.com/office/powerpoint/2010/main" val="12678301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Truie-large-white.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762000" y="457200"/>
            <a:ext cx="770163" cy="584776"/>
          </a:xfrm>
          <a:prstGeom prst="rect">
            <a:avLst/>
          </a:prstGeom>
          <a:noFill/>
        </p:spPr>
        <p:txBody>
          <a:bodyPr wrap="none" rtlCol="0">
            <a:spAutoFit/>
          </a:bodyPr>
          <a:lstStyle/>
          <a:p>
            <a:r>
              <a:rPr lang="en-US" sz="3200" b="0" dirty="0" smtClean="0">
                <a:latin typeface="Gill Sans"/>
                <a:cs typeface="Franklin Gothic Book"/>
              </a:rPr>
              <a:t>Pig!</a:t>
            </a:r>
            <a:endParaRPr lang="en-US" sz="3200" b="0" dirty="0">
              <a:latin typeface="Gill Sans"/>
              <a:cs typeface="Franklin Gothic Book"/>
            </a:endParaRPr>
          </a:p>
        </p:txBody>
      </p:sp>
      <p:sp>
        <p:nvSpPr>
          <p:cNvPr id="5" name="TextBox 4"/>
          <p:cNvSpPr txBox="1">
            <a:spLocks noChangeArrowheads="1"/>
          </p:cNvSpPr>
          <p:nvPr/>
        </p:nvSpPr>
        <p:spPr bwMode="auto">
          <a:xfrm>
            <a:off x="0" y="6611938"/>
            <a:ext cx="4038600" cy="246221"/>
          </a:xfrm>
          <a:prstGeom prst="rect">
            <a:avLst/>
          </a:prstGeom>
          <a:noFill/>
          <a:ln w="9525">
            <a:noFill/>
            <a:miter lim="800000"/>
            <a:headEnd/>
            <a:tailEnd/>
          </a:ln>
        </p:spPr>
        <p:txBody>
          <a:bodyPr wrap="square">
            <a:spAutoFit/>
          </a:bodyPr>
          <a:lstStyle/>
          <a:p>
            <a:r>
              <a:rPr lang="en-US" sz="1000" b="0" dirty="0" smtClean="0"/>
              <a:t>Source: Wikipedia (Pig)</a:t>
            </a:r>
            <a:endParaRPr lang="en-US" sz="1000" b="0" dirty="0"/>
          </a:p>
        </p:txBody>
      </p:sp>
    </p:spTree>
    <p:extLst>
      <p:ext uri="{BB962C8B-B14F-4D97-AF65-F5344CB8AC3E}">
        <p14:creationId xmlns:p14="http://schemas.microsoft.com/office/powerpoint/2010/main" val="29010990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Example</a:t>
            </a:r>
            <a:endParaRPr lang="en-US" dirty="0"/>
          </a:p>
        </p:txBody>
      </p:sp>
      <p:graphicFrame>
        <p:nvGraphicFramePr>
          <p:cNvPr id="16" name="Content Placeholder 4"/>
          <p:cNvGraphicFramePr>
            <a:graphicFrameLocks/>
          </p:cNvGraphicFramePr>
          <p:nvPr/>
        </p:nvGraphicFramePr>
        <p:xfrm>
          <a:off x="442912" y="2438400"/>
          <a:ext cx="4052888" cy="2947990"/>
        </p:xfrm>
        <a:graphic>
          <a:graphicData uri="http://schemas.openxmlformats.org/drawingml/2006/table">
            <a:tbl>
              <a:tblPr/>
              <a:tblGrid>
                <a:gridCol w="1004888"/>
                <a:gridCol w="2058987"/>
                <a:gridCol w="989013"/>
              </a:tblGrid>
              <a:tr h="60483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Calibri" pitchFamily="-65" charset="0"/>
                          <a:ea typeface="ＭＳ Ｐゴシック" pitchFamily="48" charset="-128"/>
                        </a:rPr>
                        <a:t>User</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2"/>
                          </a:solidFill>
                          <a:effectLst/>
                          <a:latin typeface="Calibri" pitchFamily="-65" charset="0"/>
                          <a:ea typeface="ＭＳ Ｐゴシック" pitchFamily="48" charset="-128"/>
                        </a:rPr>
                        <a:t>Url</a:t>
                      </a:r>
                      <a:endParaRPr kumimoji="0" lang="en-US" sz="1800" b="1" i="0" u="none" strike="noStrike" cap="none" normalizeH="0" baseline="0" dirty="0" smtClean="0">
                        <a:ln>
                          <a:noFill/>
                        </a:ln>
                        <a:solidFill>
                          <a:schemeClr val="bg2"/>
                        </a:solidFill>
                        <a:effectLst/>
                        <a:latin typeface="Calibri" pitchFamily="-65" charset="0"/>
                        <a:ea typeface="ＭＳ Ｐゴシック" pitchFamily="48" charset="-128"/>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Calibri" pitchFamily="-65" charset="0"/>
                          <a:ea typeface="ＭＳ Ｐゴシック" pitchFamily="48" charset="-128"/>
                        </a:rPr>
                        <a:t>Time</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8:00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bbc.com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10:00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flickr.com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10:05</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Fred</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Calibri" pitchFamily="-65" charset="0"/>
                          <a:ea typeface="ＭＳ Ｐゴシック" pitchFamily="48" charset="-128"/>
                        </a:rPr>
                        <a:t>12:00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17" name="Content Placeholder 4"/>
          <p:cNvGraphicFramePr>
            <a:graphicFrameLocks noGrp="1"/>
          </p:cNvGraphicFramePr>
          <p:nvPr/>
        </p:nvGraphicFramePr>
        <p:xfrm>
          <a:off x="4876800" y="2438400"/>
          <a:ext cx="3657600" cy="2947990"/>
        </p:xfrm>
        <a:graphic>
          <a:graphicData uri="http://schemas.openxmlformats.org/drawingml/2006/table">
            <a:tbl>
              <a:tblPr/>
              <a:tblGrid>
                <a:gridCol w="1295400"/>
                <a:gridCol w="1143000"/>
                <a:gridCol w="1219200"/>
              </a:tblGrid>
              <a:tr h="60483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2"/>
                          </a:solidFill>
                          <a:effectLst/>
                          <a:latin typeface="Calibri" pitchFamily="-65" charset="0"/>
                          <a:ea typeface="ＭＳ Ｐゴシック" pitchFamily="48" charset="-128"/>
                        </a:rPr>
                        <a:t>Url</a:t>
                      </a:r>
                      <a:endParaRPr kumimoji="0" lang="en-US" sz="1800" b="1" i="0" u="none" strike="noStrike" cap="none" normalizeH="0" baseline="0" dirty="0" smtClean="0">
                        <a:ln>
                          <a:noFill/>
                        </a:ln>
                        <a:solidFill>
                          <a:schemeClr val="bg2"/>
                        </a:solidFill>
                        <a:effectLst/>
                        <a:latin typeface="Calibri" pitchFamily="-65" charset="0"/>
                        <a:ea typeface="ＭＳ Ｐゴシック" pitchFamily="48" charset="-128"/>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Calibri" pitchFamily="-65" charset="0"/>
                          <a:ea typeface="ＭＳ Ｐゴシック" pitchFamily="48" charset="-128"/>
                        </a:rPr>
                        <a:t>Category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2"/>
                          </a:solidFill>
                          <a:effectLst/>
                          <a:latin typeface="Calibri" pitchFamily="-65" charset="0"/>
                          <a:ea typeface="ＭＳ Ｐゴシック" pitchFamily="48" charset="-128"/>
                        </a:rPr>
                        <a:t>PageRank</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News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0.9</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bbc.com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News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0.8</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flickr.com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Photos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0.7</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espn.com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Sports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Calibri" pitchFamily="-65" charset="0"/>
                          <a:ea typeface="ＭＳ Ｐゴシック" pitchFamily="48" charset="-128"/>
                        </a:rPr>
                        <a:t>0.9</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18" name="TextBox 17"/>
          <p:cNvSpPr txBox="1">
            <a:spLocks noChangeArrowheads="1"/>
          </p:cNvSpPr>
          <p:nvPr/>
        </p:nvSpPr>
        <p:spPr bwMode="auto">
          <a:xfrm>
            <a:off x="2093913" y="1752600"/>
            <a:ext cx="863600" cy="400050"/>
          </a:xfrm>
          <a:prstGeom prst="rect">
            <a:avLst/>
          </a:prstGeom>
          <a:noFill/>
          <a:ln w="9525">
            <a:noFill/>
            <a:miter lim="800000"/>
            <a:headEnd/>
            <a:tailEnd/>
          </a:ln>
        </p:spPr>
        <p:txBody>
          <a:bodyPr wrap="none">
            <a:spAutoFit/>
          </a:bodyPr>
          <a:lstStyle/>
          <a:p>
            <a:pPr defTabSz="457200">
              <a:defRPr/>
            </a:pPr>
            <a:r>
              <a:rPr lang="en-US" sz="2000" dirty="0">
                <a:solidFill>
                  <a:schemeClr val="bg1"/>
                </a:solidFill>
                <a:latin typeface="+mn-lt"/>
                <a:ea typeface="ＭＳ Ｐゴシック" pitchFamily="48" charset="-128"/>
              </a:rPr>
              <a:t>Visits</a:t>
            </a:r>
            <a:endParaRPr lang="en-US" sz="1200" dirty="0">
              <a:solidFill>
                <a:schemeClr val="bg1"/>
              </a:solidFill>
              <a:latin typeface="+mn-lt"/>
              <a:ea typeface="ＭＳ Ｐゴシック" pitchFamily="48" charset="-128"/>
            </a:endParaRPr>
          </a:p>
        </p:txBody>
      </p:sp>
      <p:sp>
        <p:nvSpPr>
          <p:cNvPr id="19" name="TextBox 18"/>
          <p:cNvSpPr txBox="1">
            <a:spLocks noChangeArrowheads="1"/>
          </p:cNvSpPr>
          <p:nvPr/>
        </p:nvSpPr>
        <p:spPr bwMode="auto">
          <a:xfrm>
            <a:off x="6164262" y="1752600"/>
            <a:ext cx="1150938" cy="400050"/>
          </a:xfrm>
          <a:prstGeom prst="rect">
            <a:avLst/>
          </a:prstGeom>
          <a:noFill/>
          <a:ln w="9525">
            <a:noFill/>
            <a:miter lim="800000"/>
            <a:headEnd/>
            <a:tailEnd/>
          </a:ln>
        </p:spPr>
        <p:txBody>
          <a:bodyPr wrap="none">
            <a:spAutoFit/>
          </a:bodyPr>
          <a:lstStyle/>
          <a:p>
            <a:pPr defTabSz="457200">
              <a:defRPr/>
            </a:pPr>
            <a:r>
              <a:rPr lang="en-US" sz="2000" dirty="0" err="1">
                <a:solidFill>
                  <a:schemeClr val="bg1"/>
                </a:solidFill>
                <a:latin typeface="+mn-lt"/>
                <a:ea typeface="ＭＳ Ｐゴシック" pitchFamily="48" charset="-128"/>
              </a:rPr>
              <a:t>Url</a:t>
            </a:r>
            <a:r>
              <a:rPr lang="en-US" sz="2000" dirty="0">
                <a:solidFill>
                  <a:schemeClr val="bg1"/>
                </a:solidFill>
                <a:latin typeface="+mn-lt"/>
                <a:ea typeface="ＭＳ Ｐゴシック" pitchFamily="48" charset="-128"/>
              </a:rPr>
              <a:t>  Info</a:t>
            </a:r>
            <a:endParaRPr lang="en-US" sz="1200" dirty="0">
              <a:solidFill>
                <a:schemeClr val="bg1"/>
              </a:solidFill>
              <a:latin typeface="+mn-lt"/>
              <a:ea typeface="ＭＳ Ｐゴシック" pitchFamily="48" charset="-128"/>
            </a:endParaRPr>
          </a:p>
        </p:txBody>
      </p:sp>
      <p:grpSp>
        <p:nvGrpSpPr>
          <p:cNvPr id="20" name="Group 8"/>
          <p:cNvGrpSpPr>
            <a:grpSpLocks/>
          </p:cNvGrpSpPr>
          <p:nvPr/>
        </p:nvGrpSpPr>
        <p:grpSpPr bwMode="auto">
          <a:xfrm>
            <a:off x="2500312" y="5486400"/>
            <a:ext cx="76200" cy="533400"/>
            <a:chOff x="1931889" y="4648200"/>
            <a:chExt cx="76200" cy="533400"/>
          </a:xfrm>
        </p:grpSpPr>
        <p:sp>
          <p:nvSpPr>
            <p:cNvPr id="21" name="Oval 20"/>
            <p:cNvSpPr>
              <a:spLocks noChangeArrowheads="1"/>
            </p:cNvSpPr>
            <p:nvPr/>
          </p:nvSpPr>
          <p:spPr bwMode="auto">
            <a:xfrm>
              <a:off x="1931889" y="46482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Calibri" pitchFamily="-65" charset="0"/>
                <a:ea typeface="ＭＳ Ｐゴシック" pitchFamily="48" charset="-128"/>
              </a:endParaRPr>
            </a:p>
          </p:txBody>
        </p:sp>
        <p:sp>
          <p:nvSpPr>
            <p:cNvPr id="22" name="Oval 21"/>
            <p:cNvSpPr>
              <a:spLocks noChangeArrowheads="1"/>
            </p:cNvSpPr>
            <p:nvPr/>
          </p:nvSpPr>
          <p:spPr bwMode="auto">
            <a:xfrm>
              <a:off x="1931889" y="48768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Calibri" pitchFamily="-65" charset="0"/>
                <a:ea typeface="ＭＳ Ｐゴシック" pitchFamily="48" charset="-128"/>
              </a:endParaRPr>
            </a:p>
          </p:txBody>
        </p:sp>
        <p:sp>
          <p:nvSpPr>
            <p:cNvPr id="23" name="Oval 22"/>
            <p:cNvSpPr>
              <a:spLocks noChangeArrowheads="1"/>
            </p:cNvSpPr>
            <p:nvPr/>
          </p:nvSpPr>
          <p:spPr bwMode="auto">
            <a:xfrm>
              <a:off x="1931889" y="51054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Calibri" pitchFamily="-65" charset="0"/>
                <a:ea typeface="ＭＳ Ｐゴシック" pitchFamily="48" charset="-128"/>
              </a:endParaRPr>
            </a:p>
          </p:txBody>
        </p:sp>
      </p:grpSp>
      <p:grpSp>
        <p:nvGrpSpPr>
          <p:cNvPr id="24" name="Group 12"/>
          <p:cNvGrpSpPr>
            <a:grpSpLocks/>
          </p:cNvGrpSpPr>
          <p:nvPr/>
        </p:nvGrpSpPr>
        <p:grpSpPr bwMode="auto">
          <a:xfrm>
            <a:off x="6781800" y="5486400"/>
            <a:ext cx="76200" cy="533400"/>
            <a:chOff x="1931889" y="4648200"/>
            <a:chExt cx="76200" cy="533400"/>
          </a:xfrm>
        </p:grpSpPr>
        <p:sp>
          <p:nvSpPr>
            <p:cNvPr id="25" name="Oval 24"/>
            <p:cNvSpPr>
              <a:spLocks noChangeArrowheads="1"/>
            </p:cNvSpPr>
            <p:nvPr/>
          </p:nvSpPr>
          <p:spPr bwMode="auto">
            <a:xfrm>
              <a:off x="1931889" y="46482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Calibri" pitchFamily="-65" charset="0"/>
                <a:ea typeface="ＭＳ Ｐゴシック" pitchFamily="48" charset="-128"/>
              </a:endParaRPr>
            </a:p>
          </p:txBody>
        </p:sp>
        <p:sp>
          <p:nvSpPr>
            <p:cNvPr id="26" name="Oval 25"/>
            <p:cNvSpPr>
              <a:spLocks noChangeArrowheads="1"/>
            </p:cNvSpPr>
            <p:nvPr/>
          </p:nvSpPr>
          <p:spPr bwMode="auto">
            <a:xfrm>
              <a:off x="1931889" y="48768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Calibri" pitchFamily="-65" charset="0"/>
                <a:ea typeface="ＭＳ Ｐゴシック" pitchFamily="48" charset="-128"/>
              </a:endParaRPr>
            </a:p>
          </p:txBody>
        </p:sp>
        <p:sp>
          <p:nvSpPr>
            <p:cNvPr id="27" name="Oval 26"/>
            <p:cNvSpPr>
              <a:spLocks noChangeArrowheads="1"/>
            </p:cNvSpPr>
            <p:nvPr/>
          </p:nvSpPr>
          <p:spPr bwMode="auto">
            <a:xfrm>
              <a:off x="1931889" y="51054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Calibri" pitchFamily="-65" charset="0"/>
                <a:ea typeface="ＭＳ Ｐゴシック" pitchFamily="48" charset="-128"/>
              </a:endParaRPr>
            </a:p>
          </p:txBody>
        </p:sp>
      </p:grpSp>
      <p:sp>
        <p:nvSpPr>
          <p:cNvPr id="28" name="TextBox 3"/>
          <p:cNvSpPr txBox="1">
            <a:spLocks noChangeArrowheads="1"/>
          </p:cNvSpPr>
          <p:nvPr/>
        </p:nvSpPr>
        <p:spPr bwMode="auto">
          <a:xfrm>
            <a:off x="442913" y="1143000"/>
            <a:ext cx="8320087" cy="400110"/>
          </a:xfrm>
          <a:prstGeom prst="rect">
            <a:avLst/>
          </a:prstGeom>
          <a:noFill/>
          <a:ln w="9525">
            <a:noFill/>
            <a:miter lim="800000"/>
            <a:headEnd/>
            <a:tailEnd/>
          </a:ln>
        </p:spPr>
        <p:txBody>
          <a:bodyPr>
            <a:spAutoFit/>
          </a:bodyPr>
          <a:lstStyle/>
          <a:p>
            <a:pPr defTabSz="457200">
              <a:defRPr/>
            </a:pPr>
            <a:r>
              <a:rPr lang="en-US" sz="2000" dirty="0" smtClean="0">
                <a:solidFill>
                  <a:schemeClr val="bg1"/>
                </a:solidFill>
                <a:latin typeface="+mn-lt"/>
                <a:ea typeface="ＭＳ Ｐゴシック" pitchFamily="48" charset="-128"/>
              </a:rPr>
              <a:t>Task: </a:t>
            </a:r>
            <a:r>
              <a:rPr lang="en-US" sz="2000" dirty="0">
                <a:solidFill>
                  <a:schemeClr val="bg1"/>
                </a:solidFill>
                <a:latin typeface="+mn-lt"/>
                <a:ea typeface="ＭＳ Ｐゴシック" pitchFamily="48" charset="-128"/>
              </a:rPr>
              <a:t>Find the top 10 most visited pages in each category</a:t>
            </a:r>
          </a:p>
        </p:txBody>
      </p:sp>
      <p:sp>
        <p:nvSpPr>
          <p:cNvPr id="55"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smtClean="0">
                <a:solidFill>
                  <a:schemeClr val="bg2"/>
                </a:solidFill>
              </a:rPr>
              <a:t>Pig Slides adapted from Olston et al. (SIGMOD 2008)</a:t>
            </a:r>
          </a:p>
        </p:txBody>
      </p:sp>
    </p:spTree>
    <p:extLst>
      <p:ext uri="{BB962C8B-B14F-4D97-AF65-F5344CB8AC3E}">
        <p14:creationId xmlns:p14="http://schemas.microsoft.com/office/powerpoint/2010/main" val="40074766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Script</a:t>
            </a:r>
            <a:endParaRPr lang="en-US" dirty="0"/>
          </a:p>
        </p:txBody>
      </p:sp>
      <p:sp>
        <p:nvSpPr>
          <p:cNvPr id="5" name="Content Placeholder 2"/>
          <p:cNvSpPr txBox="1">
            <a:spLocks/>
          </p:cNvSpPr>
          <p:nvPr/>
        </p:nvSpPr>
        <p:spPr>
          <a:xfrm>
            <a:off x="457200" y="1371600"/>
            <a:ext cx="8305800" cy="4495800"/>
          </a:xfrm>
          <a:prstGeom prst="rect">
            <a:avLst/>
          </a:prstGeom>
        </p:spPr>
        <p:txBody>
          <a:bodyPr/>
          <a:lstStyle/>
          <a:p>
            <a:pPr marL="342900" indent="-342900">
              <a:lnSpc>
                <a:spcPct val="90000"/>
              </a:lnSpc>
              <a:spcBef>
                <a:spcPct val="25000"/>
              </a:spcBef>
              <a:spcAft>
                <a:spcPct val="25000"/>
              </a:spcAft>
              <a:buClr>
                <a:srgbClr val="5675A9"/>
              </a:buClr>
              <a:buSzPct val="75000"/>
              <a:buFont typeface="Arial" charset="0"/>
              <a:buNone/>
              <a:defRPr/>
            </a:pPr>
            <a:r>
              <a:rPr lang="en-US" sz="2400" b="0" kern="0" dirty="0" smtClean="0">
                <a:solidFill>
                  <a:schemeClr val="bg1"/>
                </a:solidFill>
                <a:latin typeface="+mn-lt"/>
              </a:rPr>
              <a:t>visits = </a:t>
            </a:r>
            <a:r>
              <a:rPr lang="en-US" sz="2400" b="0" kern="0" dirty="0">
                <a:solidFill>
                  <a:srgbClr val="F79646"/>
                </a:solidFill>
                <a:latin typeface="+mn-lt"/>
              </a:rPr>
              <a:t>load</a:t>
            </a:r>
            <a:r>
              <a:rPr lang="en-US" sz="2400" b="0" kern="0" dirty="0">
                <a:latin typeface="+mn-lt"/>
              </a:rPr>
              <a:t> </a:t>
            </a:r>
            <a:r>
              <a:rPr lang="en-US" sz="2400" b="0" kern="0" dirty="0">
                <a:solidFill>
                  <a:schemeClr val="accent2"/>
                </a:solidFill>
                <a:latin typeface="+mn-lt"/>
              </a:rPr>
              <a:t>‘/data/visits’ </a:t>
            </a:r>
            <a:r>
              <a:rPr lang="en-US" sz="2400" b="0" kern="0" dirty="0">
                <a:solidFill>
                  <a:srgbClr val="F79646"/>
                </a:solidFill>
                <a:latin typeface="+mn-lt"/>
              </a:rPr>
              <a:t>as</a:t>
            </a:r>
            <a:r>
              <a:rPr lang="en-US" sz="2400" b="0" kern="0" dirty="0">
                <a:solidFill>
                  <a:schemeClr val="bg1"/>
                </a:solidFill>
                <a:latin typeface="+mn-lt"/>
              </a:rPr>
              <a:t> (user, </a:t>
            </a:r>
            <a:r>
              <a:rPr lang="en-US" sz="2400" b="0" kern="0" dirty="0" err="1">
                <a:solidFill>
                  <a:schemeClr val="bg1"/>
                </a:solidFill>
                <a:latin typeface="+mn-lt"/>
              </a:rPr>
              <a:t>url</a:t>
            </a:r>
            <a:r>
              <a:rPr lang="en-US" sz="2400" b="0" kern="0" dirty="0">
                <a:solidFill>
                  <a:schemeClr val="bg1"/>
                </a:solidFill>
                <a:latin typeface="+mn-lt"/>
              </a:rPr>
              <a:t>, time</a:t>
            </a:r>
            <a:r>
              <a:rPr lang="en-US" sz="2400" b="0" kern="0" dirty="0" smtClean="0">
                <a:solidFill>
                  <a:schemeClr val="bg1"/>
                </a:solidFill>
                <a:latin typeface="+mn-lt"/>
              </a:rPr>
              <a:t>);</a:t>
            </a:r>
          </a:p>
          <a:p>
            <a:pPr marL="342900" indent="-342900">
              <a:lnSpc>
                <a:spcPct val="90000"/>
              </a:lnSpc>
              <a:spcBef>
                <a:spcPct val="25000"/>
              </a:spcBef>
              <a:spcAft>
                <a:spcPct val="25000"/>
              </a:spcAft>
              <a:buClr>
                <a:srgbClr val="5675A9"/>
              </a:buClr>
              <a:buSzPct val="75000"/>
              <a:buFont typeface="Arial" charset="0"/>
              <a:buNone/>
              <a:defRPr/>
            </a:pPr>
            <a:r>
              <a:rPr lang="en-US" sz="2400" b="0" kern="0" dirty="0" err="1" smtClean="0">
                <a:solidFill>
                  <a:schemeClr val="bg1"/>
                </a:solidFill>
                <a:latin typeface="+mn-lt"/>
              </a:rPr>
              <a:t>gVisits</a:t>
            </a:r>
            <a:r>
              <a:rPr lang="en-US" sz="2400" b="0" kern="0" dirty="0" smtClean="0">
                <a:solidFill>
                  <a:schemeClr val="bg1"/>
                </a:solidFill>
                <a:latin typeface="+mn-lt"/>
              </a:rPr>
              <a:t> = </a:t>
            </a:r>
            <a:r>
              <a:rPr lang="en-US" sz="2400" b="0" kern="0" dirty="0" smtClean="0">
                <a:solidFill>
                  <a:srgbClr val="F79646"/>
                </a:solidFill>
                <a:latin typeface="+mn-lt"/>
              </a:rPr>
              <a:t>group</a:t>
            </a:r>
            <a:r>
              <a:rPr lang="en-US" sz="2400" b="0" kern="0" dirty="0" smtClean="0">
                <a:solidFill>
                  <a:schemeClr val="bg1"/>
                </a:solidFill>
                <a:latin typeface="+mn-lt"/>
              </a:rPr>
              <a:t> visits </a:t>
            </a:r>
            <a:r>
              <a:rPr lang="en-US" sz="2400" b="0" kern="0" dirty="0" smtClean="0">
                <a:solidFill>
                  <a:srgbClr val="F79646"/>
                </a:solidFill>
                <a:latin typeface="+mn-lt"/>
              </a:rPr>
              <a:t>by</a:t>
            </a:r>
            <a:r>
              <a:rPr lang="en-US" sz="2400" b="0" kern="0" dirty="0" smtClean="0">
                <a:solidFill>
                  <a:schemeClr val="bg1"/>
                </a:solidFill>
                <a:latin typeface="+mn-lt"/>
              </a:rPr>
              <a:t> </a:t>
            </a:r>
            <a:r>
              <a:rPr lang="en-US" sz="2400" b="0" kern="0" dirty="0" err="1" smtClean="0">
                <a:solidFill>
                  <a:schemeClr val="bg1"/>
                </a:solidFill>
                <a:latin typeface="+mn-lt"/>
              </a:rPr>
              <a:t>url</a:t>
            </a:r>
            <a:r>
              <a:rPr lang="en-US" sz="2400" b="0" kern="0" dirty="0" smtClean="0">
                <a:solidFill>
                  <a:schemeClr val="bg1"/>
                </a:solidFill>
                <a:latin typeface="+mn-lt"/>
              </a:rPr>
              <a:t>;</a:t>
            </a:r>
          </a:p>
          <a:p>
            <a:pPr marL="342900" indent="-342900">
              <a:lnSpc>
                <a:spcPct val="90000"/>
              </a:lnSpc>
              <a:spcBef>
                <a:spcPct val="25000"/>
              </a:spcBef>
              <a:spcAft>
                <a:spcPct val="25000"/>
              </a:spcAft>
              <a:buClr>
                <a:srgbClr val="5675A9"/>
              </a:buClr>
              <a:buSzPct val="75000"/>
              <a:buFont typeface="Arial" charset="0"/>
              <a:buNone/>
              <a:defRPr/>
            </a:pPr>
            <a:r>
              <a:rPr lang="en-US" sz="2400" b="0" kern="0" dirty="0" err="1" smtClean="0">
                <a:solidFill>
                  <a:schemeClr val="bg1"/>
                </a:solidFill>
                <a:latin typeface="+mn-lt"/>
              </a:rPr>
              <a:t>visitCounts</a:t>
            </a:r>
            <a:r>
              <a:rPr lang="en-US" sz="2400" b="0" kern="0" dirty="0" smtClean="0">
                <a:solidFill>
                  <a:schemeClr val="bg1"/>
                </a:solidFill>
                <a:latin typeface="+mn-lt"/>
              </a:rPr>
              <a:t> =</a:t>
            </a:r>
            <a:r>
              <a:rPr lang="en-US" sz="2400" b="0" kern="0" dirty="0" smtClean="0">
                <a:latin typeface="+mn-lt"/>
              </a:rPr>
              <a:t> </a:t>
            </a:r>
            <a:r>
              <a:rPr lang="en-US" sz="2400" b="0" kern="0" dirty="0" err="1">
                <a:solidFill>
                  <a:srgbClr val="F79646"/>
                </a:solidFill>
                <a:latin typeface="+mn-lt"/>
              </a:rPr>
              <a:t>foreach</a:t>
            </a:r>
            <a:r>
              <a:rPr lang="en-US" sz="2400" b="0" kern="0" dirty="0">
                <a:latin typeface="+mn-lt"/>
              </a:rPr>
              <a:t> </a:t>
            </a:r>
            <a:r>
              <a:rPr lang="en-US" sz="2400" b="0" kern="0" dirty="0" err="1">
                <a:solidFill>
                  <a:schemeClr val="bg1"/>
                </a:solidFill>
                <a:latin typeface="+mn-lt"/>
              </a:rPr>
              <a:t>gVisits</a:t>
            </a:r>
            <a:r>
              <a:rPr lang="en-US" sz="2400" b="0" kern="0" dirty="0">
                <a:latin typeface="+mn-lt"/>
              </a:rPr>
              <a:t> </a:t>
            </a:r>
            <a:r>
              <a:rPr lang="en-US" sz="2400" b="0" kern="0" dirty="0">
                <a:solidFill>
                  <a:srgbClr val="F79646"/>
                </a:solidFill>
                <a:latin typeface="+mn-lt"/>
              </a:rPr>
              <a:t>generate</a:t>
            </a:r>
            <a:r>
              <a:rPr lang="en-US" sz="2400" b="0" kern="0" dirty="0">
                <a:solidFill>
                  <a:schemeClr val="bg1"/>
                </a:solidFill>
                <a:latin typeface="+mn-lt"/>
              </a:rPr>
              <a:t> </a:t>
            </a:r>
            <a:r>
              <a:rPr lang="en-US" sz="2400" b="0" kern="0" dirty="0" err="1">
                <a:solidFill>
                  <a:schemeClr val="bg1"/>
                </a:solidFill>
                <a:latin typeface="+mn-lt"/>
              </a:rPr>
              <a:t>url</a:t>
            </a:r>
            <a:r>
              <a:rPr lang="en-US" sz="2400" b="0" kern="0" dirty="0">
                <a:solidFill>
                  <a:schemeClr val="bg1"/>
                </a:solidFill>
                <a:latin typeface="+mn-lt"/>
              </a:rPr>
              <a:t>, count(visits);</a:t>
            </a:r>
          </a:p>
          <a:p>
            <a:pPr marL="342900" indent="-342900">
              <a:lnSpc>
                <a:spcPct val="90000"/>
              </a:lnSpc>
              <a:spcBef>
                <a:spcPct val="25000"/>
              </a:spcBef>
              <a:spcAft>
                <a:spcPct val="25000"/>
              </a:spcAft>
              <a:buClr>
                <a:srgbClr val="5675A9"/>
              </a:buClr>
              <a:buSzPct val="75000"/>
              <a:buFont typeface="Arial" charset="0"/>
              <a:buNone/>
              <a:defRPr/>
            </a:pPr>
            <a:r>
              <a:rPr lang="en-US" sz="2400" b="0" kern="0" dirty="0" err="1" smtClean="0">
                <a:solidFill>
                  <a:schemeClr val="bg1"/>
                </a:solidFill>
                <a:latin typeface="+mn-lt"/>
              </a:rPr>
              <a:t>urlInfo</a:t>
            </a:r>
            <a:r>
              <a:rPr lang="en-US" sz="2400" b="0" kern="0" dirty="0" smtClean="0">
                <a:solidFill>
                  <a:schemeClr val="bg1"/>
                </a:solidFill>
                <a:latin typeface="+mn-lt"/>
              </a:rPr>
              <a:t> = </a:t>
            </a:r>
            <a:r>
              <a:rPr lang="en-US" sz="2400" b="0" kern="0" dirty="0">
                <a:solidFill>
                  <a:srgbClr val="F79646"/>
                </a:solidFill>
                <a:latin typeface="+mn-lt"/>
              </a:rPr>
              <a:t>load</a:t>
            </a:r>
            <a:r>
              <a:rPr lang="en-US" sz="2400" b="0" kern="0" dirty="0">
                <a:latin typeface="+mn-lt"/>
              </a:rPr>
              <a:t> </a:t>
            </a:r>
            <a:r>
              <a:rPr lang="en-US" sz="2400" b="0" kern="0" dirty="0">
                <a:solidFill>
                  <a:srgbClr val="C0504D"/>
                </a:solidFill>
                <a:latin typeface="+mn-lt"/>
              </a:rPr>
              <a:t>‘/data/</a:t>
            </a:r>
            <a:r>
              <a:rPr lang="en-US" sz="2400" b="0" kern="0" dirty="0" err="1">
                <a:solidFill>
                  <a:srgbClr val="C0504D"/>
                </a:solidFill>
                <a:latin typeface="+mn-lt"/>
              </a:rPr>
              <a:t>urlInfo</a:t>
            </a:r>
            <a:r>
              <a:rPr lang="en-US" sz="2400" b="0" kern="0" dirty="0">
                <a:solidFill>
                  <a:srgbClr val="C0504D"/>
                </a:solidFill>
                <a:latin typeface="+mn-lt"/>
              </a:rPr>
              <a:t>’ </a:t>
            </a:r>
            <a:r>
              <a:rPr lang="en-US" sz="2400" b="0" kern="0" dirty="0">
                <a:solidFill>
                  <a:srgbClr val="F79646"/>
                </a:solidFill>
                <a:latin typeface="+mn-lt"/>
              </a:rPr>
              <a:t>as</a:t>
            </a:r>
            <a:r>
              <a:rPr lang="en-US" sz="2400" b="0" kern="0" dirty="0">
                <a:solidFill>
                  <a:schemeClr val="bg1"/>
                </a:solidFill>
                <a:latin typeface="+mn-lt"/>
              </a:rPr>
              <a:t> (</a:t>
            </a:r>
            <a:r>
              <a:rPr lang="en-US" sz="2400" b="0" kern="0" dirty="0" err="1">
                <a:solidFill>
                  <a:schemeClr val="bg1"/>
                </a:solidFill>
                <a:latin typeface="+mn-lt"/>
              </a:rPr>
              <a:t>url</a:t>
            </a:r>
            <a:r>
              <a:rPr lang="en-US" sz="2400" b="0" kern="0" dirty="0">
                <a:solidFill>
                  <a:schemeClr val="bg1"/>
                </a:solidFill>
                <a:latin typeface="+mn-lt"/>
              </a:rPr>
              <a:t>, category, </a:t>
            </a:r>
            <a:r>
              <a:rPr lang="en-US" sz="2400" b="0" kern="0" dirty="0" err="1">
                <a:solidFill>
                  <a:schemeClr val="bg1"/>
                </a:solidFill>
                <a:latin typeface="+mn-lt"/>
              </a:rPr>
              <a:t>pRank</a:t>
            </a:r>
            <a:r>
              <a:rPr lang="en-US" sz="2400" b="0" kern="0" dirty="0">
                <a:solidFill>
                  <a:schemeClr val="bg1"/>
                </a:solidFill>
                <a:latin typeface="+mn-lt"/>
              </a:rPr>
              <a:t>);</a:t>
            </a:r>
          </a:p>
          <a:p>
            <a:pPr marL="342900" indent="-342900">
              <a:lnSpc>
                <a:spcPct val="90000"/>
              </a:lnSpc>
              <a:spcBef>
                <a:spcPct val="25000"/>
              </a:spcBef>
              <a:spcAft>
                <a:spcPct val="25000"/>
              </a:spcAft>
              <a:buClr>
                <a:srgbClr val="5675A9"/>
              </a:buClr>
              <a:buSzPct val="75000"/>
              <a:buFont typeface="Arial" charset="0"/>
              <a:buNone/>
              <a:defRPr/>
            </a:pPr>
            <a:r>
              <a:rPr lang="en-US" sz="2400" b="0" kern="0" dirty="0" err="1" smtClean="0">
                <a:solidFill>
                  <a:schemeClr val="bg1"/>
                </a:solidFill>
                <a:latin typeface="+mn-lt"/>
              </a:rPr>
              <a:t>visitCounts</a:t>
            </a:r>
            <a:r>
              <a:rPr lang="en-US" sz="2400" b="0" kern="0" dirty="0">
                <a:solidFill>
                  <a:schemeClr val="bg1"/>
                </a:solidFill>
                <a:latin typeface="+mn-lt"/>
              </a:rPr>
              <a:t> </a:t>
            </a:r>
            <a:r>
              <a:rPr lang="en-US" sz="2400" b="0" kern="0" dirty="0" smtClean="0">
                <a:solidFill>
                  <a:schemeClr val="bg1"/>
                </a:solidFill>
                <a:latin typeface="+mn-lt"/>
              </a:rPr>
              <a:t>= </a:t>
            </a:r>
            <a:r>
              <a:rPr lang="en-US" sz="2400" b="0" kern="0" dirty="0">
                <a:solidFill>
                  <a:srgbClr val="F79646"/>
                </a:solidFill>
                <a:latin typeface="+mn-lt"/>
              </a:rPr>
              <a:t>join</a:t>
            </a:r>
            <a:r>
              <a:rPr lang="en-US" sz="2400" b="0" kern="0" dirty="0">
                <a:solidFill>
                  <a:schemeClr val="bg1"/>
                </a:solidFill>
                <a:latin typeface="+mn-lt"/>
              </a:rPr>
              <a:t> </a:t>
            </a:r>
            <a:r>
              <a:rPr lang="en-US" sz="2400" b="0" kern="0" dirty="0" err="1">
                <a:solidFill>
                  <a:schemeClr val="bg1"/>
                </a:solidFill>
                <a:latin typeface="+mn-lt"/>
              </a:rPr>
              <a:t>visitCounts</a:t>
            </a:r>
            <a:r>
              <a:rPr lang="en-US" sz="2400" b="0" kern="0" dirty="0">
                <a:solidFill>
                  <a:schemeClr val="bg1"/>
                </a:solidFill>
                <a:latin typeface="+mn-lt"/>
              </a:rPr>
              <a:t> </a:t>
            </a:r>
            <a:r>
              <a:rPr lang="en-US" sz="2400" b="0" kern="0" dirty="0">
                <a:solidFill>
                  <a:srgbClr val="F79646"/>
                </a:solidFill>
                <a:latin typeface="+mn-lt"/>
              </a:rPr>
              <a:t>by</a:t>
            </a:r>
            <a:r>
              <a:rPr lang="en-US" sz="2400" b="0" kern="0" dirty="0">
                <a:solidFill>
                  <a:schemeClr val="bg1"/>
                </a:solidFill>
                <a:latin typeface="+mn-lt"/>
              </a:rPr>
              <a:t> </a:t>
            </a:r>
            <a:r>
              <a:rPr lang="en-US" sz="2400" b="0" kern="0" dirty="0" err="1">
                <a:solidFill>
                  <a:schemeClr val="bg1"/>
                </a:solidFill>
                <a:latin typeface="+mn-lt"/>
              </a:rPr>
              <a:t>url</a:t>
            </a:r>
            <a:r>
              <a:rPr lang="en-US" sz="2400" b="0" kern="0" dirty="0">
                <a:solidFill>
                  <a:schemeClr val="bg1"/>
                </a:solidFill>
                <a:latin typeface="+mn-lt"/>
              </a:rPr>
              <a:t>, </a:t>
            </a:r>
            <a:r>
              <a:rPr lang="en-US" sz="2400" b="0" kern="0" dirty="0" err="1">
                <a:solidFill>
                  <a:schemeClr val="bg1"/>
                </a:solidFill>
                <a:latin typeface="+mn-lt"/>
              </a:rPr>
              <a:t>urlInfo</a:t>
            </a:r>
            <a:r>
              <a:rPr lang="en-US" sz="2400" b="0" kern="0" dirty="0">
                <a:solidFill>
                  <a:schemeClr val="bg1"/>
                </a:solidFill>
                <a:latin typeface="+mn-lt"/>
              </a:rPr>
              <a:t> </a:t>
            </a:r>
            <a:r>
              <a:rPr lang="en-US" sz="2400" b="0" kern="0" dirty="0">
                <a:solidFill>
                  <a:srgbClr val="F79646"/>
                </a:solidFill>
                <a:latin typeface="+mn-lt"/>
              </a:rPr>
              <a:t>by</a:t>
            </a:r>
            <a:r>
              <a:rPr lang="en-US" sz="2400" b="0" kern="0" dirty="0">
                <a:solidFill>
                  <a:schemeClr val="bg1"/>
                </a:solidFill>
                <a:latin typeface="+mn-lt"/>
              </a:rPr>
              <a:t> </a:t>
            </a:r>
            <a:r>
              <a:rPr lang="en-US" sz="2400" b="0" kern="0" dirty="0" err="1">
                <a:solidFill>
                  <a:schemeClr val="bg1"/>
                </a:solidFill>
                <a:latin typeface="+mn-lt"/>
              </a:rPr>
              <a:t>url</a:t>
            </a:r>
            <a:r>
              <a:rPr lang="en-US" sz="2400" b="0" kern="0" dirty="0">
                <a:solidFill>
                  <a:schemeClr val="bg1"/>
                </a:solidFill>
                <a:latin typeface="+mn-lt"/>
              </a:rPr>
              <a:t>;</a:t>
            </a:r>
          </a:p>
          <a:p>
            <a:pPr marL="342900" indent="-342900">
              <a:lnSpc>
                <a:spcPct val="90000"/>
              </a:lnSpc>
              <a:spcBef>
                <a:spcPct val="25000"/>
              </a:spcBef>
              <a:spcAft>
                <a:spcPct val="25000"/>
              </a:spcAft>
              <a:buClr>
                <a:srgbClr val="5675A9"/>
              </a:buClr>
              <a:buSzPct val="75000"/>
              <a:buFont typeface="Arial" charset="0"/>
              <a:buNone/>
              <a:defRPr/>
            </a:pPr>
            <a:r>
              <a:rPr lang="en-US" sz="2400" b="0" kern="0" dirty="0" err="1" smtClean="0">
                <a:solidFill>
                  <a:schemeClr val="bg1"/>
                </a:solidFill>
                <a:latin typeface="+mn-lt"/>
              </a:rPr>
              <a:t>gCategories</a:t>
            </a:r>
            <a:r>
              <a:rPr lang="en-US" sz="2400" b="0" kern="0" dirty="0" smtClean="0">
                <a:solidFill>
                  <a:schemeClr val="bg1"/>
                </a:solidFill>
                <a:latin typeface="+mn-lt"/>
              </a:rPr>
              <a:t> </a:t>
            </a:r>
            <a:r>
              <a:rPr lang="en-US" sz="2400" b="0" kern="0" dirty="0">
                <a:solidFill>
                  <a:schemeClr val="bg1"/>
                </a:solidFill>
                <a:latin typeface="+mn-lt"/>
              </a:rPr>
              <a:t>= </a:t>
            </a:r>
            <a:r>
              <a:rPr lang="en-US" sz="2400" b="0" kern="0" dirty="0">
                <a:solidFill>
                  <a:srgbClr val="F79646"/>
                </a:solidFill>
                <a:latin typeface="+mn-lt"/>
              </a:rPr>
              <a:t>group</a:t>
            </a:r>
            <a:r>
              <a:rPr lang="en-US" sz="2400" b="0" kern="0" dirty="0">
                <a:solidFill>
                  <a:schemeClr val="bg1"/>
                </a:solidFill>
                <a:latin typeface="+mn-lt"/>
              </a:rPr>
              <a:t> </a:t>
            </a:r>
            <a:r>
              <a:rPr lang="en-US" sz="2400" b="0" kern="0" dirty="0" err="1">
                <a:solidFill>
                  <a:schemeClr val="bg1"/>
                </a:solidFill>
                <a:latin typeface="+mn-lt"/>
              </a:rPr>
              <a:t>visitCounts</a:t>
            </a:r>
            <a:r>
              <a:rPr lang="en-US" sz="2400" b="0" kern="0" dirty="0">
                <a:solidFill>
                  <a:schemeClr val="bg1"/>
                </a:solidFill>
                <a:latin typeface="+mn-lt"/>
              </a:rPr>
              <a:t> </a:t>
            </a:r>
            <a:r>
              <a:rPr lang="en-US" sz="2400" b="0" kern="0" dirty="0">
                <a:solidFill>
                  <a:srgbClr val="F79646"/>
                </a:solidFill>
                <a:latin typeface="+mn-lt"/>
              </a:rPr>
              <a:t>by</a:t>
            </a:r>
            <a:r>
              <a:rPr lang="en-US" sz="2400" b="0" kern="0" dirty="0">
                <a:solidFill>
                  <a:schemeClr val="bg1"/>
                </a:solidFill>
                <a:latin typeface="+mn-lt"/>
              </a:rPr>
              <a:t> category;</a:t>
            </a:r>
          </a:p>
          <a:p>
            <a:pPr marL="342900" indent="-342900">
              <a:lnSpc>
                <a:spcPct val="90000"/>
              </a:lnSpc>
              <a:spcBef>
                <a:spcPct val="25000"/>
              </a:spcBef>
              <a:spcAft>
                <a:spcPct val="25000"/>
              </a:spcAft>
              <a:buClr>
                <a:srgbClr val="5675A9"/>
              </a:buClr>
              <a:buSzPct val="75000"/>
              <a:buFont typeface="Arial" charset="0"/>
              <a:buNone/>
              <a:defRPr/>
            </a:pPr>
            <a:r>
              <a:rPr lang="en-US" sz="2400" b="0" kern="0" dirty="0" err="1">
                <a:solidFill>
                  <a:schemeClr val="bg1"/>
                </a:solidFill>
                <a:latin typeface="+mn-lt"/>
              </a:rPr>
              <a:t>topUrls</a:t>
            </a:r>
            <a:r>
              <a:rPr lang="en-US" sz="2400" b="0" kern="0" dirty="0">
                <a:solidFill>
                  <a:schemeClr val="bg1"/>
                </a:solidFill>
                <a:latin typeface="+mn-lt"/>
              </a:rPr>
              <a:t> = </a:t>
            </a:r>
            <a:r>
              <a:rPr lang="en-US" sz="2400" b="0" kern="0" dirty="0" err="1">
                <a:solidFill>
                  <a:srgbClr val="F79646"/>
                </a:solidFill>
                <a:latin typeface="+mn-lt"/>
              </a:rPr>
              <a:t>foreach</a:t>
            </a:r>
            <a:r>
              <a:rPr lang="en-US" sz="2400" b="0" kern="0" dirty="0">
                <a:solidFill>
                  <a:schemeClr val="bg1"/>
                </a:solidFill>
                <a:latin typeface="+mn-lt"/>
              </a:rPr>
              <a:t> </a:t>
            </a:r>
            <a:r>
              <a:rPr lang="en-US" sz="2400" b="0" kern="0" dirty="0" err="1">
                <a:solidFill>
                  <a:schemeClr val="bg1"/>
                </a:solidFill>
                <a:latin typeface="+mn-lt"/>
              </a:rPr>
              <a:t>gCategories</a:t>
            </a:r>
            <a:r>
              <a:rPr lang="en-US" sz="2400" b="0" kern="0" dirty="0">
                <a:solidFill>
                  <a:schemeClr val="bg1"/>
                </a:solidFill>
                <a:latin typeface="+mn-lt"/>
              </a:rPr>
              <a:t> </a:t>
            </a:r>
            <a:r>
              <a:rPr lang="en-US" sz="2400" b="0" kern="0" dirty="0">
                <a:solidFill>
                  <a:srgbClr val="F79646"/>
                </a:solidFill>
                <a:latin typeface="+mn-lt"/>
              </a:rPr>
              <a:t>generate</a:t>
            </a:r>
            <a:r>
              <a:rPr lang="en-US" sz="2400" b="0" kern="0" dirty="0">
                <a:solidFill>
                  <a:schemeClr val="bg1"/>
                </a:solidFill>
                <a:latin typeface="+mn-lt"/>
              </a:rPr>
              <a:t> top(visitCounts,10);</a:t>
            </a:r>
          </a:p>
          <a:p>
            <a:pPr marL="342900" indent="-342900">
              <a:lnSpc>
                <a:spcPct val="90000"/>
              </a:lnSpc>
              <a:spcBef>
                <a:spcPct val="25000"/>
              </a:spcBef>
              <a:spcAft>
                <a:spcPct val="25000"/>
              </a:spcAft>
              <a:buClr>
                <a:srgbClr val="5675A9"/>
              </a:buClr>
              <a:buSzPct val="75000"/>
              <a:buFont typeface="Arial" charset="0"/>
              <a:buNone/>
              <a:defRPr/>
            </a:pPr>
            <a:endParaRPr lang="en-US" sz="2400" b="0" kern="0" dirty="0">
              <a:latin typeface="+mn-lt"/>
            </a:endParaRPr>
          </a:p>
          <a:p>
            <a:pPr marL="342900" indent="-342900">
              <a:lnSpc>
                <a:spcPct val="90000"/>
              </a:lnSpc>
              <a:spcBef>
                <a:spcPct val="25000"/>
              </a:spcBef>
              <a:spcAft>
                <a:spcPct val="25000"/>
              </a:spcAft>
              <a:buClr>
                <a:srgbClr val="5675A9"/>
              </a:buClr>
              <a:buSzPct val="75000"/>
              <a:buFont typeface="Arial" charset="0"/>
              <a:buNone/>
              <a:defRPr/>
            </a:pPr>
            <a:r>
              <a:rPr lang="en-US" sz="2400" b="0" kern="0" dirty="0">
                <a:solidFill>
                  <a:schemeClr val="bg1"/>
                </a:solidFill>
                <a:latin typeface="+mn-lt"/>
              </a:rPr>
              <a:t>store </a:t>
            </a:r>
            <a:r>
              <a:rPr lang="en-US" sz="2400" b="0" kern="0" dirty="0" err="1">
                <a:solidFill>
                  <a:schemeClr val="bg1"/>
                </a:solidFill>
                <a:latin typeface="+mn-lt"/>
              </a:rPr>
              <a:t>topUrls</a:t>
            </a:r>
            <a:r>
              <a:rPr lang="en-US" sz="2400" b="0" kern="0" dirty="0">
                <a:solidFill>
                  <a:schemeClr val="bg1"/>
                </a:solidFill>
                <a:latin typeface="+mn-lt"/>
              </a:rPr>
              <a:t> into ‘/data/</a:t>
            </a:r>
            <a:r>
              <a:rPr lang="en-US" sz="2400" b="0" kern="0" dirty="0" err="1">
                <a:solidFill>
                  <a:schemeClr val="bg1"/>
                </a:solidFill>
                <a:latin typeface="+mn-lt"/>
              </a:rPr>
              <a:t>topUrls</a:t>
            </a:r>
            <a:r>
              <a:rPr lang="en-US" sz="2400" b="0" kern="0" dirty="0">
                <a:solidFill>
                  <a:schemeClr val="bg1"/>
                </a:solidFill>
                <a:latin typeface="+mn-lt"/>
              </a:rPr>
              <a:t>’;</a:t>
            </a:r>
          </a:p>
        </p:txBody>
      </p:sp>
      <p:sp>
        <p:nvSpPr>
          <p:cNvPr id="6"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smtClean="0">
                <a:solidFill>
                  <a:schemeClr val="bg2"/>
                </a:solidFill>
              </a:rPr>
              <a:t>Pig Slides adapted from Olston et al. (SIGMOD 2008)</a:t>
            </a:r>
          </a:p>
        </p:txBody>
      </p:sp>
    </p:spTree>
    <p:extLst>
      <p:ext uri="{BB962C8B-B14F-4D97-AF65-F5344CB8AC3E}">
        <p14:creationId xmlns:p14="http://schemas.microsoft.com/office/powerpoint/2010/main" val="1119890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a:cxnSpLocks noChangeShapeType="1"/>
          </p:cNvCxnSpPr>
          <p:nvPr/>
        </p:nvCxnSpPr>
        <p:spPr bwMode="auto">
          <a:xfrm>
            <a:off x="1828800" y="1905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a:off x="4154488" y="3581400"/>
            <a:ext cx="569912" cy="381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1" name="Straight Arrow Connector 40"/>
          <p:cNvCxnSpPr>
            <a:cxnSpLocks noChangeShapeType="1"/>
            <a:stCxn id="35" idx="2"/>
          </p:cNvCxnSpPr>
          <p:nvPr/>
        </p:nvCxnSpPr>
        <p:spPr bwMode="auto">
          <a:xfrm rot="5400000">
            <a:off x="6096000" y="3352800"/>
            <a:ext cx="457200" cy="762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5" name="Straight Arrow Connector 44"/>
          <p:cNvCxnSpPr>
            <a:cxnSpLocks noChangeShapeType="1"/>
          </p:cNvCxnSpPr>
          <p:nvPr/>
        </p:nvCxnSpPr>
        <p:spPr bwMode="auto">
          <a:xfrm>
            <a:off x="2971800" y="2667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dirty="0" smtClean="0"/>
              <a:t>Pig Query Plan</a:t>
            </a:r>
            <a:endParaRPr lang="en-US" dirty="0"/>
          </a:p>
        </p:txBody>
      </p:sp>
      <p:sp>
        <p:nvSpPr>
          <p:cNvPr id="32" name="Rounded Rectangle 31"/>
          <p:cNvSpPr>
            <a:spLocks noChangeArrowheads="1"/>
          </p:cNvSpPr>
          <p:nvPr/>
        </p:nvSpPr>
        <p:spPr bwMode="auto">
          <a:xfrm>
            <a:off x="762000" y="1447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Load </a:t>
            </a:r>
            <a:r>
              <a:rPr lang="en-US">
                <a:solidFill>
                  <a:srgbClr val="FFFFFF"/>
                </a:solidFill>
                <a:latin typeface="Calibri" pitchFamily="34" charset="0"/>
              </a:rPr>
              <a:t>Visits</a:t>
            </a:r>
          </a:p>
        </p:txBody>
      </p:sp>
      <p:sp>
        <p:nvSpPr>
          <p:cNvPr id="33" name="Rounded Rectangle 32"/>
          <p:cNvSpPr>
            <a:spLocks noChangeArrowheads="1"/>
          </p:cNvSpPr>
          <p:nvPr/>
        </p:nvSpPr>
        <p:spPr bwMode="auto">
          <a:xfrm>
            <a:off x="1524000" y="2209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Group </a:t>
            </a:r>
            <a:r>
              <a:rPr lang="en-US">
                <a:solidFill>
                  <a:srgbClr val="FFFFFF"/>
                </a:solidFill>
                <a:latin typeface="Calibri" pitchFamily="34" charset="0"/>
              </a:rPr>
              <a:t>by url</a:t>
            </a:r>
          </a:p>
        </p:txBody>
      </p:sp>
      <p:sp>
        <p:nvSpPr>
          <p:cNvPr id="34" name="Rounded Rectangle 33"/>
          <p:cNvSpPr>
            <a:spLocks noChangeArrowheads="1"/>
          </p:cNvSpPr>
          <p:nvPr/>
        </p:nvSpPr>
        <p:spPr bwMode="auto">
          <a:xfrm>
            <a:off x="2743200" y="2971800"/>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00"/>
                </a:solidFill>
                <a:effectLst/>
                <a:uLnTx/>
                <a:uFillTx/>
                <a:latin typeface="Calibri" pitchFamily="34" charset="0"/>
              </a:rPr>
              <a:t>Foreach</a:t>
            </a:r>
            <a:r>
              <a:rPr kumimoji="0" lang="en-US" sz="2000" b="0" i="0" u="none" strike="noStrike" kern="0" cap="none" spc="0" normalizeH="0" baseline="0" noProof="0" dirty="0">
                <a:ln>
                  <a:noFill/>
                </a:ln>
                <a:solidFill>
                  <a:srgbClr val="FFFF00"/>
                </a:solidFill>
                <a:effectLst/>
                <a:uLnTx/>
                <a:uFillTx/>
                <a:latin typeface="Calibri" pitchFamily="34" charset="0"/>
              </a:rPr>
              <a:t> </a:t>
            </a:r>
            <a:r>
              <a:rPr kumimoji="0" lang="en-US" sz="1800" b="0" i="0" u="none" strike="noStrike" kern="0" cap="none" spc="0" normalizeH="0" baseline="0" noProof="0" dirty="0" err="1">
                <a:ln>
                  <a:noFill/>
                </a:ln>
                <a:solidFill>
                  <a:srgbClr val="336666"/>
                </a:solidFill>
                <a:effectLst/>
                <a:uLnTx/>
                <a:uFillTx/>
                <a:latin typeface="Calibri" pitchFamily="34" charset="0"/>
              </a:rPr>
              <a:t>url</a:t>
            </a:r>
            <a:endParaRPr kumimoji="0" lang="en-US" sz="2000" b="0" i="0" u="none" strike="noStrike" kern="0" cap="none" spc="0" normalizeH="0" baseline="0" noProof="0" dirty="0">
              <a:ln>
                <a:noFill/>
              </a:ln>
              <a:solidFill>
                <a:srgbClr val="336666"/>
              </a:solidFill>
              <a:effectLst/>
              <a:uLnTx/>
              <a:uFillTx/>
              <a:latin typeface="Calibri" pitchFamily="34" charset="0"/>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00"/>
                </a:solidFill>
                <a:effectLst/>
                <a:uLnTx/>
                <a:uFillTx/>
                <a:latin typeface="Calibri" pitchFamily="34" charset="0"/>
              </a:rPr>
              <a:t>generate </a:t>
            </a:r>
            <a:r>
              <a:rPr kumimoji="0" lang="en-US" sz="1800" b="0" i="0" u="none" strike="noStrike" kern="0" cap="none" spc="0" normalizeH="0" baseline="0" noProof="0" dirty="0">
                <a:ln>
                  <a:noFill/>
                </a:ln>
                <a:solidFill>
                  <a:srgbClr val="FFFFFF"/>
                </a:solidFill>
                <a:effectLst/>
                <a:uLnTx/>
                <a:uFillTx/>
                <a:latin typeface="Calibri" pitchFamily="34" charset="0"/>
              </a:rPr>
              <a:t>count</a:t>
            </a:r>
          </a:p>
        </p:txBody>
      </p:sp>
      <p:sp>
        <p:nvSpPr>
          <p:cNvPr id="35" name="Rounded Rectangle 34"/>
          <p:cNvSpPr>
            <a:spLocks noChangeArrowheads="1"/>
          </p:cNvSpPr>
          <p:nvPr/>
        </p:nvSpPr>
        <p:spPr bwMode="auto">
          <a:xfrm>
            <a:off x="5715000" y="30480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Load </a:t>
            </a:r>
            <a:r>
              <a:rPr lang="en-US">
                <a:solidFill>
                  <a:srgbClr val="FFFFFF"/>
                </a:solidFill>
                <a:latin typeface="Calibri" pitchFamily="34" charset="0"/>
              </a:rPr>
              <a:t>Url Info</a:t>
            </a:r>
          </a:p>
        </p:txBody>
      </p:sp>
      <p:sp>
        <p:nvSpPr>
          <p:cNvPr id="36" name="Rounded Rectangle 35"/>
          <p:cNvSpPr>
            <a:spLocks noChangeArrowheads="1"/>
          </p:cNvSpPr>
          <p:nvPr/>
        </p:nvSpPr>
        <p:spPr bwMode="auto">
          <a:xfrm>
            <a:off x="4343400" y="3962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Join </a:t>
            </a:r>
            <a:r>
              <a:rPr lang="en-US">
                <a:solidFill>
                  <a:srgbClr val="FFFFFF"/>
                </a:solidFill>
                <a:latin typeface="Calibri" pitchFamily="34" charset="0"/>
              </a:rPr>
              <a:t>on url</a:t>
            </a:r>
          </a:p>
        </p:txBody>
      </p:sp>
      <p:sp>
        <p:nvSpPr>
          <p:cNvPr id="37" name="Rounded Rectangle 36"/>
          <p:cNvSpPr>
            <a:spLocks noChangeArrowheads="1"/>
          </p:cNvSpPr>
          <p:nvPr/>
        </p:nvSpPr>
        <p:spPr bwMode="auto">
          <a:xfrm>
            <a:off x="4343400" y="4724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Group </a:t>
            </a:r>
            <a:r>
              <a:rPr lang="en-US">
                <a:solidFill>
                  <a:srgbClr val="FFFFFF"/>
                </a:solidFill>
                <a:latin typeface="Calibri" pitchFamily="34" charset="0"/>
              </a:rPr>
              <a:t>by category</a:t>
            </a:r>
          </a:p>
        </p:txBody>
      </p:sp>
      <p:sp>
        <p:nvSpPr>
          <p:cNvPr id="38" name="Rounded Rectangle 37"/>
          <p:cNvSpPr>
            <a:spLocks noChangeArrowheads="1"/>
          </p:cNvSpPr>
          <p:nvPr/>
        </p:nvSpPr>
        <p:spPr bwMode="auto">
          <a:xfrm>
            <a:off x="4154488" y="5486400"/>
            <a:ext cx="2362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00"/>
                </a:solidFill>
                <a:effectLst/>
                <a:uLnTx/>
                <a:uFillTx/>
                <a:latin typeface="Calibri" pitchFamily="34" charset="0"/>
              </a:rPr>
              <a:t>Foreach</a:t>
            </a:r>
            <a:r>
              <a:rPr kumimoji="0" lang="en-US" sz="2000" b="0" i="0" u="none" strike="noStrike" kern="0" cap="none" spc="0" normalizeH="0" baseline="0" noProof="0" dirty="0">
                <a:ln>
                  <a:noFill/>
                </a:ln>
                <a:solidFill>
                  <a:srgbClr val="FFFF00"/>
                </a:solidFill>
                <a:effectLst/>
                <a:uLnTx/>
                <a:uFillTx/>
                <a:latin typeface="Calibri" pitchFamily="34" charset="0"/>
              </a:rPr>
              <a:t> </a:t>
            </a:r>
            <a:r>
              <a:rPr kumimoji="0" lang="en-US" sz="1800" b="0" i="0" u="none" strike="noStrike" kern="0" cap="none" spc="0" normalizeH="0" baseline="0" noProof="0" dirty="0">
                <a:ln>
                  <a:noFill/>
                </a:ln>
                <a:solidFill>
                  <a:srgbClr val="336666"/>
                </a:solidFill>
                <a:effectLst/>
                <a:uLnTx/>
                <a:uFillTx/>
                <a:latin typeface="Calibri" pitchFamily="34" charset="0"/>
              </a:rPr>
              <a:t>category</a:t>
            </a:r>
            <a:endParaRPr kumimoji="0" lang="en-US" sz="2000" b="0" i="0" u="none" strike="noStrike" kern="0" cap="none" spc="0" normalizeH="0" baseline="0" noProof="0" dirty="0">
              <a:ln>
                <a:noFill/>
              </a:ln>
              <a:solidFill>
                <a:srgbClr val="336666"/>
              </a:solidFill>
              <a:effectLst/>
              <a:uLnTx/>
              <a:uFillTx/>
              <a:latin typeface="Calibri" pitchFamily="34" charset="0"/>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00"/>
                </a:solidFill>
                <a:effectLst/>
                <a:uLnTx/>
                <a:uFillTx/>
                <a:latin typeface="Calibri" pitchFamily="34" charset="0"/>
              </a:rPr>
              <a:t>generate </a:t>
            </a:r>
            <a:r>
              <a:rPr kumimoji="0" lang="en-US" sz="1800" b="0" i="0" u="none" strike="noStrike" kern="0" cap="none" spc="0" normalizeH="0" baseline="0" noProof="0" dirty="0">
                <a:ln>
                  <a:noFill/>
                </a:ln>
                <a:solidFill>
                  <a:srgbClr val="FFFFFF"/>
                </a:solidFill>
                <a:effectLst/>
                <a:uLnTx/>
                <a:uFillTx/>
                <a:latin typeface="Calibri" pitchFamily="34" charset="0"/>
              </a:rPr>
              <a:t>top10(</a:t>
            </a:r>
            <a:r>
              <a:rPr kumimoji="0" lang="en-US" sz="1800" b="0" i="0" u="none" strike="noStrike" kern="0" cap="none" spc="0" normalizeH="0" baseline="0" noProof="0" dirty="0" err="1">
                <a:ln>
                  <a:noFill/>
                </a:ln>
                <a:solidFill>
                  <a:srgbClr val="FFFFFF"/>
                </a:solidFill>
                <a:effectLst/>
                <a:uLnTx/>
                <a:uFillTx/>
                <a:latin typeface="Calibri" pitchFamily="34" charset="0"/>
              </a:rPr>
              <a:t>urls</a:t>
            </a:r>
            <a:r>
              <a:rPr kumimoji="0" lang="en-US" sz="1800" b="0" i="0" u="none" strike="noStrike" kern="0" cap="none" spc="0" normalizeH="0" baseline="0" noProof="0" dirty="0">
                <a:ln>
                  <a:noFill/>
                </a:ln>
                <a:solidFill>
                  <a:srgbClr val="FFFFFF"/>
                </a:solidFill>
                <a:effectLst/>
                <a:uLnTx/>
                <a:uFillTx/>
                <a:latin typeface="Calibri" pitchFamily="34" charset="0"/>
              </a:rPr>
              <a:t>)</a:t>
            </a:r>
          </a:p>
        </p:txBody>
      </p:sp>
      <p:cxnSp>
        <p:nvCxnSpPr>
          <p:cNvPr id="42" name="Straight Arrow Connector 41"/>
          <p:cNvCxnSpPr>
            <a:cxnSpLocks noChangeShapeType="1"/>
            <a:stCxn id="36" idx="2"/>
            <a:endCxn id="37" idx="0"/>
          </p:cNvCxnSpPr>
          <p:nvPr/>
        </p:nvCxnSpPr>
        <p:spPr bwMode="auto">
          <a:xfrm rot="5400000">
            <a:off x="5181601" y="4572000"/>
            <a:ext cx="304800" cy="3175"/>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3" name="Straight Arrow Connector 42"/>
          <p:cNvCxnSpPr>
            <a:cxnSpLocks noChangeShapeType="1"/>
            <a:stCxn id="37" idx="2"/>
            <a:endCxn id="38" idx="0"/>
          </p:cNvCxnSpPr>
          <p:nvPr/>
        </p:nvCxnSpPr>
        <p:spPr bwMode="auto">
          <a:xfrm rot="16200000" flipH="1">
            <a:off x="5182394" y="5333206"/>
            <a:ext cx="304800" cy="1588"/>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4" name="Straight Arrow Connector 43"/>
          <p:cNvCxnSpPr>
            <a:cxnSpLocks noChangeShapeType="1"/>
          </p:cNvCxnSpPr>
          <p:nvPr/>
        </p:nvCxnSpPr>
        <p:spPr bwMode="auto">
          <a:xfrm rot="16200000" flipH="1">
            <a:off x="5183188" y="6248400"/>
            <a:ext cx="304800" cy="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58"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smtClean="0">
                <a:solidFill>
                  <a:schemeClr val="bg2"/>
                </a:solidFill>
              </a:rPr>
              <a:t>Pig Slides adapted from Olston et al. (SIGMOD 2008)</a:t>
            </a:r>
          </a:p>
        </p:txBody>
      </p:sp>
    </p:spTree>
    <p:extLst>
      <p:ext uri="{BB962C8B-B14F-4D97-AF65-F5344CB8AC3E}">
        <p14:creationId xmlns:p14="http://schemas.microsoft.com/office/powerpoint/2010/main" val="20820646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p:cNvCxnSpPr>
            <a:cxnSpLocks noChangeShapeType="1"/>
          </p:cNvCxnSpPr>
          <p:nvPr/>
        </p:nvCxnSpPr>
        <p:spPr bwMode="auto">
          <a:xfrm>
            <a:off x="1828800" y="1905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58" name="Straight Arrow Connector 57"/>
          <p:cNvCxnSpPr>
            <a:cxnSpLocks noChangeShapeType="1"/>
          </p:cNvCxnSpPr>
          <p:nvPr/>
        </p:nvCxnSpPr>
        <p:spPr bwMode="auto">
          <a:xfrm>
            <a:off x="4154488" y="3581400"/>
            <a:ext cx="569912" cy="381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59" name="Straight Arrow Connector 58"/>
          <p:cNvCxnSpPr>
            <a:cxnSpLocks noChangeShapeType="1"/>
            <a:stCxn id="64" idx="2"/>
          </p:cNvCxnSpPr>
          <p:nvPr/>
        </p:nvCxnSpPr>
        <p:spPr bwMode="auto">
          <a:xfrm rot="5400000">
            <a:off x="6096000" y="3352800"/>
            <a:ext cx="457200" cy="762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60" name="Straight Arrow Connector 59"/>
          <p:cNvCxnSpPr>
            <a:cxnSpLocks noChangeShapeType="1"/>
          </p:cNvCxnSpPr>
          <p:nvPr/>
        </p:nvCxnSpPr>
        <p:spPr bwMode="auto">
          <a:xfrm>
            <a:off x="2971800" y="2667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61" name="Rounded Rectangle 60"/>
          <p:cNvSpPr>
            <a:spLocks noChangeArrowheads="1"/>
          </p:cNvSpPr>
          <p:nvPr/>
        </p:nvSpPr>
        <p:spPr bwMode="auto">
          <a:xfrm>
            <a:off x="762000" y="1447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Load </a:t>
            </a:r>
            <a:r>
              <a:rPr lang="en-US">
                <a:solidFill>
                  <a:srgbClr val="FFFFFF"/>
                </a:solidFill>
                <a:latin typeface="Calibri" pitchFamily="34" charset="0"/>
              </a:rPr>
              <a:t>Visits</a:t>
            </a:r>
          </a:p>
        </p:txBody>
      </p:sp>
      <p:sp>
        <p:nvSpPr>
          <p:cNvPr id="62" name="Rounded Rectangle 61"/>
          <p:cNvSpPr>
            <a:spLocks noChangeArrowheads="1"/>
          </p:cNvSpPr>
          <p:nvPr/>
        </p:nvSpPr>
        <p:spPr bwMode="auto">
          <a:xfrm>
            <a:off x="1524000" y="2209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Group </a:t>
            </a:r>
            <a:r>
              <a:rPr lang="en-US">
                <a:solidFill>
                  <a:srgbClr val="FFFFFF"/>
                </a:solidFill>
                <a:latin typeface="Calibri" pitchFamily="34" charset="0"/>
              </a:rPr>
              <a:t>by url</a:t>
            </a:r>
          </a:p>
        </p:txBody>
      </p:sp>
      <p:sp>
        <p:nvSpPr>
          <p:cNvPr id="63" name="Rounded Rectangle 62"/>
          <p:cNvSpPr>
            <a:spLocks noChangeArrowheads="1"/>
          </p:cNvSpPr>
          <p:nvPr/>
        </p:nvSpPr>
        <p:spPr bwMode="auto">
          <a:xfrm>
            <a:off x="2743200" y="2971800"/>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00"/>
                </a:solidFill>
                <a:effectLst/>
                <a:uLnTx/>
                <a:uFillTx/>
                <a:latin typeface="Calibri" pitchFamily="34" charset="0"/>
              </a:rPr>
              <a:t>Foreach</a:t>
            </a:r>
            <a:r>
              <a:rPr kumimoji="0" lang="en-US" sz="2000" b="0" i="0" u="none" strike="noStrike" kern="0" cap="none" spc="0" normalizeH="0" baseline="0" noProof="0" dirty="0">
                <a:ln>
                  <a:noFill/>
                </a:ln>
                <a:solidFill>
                  <a:srgbClr val="FFFF00"/>
                </a:solidFill>
                <a:effectLst/>
                <a:uLnTx/>
                <a:uFillTx/>
                <a:latin typeface="Calibri" pitchFamily="34" charset="0"/>
              </a:rPr>
              <a:t> </a:t>
            </a:r>
            <a:r>
              <a:rPr kumimoji="0" lang="en-US" sz="1800" b="0" i="0" u="none" strike="noStrike" kern="0" cap="none" spc="0" normalizeH="0" baseline="0" noProof="0" dirty="0" err="1">
                <a:ln>
                  <a:noFill/>
                </a:ln>
                <a:solidFill>
                  <a:srgbClr val="336666"/>
                </a:solidFill>
                <a:effectLst/>
                <a:uLnTx/>
                <a:uFillTx/>
                <a:latin typeface="Calibri" pitchFamily="34" charset="0"/>
              </a:rPr>
              <a:t>url</a:t>
            </a:r>
            <a:endParaRPr kumimoji="0" lang="en-US" sz="2000" b="0" i="0" u="none" strike="noStrike" kern="0" cap="none" spc="0" normalizeH="0" baseline="0" noProof="0" dirty="0">
              <a:ln>
                <a:noFill/>
              </a:ln>
              <a:solidFill>
                <a:srgbClr val="336666"/>
              </a:solidFill>
              <a:effectLst/>
              <a:uLnTx/>
              <a:uFillTx/>
              <a:latin typeface="Calibri" pitchFamily="34" charset="0"/>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00"/>
                </a:solidFill>
                <a:effectLst/>
                <a:uLnTx/>
                <a:uFillTx/>
                <a:latin typeface="Calibri" pitchFamily="34" charset="0"/>
              </a:rPr>
              <a:t>generate </a:t>
            </a:r>
            <a:r>
              <a:rPr kumimoji="0" lang="en-US" sz="1800" b="0" i="0" u="none" strike="noStrike" kern="0" cap="none" spc="0" normalizeH="0" baseline="0" noProof="0" dirty="0">
                <a:ln>
                  <a:noFill/>
                </a:ln>
                <a:solidFill>
                  <a:srgbClr val="FFFFFF"/>
                </a:solidFill>
                <a:effectLst/>
                <a:uLnTx/>
                <a:uFillTx/>
                <a:latin typeface="Calibri" pitchFamily="34" charset="0"/>
              </a:rPr>
              <a:t>count</a:t>
            </a:r>
          </a:p>
        </p:txBody>
      </p:sp>
      <p:sp>
        <p:nvSpPr>
          <p:cNvPr id="64" name="Rounded Rectangle 63"/>
          <p:cNvSpPr>
            <a:spLocks noChangeArrowheads="1"/>
          </p:cNvSpPr>
          <p:nvPr/>
        </p:nvSpPr>
        <p:spPr bwMode="auto">
          <a:xfrm>
            <a:off x="5715000" y="30480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Load </a:t>
            </a:r>
            <a:r>
              <a:rPr lang="en-US">
                <a:solidFill>
                  <a:srgbClr val="FFFFFF"/>
                </a:solidFill>
                <a:latin typeface="Calibri" pitchFamily="34" charset="0"/>
              </a:rPr>
              <a:t>Url Info</a:t>
            </a:r>
          </a:p>
        </p:txBody>
      </p:sp>
      <p:sp>
        <p:nvSpPr>
          <p:cNvPr id="65" name="Rounded Rectangle 64"/>
          <p:cNvSpPr>
            <a:spLocks noChangeArrowheads="1"/>
          </p:cNvSpPr>
          <p:nvPr/>
        </p:nvSpPr>
        <p:spPr bwMode="auto">
          <a:xfrm>
            <a:off x="4343400" y="3962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Join </a:t>
            </a:r>
            <a:r>
              <a:rPr lang="en-US">
                <a:solidFill>
                  <a:srgbClr val="FFFFFF"/>
                </a:solidFill>
                <a:latin typeface="Calibri" pitchFamily="34" charset="0"/>
              </a:rPr>
              <a:t>on url</a:t>
            </a:r>
          </a:p>
        </p:txBody>
      </p:sp>
      <p:sp>
        <p:nvSpPr>
          <p:cNvPr id="66" name="Rounded Rectangle 65"/>
          <p:cNvSpPr>
            <a:spLocks noChangeArrowheads="1"/>
          </p:cNvSpPr>
          <p:nvPr/>
        </p:nvSpPr>
        <p:spPr bwMode="auto">
          <a:xfrm>
            <a:off x="4343400" y="4724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Group </a:t>
            </a:r>
            <a:r>
              <a:rPr lang="en-US">
                <a:solidFill>
                  <a:srgbClr val="FFFFFF"/>
                </a:solidFill>
                <a:latin typeface="Calibri" pitchFamily="34" charset="0"/>
              </a:rPr>
              <a:t>by category</a:t>
            </a:r>
          </a:p>
        </p:txBody>
      </p:sp>
      <p:sp>
        <p:nvSpPr>
          <p:cNvPr id="67" name="Rounded Rectangle 66"/>
          <p:cNvSpPr>
            <a:spLocks noChangeArrowheads="1"/>
          </p:cNvSpPr>
          <p:nvPr/>
        </p:nvSpPr>
        <p:spPr bwMode="auto">
          <a:xfrm>
            <a:off x="4154488" y="5486400"/>
            <a:ext cx="2362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00"/>
                </a:solidFill>
                <a:effectLst/>
                <a:uLnTx/>
                <a:uFillTx/>
                <a:latin typeface="Calibri" pitchFamily="34" charset="0"/>
              </a:rPr>
              <a:t>Foreach</a:t>
            </a:r>
            <a:r>
              <a:rPr kumimoji="0" lang="en-US" sz="2000" b="0" i="0" u="none" strike="noStrike" kern="0" cap="none" spc="0" normalizeH="0" baseline="0" noProof="0" dirty="0">
                <a:ln>
                  <a:noFill/>
                </a:ln>
                <a:solidFill>
                  <a:srgbClr val="FFFF00"/>
                </a:solidFill>
                <a:effectLst/>
                <a:uLnTx/>
                <a:uFillTx/>
                <a:latin typeface="Calibri" pitchFamily="34" charset="0"/>
              </a:rPr>
              <a:t> </a:t>
            </a:r>
            <a:r>
              <a:rPr kumimoji="0" lang="en-US" sz="1800" b="0" i="0" u="none" strike="noStrike" kern="0" cap="none" spc="0" normalizeH="0" baseline="0" noProof="0" dirty="0">
                <a:ln>
                  <a:noFill/>
                </a:ln>
                <a:solidFill>
                  <a:srgbClr val="336666"/>
                </a:solidFill>
                <a:effectLst/>
                <a:uLnTx/>
                <a:uFillTx/>
                <a:latin typeface="Calibri" pitchFamily="34" charset="0"/>
              </a:rPr>
              <a:t>category</a:t>
            </a:r>
            <a:endParaRPr kumimoji="0" lang="en-US" sz="2000" b="0" i="0" u="none" strike="noStrike" kern="0" cap="none" spc="0" normalizeH="0" baseline="0" noProof="0" dirty="0">
              <a:ln>
                <a:noFill/>
              </a:ln>
              <a:solidFill>
                <a:srgbClr val="336666"/>
              </a:solidFill>
              <a:effectLst/>
              <a:uLnTx/>
              <a:uFillTx/>
              <a:latin typeface="Calibri" pitchFamily="34" charset="0"/>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00"/>
                </a:solidFill>
                <a:effectLst/>
                <a:uLnTx/>
                <a:uFillTx/>
                <a:latin typeface="Calibri" pitchFamily="34" charset="0"/>
              </a:rPr>
              <a:t>generate </a:t>
            </a:r>
            <a:r>
              <a:rPr kumimoji="0" lang="en-US" sz="1800" b="0" i="0" u="none" strike="noStrike" kern="0" cap="none" spc="0" normalizeH="0" baseline="0" noProof="0" dirty="0">
                <a:ln>
                  <a:noFill/>
                </a:ln>
                <a:solidFill>
                  <a:srgbClr val="FFFFFF"/>
                </a:solidFill>
                <a:effectLst/>
                <a:uLnTx/>
                <a:uFillTx/>
                <a:latin typeface="Calibri" pitchFamily="34" charset="0"/>
              </a:rPr>
              <a:t>top10(</a:t>
            </a:r>
            <a:r>
              <a:rPr kumimoji="0" lang="en-US" sz="1800" b="0" i="0" u="none" strike="noStrike" kern="0" cap="none" spc="0" normalizeH="0" baseline="0" noProof="0" dirty="0" err="1">
                <a:ln>
                  <a:noFill/>
                </a:ln>
                <a:solidFill>
                  <a:srgbClr val="FFFFFF"/>
                </a:solidFill>
                <a:effectLst/>
                <a:uLnTx/>
                <a:uFillTx/>
                <a:latin typeface="Calibri" pitchFamily="34" charset="0"/>
              </a:rPr>
              <a:t>urls</a:t>
            </a:r>
            <a:r>
              <a:rPr kumimoji="0" lang="en-US" sz="1800" b="0" i="0" u="none" strike="noStrike" kern="0" cap="none" spc="0" normalizeH="0" baseline="0" noProof="0" dirty="0">
                <a:ln>
                  <a:noFill/>
                </a:ln>
                <a:solidFill>
                  <a:srgbClr val="FFFFFF"/>
                </a:solidFill>
                <a:effectLst/>
                <a:uLnTx/>
                <a:uFillTx/>
                <a:latin typeface="Calibri" pitchFamily="34" charset="0"/>
              </a:rPr>
              <a:t>)</a:t>
            </a:r>
          </a:p>
        </p:txBody>
      </p:sp>
      <p:cxnSp>
        <p:nvCxnSpPr>
          <p:cNvPr id="68" name="Straight Arrow Connector 67"/>
          <p:cNvCxnSpPr>
            <a:cxnSpLocks noChangeShapeType="1"/>
            <a:stCxn id="65" idx="2"/>
            <a:endCxn id="66" idx="0"/>
          </p:cNvCxnSpPr>
          <p:nvPr/>
        </p:nvCxnSpPr>
        <p:spPr bwMode="auto">
          <a:xfrm rot="5400000">
            <a:off x="5181601" y="4572000"/>
            <a:ext cx="304800" cy="3175"/>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69" name="Straight Arrow Connector 68"/>
          <p:cNvCxnSpPr>
            <a:cxnSpLocks noChangeShapeType="1"/>
            <a:stCxn id="66" idx="2"/>
            <a:endCxn id="67" idx="0"/>
          </p:cNvCxnSpPr>
          <p:nvPr/>
        </p:nvCxnSpPr>
        <p:spPr bwMode="auto">
          <a:xfrm rot="16200000" flipH="1">
            <a:off x="5182394" y="5333206"/>
            <a:ext cx="304800" cy="1588"/>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70" name="Straight Arrow Connector 69"/>
          <p:cNvCxnSpPr>
            <a:cxnSpLocks noChangeShapeType="1"/>
          </p:cNvCxnSpPr>
          <p:nvPr/>
        </p:nvCxnSpPr>
        <p:spPr bwMode="auto">
          <a:xfrm rot="16200000" flipH="1">
            <a:off x="5183188" y="6248400"/>
            <a:ext cx="304800" cy="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dirty="0" smtClean="0"/>
              <a:t>Pig Script in Hadoop</a:t>
            </a:r>
            <a:endParaRPr lang="en-US" dirty="0"/>
          </a:p>
        </p:txBody>
      </p:sp>
      <p:sp>
        <p:nvSpPr>
          <p:cNvPr id="44" name="Rounded Rectangle 43"/>
          <p:cNvSpPr>
            <a:spLocks noChangeArrowheads="1"/>
          </p:cNvSpPr>
          <p:nvPr/>
        </p:nvSpPr>
        <p:spPr bwMode="auto">
          <a:xfrm>
            <a:off x="533400" y="1371600"/>
            <a:ext cx="3200400" cy="9906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45" name="TextBox 44"/>
          <p:cNvSpPr txBox="1">
            <a:spLocks noChangeArrowheads="1"/>
          </p:cNvSpPr>
          <p:nvPr/>
        </p:nvSpPr>
        <p:spPr bwMode="auto">
          <a:xfrm>
            <a:off x="3048000" y="1304925"/>
            <a:ext cx="760144" cy="400110"/>
          </a:xfrm>
          <a:prstGeom prst="rect">
            <a:avLst/>
          </a:prstGeom>
          <a:noFill/>
          <a:ln w="9525">
            <a:noFill/>
            <a:miter lim="800000"/>
            <a:headEnd/>
            <a:tailEnd/>
          </a:ln>
        </p:spPr>
        <p:txBody>
          <a:bodyPr wrap="none">
            <a:spAutoFit/>
          </a:bodyPr>
          <a:lstStyle/>
          <a:p>
            <a:r>
              <a:rPr lang="en-US" sz="2000" dirty="0">
                <a:solidFill>
                  <a:schemeClr val="bg1"/>
                </a:solidFill>
                <a:latin typeface="Calibri" pitchFamily="34" charset="0"/>
              </a:rPr>
              <a:t>Map</a:t>
            </a:r>
            <a:r>
              <a:rPr lang="en-US" sz="2000" baseline="-25000" dirty="0">
                <a:solidFill>
                  <a:schemeClr val="bg1"/>
                </a:solidFill>
                <a:latin typeface="Calibri" pitchFamily="34" charset="0"/>
              </a:rPr>
              <a:t>1</a:t>
            </a:r>
            <a:endParaRPr lang="en-US" sz="2400" baseline="-25000" dirty="0">
              <a:solidFill>
                <a:schemeClr val="bg1"/>
              </a:solidFill>
              <a:latin typeface="Calibri" pitchFamily="34" charset="0"/>
            </a:endParaRPr>
          </a:p>
        </p:txBody>
      </p:sp>
      <p:sp>
        <p:nvSpPr>
          <p:cNvPr id="46" name="Rounded Rectangle 45"/>
          <p:cNvSpPr>
            <a:spLocks noChangeArrowheads="1"/>
          </p:cNvSpPr>
          <p:nvPr/>
        </p:nvSpPr>
        <p:spPr bwMode="auto">
          <a:xfrm>
            <a:off x="1371600" y="2476500"/>
            <a:ext cx="3657600" cy="12573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47" name="TextBox 46"/>
          <p:cNvSpPr txBox="1">
            <a:spLocks noChangeArrowheads="1"/>
          </p:cNvSpPr>
          <p:nvPr/>
        </p:nvSpPr>
        <p:spPr bwMode="auto">
          <a:xfrm>
            <a:off x="3962400" y="2419350"/>
            <a:ext cx="1150938"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Reduce</a:t>
            </a:r>
            <a:r>
              <a:rPr lang="en-US" sz="2000" baseline="-25000">
                <a:solidFill>
                  <a:schemeClr val="bg1"/>
                </a:solidFill>
                <a:latin typeface="Calibri" pitchFamily="34" charset="0"/>
              </a:rPr>
              <a:t>1</a:t>
            </a:r>
          </a:p>
        </p:txBody>
      </p:sp>
      <p:sp>
        <p:nvSpPr>
          <p:cNvPr id="48" name="Rounded Rectangle 47"/>
          <p:cNvSpPr>
            <a:spLocks noChangeArrowheads="1"/>
          </p:cNvSpPr>
          <p:nvPr/>
        </p:nvSpPr>
        <p:spPr bwMode="auto">
          <a:xfrm>
            <a:off x="5332413" y="2590800"/>
            <a:ext cx="2897187" cy="1504950"/>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49" name="TextBox 48"/>
          <p:cNvSpPr txBox="1">
            <a:spLocks noChangeArrowheads="1"/>
          </p:cNvSpPr>
          <p:nvPr/>
        </p:nvSpPr>
        <p:spPr bwMode="auto">
          <a:xfrm>
            <a:off x="7467600" y="2647950"/>
            <a:ext cx="885825"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Map</a:t>
            </a:r>
            <a:r>
              <a:rPr lang="en-US" sz="2000" baseline="-25000">
                <a:solidFill>
                  <a:schemeClr val="bg1"/>
                </a:solidFill>
                <a:latin typeface="Calibri" pitchFamily="34" charset="0"/>
              </a:rPr>
              <a:t>2</a:t>
            </a:r>
          </a:p>
        </p:txBody>
      </p:sp>
      <p:sp>
        <p:nvSpPr>
          <p:cNvPr id="50" name="Rounded Rectangle 49"/>
          <p:cNvSpPr>
            <a:spLocks noChangeArrowheads="1"/>
          </p:cNvSpPr>
          <p:nvPr/>
        </p:nvSpPr>
        <p:spPr bwMode="auto">
          <a:xfrm>
            <a:off x="4000500" y="4267200"/>
            <a:ext cx="2819400" cy="265113"/>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51" name="TextBox 50"/>
          <p:cNvSpPr txBox="1">
            <a:spLocks noChangeArrowheads="1"/>
          </p:cNvSpPr>
          <p:nvPr/>
        </p:nvSpPr>
        <p:spPr bwMode="auto">
          <a:xfrm>
            <a:off x="6858000" y="4171950"/>
            <a:ext cx="1327150"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Reduce</a:t>
            </a:r>
            <a:r>
              <a:rPr lang="en-US" sz="2000" baseline="-25000">
                <a:solidFill>
                  <a:schemeClr val="bg1"/>
                </a:solidFill>
                <a:latin typeface="Calibri" pitchFamily="34" charset="0"/>
              </a:rPr>
              <a:t>2</a:t>
            </a:r>
          </a:p>
        </p:txBody>
      </p:sp>
      <p:sp>
        <p:nvSpPr>
          <p:cNvPr id="52" name="Rounded Rectangle 51"/>
          <p:cNvSpPr>
            <a:spLocks noChangeArrowheads="1"/>
          </p:cNvSpPr>
          <p:nvPr/>
        </p:nvSpPr>
        <p:spPr bwMode="auto">
          <a:xfrm>
            <a:off x="4000500" y="4687888"/>
            <a:ext cx="2819400" cy="265112"/>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53" name="TextBox 52"/>
          <p:cNvSpPr txBox="1">
            <a:spLocks noChangeArrowheads="1"/>
          </p:cNvSpPr>
          <p:nvPr/>
        </p:nvSpPr>
        <p:spPr bwMode="auto">
          <a:xfrm>
            <a:off x="6886575" y="4572000"/>
            <a:ext cx="885825"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Map</a:t>
            </a:r>
            <a:r>
              <a:rPr lang="en-US" sz="2000" baseline="-25000">
                <a:solidFill>
                  <a:schemeClr val="bg1"/>
                </a:solidFill>
                <a:latin typeface="Calibri" pitchFamily="34" charset="0"/>
              </a:rPr>
              <a:t>3</a:t>
            </a:r>
            <a:endParaRPr lang="en-US" sz="2800" baseline="-25000">
              <a:solidFill>
                <a:schemeClr val="bg1"/>
              </a:solidFill>
              <a:latin typeface="Calibri" pitchFamily="34" charset="0"/>
            </a:endParaRPr>
          </a:p>
        </p:txBody>
      </p:sp>
      <p:sp>
        <p:nvSpPr>
          <p:cNvPr id="54" name="Rounded Rectangle 53"/>
          <p:cNvSpPr>
            <a:spLocks noChangeArrowheads="1"/>
          </p:cNvSpPr>
          <p:nvPr/>
        </p:nvSpPr>
        <p:spPr bwMode="auto">
          <a:xfrm>
            <a:off x="3962400" y="5078413"/>
            <a:ext cx="2819400" cy="1169987"/>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55" name="TextBox 54"/>
          <p:cNvSpPr txBox="1">
            <a:spLocks noChangeArrowheads="1"/>
          </p:cNvSpPr>
          <p:nvPr/>
        </p:nvSpPr>
        <p:spPr bwMode="auto">
          <a:xfrm>
            <a:off x="6934200" y="5343525"/>
            <a:ext cx="1174750"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Reduce</a:t>
            </a:r>
            <a:r>
              <a:rPr lang="en-US" sz="2000" baseline="-25000">
                <a:solidFill>
                  <a:schemeClr val="bg1"/>
                </a:solidFill>
                <a:latin typeface="Calibri" pitchFamily="34" charset="0"/>
              </a:rPr>
              <a:t>3</a:t>
            </a:r>
          </a:p>
        </p:txBody>
      </p:sp>
      <p:sp>
        <p:nvSpPr>
          <p:cNvPr id="56"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smtClean="0">
                <a:solidFill>
                  <a:schemeClr val="bg2"/>
                </a:solidFill>
              </a:rPr>
              <a:t>Pig Slides adapted from Olston et al. (SIGMOD 2008)</a:t>
            </a:r>
          </a:p>
        </p:txBody>
      </p:sp>
    </p:spTree>
    <p:extLst>
      <p:ext uri="{BB962C8B-B14F-4D97-AF65-F5344CB8AC3E}">
        <p14:creationId xmlns:p14="http://schemas.microsoft.com/office/powerpoint/2010/main" val="26625485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Basics</a:t>
            </a:r>
            <a:endParaRPr lang="en-US" dirty="0"/>
          </a:p>
        </p:txBody>
      </p:sp>
      <p:sp>
        <p:nvSpPr>
          <p:cNvPr id="3" name="Content Placeholder 2"/>
          <p:cNvSpPr>
            <a:spLocks noGrp="1"/>
          </p:cNvSpPr>
          <p:nvPr>
            <p:ph idx="1"/>
          </p:nvPr>
        </p:nvSpPr>
        <p:spPr/>
        <p:txBody>
          <a:bodyPr/>
          <a:lstStyle/>
          <a:p>
            <a:r>
              <a:rPr lang="en-US" dirty="0" smtClean="0"/>
              <a:t>Sequence of statements manipulating relations (aliases)</a:t>
            </a:r>
          </a:p>
          <a:p>
            <a:r>
              <a:rPr lang="en-US" dirty="0" smtClean="0"/>
              <a:t>Data model</a:t>
            </a:r>
          </a:p>
          <a:p>
            <a:pPr lvl="1"/>
            <a:r>
              <a:rPr lang="en-US" dirty="0" smtClean="0"/>
              <a:t>atoms</a:t>
            </a:r>
          </a:p>
          <a:p>
            <a:pPr lvl="1"/>
            <a:r>
              <a:rPr lang="en-US" dirty="0" smtClean="0"/>
              <a:t>tuples</a:t>
            </a:r>
          </a:p>
          <a:p>
            <a:pPr lvl="1"/>
            <a:r>
              <a:rPr lang="en-US" dirty="0" smtClean="0"/>
              <a:t>bags</a:t>
            </a:r>
          </a:p>
          <a:p>
            <a:pPr lvl="1"/>
            <a:r>
              <a:rPr lang="en-US" dirty="0" smtClean="0"/>
              <a:t>maps</a:t>
            </a:r>
          </a:p>
          <a:p>
            <a:pPr lvl="1"/>
            <a:r>
              <a:rPr lang="en-US" dirty="0" err="1" smtClean="0"/>
              <a:t>json</a:t>
            </a:r>
            <a:endParaRPr lang="en-US" dirty="0" smtClean="0"/>
          </a:p>
        </p:txBody>
      </p:sp>
    </p:spTree>
    <p:extLst>
      <p:ext uri="{BB962C8B-B14F-4D97-AF65-F5344CB8AC3E}">
        <p14:creationId xmlns:p14="http://schemas.microsoft.com/office/powerpoint/2010/main" val="2983370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Common Operations</a:t>
            </a:r>
            <a:endParaRPr lang="en-US" dirty="0"/>
          </a:p>
        </p:txBody>
      </p:sp>
      <p:sp>
        <p:nvSpPr>
          <p:cNvPr id="3" name="Content Placeholder 2"/>
          <p:cNvSpPr>
            <a:spLocks noGrp="1"/>
          </p:cNvSpPr>
          <p:nvPr>
            <p:ph idx="1"/>
          </p:nvPr>
        </p:nvSpPr>
        <p:spPr/>
        <p:txBody>
          <a:bodyPr/>
          <a:lstStyle/>
          <a:p>
            <a:r>
              <a:rPr lang="en-US" dirty="0" smtClean="0"/>
              <a:t>LOAD: load data</a:t>
            </a:r>
          </a:p>
          <a:p>
            <a:r>
              <a:rPr lang="en-US" dirty="0" smtClean="0"/>
              <a:t>FOREACH … GENERATE: per tuple processing</a:t>
            </a:r>
          </a:p>
          <a:p>
            <a:r>
              <a:rPr lang="en-US" dirty="0" smtClean="0"/>
              <a:t>FILTER: discard unwanted tuples</a:t>
            </a:r>
          </a:p>
          <a:p>
            <a:r>
              <a:rPr lang="en-US" dirty="0" smtClean="0"/>
              <a:t>GROUP/COGROUP: group tuples</a:t>
            </a:r>
          </a:p>
          <a:p>
            <a:r>
              <a:rPr lang="en-US" dirty="0" smtClean="0"/>
              <a:t>JOIN: relational join</a:t>
            </a:r>
          </a:p>
        </p:txBody>
      </p:sp>
    </p:spTree>
    <p:extLst>
      <p:ext uri="{BB962C8B-B14F-4D97-AF65-F5344CB8AC3E}">
        <p14:creationId xmlns:p14="http://schemas.microsoft.com/office/powerpoint/2010/main" val="680844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a:t>
            </a:r>
            <a:r>
              <a:rPr lang="en-US" dirty="0" err="1" smtClean="0"/>
              <a:t>GROUPing</a:t>
            </a:r>
            <a:endParaRPr lang="en-US" dirty="0"/>
          </a:p>
        </p:txBody>
      </p:sp>
      <p:sp>
        <p:nvSpPr>
          <p:cNvPr id="4" name="TextBox 3"/>
          <p:cNvSpPr txBox="1"/>
          <p:nvPr/>
        </p:nvSpPr>
        <p:spPr>
          <a:xfrm>
            <a:off x="1219200" y="1752600"/>
            <a:ext cx="1676400" cy="1569660"/>
          </a:xfrm>
          <a:prstGeom prst="rect">
            <a:avLst/>
          </a:prstGeom>
          <a:noFill/>
          <a:ln>
            <a:noFill/>
          </a:ln>
        </p:spPr>
        <p:txBody>
          <a:bodyPr wrap="square" rtlCol="0">
            <a:spAutoFit/>
          </a:bodyPr>
          <a:lstStyle/>
          <a:p>
            <a:r>
              <a:rPr lang="en-US" b="0" dirty="0">
                <a:solidFill>
                  <a:schemeClr val="bg1"/>
                </a:solidFill>
                <a:latin typeface="Andale Mono"/>
                <a:cs typeface="Andale Mono"/>
              </a:rPr>
              <a:t>(1, 2, 3)</a:t>
            </a:r>
          </a:p>
          <a:p>
            <a:r>
              <a:rPr lang="en-US" b="0" dirty="0">
                <a:solidFill>
                  <a:schemeClr val="bg1"/>
                </a:solidFill>
                <a:latin typeface="Andale Mono"/>
                <a:cs typeface="Andale Mono"/>
              </a:rPr>
              <a:t>(4, 2, 1)</a:t>
            </a:r>
          </a:p>
          <a:p>
            <a:r>
              <a:rPr lang="en-US" b="0" dirty="0">
                <a:solidFill>
                  <a:schemeClr val="bg1"/>
                </a:solidFill>
                <a:latin typeface="Andale Mono"/>
                <a:cs typeface="Andale Mono"/>
              </a:rPr>
              <a:t>(8, 3, 4)</a:t>
            </a:r>
          </a:p>
          <a:p>
            <a:r>
              <a:rPr lang="en-US" b="0" dirty="0">
                <a:solidFill>
                  <a:schemeClr val="bg1"/>
                </a:solidFill>
                <a:latin typeface="Andale Mono"/>
                <a:cs typeface="Andale Mono"/>
              </a:rPr>
              <a:t>(4, 3, 3)</a:t>
            </a:r>
          </a:p>
          <a:p>
            <a:r>
              <a:rPr lang="en-US" b="0" dirty="0">
                <a:solidFill>
                  <a:schemeClr val="bg1"/>
                </a:solidFill>
                <a:latin typeface="Andale Mono"/>
                <a:cs typeface="Andale Mono"/>
              </a:rPr>
              <a:t>(7, 2, 5)</a:t>
            </a:r>
          </a:p>
          <a:p>
            <a:r>
              <a:rPr lang="en-US" b="0" dirty="0">
                <a:solidFill>
                  <a:schemeClr val="bg1"/>
                </a:solidFill>
                <a:latin typeface="Andale Mono"/>
                <a:cs typeface="Andale Mono"/>
              </a:rPr>
              <a:t>(8, 4, 3)</a:t>
            </a:r>
          </a:p>
        </p:txBody>
      </p:sp>
      <p:sp>
        <p:nvSpPr>
          <p:cNvPr id="5" name="TextBox 4"/>
          <p:cNvSpPr txBox="1"/>
          <p:nvPr/>
        </p:nvSpPr>
        <p:spPr>
          <a:xfrm>
            <a:off x="838200" y="1295400"/>
            <a:ext cx="7391400" cy="338554"/>
          </a:xfrm>
          <a:prstGeom prst="rect">
            <a:avLst/>
          </a:prstGeom>
          <a:noFill/>
          <a:ln>
            <a:noFill/>
          </a:ln>
        </p:spPr>
        <p:txBody>
          <a:bodyPr wrap="square" rtlCol="0">
            <a:spAutoFit/>
          </a:bodyPr>
          <a:lstStyle/>
          <a:p>
            <a:r>
              <a:rPr lang="en-US" b="0" dirty="0">
                <a:solidFill>
                  <a:schemeClr val="bg1"/>
                </a:solidFill>
                <a:latin typeface="Andale Mono"/>
                <a:cs typeface="Andale Mono"/>
              </a:rPr>
              <a:t>A = LOAD '</a:t>
            </a:r>
            <a:r>
              <a:rPr lang="en-US" b="0" dirty="0" err="1" smtClean="0">
                <a:solidFill>
                  <a:schemeClr val="bg1"/>
                </a:solidFill>
                <a:latin typeface="Andale Mono"/>
                <a:cs typeface="Andale Mono"/>
              </a:rPr>
              <a:t>myfile.txt</a:t>
            </a:r>
            <a:r>
              <a:rPr lang="en-US" b="0" dirty="0" smtClean="0">
                <a:solidFill>
                  <a:schemeClr val="bg1"/>
                </a:solidFill>
                <a:latin typeface="Andale Mono"/>
                <a:cs typeface="Andale Mono"/>
              </a:rPr>
              <a:t>’ AS </a:t>
            </a:r>
            <a:r>
              <a:rPr lang="en-US" b="0" dirty="0">
                <a:solidFill>
                  <a:schemeClr val="bg1"/>
                </a:solidFill>
                <a:latin typeface="Andale Mono"/>
                <a:cs typeface="Andale Mono"/>
              </a:rPr>
              <a:t>(</a:t>
            </a:r>
            <a:r>
              <a:rPr lang="en-US" b="0" dirty="0" smtClean="0">
                <a:solidFill>
                  <a:schemeClr val="bg1"/>
                </a:solidFill>
                <a:latin typeface="Andale Mono"/>
                <a:cs typeface="Andale Mono"/>
              </a:rPr>
              <a:t>f1: </a:t>
            </a:r>
            <a:r>
              <a:rPr lang="en-US" b="0" dirty="0" err="1" smtClean="0">
                <a:solidFill>
                  <a:schemeClr val="bg1"/>
                </a:solidFill>
                <a:latin typeface="Andale Mono"/>
                <a:cs typeface="Andale Mono"/>
              </a:rPr>
              <a:t>int</a:t>
            </a:r>
            <a:r>
              <a:rPr lang="en-US" b="0" dirty="0" smtClean="0">
                <a:solidFill>
                  <a:schemeClr val="bg1"/>
                </a:solidFill>
                <a:latin typeface="Andale Mono"/>
                <a:cs typeface="Andale Mono"/>
              </a:rPr>
              <a:t>, f2: </a:t>
            </a:r>
            <a:r>
              <a:rPr lang="en-US" b="0" dirty="0" err="1" smtClean="0">
                <a:solidFill>
                  <a:schemeClr val="bg1"/>
                </a:solidFill>
                <a:latin typeface="Andale Mono"/>
                <a:cs typeface="Andale Mono"/>
              </a:rPr>
              <a:t>int</a:t>
            </a:r>
            <a:r>
              <a:rPr lang="en-US" b="0" dirty="0" smtClean="0">
                <a:solidFill>
                  <a:schemeClr val="bg1"/>
                </a:solidFill>
                <a:latin typeface="Andale Mono"/>
                <a:cs typeface="Andale Mono"/>
              </a:rPr>
              <a:t>, f3: </a:t>
            </a:r>
            <a:r>
              <a:rPr lang="en-US" b="0" dirty="0" err="1" smtClean="0">
                <a:solidFill>
                  <a:schemeClr val="bg1"/>
                </a:solidFill>
                <a:latin typeface="Andale Mono"/>
                <a:cs typeface="Andale Mono"/>
              </a:rPr>
              <a:t>int</a:t>
            </a:r>
            <a:r>
              <a:rPr lang="en-US" b="0" dirty="0" smtClean="0">
                <a:solidFill>
                  <a:schemeClr val="bg1"/>
                </a:solidFill>
                <a:latin typeface="Andale Mono"/>
                <a:cs typeface="Andale Mono"/>
              </a:rPr>
              <a:t>)</a:t>
            </a:r>
            <a:r>
              <a:rPr lang="en-US" b="0" dirty="0">
                <a:solidFill>
                  <a:schemeClr val="bg1"/>
                </a:solidFill>
                <a:latin typeface="Andale Mono"/>
                <a:cs typeface="Andale Mono"/>
              </a:rPr>
              <a:t>;</a:t>
            </a:r>
          </a:p>
        </p:txBody>
      </p:sp>
      <p:sp>
        <p:nvSpPr>
          <p:cNvPr id="6" name="TextBox 5"/>
          <p:cNvSpPr txBox="1"/>
          <p:nvPr/>
        </p:nvSpPr>
        <p:spPr>
          <a:xfrm>
            <a:off x="838200" y="4038600"/>
            <a:ext cx="7391400" cy="338554"/>
          </a:xfrm>
          <a:prstGeom prst="rect">
            <a:avLst/>
          </a:prstGeom>
          <a:noFill/>
          <a:ln>
            <a:noFill/>
          </a:ln>
        </p:spPr>
        <p:txBody>
          <a:bodyPr wrap="square" rtlCol="0">
            <a:spAutoFit/>
          </a:bodyPr>
          <a:lstStyle/>
          <a:p>
            <a:r>
              <a:rPr lang="en-US" b="0" dirty="0">
                <a:solidFill>
                  <a:schemeClr val="bg1"/>
                </a:solidFill>
                <a:latin typeface="Andale Mono"/>
                <a:cs typeface="Andale Mono"/>
              </a:rPr>
              <a:t>X = GROUP A BY f1;</a:t>
            </a:r>
          </a:p>
        </p:txBody>
      </p:sp>
      <p:sp>
        <p:nvSpPr>
          <p:cNvPr id="7" name="TextBox 6"/>
          <p:cNvSpPr txBox="1"/>
          <p:nvPr/>
        </p:nvSpPr>
        <p:spPr>
          <a:xfrm>
            <a:off x="1219200" y="4572000"/>
            <a:ext cx="6248400" cy="1077218"/>
          </a:xfrm>
          <a:prstGeom prst="rect">
            <a:avLst/>
          </a:prstGeom>
          <a:noFill/>
          <a:ln>
            <a:noFill/>
          </a:ln>
        </p:spPr>
        <p:txBody>
          <a:bodyPr wrap="square" rtlCol="0">
            <a:spAutoFit/>
          </a:bodyPr>
          <a:lstStyle/>
          <a:p>
            <a:r>
              <a:rPr lang="en-US" b="0" dirty="0">
                <a:solidFill>
                  <a:schemeClr val="bg1"/>
                </a:solidFill>
                <a:latin typeface="Andale Mono"/>
                <a:cs typeface="Andale Mono"/>
              </a:rPr>
              <a:t>(1, {(1, 2, 3)})</a:t>
            </a:r>
          </a:p>
          <a:p>
            <a:r>
              <a:rPr lang="en-US" b="0" dirty="0">
                <a:solidFill>
                  <a:schemeClr val="bg1"/>
                </a:solidFill>
                <a:latin typeface="Andale Mono"/>
                <a:cs typeface="Andale Mono"/>
              </a:rPr>
              <a:t>(4, {(4, 2, 1), (4, 3, 3)})</a:t>
            </a:r>
          </a:p>
          <a:p>
            <a:r>
              <a:rPr lang="en-US" b="0" dirty="0">
                <a:solidFill>
                  <a:schemeClr val="bg1"/>
                </a:solidFill>
                <a:latin typeface="Andale Mono"/>
                <a:cs typeface="Andale Mono"/>
              </a:rPr>
              <a:t>(7, {(7, 2, 5)})</a:t>
            </a:r>
          </a:p>
          <a:p>
            <a:r>
              <a:rPr lang="en-US" b="0" dirty="0">
                <a:solidFill>
                  <a:schemeClr val="bg1"/>
                </a:solidFill>
                <a:latin typeface="Andale Mono"/>
                <a:cs typeface="Andale Mono"/>
              </a:rPr>
              <a:t>(8, {(8, 3, 4), </a:t>
            </a:r>
            <a:r>
              <a:rPr lang="en-US" b="0" dirty="0" smtClean="0">
                <a:solidFill>
                  <a:schemeClr val="bg1"/>
                </a:solidFill>
                <a:latin typeface="Andale Mono"/>
                <a:cs typeface="Andale Mono"/>
              </a:rPr>
              <a:t>(8</a:t>
            </a:r>
            <a:r>
              <a:rPr lang="en-US" b="0" dirty="0">
                <a:solidFill>
                  <a:schemeClr val="bg1"/>
                </a:solidFill>
                <a:latin typeface="Andale Mono"/>
                <a:cs typeface="Andale Mono"/>
              </a:rPr>
              <a:t>, 4, 3)})</a:t>
            </a:r>
          </a:p>
        </p:txBody>
      </p:sp>
    </p:spTree>
    <p:extLst>
      <p:ext uri="{BB962C8B-B14F-4D97-AF65-F5344CB8AC3E}">
        <p14:creationId xmlns:p14="http://schemas.microsoft.com/office/powerpoint/2010/main" val="30107845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What’s beyond MapReduce?</a:t>
            </a:r>
          </a:p>
          <a:p>
            <a:pPr lvl="1"/>
            <a:r>
              <a:rPr lang="en-US" dirty="0" smtClean="0"/>
              <a:t>SQL on Hadoop</a:t>
            </a:r>
          </a:p>
          <a:p>
            <a:pPr lvl="1"/>
            <a:r>
              <a:rPr lang="en-US" dirty="0" smtClean="0"/>
              <a:t>Dataflow languages</a:t>
            </a:r>
          </a:p>
          <a:p>
            <a:r>
              <a:rPr lang="en-US" dirty="0" smtClean="0"/>
              <a:t>Past and present developments</a:t>
            </a:r>
          </a:p>
        </p:txBody>
      </p:sp>
    </p:spTree>
    <p:extLst>
      <p:ext uri="{BB962C8B-B14F-4D97-AF65-F5344CB8AC3E}">
        <p14:creationId xmlns:p14="http://schemas.microsoft.com/office/powerpoint/2010/main" val="4124792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a:t>
            </a:r>
            <a:r>
              <a:rPr lang="en-US" dirty="0" err="1" smtClean="0"/>
              <a:t>COGROUPing</a:t>
            </a:r>
            <a:endParaRPr lang="en-US" dirty="0"/>
          </a:p>
        </p:txBody>
      </p:sp>
      <p:sp>
        <p:nvSpPr>
          <p:cNvPr id="4" name="TextBox 3"/>
          <p:cNvSpPr txBox="1"/>
          <p:nvPr/>
        </p:nvSpPr>
        <p:spPr>
          <a:xfrm>
            <a:off x="1219200" y="1295400"/>
            <a:ext cx="1676400" cy="1815882"/>
          </a:xfrm>
          <a:prstGeom prst="rect">
            <a:avLst/>
          </a:prstGeom>
          <a:noFill/>
          <a:ln>
            <a:noFill/>
          </a:ln>
        </p:spPr>
        <p:txBody>
          <a:bodyPr wrap="square" rtlCol="0">
            <a:spAutoFit/>
          </a:bodyPr>
          <a:lstStyle/>
          <a:p>
            <a:r>
              <a:rPr lang="en-US" b="0" dirty="0" smtClean="0">
                <a:solidFill>
                  <a:schemeClr val="bg1"/>
                </a:solidFill>
                <a:latin typeface="Andale Mono"/>
                <a:cs typeface="Andale Mono"/>
              </a:rPr>
              <a:t>A:</a:t>
            </a:r>
          </a:p>
          <a:p>
            <a:r>
              <a:rPr lang="en-US" b="0" dirty="0" smtClean="0">
                <a:solidFill>
                  <a:schemeClr val="bg1"/>
                </a:solidFill>
                <a:latin typeface="Andale Mono"/>
                <a:cs typeface="Andale Mono"/>
              </a:rPr>
              <a:t>(</a:t>
            </a:r>
            <a:r>
              <a:rPr lang="en-US" b="0" dirty="0">
                <a:solidFill>
                  <a:schemeClr val="bg1"/>
                </a:solidFill>
                <a:latin typeface="Andale Mono"/>
                <a:cs typeface="Andale Mono"/>
              </a:rPr>
              <a:t>1, 2, 3)</a:t>
            </a:r>
          </a:p>
          <a:p>
            <a:r>
              <a:rPr lang="en-US" b="0" dirty="0">
                <a:solidFill>
                  <a:schemeClr val="bg1"/>
                </a:solidFill>
                <a:latin typeface="Andale Mono"/>
                <a:cs typeface="Andale Mono"/>
              </a:rPr>
              <a:t>(4, 2, 1)</a:t>
            </a:r>
          </a:p>
          <a:p>
            <a:r>
              <a:rPr lang="en-US" b="0" dirty="0">
                <a:solidFill>
                  <a:schemeClr val="bg1"/>
                </a:solidFill>
                <a:latin typeface="Andale Mono"/>
                <a:cs typeface="Andale Mono"/>
              </a:rPr>
              <a:t>(8, 3, 4)</a:t>
            </a:r>
          </a:p>
          <a:p>
            <a:r>
              <a:rPr lang="en-US" b="0" dirty="0">
                <a:solidFill>
                  <a:schemeClr val="bg1"/>
                </a:solidFill>
                <a:latin typeface="Andale Mono"/>
                <a:cs typeface="Andale Mono"/>
              </a:rPr>
              <a:t>(4, 3, 3)</a:t>
            </a:r>
          </a:p>
          <a:p>
            <a:r>
              <a:rPr lang="en-US" b="0" dirty="0">
                <a:solidFill>
                  <a:schemeClr val="bg1"/>
                </a:solidFill>
                <a:latin typeface="Andale Mono"/>
                <a:cs typeface="Andale Mono"/>
              </a:rPr>
              <a:t>(7, 2, 5)</a:t>
            </a:r>
          </a:p>
          <a:p>
            <a:r>
              <a:rPr lang="en-US" b="0" dirty="0">
                <a:solidFill>
                  <a:schemeClr val="bg1"/>
                </a:solidFill>
                <a:latin typeface="Andale Mono"/>
                <a:cs typeface="Andale Mono"/>
              </a:rPr>
              <a:t>(8, 4, 3)</a:t>
            </a:r>
          </a:p>
        </p:txBody>
      </p:sp>
      <p:sp>
        <p:nvSpPr>
          <p:cNvPr id="5" name="TextBox 4"/>
          <p:cNvSpPr txBox="1"/>
          <p:nvPr/>
        </p:nvSpPr>
        <p:spPr>
          <a:xfrm>
            <a:off x="5029200" y="1295400"/>
            <a:ext cx="1981200" cy="2062103"/>
          </a:xfrm>
          <a:prstGeom prst="rect">
            <a:avLst/>
          </a:prstGeom>
          <a:noFill/>
          <a:ln>
            <a:noFill/>
          </a:ln>
        </p:spPr>
        <p:txBody>
          <a:bodyPr wrap="square" rtlCol="0">
            <a:spAutoFit/>
          </a:bodyPr>
          <a:lstStyle/>
          <a:p>
            <a:r>
              <a:rPr lang="en-US" b="0" dirty="0" smtClean="0">
                <a:solidFill>
                  <a:schemeClr val="bg1"/>
                </a:solidFill>
                <a:latin typeface="Andale Mono"/>
                <a:cs typeface="Andale Mono"/>
              </a:rPr>
              <a:t>B:</a:t>
            </a:r>
          </a:p>
          <a:p>
            <a:r>
              <a:rPr lang="en-US" b="0" dirty="0" smtClean="0">
                <a:solidFill>
                  <a:schemeClr val="bg1"/>
                </a:solidFill>
                <a:latin typeface="Andale Mono"/>
                <a:cs typeface="Andale Mono"/>
              </a:rPr>
              <a:t>(</a:t>
            </a:r>
            <a:r>
              <a:rPr lang="en-US" b="0" dirty="0">
                <a:solidFill>
                  <a:schemeClr val="bg1"/>
                </a:solidFill>
                <a:latin typeface="Andale Mono"/>
                <a:cs typeface="Andale Mono"/>
              </a:rPr>
              <a:t>2, 4)</a:t>
            </a:r>
          </a:p>
          <a:p>
            <a:r>
              <a:rPr lang="en-US" b="0" dirty="0">
                <a:solidFill>
                  <a:schemeClr val="bg1"/>
                </a:solidFill>
                <a:latin typeface="Andale Mono"/>
                <a:cs typeface="Andale Mono"/>
              </a:rPr>
              <a:t>(8, 9)</a:t>
            </a:r>
          </a:p>
          <a:p>
            <a:r>
              <a:rPr lang="en-US" b="0" dirty="0">
                <a:solidFill>
                  <a:schemeClr val="bg1"/>
                </a:solidFill>
                <a:latin typeface="Andale Mono"/>
                <a:cs typeface="Andale Mono"/>
              </a:rPr>
              <a:t>(1, 3)</a:t>
            </a:r>
          </a:p>
          <a:p>
            <a:r>
              <a:rPr lang="en-US" b="0" dirty="0">
                <a:solidFill>
                  <a:schemeClr val="bg1"/>
                </a:solidFill>
                <a:latin typeface="Andale Mono"/>
                <a:cs typeface="Andale Mono"/>
              </a:rPr>
              <a:t>(2, 7)</a:t>
            </a:r>
          </a:p>
          <a:p>
            <a:r>
              <a:rPr lang="en-US" b="0" dirty="0">
                <a:solidFill>
                  <a:schemeClr val="bg1"/>
                </a:solidFill>
                <a:latin typeface="Andale Mono"/>
                <a:cs typeface="Andale Mono"/>
              </a:rPr>
              <a:t>(2, 9)</a:t>
            </a:r>
          </a:p>
          <a:p>
            <a:r>
              <a:rPr lang="en-US" b="0" dirty="0">
                <a:solidFill>
                  <a:schemeClr val="bg1"/>
                </a:solidFill>
                <a:latin typeface="Andale Mono"/>
                <a:cs typeface="Andale Mono"/>
              </a:rPr>
              <a:t>(4, 6)</a:t>
            </a:r>
          </a:p>
          <a:p>
            <a:r>
              <a:rPr lang="en-US" b="0" dirty="0">
                <a:solidFill>
                  <a:schemeClr val="bg1"/>
                </a:solidFill>
                <a:latin typeface="Andale Mono"/>
                <a:cs typeface="Andale Mono"/>
              </a:rPr>
              <a:t>(4, 9)</a:t>
            </a:r>
          </a:p>
        </p:txBody>
      </p:sp>
      <p:sp>
        <p:nvSpPr>
          <p:cNvPr id="6" name="TextBox 5"/>
          <p:cNvSpPr txBox="1"/>
          <p:nvPr/>
        </p:nvSpPr>
        <p:spPr>
          <a:xfrm>
            <a:off x="838200" y="4038600"/>
            <a:ext cx="7391400" cy="338554"/>
          </a:xfrm>
          <a:prstGeom prst="rect">
            <a:avLst/>
          </a:prstGeom>
          <a:noFill/>
          <a:ln>
            <a:noFill/>
          </a:ln>
        </p:spPr>
        <p:txBody>
          <a:bodyPr wrap="square" rtlCol="0">
            <a:spAutoFit/>
          </a:bodyPr>
          <a:lstStyle/>
          <a:p>
            <a:r>
              <a:rPr lang="en-US" b="0" dirty="0">
                <a:solidFill>
                  <a:schemeClr val="bg1"/>
                </a:solidFill>
                <a:latin typeface="Andale Mono"/>
                <a:cs typeface="Andale Mono"/>
              </a:rPr>
              <a:t>X = COGROUP A BY f1, B BY $0;</a:t>
            </a:r>
          </a:p>
        </p:txBody>
      </p:sp>
      <p:sp>
        <p:nvSpPr>
          <p:cNvPr id="7" name="TextBox 6"/>
          <p:cNvSpPr txBox="1"/>
          <p:nvPr/>
        </p:nvSpPr>
        <p:spPr>
          <a:xfrm>
            <a:off x="1219200" y="4572000"/>
            <a:ext cx="6248400" cy="1323439"/>
          </a:xfrm>
          <a:prstGeom prst="rect">
            <a:avLst/>
          </a:prstGeom>
          <a:noFill/>
          <a:ln>
            <a:noFill/>
          </a:ln>
        </p:spPr>
        <p:txBody>
          <a:bodyPr wrap="square" rtlCol="0">
            <a:spAutoFit/>
          </a:bodyPr>
          <a:lstStyle/>
          <a:p>
            <a:r>
              <a:rPr lang="en-US" b="0" dirty="0">
                <a:solidFill>
                  <a:schemeClr val="bg1"/>
                </a:solidFill>
                <a:latin typeface="Andale Mono"/>
                <a:cs typeface="Andale Mono"/>
              </a:rPr>
              <a:t>(1, {(1, 2, 3)}, {(1, 3)})</a:t>
            </a:r>
          </a:p>
          <a:p>
            <a:r>
              <a:rPr lang="en-US" b="0" dirty="0">
                <a:solidFill>
                  <a:schemeClr val="bg1"/>
                </a:solidFill>
                <a:latin typeface="Andale Mono"/>
                <a:cs typeface="Andale Mono"/>
              </a:rPr>
              <a:t>(2, {}, {(2, 4), (2, 7), (2, 9)})</a:t>
            </a:r>
          </a:p>
          <a:p>
            <a:r>
              <a:rPr lang="en-US" b="0" dirty="0">
                <a:solidFill>
                  <a:schemeClr val="bg1"/>
                </a:solidFill>
                <a:latin typeface="Andale Mono"/>
                <a:cs typeface="Andale Mono"/>
              </a:rPr>
              <a:t>(4, {(4, 2, 1), (4, 3, 3)}, {(4, 6),(4, 9)})</a:t>
            </a:r>
          </a:p>
          <a:p>
            <a:r>
              <a:rPr lang="en-US" b="0" dirty="0">
                <a:solidFill>
                  <a:schemeClr val="bg1"/>
                </a:solidFill>
                <a:latin typeface="Andale Mono"/>
                <a:cs typeface="Andale Mono"/>
              </a:rPr>
              <a:t>(7, {(7, 2, 5)}, {})</a:t>
            </a:r>
          </a:p>
          <a:p>
            <a:r>
              <a:rPr lang="en-US" b="0" dirty="0">
                <a:solidFill>
                  <a:schemeClr val="bg1"/>
                </a:solidFill>
                <a:latin typeface="Andale Mono"/>
                <a:cs typeface="Andale Mono"/>
              </a:rPr>
              <a:t>(8, {(8, 3, 4), (8, 4, 3)}, {(8, 9)})</a:t>
            </a:r>
          </a:p>
        </p:txBody>
      </p:sp>
    </p:spTree>
    <p:extLst>
      <p:ext uri="{BB962C8B-B14F-4D97-AF65-F5344CB8AC3E}">
        <p14:creationId xmlns:p14="http://schemas.microsoft.com/office/powerpoint/2010/main" val="26367697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UDFs</a:t>
            </a:r>
            <a:endParaRPr lang="en-US" dirty="0"/>
          </a:p>
        </p:txBody>
      </p:sp>
      <p:sp>
        <p:nvSpPr>
          <p:cNvPr id="3" name="Content Placeholder 2"/>
          <p:cNvSpPr>
            <a:spLocks noGrp="1"/>
          </p:cNvSpPr>
          <p:nvPr>
            <p:ph idx="1"/>
          </p:nvPr>
        </p:nvSpPr>
        <p:spPr/>
        <p:txBody>
          <a:bodyPr/>
          <a:lstStyle/>
          <a:p>
            <a:r>
              <a:rPr lang="en-US" dirty="0" smtClean="0"/>
              <a:t>User-defined functions:</a:t>
            </a:r>
          </a:p>
          <a:p>
            <a:pPr lvl="1"/>
            <a:r>
              <a:rPr lang="en-US" dirty="0" smtClean="0"/>
              <a:t>Java</a:t>
            </a:r>
          </a:p>
          <a:p>
            <a:pPr lvl="1"/>
            <a:r>
              <a:rPr lang="en-US" dirty="0" smtClean="0"/>
              <a:t>Python</a:t>
            </a:r>
          </a:p>
          <a:p>
            <a:pPr lvl="1"/>
            <a:r>
              <a:rPr lang="en-US" dirty="0" smtClean="0"/>
              <a:t>JavaScript</a:t>
            </a:r>
          </a:p>
          <a:p>
            <a:pPr lvl="1"/>
            <a:r>
              <a:rPr lang="en-US" dirty="0" smtClean="0"/>
              <a:t>Ruby</a:t>
            </a:r>
          </a:p>
          <a:p>
            <a:r>
              <a:rPr lang="en-US" dirty="0" smtClean="0"/>
              <a:t>UDFs make Pig arbitrarily extensible</a:t>
            </a:r>
          </a:p>
          <a:p>
            <a:pPr lvl="1"/>
            <a:r>
              <a:rPr lang="en-US" dirty="0" smtClean="0"/>
              <a:t>Express “core” computations in UDFs</a:t>
            </a:r>
          </a:p>
          <a:p>
            <a:pPr lvl="1"/>
            <a:r>
              <a:rPr lang="en-US" dirty="0" smtClean="0"/>
              <a:t>Take advantage of Pig as glue code for scale-out plumbing</a:t>
            </a:r>
            <a:endParaRPr lang="en-US" dirty="0"/>
          </a:p>
        </p:txBody>
      </p:sp>
    </p:spTree>
    <p:extLst>
      <p:ext uri="{BB962C8B-B14F-4D97-AF65-F5344CB8AC3E}">
        <p14:creationId xmlns:p14="http://schemas.microsoft.com/office/powerpoint/2010/main" val="3509573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371600"/>
            <a:ext cx="8534400" cy="4278094"/>
          </a:xfrm>
          <a:prstGeom prst="rect">
            <a:avLst/>
          </a:prstGeom>
          <a:noFill/>
          <a:ln>
            <a:noFill/>
          </a:ln>
        </p:spPr>
        <p:txBody>
          <a:bodyPr wrap="square" rtlCol="0">
            <a:spAutoFit/>
          </a:bodyPr>
          <a:lstStyle/>
          <a:p>
            <a:r>
              <a:rPr lang="en-US" b="0" dirty="0" err="1" smtClean="0">
                <a:solidFill>
                  <a:schemeClr val="bg1"/>
                </a:solidFill>
                <a:latin typeface="Andale Mono"/>
                <a:cs typeface="Andale Mono"/>
              </a:rPr>
              <a:t>previous_pagerank</a:t>
            </a:r>
            <a:r>
              <a:rPr lang="en-US" b="0" dirty="0" smtClean="0">
                <a:solidFill>
                  <a:schemeClr val="bg1"/>
                </a:solidFill>
                <a:latin typeface="Andale Mono"/>
                <a:cs typeface="Andale Mono"/>
              </a:rPr>
              <a:t> = LOAD ‘$</a:t>
            </a:r>
            <a:r>
              <a:rPr lang="en-US" b="0" dirty="0" err="1" smtClean="0">
                <a:solidFill>
                  <a:schemeClr val="bg1"/>
                </a:solidFill>
                <a:latin typeface="Andale Mono"/>
                <a:cs typeface="Andale Mono"/>
              </a:rPr>
              <a:t>docs_in</a:t>
            </a:r>
            <a:r>
              <a:rPr lang="en-US" b="0" dirty="0" smtClean="0">
                <a:solidFill>
                  <a:schemeClr val="bg1"/>
                </a:solidFill>
                <a:latin typeface="Andale Mono"/>
                <a:cs typeface="Andale Mono"/>
              </a:rPr>
              <a:t>’ USING </a:t>
            </a:r>
            <a:r>
              <a:rPr lang="en-US" b="0" dirty="0" err="1" smtClean="0">
                <a:solidFill>
                  <a:schemeClr val="bg1"/>
                </a:solidFill>
                <a:latin typeface="Andale Mono"/>
                <a:cs typeface="Andale Mono"/>
              </a:rPr>
              <a:t>PigStorage</a:t>
            </a:r>
            <a:r>
              <a:rPr lang="en-US" b="0" dirty="0" smtClean="0">
                <a:solidFill>
                  <a:schemeClr val="bg1"/>
                </a:solidFill>
                <a:latin typeface="Andale Mono"/>
                <a:cs typeface="Andale Mono"/>
              </a:rPr>
              <a:t>() </a:t>
            </a:r>
          </a:p>
          <a:p>
            <a:r>
              <a:rPr lang="en-US" b="0" dirty="0">
                <a:solidFill>
                  <a:schemeClr val="bg1"/>
                </a:solidFill>
                <a:latin typeface="Andale Mono"/>
                <a:cs typeface="Andale Mono"/>
              </a:rPr>
              <a:t> </a:t>
            </a:r>
            <a:r>
              <a:rPr lang="en-US" b="0" dirty="0" smtClean="0">
                <a:solidFill>
                  <a:schemeClr val="bg1"/>
                </a:solidFill>
                <a:latin typeface="Andale Mono"/>
                <a:cs typeface="Andale Mono"/>
              </a:rPr>
              <a:t> AS (</a:t>
            </a:r>
            <a:r>
              <a:rPr lang="en-US" b="0" dirty="0" err="1" smtClean="0">
                <a:solidFill>
                  <a:schemeClr val="bg1"/>
                </a:solidFill>
                <a:latin typeface="Andale Mono"/>
                <a:cs typeface="Andale Mono"/>
              </a:rPr>
              <a:t>url</a:t>
            </a:r>
            <a:r>
              <a:rPr lang="en-US" b="0" dirty="0" smtClean="0">
                <a:solidFill>
                  <a:schemeClr val="bg1"/>
                </a:solidFill>
                <a:latin typeface="Andale Mono"/>
                <a:cs typeface="Andale Mono"/>
              </a:rPr>
              <a:t>: </a:t>
            </a:r>
            <a:r>
              <a:rPr lang="en-US" b="0" dirty="0" err="1" smtClean="0">
                <a:solidFill>
                  <a:schemeClr val="bg1"/>
                </a:solidFill>
                <a:latin typeface="Andale Mono"/>
                <a:cs typeface="Andale Mono"/>
              </a:rPr>
              <a:t>chararray</a:t>
            </a:r>
            <a:r>
              <a:rPr lang="en-US" b="0" dirty="0" smtClean="0">
                <a:solidFill>
                  <a:schemeClr val="bg1"/>
                </a:solidFill>
                <a:latin typeface="Andale Mono"/>
                <a:cs typeface="Andale Mono"/>
              </a:rPr>
              <a:t>, </a:t>
            </a:r>
            <a:r>
              <a:rPr lang="en-US" b="0" dirty="0" err="1" smtClean="0">
                <a:solidFill>
                  <a:schemeClr val="bg1"/>
                </a:solidFill>
                <a:latin typeface="Andale Mono"/>
                <a:cs typeface="Andale Mono"/>
              </a:rPr>
              <a:t>pagerank</a:t>
            </a:r>
            <a:r>
              <a:rPr lang="en-US" b="0" dirty="0" smtClean="0">
                <a:solidFill>
                  <a:schemeClr val="bg1"/>
                </a:solidFill>
                <a:latin typeface="Andale Mono"/>
                <a:cs typeface="Andale Mono"/>
              </a:rPr>
              <a:t>: float,</a:t>
            </a:r>
          </a:p>
          <a:p>
            <a:r>
              <a:rPr lang="en-US" b="0" dirty="0">
                <a:solidFill>
                  <a:schemeClr val="bg1"/>
                </a:solidFill>
                <a:latin typeface="Andale Mono"/>
                <a:cs typeface="Andale Mono"/>
              </a:rPr>
              <a:t> </a:t>
            </a:r>
            <a:r>
              <a:rPr lang="en-US" b="0" dirty="0" smtClean="0">
                <a:solidFill>
                  <a:schemeClr val="bg1"/>
                </a:solidFill>
                <a:latin typeface="Andale Mono"/>
                <a:cs typeface="Andale Mono"/>
              </a:rPr>
              <a:t>     links:{link: (</a:t>
            </a:r>
            <a:r>
              <a:rPr lang="en-US" b="0" dirty="0" err="1" smtClean="0">
                <a:solidFill>
                  <a:schemeClr val="bg1"/>
                </a:solidFill>
                <a:latin typeface="Andale Mono"/>
                <a:cs typeface="Andale Mono"/>
              </a:rPr>
              <a:t>url</a:t>
            </a:r>
            <a:r>
              <a:rPr lang="en-US" b="0" dirty="0" smtClean="0">
                <a:solidFill>
                  <a:schemeClr val="bg1"/>
                </a:solidFill>
                <a:latin typeface="Andale Mono"/>
                <a:cs typeface="Andale Mono"/>
              </a:rPr>
              <a:t>: </a:t>
            </a:r>
            <a:r>
              <a:rPr lang="en-US" b="0" dirty="0" err="1" smtClean="0">
                <a:solidFill>
                  <a:schemeClr val="bg1"/>
                </a:solidFill>
                <a:latin typeface="Andale Mono"/>
                <a:cs typeface="Andale Mono"/>
              </a:rPr>
              <a:t>chararray</a:t>
            </a:r>
            <a:r>
              <a:rPr lang="en-US" b="0" dirty="0" smtClean="0">
                <a:solidFill>
                  <a:schemeClr val="bg1"/>
                </a:solidFill>
                <a:latin typeface="Andale Mono"/>
                <a:cs typeface="Andale Mono"/>
              </a:rPr>
              <a:t>)});</a:t>
            </a:r>
          </a:p>
          <a:p>
            <a:endParaRPr lang="en-US" b="0" dirty="0" smtClean="0">
              <a:solidFill>
                <a:schemeClr val="bg1"/>
              </a:solidFill>
              <a:latin typeface="Andale Mono"/>
              <a:cs typeface="Andale Mono"/>
            </a:endParaRPr>
          </a:p>
          <a:p>
            <a:r>
              <a:rPr lang="en-US" b="0" dirty="0" err="1" smtClean="0">
                <a:solidFill>
                  <a:schemeClr val="bg1"/>
                </a:solidFill>
                <a:latin typeface="Andale Mono"/>
                <a:cs typeface="Andale Mono"/>
              </a:rPr>
              <a:t>outbound_pagerank</a:t>
            </a:r>
            <a:r>
              <a:rPr lang="en-US" b="0" dirty="0" smtClean="0">
                <a:solidFill>
                  <a:schemeClr val="bg1"/>
                </a:solidFill>
                <a:latin typeface="Andale Mono"/>
                <a:cs typeface="Andale Mono"/>
              </a:rPr>
              <a:t> = FOREACH </a:t>
            </a:r>
            <a:r>
              <a:rPr lang="en-US" b="0" dirty="0" err="1" smtClean="0">
                <a:solidFill>
                  <a:schemeClr val="bg1"/>
                </a:solidFill>
                <a:latin typeface="Andale Mono"/>
                <a:cs typeface="Andale Mono"/>
              </a:rPr>
              <a:t>previous_pagerank</a:t>
            </a:r>
            <a:r>
              <a:rPr lang="en-US" b="0" dirty="0" smtClean="0">
                <a:solidFill>
                  <a:schemeClr val="bg1"/>
                </a:solidFill>
                <a:latin typeface="Andale Mono"/>
                <a:cs typeface="Andale Mono"/>
              </a:rPr>
              <a:t> </a:t>
            </a:r>
          </a:p>
          <a:p>
            <a:r>
              <a:rPr lang="en-US" b="0" dirty="0" smtClean="0">
                <a:solidFill>
                  <a:schemeClr val="bg1"/>
                </a:solidFill>
                <a:latin typeface="Andale Mono"/>
                <a:cs typeface="Andale Mono"/>
              </a:rPr>
              <a:t>  GENERATE </a:t>
            </a:r>
            <a:r>
              <a:rPr lang="en-US" b="0" dirty="0" err="1" smtClean="0">
                <a:solidFill>
                  <a:schemeClr val="bg1"/>
                </a:solidFill>
                <a:latin typeface="Andale Mono"/>
                <a:cs typeface="Andale Mono"/>
              </a:rPr>
              <a:t>pagerank</a:t>
            </a:r>
            <a:r>
              <a:rPr lang="en-US" b="0" dirty="0" smtClean="0">
                <a:solidFill>
                  <a:schemeClr val="bg1"/>
                </a:solidFill>
                <a:latin typeface="Andale Mono"/>
                <a:cs typeface="Andale Mono"/>
              </a:rPr>
              <a:t> / COUNT(links) AS </a:t>
            </a:r>
            <a:r>
              <a:rPr lang="en-US" b="0" dirty="0" err="1" smtClean="0">
                <a:solidFill>
                  <a:schemeClr val="bg1"/>
                </a:solidFill>
                <a:latin typeface="Andale Mono"/>
                <a:cs typeface="Andale Mono"/>
              </a:rPr>
              <a:t>pagerank</a:t>
            </a:r>
            <a:r>
              <a:rPr lang="en-US" b="0" dirty="0" smtClean="0">
                <a:solidFill>
                  <a:schemeClr val="bg1"/>
                </a:solidFill>
                <a:latin typeface="Andale Mono"/>
                <a:cs typeface="Andale Mono"/>
              </a:rPr>
              <a:t>, </a:t>
            </a:r>
          </a:p>
          <a:p>
            <a:r>
              <a:rPr lang="en-US" b="0" dirty="0">
                <a:solidFill>
                  <a:schemeClr val="bg1"/>
                </a:solidFill>
                <a:latin typeface="Andale Mono"/>
                <a:cs typeface="Andale Mono"/>
              </a:rPr>
              <a:t> </a:t>
            </a:r>
            <a:r>
              <a:rPr lang="en-US" b="0" dirty="0" smtClean="0">
                <a:solidFill>
                  <a:schemeClr val="bg1"/>
                </a:solidFill>
                <a:latin typeface="Andale Mono"/>
                <a:cs typeface="Andale Mono"/>
              </a:rPr>
              <a:t> FLATTEN(links) AS </a:t>
            </a:r>
            <a:r>
              <a:rPr lang="en-US" b="0" dirty="0" err="1" smtClean="0">
                <a:solidFill>
                  <a:schemeClr val="bg1"/>
                </a:solidFill>
                <a:latin typeface="Andale Mono"/>
                <a:cs typeface="Andale Mono"/>
              </a:rPr>
              <a:t>to_url</a:t>
            </a:r>
            <a:r>
              <a:rPr lang="en-US" b="0" dirty="0" smtClean="0">
                <a:solidFill>
                  <a:schemeClr val="bg1"/>
                </a:solidFill>
                <a:latin typeface="Andale Mono"/>
                <a:cs typeface="Andale Mono"/>
              </a:rPr>
              <a:t>;</a:t>
            </a:r>
          </a:p>
          <a:p>
            <a:endParaRPr lang="en-US" b="0" dirty="0" smtClean="0">
              <a:solidFill>
                <a:schemeClr val="bg1"/>
              </a:solidFill>
              <a:latin typeface="Andale Mono"/>
              <a:cs typeface="Andale Mono"/>
            </a:endParaRPr>
          </a:p>
          <a:p>
            <a:r>
              <a:rPr lang="en-US" b="0" dirty="0" err="1" smtClean="0">
                <a:solidFill>
                  <a:schemeClr val="bg1"/>
                </a:solidFill>
                <a:latin typeface="Andale Mono"/>
                <a:cs typeface="Andale Mono"/>
              </a:rPr>
              <a:t>new_pagerank</a:t>
            </a:r>
            <a:r>
              <a:rPr lang="en-US" b="0" dirty="0" smtClean="0">
                <a:solidFill>
                  <a:schemeClr val="bg1"/>
                </a:solidFill>
                <a:latin typeface="Andale Mono"/>
                <a:cs typeface="Andale Mono"/>
              </a:rPr>
              <a:t> = </a:t>
            </a:r>
          </a:p>
          <a:p>
            <a:r>
              <a:rPr lang="en-US" b="0" dirty="0" smtClean="0">
                <a:solidFill>
                  <a:schemeClr val="bg1"/>
                </a:solidFill>
                <a:latin typeface="Andale Mono"/>
                <a:cs typeface="Andale Mono"/>
              </a:rPr>
              <a:t>    FOREACH ( COGROUP </a:t>
            </a:r>
            <a:r>
              <a:rPr lang="en-US" b="0" dirty="0" err="1" smtClean="0">
                <a:solidFill>
                  <a:schemeClr val="bg1"/>
                </a:solidFill>
                <a:latin typeface="Andale Mono"/>
                <a:cs typeface="Andale Mono"/>
              </a:rPr>
              <a:t>outbound_pagerank</a:t>
            </a:r>
            <a:endParaRPr lang="en-US" b="0" dirty="0" smtClean="0">
              <a:solidFill>
                <a:schemeClr val="bg1"/>
              </a:solidFill>
              <a:latin typeface="Andale Mono"/>
              <a:cs typeface="Andale Mono"/>
            </a:endParaRPr>
          </a:p>
          <a:p>
            <a:r>
              <a:rPr lang="en-US" b="0" dirty="0" smtClean="0">
                <a:solidFill>
                  <a:schemeClr val="bg1"/>
                </a:solidFill>
                <a:latin typeface="Andale Mono"/>
                <a:cs typeface="Andale Mono"/>
              </a:rPr>
              <a:t>    BY </a:t>
            </a:r>
            <a:r>
              <a:rPr lang="en-US" b="0" dirty="0" err="1" smtClean="0">
                <a:solidFill>
                  <a:schemeClr val="bg1"/>
                </a:solidFill>
                <a:latin typeface="Andale Mono"/>
                <a:cs typeface="Andale Mono"/>
              </a:rPr>
              <a:t>to_url</a:t>
            </a:r>
            <a:r>
              <a:rPr lang="en-US" b="0" dirty="0" smtClean="0">
                <a:solidFill>
                  <a:schemeClr val="bg1"/>
                </a:solidFill>
                <a:latin typeface="Andale Mono"/>
                <a:cs typeface="Andale Mono"/>
              </a:rPr>
              <a:t>, </a:t>
            </a:r>
            <a:r>
              <a:rPr lang="en-US" b="0" dirty="0" err="1" smtClean="0">
                <a:solidFill>
                  <a:schemeClr val="bg1"/>
                </a:solidFill>
                <a:latin typeface="Andale Mono"/>
                <a:cs typeface="Andale Mono"/>
              </a:rPr>
              <a:t>previous_pagerank</a:t>
            </a:r>
            <a:r>
              <a:rPr lang="en-US" b="0" dirty="0" smtClean="0">
                <a:solidFill>
                  <a:schemeClr val="bg1"/>
                </a:solidFill>
                <a:latin typeface="Andale Mono"/>
                <a:cs typeface="Andale Mono"/>
              </a:rPr>
              <a:t> BY </a:t>
            </a:r>
            <a:r>
              <a:rPr lang="en-US" b="0" dirty="0" err="1" smtClean="0">
                <a:solidFill>
                  <a:schemeClr val="bg1"/>
                </a:solidFill>
                <a:latin typeface="Andale Mono"/>
                <a:cs typeface="Andale Mono"/>
              </a:rPr>
              <a:t>url</a:t>
            </a:r>
            <a:r>
              <a:rPr lang="en-US" b="0" dirty="0" smtClean="0">
                <a:solidFill>
                  <a:schemeClr val="bg1"/>
                </a:solidFill>
                <a:latin typeface="Andale Mono"/>
                <a:cs typeface="Andale Mono"/>
              </a:rPr>
              <a:t> INNER )</a:t>
            </a:r>
          </a:p>
          <a:p>
            <a:r>
              <a:rPr lang="en-US" b="0" dirty="0" smtClean="0">
                <a:solidFill>
                  <a:schemeClr val="bg1"/>
                </a:solidFill>
                <a:latin typeface="Andale Mono"/>
                <a:cs typeface="Andale Mono"/>
              </a:rPr>
              <a:t>    GENERATE group AS </a:t>
            </a:r>
            <a:r>
              <a:rPr lang="en-US" b="0" dirty="0" err="1" smtClean="0">
                <a:solidFill>
                  <a:schemeClr val="bg1"/>
                </a:solidFill>
                <a:latin typeface="Andale Mono"/>
                <a:cs typeface="Andale Mono"/>
              </a:rPr>
              <a:t>url</a:t>
            </a:r>
            <a:r>
              <a:rPr lang="en-US" b="0" dirty="0" smtClean="0">
                <a:solidFill>
                  <a:schemeClr val="bg1"/>
                </a:solidFill>
                <a:latin typeface="Andale Mono"/>
                <a:cs typeface="Andale Mono"/>
              </a:rPr>
              <a:t>, </a:t>
            </a:r>
          </a:p>
          <a:p>
            <a:r>
              <a:rPr lang="en-US" b="0" dirty="0">
                <a:solidFill>
                  <a:schemeClr val="bg1"/>
                </a:solidFill>
                <a:latin typeface="Andale Mono"/>
                <a:cs typeface="Andale Mono"/>
              </a:rPr>
              <a:t> </a:t>
            </a:r>
            <a:r>
              <a:rPr lang="en-US" b="0" dirty="0" smtClean="0">
                <a:solidFill>
                  <a:schemeClr val="bg1"/>
                </a:solidFill>
                <a:latin typeface="Andale Mono"/>
                <a:cs typeface="Andale Mono"/>
              </a:rPr>
              <a:t>      (1 – $d) + $d * SUM(</a:t>
            </a:r>
            <a:r>
              <a:rPr lang="en-US" b="0" dirty="0" err="1" smtClean="0">
                <a:solidFill>
                  <a:schemeClr val="bg1"/>
                </a:solidFill>
                <a:latin typeface="Andale Mono"/>
                <a:cs typeface="Andale Mono"/>
              </a:rPr>
              <a:t>outbound_pagerank.pagerank</a:t>
            </a:r>
            <a:r>
              <a:rPr lang="en-US" b="0" dirty="0" smtClean="0">
                <a:solidFill>
                  <a:schemeClr val="bg1"/>
                </a:solidFill>
                <a:latin typeface="Andale Mono"/>
                <a:cs typeface="Andale Mono"/>
              </a:rPr>
              <a:t>) AS </a:t>
            </a:r>
            <a:r>
              <a:rPr lang="en-US" b="0" dirty="0" err="1" smtClean="0">
                <a:solidFill>
                  <a:schemeClr val="bg1"/>
                </a:solidFill>
                <a:latin typeface="Andale Mono"/>
                <a:cs typeface="Andale Mono"/>
              </a:rPr>
              <a:t>pagerank</a:t>
            </a:r>
            <a:r>
              <a:rPr lang="en-US" b="0" dirty="0" smtClean="0">
                <a:solidFill>
                  <a:schemeClr val="bg1"/>
                </a:solidFill>
                <a:latin typeface="Andale Mono"/>
                <a:cs typeface="Andale Mono"/>
              </a:rPr>
              <a:t>,</a:t>
            </a:r>
          </a:p>
          <a:p>
            <a:r>
              <a:rPr lang="en-US" b="0" dirty="0">
                <a:solidFill>
                  <a:schemeClr val="bg1"/>
                </a:solidFill>
                <a:latin typeface="Andale Mono"/>
                <a:cs typeface="Andale Mono"/>
              </a:rPr>
              <a:t> </a:t>
            </a:r>
            <a:r>
              <a:rPr lang="en-US" b="0" dirty="0" smtClean="0">
                <a:solidFill>
                  <a:schemeClr val="bg1"/>
                </a:solidFill>
                <a:latin typeface="Andale Mono"/>
                <a:cs typeface="Andale Mono"/>
              </a:rPr>
              <a:t>      FLATTEN(</a:t>
            </a:r>
            <a:r>
              <a:rPr lang="en-US" b="0" dirty="0" err="1" smtClean="0">
                <a:solidFill>
                  <a:schemeClr val="bg1"/>
                </a:solidFill>
                <a:latin typeface="Andale Mono"/>
                <a:cs typeface="Andale Mono"/>
              </a:rPr>
              <a:t>previous_pagerank.links</a:t>
            </a:r>
            <a:r>
              <a:rPr lang="en-US" b="0" dirty="0" smtClean="0">
                <a:solidFill>
                  <a:schemeClr val="bg1"/>
                </a:solidFill>
                <a:latin typeface="Andale Mono"/>
                <a:cs typeface="Andale Mono"/>
              </a:rPr>
              <a:t>) AS links;</a:t>
            </a:r>
          </a:p>
          <a:p>
            <a:r>
              <a:rPr lang="en-US" b="0" dirty="0" smtClean="0">
                <a:solidFill>
                  <a:schemeClr val="bg1"/>
                </a:solidFill>
                <a:latin typeface="Andale Mono"/>
                <a:cs typeface="Andale Mono"/>
              </a:rPr>
              <a:t>        </a:t>
            </a:r>
          </a:p>
          <a:p>
            <a:r>
              <a:rPr lang="en-US" b="0" dirty="0" smtClean="0">
                <a:solidFill>
                  <a:schemeClr val="bg1"/>
                </a:solidFill>
                <a:latin typeface="Andale Mono"/>
                <a:cs typeface="Andale Mono"/>
              </a:rPr>
              <a:t>STORE </a:t>
            </a:r>
            <a:r>
              <a:rPr lang="en-US" b="0" dirty="0" err="1" smtClean="0">
                <a:solidFill>
                  <a:schemeClr val="bg1"/>
                </a:solidFill>
                <a:latin typeface="Andale Mono"/>
                <a:cs typeface="Andale Mono"/>
              </a:rPr>
              <a:t>new_pagerank</a:t>
            </a:r>
            <a:r>
              <a:rPr lang="en-US" b="0" dirty="0" smtClean="0">
                <a:solidFill>
                  <a:schemeClr val="bg1"/>
                </a:solidFill>
                <a:latin typeface="Andale Mono"/>
                <a:cs typeface="Andale Mono"/>
              </a:rPr>
              <a:t> INTO ‘$</a:t>
            </a:r>
            <a:r>
              <a:rPr lang="en-US" b="0" dirty="0" err="1" smtClean="0">
                <a:solidFill>
                  <a:schemeClr val="bg1"/>
                </a:solidFill>
                <a:latin typeface="Andale Mono"/>
                <a:cs typeface="Andale Mono"/>
              </a:rPr>
              <a:t>docs_out</a:t>
            </a:r>
            <a:r>
              <a:rPr lang="en-US" b="0" dirty="0" smtClean="0">
                <a:solidFill>
                  <a:schemeClr val="bg1"/>
                </a:solidFill>
                <a:latin typeface="Andale Mono"/>
                <a:cs typeface="Andale Mono"/>
              </a:rPr>
              <a:t>’ USING </a:t>
            </a:r>
            <a:r>
              <a:rPr lang="en-US" b="0" dirty="0" err="1" smtClean="0">
                <a:solidFill>
                  <a:schemeClr val="bg1"/>
                </a:solidFill>
                <a:latin typeface="Andale Mono"/>
                <a:cs typeface="Andale Mono"/>
              </a:rPr>
              <a:t>PigStorage</a:t>
            </a:r>
            <a:r>
              <a:rPr lang="en-US" b="0" dirty="0" smtClean="0">
                <a:solidFill>
                  <a:schemeClr val="bg1"/>
                </a:solidFill>
                <a:latin typeface="Andale Mono"/>
                <a:cs typeface="Andale Mono"/>
              </a:rPr>
              <a:t>();</a:t>
            </a:r>
          </a:p>
          <a:p>
            <a:endParaRPr lang="en-US" b="0" dirty="0">
              <a:solidFill>
                <a:schemeClr val="bg1"/>
              </a:solidFill>
              <a:latin typeface="Andale Mono"/>
              <a:cs typeface="Andale Mono"/>
            </a:endParaRPr>
          </a:p>
        </p:txBody>
      </p:sp>
      <p:sp>
        <p:nvSpPr>
          <p:cNvPr id="5" name="Title 4"/>
          <p:cNvSpPr>
            <a:spLocks noGrp="1"/>
          </p:cNvSpPr>
          <p:nvPr>
            <p:ph type="title"/>
          </p:nvPr>
        </p:nvSpPr>
        <p:spPr/>
        <p:txBody>
          <a:bodyPr/>
          <a:lstStyle/>
          <a:p>
            <a:r>
              <a:rPr lang="en-US" dirty="0" smtClean="0"/>
              <a:t>PageRank in Pig</a:t>
            </a:r>
            <a:endParaRPr lang="en-US" dirty="0"/>
          </a:p>
        </p:txBody>
      </p:sp>
      <p:sp>
        <p:nvSpPr>
          <p:cNvPr id="7" name="TextBox 6"/>
          <p:cNvSpPr txBox="1">
            <a:spLocks noChangeArrowheads="1"/>
          </p:cNvSpPr>
          <p:nvPr/>
        </p:nvSpPr>
        <p:spPr bwMode="auto">
          <a:xfrm>
            <a:off x="0" y="6611938"/>
            <a:ext cx="4800600" cy="246221"/>
          </a:xfrm>
          <a:prstGeom prst="rect">
            <a:avLst/>
          </a:prstGeom>
          <a:noFill/>
          <a:ln w="9525">
            <a:noFill/>
            <a:miter lim="800000"/>
            <a:headEnd/>
            <a:tailEnd/>
          </a:ln>
        </p:spPr>
        <p:txBody>
          <a:bodyPr wrap="square">
            <a:spAutoFit/>
          </a:bodyPr>
          <a:lstStyle/>
          <a:p>
            <a:r>
              <a:rPr lang="da-DK" sz="1000" b="0" dirty="0" smtClean="0">
                <a:solidFill>
                  <a:schemeClr val="bg1"/>
                </a:solidFill>
              </a:rPr>
              <a:t>From: </a:t>
            </a:r>
            <a:r>
              <a:rPr lang="en-US" sz="1000" b="0" dirty="0" smtClean="0">
                <a:solidFill>
                  <a:schemeClr val="bg1"/>
                </a:solidFill>
              </a:rPr>
              <a:t>http://techblug.wordpress.com/2011/07/29/pagerank-implementation-in-pig/</a:t>
            </a:r>
            <a:endParaRPr lang="da-DK" sz="1000" b="0" dirty="0" smtClean="0">
              <a:solidFill>
                <a:schemeClr val="bg1"/>
              </a:solidFill>
            </a:endParaRPr>
          </a:p>
        </p:txBody>
      </p:sp>
    </p:spTree>
    <p:extLst>
      <p:ext uri="{BB962C8B-B14F-4D97-AF65-F5344CB8AC3E}">
        <p14:creationId xmlns:p14="http://schemas.microsoft.com/office/powerpoint/2010/main" val="65842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548348"/>
            <a:ext cx="6172200" cy="3785652"/>
          </a:xfrm>
          <a:prstGeom prst="rect">
            <a:avLst/>
          </a:prstGeom>
          <a:noFill/>
          <a:ln>
            <a:noFill/>
          </a:ln>
        </p:spPr>
        <p:txBody>
          <a:bodyPr wrap="square" rtlCol="0">
            <a:spAutoFit/>
          </a:bodyPr>
          <a:lstStyle/>
          <a:p>
            <a:r>
              <a:rPr lang="en-US" b="0" dirty="0" smtClean="0">
                <a:solidFill>
                  <a:srgbClr val="000000"/>
                </a:solidFill>
                <a:latin typeface="Andale Mono"/>
                <a:cs typeface="Andale Mono"/>
              </a:rPr>
              <a:t>#!/</a:t>
            </a:r>
            <a:r>
              <a:rPr lang="en-US" b="0" dirty="0" err="1" smtClean="0">
                <a:solidFill>
                  <a:srgbClr val="000000"/>
                </a:solidFill>
                <a:latin typeface="Andale Mono"/>
                <a:cs typeface="Andale Mono"/>
              </a:rPr>
              <a:t>usr</a:t>
            </a:r>
            <a:r>
              <a:rPr lang="en-US" b="0" dirty="0" smtClean="0">
                <a:solidFill>
                  <a:srgbClr val="000000"/>
                </a:solidFill>
                <a:latin typeface="Andale Mono"/>
                <a:cs typeface="Andale Mono"/>
              </a:rPr>
              <a:t>/bin/python</a:t>
            </a:r>
          </a:p>
          <a:p>
            <a:r>
              <a:rPr lang="en-US" b="0" dirty="0" smtClean="0">
                <a:solidFill>
                  <a:srgbClr val="000000"/>
                </a:solidFill>
                <a:latin typeface="Andale Mono"/>
                <a:cs typeface="Andale Mono"/>
              </a:rPr>
              <a:t>from </a:t>
            </a:r>
            <a:r>
              <a:rPr lang="en-US" b="0" dirty="0" err="1" smtClean="0">
                <a:solidFill>
                  <a:srgbClr val="000000"/>
                </a:solidFill>
                <a:latin typeface="Andale Mono"/>
                <a:cs typeface="Andale Mono"/>
              </a:rPr>
              <a:t>org.apache.pig.scripting</a:t>
            </a:r>
            <a:r>
              <a:rPr lang="en-US" b="0" dirty="0" smtClean="0">
                <a:solidFill>
                  <a:srgbClr val="000000"/>
                </a:solidFill>
                <a:latin typeface="Andale Mono"/>
                <a:cs typeface="Andale Mono"/>
              </a:rPr>
              <a:t> import *</a:t>
            </a:r>
          </a:p>
          <a:p>
            <a:r>
              <a:rPr lang="en-US" b="0" dirty="0" smtClean="0">
                <a:solidFill>
                  <a:srgbClr val="000000"/>
                </a:solidFill>
                <a:latin typeface="Andale Mono"/>
                <a:cs typeface="Andale Mono"/>
              </a:rPr>
              <a:t>P = </a:t>
            </a:r>
            <a:r>
              <a:rPr lang="en-US" b="0" dirty="0" err="1" smtClean="0">
                <a:solidFill>
                  <a:srgbClr val="000000"/>
                </a:solidFill>
                <a:latin typeface="Andale Mono"/>
                <a:cs typeface="Andale Mono"/>
              </a:rPr>
              <a:t>Pig.compile</a:t>
            </a:r>
            <a:r>
              <a:rPr lang="en-US" b="0" dirty="0" smtClean="0">
                <a:solidFill>
                  <a:srgbClr val="000000"/>
                </a:solidFill>
                <a:latin typeface="Andale Mono"/>
                <a:cs typeface="Andale Mono"/>
              </a:rPr>
              <a:t>(""" </a:t>
            </a:r>
            <a:r>
              <a:rPr lang="en-US" b="0" dirty="0" smtClean="0">
                <a:solidFill>
                  <a:srgbClr val="FF0000"/>
                </a:solidFill>
                <a:latin typeface="Andale Mono"/>
                <a:cs typeface="Andale Mono"/>
              </a:rPr>
              <a:t>Pig part goes here</a:t>
            </a:r>
            <a:r>
              <a:rPr lang="en-US" b="0" dirty="0" smtClean="0">
                <a:solidFill>
                  <a:srgbClr val="000000"/>
                </a:solidFill>
                <a:latin typeface="Andale Mono"/>
                <a:cs typeface="Andale Mono"/>
              </a:rPr>
              <a:t> """)</a:t>
            </a:r>
          </a:p>
          <a:p>
            <a:endParaRPr lang="en-US" b="0" dirty="0" smtClean="0">
              <a:solidFill>
                <a:srgbClr val="000000"/>
              </a:solidFill>
              <a:latin typeface="Andale Mono"/>
              <a:cs typeface="Andale Mono"/>
            </a:endParaRPr>
          </a:p>
          <a:p>
            <a:r>
              <a:rPr lang="en-US" b="0" dirty="0" err="1" smtClean="0">
                <a:solidFill>
                  <a:srgbClr val="000000"/>
                </a:solidFill>
                <a:latin typeface="Andale Mono"/>
                <a:cs typeface="Andale Mono"/>
              </a:rPr>
              <a:t>params</a:t>
            </a:r>
            <a:r>
              <a:rPr lang="en-US" b="0" dirty="0" smtClean="0">
                <a:solidFill>
                  <a:srgbClr val="000000"/>
                </a:solidFill>
                <a:latin typeface="Andale Mono"/>
                <a:cs typeface="Andale Mono"/>
              </a:rPr>
              <a:t> = { ‘</a:t>
            </a:r>
            <a:r>
              <a:rPr lang="en-US" b="0" dirty="0" err="1" smtClean="0">
                <a:solidFill>
                  <a:srgbClr val="000000"/>
                </a:solidFill>
                <a:latin typeface="Andale Mono"/>
                <a:cs typeface="Andale Mono"/>
              </a:rPr>
              <a:t>d</a:t>
            </a:r>
            <a:r>
              <a:rPr lang="en-US" b="0" dirty="0" smtClean="0">
                <a:solidFill>
                  <a:srgbClr val="000000"/>
                </a:solidFill>
                <a:latin typeface="Andale Mono"/>
                <a:cs typeface="Andale Mono"/>
              </a:rPr>
              <a:t>’: ‘0.5’, ‘</a:t>
            </a:r>
            <a:r>
              <a:rPr lang="en-US" b="0" dirty="0" err="1" smtClean="0">
                <a:solidFill>
                  <a:srgbClr val="000000"/>
                </a:solidFill>
                <a:latin typeface="Andale Mono"/>
                <a:cs typeface="Andale Mono"/>
              </a:rPr>
              <a:t>docs_in</a:t>
            </a:r>
            <a:r>
              <a:rPr lang="en-US" b="0" dirty="0" smtClean="0">
                <a:solidFill>
                  <a:srgbClr val="000000"/>
                </a:solidFill>
                <a:latin typeface="Andale Mono"/>
                <a:cs typeface="Andale Mono"/>
              </a:rPr>
              <a:t>’: ‘data/</a:t>
            </a:r>
            <a:r>
              <a:rPr lang="en-US" b="0" dirty="0" err="1" smtClean="0">
                <a:solidFill>
                  <a:srgbClr val="000000"/>
                </a:solidFill>
                <a:latin typeface="Andale Mono"/>
                <a:cs typeface="Andale Mono"/>
              </a:rPr>
              <a:t>pagerank_data_simple</a:t>
            </a:r>
            <a:r>
              <a:rPr lang="en-US" b="0" dirty="0" smtClean="0">
                <a:solidFill>
                  <a:srgbClr val="000000"/>
                </a:solidFill>
                <a:latin typeface="Andale Mono"/>
                <a:cs typeface="Andale Mono"/>
              </a:rPr>
              <a:t>’ }</a:t>
            </a:r>
          </a:p>
          <a:p>
            <a:endParaRPr lang="en-US" b="0" dirty="0" smtClean="0">
              <a:solidFill>
                <a:srgbClr val="000000"/>
              </a:solidFill>
              <a:latin typeface="Andale Mono"/>
              <a:cs typeface="Andale Mono"/>
            </a:endParaRPr>
          </a:p>
          <a:p>
            <a:r>
              <a:rPr lang="en-US" b="0" dirty="0" smtClean="0">
                <a:solidFill>
                  <a:srgbClr val="000000"/>
                </a:solidFill>
                <a:latin typeface="Andale Mono"/>
                <a:cs typeface="Andale Mono"/>
              </a:rPr>
              <a:t>for </a:t>
            </a:r>
            <a:r>
              <a:rPr lang="en-US" b="0" dirty="0" err="1" smtClean="0">
                <a:solidFill>
                  <a:srgbClr val="000000"/>
                </a:solidFill>
                <a:latin typeface="Andale Mono"/>
                <a:cs typeface="Andale Mono"/>
              </a:rPr>
              <a:t>i</a:t>
            </a:r>
            <a:r>
              <a:rPr lang="en-US" b="0" dirty="0" smtClean="0">
                <a:solidFill>
                  <a:srgbClr val="000000"/>
                </a:solidFill>
                <a:latin typeface="Andale Mono"/>
                <a:cs typeface="Andale Mono"/>
              </a:rPr>
              <a:t> in range(10):</a:t>
            </a:r>
          </a:p>
          <a:p>
            <a:r>
              <a:rPr lang="en-US" b="0" dirty="0" smtClean="0">
                <a:solidFill>
                  <a:srgbClr val="000000"/>
                </a:solidFill>
                <a:latin typeface="Andale Mono"/>
                <a:cs typeface="Andale Mono"/>
              </a:rPr>
              <a:t>   out = "out/</a:t>
            </a:r>
            <a:r>
              <a:rPr lang="en-US" b="0" dirty="0" err="1" smtClean="0">
                <a:solidFill>
                  <a:srgbClr val="000000"/>
                </a:solidFill>
                <a:latin typeface="Andale Mono"/>
                <a:cs typeface="Andale Mono"/>
              </a:rPr>
              <a:t>pagerank_data</a:t>
            </a:r>
            <a:r>
              <a:rPr lang="en-US" b="0" dirty="0" smtClean="0">
                <a:solidFill>
                  <a:srgbClr val="000000"/>
                </a:solidFill>
                <a:latin typeface="Andale Mono"/>
                <a:cs typeface="Andale Mono"/>
              </a:rPr>
              <a:t>_" + </a:t>
            </a:r>
            <a:r>
              <a:rPr lang="en-US" b="0" dirty="0" err="1" smtClean="0">
                <a:solidFill>
                  <a:srgbClr val="000000"/>
                </a:solidFill>
                <a:latin typeface="Andale Mono"/>
                <a:cs typeface="Andale Mono"/>
              </a:rPr>
              <a:t>str(i</a:t>
            </a:r>
            <a:r>
              <a:rPr lang="en-US" b="0" dirty="0" smtClean="0">
                <a:solidFill>
                  <a:srgbClr val="000000"/>
                </a:solidFill>
                <a:latin typeface="Andale Mono"/>
                <a:cs typeface="Andale Mono"/>
              </a:rPr>
              <a:t> + 1)</a:t>
            </a:r>
          </a:p>
          <a:p>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params["docs_out</a:t>
            </a:r>
            <a:r>
              <a:rPr lang="en-US" b="0" dirty="0" smtClean="0">
                <a:solidFill>
                  <a:srgbClr val="000000"/>
                </a:solidFill>
                <a:latin typeface="Andale Mono"/>
                <a:cs typeface="Andale Mono"/>
              </a:rPr>
              <a:t>"] = out</a:t>
            </a:r>
          </a:p>
          <a:p>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Pig.fs("rmr</a:t>
            </a:r>
            <a:r>
              <a:rPr lang="en-US" b="0" dirty="0" smtClean="0">
                <a:solidFill>
                  <a:srgbClr val="000000"/>
                </a:solidFill>
                <a:latin typeface="Andale Mono"/>
                <a:cs typeface="Andale Mono"/>
              </a:rPr>
              <a:t> " + out)</a:t>
            </a:r>
          </a:p>
          <a:p>
            <a:r>
              <a:rPr lang="en-US" b="0" dirty="0" smtClean="0">
                <a:solidFill>
                  <a:srgbClr val="000000"/>
                </a:solidFill>
                <a:latin typeface="Andale Mono"/>
                <a:cs typeface="Andale Mono"/>
              </a:rPr>
              <a:t>   stats = </a:t>
            </a:r>
            <a:r>
              <a:rPr lang="en-US" b="0" dirty="0" err="1" smtClean="0">
                <a:solidFill>
                  <a:srgbClr val="000000"/>
                </a:solidFill>
                <a:latin typeface="Andale Mono"/>
                <a:cs typeface="Andale Mono"/>
              </a:rPr>
              <a:t>P.bind(params).runSingle</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if not </a:t>
            </a:r>
            <a:r>
              <a:rPr lang="en-US" b="0" dirty="0" err="1" smtClean="0">
                <a:solidFill>
                  <a:srgbClr val="000000"/>
                </a:solidFill>
                <a:latin typeface="Andale Mono"/>
                <a:cs typeface="Andale Mono"/>
              </a:rPr>
              <a:t>stats.isSuccessful</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raise ‘failed’</a:t>
            </a:r>
          </a:p>
          <a:p>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params["docs_in</a:t>
            </a:r>
            <a:r>
              <a:rPr lang="en-US" b="0" dirty="0" smtClean="0">
                <a:solidFill>
                  <a:srgbClr val="000000"/>
                </a:solidFill>
                <a:latin typeface="Andale Mono"/>
                <a:cs typeface="Andale Mono"/>
              </a:rPr>
              <a:t>"] = out</a:t>
            </a:r>
            <a:endParaRPr lang="en-US" b="0" dirty="0">
              <a:solidFill>
                <a:srgbClr val="000000"/>
              </a:solidFill>
              <a:latin typeface="Andale Mono"/>
              <a:cs typeface="Andale Mono"/>
            </a:endParaRPr>
          </a:p>
        </p:txBody>
      </p:sp>
      <p:sp>
        <p:nvSpPr>
          <p:cNvPr id="4" name="Title 3"/>
          <p:cNvSpPr>
            <a:spLocks noGrp="1"/>
          </p:cNvSpPr>
          <p:nvPr>
            <p:ph type="title"/>
          </p:nvPr>
        </p:nvSpPr>
        <p:spPr/>
        <p:txBody>
          <a:bodyPr/>
          <a:lstStyle/>
          <a:p>
            <a:r>
              <a:rPr lang="en-US" dirty="0" smtClean="0">
                <a:solidFill>
                  <a:srgbClr val="000000"/>
                </a:solidFill>
              </a:rPr>
              <a:t>Oh, the iterative part too…</a:t>
            </a:r>
            <a:endParaRPr lang="en-US" dirty="0">
              <a:solidFill>
                <a:srgbClr val="000000"/>
              </a:solidFill>
            </a:endParaRPr>
          </a:p>
        </p:txBody>
      </p:sp>
      <p:sp>
        <p:nvSpPr>
          <p:cNvPr id="6" name="TextBox 5"/>
          <p:cNvSpPr txBox="1">
            <a:spLocks noChangeArrowheads="1"/>
          </p:cNvSpPr>
          <p:nvPr/>
        </p:nvSpPr>
        <p:spPr bwMode="auto">
          <a:xfrm>
            <a:off x="0" y="6611938"/>
            <a:ext cx="4800600" cy="246221"/>
          </a:xfrm>
          <a:prstGeom prst="rect">
            <a:avLst/>
          </a:prstGeom>
          <a:noFill/>
          <a:ln w="9525">
            <a:noFill/>
            <a:miter lim="800000"/>
            <a:headEnd/>
            <a:tailEnd/>
          </a:ln>
        </p:spPr>
        <p:txBody>
          <a:bodyPr wrap="square">
            <a:spAutoFit/>
          </a:bodyPr>
          <a:lstStyle/>
          <a:p>
            <a:r>
              <a:rPr lang="da-DK" sz="1000" b="0" dirty="0" smtClean="0">
                <a:solidFill>
                  <a:srgbClr val="000000"/>
                </a:solidFill>
              </a:rPr>
              <a:t>From: </a:t>
            </a:r>
            <a:r>
              <a:rPr lang="en-US" sz="1000" b="0" dirty="0" smtClean="0">
                <a:solidFill>
                  <a:srgbClr val="000000"/>
                </a:solidFill>
              </a:rPr>
              <a:t>http://techblug.wordpress.com/2011/07/29/pagerank-implementation-in-pig/</a:t>
            </a:r>
            <a:endParaRPr lang="da-DK" sz="1000" b="0" dirty="0" smtClean="0">
              <a:solidFill>
                <a:srgbClr val="000000"/>
              </a:solidFill>
            </a:endParaRPr>
          </a:p>
        </p:txBody>
      </p:sp>
    </p:spTree>
    <p:extLst>
      <p:ext uri="{BB962C8B-B14F-4D97-AF65-F5344CB8AC3E}">
        <p14:creationId xmlns:p14="http://schemas.microsoft.com/office/powerpoint/2010/main" val="6138879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ve-logo.png"/>
          <p:cNvPicPr>
            <a:picLocks noChangeAspect="1"/>
          </p:cNvPicPr>
          <p:nvPr/>
        </p:nvPicPr>
        <p:blipFill>
          <a:blip r:embed="rId2" cstate="print"/>
          <a:stretch>
            <a:fillRect/>
          </a:stretch>
        </p:blipFill>
        <p:spPr>
          <a:xfrm>
            <a:off x="914400" y="1905000"/>
            <a:ext cx="3200400" cy="2863516"/>
          </a:xfrm>
          <a:prstGeom prst="rect">
            <a:avLst/>
          </a:prstGeom>
        </p:spPr>
      </p:pic>
      <p:pic>
        <p:nvPicPr>
          <p:cNvPr id="5" name="Picture 4" descr="pig-in-overalls-big.gif"/>
          <p:cNvPicPr>
            <a:picLocks noChangeAspect="1"/>
          </p:cNvPicPr>
          <p:nvPr/>
        </p:nvPicPr>
        <p:blipFill>
          <a:blip r:embed="rId3" cstate="print"/>
          <a:stretch>
            <a:fillRect/>
          </a:stretch>
        </p:blipFill>
        <p:spPr>
          <a:xfrm>
            <a:off x="5791200" y="1905000"/>
            <a:ext cx="2105684" cy="3124283"/>
          </a:xfrm>
          <a:prstGeom prst="rect">
            <a:avLst/>
          </a:prstGeom>
        </p:spPr>
      </p:pic>
      <p:sp>
        <p:nvSpPr>
          <p:cNvPr id="8" name="TextBox 7"/>
          <p:cNvSpPr txBox="1"/>
          <p:nvPr/>
        </p:nvSpPr>
        <p:spPr>
          <a:xfrm>
            <a:off x="3528899" y="6096000"/>
            <a:ext cx="2338501" cy="584776"/>
          </a:xfrm>
          <a:prstGeom prst="rect">
            <a:avLst/>
          </a:prstGeom>
          <a:noFill/>
        </p:spPr>
        <p:txBody>
          <a:bodyPr wrap="none" rtlCol="0">
            <a:spAutoFit/>
          </a:bodyPr>
          <a:lstStyle/>
          <a:p>
            <a:r>
              <a:rPr lang="en-US" sz="3200" b="0" dirty="0" smtClean="0">
                <a:solidFill>
                  <a:srgbClr val="000000"/>
                </a:solidFill>
                <a:latin typeface="Gill Sans"/>
                <a:cs typeface="Gill Sans"/>
              </a:rPr>
              <a:t>What’s next?</a:t>
            </a:r>
            <a:endParaRPr lang="en-US" sz="3200" b="0" dirty="0">
              <a:solidFill>
                <a:srgbClr val="000000"/>
              </a:solidFill>
              <a:latin typeface="Gill Sans"/>
              <a:cs typeface="Gill Sans"/>
            </a:endParaRPr>
          </a:p>
        </p:txBody>
      </p:sp>
    </p:spTree>
    <p:extLst>
      <p:ext uri="{BB962C8B-B14F-4D97-AF65-F5344CB8AC3E}">
        <p14:creationId xmlns:p14="http://schemas.microsoft.com/office/powerpoint/2010/main" val="36698751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Imapala</a:t>
            </a:r>
            <a:endParaRPr lang="en-US" dirty="0"/>
          </a:p>
        </p:txBody>
      </p:sp>
      <p:sp>
        <p:nvSpPr>
          <p:cNvPr id="3" name="Content Placeholder 2"/>
          <p:cNvSpPr>
            <a:spLocks noGrp="1"/>
          </p:cNvSpPr>
          <p:nvPr>
            <p:ph idx="1"/>
          </p:nvPr>
        </p:nvSpPr>
        <p:spPr/>
        <p:txBody>
          <a:bodyPr/>
          <a:lstStyle/>
          <a:p>
            <a:r>
              <a:rPr lang="en-US" dirty="0" smtClean="0"/>
              <a:t>Open source analytical database for Hadoop</a:t>
            </a:r>
          </a:p>
          <a:p>
            <a:r>
              <a:rPr lang="en-US" dirty="0" smtClean="0"/>
              <a:t>Tight integration with HDFS and Parquet format</a:t>
            </a:r>
          </a:p>
          <a:p>
            <a:r>
              <a:rPr lang="en-US" dirty="0" smtClean="0"/>
              <a:t>Released October 2012</a:t>
            </a:r>
          </a:p>
          <a:p>
            <a:endParaRPr lang="en-US" dirty="0"/>
          </a:p>
        </p:txBody>
      </p:sp>
      <p:pic>
        <p:nvPicPr>
          <p:cNvPr id="4" name="Picture 3" descr="impala-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962400"/>
            <a:ext cx="1457334" cy="2730500"/>
          </a:xfrm>
          <a:prstGeom prst="rect">
            <a:avLst/>
          </a:prstGeom>
        </p:spPr>
      </p:pic>
    </p:spTree>
    <p:extLst>
      <p:ext uri="{BB962C8B-B14F-4D97-AF65-F5344CB8AC3E}">
        <p14:creationId xmlns:p14="http://schemas.microsoft.com/office/powerpoint/2010/main" val="1500978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Impala Architecture</a:t>
            </a:r>
            <a:endParaRPr lang="en-US" dirty="0"/>
          </a:p>
        </p:txBody>
      </p:sp>
      <p:sp>
        <p:nvSpPr>
          <p:cNvPr id="3" name="Content Placeholder 2"/>
          <p:cNvSpPr>
            <a:spLocks noGrp="1"/>
          </p:cNvSpPr>
          <p:nvPr>
            <p:ph idx="1"/>
          </p:nvPr>
        </p:nvSpPr>
        <p:spPr/>
        <p:txBody>
          <a:bodyPr/>
          <a:lstStyle/>
          <a:p>
            <a:r>
              <a:rPr lang="en" dirty="0"/>
              <a:t>Impala daemon (impalad)</a:t>
            </a:r>
          </a:p>
          <a:p>
            <a:pPr marL="682625" lvl="2" indent="-225425"/>
            <a:r>
              <a:rPr lang="en-US" sz="2400" dirty="0" smtClean="0"/>
              <a:t>H</a:t>
            </a:r>
            <a:r>
              <a:rPr lang="en" sz="2400" dirty="0" smtClean="0"/>
              <a:t>andles client requests</a:t>
            </a:r>
            <a:endParaRPr lang="en-US" sz="2400" dirty="0" smtClean="0"/>
          </a:p>
          <a:p>
            <a:pPr marL="682625" lvl="2" indent="-225425"/>
            <a:r>
              <a:rPr lang="en-US" sz="2400" dirty="0" smtClean="0"/>
              <a:t>Handles internal query execution requests</a:t>
            </a:r>
            <a:endParaRPr lang="en" sz="2400" dirty="0" smtClean="0"/>
          </a:p>
          <a:p>
            <a:r>
              <a:rPr lang="en" dirty="0" smtClean="0"/>
              <a:t>State store daemon (statestored)</a:t>
            </a:r>
          </a:p>
          <a:p>
            <a:pPr marL="682625" lvl="2" indent="-225425"/>
            <a:r>
              <a:rPr lang="en-US" sz="2400" dirty="0" smtClean="0"/>
              <a:t>P</a:t>
            </a:r>
            <a:r>
              <a:rPr lang="en" sz="2400" dirty="0" smtClean="0"/>
              <a:t>rovides name service and metadata distribution</a:t>
            </a:r>
          </a:p>
        </p:txBody>
      </p:sp>
    </p:spTree>
    <p:extLst>
      <p:ext uri="{BB962C8B-B14F-4D97-AF65-F5344CB8AC3E}">
        <p14:creationId xmlns:p14="http://schemas.microsoft.com/office/powerpoint/2010/main" val="3763430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Impala Query Execution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Request arrives</a:t>
            </a:r>
            <a:endParaRPr lang="en-US" dirty="0"/>
          </a:p>
          <a:p>
            <a:pPr marL="457200" indent="-457200">
              <a:buFont typeface="+mj-lt"/>
              <a:buAutoNum type="arabicPeriod"/>
            </a:pPr>
            <a:r>
              <a:rPr lang="en-US" dirty="0" smtClean="0"/>
              <a:t>Planner </a:t>
            </a:r>
            <a:r>
              <a:rPr lang="en-US" dirty="0"/>
              <a:t>turns request into collections of plan fragments</a:t>
            </a:r>
          </a:p>
          <a:p>
            <a:pPr marL="457200" indent="-457200">
              <a:buFont typeface="+mj-lt"/>
              <a:buAutoNum type="arabicPeriod"/>
            </a:pPr>
            <a:r>
              <a:rPr lang="en-US" dirty="0" smtClean="0"/>
              <a:t>Coordinator </a:t>
            </a:r>
            <a:r>
              <a:rPr lang="en-US" dirty="0"/>
              <a:t>initiates execution on remote </a:t>
            </a:r>
            <a:r>
              <a:rPr lang="en-US" dirty="0" smtClean="0"/>
              <a:t>impala daemons</a:t>
            </a:r>
            <a:endParaRPr lang="en-US" dirty="0"/>
          </a:p>
          <a:p>
            <a:pPr marL="457200" indent="-457200">
              <a:buFont typeface="+mj-lt"/>
              <a:buAutoNum type="arabicPeriod"/>
            </a:pPr>
            <a:r>
              <a:rPr lang="en-US" dirty="0" smtClean="0"/>
              <a:t>Intermediate </a:t>
            </a:r>
            <a:r>
              <a:rPr lang="en-US" dirty="0"/>
              <a:t>results are streamed between executors</a:t>
            </a:r>
          </a:p>
          <a:p>
            <a:pPr marL="457200" indent="-457200">
              <a:buFont typeface="+mj-lt"/>
              <a:buAutoNum type="arabicPeriod"/>
            </a:pPr>
            <a:r>
              <a:rPr lang="en-US" dirty="0" smtClean="0"/>
              <a:t>Query </a:t>
            </a:r>
            <a:r>
              <a:rPr lang="en-US" dirty="0"/>
              <a:t>results are streamed back to </a:t>
            </a:r>
            <a:r>
              <a:rPr lang="en-US" dirty="0" smtClean="0"/>
              <a:t>client</a:t>
            </a:r>
            <a:endParaRPr lang="en-US" dirty="0"/>
          </a:p>
        </p:txBody>
      </p:sp>
    </p:spTree>
    <p:extLst>
      <p:ext uri="{BB962C8B-B14F-4D97-AF65-F5344CB8AC3E}">
        <p14:creationId xmlns:p14="http://schemas.microsoft.com/office/powerpoint/2010/main" val="2225921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17"/>
          <p:cNvSpPr txBox="1"/>
          <p:nvPr/>
        </p:nvSpPr>
        <p:spPr>
          <a:xfrm>
            <a:off x="3352801" y="4048708"/>
            <a:ext cx="1906799" cy="306600"/>
          </a:xfrm>
          <a:prstGeom prst="rect">
            <a:avLst/>
          </a:prstGeom>
          <a:solidFill>
            <a:srgbClr val="FF0000"/>
          </a:solidFill>
          <a:ln>
            <a:noFill/>
          </a:ln>
        </p:spPr>
        <p:txBody>
          <a:bodyPr lIns="91425" tIns="91425" rIns="91425" bIns="91425" anchor="ctr" anchorCtr="0">
            <a:noAutofit/>
          </a:bodyPr>
          <a:lstStyle/>
          <a:p>
            <a:pPr algn="ctr">
              <a:buNone/>
            </a:pPr>
            <a:r>
              <a:rPr lang="en" sz="1200" dirty="0">
                <a:solidFill>
                  <a:srgbClr val="000000"/>
                </a:solidFill>
              </a:rPr>
              <a:t>Query Planner</a:t>
            </a:r>
          </a:p>
        </p:txBody>
      </p:sp>
      <p:sp>
        <p:nvSpPr>
          <p:cNvPr id="126" name="Shape 119"/>
          <p:cNvSpPr txBox="1"/>
          <p:nvPr/>
        </p:nvSpPr>
        <p:spPr>
          <a:xfrm>
            <a:off x="3353251" y="4745527"/>
            <a:ext cx="1905899" cy="304799"/>
          </a:xfrm>
          <a:prstGeom prst="rect">
            <a:avLst/>
          </a:prstGeom>
          <a:solidFill>
            <a:srgbClr val="FF9900"/>
          </a:solidFill>
        </p:spPr>
        <p:txBody>
          <a:bodyPr lIns="91425" tIns="91425" rIns="91425" bIns="91425" anchor="ctr" anchorCtr="0">
            <a:noAutofit/>
          </a:bodyPr>
          <a:lstStyle/>
          <a:p>
            <a:pPr algn="ctr">
              <a:buNone/>
            </a:pPr>
            <a:r>
              <a:rPr lang="en" sz="1200">
                <a:solidFill>
                  <a:srgbClr val="000000"/>
                </a:solidFill>
              </a:rPr>
              <a:t>Query Executor</a:t>
            </a:r>
          </a:p>
        </p:txBody>
      </p:sp>
      <p:sp>
        <p:nvSpPr>
          <p:cNvPr id="127" name="Shape 120"/>
          <p:cNvSpPr txBox="1"/>
          <p:nvPr/>
        </p:nvSpPr>
        <p:spPr>
          <a:xfrm>
            <a:off x="3352896" y="5116427"/>
            <a:ext cx="1068600"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HDFS DN</a:t>
            </a:r>
          </a:p>
        </p:txBody>
      </p:sp>
      <p:sp>
        <p:nvSpPr>
          <p:cNvPr id="128" name="Shape 121"/>
          <p:cNvSpPr txBox="1"/>
          <p:nvPr/>
        </p:nvSpPr>
        <p:spPr>
          <a:xfrm>
            <a:off x="4494996" y="5116427"/>
            <a:ext cx="762899"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HBase</a:t>
            </a:r>
          </a:p>
        </p:txBody>
      </p:sp>
      <p:grpSp>
        <p:nvGrpSpPr>
          <p:cNvPr id="129" name="Shape 122"/>
          <p:cNvGrpSpPr/>
          <p:nvPr/>
        </p:nvGrpSpPr>
        <p:grpSpPr>
          <a:xfrm>
            <a:off x="914496" y="2449427"/>
            <a:ext cx="1447800" cy="685799"/>
            <a:chOff x="1143000" y="457200"/>
            <a:chExt cx="1447800" cy="685799"/>
          </a:xfrm>
        </p:grpSpPr>
        <p:sp>
          <p:nvSpPr>
            <p:cNvPr id="146" name="Shape 123"/>
            <p:cNvSpPr txBox="1"/>
            <p:nvPr/>
          </p:nvSpPr>
          <p:spPr>
            <a:xfrm>
              <a:off x="1143000" y="457200"/>
              <a:ext cx="1447800" cy="304799"/>
            </a:xfrm>
            <a:prstGeom prst="rect">
              <a:avLst/>
            </a:prstGeom>
            <a:solidFill>
              <a:srgbClr val="FF0000"/>
            </a:solidFill>
          </p:spPr>
          <p:txBody>
            <a:bodyPr lIns="91425" tIns="91425" rIns="91425" bIns="91425" anchor="ctr" anchorCtr="0">
              <a:noAutofit/>
            </a:bodyPr>
            <a:lstStyle/>
            <a:p>
              <a:pPr algn="ctr">
                <a:buNone/>
              </a:pPr>
              <a:r>
                <a:rPr lang="en" sz="1200" dirty="0">
                  <a:solidFill>
                    <a:srgbClr val="000000"/>
                  </a:solidFill>
                </a:rPr>
                <a:t>SQL App</a:t>
              </a:r>
            </a:p>
          </p:txBody>
        </p:sp>
        <p:sp>
          <p:nvSpPr>
            <p:cNvPr id="147" name="Shape 124"/>
            <p:cNvSpPr txBox="1"/>
            <p:nvPr/>
          </p:nvSpPr>
          <p:spPr>
            <a:xfrm>
              <a:off x="1143000" y="838200"/>
              <a:ext cx="1447800" cy="304799"/>
            </a:xfrm>
            <a:prstGeom prst="rect">
              <a:avLst/>
            </a:prstGeom>
            <a:solidFill>
              <a:srgbClr val="FF0000"/>
            </a:solidFill>
          </p:spPr>
          <p:txBody>
            <a:bodyPr lIns="91425" tIns="91425" rIns="91425" bIns="91425" anchor="ctr" anchorCtr="0">
              <a:noAutofit/>
            </a:bodyPr>
            <a:lstStyle/>
            <a:p>
              <a:pPr algn="ctr">
                <a:buNone/>
              </a:pPr>
              <a:r>
                <a:rPr lang="en" sz="1200" dirty="0">
                  <a:solidFill>
                    <a:srgbClr val="000000"/>
                  </a:solidFill>
                </a:rPr>
                <a:t>ODBC</a:t>
              </a:r>
            </a:p>
          </p:txBody>
        </p:sp>
      </p:grpSp>
      <p:sp>
        <p:nvSpPr>
          <p:cNvPr id="130" name="Shape 125"/>
          <p:cNvSpPr txBox="1"/>
          <p:nvPr/>
        </p:nvSpPr>
        <p:spPr>
          <a:xfrm>
            <a:off x="4038696" y="2438399"/>
            <a:ext cx="1068600" cy="707856"/>
          </a:xfrm>
          <a:prstGeom prst="rect">
            <a:avLst/>
          </a:prstGeom>
          <a:solidFill>
            <a:srgbClr val="3366FF"/>
          </a:solidFill>
        </p:spPr>
        <p:txBody>
          <a:bodyPr lIns="91425" tIns="91425" rIns="91425" bIns="91425" anchor="ctr" anchorCtr="0">
            <a:noAutofit/>
          </a:bodyPr>
          <a:lstStyle/>
          <a:p>
            <a:pPr algn="ctr">
              <a:buNone/>
            </a:pPr>
            <a:r>
              <a:rPr lang="en" sz="1200" dirty="0">
                <a:solidFill>
                  <a:srgbClr val="000000"/>
                </a:solidFill>
              </a:rPr>
              <a:t>Hive</a:t>
            </a:r>
            <a:br>
              <a:rPr lang="en" sz="1200" dirty="0">
                <a:solidFill>
                  <a:srgbClr val="000000"/>
                </a:solidFill>
              </a:rPr>
            </a:br>
            <a:r>
              <a:rPr lang="en" sz="1200" dirty="0">
                <a:solidFill>
                  <a:srgbClr val="000000"/>
                </a:solidFill>
              </a:rPr>
              <a:t>Metastore</a:t>
            </a:r>
          </a:p>
        </p:txBody>
      </p:sp>
      <p:sp>
        <p:nvSpPr>
          <p:cNvPr id="131" name="Shape 126"/>
          <p:cNvSpPr txBox="1"/>
          <p:nvPr/>
        </p:nvSpPr>
        <p:spPr>
          <a:xfrm>
            <a:off x="5257896" y="2449427"/>
            <a:ext cx="1066799" cy="685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HDFS NN</a:t>
            </a:r>
          </a:p>
        </p:txBody>
      </p:sp>
      <p:sp>
        <p:nvSpPr>
          <p:cNvPr id="132" name="Shape 127"/>
          <p:cNvSpPr txBox="1"/>
          <p:nvPr/>
        </p:nvSpPr>
        <p:spPr>
          <a:xfrm>
            <a:off x="6478986" y="2449427"/>
            <a:ext cx="1142099" cy="685799"/>
          </a:xfrm>
          <a:prstGeom prst="rect">
            <a:avLst/>
          </a:prstGeom>
          <a:solidFill>
            <a:srgbClr val="FF9900"/>
          </a:solidFill>
        </p:spPr>
        <p:txBody>
          <a:bodyPr lIns="91425" tIns="91425" rIns="91425" bIns="91425" anchor="ctr" anchorCtr="0">
            <a:noAutofit/>
          </a:bodyPr>
          <a:lstStyle/>
          <a:p>
            <a:pPr algn="ctr">
              <a:buNone/>
            </a:pPr>
            <a:r>
              <a:rPr lang="en" sz="1200">
                <a:solidFill>
                  <a:srgbClr val="000000"/>
                </a:solidFill>
              </a:rPr>
              <a:t>Statestore</a:t>
            </a:r>
          </a:p>
        </p:txBody>
      </p:sp>
      <p:sp>
        <p:nvSpPr>
          <p:cNvPr id="133" name="Shape 128"/>
          <p:cNvSpPr txBox="1"/>
          <p:nvPr/>
        </p:nvSpPr>
        <p:spPr>
          <a:xfrm>
            <a:off x="916500" y="4048708"/>
            <a:ext cx="1903200" cy="306600"/>
          </a:xfrm>
          <a:prstGeom prst="rect">
            <a:avLst/>
          </a:prstGeom>
          <a:solidFill>
            <a:srgbClr val="FF9900"/>
          </a:solidFill>
          <a:ln>
            <a:noFill/>
          </a:ln>
        </p:spPr>
        <p:txBody>
          <a:bodyPr lIns="91425" tIns="91425" rIns="91425" bIns="91425" anchor="ctr" anchorCtr="0">
            <a:noAutofit/>
          </a:bodyPr>
          <a:lstStyle/>
          <a:p>
            <a:pPr algn="ctr">
              <a:buNone/>
            </a:pPr>
            <a:r>
              <a:rPr lang="en" sz="1200" dirty="0">
                <a:solidFill>
                  <a:srgbClr val="000000"/>
                </a:solidFill>
              </a:rPr>
              <a:t>Query Planner</a:t>
            </a:r>
          </a:p>
        </p:txBody>
      </p:sp>
      <p:sp>
        <p:nvSpPr>
          <p:cNvPr id="134" name="Shape 129"/>
          <p:cNvSpPr txBox="1"/>
          <p:nvPr/>
        </p:nvSpPr>
        <p:spPr>
          <a:xfrm>
            <a:off x="917100" y="4403506"/>
            <a:ext cx="1902000" cy="304799"/>
          </a:xfrm>
          <a:prstGeom prst="rect">
            <a:avLst/>
          </a:prstGeom>
          <a:solidFill>
            <a:srgbClr val="FF9900"/>
          </a:solidFill>
        </p:spPr>
        <p:txBody>
          <a:bodyPr lIns="91425" tIns="91425" rIns="91425" bIns="91425" anchor="ctr" anchorCtr="0">
            <a:noAutofit/>
          </a:bodyPr>
          <a:lstStyle/>
          <a:p>
            <a:pPr algn="ctr">
              <a:buNone/>
            </a:pPr>
            <a:r>
              <a:rPr lang="en" sz="1400" dirty="0">
                <a:solidFill>
                  <a:srgbClr val="000000"/>
                </a:solidFill>
              </a:rPr>
              <a:t>Query Coordinator</a:t>
            </a:r>
          </a:p>
        </p:txBody>
      </p:sp>
      <p:sp>
        <p:nvSpPr>
          <p:cNvPr id="135" name="Shape 130"/>
          <p:cNvSpPr txBox="1"/>
          <p:nvPr/>
        </p:nvSpPr>
        <p:spPr>
          <a:xfrm>
            <a:off x="914400" y="4745527"/>
            <a:ext cx="1907400" cy="304799"/>
          </a:xfrm>
          <a:prstGeom prst="rect">
            <a:avLst/>
          </a:prstGeom>
          <a:solidFill>
            <a:srgbClr val="FF9900"/>
          </a:solidFill>
        </p:spPr>
        <p:txBody>
          <a:bodyPr lIns="91425" tIns="91425" rIns="91425" bIns="91425" anchor="ctr" anchorCtr="0">
            <a:noAutofit/>
          </a:bodyPr>
          <a:lstStyle/>
          <a:p>
            <a:pPr algn="ctr">
              <a:buNone/>
            </a:pPr>
            <a:r>
              <a:rPr lang="en" sz="1200" dirty="0">
                <a:solidFill>
                  <a:srgbClr val="000000"/>
                </a:solidFill>
              </a:rPr>
              <a:t>Query Executor</a:t>
            </a:r>
          </a:p>
        </p:txBody>
      </p:sp>
      <p:sp>
        <p:nvSpPr>
          <p:cNvPr id="136" name="Shape 131"/>
          <p:cNvSpPr txBox="1"/>
          <p:nvPr/>
        </p:nvSpPr>
        <p:spPr>
          <a:xfrm>
            <a:off x="914496" y="5116427"/>
            <a:ext cx="1064999"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HDFS DN</a:t>
            </a:r>
          </a:p>
        </p:txBody>
      </p:sp>
      <p:sp>
        <p:nvSpPr>
          <p:cNvPr id="137" name="Shape 132"/>
          <p:cNvSpPr txBox="1"/>
          <p:nvPr/>
        </p:nvSpPr>
        <p:spPr>
          <a:xfrm>
            <a:off x="2056596" y="5116427"/>
            <a:ext cx="762899"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HBase</a:t>
            </a:r>
          </a:p>
        </p:txBody>
      </p:sp>
      <p:sp>
        <p:nvSpPr>
          <p:cNvPr id="138" name="Shape 133"/>
          <p:cNvSpPr txBox="1"/>
          <p:nvPr/>
        </p:nvSpPr>
        <p:spPr>
          <a:xfrm>
            <a:off x="5715141" y="4048708"/>
            <a:ext cx="1905899" cy="306600"/>
          </a:xfrm>
          <a:prstGeom prst="rect">
            <a:avLst/>
          </a:prstGeom>
          <a:solidFill>
            <a:srgbClr val="FF9900"/>
          </a:solidFill>
          <a:ln>
            <a:noFill/>
          </a:ln>
        </p:spPr>
        <p:txBody>
          <a:bodyPr lIns="91425" tIns="91425" rIns="91425" bIns="91425" anchor="ctr" anchorCtr="0">
            <a:noAutofit/>
          </a:bodyPr>
          <a:lstStyle/>
          <a:p>
            <a:pPr algn="ctr">
              <a:buNone/>
            </a:pPr>
            <a:r>
              <a:rPr lang="en" sz="1200" dirty="0">
                <a:solidFill>
                  <a:srgbClr val="000000"/>
                </a:solidFill>
              </a:rPr>
              <a:t>Query Planner</a:t>
            </a:r>
          </a:p>
        </p:txBody>
      </p:sp>
      <p:sp>
        <p:nvSpPr>
          <p:cNvPr id="139" name="Shape 135"/>
          <p:cNvSpPr txBox="1"/>
          <p:nvPr/>
        </p:nvSpPr>
        <p:spPr>
          <a:xfrm>
            <a:off x="5715741" y="4745527"/>
            <a:ext cx="1904699" cy="304799"/>
          </a:xfrm>
          <a:prstGeom prst="rect">
            <a:avLst/>
          </a:prstGeom>
          <a:solidFill>
            <a:srgbClr val="FF9900"/>
          </a:solidFill>
        </p:spPr>
        <p:txBody>
          <a:bodyPr lIns="91425" tIns="91425" rIns="91425" bIns="91425" anchor="ctr" anchorCtr="0">
            <a:noAutofit/>
          </a:bodyPr>
          <a:lstStyle/>
          <a:p>
            <a:pPr algn="ctr">
              <a:buNone/>
            </a:pPr>
            <a:r>
              <a:rPr lang="en" sz="1200">
                <a:solidFill>
                  <a:srgbClr val="000000"/>
                </a:solidFill>
              </a:rPr>
              <a:t>Query Executor</a:t>
            </a:r>
          </a:p>
        </p:txBody>
      </p:sp>
      <p:sp>
        <p:nvSpPr>
          <p:cNvPr id="140" name="Shape 136"/>
          <p:cNvSpPr txBox="1"/>
          <p:nvPr/>
        </p:nvSpPr>
        <p:spPr>
          <a:xfrm>
            <a:off x="5715191" y="5116427"/>
            <a:ext cx="1067699"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HDFS DN</a:t>
            </a:r>
          </a:p>
        </p:txBody>
      </p:sp>
      <p:sp>
        <p:nvSpPr>
          <p:cNvPr id="141" name="Shape 137"/>
          <p:cNvSpPr txBox="1"/>
          <p:nvPr/>
        </p:nvSpPr>
        <p:spPr>
          <a:xfrm>
            <a:off x="6857196" y="5116427"/>
            <a:ext cx="762899" cy="304799"/>
          </a:xfrm>
          <a:prstGeom prst="rect">
            <a:avLst/>
          </a:prstGeom>
          <a:solidFill>
            <a:srgbClr val="3366FF"/>
          </a:solidFill>
        </p:spPr>
        <p:txBody>
          <a:bodyPr lIns="91425" tIns="91425" rIns="91425" bIns="91425" anchor="ctr" anchorCtr="0">
            <a:noAutofit/>
          </a:bodyPr>
          <a:lstStyle/>
          <a:p>
            <a:pPr algn="ctr">
              <a:buNone/>
            </a:pPr>
            <a:r>
              <a:rPr lang="en" sz="1200" dirty="0">
                <a:solidFill>
                  <a:srgbClr val="000000"/>
                </a:solidFill>
              </a:rPr>
              <a:t>HBase</a:t>
            </a:r>
          </a:p>
        </p:txBody>
      </p:sp>
      <p:cxnSp>
        <p:nvCxnSpPr>
          <p:cNvPr id="142" name="Shape 138"/>
          <p:cNvCxnSpPr/>
          <p:nvPr/>
        </p:nvCxnSpPr>
        <p:spPr>
          <a:xfrm>
            <a:off x="1638396" y="3135227"/>
            <a:ext cx="1714500" cy="914400"/>
          </a:xfrm>
          <a:prstGeom prst="straightConnector1">
            <a:avLst/>
          </a:prstGeom>
          <a:noFill/>
          <a:ln w="19050" cap="flat">
            <a:solidFill>
              <a:srgbClr val="FF0000"/>
            </a:solidFill>
            <a:prstDash val="solid"/>
            <a:round/>
            <a:headEnd type="none" w="lg" len="lg"/>
            <a:tailEnd type="triangle" w="lg" len="lg"/>
          </a:ln>
        </p:spPr>
      </p:cxnSp>
      <p:sp>
        <p:nvSpPr>
          <p:cNvPr id="143" name="Shape 139"/>
          <p:cNvSpPr txBox="1"/>
          <p:nvPr/>
        </p:nvSpPr>
        <p:spPr>
          <a:xfrm>
            <a:off x="2495646" y="3287626"/>
            <a:ext cx="1219199" cy="304799"/>
          </a:xfrm>
          <a:prstGeom prst="rect">
            <a:avLst/>
          </a:prstGeom>
        </p:spPr>
        <p:txBody>
          <a:bodyPr lIns="91425" tIns="91425" rIns="91425" bIns="91425" anchor="ctr" anchorCtr="0">
            <a:noAutofit/>
          </a:bodyPr>
          <a:lstStyle/>
          <a:p>
            <a:pPr algn="ctr">
              <a:buNone/>
            </a:pPr>
            <a:r>
              <a:rPr lang="en" sz="1200" b="1" dirty="0">
                <a:solidFill>
                  <a:srgbClr val="000000"/>
                </a:solidFill>
              </a:rPr>
              <a:t>SQL request</a:t>
            </a:r>
          </a:p>
        </p:txBody>
      </p:sp>
      <p:sp>
        <p:nvSpPr>
          <p:cNvPr id="144" name="Shape 129"/>
          <p:cNvSpPr txBox="1"/>
          <p:nvPr/>
        </p:nvSpPr>
        <p:spPr>
          <a:xfrm>
            <a:off x="3355200" y="4403506"/>
            <a:ext cx="1902000" cy="304799"/>
          </a:xfrm>
          <a:prstGeom prst="rect">
            <a:avLst/>
          </a:prstGeom>
          <a:solidFill>
            <a:srgbClr val="FF9900"/>
          </a:solidFill>
        </p:spPr>
        <p:txBody>
          <a:bodyPr lIns="91425" tIns="91425" rIns="91425" bIns="91425" anchor="ctr" anchorCtr="0">
            <a:noAutofit/>
          </a:bodyPr>
          <a:lstStyle/>
          <a:p>
            <a:pPr algn="ctr">
              <a:buNone/>
            </a:pPr>
            <a:r>
              <a:rPr lang="en" sz="1400" dirty="0">
                <a:solidFill>
                  <a:srgbClr val="000000"/>
                </a:solidFill>
              </a:rPr>
              <a:t>Query Coordinator</a:t>
            </a:r>
          </a:p>
        </p:txBody>
      </p:sp>
      <p:sp>
        <p:nvSpPr>
          <p:cNvPr id="145" name="Shape 129"/>
          <p:cNvSpPr txBox="1"/>
          <p:nvPr/>
        </p:nvSpPr>
        <p:spPr>
          <a:xfrm>
            <a:off x="5717090" y="4403506"/>
            <a:ext cx="1902000" cy="304799"/>
          </a:xfrm>
          <a:prstGeom prst="rect">
            <a:avLst/>
          </a:prstGeom>
          <a:solidFill>
            <a:srgbClr val="FF9900"/>
          </a:solidFill>
        </p:spPr>
        <p:txBody>
          <a:bodyPr lIns="91425" tIns="91425" rIns="91425" bIns="91425" anchor="ctr" anchorCtr="0">
            <a:noAutofit/>
          </a:bodyPr>
          <a:lstStyle/>
          <a:p>
            <a:pPr algn="ctr">
              <a:buNone/>
            </a:pPr>
            <a:r>
              <a:rPr lang="en" sz="1400" dirty="0">
                <a:solidFill>
                  <a:srgbClr val="000000"/>
                </a:solidFill>
              </a:rPr>
              <a:t>Query Coordinator</a:t>
            </a:r>
          </a:p>
        </p:txBody>
      </p:sp>
    </p:spTree>
    <p:extLst>
      <p:ext uri="{BB962C8B-B14F-4D97-AF65-F5344CB8AC3E}">
        <p14:creationId xmlns:p14="http://schemas.microsoft.com/office/powerpoint/2010/main" val="14783915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117"/>
          <p:cNvSpPr txBox="1"/>
          <p:nvPr/>
        </p:nvSpPr>
        <p:spPr>
          <a:xfrm>
            <a:off x="3352801" y="4048708"/>
            <a:ext cx="1906799" cy="306600"/>
          </a:xfrm>
          <a:prstGeom prst="rect">
            <a:avLst/>
          </a:prstGeom>
          <a:solidFill>
            <a:srgbClr val="FF9933"/>
          </a:solidFill>
          <a:ln>
            <a:noFill/>
          </a:ln>
        </p:spPr>
        <p:txBody>
          <a:bodyPr lIns="91425" tIns="91425" rIns="91425" bIns="91425" anchor="ctr" anchorCtr="0">
            <a:noAutofit/>
          </a:bodyPr>
          <a:lstStyle/>
          <a:p>
            <a:pPr algn="ctr">
              <a:buNone/>
            </a:pPr>
            <a:r>
              <a:rPr lang="en" sz="1200" dirty="0">
                <a:solidFill>
                  <a:srgbClr val="000000"/>
                </a:solidFill>
              </a:rPr>
              <a:t>Query Planner</a:t>
            </a:r>
          </a:p>
        </p:txBody>
      </p:sp>
      <p:sp>
        <p:nvSpPr>
          <p:cNvPr id="54" name="Shape 119"/>
          <p:cNvSpPr txBox="1"/>
          <p:nvPr/>
        </p:nvSpPr>
        <p:spPr>
          <a:xfrm>
            <a:off x="3353251" y="4745527"/>
            <a:ext cx="1905899" cy="304799"/>
          </a:xfrm>
          <a:prstGeom prst="rect">
            <a:avLst/>
          </a:prstGeom>
          <a:solidFill>
            <a:srgbClr val="FF0000"/>
          </a:solidFill>
        </p:spPr>
        <p:txBody>
          <a:bodyPr lIns="91425" tIns="91425" rIns="91425" bIns="91425" anchor="ctr" anchorCtr="0">
            <a:noAutofit/>
          </a:bodyPr>
          <a:lstStyle/>
          <a:p>
            <a:pPr algn="ctr">
              <a:buNone/>
            </a:pPr>
            <a:r>
              <a:rPr lang="en" sz="1200">
                <a:solidFill>
                  <a:srgbClr val="000000"/>
                </a:solidFill>
              </a:rPr>
              <a:t>Query Executor</a:t>
            </a:r>
          </a:p>
        </p:txBody>
      </p:sp>
      <p:grpSp>
        <p:nvGrpSpPr>
          <p:cNvPr id="57" name="Shape 122"/>
          <p:cNvGrpSpPr/>
          <p:nvPr/>
        </p:nvGrpSpPr>
        <p:grpSpPr>
          <a:xfrm>
            <a:off x="914496" y="2449427"/>
            <a:ext cx="1447800" cy="685799"/>
            <a:chOff x="1143000" y="457200"/>
            <a:chExt cx="1447800" cy="685799"/>
          </a:xfrm>
        </p:grpSpPr>
        <p:sp>
          <p:nvSpPr>
            <p:cNvPr id="72" name="Shape 123"/>
            <p:cNvSpPr txBox="1"/>
            <p:nvPr/>
          </p:nvSpPr>
          <p:spPr>
            <a:xfrm>
              <a:off x="1143000" y="457200"/>
              <a:ext cx="1447800" cy="304799"/>
            </a:xfrm>
            <a:prstGeom prst="rect">
              <a:avLst/>
            </a:prstGeom>
            <a:solidFill>
              <a:srgbClr val="3366FF"/>
            </a:solidFill>
          </p:spPr>
          <p:txBody>
            <a:bodyPr lIns="91425" tIns="91425" rIns="91425" bIns="91425" anchor="ctr" anchorCtr="0">
              <a:noAutofit/>
            </a:bodyPr>
            <a:lstStyle/>
            <a:p>
              <a:pPr algn="ctr">
                <a:buNone/>
              </a:pPr>
              <a:r>
                <a:rPr lang="en" sz="1200" dirty="0">
                  <a:solidFill>
                    <a:srgbClr val="000000"/>
                  </a:solidFill>
                </a:rPr>
                <a:t>SQL App</a:t>
              </a:r>
            </a:p>
          </p:txBody>
        </p:sp>
        <p:sp>
          <p:nvSpPr>
            <p:cNvPr id="73" name="Shape 124"/>
            <p:cNvSpPr txBox="1"/>
            <p:nvPr/>
          </p:nvSpPr>
          <p:spPr>
            <a:xfrm>
              <a:off x="1143000" y="838200"/>
              <a:ext cx="1447800" cy="304799"/>
            </a:xfrm>
            <a:prstGeom prst="rect">
              <a:avLst/>
            </a:prstGeom>
            <a:solidFill>
              <a:srgbClr val="3366FF"/>
            </a:solidFill>
          </p:spPr>
          <p:txBody>
            <a:bodyPr lIns="91425" tIns="91425" rIns="91425" bIns="91425" anchor="ctr" anchorCtr="0">
              <a:noAutofit/>
            </a:bodyPr>
            <a:lstStyle/>
            <a:p>
              <a:pPr algn="ctr">
                <a:buNone/>
              </a:pPr>
              <a:r>
                <a:rPr lang="en" sz="1200" dirty="0">
                  <a:solidFill>
                    <a:srgbClr val="000000"/>
                  </a:solidFill>
                </a:rPr>
                <a:t>ODBC</a:t>
              </a:r>
            </a:p>
          </p:txBody>
        </p:sp>
      </p:grpSp>
      <p:sp>
        <p:nvSpPr>
          <p:cNvPr id="60" name="Shape 127"/>
          <p:cNvSpPr txBox="1"/>
          <p:nvPr/>
        </p:nvSpPr>
        <p:spPr>
          <a:xfrm>
            <a:off x="6478986" y="2449427"/>
            <a:ext cx="1142099" cy="685799"/>
          </a:xfrm>
          <a:prstGeom prst="rect">
            <a:avLst/>
          </a:prstGeom>
          <a:solidFill>
            <a:srgbClr val="FF9900"/>
          </a:solidFill>
        </p:spPr>
        <p:txBody>
          <a:bodyPr lIns="91425" tIns="91425" rIns="91425" bIns="91425" anchor="ctr" anchorCtr="0">
            <a:noAutofit/>
          </a:bodyPr>
          <a:lstStyle/>
          <a:p>
            <a:pPr algn="ctr">
              <a:buNone/>
            </a:pPr>
            <a:r>
              <a:rPr lang="en" sz="1200">
                <a:solidFill>
                  <a:srgbClr val="000000"/>
                </a:solidFill>
              </a:rPr>
              <a:t>Statestore</a:t>
            </a:r>
          </a:p>
        </p:txBody>
      </p:sp>
      <p:sp>
        <p:nvSpPr>
          <p:cNvPr id="61" name="Shape 128"/>
          <p:cNvSpPr txBox="1"/>
          <p:nvPr/>
        </p:nvSpPr>
        <p:spPr>
          <a:xfrm>
            <a:off x="916500" y="4048708"/>
            <a:ext cx="1903200" cy="306600"/>
          </a:xfrm>
          <a:prstGeom prst="rect">
            <a:avLst/>
          </a:prstGeom>
          <a:solidFill>
            <a:srgbClr val="FF9900"/>
          </a:solidFill>
          <a:ln>
            <a:noFill/>
          </a:ln>
        </p:spPr>
        <p:txBody>
          <a:bodyPr lIns="91425" tIns="91425" rIns="91425" bIns="91425" anchor="ctr" anchorCtr="0">
            <a:noAutofit/>
          </a:bodyPr>
          <a:lstStyle/>
          <a:p>
            <a:pPr algn="ctr">
              <a:buNone/>
            </a:pPr>
            <a:r>
              <a:rPr lang="en" sz="1200" dirty="0">
                <a:solidFill>
                  <a:srgbClr val="000000"/>
                </a:solidFill>
              </a:rPr>
              <a:t>Query Planner</a:t>
            </a:r>
          </a:p>
        </p:txBody>
      </p:sp>
      <p:sp>
        <p:nvSpPr>
          <p:cNvPr id="62" name="Shape 129"/>
          <p:cNvSpPr txBox="1"/>
          <p:nvPr/>
        </p:nvSpPr>
        <p:spPr>
          <a:xfrm>
            <a:off x="917100" y="4403506"/>
            <a:ext cx="1902000" cy="304799"/>
          </a:xfrm>
          <a:prstGeom prst="rect">
            <a:avLst/>
          </a:prstGeom>
          <a:solidFill>
            <a:srgbClr val="FF9900"/>
          </a:solidFill>
        </p:spPr>
        <p:txBody>
          <a:bodyPr lIns="91425" tIns="91425" rIns="91425" bIns="91425" anchor="ctr" anchorCtr="0">
            <a:noAutofit/>
          </a:bodyPr>
          <a:lstStyle/>
          <a:p>
            <a:pPr algn="ctr">
              <a:buNone/>
            </a:pPr>
            <a:r>
              <a:rPr lang="en" sz="1400" dirty="0">
                <a:solidFill>
                  <a:srgbClr val="000000"/>
                </a:solidFill>
              </a:rPr>
              <a:t>Query Coordinator</a:t>
            </a:r>
          </a:p>
        </p:txBody>
      </p:sp>
      <p:sp>
        <p:nvSpPr>
          <p:cNvPr id="63" name="Shape 130"/>
          <p:cNvSpPr txBox="1"/>
          <p:nvPr/>
        </p:nvSpPr>
        <p:spPr>
          <a:xfrm>
            <a:off x="914400" y="4745527"/>
            <a:ext cx="1907400" cy="304799"/>
          </a:xfrm>
          <a:prstGeom prst="rect">
            <a:avLst/>
          </a:prstGeom>
          <a:solidFill>
            <a:srgbClr val="FF0000"/>
          </a:solidFill>
        </p:spPr>
        <p:txBody>
          <a:bodyPr lIns="91425" tIns="91425" rIns="91425" bIns="91425" anchor="ctr" anchorCtr="0">
            <a:noAutofit/>
          </a:bodyPr>
          <a:lstStyle/>
          <a:p>
            <a:pPr algn="ctr">
              <a:buNone/>
            </a:pPr>
            <a:r>
              <a:rPr lang="en" sz="1200" dirty="0">
                <a:solidFill>
                  <a:srgbClr val="000000"/>
                </a:solidFill>
              </a:rPr>
              <a:t>Query Executor</a:t>
            </a:r>
          </a:p>
        </p:txBody>
      </p:sp>
      <p:sp>
        <p:nvSpPr>
          <p:cNvPr id="66" name="Shape 133"/>
          <p:cNvSpPr txBox="1"/>
          <p:nvPr/>
        </p:nvSpPr>
        <p:spPr>
          <a:xfrm>
            <a:off x="5715141" y="4048708"/>
            <a:ext cx="1905899" cy="306600"/>
          </a:xfrm>
          <a:prstGeom prst="rect">
            <a:avLst/>
          </a:prstGeom>
          <a:solidFill>
            <a:srgbClr val="FF9900"/>
          </a:solidFill>
          <a:ln>
            <a:noFill/>
          </a:ln>
        </p:spPr>
        <p:txBody>
          <a:bodyPr lIns="91425" tIns="91425" rIns="91425" bIns="91425" anchor="ctr" anchorCtr="0">
            <a:noAutofit/>
          </a:bodyPr>
          <a:lstStyle/>
          <a:p>
            <a:pPr algn="ctr">
              <a:buNone/>
            </a:pPr>
            <a:r>
              <a:rPr lang="en" sz="1200" dirty="0">
                <a:solidFill>
                  <a:srgbClr val="000000"/>
                </a:solidFill>
              </a:rPr>
              <a:t>Query Planner</a:t>
            </a:r>
          </a:p>
        </p:txBody>
      </p:sp>
      <p:sp>
        <p:nvSpPr>
          <p:cNvPr id="67" name="Shape 135"/>
          <p:cNvSpPr txBox="1"/>
          <p:nvPr/>
        </p:nvSpPr>
        <p:spPr>
          <a:xfrm>
            <a:off x="5715741" y="4745527"/>
            <a:ext cx="1904699" cy="304799"/>
          </a:xfrm>
          <a:prstGeom prst="rect">
            <a:avLst/>
          </a:prstGeom>
          <a:solidFill>
            <a:srgbClr val="FF0000"/>
          </a:solidFill>
        </p:spPr>
        <p:txBody>
          <a:bodyPr lIns="91425" tIns="91425" rIns="91425" bIns="91425" anchor="ctr" anchorCtr="0">
            <a:noAutofit/>
          </a:bodyPr>
          <a:lstStyle/>
          <a:p>
            <a:pPr algn="ctr">
              <a:buNone/>
            </a:pPr>
            <a:r>
              <a:rPr lang="en" sz="1200">
                <a:solidFill>
                  <a:srgbClr val="000000"/>
                </a:solidFill>
              </a:rPr>
              <a:t>Query Executor</a:t>
            </a:r>
          </a:p>
        </p:txBody>
      </p:sp>
      <p:cxnSp>
        <p:nvCxnSpPr>
          <p:cNvPr id="70" name="Shape 138"/>
          <p:cNvCxnSpPr>
            <a:stCxn id="74" idx="1"/>
            <a:endCxn id="63" idx="3"/>
          </p:cNvCxnSpPr>
          <p:nvPr/>
        </p:nvCxnSpPr>
        <p:spPr>
          <a:xfrm flipH="1">
            <a:off x="2821800" y="4555906"/>
            <a:ext cx="533400" cy="342021"/>
          </a:xfrm>
          <a:prstGeom prst="straightConnector1">
            <a:avLst/>
          </a:prstGeom>
          <a:noFill/>
          <a:ln w="19050" cap="flat">
            <a:solidFill>
              <a:srgbClr val="FF0000"/>
            </a:solidFill>
            <a:prstDash val="solid"/>
            <a:round/>
            <a:headEnd type="none" w="lg" len="lg"/>
            <a:tailEnd type="triangle" w="lg" len="lg"/>
          </a:ln>
        </p:spPr>
      </p:cxnSp>
      <p:sp>
        <p:nvSpPr>
          <p:cNvPr id="74" name="Shape 129"/>
          <p:cNvSpPr txBox="1"/>
          <p:nvPr/>
        </p:nvSpPr>
        <p:spPr>
          <a:xfrm>
            <a:off x="3355200" y="4403506"/>
            <a:ext cx="1902000" cy="304799"/>
          </a:xfrm>
          <a:prstGeom prst="rect">
            <a:avLst/>
          </a:prstGeom>
          <a:solidFill>
            <a:srgbClr val="FF0000"/>
          </a:solidFill>
        </p:spPr>
        <p:txBody>
          <a:bodyPr lIns="91425" tIns="91425" rIns="91425" bIns="91425" anchor="ctr" anchorCtr="0">
            <a:noAutofit/>
          </a:bodyPr>
          <a:lstStyle/>
          <a:p>
            <a:pPr algn="ctr">
              <a:buNone/>
            </a:pPr>
            <a:r>
              <a:rPr lang="en" sz="1400" dirty="0">
                <a:solidFill>
                  <a:srgbClr val="000000"/>
                </a:solidFill>
              </a:rPr>
              <a:t>Query Coordinator</a:t>
            </a:r>
          </a:p>
        </p:txBody>
      </p:sp>
      <p:sp>
        <p:nvSpPr>
          <p:cNvPr id="75" name="Shape 129"/>
          <p:cNvSpPr txBox="1"/>
          <p:nvPr/>
        </p:nvSpPr>
        <p:spPr>
          <a:xfrm>
            <a:off x="5717090" y="4403506"/>
            <a:ext cx="1902000" cy="304799"/>
          </a:xfrm>
          <a:prstGeom prst="rect">
            <a:avLst/>
          </a:prstGeom>
          <a:solidFill>
            <a:srgbClr val="FF9900"/>
          </a:solidFill>
        </p:spPr>
        <p:txBody>
          <a:bodyPr lIns="91425" tIns="91425" rIns="91425" bIns="91425" anchor="ctr" anchorCtr="0">
            <a:noAutofit/>
          </a:bodyPr>
          <a:lstStyle/>
          <a:p>
            <a:pPr algn="ctr">
              <a:buNone/>
            </a:pPr>
            <a:r>
              <a:rPr lang="en" sz="1400" dirty="0">
                <a:solidFill>
                  <a:srgbClr val="000000"/>
                </a:solidFill>
              </a:rPr>
              <a:t>Query Coordinator</a:t>
            </a:r>
          </a:p>
        </p:txBody>
      </p:sp>
      <p:cxnSp>
        <p:nvCxnSpPr>
          <p:cNvPr id="79" name="Shape 138"/>
          <p:cNvCxnSpPr>
            <a:stCxn id="74" idx="3"/>
            <a:endCxn id="67" idx="1"/>
          </p:cNvCxnSpPr>
          <p:nvPr/>
        </p:nvCxnSpPr>
        <p:spPr>
          <a:xfrm>
            <a:off x="5257200" y="4555906"/>
            <a:ext cx="458541" cy="342021"/>
          </a:xfrm>
          <a:prstGeom prst="straightConnector1">
            <a:avLst/>
          </a:prstGeom>
          <a:noFill/>
          <a:ln w="19050" cap="flat">
            <a:solidFill>
              <a:srgbClr val="FF0000"/>
            </a:solidFill>
            <a:prstDash val="solid"/>
            <a:round/>
            <a:headEnd type="none" w="lg" len="lg"/>
            <a:tailEnd type="triangle" w="lg" len="lg"/>
          </a:ln>
        </p:spPr>
      </p:cxnSp>
      <p:sp>
        <p:nvSpPr>
          <p:cNvPr id="87" name="Shape 120"/>
          <p:cNvSpPr txBox="1"/>
          <p:nvPr/>
        </p:nvSpPr>
        <p:spPr>
          <a:xfrm>
            <a:off x="3352896" y="5116427"/>
            <a:ext cx="1068600"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HDFS DN</a:t>
            </a:r>
          </a:p>
        </p:txBody>
      </p:sp>
      <p:sp>
        <p:nvSpPr>
          <p:cNvPr id="88" name="Shape 121"/>
          <p:cNvSpPr txBox="1"/>
          <p:nvPr/>
        </p:nvSpPr>
        <p:spPr>
          <a:xfrm>
            <a:off x="4494996" y="5116427"/>
            <a:ext cx="762899"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HBase</a:t>
            </a:r>
          </a:p>
        </p:txBody>
      </p:sp>
      <p:sp>
        <p:nvSpPr>
          <p:cNvPr id="89" name="Shape 125"/>
          <p:cNvSpPr txBox="1"/>
          <p:nvPr/>
        </p:nvSpPr>
        <p:spPr>
          <a:xfrm>
            <a:off x="4038696" y="2438399"/>
            <a:ext cx="1068600" cy="707856"/>
          </a:xfrm>
          <a:prstGeom prst="rect">
            <a:avLst/>
          </a:prstGeom>
          <a:solidFill>
            <a:srgbClr val="3366FF"/>
          </a:solidFill>
        </p:spPr>
        <p:txBody>
          <a:bodyPr lIns="91425" tIns="91425" rIns="91425" bIns="91425" anchor="ctr" anchorCtr="0">
            <a:noAutofit/>
          </a:bodyPr>
          <a:lstStyle/>
          <a:p>
            <a:pPr algn="ctr">
              <a:buNone/>
            </a:pPr>
            <a:r>
              <a:rPr lang="en" sz="1200" dirty="0">
                <a:solidFill>
                  <a:srgbClr val="000000"/>
                </a:solidFill>
              </a:rPr>
              <a:t>Hive</a:t>
            </a:r>
            <a:br>
              <a:rPr lang="en" sz="1200" dirty="0">
                <a:solidFill>
                  <a:srgbClr val="000000"/>
                </a:solidFill>
              </a:rPr>
            </a:br>
            <a:r>
              <a:rPr lang="en" sz="1200" dirty="0">
                <a:solidFill>
                  <a:srgbClr val="000000"/>
                </a:solidFill>
              </a:rPr>
              <a:t>Metastore</a:t>
            </a:r>
          </a:p>
        </p:txBody>
      </p:sp>
      <p:sp>
        <p:nvSpPr>
          <p:cNvPr id="90" name="Shape 126"/>
          <p:cNvSpPr txBox="1"/>
          <p:nvPr/>
        </p:nvSpPr>
        <p:spPr>
          <a:xfrm>
            <a:off x="5257896" y="2449427"/>
            <a:ext cx="1066799" cy="685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HDFS NN</a:t>
            </a:r>
          </a:p>
        </p:txBody>
      </p:sp>
      <p:sp>
        <p:nvSpPr>
          <p:cNvPr id="91" name="Shape 131"/>
          <p:cNvSpPr txBox="1"/>
          <p:nvPr/>
        </p:nvSpPr>
        <p:spPr>
          <a:xfrm>
            <a:off x="914496" y="5116427"/>
            <a:ext cx="1064999"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HDFS DN</a:t>
            </a:r>
          </a:p>
        </p:txBody>
      </p:sp>
      <p:sp>
        <p:nvSpPr>
          <p:cNvPr id="92" name="Shape 132"/>
          <p:cNvSpPr txBox="1"/>
          <p:nvPr/>
        </p:nvSpPr>
        <p:spPr>
          <a:xfrm>
            <a:off x="2056596" y="5116427"/>
            <a:ext cx="762899"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HBase</a:t>
            </a:r>
          </a:p>
        </p:txBody>
      </p:sp>
      <p:sp>
        <p:nvSpPr>
          <p:cNvPr id="93" name="Shape 136"/>
          <p:cNvSpPr txBox="1"/>
          <p:nvPr/>
        </p:nvSpPr>
        <p:spPr>
          <a:xfrm>
            <a:off x="5715191" y="5116427"/>
            <a:ext cx="1067699"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HDFS DN</a:t>
            </a:r>
          </a:p>
        </p:txBody>
      </p:sp>
      <p:sp>
        <p:nvSpPr>
          <p:cNvPr id="94" name="Shape 137"/>
          <p:cNvSpPr txBox="1"/>
          <p:nvPr/>
        </p:nvSpPr>
        <p:spPr>
          <a:xfrm>
            <a:off x="6857196" y="5116427"/>
            <a:ext cx="762899" cy="304799"/>
          </a:xfrm>
          <a:prstGeom prst="rect">
            <a:avLst/>
          </a:prstGeom>
          <a:solidFill>
            <a:srgbClr val="3366FF"/>
          </a:solidFill>
        </p:spPr>
        <p:txBody>
          <a:bodyPr lIns="91425" tIns="91425" rIns="91425" bIns="91425" anchor="ctr" anchorCtr="0">
            <a:noAutofit/>
          </a:bodyPr>
          <a:lstStyle/>
          <a:p>
            <a:pPr algn="ctr">
              <a:buNone/>
            </a:pPr>
            <a:r>
              <a:rPr lang="en" sz="1200" dirty="0">
                <a:solidFill>
                  <a:srgbClr val="000000"/>
                </a:solidFill>
              </a:rPr>
              <a:t>HBase</a:t>
            </a:r>
          </a:p>
        </p:txBody>
      </p:sp>
    </p:spTree>
    <p:extLst>
      <p:ext uri="{BB962C8B-B14F-4D97-AF65-F5344CB8AC3E}">
        <p14:creationId xmlns:p14="http://schemas.microsoft.com/office/powerpoint/2010/main" val="25630704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Major Step Backwards?</a:t>
            </a:r>
            <a:endParaRPr lang="en-US" dirty="0"/>
          </a:p>
        </p:txBody>
      </p:sp>
      <p:sp>
        <p:nvSpPr>
          <p:cNvPr id="3" name="Content Placeholder 2"/>
          <p:cNvSpPr>
            <a:spLocks noGrp="1"/>
          </p:cNvSpPr>
          <p:nvPr>
            <p:ph idx="1"/>
          </p:nvPr>
        </p:nvSpPr>
        <p:spPr/>
        <p:txBody>
          <a:bodyPr/>
          <a:lstStyle/>
          <a:p>
            <a:r>
              <a:rPr lang="en-US" dirty="0" smtClean="0"/>
              <a:t>MapReduce is a step backward in database access:</a:t>
            </a:r>
          </a:p>
          <a:p>
            <a:pPr lvl="1"/>
            <a:r>
              <a:rPr lang="en-US" dirty="0" smtClean="0"/>
              <a:t>Schemas are good</a:t>
            </a:r>
          </a:p>
          <a:p>
            <a:pPr lvl="1"/>
            <a:r>
              <a:rPr lang="en-US" dirty="0" smtClean="0"/>
              <a:t>Separation of the schema from the application is good</a:t>
            </a:r>
          </a:p>
          <a:p>
            <a:pPr lvl="1"/>
            <a:r>
              <a:rPr lang="en-US" dirty="0" smtClean="0"/>
              <a:t>High-level access languages are good</a:t>
            </a:r>
          </a:p>
          <a:p>
            <a:r>
              <a:rPr lang="en-US" dirty="0" smtClean="0"/>
              <a:t>MapReduce is poor implementation</a:t>
            </a:r>
          </a:p>
          <a:p>
            <a:pPr lvl="1"/>
            <a:r>
              <a:rPr lang="en-US" dirty="0" smtClean="0"/>
              <a:t>Brute force and only brute force (no indexes, for example)</a:t>
            </a:r>
          </a:p>
          <a:p>
            <a:r>
              <a:rPr lang="en-US" dirty="0" smtClean="0"/>
              <a:t>MapReduce is not novel</a:t>
            </a:r>
          </a:p>
          <a:p>
            <a:r>
              <a:rPr lang="en-US" dirty="0" smtClean="0"/>
              <a:t>MapReduce is missing features</a:t>
            </a:r>
          </a:p>
          <a:p>
            <a:pPr lvl="1"/>
            <a:r>
              <a:rPr lang="en-US" dirty="0" smtClean="0"/>
              <a:t>Bulk loader, indexing, updates, transactions…</a:t>
            </a:r>
          </a:p>
          <a:p>
            <a:r>
              <a:rPr lang="en-US" dirty="0" smtClean="0"/>
              <a:t>MapReduce is incompatible with DMBS tools</a:t>
            </a:r>
          </a:p>
          <a:p>
            <a:endParaRPr lang="en-US" dirty="0"/>
          </a:p>
        </p:txBody>
      </p:sp>
      <p:sp>
        <p:nvSpPr>
          <p:cNvPr id="5" name="TextBox 4"/>
          <p:cNvSpPr txBox="1"/>
          <p:nvPr/>
        </p:nvSpPr>
        <p:spPr>
          <a:xfrm>
            <a:off x="3124200" y="1371600"/>
            <a:ext cx="575323" cy="646331"/>
          </a:xfrm>
          <a:prstGeom prst="rect">
            <a:avLst/>
          </a:prstGeom>
          <a:noFill/>
        </p:spPr>
        <p:txBody>
          <a:bodyPr wrap="none" rtlCol="0">
            <a:spAutoFit/>
          </a:bodyPr>
          <a:lstStyle/>
          <a:p>
            <a:r>
              <a:rPr lang="en-US" sz="3600" dirty="0" smtClean="0">
                <a:solidFill>
                  <a:srgbClr val="008000"/>
                </a:solidFill>
                <a:latin typeface="Zapf Dingbats"/>
                <a:ea typeface="Zapf Dingbats"/>
                <a:cs typeface="Zapf Dingbats"/>
                <a:sym typeface="Zapf Dingbats"/>
              </a:rPr>
              <a:t>✔</a:t>
            </a:r>
            <a:endParaRPr lang="en-US" sz="3600" dirty="0">
              <a:solidFill>
                <a:srgbClr val="008000"/>
              </a:solidFill>
              <a:latin typeface="Gill Sans"/>
              <a:cs typeface="Gill Sans"/>
            </a:endParaRPr>
          </a:p>
        </p:txBody>
      </p:sp>
      <p:sp>
        <p:nvSpPr>
          <p:cNvPr id="6" name="TextBox 5"/>
          <p:cNvSpPr txBox="1"/>
          <p:nvPr/>
        </p:nvSpPr>
        <p:spPr>
          <a:xfrm>
            <a:off x="6781800" y="1715869"/>
            <a:ext cx="575323" cy="646331"/>
          </a:xfrm>
          <a:prstGeom prst="rect">
            <a:avLst/>
          </a:prstGeom>
          <a:noFill/>
        </p:spPr>
        <p:txBody>
          <a:bodyPr wrap="none" rtlCol="0">
            <a:spAutoFit/>
          </a:bodyPr>
          <a:lstStyle/>
          <a:p>
            <a:r>
              <a:rPr lang="en-US" sz="3600" dirty="0" smtClean="0">
                <a:solidFill>
                  <a:srgbClr val="008000"/>
                </a:solidFill>
                <a:latin typeface="Zapf Dingbats"/>
                <a:ea typeface="Zapf Dingbats"/>
                <a:cs typeface="Zapf Dingbats"/>
                <a:sym typeface="Zapf Dingbats"/>
              </a:rPr>
              <a:t>✔</a:t>
            </a:r>
            <a:endParaRPr lang="en-US" sz="3600" dirty="0">
              <a:solidFill>
                <a:srgbClr val="008000"/>
              </a:solidFill>
              <a:latin typeface="Gill Sans"/>
              <a:cs typeface="Gill Sans"/>
            </a:endParaRPr>
          </a:p>
        </p:txBody>
      </p:sp>
      <p:sp>
        <p:nvSpPr>
          <p:cNvPr id="7" name="TextBox 6"/>
          <p:cNvSpPr txBox="1"/>
          <p:nvPr/>
        </p:nvSpPr>
        <p:spPr>
          <a:xfrm>
            <a:off x="7315200" y="3011269"/>
            <a:ext cx="575323" cy="646331"/>
          </a:xfrm>
          <a:prstGeom prst="rect">
            <a:avLst/>
          </a:prstGeom>
          <a:noFill/>
        </p:spPr>
        <p:txBody>
          <a:bodyPr wrap="none" rtlCol="0">
            <a:spAutoFit/>
          </a:bodyPr>
          <a:lstStyle/>
          <a:p>
            <a:r>
              <a:rPr lang="en-US" sz="3600" dirty="0" smtClean="0">
                <a:solidFill>
                  <a:srgbClr val="008000"/>
                </a:solidFill>
                <a:latin typeface="Zapf Dingbats"/>
                <a:ea typeface="Zapf Dingbats"/>
                <a:cs typeface="Zapf Dingbats"/>
                <a:sym typeface="Zapf Dingbats"/>
              </a:rPr>
              <a:t>✔</a:t>
            </a:r>
            <a:endParaRPr lang="en-US" sz="3600" dirty="0">
              <a:solidFill>
                <a:srgbClr val="008000"/>
              </a:solidFill>
              <a:latin typeface="Gill Sans"/>
              <a:cs typeface="Gill Sans"/>
            </a:endParaRPr>
          </a:p>
        </p:txBody>
      </p:sp>
      <p:sp>
        <p:nvSpPr>
          <p:cNvPr id="9" name="TextBox 8"/>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Blog post by DeWitt and </a:t>
            </a:r>
            <a:r>
              <a:rPr lang="en-US" sz="1000" b="0" dirty="0" err="1">
                <a:solidFill>
                  <a:schemeClr val="bg1"/>
                </a:solidFill>
              </a:rPr>
              <a:t>Stonebraker</a:t>
            </a:r>
            <a:endParaRPr lang="en-US" sz="1000" b="0" dirty="0">
              <a:solidFill>
                <a:schemeClr val="bg1"/>
              </a:solidFill>
            </a:endParaRPr>
          </a:p>
        </p:txBody>
      </p:sp>
      <p:sp>
        <p:nvSpPr>
          <p:cNvPr id="10" name="TextBox 9"/>
          <p:cNvSpPr txBox="1"/>
          <p:nvPr/>
        </p:nvSpPr>
        <p:spPr>
          <a:xfrm>
            <a:off x="6365440" y="5029200"/>
            <a:ext cx="568760" cy="646331"/>
          </a:xfrm>
          <a:prstGeom prst="rect">
            <a:avLst/>
          </a:prstGeom>
          <a:noFill/>
        </p:spPr>
        <p:txBody>
          <a:bodyPr wrap="none" rtlCol="0">
            <a:spAutoFit/>
          </a:bodyPr>
          <a:lstStyle/>
          <a:p>
            <a:r>
              <a:rPr lang="en-US" sz="3600" dirty="0" smtClean="0">
                <a:solidFill>
                  <a:srgbClr val="008000"/>
                </a:solidFill>
                <a:latin typeface="Lucida Handwriting"/>
                <a:ea typeface="Zapf Dingbats"/>
                <a:cs typeface="Lucida Handwriting"/>
                <a:sym typeface="Zapf Dingbats"/>
              </a:rPr>
              <a:t>?</a:t>
            </a:r>
            <a:endParaRPr lang="en-US" sz="3600" dirty="0">
              <a:solidFill>
                <a:srgbClr val="008000"/>
              </a:solidFill>
              <a:latin typeface="Lucida Handwriting"/>
              <a:cs typeface="Lucida Handwriting"/>
            </a:endParaRPr>
          </a:p>
        </p:txBody>
      </p:sp>
      <p:sp>
        <p:nvSpPr>
          <p:cNvPr id="11" name="TextBox 10"/>
          <p:cNvSpPr txBox="1"/>
          <p:nvPr/>
        </p:nvSpPr>
        <p:spPr>
          <a:xfrm>
            <a:off x="5029200" y="2173069"/>
            <a:ext cx="568760" cy="646331"/>
          </a:xfrm>
          <a:prstGeom prst="rect">
            <a:avLst/>
          </a:prstGeom>
          <a:noFill/>
        </p:spPr>
        <p:txBody>
          <a:bodyPr wrap="none" rtlCol="0">
            <a:spAutoFit/>
          </a:bodyPr>
          <a:lstStyle/>
          <a:p>
            <a:r>
              <a:rPr lang="en-US" sz="3600" dirty="0" smtClean="0">
                <a:solidFill>
                  <a:srgbClr val="008000"/>
                </a:solidFill>
                <a:latin typeface="Lucida Handwriting"/>
                <a:ea typeface="Zapf Dingbats"/>
                <a:cs typeface="Lucida Handwriting"/>
                <a:sym typeface="Zapf Dingbats"/>
              </a:rPr>
              <a:t>?</a:t>
            </a:r>
            <a:endParaRPr lang="en-US" sz="3600" dirty="0">
              <a:solidFill>
                <a:srgbClr val="008000"/>
              </a:solidFill>
              <a:latin typeface="Lucida Handwriting"/>
              <a:cs typeface="Lucida Handwriting"/>
            </a:endParaRPr>
          </a:p>
        </p:txBody>
      </p:sp>
    </p:spTree>
    <p:extLst>
      <p:ext uri="{BB962C8B-B14F-4D97-AF65-F5344CB8AC3E}">
        <p14:creationId xmlns:p14="http://schemas.microsoft.com/office/powerpoint/2010/main" val="25707915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17"/>
          <p:cNvSpPr txBox="1"/>
          <p:nvPr/>
        </p:nvSpPr>
        <p:spPr>
          <a:xfrm>
            <a:off x="3352801" y="4048708"/>
            <a:ext cx="1906799" cy="306600"/>
          </a:xfrm>
          <a:prstGeom prst="rect">
            <a:avLst/>
          </a:prstGeom>
          <a:solidFill>
            <a:srgbClr val="FF9933"/>
          </a:solidFill>
          <a:ln>
            <a:noFill/>
          </a:ln>
        </p:spPr>
        <p:txBody>
          <a:bodyPr lIns="91425" tIns="91425" rIns="91425" bIns="91425" anchor="ctr" anchorCtr="0">
            <a:noAutofit/>
          </a:bodyPr>
          <a:lstStyle/>
          <a:p>
            <a:pPr algn="ctr">
              <a:buNone/>
            </a:pPr>
            <a:r>
              <a:rPr lang="en" sz="1200" dirty="0">
                <a:solidFill>
                  <a:srgbClr val="000000"/>
                </a:solidFill>
              </a:rPr>
              <a:t>Query Planner</a:t>
            </a:r>
          </a:p>
        </p:txBody>
      </p:sp>
      <p:sp>
        <p:nvSpPr>
          <p:cNvPr id="104" name="Shape 119"/>
          <p:cNvSpPr txBox="1"/>
          <p:nvPr/>
        </p:nvSpPr>
        <p:spPr>
          <a:xfrm>
            <a:off x="3353251" y="4745527"/>
            <a:ext cx="1905899" cy="304799"/>
          </a:xfrm>
          <a:prstGeom prst="rect">
            <a:avLst/>
          </a:prstGeom>
          <a:solidFill>
            <a:srgbClr val="FF0000"/>
          </a:solidFill>
        </p:spPr>
        <p:txBody>
          <a:bodyPr lIns="91425" tIns="91425" rIns="91425" bIns="91425" anchor="ctr" anchorCtr="0">
            <a:noAutofit/>
          </a:bodyPr>
          <a:lstStyle/>
          <a:p>
            <a:pPr algn="ctr">
              <a:buNone/>
            </a:pPr>
            <a:r>
              <a:rPr lang="en" sz="1200">
                <a:solidFill>
                  <a:srgbClr val="000000"/>
                </a:solidFill>
              </a:rPr>
              <a:t>Query Executor</a:t>
            </a:r>
          </a:p>
        </p:txBody>
      </p:sp>
      <p:sp>
        <p:nvSpPr>
          <p:cNvPr id="105" name="Shape 120"/>
          <p:cNvSpPr txBox="1"/>
          <p:nvPr/>
        </p:nvSpPr>
        <p:spPr>
          <a:xfrm>
            <a:off x="3352896" y="5116427"/>
            <a:ext cx="1068600" cy="304799"/>
          </a:xfrm>
          <a:prstGeom prst="rect">
            <a:avLst/>
          </a:prstGeom>
          <a:solidFill>
            <a:srgbClr val="FF0000"/>
          </a:solidFill>
        </p:spPr>
        <p:txBody>
          <a:bodyPr lIns="91425" tIns="91425" rIns="91425" bIns="91425" anchor="ctr" anchorCtr="0">
            <a:noAutofit/>
          </a:bodyPr>
          <a:lstStyle/>
          <a:p>
            <a:pPr algn="ctr">
              <a:buNone/>
            </a:pPr>
            <a:r>
              <a:rPr lang="en" sz="1200">
                <a:solidFill>
                  <a:srgbClr val="000000"/>
                </a:solidFill>
              </a:rPr>
              <a:t>HDFS DN</a:t>
            </a:r>
          </a:p>
        </p:txBody>
      </p:sp>
      <p:grpSp>
        <p:nvGrpSpPr>
          <p:cNvPr id="107" name="Shape 122"/>
          <p:cNvGrpSpPr/>
          <p:nvPr/>
        </p:nvGrpSpPr>
        <p:grpSpPr>
          <a:xfrm>
            <a:off x="914496" y="2449427"/>
            <a:ext cx="1447800" cy="685799"/>
            <a:chOff x="1143000" y="457200"/>
            <a:chExt cx="1447800" cy="685799"/>
          </a:xfrm>
        </p:grpSpPr>
        <p:sp>
          <p:nvSpPr>
            <p:cNvPr id="108" name="Shape 123"/>
            <p:cNvSpPr txBox="1"/>
            <p:nvPr/>
          </p:nvSpPr>
          <p:spPr>
            <a:xfrm>
              <a:off x="1143000" y="457200"/>
              <a:ext cx="1447800" cy="304799"/>
            </a:xfrm>
            <a:prstGeom prst="rect">
              <a:avLst/>
            </a:prstGeom>
            <a:solidFill>
              <a:srgbClr val="3366FF"/>
            </a:solidFill>
          </p:spPr>
          <p:txBody>
            <a:bodyPr lIns="91425" tIns="91425" rIns="91425" bIns="91425" anchor="ctr" anchorCtr="0">
              <a:noAutofit/>
            </a:bodyPr>
            <a:lstStyle/>
            <a:p>
              <a:pPr algn="ctr">
                <a:buNone/>
              </a:pPr>
              <a:r>
                <a:rPr lang="en" sz="1200" dirty="0">
                  <a:solidFill>
                    <a:srgbClr val="000000"/>
                  </a:solidFill>
                </a:rPr>
                <a:t>SQL App</a:t>
              </a:r>
            </a:p>
          </p:txBody>
        </p:sp>
        <p:sp>
          <p:nvSpPr>
            <p:cNvPr id="109" name="Shape 124"/>
            <p:cNvSpPr txBox="1"/>
            <p:nvPr/>
          </p:nvSpPr>
          <p:spPr>
            <a:xfrm>
              <a:off x="1143000" y="838200"/>
              <a:ext cx="1447800" cy="304799"/>
            </a:xfrm>
            <a:prstGeom prst="rect">
              <a:avLst/>
            </a:prstGeom>
            <a:solidFill>
              <a:srgbClr val="3366FF"/>
            </a:solidFill>
          </p:spPr>
          <p:txBody>
            <a:bodyPr lIns="91425" tIns="91425" rIns="91425" bIns="91425" anchor="ctr" anchorCtr="0">
              <a:noAutofit/>
            </a:bodyPr>
            <a:lstStyle/>
            <a:p>
              <a:pPr algn="ctr">
                <a:buNone/>
              </a:pPr>
              <a:r>
                <a:rPr lang="en" sz="1200" dirty="0">
                  <a:solidFill>
                    <a:srgbClr val="000000"/>
                  </a:solidFill>
                </a:rPr>
                <a:t>ODBC</a:t>
              </a:r>
            </a:p>
          </p:txBody>
        </p:sp>
      </p:grpSp>
      <p:sp>
        <p:nvSpPr>
          <p:cNvPr id="112" name="Shape 127"/>
          <p:cNvSpPr txBox="1"/>
          <p:nvPr/>
        </p:nvSpPr>
        <p:spPr>
          <a:xfrm>
            <a:off x="6478986" y="2449427"/>
            <a:ext cx="1142099" cy="685799"/>
          </a:xfrm>
          <a:prstGeom prst="rect">
            <a:avLst/>
          </a:prstGeom>
          <a:solidFill>
            <a:srgbClr val="FF9900"/>
          </a:solidFill>
        </p:spPr>
        <p:txBody>
          <a:bodyPr lIns="91425" tIns="91425" rIns="91425" bIns="91425" anchor="ctr" anchorCtr="0">
            <a:noAutofit/>
          </a:bodyPr>
          <a:lstStyle/>
          <a:p>
            <a:pPr algn="ctr">
              <a:buNone/>
            </a:pPr>
            <a:r>
              <a:rPr lang="en" sz="1200">
                <a:solidFill>
                  <a:srgbClr val="000000"/>
                </a:solidFill>
              </a:rPr>
              <a:t>Statestore</a:t>
            </a:r>
          </a:p>
        </p:txBody>
      </p:sp>
      <p:sp>
        <p:nvSpPr>
          <p:cNvPr id="113" name="Shape 128"/>
          <p:cNvSpPr txBox="1"/>
          <p:nvPr/>
        </p:nvSpPr>
        <p:spPr>
          <a:xfrm>
            <a:off x="916500" y="4048708"/>
            <a:ext cx="1903200" cy="306600"/>
          </a:xfrm>
          <a:prstGeom prst="rect">
            <a:avLst/>
          </a:prstGeom>
          <a:solidFill>
            <a:srgbClr val="FF9900"/>
          </a:solidFill>
          <a:ln>
            <a:noFill/>
          </a:ln>
        </p:spPr>
        <p:txBody>
          <a:bodyPr lIns="91425" tIns="91425" rIns="91425" bIns="91425" anchor="ctr" anchorCtr="0">
            <a:noAutofit/>
          </a:bodyPr>
          <a:lstStyle/>
          <a:p>
            <a:pPr algn="ctr">
              <a:buNone/>
            </a:pPr>
            <a:r>
              <a:rPr lang="en" sz="1200" dirty="0">
                <a:solidFill>
                  <a:srgbClr val="000000"/>
                </a:solidFill>
              </a:rPr>
              <a:t>Query Planner</a:t>
            </a:r>
          </a:p>
        </p:txBody>
      </p:sp>
      <p:sp>
        <p:nvSpPr>
          <p:cNvPr id="114" name="Shape 129"/>
          <p:cNvSpPr txBox="1"/>
          <p:nvPr/>
        </p:nvSpPr>
        <p:spPr>
          <a:xfrm>
            <a:off x="917100" y="4403506"/>
            <a:ext cx="1902000" cy="304799"/>
          </a:xfrm>
          <a:prstGeom prst="rect">
            <a:avLst/>
          </a:prstGeom>
          <a:solidFill>
            <a:srgbClr val="FF9900"/>
          </a:solidFill>
        </p:spPr>
        <p:txBody>
          <a:bodyPr lIns="91425" tIns="91425" rIns="91425" bIns="91425" anchor="ctr" anchorCtr="0">
            <a:noAutofit/>
          </a:bodyPr>
          <a:lstStyle/>
          <a:p>
            <a:pPr algn="ctr">
              <a:buNone/>
            </a:pPr>
            <a:r>
              <a:rPr lang="en" sz="1400" dirty="0">
                <a:solidFill>
                  <a:srgbClr val="000000"/>
                </a:solidFill>
              </a:rPr>
              <a:t>Query Coordinator</a:t>
            </a:r>
          </a:p>
        </p:txBody>
      </p:sp>
      <p:sp>
        <p:nvSpPr>
          <p:cNvPr id="115" name="Shape 130"/>
          <p:cNvSpPr txBox="1"/>
          <p:nvPr/>
        </p:nvSpPr>
        <p:spPr>
          <a:xfrm>
            <a:off x="914400" y="4745527"/>
            <a:ext cx="1907400" cy="304799"/>
          </a:xfrm>
          <a:prstGeom prst="rect">
            <a:avLst/>
          </a:prstGeom>
          <a:solidFill>
            <a:srgbClr val="FF0000"/>
          </a:solidFill>
        </p:spPr>
        <p:txBody>
          <a:bodyPr lIns="91425" tIns="91425" rIns="91425" bIns="91425" anchor="ctr" anchorCtr="0">
            <a:noAutofit/>
          </a:bodyPr>
          <a:lstStyle/>
          <a:p>
            <a:pPr algn="ctr">
              <a:buNone/>
            </a:pPr>
            <a:r>
              <a:rPr lang="en" sz="1200" dirty="0">
                <a:solidFill>
                  <a:srgbClr val="000000"/>
                </a:solidFill>
              </a:rPr>
              <a:t>Query Executor</a:t>
            </a:r>
          </a:p>
        </p:txBody>
      </p:sp>
      <p:sp>
        <p:nvSpPr>
          <p:cNvPr id="116" name="Shape 131"/>
          <p:cNvSpPr txBox="1"/>
          <p:nvPr/>
        </p:nvSpPr>
        <p:spPr>
          <a:xfrm>
            <a:off x="914496" y="5116427"/>
            <a:ext cx="1064999" cy="304799"/>
          </a:xfrm>
          <a:prstGeom prst="rect">
            <a:avLst/>
          </a:prstGeom>
          <a:solidFill>
            <a:srgbClr val="FF0000"/>
          </a:solidFill>
        </p:spPr>
        <p:txBody>
          <a:bodyPr lIns="91425" tIns="91425" rIns="91425" bIns="91425" anchor="ctr" anchorCtr="0">
            <a:noAutofit/>
          </a:bodyPr>
          <a:lstStyle/>
          <a:p>
            <a:pPr algn="ctr">
              <a:buNone/>
            </a:pPr>
            <a:r>
              <a:rPr lang="en" sz="1200">
                <a:solidFill>
                  <a:srgbClr val="000000"/>
                </a:solidFill>
              </a:rPr>
              <a:t>HDFS DN</a:t>
            </a:r>
          </a:p>
        </p:txBody>
      </p:sp>
      <p:sp>
        <p:nvSpPr>
          <p:cNvPr id="118" name="Shape 133"/>
          <p:cNvSpPr txBox="1"/>
          <p:nvPr/>
        </p:nvSpPr>
        <p:spPr>
          <a:xfrm>
            <a:off x="5715141" y="4048708"/>
            <a:ext cx="1905899" cy="306600"/>
          </a:xfrm>
          <a:prstGeom prst="rect">
            <a:avLst/>
          </a:prstGeom>
          <a:solidFill>
            <a:srgbClr val="FF9900"/>
          </a:solidFill>
          <a:ln>
            <a:noFill/>
          </a:ln>
        </p:spPr>
        <p:txBody>
          <a:bodyPr lIns="91425" tIns="91425" rIns="91425" bIns="91425" anchor="ctr" anchorCtr="0">
            <a:noAutofit/>
          </a:bodyPr>
          <a:lstStyle/>
          <a:p>
            <a:pPr algn="ctr">
              <a:buNone/>
            </a:pPr>
            <a:r>
              <a:rPr lang="en" sz="1200" dirty="0">
                <a:solidFill>
                  <a:srgbClr val="000000"/>
                </a:solidFill>
              </a:rPr>
              <a:t>Query Planner</a:t>
            </a:r>
          </a:p>
        </p:txBody>
      </p:sp>
      <p:sp>
        <p:nvSpPr>
          <p:cNvPr id="119" name="Shape 135"/>
          <p:cNvSpPr txBox="1"/>
          <p:nvPr/>
        </p:nvSpPr>
        <p:spPr>
          <a:xfrm>
            <a:off x="5715741" y="4745527"/>
            <a:ext cx="1904699" cy="304799"/>
          </a:xfrm>
          <a:prstGeom prst="rect">
            <a:avLst/>
          </a:prstGeom>
          <a:solidFill>
            <a:srgbClr val="FF0000"/>
          </a:solidFill>
        </p:spPr>
        <p:txBody>
          <a:bodyPr lIns="91425" tIns="91425" rIns="91425" bIns="91425" anchor="ctr" anchorCtr="0">
            <a:noAutofit/>
          </a:bodyPr>
          <a:lstStyle/>
          <a:p>
            <a:pPr algn="ctr">
              <a:buNone/>
            </a:pPr>
            <a:r>
              <a:rPr lang="en" sz="1200">
                <a:solidFill>
                  <a:srgbClr val="000000"/>
                </a:solidFill>
              </a:rPr>
              <a:t>Query Executor</a:t>
            </a:r>
          </a:p>
        </p:txBody>
      </p:sp>
      <p:sp>
        <p:nvSpPr>
          <p:cNvPr id="120" name="Shape 136"/>
          <p:cNvSpPr txBox="1"/>
          <p:nvPr/>
        </p:nvSpPr>
        <p:spPr>
          <a:xfrm>
            <a:off x="5715191" y="5116427"/>
            <a:ext cx="1067699" cy="304799"/>
          </a:xfrm>
          <a:prstGeom prst="rect">
            <a:avLst/>
          </a:prstGeom>
          <a:solidFill>
            <a:srgbClr val="FF0000"/>
          </a:solidFill>
        </p:spPr>
        <p:txBody>
          <a:bodyPr lIns="91425" tIns="91425" rIns="91425" bIns="91425" anchor="ctr" anchorCtr="0">
            <a:noAutofit/>
          </a:bodyPr>
          <a:lstStyle/>
          <a:p>
            <a:pPr algn="ctr">
              <a:buNone/>
            </a:pPr>
            <a:r>
              <a:rPr lang="en" sz="1200" dirty="0">
                <a:solidFill>
                  <a:srgbClr val="000000"/>
                </a:solidFill>
              </a:rPr>
              <a:t>HDFS DN</a:t>
            </a:r>
          </a:p>
        </p:txBody>
      </p:sp>
      <p:cxnSp>
        <p:nvCxnSpPr>
          <p:cNvPr id="122" name="Shape 138"/>
          <p:cNvCxnSpPr/>
          <p:nvPr/>
        </p:nvCxnSpPr>
        <p:spPr>
          <a:xfrm flipH="1">
            <a:off x="2821800" y="4953000"/>
            <a:ext cx="531451" cy="0"/>
          </a:xfrm>
          <a:prstGeom prst="straightConnector1">
            <a:avLst/>
          </a:prstGeom>
          <a:noFill/>
          <a:ln w="19050" cap="flat">
            <a:solidFill>
              <a:srgbClr val="FF0000"/>
            </a:solidFill>
            <a:prstDash val="solid"/>
            <a:round/>
            <a:headEnd type="none" w="lg" len="lg"/>
            <a:tailEnd type="triangle" w="lg" len="lg"/>
          </a:ln>
        </p:spPr>
      </p:cxnSp>
      <p:sp>
        <p:nvSpPr>
          <p:cNvPr id="123" name="Shape 129"/>
          <p:cNvSpPr txBox="1"/>
          <p:nvPr/>
        </p:nvSpPr>
        <p:spPr>
          <a:xfrm>
            <a:off x="3355200" y="4403506"/>
            <a:ext cx="1902000" cy="304799"/>
          </a:xfrm>
          <a:prstGeom prst="rect">
            <a:avLst/>
          </a:prstGeom>
          <a:solidFill>
            <a:srgbClr val="FF0000"/>
          </a:solidFill>
        </p:spPr>
        <p:txBody>
          <a:bodyPr lIns="91425" tIns="91425" rIns="91425" bIns="91425" anchor="ctr" anchorCtr="0">
            <a:noAutofit/>
          </a:bodyPr>
          <a:lstStyle/>
          <a:p>
            <a:pPr algn="ctr">
              <a:buNone/>
            </a:pPr>
            <a:r>
              <a:rPr lang="en" sz="1400" dirty="0">
                <a:solidFill>
                  <a:srgbClr val="000000"/>
                </a:solidFill>
              </a:rPr>
              <a:t>Query Coordinator</a:t>
            </a:r>
          </a:p>
        </p:txBody>
      </p:sp>
      <p:sp>
        <p:nvSpPr>
          <p:cNvPr id="124" name="Shape 129"/>
          <p:cNvSpPr txBox="1"/>
          <p:nvPr/>
        </p:nvSpPr>
        <p:spPr>
          <a:xfrm>
            <a:off x="5717090" y="4403506"/>
            <a:ext cx="1902000" cy="304799"/>
          </a:xfrm>
          <a:prstGeom prst="rect">
            <a:avLst/>
          </a:prstGeom>
          <a:solidFill>
            <a:srgbClr val="FF9900"/>
          </a:solidFill>
        </p:spPr>
        <p:txBody>
          <a:bodyPr lIns="91425" tIns="91425" rIns="91425" bIns="91425" anchor="ctr" anchorCtr="0">
            <a:noAutofit/>
          </a:bodyPr>
          <a:lstStyle/>
          <a:p>
            <a:pPr algn="ctr">
              <a:buNone/>
            </a:pPr>
            <a:r>
              <a:rPr lang="en" sz="1400" dirty="0">
                <a:solidFill>
                  <a:srgbClr val="000000"/>
                </a:solidFill>
              </a:rPr>
              <a:t>Query Coordinator</a:t>
            </a:r>
          </a:p>
        </p:txBody>
      </p:sp>
      <p:cxnSp>
        <p:nvCxnSpPr>
          <p:cNvPr id="125" name="Shape 138"/>
          <p:cNvCxnSpPr/>
          <p:nvPr/>
        </p:nvCxnSpPr>
        <p:spPr>
          <a:xfrm>
            <a:off x="5259150" y="4953000"/>
            <a:ext cx="456591" cy="0"/>
          </a:xfrm>
          <a:prstGeom prst="straightConnector1">
            <a:avLst/>
          </a:prstGeom>
          <a:noFill/>
          <a:ln w="19050" cap="flat">
            <a:solidFill>
              <a:srgbClr val="FF0000"/>
            </a:solidFill>
            <a:prstDash val="solid"/>
            <a:round/>
            <a:headEnd type="none" w="lg" len="lg"/>
            <a:tailEnd type="triangle" w="lg" len="lg"/>
          </a:ln>
        </p:spPr>
      </p:cxnSp>
      <p:cxnSp>
        <p:nvCxnSpPr>
          <p:cNvPr id="126" name="Shape 138"/>
          <p:cNvCxnSpPr>
            <a:stCxn id="119" idx="1"/>
            <a:endCxn id="123" idx="3"/>
          </p:cNvCxnSpPr>
          <p:nvPr/>
        </p:nvCxnSpPr>
        <p:spPr>
          <a:xfrm flipH="1" flipV="1">
            <a:off x="5257200" y="4555906"/>
            <a:ext cx="458541" cy="342021"/>
          </a:xfrm>
          <a:prstGeom prst="straightConnector1">
            <a:avLst/>
          </a:prstGeom>
          <a:noFill/>
          <a:ln w="19050" cap="flat">
            <a:solidFill>
              <a:srgbClr val="FF0000"/>
            </a:solidFill>
            <a:prstDash val="solid"/>
            <a:round/>
            <a:headEnd type="none" w="lg" len="lg"/>
            <a:tailEnd type="triangle" w="lg" len="lg"/>
          </a:ln>
        </p:spPr>
      </p:cxnSp>
      <p:cxnSp>
        <p:nvCxnSpPr>
          <p:cNvPr id="127" name="Shape 138"/>
          <p:cNvCxnSpPr>
            <a:stCxn id="115" idx="3"/>
            <a:endCxn id="123" idx="1"/>
          </p:cNvCxnSpPr>
          <p:nvPr/>
        </p:nvCxnSpPr>
        <p:spPr>
          <a:xfrm flipV="1">
            <a:off x="2821800" y="4555906"/>
            <a:ext cx="533400" cy="342021"/>
          </a:xfrm>
          <a:prstGeom prst="straightConnector1">
            <a:avLst/>
          </a:prstGeom>
          <a:noFill/>
          <a:ln w="19050" cap="flat">
            <a:solidFill>
              <a:srgbClr val="FF0000"/>
            </a:solidFill>
            <a:prstDash val="solid"/>
            <a:round/>
            <a:headEnd type="none" w="lg" len="lg"/>
            <a:tailEnd type="triangle" w="lg" len="lg"/>
          </a:ln>
        </p:spPr>
      </p:cxnSp>
      <p:cxnSp>
        <p:nvCxnSpPr>
          <p:cNvPr id="128" name="Shape 138"/>
          <p:cNvCxnSpPr/>
          <p:nvPr/>
        </p:nvCxnSpPr>
        <p:spPr>
          <a:xfrm flipH="1" flipV="1">
            <a:off x="1981200" y="3200400"/>
            <a:ext cx="1371600" cy="1219200"/>
          </a:xfrm>
          <a:prstGeom prst="straightConnector1">
            <a:avLst/>
          </a:prstGeom>
          <a:noFill/>
          <a:ln w="19050" cap="flat">
            <a:solidFill>
              <a:srgbClr val="FF0000"/>
            </a:solidFill>
            <a:prstDash val="solid"/>
            <a:round/>
            <a:headEnd type="none" w="lg" len="lg"/>
            <a:tailEnd type="triangle" w="lg" len="lg"/>
          </a:ln>
        </p:spPr>
      </p:cxnSp>
      <p:sp>
        <p:nvSpPr>
          <p:cNvPr id="130" name="Shape 121"/>
          <p:cNvSpPr txBox="1"/>
          <p:nvPr/>
        </p:nvSpPr>
        <p:spPr>
          <a:xfrm>
            <a:off x="4494996" y="5116427"/>
            <a:ext cx="762899"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HBase</a:t>
            </a:r>
          </a:p>
        </p:txBody>
      </p:sp>
      <p:sp>
        <p:nvSpPr>
          <p:cNvPr id="131" name="Shape 125"/>
          <p:cNvSpPr txBox="1"/>
          <p:nvPr/>
        </p:nvSpPr>
        <p:spPr>
          <a:xfrm>
            <a:off x="4038696" y="2438399"/>
            <a:ext cx="1068600" cy="707856"/>
          </a:xfrm>
          <a:prstGeom prst="rect">
            <a:avLst/>
          </a:prstGeom>
          <a:solidFill>
            <a:srgbClr val="3366FF"/>
          </a:solidFill>
        </p:spPr>
        <p:txBody>
          <a:bodyPr lIns="91425" tIns="91425" rIns="91425" bIns="91425" anchor="ctr" anchorCtr="0">
            <a:noAutofit/>
          </a:bodyPr>
          <a:lstStyle/>
          <a:p>
            <a:pPr algn="ctr">
              <a:buNone/>
            </a:pPr>
            <a:r>
              <a:rPr lang="en" sz="1200" dirty="0">
                <a:solidFill>
                  <a:srgbClr val="000000"/>
                </a:solidFill>
              </a:rPr>
              <a:t>Hive</a:t>
            </a:r>
            <a:br>
              <a:rPr lang="en" sz="1200" dirty="0">
                <a:solidFill>
                  <a:srgbClr val="000000"/>
                </a:solidFill>
              </a:rPr>
            </a:br>
            <a:r>
              <a:rPr lang="en" sz="1200" dirty="0">
                <a:solidFill>
                  <a:srgbClr val="000000"/>
                </a:solidFill>
              </a:rPr>
              <a:t>Metastore</a:t>
            </a:r>
          </a:p>
        </p:txBody>
      </p:sp>
      <p:sp>
        <p:nvSpPr>
          <p:cNvPr id="132" name="Shape 126"/>
          <p:cNvSpPr txBox="1"/>
          <p:nvPr/>
        </p:nvSpPr>
        <p:spPr>
          <a:xfrm>
            <a:off x="5257896" y="2449427"/>
            <a:ext cx="1066799" cy="685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HDFS NN</a:t>
            </a:r>
          </a:p>
        </p:txBody>
      </p:sp>
      <p:sp>
        <p:nvSpPr>
          <p:cNvPr id="134" name="Shape 132"/>
          <p:cNvSpPr txBox="1"/>
          <p:nvPr/>
        </p:nvSpPr>
        <p:spPr>
          <a:xfrm>
            <a:off x="2056596" y="5116427"/>
            <a:ext cx="762899" cy="304799"/>
          </a:xfrm>
          <a:prstGeom prst="rect">
            <a:avLst/>
          </a:prstGeom>
          <a:solidFill>
            <a:srgbClr val="3366FF"/>
          </a:solidFill>
        </p:spPr>
        <p:txBody>
          <a:bodyPr lIns="91425" tIns="91425" rIns="91425" bIns="91425" anchor="ctr" anchorCtr="0">
            <a:noAutofit/>
          </a:bodyPr>
          <a:lstStyle/>
          <a:p>
            <a:pPr algn="ctr">
              <a:buNone/>
            </a:pPr>
            <a:r>
              <a:rPr lang="en" sz="1200">
                <a:solidFill>
                  <a:srgbClr val="000000"/>
                </a:solidFill>
              </a:rPr>
              <a:t>HBase</a:t>
            </a:r>
          </a:p>
        </p:txBody>
      </p:sp>
      <p:sp>
        <p:nvSpPr>
          <p:cNvPr id="136" name="Shape 137"/>
          <p:cNvSpPr txBox="1"/>
          <p:nvPr/>
        </p:nvSpPr>
        <p:spPr>
          <a:xfrm>
            <a:off x="6857196" y="5116427"/>
            <a:ext cx="762899" cy="304799"/>
          </a:xfrm>
          <a:prstGeom prst="rect">
            <a:avLst/>
          </a:prstGeom>
          <a:solidFill>
            <a:srgbClr val="3366FF"/>
          </a:solidFill>
        </p:spPr>
        <p:txBody>
          <a:bodyPr lIns="91425" tIns="91425" rIns="91425" bIns="91425" anchor="ctr" anchorCtr="0">
            <a:noAutofit/>
          </a:bodyPr>
          <a:lstStyle/>
          <a:p>
            <a:pPr algn="ctr">
              <a:buNone/>
            </a:pPr>
            <a:r>
              <a:rPr lang="en" sz="1200" dirty="0">
                <a:solidFill>
                  <a:srgbClr val="000000"/>
                </a:solidFill>
              </a:rPr>
              <a:t>HBase</a:t>
            </a:r>
          </a:p>
        </p:txBody>
      </p:sp>
      <p:sp>
        <p:nvSpPr>
          <p:cNvPr id="137" name="Shape 139"/>
          <p:cNvSpPr txBox="1"/>
          <p:nvPr/>
        </p:nvSpPr>
        <p:spPr>
          <a:xfrm>
            <a:off x="2362200" y="3352801"/>
            <a:ext cx="1219199" cy="304799"/>
          </a:xfrm>
          <a:prstGeom prst="rect">
            <a:avLst/>
          </a:prstGeom>
        </p:spPr>
        <p:txBody>
          <a:bodyPr lIns="91425" tIns="91425" rIns="91425" bIns="91425" anchor="ctr" anchorCtr="0">
            <a:noAutofit/>
          </a:bodyPr>
          <a:lstStyle/>
          <a:p>
            <a:pPr algn="ctr">
              <a:buNone/>
            </a:pPr>
            <a:r>
              <a:rPr lang="en-US" sz="1200" b="1" dirty="0" smtClean="0">
                <a:solidFill>
                  <a:srgbClr val="000000"/>
                </a:solidFill>
              </a:rPr>
              <a:t>Query results</a:t>
            </a:r>
            <a:endParaRPr lang="en" sz="1200" b="1" dirty="0">
              <a:solidFill>
                <a:srgbClr val="000000"/>
              </a:solidFill>
            </a:endParaRPr>
          </a:p>
        </p:txBody>
      </p:sp>
    </p:spTree>
    <p:extLst>
      <p:ext uri="{BB962C8B-B14F-4D97-AF65-F5344CB8AC3E}">
        <p14:creationId xmlns:p14="http://schemas.microsoft.com/office/powerpoint/2010/main" val="14783915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Impala Execution Engine</a:t>
            </a:r>
            <a:endParaRPr lang="en-US" dirty="0"/>
          </a:p>
        </p:txBody>
      </p:sp>
      <p:sp>
        <p:nvSpPr>
          <p:cNvPr id="3" name="Content Placeholder 2"/>
          <p:cNvSpPr>
            <a:spLocks noGrp="1"/>
          </p:cNvSpPr>
          <p:nvPr>
            <p:ph idx="1"/>
          </p:nvPr>
        </p:nvSpPr>
        <p:spPr/>
        <p:txBody>
          <a:bodyPr/>
          <a:lstStyle/>
          <a:p>
            <a:r>
              <a:rPr lang="en-US" dirty="0" smtClean="0"/>
              <a:t>Written in C++</a:t>
            </a:r>
          </a:p>
          <a:p>
            <a:r>
              <a:rPr lang="en-US" dirty="0" smtClean="0"/>
              <a:t>Runtime code generation for “big loops” (via LLVM)</a:t>
            </a:r>
            <a:endParaRPr lang="en-US" dirty="0"/>
          </a:p>
        </p:txBody>
      </p:sp>
    </p:spTree>
    <p:extLst>
      <p:ext uri="{BB962C8B-B14F-4D97-AF65-F5344CB8AC3E}">
        <p14:creationId xmlns:p14="http://schemas.microsoft.com/office/powerpoint/2010/main" val="1615406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a:t>
            </a:r>
            <a:r>
              <a:rPr lang="en-US" sz="1000" b="0" dirty="0" smtClean="0"/>
              <a:t>Google</a:t>
            </a:r>
            <a:endParaRPr lang="en-US" sz="1000" b="0" dirty="0"/>
          </a:p>
        </p:txBody>
      </p:sp>
      <p:sp>
        <p:nvSpPr>
          <p:cNvPr id="4" name="Text Box 4"/>
          <p:cNvSpPr txBox="1">
            <a:spLocks noChangeArrowheads="1"/>
          </p:cNvSpPr>
          <p:nvPr/>
        </p:nvSpPr>
        <p:spPr bwMode="auto">
          <a:xfrm>
            <a:off x="0" y="1625024"/>
            <a:ext cx="9144000" cy="584776"/>
          </a:xfrm>
          <a:prstGeom prst="rect">
            <a:avLst/>
          </a:prstGeom>
          <a:noFill/>
          <a:ln w="9525">
            <a:noFill/>
            <a:miter lim="800000"/>
            <a:headEnd/>
            <a:tailEnd/>
          </a:ln>
        </p:spPr>
        <p:txBody>
          <a:bodyPr wrap="square">
            <a:spAutoFit/>
          </a:bodyPr>
          <a:lstStyle/>
          <a:p>
            <a:pPr algn="ctr"/>
            <a:r>
              <a:rPr lang="en-US" sz="3200" b="0" dirty="0" smtClean="0">
                <a:solidFill>
                  <a:srgbClr val="FFFFFF"/>
                </a:solidFill>
                <a:latin typeface="Gill Sans"/>
                <a:cs typeface="Gill Sans"/>
              </a:rPr>
              <a:t>The datacenter </a:t>
            </a:r>
            <a:r>
              <a:rPr lang="en-US" sz="3200" b="0" i="1" dirty="0" smtClean="0">
                <a:solidFill>
                  <a:srgbClr val="FFFFFF"/>
                </a:solidFill>
                <a:latin typeface="Gill Sans"/>
                <a:cs typeface="Gill Sans"/>
              </a:rPr>
              <a:t>is</a:t>
            </a:r>
            <a:r>
              <a:rPr lang="en-US" sz="3200" b="0" dirty="0" smtClean="0">
                <a:solidFill>
                  <a:srgbClr val="FFFFFF"/>
                </a:solidFill>
                <a:latin typeface="Gill Sans"/>
                <a:cs typeface="Gill Sans"/>
              </a:rPr>
              <a:t> the computer!</a:t>
            </a:r>
            <a:endParaRPr lang="en-US" sz="3200" b="0" dirty="0">
              <a:solidFill>
                <a:srgbClr val="FFFFFF"/>
              </a:solidFill>
              <a:latin typeface="Gill Sans"/>
              <a:cs typeface="Gill Sans"/>
            </a:endParaRPr>
          </a:p>
        </p:txBody>
      </p:sp>
      <p:sp>
        <p:nvSpPr>
          <p:cNvPr id="7" name="Text Box 4"/>
          <p:cNvSpPr txBox="1">
            <a:spLocks noChangeArrowheads="1"/>
          </p:cNvSpPr>
          <p:nvPr/>
        </p:nvSpPr>
        <p:spPr bwMode="auto">
          <a:xfrm>
            <a:off x="2057400" y="2209800"/>
            <a:ext cx="5029200" cy="584776"/>
          </a:xfrm>
          <a:prstGeom prst="rect">
            <a:avLst/>
          </a:prstGeom>
          <a:noFill/>
          <a:ln w="9525">
            <a:noFill/>
            <a:miter lim="800000"/>
            <a:headEnd/>
            <a:tailEnd/>
          </a:ln>
        </p:spPr>
        <p:txBody>
          <a:bodyPr wrap="square">
            <a:spAutoFit/>
          </a:bodyPr>
          <a:lstStyle/>
          <a:p>
            <a:pPr algn="ctr"/>
            <a:r>
              <a:rPr lang="en-US" sz="3200" b="0" dirty="0" smtClean="0">
                <a:solidFill>
                  <a:srgbClr val="FFFFFF"/>
                </a:solidFill>
                <a:latin typeface="Gill Sans"/>
                <a:cs typeface="Gill Sans"/>
              </a:rPr>
              <a:t>What’s the instruction set?</a:t>
            </a:r>
            <a:endParaRPr lang="en-US" sz="3200" b="0" dirty="0">
              <a:solidFill>
                <a:srgbClr val="FFFFFF"/>
              </a:solidFill>
              <a:latin typeface="Gill Sans"/>
              <a:cs typeface="Gill Sans"/>
            </a:endParaRPr>
          </a:p>
        </p:txBody>
      </p:sp>
    </p:spTree>
    <p:extLst>
      <p:ext uri="{BB962C8B-B14F-4D97-AF65-F5344CB8AC3E}">
        <p14:creationId xmlns:p14="http://schemas.microsoft.com/office/powerpoint/2010/main" val="6322611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cxnSp>
        <p:nvCxnSpPr>
          <p:cNvPr id="4" name="Straight Arrow Connector 3"/>
          <p:cNvCxnSpPr>
            <a:cxnSpLocks noChangeShapeType="1"/>
          </p:cNvCxnSpPr>
          <p:nvPr/>
        </p:nvCxnSpPr>
        <p:spPr bwMode="auto">
          <a:xfrm rot="5400000">
            <a:off x="2644776" y="3032125"/>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5" name="Straight Arrow Connector 4"/>
          <p:cNvCxnSpPr>
            <a:cxnSpLocks noChangeShapeType="1"/>
          </p:cNvCxnSpPr>
          <p:nvPr/>
        </p:nvCxnSpPr>
        <p:spPr bwMode="auto">
          <a:xfrm rot="5400000">
            <a:off x="3938588" y="3032125"/>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6" name="Straight Arrow Connector 5"/>
          <p:cNvCxnSpPr>
            <a:cxnSpLocks noChangeShapeType="1"/>
          </p:cNvCxnSpPr>
          <p:nvPr/>
        </p:nvCxnSpPr>
        <p:spPr bwMode="auto">
          <a:xfrm rot="5400000">
            <a:off x="5233988" y="3032125"/>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7" name="Straight Arrow Connector 6"/>
          <p:cNvCxnSpPr>
            <a:cxnSpLocks noChangeShapeType="1"/>
          </p:cNvCxnSpPr>
          <p:nvPr/>
        </p:nvCxnSpPr>
        <p:spPr bwMode="auto">
          <a:xfrm rot="5400000">
            <a:off x="6605588" y="3032125"/>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8" name="Straight Arrow Connector 7"/>
          <p:cNvCxnSpPr>
            <a:cxnSpLocks noChangeShapeType="1"/>
          </p:cNvCxnSpPr>
          <p:nvPr/>
        </p:nvCxnSpPr>
        <p:spPr bwMode="auto">
          <a:xfrm rot="5400000">
            <a:off x="3047207" y="44569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9" name="Straight Arrow Connector 8"/>
          <p:cNvCxnSpPr>
            <a:cxnSpLocks noChangeShapeType="1"/>
          </p:cNvCxnSpPr>
          <p:nvPr/>
        </p:nvCxnSpPr>
        <p:spPr bwMode="auto">
          <a:xfrm rot="5400000">
            <a:off x="3178175" y="55006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0" name="Straight Arrow Connector 9"/>
          <p:cNvCxnSpPr>
            <a:cxnSpLocks noChangeShapeType="1"/>
          </p:cNvCxnSpPr>
          <p:nvPr/>
        </p:nvCxnSpPr>
        <p:spPr bwMode="auto">
          <a:xfrm rot="5400000">
            <a:off x="4419601" y="4456112"/>
            <a:ext cx="53340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noChangeShapeType="1"/>
          </p:cNvCxnSpPr>
          <p:nvPr/>
        </p:nvCxnSpPr>
        <p:spPr bwMode="auto">
          <a:xfrm rot="5400000">
            <a:off x="4549775" y="55006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noChangeShapeType="1"/>
          </p:cNvCxnSpPr>
          <p:nvPr/>
        </p:nvCxnSpPr>
        <p:spPr bwMode="auto">
          <a:xfrm rot="5400000">
            <a:off x="5714207" y="44569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3" name="Straight Arrow Connector 12"/>
          <p:cNvCxnSpPr>
            <a:cxnSpLocks noChangeShapeType="1"/>
          </p:cNvCxnSpPr>
          <p:nvPr/>
        </p:nvCxnSpPr>
        <p:spPr bwMode="auto">
          <a:xfrm rot="5400000">
            <a:off x="5845175" y="55006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4" name="Rectangle 7"/>
          <p:cNvSpPr>
            <a:spLocks noChangeArrowheads="1"/>
          </p:cNvSpPr>
          <p:nvPr/>
        </p:nvSpPr>
        <p:spPr bwMode="auto">
          <a:xfrm>
            <a:off x="63246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15" name="Straight Arrow Connector 27"/>
          <p:cNvCxnSpPr>
            <a:cxnSpLocks noChangeShapeType="1"/>
          </p:cNvCxnSpPr>
          <p:nvPr/>
        </p:nvCxnSpPr>
        <p:spPr bwMode="auto">
          <a:xfrm rot="16200000" flipH="1">
            <a:off x="6019800" y="1600200"/>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6" name="Rectangle 4"/>
          <p:cNvSpPr>
            <a:spLocks noChangeArrowheads="1"/>
          </p:cNvSpPr>
          <p:nvPr/>
        </p:nvSpPr>
        <p:spPr bwMode="auto">
          <a:xfrm>
            <a:off x="23622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dirty="0">
                <a:solidFill>
                  <a:schemeClr val="bg2"/>
                </a:solidFill>
              </a:rPr>
              <a:t>map</a:t>
            </a:r>
          </a:p>
        </p:txBody>
      </p:sp>
      <p:cxnSp>
        <p:nvCxnSpPr>
          <p:cNvPr id="17" name="Straight Arrow Connector 20"/>
          <p:cNvCxnSpPr>
            <a:cxnSpLocks noChangeShapeType="1"/>
          </p:cNvCxnSpPr>
          <p:nvPr/>
        </p:nvCxnSpPr>
        <p:spPr bwMode="auto">
          <a:xfrm rot="5400000">
            <a:off x="2819400" y="1600200"/>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8" name="Rectangle 5"/>
          <p:cNvSpPr>
            <a:spLocks noChangeArrowheads="1"/>
          </p:cNvSpPr>
          <p:nvPr/>
        </p:nvSpPr>
        <p:spPr bwMode="auto">
          <a:xfrm>
            <a:off x="36576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19" name="Straight Arrow Connector 22"/>
          <p:cNvCxnSpPr>
            <a:cxnSpLocks noChangeShapeType="1"/>
          </p:cNvCxnSpPr>
          <p:nvPr/>
        </p:nvCxnSpPr>
        <p:spPr bwMode="auto">
          <a:xfrm rot="5400000">
            <a:off x="3771900" y="1866900"/>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0" name="Rectangle 6"/>
          <p:cNvSpPr>
            <a:spLocks noChangeArrowheads="1"/>
          </p:cNvSpPr>
          <p:nvPr/>
        </p:nvSpPr>
        <p:spPr bwMode="auto">
          <a:xfrm>
            <a:off x="49530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1" name="Straight Arrow Connector 28"/>
          <p:cNvCxnSpPr>
            <a:cxnSpLocks noChangeShapeType="1"/>
          </p:cNvCxnSpPr>
          <p:nvPr/>
        </p:nvCxnSpPr>
        <p:spPr bwMode="auto">
          <a:xfrm rot="16200000" flipH="1">
            <a:off x="4991100" y="1866900"/>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2" name="Rectangle 21"/>
          <p:cNvSpPr>
            <a:spLocks noChangeArrowheads="1"/>
          </p:cNvSpPr>
          <p:nvPr/>
        </p:nvSpPr>
        <p:spPr bwMode="auto">
          <a:xfrm>
            <a:off x="1981200" y="3505200"/>
            <a:ext cx="5486400" cy="3048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dirty="0">
                <a:solidFill>
                  <a:schemeClr val="bg2"/>
                </a:solidFill>
              </a:rPr>
              <a:t>Shuffle and Sort:</a:t>
            </a:r>
            <a:r>
              <a:rPr lang="en-US" b="0" dirty="0">
                <a:solidFill>
                  <a:schemeClr val="bg2"/>
                </a:solidFill>
              </a:rPr>
              <a:t> aggregate values by keys</a:t>
            </a:r>
          </a:p>
        </p:txBody>
      </p:sp>
      <p:sp>
        <p:nvSpPr>
          <p:cNvPr id="23" name="Rectangle 22"/>
          <p:cNvSpPr>
            <a:spLocks noChangeArrowheads="1"/>
          </p:cNvSpPr>
          <p:nvPr/>
        </p:nvSpPr>
        <p:spPr bwMode="auto">
          <a:xfrm>
            <a:off x="2895600" y="47244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24" name="Rectangle 23"/>
          <p:cNvSpPr>
            <a:spLocks noChangeArrowheads="1"/>
          </p:cNvSpPr>
          <p:nvPr/>
        </p:nvSpPr>
        <p:spPr bwMode="auto">
          <a:xfrm>
            <a:off x="4267200" y="47244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25" name="Rectangle 24"/>
          <p:cNvSpPr>
            <a:spLocks noChangeArrowheads="1"/>
          </p:cNvSpPr>
          <p:nvPr/>
        </p:nvSpPr>
        <p:spPr bwMode="auto">
          <a:xfrm>
            <a:off x="5562600" y="47244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grpSp>
        <p:nvGrpSpPr>
          <p:cNvPr id="26" name="Group 25"/>
          <p:cNvGrpSpPr/>
          <p:nvPr/>
        </p:nvGrpSpPr>
        <p:grpSpPr>
          <a:xfrm>
            <a:off x="3033713" y="1219200"/>
            <a:ext cx="3214687" cy="276225"/>
            <a:chOff x="3033713" y="1219200"/>
            <a:chExt cx="3214687" cy="276225"/>
          </a:xfrm>
        </p:grpSpPr>
        <p:sp>
          <p:nvSpPr>
            <p:cNvPr id="27" name="Rectangle 56"/>
            <p:cNvSpPr>
              <a:spLocks noChangeArrowheads="1"/>
            </p:cNvSpPr>
            <p:nvPr/>
          </p:nvSpPr>
          <p:spPr bwMode="auto">
            <a:xfrm>
              <a:off x="3079069"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8" name="Rectangle 102"/>
            <p:cNvSpPr>
              <a:spLocks noChangeArrowheads="1"/>
            </p:cNvSpPr>
            <p:nvPr/>
          </p:nvSpPr>
          <p:spPr bwMode="auto">
            <a:xfrm>
              <a:off x="3612430"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9" name="Rectangle 109"/>
            <p:cNvSpPr>
              <a:spLocks noChangeArrowheads="1"/>
            </p:cNvSpPr>
            <p:nvPr/>
          </p:nvSpPr>
          <p:spPr bwMode="auto">
            <a:xfrm>
              <a:off x="4145792"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30" name="Rectangle 116"/>
            <p:cNvSpPr>
              <a:spLocks noChangeArrowheads="1"/>
            </p:cNvSpPr>
            <p:nvPr/>
          </p:nvSpPr>
          <p:spPr bwMode="auto">
            <a:xfrm>
              <a:off x="4679154"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31" name="Rectangle 123"/>
            <p:cNvSpPr>
              <a:spLocks noChangeArrowheads="1"/>
            </p:cNvSpPr>
            <p:nvPr/>
          </p:nvSpPr>
          <p:spPr bwMode="auto">
            <a:xfrm>
              <a:off x="5212515"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32" name="Rectangle 130"/>
            <p:cNvSpPr>
              <a:spLocks noChangeArrowheads="1"/>
            </p:cNvSpPr>
            <p:nvPr/>
          </p:nvSpPr>
          <p:spPr bwMode="auto">
            <a:xfrm>
              <a:off x="5745877"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33" name="TextBox 57"/>
            <p:cNvSpPr txBox="1">
              <a:spLocks noChangeArrowheads="1"/>
            </p:cNvSpPr>
            <p:nvPr/>
          </p:nvSpPr>
          <p:spPr bwMode="auto">
            <a:xfrm>
              <a:off x="3033713" y="1219200"/>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1</a:t>
              </a:r>
              <a:endParaRPr lang="en-US" b="0" baseline="-25000" dirty="0"/>
            </a:p>
          </p:txBody>
        </p:sp>
        <p:sp>
          <p:nvSpPr>
            <p:cNvPr id="34" name="TextBox 103"/>
            <p:cNvSpPr txBox="1">
              <a:spLocks noChangeArrowheads="1"/>
            </p:cNvSpPr>
            <p:nvPr/>
          </p:nvSpPr>
          <p:spPr bwMode="auto">
            <a:xfrm>
              <a:off x="3567075" y="1219200"/>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2</a:t>
              </a:r>
              <a:endParaRPr lang="en-US" b="0" baseline="-25000" dirty="0"/>
            </a:p>
          </p:txBody>
        </p:sp>
        <p:sp>
          <p:nvSpPr>
            <p:cNvPr id="35" name="TextBox 110"/>
            <p:cNvSpPr txBox="1">
              <a:spLocks noChangeArrowheads="1"/>
            </p:cNvSpPr>
            <p:nvPr/>
          </p:nvSpPr>
          <p:spPr bwMode="auto">
            <a:xfrm>
              <a:off x="4100436"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3</a:t>
              </a:r>
              <a:endParaRPr lang="en-US" b="0" baseline="-25000"/>
            </a:p>
          </p:txBody>
        </p:sp>
        <p:sp>
          <p:nvSpPr>
            <p:cNvPr id="36" name="TextBox 117"/>
            <p:cNvSpPr txBox="1">
              <a:spLocks noChangeArrowheads="1"/>
            </p:cNvSpPr>
            <p:nvPr/>
          </p:nvSpPr>
          <p:spPr bwMode="auto">
            <a:xfrm>
              <a:off x="4633798"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4</a:t>
              </a:r>
              <a:endParaRPr lang="en-US" b="0" baseline="-25000"/>
            </a:p>
          </p:txBody>
        </p:sp>
        <p:sp>
          <p:nvSpPr>
            <p:cNvPr id="37" name="TextBox 124"/>
            <p:cNvSpPr txBox="1">
              <a:spLocks noChangeArrowheads="1"/>
            </p:cNvSpPr>
            <p:nvPr/>
          </p:nvSpPr>
          <p:spPr bwMode="auto">
            <a:xfrm>
              <a:off x="5167160"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5</a:t>
              </a:r>
              <a:endParaRPr lang="en-US" b="0" baseline="-25000"/>
            </a:p>
          </p:txBody>
        </p:sp>
        <p:sp>
          <p:nvSpPr>
            <p:cNvPr id="38" name="TextBox 131"/>
            <p:cNvSpPr txBox="1">
              <a:spLocks noChangeArrowheads="1"/>
            </p:cNvSpPr>
            <p:nvPr/>
          </p:nvSpPr>
          <p:spPr bwMode="auto">
            <a:xfrm>
              <a:off x="5700521"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6</a:t>
              </a:r>
              <a:endParaRPr lang="en-US" b="0" baseline="-25000"/>
            </a:p>
          </p:txBody>
        </p:sp>
        <p:sp>
          <p:nvSpPr>
            <p:cNvPr id="39" name="Rectangle 58"/>
            <p:cNvSpPr>
              <a:spLocks noChangeArrowheads="1"/>
            </p:cNvSpPr>
            <p:nvPr/>
          </p:nvSpPr>
          <p:spPr bwMode="auto">
            <a:xfrm>
              <a:off x="3307652" y="1243331"/>
              <a:ext cx="228584" cy="227961"/>
            </a:xfrm>
            <a:prstGeom prst="rect">
              <a:avLst/>
            </a:prstGeom>
            <a:noFill/>
            <a:ln w="9525" algn="ctr">
              <a:solidFill>
                <a:schemeClr val="bg1"/>
              </a:solidFill>
              <a:round/>
              <a:headEnd/>
              <a:tailEnd/>
            </a:ln>
          </p:spPr>
          <p:txBody>
            <a:bodyPr/>
            <a:lstStyle/>
            <a:p>
              <a:endParaRPr lang="en-US"/>
            </a:p>
          </p:txBody>
        </p:sp>
        <p:sp>
          <p:nvSpPr>
            <p:cNvPr id="40" name="TextBox 59"/>
            <p:cNvSpPr txBox="1">
              <a:spLocks noChangeArrowheads="1"/>
            </p:cNvSpPr>
            <p:nvPr/>
          </p:nvSpPr>
          <p:spPr bwMode="auto">
            <a:xfrm>
              <a:off x="3262297" y="1219200"/>
              <a:ext cx="319295" cy="276225"/>
            </a:xfrm>
            <a:prstGeom prst="rect">
              <a:avLst/>
            </a:prstGeom>
            <a:noFill/>
            <a:ln w="9525">
              <a:noFill/>
              <a:miter lim="800000"/>
              <a:headEnd/>
              <a:tailEnd/>
            </a:ln>
          </p:spPr>
          <p:txBody>
            <a:bodyPr wrap="none">
              <a:spAutoFit/>
            </a:bodyPr>
            <a:lstStyle/>
            <a:p>
              <a:r>
                <a:rPr lang="en-US" sz="1200" b="0" dirty="0">
                  <a:solidFill>
                    <a:schemeClr val="bg1"/>
                  </a:solidFill>
                </a:rPr>
                <a:t>v</a:t>
              </a:r>
              <a:r>
                <a:rPr lang="en-US" sz="1200" b="0" baseline="-25000" dirty="0">
                  <a:solidFill>
                    <a:schemeClr val="bg1"/>
                  </a:solidFill>
                </a:rPr>
                <a:t>1</a:t>
              </a:r>
              <a:endParaRPr lang="en-US" b="0" baseline="-25000" dirty="0">
                <a:solidFill>
                  <a:schemeClr val="bg1"/>
                </a:solidFill>
              </a:endParaRPr>
            </a:p>
          </p:txBody>
        </p:sp>
        <p:sp>
          <p:nvSpPr>
            <p:cNvPr id="41" name="Rectangle 100"/>
            <p:cNvSpPr>
              <a:spLocks noChangeArrowheads="1"/>
            </p:cNvSpPr>
            <p:nvPr/>
          </p:nvSpPr>
          <p:spPr bwMode="auto">
            <a:xfrm>
              <a:off x="3841014" y="1243331"/>
              <a:ext cx="228584" cy="227961"/>
            </a:xfrm>
            <a:prstGeom prst="rect">
              <a:avLst/>
            </a:prstGeom>
            <a:noFill/>
            <a:ln w="9525" algn="ctr">
              <a:solidFill>
                <a:schemeClr val="bg1"/>
              </a:solidFill>
              <a:round/>
              <a:headEnd/>
              <a:tailEnd/>
            </a:ln>
          </p:spPr>
          <p:txBody>
            <a:bodyPr/>
            <a:lstStyle/>
            <a:p>
              <a:endParaRPr lang="en-US"/>
            </a:p>
          </p:txBody>
        </p:sp>
        <p:sp>
          <p:nvSpPr>
            <p:cNvPr id="42" name="TextBox 101"/>
            <p:cNvSpPr txBox="1">
              <a:spLocks noChangeArrowheads="1"/>
            </p:cNvSpPr>
            <p:nvPr/>
          </p:nvSpPr>
          <p:spPr bwMode="auto">
            <a:xfrm>
              <a:off x="3795658"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2</a:t>
              </a:r>
              <a:endParaRPr lang="en-US" b="0" baseline="-25000">
                <a:solidFill>
                  <a:schemeClr val="bg1"/>
                </a:solidFill>
              </a:endParaRPr>
            </a:p>
          </p:txBody>
        </p:sp>
        <p:sp>
          <p:nvSpPr>
            <p:cNvPr id="43" name="Rectangle 107"/>
            <p:cNvSpPr>
              <a:spLocks noChangeArrowheads="1"/>
            </p:cNvSpPr>
            <p:nvPr/>
          </p:nvSpPr>
          <p:spPr bwMode="auto">
            <a:xfrm>
              <a:off x="4374376" y="1243331"/>
              <a:ext cx="228584" cy="227961"/>
            </a:xfrm>
            <a:prstGeom prst="rect">
              <a:avLst/>
            </a:prstGeom>
            <a:noFill/>
            <a:ln w="9525" algn="ctr">
              <a:solidFill>
                <a:schemeClr val="bg1"/>
              </a:solidFill>
              <a:round/>
              <a:headEnd/>
              <a:tailEnd/>
            </a:ln>
          </p:spPr>
          <p:txBody>
            <a:bodyPr/>
            <a:lstStyle/>
            <a:p>
              <a:endParaRPr lang="en-US"/>
            </a:p>
          </p:txBody>
        </p:sp>
        <p:sp>
          <p:nvSpPr>
            <p:cNvPr id="44" name="TextBox 108"/>
            <p:cNvSpPr txBox="1">
              <a:spLocks noChangeArrowheads="1"/>
            </p:cNvSpPr>
            <p:nvPr/>
          </p:nvSpPr>
          <p:spPr bwMode="auto">
            <a:xfrm>
              <a:off x="4329020"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3</a:t>
              </a:r>
              <a:endParaRPr lang="en-US" b="0" baseline="-25000">
                <a:solidFill>
                  <a:schemeClr val="bg1"/>
                </a:solidFill>
              </a:endParaRPr>
            </a:p>
          </p:txBody>
        </p:sp>
        <p:sp>
          <p:nvSpPr>
            <p:cNvPr id="45" name="Rectangle 114"/>
            <p:cNvSpPr>
              <a:spLocks noChangeArrowheads="1"/>
            </p:cNvSpPr>
            <p:nvPr/>
          </p:nvSpPr>
          <p:spPr bwMode="auto">
            <a:xfrm>
              <a:off x="4907737" y="1243331"/>
              <a:ext cx="228584" cy="227961"/>
            </a:xfrm>
            <a:prstGeom prst="rect">
              <a:avLst/>
            </a:prstGeom>
            <a:noFill/>
            <a:ln w="9525" algn="ctr">
              <a:solidFill>
                <a:schemeClr val="bg1"/>
              </a:solidFill>
              <a:round/>
              <a:headEnd/>
              <a:tailEnd/>
            </a:ln>
          </p:spPr>
          <p:txBody>
            <a:bodyPr/>
            <a:lstStyle/>
            <a:p>
              <a:endParaRPr lang="en-US"/>
            </a:p>
          </p:txBody>
        </p:sp>
        <p:sp>
          <p:nvSpPr>
            <p:cNvPr id="46" name="TextBox 115"/>
            <p:cNvSpPr txBox="1">
              <a:spLocks noChangeArrowheads="1"/>
            </p:cNvSpPr>
            <p:nvPr/>
          </p:nvSpPr>
          <p:spPr bwMode="auto">
            <a:xfrm>
              <a:off x="4862382"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4</a:t>
              </a:r>
              <a:endParaRPr lang="en-US" b="0" baseline="-25000">
                <a:solidFill>
                  <a:schemeClr val="bg1"/>
                </a:solidFill>
              </a:endParaRPr>
            </a:p>
          </p:txBody>
        </p:sp>
        <p:sp>
          <p:nvSpPr>
            <p:cNvPr id="47" name="Rectangle 121"/>
            <p:cNvSpPr>
              <a:spLocks noChangeArrowheads="1"/>
            </p:cNvSpPr>
            <p:nvPr/>
          </p:nvSpPr>
          <p:spPr bwMode="auto">
            <a:xfrm>
              <a:off x="5441099" y="1243331"/>
              <a:ext cx="228584" cy="227961"/>
            </a:xfrm>
            <a:prstGeom prst="rect">
              <a:avLst/>
            </a:prstGeom>
            <a:noFill/>
            <a:ln w="9525" algn="ctr">
              <a:solidFill>
                <a:schemeClr val="bg1"/>
              </a:solidFill>
              <a:round/>
              <a:headEnd/>
              <a:tailEnd/>
            </a:ln>
          </p:spPr>
          <p:txBody>
            <a:bodyPr/>
            <a:lstStyle/>
            <a:p>
              <a:endParaRPr lang="en-US"/>
            </a:p>
          </p:txBody>
        </p:sp>
        <p:sp>
          <p:nvSpPr>
            <p:cNvPr id="48" name="TextBox 122"/>
            <p:cNvSpPr txBox="1">
              <a:spLocks noChangeArrowheads="1"/>
            </p:cNvSpPr>
            <p:nvPr/>
          </p:nvSpPr>
          <p:spPr bwMode="auto">
            <a:xfrm>
              <a:off x="5395743"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5</a:t>
              </a:r>
              <a:endParaRPr lang="en-US" b="0" baseline="-25000">
                <a:solidFill>
                  <a:schemeClr val="bg1"/>
                </a:solidFill>
              </a:endParaRPr>
            </a:p>
          </p:txBody>
        </p:sp>
        <p:sp>
          <p:nvSpPr>
            <p:cNvPr id="49" name="Rectangle 128"/>
            <p:cNvSpPr>
              <a:spLocks noChangeArrowheads="1"/>
            </p:cNvSpPr>
            <p:nvPr/>
          </p:nvSpPr>
          <p:spPr bwMode="auto">
            <a:xfrm>
              <a:off x="5974461" y="1243331"/>
              <a:ext cx="228584" cy="227961"/>
            </a:xfrm>
            <a:prstGeom prst="rect">
              <a:avLst/>
            </a:prstGeom>
            <a:noFill/>
            <a:ln w="9525" algn="ctr">
              <a:solidFill>
                <a:schemeClr val="bg1"/>
              </a:solidFill>
              <a:round/>
              <a:headEnd/>
              <a:tailEnd/>
            </a:ln>
          </p:spPr>
          <p:txBody>
            <a:bodyPr/>
            <a:lstStyle/>
            <a:p>
              <a:endParaRPr lang="en-US"/>
            </a:p>
          </p:txBody>
        </p:sp>
        <p:sp>
          <p:nvSpPr>
            <p:cNvPr id="50" name="TextBox 129"/>
            <p:cNvSpPr txBox="1">
              <a:spLocks noChangeArrowheads="1"/>
            </p:cNvSpPr>
            <p:nvPr/>
          </p:nvSpPr>
          <p:spPr bwMode="auto">
            <a:xfrm>
              <a:off x="5929105"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6</a:t>
              </a:r>
              <a:endParaRPr lang="en-US" b="0" baseline="-25000">
                <a:solidFill>
                  <a:schemeClr val="bg1"/>
                </a:solidFill>
              </a:endParaRPr>
            </a:p>
          </p:txBody>
        </p:sp>
      </p:grpSp>
      <p:grpSp>
        <p:nvGrpSpPr>
          <p:cNvPr id="51" name="Group 50"/>
          <p:cNvGrpSpPr/>
          <p:nvPr/>
        </p:nvGrpSpPr>
        <p:grpSpPr>
          <a:xfrm>
            <a:off x="2286000" y="3200400"/>
            <a:ext cx="996950" cy="276225"/>
            <a:chOff x="2286000" y="3200400"/>
            <a:chExt cx="996950" cy="276225"/>
          </a:xfrm>
        </p:grpSpPr>
        <p:sp>
          <p:nvSpPr>
            <p:cNvPr id="52" name="Rectangle 144"/>
            <p:cNvSpPr>
              <a:spLocks noChangeArrowheads="1"/>
            </p:cNvSpPr>
            <p:nvPr/>
          </p:nvSpPr>
          <p:spPr bwMode="auto">
            <a:xfrm>
              <a:off x="2794665"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53" name="TextBox 145"/>
            <p:cNvSpPr txBox="1">
              <a:spLocks noChangeArrowheads="1"/>
            </p:cNvSpPr>
            <p:nvPr/>
          </p:nvSpPr>
          <p:spPr bwMode="auto">
            <a:xfrm>
              <a:off x="2784475" y="3200400"/>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54" name="Rectangle 137"/>
            <p:cNvSpPr>
              <a:spLocks noChangeArrowheads="1"/>
            </p:cNvSpPr>
            <p:nvPr/>
          </p:nvSpPr>
          <p:spPr bwMode="auto">
            <a:xfrm>
              <a:off x="2296190"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55" name="TextBox 138"/>
            <p:cNvSpPr txBox="1">
              <a:spLocks noChangeArrowheads="1"/>
            </p:cNvSpPr>
            <p:nvPr/>
          </p:nvSpPr>
          <p:spPr bwMode="auto">
            <a:xfrm>
              <a:off x="2286000" y="3200400"/>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56" name="Rectangle 135"/>
            <p:cNvSpPr>
              <a:spLocks noChangeArrowheads="1"/>
            </p:cNvSpPr>
            <p:nvPr/>
          </p:nvSpPr>
          <p:spPr bwMode="auto">
            <a:xfrm>
              <a:off x="2524904"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57" name="TextBox 136"/>
            <p:cNvSpPr txBox="1">
              <a:spLocks noChangeArrowheads="1"/>
            </p:cNvSpPr>
            <p:nvPr/>
          </p:nvSpPr>
          <p:spPr bwMode="auto">
            <a:xfrm>
              <a:off x="2514714" y="3200400"/>
              <a:ext cx="269761" cy="276225"/>
            </a:xfrm>
            <a:prstGeom prst="rect">
              <a:avLst/>
            </a:prstGeom>
            <a:noFill/>
            <a:ln w="9525">
              <a:noFill/>
              <a:miter lim="800000"/>
              <a:headEnd/>
              <a:tailEnd/>
            </a:ln>
          </p:spPr>
          <p:txBody>
            <a:bodyPr wrap="none">
              <a:spAutoFit/>
            </a:bodyPr>
            <a:lstStyle/>
            <a:p>
              <a:r>
                <a:rPr lang="en-US" sz="1200" b="0" dirty="0">
                  <a:solidFill>
                    <a:schemeClr val="bg1"/>
                  </a:solidFill>
                </a:rPr>
                <a:t>1</a:t>
              </a:r>
              <a:endParaRPr lang="en-US" b="0" baseline="-25000" dirty="0">
                <a:solidFill>
                  <a:schemeClr val="bg1"/>
                </a:solidFill>
              </a:endParaRPr>
            </a:p>
          </p:txBody>
        </p:sp>
        <p:sp>
          <p:nvSpPr>
            <p:cNvPr id="58" name="Rectangle 142"/>
            <p:cNvSpPr>
              <a:spLocks noChangeArrowheads="1"/>
            </p:cNvSpPr>
            <p:nvPr/>
          </p:nvSpPr>
          <p:spPr bwMode="auto">
            <a:xfrm>
              <a:off x="3023379"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59" name="TextBox 143"/>
            <p:cNvSpPr txBox="1">
              <a:spLocks noChangeArrowheads="1"/>
            </p:cNvSpPr>
            <p:nvPr/>
          </p:nvSpPr>
          <p:spPr bwMode="auto">
            <a:xfrm>
              <a:off x="3013189" y="3200400"/>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60" name="Group 59"/>
          <p:cNvGrpSpPr/>
          <p:nvPr/>
        </p:nvGrpSpPr>
        <p:grpSpPr>
          <a:xfrm>
            <a:off x="3581400" y="3200400"/>
            <a:ext cx="996950" cy="276225"/>
            <a:chOff x="3581400" y="3200400"/>
            <a:chExt cx="996950" cy="276225"/>
          </a:xfrm>
        </p:grpSpPr>
        <p:sp>
          <p:nvSpPr>
            <p:cNvPr id="61" name="Rectangle 151"/>
            <p:cNvSpPr>
              <a:spLocks noChangeArrowheads="1"/>
            </p:cNvSpPr>
            <p:nvPr/>
          </p:nvSpPr>
          <p:spPr bwMode="auto">
            <a:xfrm>
              <a:off x="3591590"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62" name="Rectangle 158"/>
            <p:cNvSpPr>
              <a:spLocks noChangeArrowheads="1"/>
            </p:cNvSpPr>
            <p:nvPr/>
          </p:nvSpPr>
          <p:spPr bwMode="auto">
            <a:xfrm>
              <a:off x="4090065"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63" name="TextBox 152"/>
            <p:cNvSpPr txBox="1">
              <a:spLocks noChangeArrowheads="1"/>
            </p:cNvSpPr>
            <p:nvPr/>
          </p:nvSpPr>
          <p:spPr bwMode="auto">
            <a:xfrm>
              <a:off x="3581400" y="3200400"/>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64" name="TextBox 159"/>
            <p:cNvSpPr txBox="1">
              <a:spLocks noChangeArrowheads="1"/>
            </p:cNvSpPr>
            <p:nvPr/>
          </p:nvSpPr>
          <p:spPr bwMode="auto">
            <a:xfrm>
              <a:off x="4079875" y="3200400"/>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65" name="Rectangle 149"/>
            <p:cNvSpPr>
              <a:spLocks noChangeArrowheads="1"/>
            </p:cNvSpPr>
            <p:nvPr/>
          </p:nvSpPr>
          <p:spPr bwMode="auto">
            <a:xfrm>
              <a:off x="3820304"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66" name="TextBox 150"/>
            <p:cNvSpPr txBox="1">
              <a:spLocks noChangeArrowheads="1"/>
            </p:cNvSpPr>
            <p:nvPr/>
          </p:nvSpPr>
          <p:spPr bwMode="auto">
            <a:xfrm>
              <a:off x="3810114" y="3200400"/>
              <a:ext cx="269761" cy="276225"/>
            </a:xfrm>
            <a:prstGeom prst="rect">
              <a:avLst/>
            </a:prstGeom>
            <a:noFill/>
            <a:ln w="9525">
              <a:noFill/>
              <a:miter lim="800000"/>
              <a:headEnd/>
              <a:tailEnd/>
            </a:ln>
          </p:spPr>
          <p:txBody>
            <a:bodyPr wrap="none">
              <a:spAutoFit/>
            </a:bodyPr>
            <a:lstStyle/>
            <a:p>
              <a:r>
                <a:rPr lang="en-US" sz="1200" b="0">
                  <a:solidFill>
                    <a:schemeClr val="bg1"/>
                  </a:solidFill>
                </a:rPr>
                <a:t>3</a:t>
              </a:r>
              <a:endParaRPr lang="en-US" b="0" baseline="-25000">
                <a:solidFill>
                  <a:schemeClr val="bg1"/>
                </a:solidFill>
              </a:endParaRPr>
            </a:p>
          </p:txBody>
        </p:sp>
        <p:sp>
          <p:nvSpPr>
            <p:cNvPr id="67" name="Rectangle 156"/>
            <p:cNvSpPr>
              <a:spLocks noChangeArrowheads="1"/>
            </p:cNvSpPr>
            <p:nvPr/>
          </p:nvSpPr>
          <p:spPr bwMode="auto">
            <a:xfrm>
              <a:off x="4318779"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68" name="TextBox 157"/>
            <p:cNvSpPr txBox="1">
              <a:spLocks noChangeArrowheads="1"/>
            </p:cNvSpPr>
            <p:nvPr/>
          </p:nvSpPr>
          <p:spPr bwMode="auto">
            <a:xfrm>
              <a:off x="4308589" y="3200400"/>
              <a:ext cx="269761" cy="276225"/>
            </a:xfrm>
            <a:prstGeom prst="rect">
              <a:avLst/>
            </a:prstGeom>
            <a:noFill/>
            <a:ln w="9525">
              <a:noFill/>
              <a:miter lim="800000"/>
              <a:headEnd/>
              <a:tailEnd/>
            </a:ln>
          </p:spPr>
          <p:txBody>
            <a:bodyPr wrap="none">
              <a:spAutoFit/>
            </a:bodyPr>
            <a:lstStyle/>
            <a:p>
              <a:r>
                <a:rPr lang="en-US" sz="1200" b="0">
                  <a:solidFill>
                    <a:schemeClr val="bg1"/>
                  </a:solidFill>
                </a:rPr>
                <a:t>6</a:t>
              </a:r>
              <a:endParaRPr lang="en-US" b="0" baseline="-25000">
                <a:solidFill>
                  <a:schemeClr val="bg1"/>
                </a:solidFill>
              </a:endParaRPr>
            </a:p>
          </p:txBody>
        </p:sp>
      </p:grpSp>
      <p:grpSp>
        <p:nvGrpSpPr>
          <p:cNvPr id="69" name="Group 68"/>
          <p:cNvGrpSpPr/>
          <p:nvPr/>
        </p:nvGrpSpPr>
        <p:grpSpPr>
          <a:xfrm>
            <a:off x="4876800" y="3200400"/>
            <a:ext cx="990600" cy="276225"/>
            <a:chOff x="4876800" y="3200400"/>
            <a:chExt cx="990600" cy="276225"/>
          </a:xfrm>
        </p:grpSpPr>
        <p:sp>
          <p:nvSpPr>
            <p:cNvPr id="70" name="Rectangle 165"/>
            <p:cNvSpPr>
              <a:spLocks noChangeArrowheads="1"/>
            </p:cNvSpPr>
            <p:nvPr/>
          </p:nvSpPr>
          <p:spPr bwMode="auto">
            <a:xfrm>
              <a:off x="4886985"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71" name="Rectangle 172"/>
            <p:cNvSpPr>
              <a:spLocks noChangeArrowheads="1"/>
            </p:cNvSpPr>
            <p:nvPr/>
          </p:nvSpPr>
          <p:spPr bwMode="auto">
            <a:xfrm>
              <a:off x="5379359"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72" name="TextBox 166"/>
            <p:cNvSpPr txBox="1">
              <a:spLocks noChangeArrowheads="1"/>
            </p:cNvSpPr>
            <p:nvPr/>
          </p:nvSpPr>
          <p:spPr bwMode="auto">
            <a:xfrm>
              <a:off x="4876800" y="3200400"/>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73" name="TextBox 173"/>
            <p:cNvSpPr txBox="1">
              <a:spLocks noChangeArrowheads="1"/>
            </p:cNvSpPr>
            <p:nvPr/>
          </p:nvSpPr>
          <p:spPr bwMode="auto">
            <a:xfrm>
              <a:off x="5369174" y="3200400"/>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74" name="Rectangle 163"/>
            <p:cNvSpPr>
              <a:spLocks noChangeArrowheads="1"/>
            </p:cNvSpPr>
            <p:nvPr/>
          </p:nvSpPr>
          <p:spPr bwMode="auto">
            <a:xfrm>
              <a:off x="5115585"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75" name="TextBox 164"/>
            <p:cNvSpPr txBox="1">
              <a:spLocks noChangeArrowheads="1"/>
            </p:cNvSpPr>
            <p:nvPr/>
          </p:nvSpPr>
          <p:spPr bwMode="auto">
            <a:xfrm>
              <a:off x="5105400" y="3200400"/>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76" name="Rectangle 170"/>
            <p:cNvSpPr>
              <a:spLocks noChangeArrowheads="1"/>
            </p:cNvSpPr>
            <p:nvPr/>
          </p:nvSpPr>
          <p:spPr bwMode="auto">
            <a:xfrm>
              <a:off x="5607959"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77" name="TextBox 171"/>
            <p:cNvSpPr txBox="1">
              <a:spLocks noChangeArrowheads="1"/>
            </p:cNvSpPr>
            <p:nvPr/>
          </p:nvSpPr>
          <p:spPr bwMode="auto">
            <a:xfrm>
              <a:off x="5597774" y="3200400"/>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78" name="Group 77"/>
          <p:cNvGrpSpPr/>
          <p:nvPr/>
        </p:nvGrpSpPr>
        <p:grpSpPr>
          <a:xfrm>
            <a:off x="6248400" y="3200400"/>
            <a:ext cx="990600" cy="276225"/>
            <a:chOff x="6248400" y="3200400"/>
            <a:chExt cx="990600" cy="276225"/>
          </a:xfrm>
        </p:grpSpPr>
        <p:sp>
          <p:nvSpPr>
            <p:cNvPr id="79" name="Rectangle 179"/>
            <p:cNvSpPr>
              <a:spLocks noChangeArrowheads="1"/>
            </p:cNvSpPr>
            <p:nvPr/>
          </p:nvSpPr>
          <p:spPr bwMode="auto">
            <a:xfrm>
              <a:off x="6258585"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80" name="Rectangle 186"/>
            <p:cNvSpPr>
              <a:spLocks noChangeArrowheads="1"/>
            </p:cNvSpPr>
            <p:nvPr/>
          </p:nvSpPr>
          <p:spPr bwMode="auto">
            <a:xfrm>
              <a:off x="6750959"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81" name="TextBox 180"/>
            <p:cNvSpPr txBox="1">
              <a:spLocks noChangeArrowheads="1"/>
            </p:cNvSpPr>
            <p:nvPr/>
          </p:nvSpPr>
          <p:spPr bwMode="auto">
            <a:xfrm>
              <a:off x="6248400" y="3200400"/>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82" name="TextBox 187"/>
            <p:cNvSpPr txBox="1">
              <a:spLocks noChangeArrowheads="1"/>
            </p:cNvSpPr>
            <p:nvPr/>
          </p:nvSpPr>
          <p:spPr bwMode="auto">
            <a:xfrm>
              <a:off x="6740774" y="3200400"/>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83" name="Rectangle 177"/>
            <p:cNvSpPr>
              <a:spLocks noChangeArrowheads="1"/>
            </p:cNvSpPr>
            <p:nvPr/>
          </p:nvSpPr>
          <p:spPr bwMode="auto">
            <a:xfrm>
              <a:off x="6487185"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84" name="TextBox 178"/>
            <p:cNvSpPr txBox="1">
              <a:spLocks noChangeArrowheads="1"/>
            </p:cNvSpPr>
            <p:nvPr/>
          </p:nvSpPr>
          <p:spPr bwMode="auto">
            <a:xfrm>
              <a:off x="6477000" y="3200400"/>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85" name="Rectangle 184"/>
            <p:cNvSpPr>
              <a:spLocks noChangeArrowheads="1"/>
            </p:cNvSpPr>
            <p:nvPr/>
          </p:nvSpPr>
          <p:spPr bwMode="auto">
            <a:xfrm>
              <a:off x="6979559"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86" name="TextBox 185"/>
            <p:cNvSpPr txBox="1">
              <a:spLocks noChangeArrowheads="1"/>
            </p:cNvSpPr>
            <p:nvPr/>
          </p:nvSpPr>
          <p:spPr bwMode="auto">
            <a:xfrm>
              <a:off x="6969374" y="3200400"/>
              <a:ext cx="269626" cy="276225"/>
            </a:xfrm>
            <a:prstGeom prst="rect">
              <a:avLst/>
            </a:prstGeom>
            <a:noFill/>
            <a:ln w="9525">
              <a:noFill/>
              <a:miter lim="800000"/>
              <a:headEnd/>
              <a:tailEnd/>
            </a:ln>
          </p:spPr>
          <p:txBody>
            <a:bodyPr wrap="none">
              <a:spAutoFit/>
            </a:bodyPr>
            <a:lstStyle/>
            <a:p>
              <a:r>
                <a:rPr lang="en-US" sz="1200" b="0" dirty="0" smtClean="0">
                  <a:solidFill>
                    <a:schemeClr val="bg1"/>
                  </a:solidFill>
                </a:rPr>
                <a:t>8</a:t>
              </a:r>
              <a:endParaRPr lang="en-US" b="0" baseline="-25000" dirty="0">
                <a:solidFill>
                  <a:schemeClr val="bg1"/>
                </a:solidFill>
              </a:endParaRPr>
            </a:p>
          </p:txBody>
        </p:sp>
      </p:grpSp>
      <p:grpSp>
        <p:nvGrpSpPr>
          <p:cNvPr id="87" name="Group 86"/>
          <p:cNvGrpSpPr/>
          <p:nvPr/>
        </p:nvGrpSpPr>
        <p:grpSpPr>
          <a:xfrm>
            <a:off x="3200400" y="3838575"/>
            <a:ext cx="803275" cy="276225"/>
            <a:chOff x="3200400" y="3838575"/>
            <a:chExt cx="803275" cy="276225"/>
          </a:xfrm>
        </p:grpSpPr>
        <p:sp>
          <p:nvSpPr>
            <p:cNvPr id="88" name="Rectangle 193"/>
            <p:cNvSpPr>
              <a:spLocks noChangeArrowheads="1"/>
            </p:cNvSpPr>
            <p:nvPr/>
          </p:nvSpPr>
          <p:spPr bwMode="auto">
            <a:xfrm>
              <a:off x="3210588" y="38627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89" name="TextBox 194"/>
            <p:cNvSpPr txBox="1">
              <a:spLocks noChangeArrowheads="1"/>
            </p:cNvSpPr>
            <p:nvPr/>
          </p:nvSpPr>
          <p:spPr bwMode="auto">
            <a:xfrm>
              <a:off x="3200400" y="3838575"/>
              <a:ext cx="269710"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90" name="Rectangle 191"/>
            <p:cNvSpPr>
              <a:spLocks noChangeArrowheads="1"/>
            </p:cNvSpPr>
            <p:nvPr/>
          </p:nvSpPr>
          <p:spPr bwMode="auto">
            <a:xfrm>
              <a:off x="3515483"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91" name="TextBox 192"/>
            <p:cNvSpPr txBox="1">
              <a:spLocks noChangeArrowheads="1"/>
            </p:cNvSpPr>
            <p:nvPr/>
          </p:nvSpPr>
          <p:spPr bwMode="auto">
            <a:xfrm>
              <a:off x="3505295" y="3838575"/>
              <a:ext cx="269710"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92" name="Rectangle 196"/>
            <p:cNvSpPr>
              <a:spLocks noChangeArrowheads="1"/>
            </p:cNvSpPr>
            <p:nvPr/>
          </p:nvSpPr>
          <p:spPr bwMode="auto">
            <a:xfrm>
              <a:off x="3744154"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93" name="TextBox 197"/>
            <p:cNvSpPr txBox="1">
              <a:spLocks noChangeArrowheads="1"/>
            </p:cNvSpPr>
            <p:nvPr/>
          </p:nvSpPr>
          <p:spPr bwMode="auto">
            <a:xfrm>
              <a:off x="3733965" y="3838575"/>
              <a:ext cx="269710"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grpSp>
      <p:grpSp>
        <p:nvGrpSpPr>
          <p:cNvPr id="94" name="Group 93"/>
          <p:cNvGrpSpPr/>
          <p:nvPr/>
        </p:nvGrpSpPr>
        <p:grpSpPr>
          <a:xfrm>
            <a:off x="4572000" y="3838575"/>
            <a:ext cx="803275" cy="276225"/>
            <a:chOff x="4572000" y="3838575"/>
            <a:chExt cx="803275" cy="276225"/>
          </a:xfrm>
        </p:grpSpPr>
        <p:sp>
          <p:nvSpPr>
            <p:cNvPr id="95" name="Rectangle 199"/>
            <p:cNvSpPr>
              <a:spLocks noChangeArrowheads="1"/>
            </p:cNvSpPr>
            <p:nvPr/>
          </p:nvSpPr>
          <p:spPr bwMode="auto">
            <a:xfrm>
              <a:off x="4582188" y="38627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96" name="TextBox 200"/>
            <p:cNvSpPr txBox="1">
              <a:spLocks noChangeArrowheads="1"/>
            </p:cNvSpPr>
            <p:nvPr/>
          </p:nvSpPr>
          <p:spPr bwMode="auto">
            <a:xfrm>
              <a:off x="4572000" y="3838575"/>
              <a:ext cx="269710"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97" name="Rectangle 202"/>
            <p:cNvSpPr>
              <a:spLocks noChangeArrowheads="1"/>
            </p:cNvSpPr>
            <p:nvPr/>
          </p:nvSpPr>
          <p:spPr bwMode="auto">
            <a:xfrm>
              <a:off x="4887083"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98" name="TextBox 203"/>
            <p:cNvSpPr txBox="1">
              <a:spLocks noChangeArrowheads="1"/>
            </p:cNvSpPr>
            <p:nvPr/>
          </p:nvSpPr>
          <p:spPr bwMode="auto">
            <a:xfrm>
              <a:off x="4876895" y="3838575"/>
              <a:ext cx="269710"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99" name="Rectangle 205"/>
            <p:cNvSpPr>
              <a:spLocks noChangeArrowheads="1"/>
            </p:cNvSpPr>
            <p:nvPr/>
          </p:nvSpPr>
          <p:spPr bwMode="auto">
            <a:xfrm>
              <a:off x="5115754"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00" name="TextBox 206"/>
            <p:cNvSpPr txBox="1">
              <a:spLocks noChangeArrowheads="1"/>
            </p:cNvSpPr>
            <p:nvPr/>
          </p:nvSpPr>
          <p:spPr bwMode="auto">
            <a:xfrm>
              <a:off x="5105565" y="3838575"/>
              <a:ext cx="269710"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grpSp>
      <p:grpSp>
        <p:nvGrpSpPr>
          <p:cNvPr id="101" name="Group 100"/>
          <p:cNvGrpSpPr/>
          <p:nvPr/>
        </p:nvGrpSpPr>
        <p:grpSpPr>
          <a:xfrm>
            <a:off x="5867400" y="3838575"/>
            <a:ext cx="1260475" cy="276225"/>
            <a:chOff x="5867400" y="3838575"/>
            <a:chExt cx="1260475" cy="276225"/>
          </a:xfrm>
        </p:grpSpPr>
        <p:sp>
          <p:nvSpPr>
            <p:cNvPr id="102" name="Rectangle 208"/>
            <p:cNvSpPr>
              <a:spLocks noChangeArrowheads="1"/>
            </p:cNvSpPr>
            <p:nvPr/>
          </p:nvSpPr>
          <p:spPr bwMode="auto">
            <a:xfrm>
              <a:off x="5877587" y="3862706"/>
              <a:ext cx="228645" cy="227961"/>
            </a:xfrm>
            <a:prstGeom prst="rect">
              <a:avLst/>
            </a:prstGeom>
            <a:solidFill>
              <a:schemeClr val="bg1"/>
            </a:solidFill>
            <a:ln w="9525" algn="ctr">
              <a:solidFill>
                <a:schemeClr val="bg1"/>
              </a:solidFill>
              <a:round/>
              <a:headEnd/>
              <a:tailEnd/>
            </a:ln>
          </p:spPr>
          <p:txBody>
            <a:bodyPr/>
            <a:lstStyle/>
            <a:p>
              <a:endParaRPr lang="en-US"/>
            </a:p>
          </p:txBody>
        </p:sp>
        <p:sp>
          <p:nvSpPr>
            <p:cNvPr id="103" name="TextBox 209"/>
            <p:cNvSpPr txBox="1">
              <a:spLocks noChangeArrowheads="1"/>
            </p:cNvSpPr>
            <p:nvPr/>
          </p:nvSpPr>
          <p:spPr bwMode="auto">
            <a:xfrm>
              <a:off x="5867400" y="3838575"/>
              <a:ext cx="269679"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104" name="Rectangle 211"/>
            <p:cNvSpPr>
              <a:spLocks noChangeArrowheads="1"/>
            </p:cNvSpPr>
            <p:nvPr/>
          </p:nvSpPr>
          <p:spPr bwMode="auto">
            <a:xfrm>
              <a:off x="6182447"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05" name="TextBox 212"/>
            <p:cNvSpPr txBox="1">
              <a:spLocks noChangeArrowheads="1"/>
            </p:cNvSpPr>
            <p:nvPr/>
          </p:nvSpPr>
          <p:spPr bwMode="auto">
            <a:xfrm>
              <a:off x="6172260" y="3838575"/>
              <a:ext cx="269679"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106" name="Rectangle 214"/>
            <p:cNvSpPr>
              <a:spLocks noChangeArrowheads="1"/>
            </p:cNvSpPr>
            <p:nvPr/>
          </p:nvSpPr>
          <p:spPr bwMode="auto">
            <a:xfrm>
              <a:off x="6411092"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07" name="TextBox 215"/>
            <p:cNvSpPr txBox="1">
              <a:spLocks noChangeArrowheads="1"/>
            </p:cNvSpPr>
            <p:nvPr/>
          </p:nvSpPr>
          <p:spPr bwMode="auto">
            <a:xfrm>
              <a:off x="6400905" y="3838575"/>
              <a:ext cx="269679" cy="276225"/>
            </a:xfrm>
            <a:prstGeom prst="rect">
              <a:avLst/>
            </a:prstGeom>
            <a:noFill/>
            <a:ln w="9525">
              <a:noFill/>
              <a:miter lim="800000"/>
              <a:headEnd/>
              <a:tailEnd/>
            </a:ln>
          </p:spPr>
          <p:txBody>
            <a:bodyPr wrap="none">
              <a:spAutoFit/>
            </a:bodyPr>
            <a:lstStyle/>
            <a:p>
              <a:r>
                <a:rPr lang="en-US" sz="1200" b="0">
                  <a:solidFill>
                    <a:schemeClr val="bg1"/>
                  </a:solidFill>
                </a:rPr>
                <a:t>3</a:t>
              </a:r>
              <a:endParaRPr lang="en-US" b="0" baseline="-25000">
                <a:solidFill>
                  <a:schemeClr val="bg1"/>
                </a:solidFill>
              </a:endParaRPr>
            </a:p>
          </p:txBody>
        </p:sp>
        <p:sp>
          <p:nvSpPr>
            <p:cNvPr id="108" name="Rectangle 217"/>
            <p:cNvSpPr>
              <a:spLocks noChangeArrowheads="1"/>
            </p:cNvSpPr>
            <p:nvPr/>
          </p:nvSpPr>
          <p:spPr bwMode="auto">
            <a:xfrm>
              <a:off x="6639738"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09" name="TextBox 218"/>
            <p:cNvSpPr txBox="1">
              <a:spLocks noChangeArrowheads="1"/>
            </p:cNvSpPr>
            <p:nvPr/>
          </p:nvSpPr>
          <p:spPr bwMode="auto">
            <a:xfrm>
              <a:off x="6629551" y="3838575"/>
              <a:ext cx="269679" cy="276225"/>
            </a:xfrm>
            <a:prstGeom prst="rect">
              <a:avLst/>
            </a:prstGeom>
            <a:noFill/>
            <a:ln w="9525">
              <a:noFill/>
              <a:miter lim="800000"/>
              <a:headEnd/>
              <a:tailEnd/>
            </a:ln>
          </p:spPr>
          <p:txBody>
            <a:bodyPr wrap="none">
              <a:spAutoFit/>
            </a:bodyPr>
            <a:lstStyle/>
            <a:p>
              <a:r>
                <a:rPr lang="en-US" sz="1200" b="0">
                  <a:solidFill>
                    <a:schemeClr val="bg1"/>
                  </a:solidFill>
                </a:rPr>
                <a:t>6</a:t>
              </a:r>
              <a:endParaRPr lang="en-US" b="0" baseline="-25000">
                <a:solidFill>
                  <a:schemeClr val="bg1"/>
                </a:solidFill>
              </a:endParaRPr>
            </a:p>
          </p:txBody>
        </p:sp>
        <p:sp>
          <p:nvSpPr>
            <p:cNvPr id="110" name="Rectangle 220"/>
            <p:cNvSpPr>
              <a:spLocks noChangeArrowheads="1"/>
            </p:cNvSpPr>
            <p:nvPr/>
          </p:nvSpPr>
          <p:spPr bwMode="auto">
            <a:xfrm>
              <a:off x="6868383"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11" name="TextBox 221"/>
            <p:cNvSpPr txBox="1">
              <a:spLocks noChangeArrowheads="1"/>
            </p:cNvSpPr>
            <p:nvPr/>
          </p:nvSpPr>
          <p:spPr bwMode="auto">
            <a:xfrm>
              <a:off x="6858196" y="3838575"/>
              <a:ext cx="269679" cy="276225"/>
            </a:xfrm>
            <a:prstGeom prst="rect">
              <a:avLst/>
            </a:prstGeom>
            <a:noFill/>
            <a:ln w="9525">
              <a:noFill/>
              <a:miter lim="800000"/>
              <a:headEnd/>
              <a:tailEnd/>
            </a:ln>
          </p:spPr>
          <p:txBody>
            <a:bodyPr wrap="none">
              <a:spAutoFit/>
            </a:bodyPr>
            <a:lstStyle/>
            <a:p>
              <a:r>
                <a:rPr lang="en-US" sz="1200" b="0" dirty="0" smtClean="0">
                  <a:solidFill>
                    <a:schemeClr val="bg1"/>
                  </a:solidFill>
                </a:rPr>
                <a:t>8</a:t>
              </a:r>
              <a:endParaRPr lang="en-US" b="0" baseline="-25000" dirty="0">
                <a:solidFill>
                  <a:schemeClr val="bg1"/>
                </a:solidFill>
              </a:endParaRPr>
            </a:p>
          </p:txBody>
        </p:sp>
      </p:grpSp>
      <p:grpSp>
        <p:nvGrpSpPr>
          <p:cNvPr id="112" name="Group 111"/>
          <p:cNvGrpSpPr/>
          <p:nvPr/>
        </p:nvGrpSpPr>
        <p:grpSpPr>
          <a:xfrm>
            <a:off x="3048000" y="5667375"/>
            <a:ext cx="547688" cy="276225"/>
            <a:chOff x="3048000" y="5667375"/>
            <a:chExt cx="547688" cy="276225"/>
          </a:xfrm>
        </p:grpSpPr>
        <p:sp>
          <p:nvSpPr>
            <p:cNvPr id="113" name="Rectangle 148"/>
            <p:cNvSpPr>
              <a:spLocks noChangeArrowheads="1"/>
            </p:cNvSpPr>
            <p:nvPr/>
          </p:nvSpPr>
          <p:spPr bwMode="auto">
            <a:xfrm>
              <a:off x="3093340" y="56915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114" name="TextBox 155"/>
            <p:cNvSpPr txBox="1">
              <a:spLocks noChangeArrowheads="1"/>
            </p:cNvSpPr>
            <p:nvPr/>
          </p:nvSpPr>
          <p:spPr bwMode="auto">
            <a:xfrm>
              <a:off x="3048000" y="5667375"/>
              <a:ext cx="293547" cy="276225"/>
            </a:xfrm>
            <a:prstGeom prst="rect">
              <a:avLst/>
            </a:prstGeom>
            <a:noFill/>
            <a:ln w="9525">
              <a:noFill/>
              <a:miter lim="800000"/>
              <a:headEnd/>
              <a:tailEnd/>
            </a:ln>
          </p:spPr>
          <p:txBody>
            <a:bodyPr wrap="none">
              <a:spAutoFit/>
            </a:bodyPr>
            <a:lstStyle/>
            <a:p>
              <a:r>
                <a:rPr lang="en-US" sz="1200" b="0"/>
                <a:t>r</a:t>
              </a:r>
              <a:r>
                <a:rPr lang="en-US" sz="1200" b="0" baseline="-25000"/>
                <a:t>1</a:t>
              </a:r>
              <a:endParaRPr lang="en-US" b="0" baseline="-25000"/>
            </a:p>
          </p:txBody>
        </p:sp>
        <p:sp>
          <p:nvSpPr>
            <p:cNvPr id="115" name="Rectangle 162"/>
            <p:cNvSpPr>
              <a:spLocks noChangeArrowheads="1"/>
            </p:cNvSpPr>
            <p:nvPr/>
          </p:nvSpPr>
          <p:spPr bwMode="auto">
            <a:xfrm>
              <a:off x="3321844" y="56915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16" name="TextBox 167"/>
            <p:cNvSpPr txBox="1">
              <a:spLocks noChangeArrowheads="1"/>
            </p:cNvSpPr>
            <p:nvPr/>
          </p:nvSpPr>
          <p:spPr bwMode="auto">
            <a:xfrm>
              <a:off x="3276504" y="56673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1</a:t>
              </a:r>
              <a:endParaRPr lang="en-US" b="0" baseline="-25000">
                <a:solidFill>
                  <a:schemeClr val="bg1"/>
                </a:solidFill>
              </a:endParaRPr>
            </a:p>
          </p:txBody>
        </p:sp>
      </p:grpSp>
      <p:grpSp>
        <p:nvGrpSpPr>
          <p:cNvPr id="117" name="Group 116"/>
          <p:cNvGrpSpPr/>
          <p:nvPr/>
        </p:nvGrpSpPr>
        <p:grpSpPr>
          <a:xfrm>
            <a:off x="4405313" y="5667375"/>
            <a:ext cx="547687" cy="276225"/>
            <a:chOff x="4405313" y="5667375"/>
            <a:chExt cx="547687" cy="276225"/>
          </a:xfrm>
        </p:grpSpPr>
        <p:sp>
          <p:nvSpPr>
            <p:cNvPr id="118" name="Rectangle 183"/>
            <p:cNvSpPr>
              <a:spLocks noChangeArrowheads="1"/>
            </p:cNvSpPr>
            <p:nvPr/>
          </p:nvSpPr>
          <p:spPr bwMode="auto">
            <a:xfrm>
              <a:off x="4450653" y="56915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119" name="TextBox 188"/>
            <p:cNvSpPr txBox="1">
              <a:spLocks noChangeArrowheads="1"/>
            </p:cNvSpPr>
            <p:nvPr/>
          </p:nvSpPr>
          <p:spPr bwMode="auto">
            <a:xfrm>
              <a:off x="4405313" y="5667375"/>
              <a:ext cx="293546" cy="276225"/>
            </a:xfrm>
            <a:prstGeom prst="rect">
              <a:avLst/>
            </a:prstGeom>
            <a:noFill/>
            <a:ln w="9525">
              <a:noFill/>
              <a:miter lim="800000"/>
              <a:headEnd/>
              <a:tailEnd/>
            </a:ln>
          </p:spPr>
          <p:txBody>
            <a:bodyPr wrap="none">
              <a:spAutoFit/>
            </a:bodyPr>
            <a:lstStyle/>
            <a:p>
              <a:r>
                <a:rPr lang="en-US" sz="1200" b="0"/>
                <a:t>r</a:t>
              </a:r>
              <a:r>
                <a:rPr lang="en-US" sz="1200" b="0" baseline="-25000"/>
                <a:t>2</a:t>
              </a:r>
              <a:endParaRPr lang="en-US" b="0" baseline="-25000"/>
            </a:p>
          </p:txBody>
        </p:sp>
        <p:sp>
          <p:nvSpPr>
            <p:cNvPr id="120" name="Rectangle 189"/>
            <p:cNvSpPr>
              <a:spLocks noChangeArrowheads="1"/>
            </p:cNvSpPr>
            <p:nvPr/>
          </p:nvSpPr>
          <p:spPr bwMode="auto">
            <a:xfrm>
              <a:off x="4679157" y="56915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21" name="TextBox 190"/>
            <p:cNvSpPr txBox="1">
              <a:spLocks noChangeArrowheads="1"/>
            </p:cNvSpPr>
            <p:nvPr/>
          </p:nvSpPr>
          <p:spPr bwMode="auto">
            <a:xfrm>
              <a:off x="4633817" y="5667375"/>
              <a:ext cx="319183"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2</a:t>
              </a:r>
              <a:endParaRPr lang="en-US" b="0" baseline="-25000">
                <a:solidFill>
                  <a:schemeClr val="bg1"/>
                </a:solidFill>
              </a:endParaRPr>
            </a:p>
          </p:txBody>
        </p:sp>
      </p:grpSp>
      <p:grpSp>
        <p:nvGrpSpPr>
          <p:cNvPr id="122" name="Group 121"/>
          <p:cNvGrpSpPr/>
          <p:nvPr/>
        </p:nvGrpSpPr>
        <p:grpSpPr>
          <a:xfrm>
            <a:off x="5715000" y="5667375"/>
            <a:ext cx="547688" cy="276225"/>
            <a:chOff x="5715000" y="5667375"/>
            <a:chExt cx="547688" cy="276225"/>
          </a:xfrm>
        </p:grpSpPr>
        <p:sp>
          <p:nvSpPr>
            <p:cNvPr id="123" name="Rectangle 195"/>
            <p:cNvSpPr>
              <a:spLocks noChangeArrowheads="1"/>
            </p:cNvSpPr>
            <p:nvPr/>
          </p:nvSpPr>
          <p:spPr bwMode="auto">
            <a:xfrm>
              <a:off x="5760340" y="56915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124" name="TextBox 198"/>
            <p:cNvSpPr txBox="1">
              <a:spLocks noChangeArrowheads="1"/>
            </p:cNvSpPr>
            <p:nvPr/>
          </p:nvSpPr>
          <p:spPr bwMode="auto">
            <a:xfrm>
              <a:off x="5715000" y="5667375"/>
              <a:ext cx="293547" cy="276225"/>
            </a:xfrm>
            <a:prstGeom prst="rect">
              <a:avLst/>
            </a:prstGeom>
            <a:noFill/>
            <a:ln w="9525">
              <a:noFill/>
              <a:miter lim="800000"/>
              <a:headEnd/>
              <a:tailEnd/>
            </a:ln>
          </p:spPr>
          <p:txBody>
            <a:bodyPr wrap="none">
              <a:spAutoFit/>
            </a:bodyPr>
            <a:lstStyle/>
            <a:p>
              <a:r>
                <a:rPr lang="en-US" sz="1200" b="0"/>
                <a:t>r</a:t>
              </a:r>
              <a:r>
                <a:rPr lang="en-US" sz="1200" b="0" baseline="-25000"/>
                <a:t>3</a:t>
              </a:r>
              <a:endParaRPr lang="en-US" b="0" baseline="-25000"/>
            </a:p>
          </p:txBody>
        </p:sp>
        <p:sp>
          <p:nvSpPr>
            <p:cNvPr id="125" name="Rectangle 201"/>
            <p:cNvSpPr>
              <a:spLocks noChangeArrowheads="1"/>
            </p:cNvSpPr>
            <p:nvPr/>
          </p:nvSpPr>
          <p:spPr bwMode="auto">
            <a:xfrm>
              <a:off x="5988844" y="56915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26" name="TextBox 204"/>
            <p:cNvSpPr txBox="1">
              <a:spLocks noChangeArrowheads="1"/>
            </p:cNvSpPr>
            <p:nvPr/>
          </p:nvSpPr>
          <p:spPr bwMode="auto">
            <a:xfrm>
              <a:off x="5943504" y="56673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3</a:t>
              </a:r>
              <a:endParaRPr lang="en-US" b="0" baseline="-25000">
                <a:solidFill>
                  <a:schemeClr val="bg1"/>
                </a:solidFill>
              </a:endParaRPr>
            </a:p>
          </p:txBody>
        </p:sp>
      </p:grpSp>
    </p:spTree>
    <p:extLst>
      <p:ext uri="{BB962C8B-B14F-4D97-AF65-F5344CB8AC3E}">
        <p14:creationId xmlns:p14="http://schemas.microsoft.com/office/powerpoint/2010/main" val="670574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p:cNvCxnSpPr>
            <a:cxnSpLocks noChangeShapeType="1"/>
          </p:cNvCxnSpPr>
          <p:nvPr/>
        </p:nvCxnSpPr>
        <p:spPr bwMode="auto">
          <a:xfrm>
            <a:off x="1828800" y="1905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58" name="Straight Arrow Connector 57"/>
          <p:cNvCxnSpPr>
            <a:cxnSpLocks noChangeShapeType="1"/>
          </p:cNvCxnSpPr>
          <p:nvPr/>
        </p:nvCxnSpPr>
        <p:spPr bwMode="auto">
          <a:xfrm>
            <a:off x="4154488" y="3581400"/>
            <a:ext cx="569912" cy="381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59" name="Straight Arrow Connector 58"/>
          <p:cNvCxnSpPr>
            <a:cxnSpLocks noChangeShapeType="1"/>
            <a:stCxn id="64" idx="2"/>
          </p:cNvCxnSpPr>
          <p:nvPr/>
        </p:nvCxnSpPr>
        <p:spPr bwMode="auto">
          <a:xfrm rot="5400000">
            <a:off x="6096000" y="3352800"/>
            <a:ext cx="457200" cy="762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60" name="Straight Arrow Connector 59"/>
          <p:cNvCxnSpPr>
            <a:cxnSpLocks noChangeShapeType="1"/>
          </p:cNvCxnSpPr>
          <p:nvPr/>
        </p:nvCxnSpPr>
        <p:spPr bwMode="auto">
          <a:xfrm>
            <a:off x="2971800" y="2667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61" name="Rounded Rectangle 60"/>
          <p:cNvSpPr>
            <a:spLocks noChangeArrowheads="1"/>
          </p:cNvSpPr>
          <p:nvPr/>
        </p:nvSpPr>
        <p:spPr bwMode="auto">
          <a:xfrm>
            <a:off x="762000" y="1447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Load </a:t>
            </a:r>
            <a:r>
              <a:rPr lang="en-US">
                <a:solidFill>
                  <a:srgbClr val="FFFFFF"/>
                </a:solidFill>
                <a:latin typeface="Calibri" pitchFamily="34" charset="0"/>
              </a:rPr>
              <a:t>Visits</a:t>
            </a:r>
          </a:p>
        </p:txBody>
      </p:sp>
      <p:sp>
        <p:nvSpPr>
          <p:cNvPr id="62" name="Rounded Rectangle 61"/>
          <p:cNvSpPr>
            <a:spLocks noChangeArrowheads="1"/>
          </p:cNvSpPr>
          <p:nvPr/>
        </p:nvSpPr>
        <p:spPr bwMode="auto">
          <a:xfrm>
            <a:off x="1524000" y="2209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Group </a:t>
            </a:r>
            <a:r>
              <a:rPr lang="en-US">
                <a:solidFill>
                  <a:srgbClr val="FFFFFF"/>
                </a:solidFill>
                <a:latin typeface="Calibri" pitchFamily="34" charset="0"/>
              </a:rPr>
              <a:t>by url</a:t>
            </a:r>
          </a:p>
        </p:txBody>
      </p:sp>
      <p:sp>
        <p:nvSpPr>
          <p:cNvPr id="63" name="Rounded Rectangle 62"/>
          <p:cNvSpPr>
            <a:spLocks noChangeArrowheads="1"/>
          </p:cNvSpPr>
          <p:nvPr/>
        </p:nvSpPr>
        <p:spPr bwMode="auto">
          <a:xfrm>
            <a:off x="2743200" y="2971800"/>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00"/>
                </a:solidFill>
                <a:effectLst/>
                <a:uLnTx/>
                <a:uFillTx/>
                <a:latin typeface="Calibri" pitchFamily="34" charset="0"/>
              </a:rPr>
              <a:t>Foreach</a:t>
            </a:r>
            <a:r>
              <a:rPr kumimoji="0" lang="en-US" sz="2000" b="0" i="0" u="none" strike="noStrike" kern="0" cap="none" spc="0" normalizeH="0" baseline="0" noProof="0" dirty="0">
                <a:ln>
                  <a:noFill/>
                </a:ln>
                <a:solidFill>
                  <a:srgbClr val="FFFF00"/>
                </a:solidFill>
                <a:effectLst/>
                <a:uLnTx/>
                <a:uFillTx/>
                <a:latin typeface="Calibri" pitchFamily="34" charset="0"/>
              </a:rPr>
              <a:t> </a:t>
            </a:r>
            <a:r>
              <a:rPr kumimoji="0" lang="en-US" sz="1800" b="0" i="0" u="none" strike="noStrike" kern="0" cap="none" spc="0" normalizeH="0" baseline="0" noProof="0" dirty="0" err="1">
                <a:ln>
                  <a:noFill/>
                </a:ln>
                <a:solidFill>
                  <a:srgbClr val="336666"/>
                </a:solidFill>
                <a:effectLst/>
                <a:uLnTx/>
                <a:uFillTx/>
                <a:latin typeface="Calibri" pitchFamily="34" charset="0"/>
              </a:rPr>
              <a:t>url</a:t>
            </a:r>
            <a:endParaRPr kumimoji="0" lang="en-US" sz="2000" b="0" i="0" u="none" strike="noStrike" kern="0" cap="none" spc="0" normalizeH="0" baseline="0" noProof="0" dirty="0">
              <a:ln>
                <a:noFill/>
              </a:ln>
              <a:solidFill>
                <a:srgbClr val="336666"/>
              </a:solidFill>
              <a:effectLst/>
              <a:uLnTx/>
              <a:uFillTx/>
              <a:latin typeface="Calibri" pitchFamily="34" charset="0"/>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00"/>
                </a:solidFill>
                <a:effectLst/>
                <a:uLnTx/>
                <a:uFillTx/>
                <a:latin typeface="Calibri" pitchFamily="34" charset="0"/>
              </a:rPr>
              <a:t>generate </a:t>
            </a:r>
            <a:r>
              <a:rPr kumimoji="0" lang="en-US" sz="1800" b="0" i="0" u="none" strike="noStrike" kern="0" cap="none" spc="0" normalizeH="0" baseline="0" noProof="0" dirty="0">
                <a:ln>
                  <a:noFill/>
                </a:ln>
                <a:solidFill>
                  <a:srgbClr val="FFFFFF"/>
                </a:solidFill>
                <a:effectLst/>
                <a:uLnTx/>
                <a:uFillTx/>
                <a:latin typeface="Calibri" pitchFamily="34" charset="0"/>
              </a:rPr>
              <a:t>count</a:t>
            </a:r>
          </a:p>
        </p:txBody>
      </p:sp>
      <p:sp>
        <p:nvSpPr>
          <p:cNvPr id="64" name="Rounded Rectangle 63"/>
          <p:cNvSpPr>
            <a:spLocks noChangeArrowheads="1"/>
          </p:cNvSpPr>
          <p:nvPr/>
        </p:nvSpPr>
        <p:spPr bwMode="auto">
          <a:xfrm>
            <a:off x="5715000" y="30480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Load </a:t>
            </a:r>
            <a:r>
              <a:rPr lang="en-US">
                <a:solidFill>
                  <a:srgbClr val="FFFFFF"/>
                </a:solidFill>
                <a:latin typeface="Calibri" pitchFamily="34" charset="0"/>
              </a:rPr>
              <a:t>Url Info</a:t>
            </a:r>
          </a:p>
        </p:txBody>
      </p:sp>
      <p:sp>
        <p:nvSpPr>
          <p:cNvPr id="65" name="Rounded Rectangle 64"/>
          <p:cNvSpPr>
            <a:spLocks noChangeArrowheads="1"/>
          </p:cNvSpPr>
          <p:nvPr/>
        </p:nvSpPr>
        <p:spPr bwMode="auto">
          <a:xfrm>
            <a:off x="4343400" y="3962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Join </a:t>
            </a:r>
            <a:r>
              <a:rPr lang="en-US">
                <a:solidFill>
                  <a:srgbClr val="FFFFFF"/>
                </a:solidFill>
                <a:latin typeface="Calibri" pitchFamily="34" charset="0"/>
              </a:rPr>
              <a:t>on url</a:t>
            </a:r>
          </a:p>
        </p:txBody>
      </p:sp>
      <p:sp>
        <p:nvSpPr>
          <p:cNvPr id="66" name="Rounded Rectangle 65"/>
          <p:cNvSpPr>
            <a:spLocks noChangeArrowheads="1"/>
          </p:cNvSpPr>
          <p:nvPr/>
        </p:nvSpPr>
        <p:spPr bwMode="auto">
          <a:xfrm>
            <a:off x="4343400" y="4724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Group </a:t>
            </a:r>
            <a:r>
              <a:rPr lang="en-US">
                <a:solidFill>
                  <a:srgbClr val="FFFFFF"/>
                </a:solidFill>
                <a:latin typeface="Calibri" pitchFamily="34" charset="0"/>
              </a:rPr>
              <a:t>by category</a:t>
            </a:r>
          </a:p>
        </p:txBody>
      </p:sp>
      <p:sp>
        <p:nvSpPr>
          <p:cNvPr id="67" name="Rounded Rectangle 66"/>
          <p:cNvSpPr>
            <a:spLocks noChangeArrowheads="1"/>
          </p:cNvSpPr>
          <p:nvPr/>
        </p:nvSpPr>
        <p:spPr bwMode="auto">
          <a:xfrm>
            <a:off x="4154488" y="5486400"/>
            <a:ext cx="2362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00"/>
                </a:solidFill>
                <a:effectLst/>
                <a:uLnTx/>
                <a:uFillTx/>
                <a:latin typeface="Calibri" pitchFamily="34" charset="0"/>
              </a:rPr>
              <a:t>Foreach</a:t>
            </a:r>
            <a:r>
              <a:rPr kumimoji="0" lang="en-US" sz="2000" b="0" i="0" u="none" strike="noStrike" kern="0" cap="none" spc="0" normalizeH="0" baseline="0" noProof="0" dirty="0">
                <a:ln>
                  <a:noFill/>
                </a:ln>
                <a:solidFill>
                  <a:srgbClr val="FFFF00"/>
                </a:solidFill>
                <a:effectLst/>
                <a:uLnTx/>
                <a:uFillTx/>
                <a:latin typeface="Calibri" pitchFamily="34" charset="0"/>
              </a:rPr>
              <a:t> </a:t>
            </a:r>
            <a:r>
              <a:rPr kumimoji="0" lang="en-US" sz="1800" b="0" i="0" u="none" strike="noStrike" kern="0" cap="none" spc="0" normalizeH="0" baseline="0" noProof="0" dirty="0">
                <a:ln>
                  <a:noFill/>
                </a:ln>
                <a:solidFill>
                  <a:srgbClr val="336666"/>
                </a:solidFill>
                <a:effectLst/>
                <a:uLnTx/>
                <a:uFillTx/>
                <a:latin typeface="Calibri" pitchFamily="34" charset="0"/>
              </a:rPr>
              <a:t>category</a:t>
            </a:r>
            <a:endParaRPr kumimoji="0" lang="en-US" sz="2000" b="0" i="0" u="none" strike="noStrike" kern="0" cap="none" spc="0" normalizeH="0" baseline="0" noProof="0" dirty="0">
              <a:ln>
                <a:noFill/>
              </a:ln>
              <a:solidFill>
                <a:srgbClr val="336666"/>
              </a:solidFill>
              <a:effectLst/>
              <a:uLnTx/>
              <a:uFillTx/>
              <a:latin typeface="Calibri" pitchFamily="34" charset="0"/>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00"/>
                </a:solidFill>
                <a:effectLst/>
                <a:uLnTx/>
                <a:uFillTx/>
                <a:latin typeface="Calibri" pitchFamily="34" charset="0"/>
              </a:rPr>
              <a:t>generate </a:t>
            </a:r>
            <a:r>
              <a:rPr kumimoji="0" lang="en-US" sz="1800" b="0" i="0" u="none" strike="noStrike" kern="0" cap="none" spc="0" normalizeH="0" baseline="0" noProof="0" dirty="0">
                <a:ln>
                  <a:noFill/>
                </a:ln>
                <a:solidFill>
                  <a:srgbClr val="FFFFFF"/>
                </a:solidFill>
                <a:effectLst/>
                <a:uLnTx/>
                <a:uFillTx/>
                <a:latin typeface="Calibri" pitchFamily="34" charset="0"/>
              </a:rPr>
              <a:t>top10(</a:t>
            </a:r>
            <a:r>
              <a:rPr kumimoji="0" lang="en-US" sz="1800" b="0" i="0" u="none" strike="noStrike" kern="0" cap="none" spc="0" normalizeH="0" baseline="0" noProof="0" dirty="0" err="1">
                <a:ln>
                  <a:noFill/>
                </a:ln>
                <a:solidFill>
                  <a:srgbClr val="FFFFFF"/>
                </a:solidFill>
                <a:effectLst/>
                <a:uLnTx/>
                <a:uFillTx/>
                <a:latin typeface="Calibri" pitchFamily="34" charset="0"/>
              </a:rPr>
              <a:t>urls</a:t>
            </a:r>
            <a:r>
              <a:rPr kumimoji="0" lang="en-US" sz="1800" b="0" i="0" u="none" strike="noStrike" kern="0" cap="none" spc="0" normalizeH="0" baseline="0" noProof="0" dirty="0">
                <a:ln>
                  <a:noFill/>
                </a:ln>
                <a:solidFill>
                  <a:srgbClr val="FFFFFF"/>
                </a:solidFill>
                <a:effectLst/>
                <a:uLnTx/>
                <a:uFillTx/>
                <a:latin typeface="Calibri" pitchFamily="34" charset="0"/>
              </a:rPr>
              <a:t>)</a:t>
            </a:r>
          </a:p>
        </p:txBody>
      </p:sp>
      <p:cxnSp>
        <p:nvCxnSpPr>
          <p:cNvPr id="68" name="Straight Arrow Connector 67"/>
          <p:cNvCxnSpPr>
            <a:cxnSpLocks noChangeShapeType="1"/>
            <a:stCxn id="65" idx="2"/>
            <a:endCxn id="66" idx="0"/>
          </p:cNvCxnSpPr>
          <p:nvPr/>
        </p:nvCxnSpPr>
        <p:spPr bwMode="auto">
          <a:xfrm rot="5400000">
            <a:off x="5181601" y="4572000"/>
            <a:ext cx="304800" cy="3175"/>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69" name="Straight Arrow Connector 68"/>
          <p:cNvCxnSpPr>
            <a:cxnSpLocks noChangeShapeType="1"/>
            <a:stCxn id="66" idx="2"/>
            <a:endCxn id="67" idx="0"/>
          </p:cNvCxnSpPr>
          <p:nvPr/>
        </p:nvCxnSpPr>
        <p:spPr bwMode="auto">
          <a:xfrm rot="16200000" flipH="1">
            <a:off x="5182394" y="5333206"/>
            <a:ext cx="304800" cy="1588"/>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70" name="Straight Arrow Connector 69"/>
          <p:cNvCxnSpPr>
            <a:cxnSpLocks noChangeShapeType="1"/>
          </p:cNvCxnSpPr>
          <p:nvPr/>
        </p:nvCxnSpPr>
        <p:spPr bwMode="auto">
          <a:xfrm rot="16200000" flipH="1">
            <a:off x="5183188" y="6248400"/>
            <a:ext cx="304800" cy="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dirty="0" smtClean="0"/>
              <a:t>Answer?</a:t>
            </a:r>
            <a:endParaRPr lang="en-US" dirty="0"/>
          </a:p>
        </p:txBody>
      </p:sp>
      <p:sp>
        <p:nvSpPr>
          <p:cNvPr id="44" name="Rounded Rectangle 43"/>
          <p:cNvSpPr>
            <a:spLocks noChangeArrowheads="1"/>
          </p:cNvSpPr>
          <p:nvPr/>
        </p:nvSpPr>
        <p:spPr bwMode="auto">
          <a:xfrm>
            <a:off x="533400" y="1371600"/>
            <a:ext cx="3200400" cy="9906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45" name="TextBox 44"/>
          <p:cNvSpPr txBox="1">
            <a:spLocks noChangeArrowheads="1"/>
          </p:cNvSpPr>
          <p:nvPr/>
        </p:nvSpPr>
        <p:spPr bwMode="auto">
          <a:xfrm>
            <a:off x="3048000" y="1304925"/>
            <a:ext cx="760144" cy="400110"/>
          </a:xfrm>
          <a:prstGeom prst="rect">
            <a:avLst/>
          </a:prstGeom>
          <a:noFill/>
          <a:ln w="9525">
            <a:noFill/>
            <a:miter lim="800000"/>
            <a:headEnd/>
            <a:tailEnd/>
          </a:ln>
        </p:spPr>
        <p:txBody>
          <a:bodyPr wrap="none">
            <a:spAutoFit/>
          </a:bodyPr>
          <a:lstStyle/>
          <a:p>
            <a:r>
              <a:rPr lang="en-US" sz="2000" dirty="0">
                <a:solidFill>
                  <a:schemeClr val="bg1"/>
                </a:solidFill>
                <a:latin typeface="Calibri" pitchFamily="34" charset="0"/>
              </a:rPr>
              <a:t>Map</a:t>
            </a:r>
            <a:r>
              <a:rPr lang="en-US" sz="2000" baseline="-25000" dirty="0">
                <a:solidFill>
                  <a:schemeClr val="bg1"/>
                </a:solidFill>
                <a:latin typeface="Calibri" pitchFamily="34" charset="0"/>
              </a:rPr>
              <a:t>1</a:t>
            </a:r>
            <a:endParaRPr lang="en-US" sz="2400" baseline="-25000" dirty="0">
              <a:solidFill>
                <a:schemeClr val="bg1"/>
              </a:solidFill>
              <a:latin typeface="Calibri" pitchFamily="34" charset="0"/>
            </a:endParaRPr>
          </a:p>
        </p:txBody>
      </p:sp>
      <p:sp>
        <p:nvSpPr>
          <p:cNvPr id="46" name="Rounded Rectangle 45"/>
          <p:cNvSpPr>
            <a:spLocks noChangeArrowheads="1"/>
          </p:cNvSpPr>
          <p:nvPr/>
        </p:nvSpPr>
        <p:spPr bwMode="auto">
          <a:xfrm>
            <a:off x="1371600" y="2476500"/>
            <a:ext cx="3657600" cy="12573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47" name="TextBox 46"/>
          <p:cNvSpPr txBox="1">
            <a:spLocks noChangeArrowheads="1"/>
          </p:cNvSpPr>
          <p:nvPr/>
        </p:nvSpPr>
        <p:spPr bwMode="auto">
          <a:xfrm>
            <a:off x="3962400" y="2419350"/>
            <a:ext cx="1150938"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Reduce</a:t>
            </a:r>
            <a:r>
              <a:rPr lang="en-US" sz="2000" baseline="-25000">
                <a:solidFill>
                  <a:schemeClr val="bg1"/>
                </a:solidFill>
                <a:latin typeface="Calibri" pitchFamily="34" charset="0"/>
              </a:rPr>
              <a:t>1</a:t>
            </a:r>
          </a:p>
        </p:txBody>
      </p:sp>
      <p:sp>
        <p:nvSpPr>
          <p:cNvPr id="48" name="Rounded Rectangle 47"/>
          <p:cNvSpPr>
            <a:spLocks noChangeArrowheads="1"/>
          </p:cNvSpPr>
          <p:nvPr/>
        </p:nvSpPr>
        <p:spPr bwMode="auto">
          <a:xfrm>
            <a:off x="5332413" y="2590800"/>
            <a:ext cx="2897187" cy="1504950"/>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49" name="TextBox 48"/>
          <p:cNvSpPr txBox="1">
            <a:spLocks noChangeArrowheads="1"/>
          </p:cNvSpPr>
          <p:nvPr/>
        </p:nvSpPr>
        <p:spPr bwMode="auto">
          <a:xfrm>
            <a:off x="7467600" y="2647950"/>
            <a:ext cx="885825"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Map</a:t>
            </a:r>
            <a:r>
              <a:rPr lang="en-US" sz="2000" baseline="-25000">
                <a:solidFill>
                  <a:schemeClr val="bg1"/>
                </a:solidFill>
                <a:latin typeface="Calibri" pitchFamily="34" charset="0"/>
              </a:rPr>
              <a:t>2</a:t>
            </a:r>
          </a:p>
        </p:txBody>
      </p:sp>
      <p:sp>
        <p:nvSpPr>
          <p:cNvPr id="50" name="Rounded Rectangle 49"/>
          <p:cNvSpPr>
            <a:spLocks noChangeArrowheads="1"/>
          </p:cNvSpPr>
          <p:nvPr/>
        </p:nvSpPr>
        <p:spPr bwMode="auto">
          <a:xfrm>
            <a:off x="4000500" y="4267200"/>
            <a:ext cx="2819400" cy="265113"/>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51" name="TextBox 50"/>
          <p:cNvSpPr txBox="1">
            <a:spLocks noChangeArrowheads="1"/>
          </p:cNvSpPr>
          <p:nvPr/>
        </p:nvSpPr>
        <p:spPr bwMode="auto">
          <a:xfrm>
            <a:off x="6858000" y="4171950"/>
            <a:ext cx="1327150"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Reduce</a:t>
            </a:r>
            <a:r>
              <a:rPr lang="en-US" sz="2000" baseline="-25000">
                <a:solidFill>
                  <a:schemeClr val="bg1"/>
                </a:solidFill>
                <a:latin typeface="Calibri" pitchFamily="34" charset="0"/>
              </a:rPr>
              <a:t>2</a:t>
            </a:r>
          </a:p>
        </p:txBody>
      </p:sp>
      <p:sp>
        <p:nvSpPr>
          <p:cNvPr id="52" name="Rounded Rectangle 51"/>
          <p:cNvSpPr>
            <a:spLocks noChangeArrowheads="1"/>
          </p:cNvSpPr>
          <p:nvPr/>
        </p:nvSpPr>
        <p:spPr bwMode="auto">
          <a:xfrm>
            <a:off x="4000500" y="4687888"/>
            <a:ext cx="2819400" cy="265112"/>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53" name="TextBox 52"/>
          <p:cNvSpPr txBox="1">
            <a:spLocks noChangeArrowheads="1"/>
          </p:cNvSpPr>
          <p:nvPr/>
        </p:nvSpPr>
        <p:spPr bwMode="auto">
          <a:xfrm>
            <a:off x="6886575" y="4572000"/>
            <a:ext cx="885825"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Map</a:t>
            </a:r>
            <a:r>
              <a:rPr lang="en-US" sz="2000" baseline="-25000">
                <a:solidFill>
                  <a:schemeClr val="bg1"/>
                </a:solidFill>
                <a:latin typeface="Calibri" pitchFamily="34" charset="0"/>
              </a:rPr>
              <a:t>3</a:t>
            </a:r>
            <a:endParaRPr lang="en-US" sz="2800" baseline="-25000">
              <a:solidFill>
                <a:schemeClr val="bg1"/>
              </a:solidFill>
              <a:latin typeface="Calibri" pitchFamily="34" charset="0"/>
            </a:endParaRPr>
          </a:p>
        </p:txBody>
      </p:sp>
      <p:sp>
        <p:nvSpPr>
          <p:cNvPr id="54" name="Rounded Rectangle 53"/>
          <p:cNvSpPr>
            <a:spLocks noChangeArrowheads="1"/>
          </p:cNvSpPr>
          <p:nvPr/>
        </p:nvSpPr>
        <p:spPr bwMode="auto">
          <a:xfrm>
            <a:off x="3962400" y="5078413"/>
            <a:ext cx="2819400" cy="1169987"/>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55" name="TextBox 54"/>
          <p:cNvSpPr txBox="1">
            <a:spLocks noChangeArrowheads="1"/>
          </p:cNvSpPr>
          <p:nvPr/>
        </p:nvSpPr>
        <p:spPr bwMode="auto">
          <a:xfrm>
            <a:off x="6934200" y="5343525"/>
            <a:ext cx="1174750"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Reduce</a:t>
            </a:r>
            <a:r>
              <a:rPr lang="en-US" sz="2000" baseline="-25000">
                <a:solidFill>
                  <a:schemeClr val="bg1"/>
                </a:solidFill>
                <a:latin typeface="Calibri" pitchFamily="34" charset="0"/>
              </a:rPr>
              <a:t>3</a:t>
            </a:r>
          </a:p>
        </p:txBody>
      </p:sp>
      <p:sp>
        <p:nvSpPr>
          <p:cNvPr id="56"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smtClean="0">
                <a:solidFill>
                  <a:schemeClr val="bg2"/>
                </a:solidFill>
              </a:rPr>
              <a:t>Pig Slides adapted from Olston et al. (SIGMOD 2008)</a:t>
            </a:r>
          </a:p>
        </p:txBody>
      </p:sp>
    </p:spTree>
    <p:extLst>
      <p:ext uri="{BB962C8B-B14F-4D97-AF65-F5344CB8AC3E}">
        <p14:creationId xmlns:p14="http://schemas.microsoft.com/office/powerpoint/2010/main" val="10505192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p:cNvCxnSpPr>
            <a:cxnSpLocks noChangeShapeType="1"/>
          </p:cNvCxnSpPr>
          <p:nvPr/>
        </p:nvCxnSpPr>
        <p:spPr bwMode="auto">
          <a:xfrm>
            <a:off x="1828800" y="1905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58" name="Straight Arrow Connector 57"/>
          <p:cNvCxnSpPr>
            <a:cxnSpLocks noChangeShapeType="1"/>
          </p:cNvCxnSpPr>
          <p:nvPr/>
        </p:nvCxnSpPr>
        <p:spPr bwMode="auto">
          <a:xfrm>
            <a:off x="4154488" y="3581400"/>
            <a:ext cx="569912" cy="381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59" name="Straight Arrow Connector 58"/>
          <p:cNvCxnSpPr>
            <a:cxnSpLocks noChangeShapeType="1"/>
            <a:stCxn id="64" idx="2"/>
          </p:cNvCxnSpPr>
          <p:nvPr/>
        </p:nvCxnSpPr>
        <p:spPr bwMode="auto">
          <a:xfrm rot="5400000">
            <a:off x="6096000" y="3352800"/>
            <a:ext cx="457200" cy="762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60" name="Straight Arrow Connector 59"/>
          <p:cNvCxnSpPr>
            <a:cxnSpLocks noChangeShapeType="1"/>
          </p:cNvCxnSpPr>
          <p:nvPr/>
        </p:nvCxnSpPr>
        <p:spPr bwMode="auto">
          <a:xfrm>
            <a:off x="2971800" y="2667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61" name="Rounded Rectangle 60"/>
          <p:cNvSpPr>
            <a:spLocks noChangeArrowheads="1"/>
          </p:cNvSpPr>
          <p:nvPr/>
        </p:nvSpPr>
        <p:spPr bwMode="auto">
          <a:xfrm>
            <a:off x="762000" y="1447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Load </a:t>
            </a:r>
            <a:r>
              <a:rPr lang="en-US">
                <a:solidFill>
                  <a:srgbClr val="FFFFFF"/>
                </a:solidFill>
                <a:latin typeface="Calibri" pitchFamily="34" charset="0"/>
              </a:rPr>
              <a:t>Visits</a:t>
            </a:r>
          </a:p>
        </p:txBody>
      </p:sp>
      <p:sp>
        <p:nvSpPr>
          <p:cNvPr id="62" name="Rounded Rectangle 61"/>
          <p:cNvSpPr>
            <a:spLocks noChangeArrowheads="1"/>
          </p:cNvSpPr>
          <p:nvPr/>
        </p:nvSpPr>
        <p:spPr bwMode="auto">
          <a:xfrm>
            <a:off x="1524000" y="2209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Group </a:t>
            </a:r>
            <a:r>
              <a:rPr lang="en-US">
                <a:solidFill>
                  <a:srgbClr val="FFFFFF"/>
                </a:solidFill>
                <a:latin typeface="Calibri" pitchFamily="34" charset="0"/>
              </a:rPr>
              <a:t>by url</a:t>
            </a:r>
          </a:p>
        </p:txBody>
      </p:sp>
      <p:sp>
        <p:nvSpPr>
          <p:cNvPr id="63" name="Rounded Rectangle 62"/>
          <p:cNvSpPr>
            <a:spLocks noChangeArrowheads="1"/>
          </p:cNvSpPr>
          <p:nvPr/>
        </p:nvSpPr>
        <p:spPr bwMode="auto">
          <a:xfrm>
            <a:off x="2743200" y="2971800"/>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00"/>
                </a:solidFill>
                <a:effectLst/>
                <a:uLnTx/>
                <a:uFillTx/>
                <a:latin typeface="Calibri" pitchFamily="34" charset="0"/>
              </a:rPr>
              <a:t>Foreach</a:t>
            </a:r>
            <a:r>
              <a:rPr kumimoji="0" lang="en-US" sz="2000" b="0" i="0" u="none" strike="noStrike" kern="0" cap="none" spc="0" normalizeH="0" baseline="0" noProof="0" dirty="0">
                <a:ln>
                  <a:noFill/>
                </a:ln>
                <a:solidFill>
                  <a:srgbClr val="FFFF00"/>
                </a:solidFill>
                <a:effectLst/>
                <a:uLnTx/>
                <a:uFillTx/>
                <a:latin typeface="Calibri" pitchFamily="34" charset="0"/>
              </a:rPr>
              <a:t> </a:t>
            </a:r>
            <a:r>
              <a:rPr kumimoji="0" lang="en-US" sz="1800" b="0" i="0" u="none" strike="noStrike" kern="0" cap="none" spc="0" normalizeH="0" baseline="0" noProof="0" dirty="0" err="1">
                <a:ln>
                  <a:noFill/>
                </a:ln>
                <a:solidFill>
                  <a:srgbClr val="336666"/>
                </a:solidFill>
                <a:effectLst/>
                <a:uLnTx/>
                <a:uFillTx/>
                <a:latin typeface="Calibri" pitchFamily="34" charset="0"/>
              </a:rPr>
              <a:t>url</a:t>
            </a:r>
            <a:endParaRPr kumimoji="0" lang="en-US" sz="2000" b="0" i="0" u="none" strike="noStrike" kern="0" cap="none" spc="0" normalizeH="0" baseline="0" noProof="0" dirty="0">
              <a:ln>
                <a:noFill/>
              </a:ln>
              <a:solidFill>
                <a:srgbClr val="336666"/>
              </a:solidFill>
              <a:effectLst/>
              <a:uLnTx/>
              <a:uFillTx/>
              <a:latin typeface="Calibri" pitchFamily="34" charset="0"/>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00"/>
                </a:solidFill>
                <a:effectLst/>
                <a:uLnTx/>
                <a:uFillTx/>
                <a:latin typeface="Calibri" pitchFamily="34" charset="0"/>
              </a:rPr>
              <a:t>generate </a:t>
            </a:r>
            <a:r>
              <a:rPr kumimoji="0" lang="en-US" sz="1800" b="0" i="0" u="none" strike="noStrike" kern="0" cap="none" spc="0" normalizeH="0" baseline="0" noProof="0" dirty="0">
                <a:ln>
                  <a:noFill/>
                </a:ln>
                <a:solidFill>
                  <a:srgbClr val="FFFFFF"/>
                </a:solidFill>
                <a:effectLst/>
                <a:uLnTx/>
                <a:uFillTx/>
                <a:latin typeface="Calibri" pitchFamily="34" charset="0"/>
              </a:rPr>
              <a:t>count</a:t>
            </a:r>
          </a:p>
        </p:txBody>
      </p:sp>
      <p:sp>
        <p:nvSpPr>
          <p:cNvPr id="64" name="Rounded Rectangle 63"/>
          <p:cNvSpPr>
            <a:spLocks noChangeArrowheads="1"/>
          </p:cNvSpPr>
          <p:nvPr/>
        </p:nvSpPr>
        <p:spPr bwMode="auto">
          <a:xfrm>
            <a:off x="5715000" y="30480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Load </a:t>
            </a:r>
            <a:r>
              <a:rPr lang="en-US">
                <a:solidFill>
                  <a:srgbClr val="FFFFFF"/>
                </a:solidFill>
                <a:latin typeface="Calibri" pitchFamily="34" charset="0"/>
              </a:rPr>
              <a:t>Url Info</a:t>
            </a:r>
          </a:p>
        </p:txBody>
      </p:sp>
      <p:sp>
        <p:nvSpPr>
          <p:cNvPr id="65" name="Rounded Rectangle 64"/>
          <p:cNvSpPr>
            <a:spLocks noChangeArrowheads="1"/>
          </p:cNvSpPr>
          <p:nvPr/>
        </p:nvSpPr>
        <p:spPr bwMode="auto">
          <a:xfrm>
            <a:off x="4343400" y="3962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Join </a:t>
            </a:r>
            <a:r>
              <a:rPr lang="en-US">
                <a:solidFill>
                  <a:srgbClr val="FFFFFF"/>
                </a:solidFill>
                <a:latin typeface="Calibri" pitchFamily="34" charset="0"/>
              </a:rPr>
              <a:t>on url</a:t>
            </a:r>
          </a:p>
        </p:txBody>
      </p:sp>
      <p:sp>
        <p:nvSpPr>
          <p:cNvPr id="66" name="Rounded Rectangle 65"/>
          <p:cNvSpPr>
            <a:spLocks noChangeArrowheads="1"/>
          </p:cNvSpPr>
          <p:nvPr/>
        </p:nvSpPr>
        <p:spPr bwMode="auto">
          <a:xfrm>
            <a:off x="4343400" y="4724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2000">
                <a:solidFill>
                  <a:srgbClr val="FFFF00"/>
                </a:solidFill>
                <a:latin typeface="Calibri" pitchFamily="34" charset="0"/>
              </a:rPr>
              <a:t>Group </a:t>
            </a:r>
            <a:r>
              <a:rPr lang="en-US">
                <a:solidFill>
                  <a:srgbClr val="FFFFFF"/>
                </a:solidFill>
                <a:latin typeface="Calibri" pitchFamily="34" charset="0"/>
              </a:rPr>
              <a:t>by category</a:t>
            </a:r>
          </a:p>
        </p:txBody>
      </p:sp>
      <p:sp>
        <p:nvSpPr>
          <p:cNvPr id="67" name="Rounded Rectangle 66"/>
          <p:cNvSpPr>
            <a:spLocks noChangeArrowheads="1"/>
          </p:cNvSpPr>
          <p:nvPr/>
        </p:nvSpPr>
        <p:spPr bwMode="auto">
          <a:xfrm>
            <a:off x="4154488" y="5486400"/>
            <a:ext cx="2362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00"/>
                </a:solidFill>
                <a:effectLst/>
                <a:uLnTx/>
                <a:uFillTx/>
                <a:latin typeface="Calibri" pitchFamily="34" charset="0"/>
              </a:rPr>
              <a:t>Foreach</a:t>
            </a:r>
            <a:r>
              <a:rPr kumimoji="0" lang="en-US" sz="2000" b="0" i="0" u="none" strike="noStrike" kern="0" cap="none" spc="0" normalizeH="0" baseline="0" noProof="0" dirty="0">
                <a:ln>
                  <a:noFill/>
                </a:ln>
                <a:solidFill>
                  <a:srgbClr val="FFFF00"/>
                </a:solidFill>
                <a:effectLst/>
                <a:uLnTx/>
                <a:uFillTx/>
                <a:latin typeface="Calibri" pitchFamily="34" charset="0"/>
              </a:rPr>
              <a:t> </a:t>
            </a:r>
            <a:r>
              <a:rPr kumimoji="0" lang="en-US" sz="1800" b="0" i="0" u="none" strike="noStrike" kern="0" cap="none" spc="0" normalizeH="0" baseline="0" noProof="0" dirty="0">
                <a:ln>
                  <a:noFill/>
                </a:ln>
                <a:solidFill>
                  <a:srgbClr val="336666"/>
                </a:solidFill>
                <a:effectLst/>
                <a:uLnTx/>
                <a:uFillTx/>
                <a:latin typeface="Calibri" pitchFamily="34" charset="0"/>
              </a:rPr>
              <a:t>category</a:t>
            </a:r>
            <a:endParaRPr kumimoji="0" lang="en-US" sz="2000" b="0" i="0" u="none" strike="noStrike" kern="0" cap="none" spc="0" normalizeH="0" baseline="0" noProof="0" dirty="0">
              <a:ln>
                <a:noFill/>
              </a:ln>
              <a:solidFill>
                <a:srgbClr val="336666"/>
              </a:solidFill>
              <a:effectLst/>
              <a:uLnTx/>
              <a:uFillTx/>
              <a:latin typeface="Calibri" pitchFamily="34" charset="0"/>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00"/>
                </a:solidFill>
                <a:effectLst/>
                <a:uLnTx/>
                <a:uFillTx/>
                <a:latin typeface="Calibri" pitchFamily="34" charset="0"/>
              </a:rPr>
              <a:t>generate </a:t>
            </a:r>
            <a:r>
              <a:rPr kumimoji="0" lang="en-US" sz="1800" b="0" i="0" u="none" strike="noStrike" kern="0" cap="none" spc="0" normalizeH="0" baseline="0" noProof="0" dirty="0">
                <a:ln>
                  <a:noFill/>
                </a:ln>
                <a:solidFill>
                  <a:srgbClr val="FFFFFF"/>
                </a:solidFill>
                <a:effectLst/>
                <a:uLnTx/>
                <a:uFillTx/>
                <a:latin typeface="Calibri" pitchFamily="34" charset="0"/>
              </a:rPr>
              <a:t>top10(</a:t>
            </a:r>
            <a:r>
              <a:rPr kumimoji="0" lang="en-US" sz="1800" b="0" i="0" u="none" strike="noStrike" kern="0" cap="none" spc="0" normalizeH="0" baseline="0" noProof="0" dirty="0" err="1">
                <a:ln>
                  <a:noFill/>
                </a:ln>
                <a:solidFill>
                  <a:srgbClr val="FFFFFF"/>
                </a:solidFill>
                <a:effectLst/>
                <a:uLnTx/>
                <a:uFillTx/>
                <a:latin typeface="Calibri" pitchFamily="34" charset="0"/>
              </a:rPr>
              <a:t>urls</a:t>
            </a:r>
            <a:r>
              <a:rPr kumimoji="0" lang="en-US" sz="1800" b="0" i="0" u="none" strike="noStrike" kern="0" cap="none" spc="0" normalizeH="0" baseline="0" noProof="0" dirty="0">
                <a:ln>
                  <a:noFill/>
                </a:ln>
                <a:solidFill>
                  <a:srgbClr val="FFFFFF"/>
                </a:solidFill>
                <a:effectLst/>
                <a:uLnTx/>
                <a:uFillTx/>
                <a:latin typeface="Calibri" pitchFamily="34" charset="0"/>
              </a:rPr>
              <a:t>)</a:t>
            </a:r>
          </a:p>
        </p:txBody>
      </p:sp>
      <p:cxnSp>
        <p:nvCxnSpPr>
          <p:cNvPr id="68" name="Straight Arrow Connector 67"/>
          <p:cNvCxnSpPr>
            <a:cxnSpLocks noChangeShapeType="1"/>
            <a:stCxn id="65" idx="2"/>
            <a:endCxn id="66" idx="0"/>
          </p:cNvCxnSpPr>
          <p:nvPr/>
        </p:nvCxnSpPr>
        <p:spPr bwMode="auto">
          <a:xfrm rot="5400000">
            <a:off x="5181601" y="4572000"/>
            <a:ext cx="304800" cy="3175"/>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69" name="Straight Arrow Connector 68"/>
          <p:cNvCxnSpPr>
            <a:cxnSpLocks noChangeShapeType="1"/>
            <a:stCxn id="66" idx="2"/>
            <a:endCxn id="67" idx="0"/>
          </p:cNvCxnSpPr>
          <p:nvPr/>
        </p:nvCxnSpPr>
        <p:spPr bwMode="auto">
          <a:xfrm rot="16200000" flipH="1">
            <a:off x="5182394" y="5333206"/>
            <a:ext cx="304800" cy="1588"/>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70" name="Straight Arrow Connector 69"/>
          <p:cNvCxnSpPr>
            <a:cxnSpLocks noChangeShapeType="1"/>
          </p:cNvCxnSpPr>
          <p:nvPr/>
        </p:nvCxnSpPr>
        <p:spPr bwMode="auto">
          <a:xfrm rot="16200000" flipH="1">
            <a:off x="5183188" y="6248400"/>
            <a:ext cx="304800" cy="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dirty="0" smtClean="0"/>
              <a:t>Generically, what is this?</a:t>
            </a:r>
            <a:endParaRPr lang="en-US" dirty="0"/>
          </a:p>
        </p:txBody>
      </p:sp>
      <p:sp>
        <p:nvSpPr>
          <p:cNvPr id="56"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smtClean="0">
                <a:solidFill>
                  <a:schemeClr val="bg2"/>
                </a:solidFill>
              </a:rPr>
              <a:t>Pig Slides adapted from Olston et al. (SIGMOD 2008)</a:t>
            </a:r>
          </a:p>
        </p:txBody>
      </p:sp>
      <p:sp>
        <p:nvSpPr>
          <p:cNvPr id="30" name="TextBox 29"/>
          <p:cNvSpPr txBox="1"/>
          <p:nvPr/>
        </p:nvSpPr>
        <p:spPr>
          <a:xfrm>
            <a:off x="4800600" y="986135"/>
            <a:ext cx="2763046" cy="461665"/>
          </a:xfrm>
          <a:prstGeom prst="rect">
            <a:avLst/>
          </a:prstGeom>
          <a:noFill/>
        </p:spPr>
        <p:txBody>
          <a:bodyPr wrap="none" rtlCol="0">
            <a:spAutoFit/>
          </a:bodyPr>
          <a:lstStyle/>
          <a:p>
            <a:r>
              <a:rPr lang="en-US" sz="2400" b="0" dirty="0" smtClean="0">
                <a:solidFill>
                  <a:srgbClr val="000000"/>
                </a:solidFill>
                <a:latin typeface="Gill Sans"/>
                <a:cs typeface="Gill Sans"/>
              </a:rPr>
              <a:t>Collections of tuples</a:t>
            </a:r>
            <a:endParaRPr lang="en-US" sz="2400" b="0" dirty="0">
              <a:solidFill>
                <a:srgbClr val="000000"/>
              </a:solidFill>
              <a:latin typeface="Gill Sans"/>
              <a:cs typeface="Gill Sans"/>
            </a:endParaRPr>
          </a:p>
        </p:txBody>
      </p:sp>
      <p:sp>
        <p:nvSpPr>
          <p:cNvPr id="31" name="TextBox 30"/>
          <p:cNvSpPr txBox="1"/>
          <p:nvPr/>
        </p:nvSpPr>
        <p:spPr>
          <a:xfrm>
            <a:off x="381000" y="5181600"/>
            <a:ext cx="2743199" cy="830997"/>
          </a:xfrm>
          <a:prstGeom prst="rect">
            <a:avLst/>
          </a:prstGeom>
          <a:noFill/>
        </p:spPr>
        <p:txBody>
          <a:bodyPr wrap="square" rtlCol="0">
            <a:spAutoFit/>
          </a:bodyPr>
          <a:lstStyle/>
          <a:p>
            <a:r>
              <a:rPr lang="en-US" sz="2400" b="0" dirty="0" smtClean="0">
                <a:solidFill>
                  <a:srgbClr val="000000"/>
                </a:solidFill>
                <a:latin typeface="Gill Sans"/>
                <a:cs typeface="Gill Sans"/>
              </a:rPr>
              <a:t>Transformations on those collections</a:t>
            </a:r>
            <a:endParaRPr lang="en-US" sz="2400" b="0" dirty="0">
              <a:solidFill>
                <a:srgbClr val="000000"/>
              </a:solidFill>
              <a:latin typeface="Gill Sans"/>
              <a:cs typeface="Gill Sans"/>
            </a:endParaRPr>
          </a:p>
        </p:txBody>
      </p:sp>
      <p:cxnSp>
        <p:nvCxnSpPr>
          <p:cNvPr id="4" name="Straight Arrow Connector 3"/>
          <p:cNvCxnSpPr/>
          <p:nvPr/>
        </p:nvCxnSpPr>
        <p:spPr bwMode="auto">
          <a:xfrm flipH="1">
            <a:off x="2819400" y="1371600"/>
            <a:ext cx="2057400" cy="3810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6" name="Straight Arrow Connector 35"/>
          <p:cNvCxnSpPr/>
          <p:nvPr/>
        </p:nvCxnSpPr>
        <p:spPr bwMode="auto">
          <a:xfrm>
            <a:off x="6019800" y="1447800"/>
            <a:ext cx="685800" cy="15240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8" name="Straight Arrow Connector 37"/>
          <p:cNvCxnSpPr/>
          <p:nvPr/>
        </p:nvCxnSpPr>
        <p:spPr bwMode="auto">
          <a:xfrm flipH="1" flipV="1">
            <a:off x="2286000" y="2819400"/>
            <a:ext cx="228600" cy="23622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1" name="Straight Arrow Connector 40"/>
          <p:cNvCxnSpPr/>
          <p:nvPr/>
        </p:nvCxnSpPr>
        <p:spPr bwMode="auto">
          <a:xfrm flipV="1">
            <a:off x="2743200" y="3733800"/>
            <a:ext cx="304800" cy="14478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3" name="Straight Arrow Connector 42"/>
          <p:cNvCxnSpPr/>
          <p:nvPr/>
        </p:nvCxnSpPr>
        <p:spPr bwMode="auto">
          <a:xfrm flipV="1">
            <a:off x="2895600" y="4267200"/>
            <a:ext cx="1371600" cy="990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p:nvPr/>
        </p:nvCxnSpPr>
        <p:spPr bwMode="auto">
          <a:xfrm flipV="1">
            <a:off x="2971800" y="5105400"/>
            <a:ext cx="1295400" cy="3048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2" name="Straight Arrow Connector 71"/>
          <p:cNvCxnSpPr/>
          <p:nvPr/>
        </p:nvCxnSpPr>
        <p:spPr bwMode="auto">
          <a:xfrm>
            <a:off x="2971800" y="5562600"/>
            <a:ext cx="1066800" cy="3048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888870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Dataflows</a:t>
            </a:r>
            <a:endParaRPr lang="en-US" dirty="0"/>
          </a:p>
        </p:txBody>
      </p:sp>
      <p:sp>
        <p:nvSpPr>
          <p:cNvPr id="3" name="Content Placeholder 2"/>
          <p:cNvSpPr>
            <a:spLocks noGrp="1"/>
          </p:cNvSpPr>
          <p:nvPr>
            <p:ph idx="1"/>
          </p:nvPr>
        </p:nvSpPr>
        <p:spPr/>
        <p:txBody>
          <a:bodyPr/>
          <a:lstStyle/>
          <a:p>
            <a:r>
              <a:rPr lang="en-US" dirty="0" smtClean="0"/>
              <a:t>Comprised of:</a:t>
            </a:r>
          </a:p>
          <a:p>
            <a:pPr lvl="1"/>
            <a:r>
              <a:rPr lang="en-US" dirty="0" smtClean="0"/>
              <a:t>Collections of records</a:t>
            </a:r>
          </a:p>
          <a:p>
            <a:pPr lvl="1"/>
            <a:r>
              <a:rPr lang="en-US" dirty="0" smtClean="0"/>
              <a:t>Transformations on those collections</a:t>
            </a:r>
          </a:p>
          <a:p>
            <a:r>
              <a:rPr lang="en-US" dirty="0" smtClean="0"/>
              <a:t>Two important questions:</a:t>
            </a:r>
          </a:p>
          <a:p>
            <a:pPr lvl="1"/>
            <a:r>
              <a:rPr lang="en-US" dirty="0" smtClean="0"/>
              <a:t>What are the logical operators?</a:t>
            </a:r>
          </a:p>
          <a:p>
            <a:pPr lvl="1"/>
            <a:r>
              <a:rPr lang="en-US" dirty="0" smtClean="0"/>
              <a:t>What are the physical operators?</a:t>
            </a:r>
            <a:endParaRPr lang="en-US" dirty="0"/>
          </a:p>
        </p:txBody>
      </p:sp>
    </p:spTree>
    <p:extLst>
      <p:ext uri="{BB962C8B-B14F-4D97-AF65-F5344CB8AC3E}">
        <p14:creationId xmlns:p14="http://schemas.microsoft.com/office/powerpoint/2010/main" val="21606337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Analogy: NAND Gates are universal</a:t>
            </a:r>
            <a:endParaRPr lang="en-US" dirty="0"/>
          </a:p>
        </p:txBody>
      </p:sp>
      <p:pic>
        <p:nvPicPr>
          <p:cNvPr id="5" name="Picture 4" descr="nand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981200"/>
            <a:ext cx="6299200" cy="3365500"/>
          </a:xfrm>
          <a:prstGeom prst="rect">
            <a:avLst/>
          </a:prstGeom>
        </p:spPr>
      </p:pic>
      <p:sp>
        <p:nvSpPr>
          <p:cNvPr id="6" name="Rectangle 5"/>
          <p:cNvSpPr/>
          <p:nvPr/>
        </p:nvSpPr>
        <p:spPr bwMode="auto">
          <a:xfrm>
            <a:off x="4876800" y="1905000"/>
            <a:ext cx="3048000" cy="3124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41800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Dryad: Graph Operators</a:t>
            </a:r>
            <a:endParaRPr lang="en-US" dirty="0"/>
          </a:p>
        </p:txBody>
      </p:sp>
      <p:pic>
        <p:nvPicPr>
          <p:cNvPr id="4" name="Picture 3" descr="Dryad-config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94" y="1295400"/>
            <a:ext cx="8671006" cy="4648200"/>
          </a:xfrm>
          <a:prstGeom prst="rect">
            <a:avLst/>
          </a:prstGeom>
        </p:spPr>
      </p:pic>
      <p:sp>
        <p:nvSpPr>
          <p:cNvPr id="5" name="TextBox 4"/>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Tree>
    <p:extLst>
      <p:ext uri="{BB962C8B-B14F-4D97-AF65-F5344CB8AC3E}">
        <p14:creationId xmlns:p14="http://schemas.microsoft.com/office/powerpoint/2010/main" val="8870358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Dryad: Architecture</a:t>
            </a:r>
            <a:endParaRPr lang="en-US" dirty="0"/>
          </a:p>
        </p:txBody>
      </p:sp>
      <p:pic>
        <p:nvPicPr>
          <p:cNvPr id="4" name="Picture 3" descr="Dryad-arc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644121" cy="4267200"/>
          </a:xfrm>
          <a:prstGeom prst="rect">
            <a:avLst/>
          </a:prstGeom>
        </p:spPr>
      </p:pic>
      <p:sp>
        <p:nvSpPr>
          <p:cNvPr id="6" name="TextBox 5"/>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5" name="TextBox 4"/>
          <p:cNvSpPr txBox="1"/>
          <p:nvPr/>
        </p:nvSpPr>
        <p:spPr>
          <a:xfrm>
            <a:off x="304800" y="5410200"/>
            <a:ext cx="8534400" cy="1077218"/>
          </a:xfrm>
          <a:prstGeom prst="rect">
            <a:avLst/>
          </a:prstGeom>
          <a:noFill/>
        </p:spPr>
        <p:txBody>
          <a:bodyPr wrap="square" rtlCol="0">
            <a:spAutoFit/>
          </a:bodyPr>
          <a:lstStyle/>
          <a:p>
            <a:r>
              <a:rPr lang="en-US" b="0" dirty="0">
                <a:solidFill>
                  <a:srgbClr val="000000"/>
                </a:solidFill>
                <a:latin typeface="Gill Sans"/>
                <a:cs typeface="Gill Sans"/>
              </a:rPr>
              <a:t> The Dryad system organization. The job manager (JM</a:t>
            </a:r>
            <a:r>
              <a:rPr lang="en-US" b="0" dirty="0" smtClean="0">
                <a:solidFill>
                  <a:srgbClr val="000000"/>
                </a:solidFill>
                <a:latin typeface="Gill Sans"/>
                <a:cs typeface="Gill Sans"/>
              </a:rPr>
              <a:t>) consults </a:t>
            </a:r>
            <a:r>
              <a:rPr lang="en-US" b="0" dirty="0">
                <a:solidFill>
                  <a:srgbClr val="000000"/>
                </a:solidFill>
                <a:latin typeface="Gill Sans"/>
                <a:cs typeface="Gill Sans"/>
              </a:rPr>
              <a:t>the name server (NS) to discover the list of available </a:t>
            </a:r>
            <a:r>
              <a:rPr lang="en-US" b="0" dirty="0" smtClean="0">
                <a:solidFill>
                  <a:srgbClr val="000000"/>
                </a:solidFill>
                <a:latin typeface="Gill Sans"/>
                <a:cs typeface="Gill Sans"/>
              </a:rPr>
              <a:t>computers. It </a:t>
            </a:r>
            <a:r>
              <a:rPr lang="en-US" b="0" dirty="0">
                <a:solidFill>
                  <a:srgbClr val="000000"/>
                </a:solidFill>
                <a:latin typeface="Gill Sans"/>
                <a:cs typeface="Gill Sans"/>
              </a:rPr>
              <a:t>maintains the job graph and schedules running vertices (V</a:t>
            </a:r>
            <a:r>
              <a:rPr lang="en-US" b="0" dirty="0" smtClean="0">
                <a:solidFill>
                  <a:srgbClr val="000000"/>
                </a:solidFill>
                <a:latin typeface="Gill Sans"/>
                <a:cs typeface="Gill Sans"/>
              </a:rPr>
              <a:t>) as </a:t>
            </a:r>
            <a:r>
              <a:rPr lang="en-US" b="0" dirty="0">
                <a:solidFill>
                  <a:srgbClr val="000000"/>
                </a:solidFill>
                <a:latin typeface="Gill Sans"/>
                <a:cs typeface="Gill Sans"/>
              </a:rPr>
              <a:t>computers become available using the daemon (D) as a </a:t>
            </a:r>
            <a:r>
              <a:rPr lang="en-US" b="0" dirty="0" smtClean="0">
                <a:solidFill>
                  <a:srgbClr val="000000"/>
                </a:solidFill>
                <a:latin typeface="Gill Sans"/>
                <a:cs typeface="Gill Sans"/>
              </a:rPr>
              <a:t>proxy. Vertices </a:t>
            </a:r>
            <a:r>
              <a:rPr lang="en-US" b="0" dirty="0">
                <a:solidFill>
                  <a:srgbClr val="000000"/>
                </a:solidFill>
                <a:latin typeface="Gill Sans"/>
                <a:cs typeface="Gill Sans"/>
              </a:rPr>
              <a:t>exchange data through files, TCP pipes, or shared-</a:t>
            </a:r>
            <a:r>
              <a:rPr lang="en-US" b="0" dirty="0" smtClean="0">
                <a:solidFill>
                  <a:srgbClr val="000000"/>
                </a:solidFill>
                <a:latin typeface="Gill Sans"/>
                <a:cs typeface="Gill Sans"/>
              </a:rPr>
              <a:t>memory channels</a:t>
            </a:r>
            <a:r>
              <a:rPr lang="en-US" b="0" dirty="0">
                <a:solidFill>
                  <a:srgbClr val="000000"/>
                </a:solidFill>
                <a:latin typeface="Gill Sans"/>
                <a:cs typeface="Gill Sans"/>
              </a:rPr>
              <a:t>. The shaded bar indicates the vertices in the job that </a:t>
            </a:r>
            <a:r>
              <a:rPr lang="en-US" b="0" dirty="0" smtClean="0">
                <a:solidFill>
                  <a:srgbClr val="000000"/>
                </a:solidFill>
                <a:latin typeface="Gill Sans"/>
                <a:cs typeface="Gill Sans"/>
              </a:rPr>
              <a:t>are currently </a:t>
            </a:r>
            <a:r>
              <a:rPr lang="en-US" b="0" dirty="0">
                <a:solidFill>
                  <a:srgbClr val="000000"/>
                </a:solidFill>
                <a:latin typeface="Gill Sans"/>
                <a:cs typeface="Gill Sans"/>
              </a:rPr>
              <a:t>running.</a:t>
            </a:r>
          </a:p>
        </p:txBody>
      </p:sp>
    </p:spTree>
    <p:extLst>
      <p:ext uri="{BB962C8B-B14F-4D97-AF65-F5344CB8AC3E}">
        <p14:creationId xmlns:p14="http://schemas.microsoft.com/office/powerpoint/2010/main" val="37545902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High-Level Languages</a:t>
            </a:r>
            <a:endParaRPr lang="en-US" dirty="0"/>
          </a:p>
        </p:txBody>
      </p:sp>
      <p:sp>
        <p:nvSpPr>
          <p:cNvPr id="3" name="Content Placeholder 2"/>
          <p:cNvSpPr>
            <a:spLocks noGrp="1"/>
          </p:cNvSpPr>
          <p:nvPr>
            <p:ph idx="1"/>
          </p:nvPr>
        </p:nvSpPr>
        <p:spPr/>
        <p:txBody>
          <a:bodyPr/>
          <a:lstStyle/>
          <a:p>
            <a:r>
              <a:rPr lang="en-US" dirty="0" smtClean="0"/>
              <a:t>Hadoop is great for large-data processing!</a:t>
            </a:r>
          </a:p>
          <a:p>
            <a:pPr lvl="1"/>
            <a:r>
              <a:rPr lang="en-US" dirty="0" smtClean="0"/>
              <a:t>But writing Java programs for everything is verbose and slow</a:t>
            </a:r>
          </a:p>
          <a:p>
            <a:pPr lvl="1"/>
            <a:r>
              <a:rPr lang="en-US" dirty="0" smtClean="0"/>
              <a:t>Data scientists don’t want to write Java</a:t>
            </a:r>
          </a:p>
          <a:p>
            <a:r>
              <a:rPr lang="en-US" dirty="0" smtClean="0"/>
              <a:t>Solution: develop higher-level data processing languages</a:t>
            </a:r>
          </a:p>
          <a:p>
            <a:pPr lvl="1"/>
            <a:r>
              <a:rPr lang="en-US" dirty="0" smtClean="0"/>
              <a:t>Hive: HQL is like SQL</a:t>
            </a:r>
          </a:p>
          <a:p>
            <a:pPr lvl="1"/>
            <a:r>
              <a:rPr lang="en-US" dirty="0" smtClean="0"/>
              <a:t>Pig: Pig Latin is a bit like Perl</a:t>
            </a:r>
            <a:endParaRPr lang="en-US" dirty="0"/>
          </a:p>
        </p:txBody>
      </p:sp>
    </p:spTree>
    <p:extLst>
      <p:ext uri="{BB962C8B-B14F-4D97-AF65-F5344CB8AC3E}">
        <p14:creationId xmlns:p14="http://schemas.microsoft.com/office/powerpoint/2010/main" val="24070606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Dryad: Cool </a:t>
            </a:r>
            <a:r>
              <a:rPr lang="en-US" dirty="0"/>
              <a:t>T</a:t>
            </a:r>
            <a:r>
              <a:rPr lang="en-US" dirty="0" smtClean="0"/>
              <a:t>ricks</a:t>
            </a:r>
            <a:endParaRPr lang="en-US" dirty="0"/>
          </a:p>
        </p:txBody>
      </p:sp>
      <p:sp>
        <p:nvSpPr>
          <p:cNvPr id="3" name="Content Placeholder 2"/>
          <p:cNvSpPr>
            <a:spLocks noGrp="1"/>
          </p:cNvSpPr>
          <p:nvPr>
            <p:ph idx="1"/>
          </p:nvPr>
        </p:nvSpPr>
        <p:spPr/>
        <p:txBody>
          <a:bodyPr/>
          <a:lstStyle/>
          <a:p>
            <a:r>
              <a:rPr lang="en-US" dirty="0" smtClean="0"/>
              <a:t>Channel: abstraction for vertex-to-vertex communication</a:t>
            </a:r>
          </a:p>
          <a:p>
            <a:pPr lvl="1"/>
            <a:r>
              <a:rPr lang="en-US" dirty="0" smtClean="0"/>
              <a:t>File</a:t>
            </a:r>
          </a:p>
          <a:p>
            <a:pPr lvl="1"/>
            <a:r>
              <a:rPr lang="en-US" dirty="0" smtClean="0"/>
              <a:t>TCP pipe</a:t>
            </a:r>
          </a:p>
          <a:p>
            <a:pPr lvl="1"/>
            <a:r>
              <a:rPr lang="en-US" dirty="0" smtClean="0"/>
              <a:t>Shared memory</a:t>
            </a:r>
          </a:p>
          <a:p>
            <a:r>
              <a:rPr lang="en-US" dirty="0" smtClean="0"/>
              <a:t>Runtime graph refinement</a:t>
            </a:r>
          </a:p>
          <a:p>
            <a:pPr lvl="1"/>
            <a:r>
              <a:rPr lang="en-US" dirty="0" smtClean="0"/>
              <a:t>Size of input is not known until runtime</a:t>
            </a:r>
          </a:p>
          <a:p>
            <a:pPr lvl="1"/>
            <a:r>
              <a:rPr lang="en-US" dirty="0" smtClean="0"/>
              <a:t>Automatically rewrite graph based on invariant properties</a:t>
            </a:r>
            <a:endParaRPr lang="en-US" dirty="0"/>
          </a:p>
        </p:txBody>
      </p:sp>
      <p:sp>
        <p:nvSpPr>
          <p:cNvPr id="4" name="TextBox 3"/>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Tree>
    <p:extLst>
      <p:ext uri="{BB962C8B-B14F-4D97-AF65-F5344CB8AC3E}">
        <p14:creationId xmlns:p14="http://schemas.microsoft.com/office/powerpoint/2010/main" val="575517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Dryad: Sample Program</a:t>
            </a:r>
            <a:endParaRPr lang="en-US" dirty="0"/>
          </a:p>
        </p:txBody>
      </p:sp>
      <p:pic>
        <p:nvPicPr>
          <p:cNvPr id="4" name="Picture 3" descr="Dryad-grap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799"/>
            <a:ext cx="2311400" cy="5334001"/>
          </a:xfrm>
          <a:prstGeom prst="rect">
            <a:avLst/>
          </a:prstGeom>
        </p:spPr>
      </p:pic>
      <p:pic>
        <p:nvPicPr>
          <p:cNvPr id="6" name="Picture 5" descr="Dryad-progr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133600"/>
            <a:ext cx="5943600" cy="3284621"/>
          </a:xfrm>
          <a:prstGeom prst="rect">
            <a:avLst/>
          </a:prstGeom>
        </p:spPr>
      </p:pic>
      <p:sp>
        <p:nvSpPr>
          <p:cNvPr id="7" name="TextBox 6"/>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Tree>
    <p:extLst>
      <p:ext uri="{BB962C8B-B14F-4D97-AF65-F5344CB8AC3E}">
        <p14:creationId xmlns:p14="http://schemas.microsoft.com/office/powerpoint/2010/main" val="2720556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DryadLINQ</a:t>
            </a:r>
            <a:endParaRPr lang="en-US" dirty="0"/>
          </a:p>
        </p:txBody>
      </p:sp>
      <p:sp>
        <p:nvSpPr>
          <p:cNvPr id="3" name="Content Placeholder 2"/>
          <p:cNvSpPr>
            <a:spLocks noGrp="1"/>
          </p:cNvSpPr>
          <p:nvPr>
            <p:ph idx="1"/>
          </p:nvPr>
        </p:nvSpPr>
        <p:spPr/>
        <p:txBody>
          <a:bodyPr/>
          <a:lstStyle/>
          <a:p>
            <a:r>
              <a:rPr lang="en-US" dirty="0" smtClean="0"/>
              <a:t>LINQ = Language </a:t>
            </a:r>
            <a:r>
              <a:rPr lang="en-US" dirty="0" err="1" smtClean="0"/>
              <a:t>INtegrated</a:t>
            </a:r>
            <a:r>
              <a:rPr lang="en-US" dirty="0" smtClean="0"/>
              <a:t> Query</a:t>
            </a:r>
          </a:p>
          <a:p>
            <a:pPr lvl="1"/>
            <a:r>
              <a:rPr lang="en-US" dirty="0" smtClean="0"/>
              <a:t>.NET constructs for combining imperative and declarative programming</a:t>
            </a:r>
          </a:p>
          <a:p>
            <a:r>
              <a:rPr lang="en-US" dirty="0" smtClean="0"/>
              <a:t>Developers write in </a:t>
            </a:r>
            <a:r>
              <a:rPr lang="en-US" dirty="0" err="1" smtClean="0"/>
              <a:t>DryadLINQ</a:t>
            </a:r>
            <a:endParaRPr lang="en-US" dirty="0" smtClean="0"/>
          </a:p>
          <a:p>
            <a:pPr lvl="1"/>
            <a:r>
              <a:rPr lang="en-US" dirty="0" smtClean="0"/>
              <a:t>Program compiled into computations that run on Dryad</a:t>
            </a:r>
          </a:p>
          <a:p>
            <a:pPr lvl="1"/>
            <a:endParaRPr lang="en-US" dirty="0"/>
          </a:p>
        </p:txBody>
      </p:sp>
      <p:sp>
        <p:nvSpPr>
          <p:cNvPr id="4" name="TextBox 3"/>
          <p:cNvSpPr txBox="1"/>
          <p:nvPr/>
        </p:nvSpPr>
        <p:spPr>
          <a:xfrm>
            <a:off x="3429000" y="5791200"/>
            <a:ext cx="2670923" cy="584776"/>
          </a:xfrm>
          <a:prstGeom prst="rect">
            <a:avLst/>
          </a:prstGeom>
          <a:noFill/>
        </p:spPr>
        <p:txBody>
          <a:bodyPr wrap="none" rtlCol="0">
            <a:spAutoFit/>
          </a:bodyPr>
          <a:lstStyle/>
          <a:p>
            <a:r>
              <a:rPr lang="en-US" sz="3200" b="0" dirty="0" smtClean="0">
                <a:solidFill>
                  <a:srgbClr val="FF0000"/>
                </a:solidFill>
                <a:latin typeface="Gill Sans"/>
                <a:cs typeface="Gill Sans"/>
              </a:rPr>
              <a:t>Sound familiar?</a:t>
            </a:r>
            <a:endParaRPr lang="en-US" sz="3200" b="0" dirty="0">
              <a:solidFill>
                <a:srgbClr val="FF0000"/>
              </a:solidFill>
              <a:latin typeface="Gill Sans"/>
              <a:cs typeface="Gill Sans"/>
            </a:endParaRPr>
          </a:p>
        </p:txBody>
      </p:sp>
      <p:sp>
        <p:nvSpPr>
          <p:cNvPr id="5" name="TextBox 4"/>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Yu et al. (2008) </a:t>
            </a:r>
            <a:r>
              <a:rPr lang="en-US" sz="1000" b="0" dirty="0" err="1">
                <a:solidFill>
                  <a:schemeClr val="bg1"/>
                </a:solidFill>
              </a:rPr>
              <a:t>DryadLINQ</a:t>
            </a:r>
            <a:r>
              <a:rPr lang="en-US" sz="1000" b="0" dirty="0">
                <a:solidFill>
                  <a:schemeClr val="bg1"/>
                </a:solidFill>
              </a:rPr>
              <a:t>: A System for General-Purpose Distributed Data-Parallel Computing Using a High-Level Language. OSDI.</a:t>
            </a:r>
          </a:p>
        </p:txBody>
      </p:sp>
    </p:spTree>
    <p:extLst>
      <p:ext uri="{BB962C8B-B14F-4D97-AF65-F5344CB8AC3E}">
        <p14:creationId xmlns:p14="http://schemas.microsoft.com/office/powerpoint/2010/main" val="40154558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DryadLINQ</a:t>
            </a:r>
            <a:r>
              <a:rPr lang="en-US" dirty="0" smtClean="0"/>
              <a:t>: Word Count</a:t>
            </a:r>
            <a:endParaRPr lang="en-US" dirty="0"/>
          </a:p>
        </p:txBody>
      </p:sp>
      <p:sp>
        <p:nvSpPr>
          <p:cNvPr id="4" name="TextBox 3"/>
          <p:cNvSpPr txBox="1"/>
          <p:nvPr/>
        </p:nvSpPr>
        <p:spPr>
          <a:xfrm>
            <a:off x="533400" y="1258192"/>
            <a:ext cx="8305800" cy="1815882"/>
          </a:xfrm>
          <a:prstGeom prst="rect">
            <a:avLst/>
          </a:prstGeom>
          <a:noFill/>
          <a:ln>
            <a:noFill/>
          </a:ln>
        </p:spPr>
        <p:txBody>
          <a:bodyPr wrap="square" rtlCol="0">
            <a:spAutoFit/>
          </a:bodyPr>
          <a:lstStyle/>
          <a:p>
            <a:r>
              <a:rPr lang="en-US" sz="1400" b="0" dirty="0" err="1" smtClean="0">
                <a:solidFill>
                  <a:srgbClr val="000000"/>
                </a:solidFill>
                <a:latin typeface="Andale Mono"/>
                <a:cs typeface="Andale Mono"/>
              </a:rPr>
              <a:t>PartitionedTable</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LineRecord</a:t>
            </a:r>
            <a:r>
              <a:rPr lang="en-US" sz="1400" b="0" dirty="0">
                <a:solidFill>
                  <a:srgbClr val="000000"/>
                </a:solidFill>
                <a:latin typeface="Andale Mono"/>
                <a:cs typeface="Andale Mono"/>
              </a:rPr>
              <a:t>&gt; </a:t>
            </a:r>
            <a:r>
              <a:rPr lang="en-US" sz="1400" b="0" dirty="0" err="1">
                <a:solidFill>
                  <a:srgbClr val="000000"/>
                </a:solidFill>
                <a:latin typeface="Andale Mono"/>
                <a:cs typeface="Andale Mono"/>
              </a:rPr>
              <a:t>inputTable</a:t>
            </a:r>
            <a:r>
              <a:rPr lang="en-US" sz="1400" b="0" dirty="0">
                <a:solidFill>
                  <a:srgbClr val="000000"/>
                </a:solidFill>
                <a:latin typeface="Andale Mono"/>
                <a:cs typeface="Andale Mono"/>
              </a:rPr>
              <a:t> </a:t>
            </a:r>
            <a:r>
              <a:rPr lang="en-US" sz="1400" b="0" dirty="0" smtClean="0">
                <a:solidFill>
                  <a:srgbClr val="000000"/>
                </a:solidFill>
                <a:latin typeface="Andale Mono"/>
                <a:cs typeface="Andale Mono"/>
              </a:rPr>
              <a:t>=</a:t>
            </a:r>
          </a:p>
          <a:p>
            <a:r>
              <a:rPr lang="en-US" sz="1400" b="0" dirty="0">
                <a:solidFill>
                  <a:srgbClr val="000000"/>
                </a:solidFill>
                <a:latin typeface="Andale Mono"/>
                <a:cs typeface="Andale Mono"/>
              </a:rPr>
              <a:t> </a:t>
            </a:r>
            <a:r>
              <a:rPr lang="en-US" sz="1400" b="0" dirty="0" smtClean="0">
                <a:solidFill>
                  <a:srgbClr val="000000"/>
                </a:solidFill>
                <a:latin typeface="Andale Mono"/>
                <a:cs typeface="Andale Mono"/>
              </a:rPr>
              <a:t> </a:t>
            </a:r>
            <a:r>
              <a:rPr lang="en-US" sz="1400" b="0" dirty="0" err="1" smtClean="0">
                <a:solidFill>
                  <a:srgbClr val="000000"/>
                </a:solidFill>
                <a:latin typeface="Andale Mono"/>
                <a:cs typeface="Andale Mono"/>
              </a:rPr>
              <a:t>PartitionedTable.Get</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LineRecord</a:t>
            </a:r>
            <a:r>
              <a:rPr lang="en-US" sz="1400" b="0" dirty="0">
                <a:solidFill>
                  <a:srgbClr val="000000"/>
                </a:solidFill>
                <a:latin typeface="Andale Mono"/>
                <a:cs typeface="Andale Mono"/>
              </a:rPr>
              <a:t>&gt;(</a:t>
            </a:r>
            <a:r>
              <a:rPr lang="en-US" sz="1400" b="0" dirty="0" err="1">
                <a:solidFill>
                  <a:srgbClr val="000000"/>
                </a:solidFill>
                <a:latin typeface="Andale Mono"/>
                <a:cs typeface="Andale Mono"/>
              </a:rPr>
              <a:t>uri</a:t>
            </a:r>
            <a:r>
              <a:rPr lang="en-US" sz="1400" b="0" dirty="0">
                <a:solidFill>
                  <a:srgbClr val="000000"/>
                </a:solidFill>
                <a:latin typeface="Andale Mono"/>
                <a:cs typeface="Andale Mono"/>
              </a:rPr>
              <a:t>)</a:t>
            </a:r>
            <a:r>
              <a:rPr lang="en-US" sz="1400" b="0" dirty="0" smtClean="0">
                <a:solidFill>
                  <a:srgbClr val="000000"/>
                </a:solidFill>
                <a:latin typeface="Andale Mono"/>
                <a:cs typeface="Andale Mono"/>
              </a:rPr>
              <a:t>;</a:t>
            </a:r>
          </a:p>
          <a:p>
            <a:endParaRPr lang="en-US" sz="1400" b="0" dirty="0">
              <a:solidFill>
                <a:srgbClr val="000000"/>
              </a:solidFill>
              <a:latin typeface="Andale Mono"/>
              <a:cs typeface="Andale Mono"/>
            </a:endParaRPr>
          </a:p>
          <a:p>
            <a:r>
              <a:rPr lang="en-US" sz="1400" b="0" dirty="0" err="1" smtClean="0">
                <a:solidFill>
                  <a:srgbClr val="000000"/>
                </a:solidFill>
                <a:latin typeface="Andale Mono"/>
                <a:cs typeface="Andale Mono"/>
              </a:rPr>
              <a:t>IQueryable</a:t>
            </a:r>
            <a:r>
              <a:rPr lang="en-US" sz="1400" b="0" dirty="0">
                <a:solidFill>
                  <a:srgbClr val="000000"/>
                </a:solidFill>
                <a:latin typeface="Andale Mono"/>
                <a:cs typeface="Andale Mono"/>
              </a:rPr>
              <a:t>&lt;string&gt; words </a:t>
            </a:r>
            <a:r>
              <a:rPr lang="en-US" sz="1400" b="0" dirty="0" smtClean="0">
                <a:solidFill>
                  <a:srgbClr val="000000"/>
                </a:solidFill>
                <a:latin typeface="Andale Mono"/>
                <a:cs typeface="Andale Mono"/>
              </a:rPr>
              <a:t>= </a:t>
            </a:r>
            <a:r>
              <a:rPr lang="en-US" sz="1400" b="0" dirty="0" err="1" smtClean="0">
                <a:solidFill>
                  <a:srgbClr val="000000"/>
                </a:solidFill>
                <a:latin typeface="Andale Mono"/>
                <a:cs typeface="Andale Mono"/>
              </a:rPr>
              <a:t>inputTable.SelectMany</a:t>
            </a:r>
            <a:r>
              <a:rPr lang="en-US" sz="1400" b="0" dirty="0">
                <a:solidFill>
                  <a:srgbClr val="000000"/>
                </a:solidFill>
                <a:latin typeface="Andale Mono"/>
                <a:cs typeface="Andale Mono"/>
              </a:rPr>
              <a:t>(x =&gt; </a:t>
            </a:r>
            <a:r>
              <a:rPr lang="en-US" sz="1400" b="0" dirty="0" err="1">
                <a:solidFill>
                  <a:srgbClr val="000000"/>
                </a:solidFill>
                <a:latin typeface="Andale Mono"/>
                <a:cs typeface="Andale Mono"/>
              </a:rPr>
              <a:t>x.line.Split</a:t>
            </a:r>
            <a:r>
              <a:rPr lang="en-US" sz="1400" b="0" dirty="0">
                <a:solidFill>
                  <a:srgbClr val="000000"/>
                </a:solidFill>
                <a:latin typeface="Andale Mono"/>
                <a:cs typeface="Andale Mono"/>
              </a:rPr>
              <a:t>(' '))</a:t>
            </a:r>
            <a:r>
              <a:rPr lang="en-US" sz="1400" b="0" dirty="0" smtClean="0">
                <a:solidFill>
                  <a:srgbClr val="000000"/>
                </a:solidFill>
                <a:latin typeface="Andale Mono"/>
                <a:cs typeface="Andale Mono"/>
              </a:rPr>
              <a:t>;</a:t>
            </a:r>
          </a:p>
          <a:p>
            <a:r>
              <a:rPr lang="en-US" sz="1400" b="0" dirty="0" err="1" smtClean="0">
                <a:solidFill>
                  <a:srgbClr val="000000"/>
                </a:solidFill>
                <a:latin typeface="Andale Mono"/>
                <a:cs typeface="Andale Mono"/>
              </a:rPr>
              <a:t>IQueryable</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IGrouping</a:t>
            </a:r>
            <a:r>
              <a:rPr lang="en-US" sz="1400" b="0" dirty="0">
                <a:solidFill>
                  <a:srgbClr val="000000"/>
                </a:solidFill>
                <a:latin typeface="Andale Mono"/>
                <a:cs typeface="Andale Mono"/>
              </a:rPr>
              <a:t>&lt;string, string&gt;&gt; groups </a:t>
            </a:r>
            <a:r>
              <a:rPr lang="en-US" sz="1400" b="0" dirty="0" smtClean="0">
                <a:solidFill>
                  <a:srgbClr val="000000"/>
                </a:solidFill>
                <a:latin typeface="Andale Mono"/>
                <a:cs typeface="Andale Mono"/>
              </a:rPr>
              <a:t>= </a:t>
            </a:r>
            <a:r>
              <a:rPr lang="en-US" sz="1400" b="0" dirty="0" err="1" smtClean="0">
                <a:solidFill>
                  <a:srgbClr val="000000"/>
                </a:solidFill>
                <a:latin typeface="Andale Mono"/>
                <a:cs typeface="Andale Mono"/>
              </a:rPr>
              <a:t>words.GroupBy</a:t>
            </a:r>
            <a:r>
              <a:rPr lang="en-US" sz="1400" b="0" dirty="0">
                <a:solidFill>
                  <a:srgbClr val="000000"/>
                </a:solidFill>
                <a:latin typeface="Andale Mono"/>
                <a:cs typeface="Andale Mono"/>
              </a:rPr>
              <a:t>(x =&gt; x)</a:t>
            </a:r>
            <a:r>
              <a:rPr lang="en-US" sz="1400" b="0" dirty="0" smtClean="0">
                <a:solidFill>
                  <a:srgbClr val="000000"/>
                </a:solidFill>
                <a:latin typeface="Andale Mono"/>
                <a:cs typeface="Andale Mono"/>
              </a:rPr>
              <a:t>;</a:t>
            </a:r>
          </a:p>
          <a:p>
            <a:r>
              <a:rPr lang="en-US" sz="1400" b="0" dirty="0" err="1" smtClean="0">
                <a:solidFill>
                  <a:srgbClr val="000000"/>
                </a:solidFill>
                <a:latin typeface="Andale Mono"/>
                <a:cs typeface="Andale Mono"/>
              </a:rPr>
              <a:t>IQueryable</a:t>
            </a:r>
            <a:r>
              <a:rPr lang="en-US" sz="1400" b="0" dirty="0">
                <a:solidFill>
                  <a:srgbClr val="000000"/>
                </a:solidFill>
                <a:latin typeface="Andale Mono"/>
                <a:cs typeface="Andale Mono"/>
              </a:rPr>
              <a:t>&lt;Pair&gt; counts </a:t>
            </a:r>
            <a:r>
              <a:rPr lang="en-US" sz="1400" b="0" dirty="0" smtClean="0">
                <a:solidFill>
                  <a:srgbClr val="000000"/>
                </a:solidFill>
                <a:latin typeface="Andale Mono"/>
                <a:cs typeface="Andale Mono"/>
              </a:rPr>
              <a:t>= </a:t>
            </a:r>
            <a:r>
              <a:rPr lang="en-US" sz="1400" b="0" dirty="0" err="1" smtClean="0">
                <a:solidFill>
                  <a:srgbClr val="000000"/>
                </a:solidFill>
                <a:latin typeface="Andale Mono"/>
                <a:cs typeface="Andale Mono"/>
              </a:rPr>
              <a:t>groups.Select</a:t>
            </a:r>
            <a:r>
              <a:rPr lang="en-US" sz="1400" b="0" dirty="0">
                <a:solidFill>
                  <a:srgbClr val="000000"/>
                </a:solidFill>
                <a:latin typeface="Andale Mono"/>
                <a:cs typeface="Andale Mono"/>
              </a:rPr>
              <a:t>(x =&gt; new Pair(</a:t>
            </a:r>
            <a:r>
              <a:rPr lang="en-US" sz="1400" b="0" dirty="0" err="1">
                <a:solidFill>
                  <a:srgbClr val="000000"/>
                </a:solidFill>
                <a:latin typeface="Andale Mono"/>
                <a:cs typeface="Andale Mono"/>
              </a:rPr>
              <a:t>x.Key</a:t>
            </a:r>
            <a:r>
              <a:rPr lang="en-US" sz="1400" b="0" dirty="0">
                <a:solidFill>
                  <a:srgbClr val="000000"/>
                </a:solidFill>
                <a:latin typeface="Andale Mono"/>
                <a:cs typeface="Andale Mono"/>
              </a:rPr>
              <a:t>, </a:t>
            </a:r>
            <a:r>
              <a:rPr lang="en-US" sz="1400" b="0" dirty="0" err="1">
                <a:solidFill>
                  <a:srgbClr val="000000"/>
                </a:solidFill>
                <a:latin typeface="Andale Mono"/>
                <a:cs typeface="Andale Mono"/>
              </a:rPr>
              <a:t>x.Count</a:t>
            </a:r>
            <a:r>
              <a:rPr lang="en-US" sz="1400" b="0" dirty="0">
                <a:solidFill>
                  <a:srgbClr val="000000"/>
                </a:solidFill>
                <a:latin typeface="Andale Mono"/>
                <a:cs typeface="Andale Mono"/>
              </a:rPr>
              <a:t>()))</a:t>
            </a:r>
            <a:r>
              <a:rPr lang="en-US" sz="1400" b="0" dirty="0" smtClean="0">
                <a:solidFill>
                  <a:srgbClr val="000000"/>
                </a:solidFill>
                <a:latin typeface="Andale Mono"/>
                <a:cs typeface="Andale Mono"/>
              </a:rPr>
              <a:t>;</a:t>
            </a:r>
          </a:p>
          <a:p>
            <a:r>
              <a:rPr lang="en-US" sz="1400" b="0" dirty="0" err="1" smtClean="0">
                <a:solidFill>
                  <a:srgbClr val="000000"/>
                </a:solidFill>
                <a:latin typeface="Andale Mono"/>
                <a:cs typeface="Andale Mono"/>
              </a:rPr>
              <a:t>IQueryable</a:t>
            </a:r>
            <a:r>
              <a:rPr lang="en-US" sz="1400" b="0" dirty="0">
                <a:solidFill>
                  <a:srgbClr val="000000"/>
                </a:solidFill>
                <a:latin typeface="Andale Mono"/>
                <a:cs typeface="Andale Mono"/>
              </a:rPr>
              <a:t>&lt;Pair&gt; ordered </a:t>
            </a:r>
            <a:r>
              <a:rPr lang="en-US" sz="1400" b="0" dirty="0" smtClean="0">
                <a:solidFill>
                  <a:srgbClr val="000000"/>
                </a:solidFill>
                <a:latin typeface="Andale Mono"/>
                <a:cs typeface="Andale Mono"/>
              </a:rPr>
              <a:t>= </a:t>
            </a:r>
            <a:r>
              <a:rPr lang="en-US" sz="1400" b="0" dirty="0" err="1" smtClean="0">
                <a:solidFill>
                  <a:srgbClr val="000000"/>
                </a:solidFill>
                <a:latin typeface="Andale Mono"/>
                <a:cs typeface="Andale Mono"/>
              </a:rPr>
              <a:t>counts.OrderByDescending</a:t>
            </a:r>
            <a:r>
              <a:rPr lang="en-US" sz="1400" b="0" dirty="0">
                <a:solidFill>
                  <a:srgbClr val="000000"/>
                </a:solidFill>
                <a:latin typeface="Andale Mono"/>
                <a:cs typeface="Andale Mono"/>
              </a:rPr>
              <a:t>(x =&gt; </a:t>
            </a:r>
            <a:r>
              <a:rPr lang="en-US" sz="1400" b="0" dirty="0" err="1">
                <a:solidFill>
                  <a:srgbClr val="000000"/>
                </a:solidFill>
                <a:latin typeface="Andale Mono"/>
                <a:cs typeface="Andale Mono"/>
              </a:rPr>
              <a:t>x.Count</a:t>
            </a:r>
            <a:r>
              <a:rPr lang="en-US" sz="1400" b="0" dirty="0">
                <a:solidFill>
                  <a:srgbClr val="000000"/>
                </a:solidFill>
                <a:latin typeface="Andale Mono"/>
                <a:cs typeface="Andale Mono"/>
              </a:rPr>
              <a:t>)</a:t>
            </a:r>
            <a:r>
              <a:rPr lang="en-US" sz="1400" b="0" dirty="0" smtClean="0">
                <a:solidFill>
                  <a:srgbClr val="000000"/>
                </a:solidFill>
                <a:latin typeface="Andale Mono"/>
                <a:cs typeface="Andale Mono"/>
              </a:rPr>
              <a:t>;</a:t>
            </a:r>
          </a:p>
          <a:p>
            <a:r>
              <a:rPr lang="en-US" sz="1400" b="0" dirty="0" err="1" smtClean="0">
                <a:solidFill>
                  <a:srgbClr val="000000"/>
                </a:solidFill>
                <a:latin typeface="Andale Mono"/>
                <a:cs typeface="Andale Mono"/>
              </a:rPr>
              <a:t>IQueryable</a:t>
            </a:r>
            <a:r>
              <a:rPr lang="en-US" sz="1400" b="0" dirty="0">
                <a:solidFill>
                  <a:srgbClr val="000000"/>
                </a:solidFill>
                <a:latin typeface="Andale Mono"/>
                <a:cs typeface="Andale Mono"/>
              </a:rPr>
              <a:t>&lt;Pair&gt; top = </a:t>
            </a:r>
            <a:r>
              <a:rPr lang="en-US" sz="1400" b="0" dirty="0" err="1">
                <a:solidFill>
                  <a:srgbClr val="000000"/>
                </a:solidFill>
                <a:latin typeface="Andale Mono"/>
                <a:cs typeface="Andale Mono"/>
              </a:rPr>
              <a:t>ordered.Take</a:t>
            </a:r>
            <a:r>
              <a:rPr lang="en-US" sz="1400" b="0" dirty="0">
                <a:solidFill>
                  <a:srgbClr val="000000"/>
                </a:solidFill>
                <a:latin typeface="Andale Mono"/>
                <a:cs typeface="Andale Mono"/>
              </a:rPr>
              <a:t>(k);</a:t>
            </a:r>
          </a:p>
        </p:txBody>
      </p:sp>
      <p:sp>
        <p:nvSpPr>
          <p:cNvPr id="5" name="TextBox 4"/>
          <p:cNvSpPr txBox="1"/>
          <p:nvPr/>
        </p:nvSpPr>
        <p:spPr>
          <a:xfrm>
            <a:off x="533400" y="3796605"/>
            <a:ext cx="7010400" cy="1384995"/>
          </a:xfrm>
          <a:prstGeom prst="rect">
            <a:avLst/>
          </a:prstGeom>
          <a:noFill/>
          <a:ln>
            <a:noFill/>
          </a:ln>
        </p:spPr>
        <p:txBody>
          <a:bodyPr wrap="square" rtlCol="0">
            <a:spAutoFit/>
          </a:bodyPr>
          <a:lstStyle/>
          <a:p>
            <a:r>
              <a:rPr lang="en-US" sz="1400" b="0" dirty="0">
                <a:solidFill>
                  <a:srgbClr val="000000"/>
                </a:solidFill>
                <a:latin typeface="Andale Mono"/>
                <a:cs typeface="Andale Mono"/>
              </a:rPr>
              <a:t>a = load </a:t>
            </a:r>
            <a:r>
              <a:rPr lang="en-US" sz="1400" b="0" dirty="0" smtClean="0">
                <a:solidFill>
                  <a:srgbClr val="000000"/>
                </a:solidFill>
                <a:latin typeface="Andale Mono"/>
                <a:cs typeface="Andale Mono"/>
              </a:rPr>
              <a:t>’</a:t>
            </a:r>
            <a:r>
              <a:rPr lang="en-US" sz="1400" b="0" dirty="0" err="1" smtClean="0">
                <a:solidFill>
                  <a:srgbClr val="000000"/>
                </a:solidFill>
                <a:latin typeface="Andale Mono"/>
                <a:cs typeface="Andale Mono"/>
              </a:rPr>
              <a:t>file.txt</a:t>
            </a:r>
            <a:r>
              <a:rPr lang="en-US" sz="1400" b="0" dirty="0">
                <a:solidFill>
                  <a:srgbClr val="000000"/>
                </a:solidFill>
                <a:latin typeface="Andale Mono"/>
                <a:cs typeface="Andale Mono"/>
              </a:rPr>
              <a:t>' as (text: </a:t>
            </a:r>
            <a:r>
              <a:rPr lang="en-US" sz="1400" b="0" dirty="0" err="1">
                <a:solidFill>
                  <a:srgbClr val="000000"/>
                </a:solidFill>
                <a:latin typeface="Andale Mono"/>
                <a:cs typeface="Andale Mono"/>
              </a:rPr>
              <a:t>chararray</a:t>
            </a:r>
            <a:r>
              <a:rPr lang="en-US" sz="1400" b="0" dirty="0">
                <a:solidFill>
                  <a:srgbClr val="000000"/>
                </a:solidFill>
                <a:latin typeface="Andale Mono"/>
                <a:cs typeface="Andale Mono"/>
              </a:rPr>
              <a:t>);</a:t>
            </a:r>
          </a:p>
          <a:p>
            <a:r>
              <a:rPr lang="en-US" sz="1400" b="0" dirty="0">
                <a:solidFill>
                  <a:srgbClr val="000000"/>
                </a:solidFill>
                <a:latin typeface="Andale Mono"/>
                <a:cs typeface="Andale Mono"/>
              </a:rPr>
              <a:t>b = </a:t>
            </a:r>
            <a:r>
              <a:rPr lang="en-US" sz="1400" b="0" dirty="0" err="1">
                <a:solidFill>
                  <a:srgbClr val="000000"/>
                </a:solidFill>
                <a:latin typeface="Andale Mono"/>
                <a:cs typeface="Andale Mono"/>
              </a:rPr>
              <a:t>foreach</a:t>
            </a:r>
            <a:r>
              <a:rPr lang="en-US" sz="1400" b="0" dirty="0">
                <a:solidFill>
                  <a:srgbClr val="000000"/>
                </a:solidFill>
                <a:latin typeface="Andale Mono"/>
                <a:cs typeface="Andale Mono"/>
              </a:rPr>
              <a:t> a generate flatten(TOKENIZE(text)) as term;</a:t>
            </a:r>
          </a:p>
          <a:p>
            <a:r>
              <a:rPr lang="en-US" sz="1400" b="0" dirty="0">
                <a:solidFill>
                  <a:srgbClr val="000000"/>
                </a:solidFill>
                <a:latin typeface="Andale Mono"/>
                <a:cs typeface="Andale Mono"/>
              </a:rPr>
              <a:t>c = group b by term;</a:t>
            </a:r>
          </a:p>
          <a:p>
            <a:r>
              <a:rPr lang="en-US" sz="1400" b="0" dirty="0">
                <a:solidFill>
                  <a:srgbClr val="000000"/>
                </a:solidFill>
                <a:latin typeface="Andale Mono"/>
                <a:cs typeface="Andale Mono"/>
              </a:rPr>
              <a:t>d = </a:t>
            </a:r>
            <a:r>
              <a:rPr lang="en-US" sz="1400" b="0" dirty="0" err="1">
                <a:solidFill>
                  <a:srgbClr val="000000"/>
                </a:solidFill>
                <a:latin typeface="Andale Mono"/>
                <a:cs typeface="Andale Mono"/>
              </a:rPr>
              <a:t>foreach</a:t>
            </a:r>
            <a:r>
              <a:rPr lang="en-US" sz="1400" b="0" dirty="0">
                <a:solidFill>
                  <a:srgbClr val="000000"/>
                </a:solidFill>
                <a:latin typeface="Andale Mono"/>
                <a:cs typeface="Andale Mono"/>
              </a:rPr>
              <a:t> c generate group as term, COUNT(b) as count;</a:t>
            </a:r>
          </a:p>
          <a:p>
            <a:endParaRPr lang="en-US" sz="1400" b="0" dirty="0">
              <a:solidFill>
                <a:srgbClr val="000000"/>
              </a:solidFill>
              <a:latin typeface="Andale Mono"/>
              <a:cs typeface="Andale Mono"/>
            </a:endParaRPr>
          </a:p>
          <a:p>
            <a:r>
              <a:rPr lang="en-US" sz="1400" b="0" dirty="0">
                <a:solidFill>
                  <a:srgbClr val="000000"/>
                </a:solidFill>
                <a:latin typeface="Andale Mono"/>
                <a:cs typeface="Andale Mono"/>
              </a:rPr>
              <a:t>store d into '</a:t>
            </a:r>
            <a:r>
              <a:rPr lang="en-US" sz="1400" b="0" dirty="0" err="1" smtClean="0">
                <a:solidFill>
                  <a:srgbClr val="000000"/>
                </a:solidFill>
                <a:latin typeface="Andale Mono"/>
                <a:cs typeface="Andale Mono"/>
              </a:rPr>
              <a:t>cnt</a:t>
            </a:r>
            <a:r>
              <a:rPr lang="en-US" sz="1400" b="0" dirty="0" smtClean="0">
                <a:solidFill>
                  <a:srgbClr val="000000"/>
                </a:solidFill>
                <a:latin typeface="Andale Mono"/>
                <a:cs typeface="Andale Mono"/>
              </a:rPr>
              <a:t>'</a:t>
            </a:r>
            <a:r>
              <a:rPr lang="en-US" sz="1400" b="0" dirty="0">
                <a:solidFill>
                  <a:srgbClr val="000000"/>
                </a:solidFill>
                <a:latin typeface="Andale Mono"/>
                <a:cs typeface="Andale Mono"/>
              </a:rPr>
              <a:t>;</a:t>
            </a:r>
            <a:endParaRPr lang="en-US" sz="1400" b="0" dirty="0" smtClean="0">
              <a:solidFill>
                <a:srgbClr val="000000"/>
              </a:solidFill>
              <a:latin typeface="Andale Mono"/>
              <a:cs typeface="Andale Mono"/>
            </a:endParaRPr>
          </a:p>
        </p:txBody>
      </p:sp>
      <p:sp>
        <p:nvSpPr>
          <p:cNvPr id="6" name="TextBox 5"/>
          <p:cNvSpPr txBox="1"/>
          <p:nvPr/>
        </p:nvSpPr>
        <p:spPr>
          <a:xfrm>
            <a:off x="304800" y="3276600"/>
            <a:ext cx="1425541" cy="461665"/>
          </a:xfrm>
          <a:prstGeom prst="rect">
            <a:avLst/>
          </a:prstGeom>
          <a:noFill/>
        </p:spPr>
        <p:txBody>
          <a:bodyPr wrap="none" rtlCol="0">
            <a:spAutoFit/>
          </a:bodyPr>
          <a:lstStyle/>
          <a:p>
            <a:r>
              <a:rPr lang="en-US" sz="2400" b="0" dirty="0" smtClean="0">
                <a:solidFill>
                  <a:srgbClr val="000000"/>
                </a:solidFill>
                <a:latin typeface="Gill Sans"/>
                <a:cs typeface="Gill Sans"/>
              </a:rPr>
              <a:t>Compare:</a:t>
            </a:r>
            <a:endParaRPr lang="en-US" sz="2400" b="0" dirty="0">
              <a:solidFill>
                <a:srgbClr val="000000"/>
              </a:solidFill>
              <a:latin typeface="Gill Sans"/>
              <a:cs typeface="Gill Sans"/>
            </a:endParaRPr>
          </a:p>
        </p:txBody>
      </p:sp>
      <p:sp>
        <p:nvSpPr>
          <p:cNvPr id="7" name="TextBox 6"/>
          <p:cNvSpPr txBox="1"/>
          <p:nvPr/>
        </p:nvSpPr>
        <p:spPr>
          <a:xfrm>
            <a:off x="2424517" y="5791200"/>
            <a:ext cx="4357283" cy="584776"/>
          </a:xfrm>
          <a:prstGeom prst="rect">
            <a:avLst/>
          </a:prstGeom>
          <a:noFill/>
        </p:spPr>
        <p:txBody>
          <a:bodyPr wrap="none" rtlCol="0">
            <a:spAutoFit/>
          </a:bodyPr>
          <a:lstStyle/>
          <a:p>
            <a:r>
              <a:rPr lang="en-US" sz="3200" b="0" dirty="0" smtClean="0">
                <a:solidFill>
                  <a:srgbClr val="FF0000"/>
                </a:solidFill>
                <a:latin typeface="Gill Sans"/>
                <a:cs typeface="Gill Sans"/>
              </a:rPr>
              <a:t>Compare and contrast…</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20310046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Dryad?</a:t>
            </a:r>
            <a:endParaRPr lang="en-US" dirty="0"/>
          </a:p>
        </p:txBody>
      </p:sp>
      <p:pic>
        <p:nvPicPr>
          <p:cNvPr id="4" name="Picture 3" descr="Dryad-arc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644121" cy="4267200"/>
          </a:xfrm>
          <a:prstGeom prst="rect">
            <a:avLst/>
          </a:prstGeom>
        </p:spPr>
      </p:pic>
      <p:sp>
        <p:nvSpPr>
          <p:cNvPr id="6" name="TextBox 5"/>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5" name="TextBox 4"/>
          <p:cNvSpPr txBox="1"/>
          <p:nvPr/>
        </p:nvSpPr>
        <p:spPr>
          <a:xfrm>
            <a:off x="304800" y="5410200"/>
            <a:ext cx="8534400" cy="1077218"/>
          </a:xfrm>
          <a:prstGeom prst="rect">
            <a:avLst/>
          </a:prstGeom>
          <a:noFill/>
        </p:spPr>
        <p:txBody>
          <a:bodyPr wrap="square" rtlCol="0">
            <a:spAutoFit/>
          </a:bodyPr>
          <a:lstStyle/>
          <a:p>
            <a:r>
              <a:rPr lang="en-US" b="0" dirty="0">
                <a:solidFill>
                  <a:srgbClr val="000000"/>
                </a:solidFill>
                <a:latin typeface="Gill Sans"/>
                <a:cs typeface="Gill Sans"/>
              </a:rPr>
              <a:t> The Dryad system organization. The job manager (JM</a:t>
            </a:r>
            <a:r>
              <a:rPr lang="en-US" b="0" dirty="0" smtClean="0">
                <a:solidFill>
                  <a:srgbClr val="000000"/>
                </a:solidFill>
                <a:latin typeface="Gill Sans"/>
                <a:cs typeface="Gill Sans"/>
              </a:rPr>
              <a:t>) consults </a:t>
            </a:r>
            <a:r>
              <a:rPr lang="en-US" b="0" dirty="0">
                <a:solidFill>
                  <a:srgbClr val="000000"/>
                </a:solidFill>
                <a:latin typeface="Gill Sans"/>
                <a:cs typeface="Gill Sans"/>
              </a:rPr>
              <a:t>the name server (NS) to discover the list of available </a:t>
            </a:r>
            <a:r>
              <a:rPr lang="en-US" b="0" dirty="0" smtClean="0">
                <a:solidFill>
                  <a:srgbClr val="000000"/>
                </a:solidFill>
                <a:latin typeface="Gill Sans"/>
                <a:cs typeface="Gill Sans"/>
              </a:rPr>
              <a:t>computers. It </a:t>
            </a:r>
            <a:r>
              <a:rPr lang="en-US" b="0" dirty="0">
                <a:solidFill>
                  <a:srgbClr val="000000"/>
                </a:solidFill>
                <a:latin typeface="Gill Sans"/>
                <a:cs typeface="Gill Sans"/>
              </a:rPr>
              <a:t>maintains the job graph and schedules running vertices (V</a:t>
            </a:r>
            <a:r>
              <a:rPr lang="en-US" b="0" dirty="0" smtClean="0">
                <a:solidFill>
                  <a:srgbClr val="000000"/>
                </a:solidFill>
                <a:latin typeface="Gill Sans"/>
                <a:cs typeface="Gill Sans"/>
              </a:rPr>
              <a:t>) as </a:t>
            </a:r>
            <a:r>
              <a:rPr lang="en-US" b="0" dirty="0">
                <a:solidFill>
                  <a:srgbClr val="000000"/>
                </a:solidFill>
                <a:latin typeface="Gill Sans"/>
                <a:cs typeface="Gill Sans"/>
              </a:rPr>
              <a:t>computers become available using the daemon (D) as a </a:t>
            </a:r>
            <a:r>
              <a:rPr lang="en-US" b="0" dirty="0" smtClean="0">
                <a:solidFill>
                  <a:srgbClr val="000000"/>
                </a:solidFill>
                <a:latin typeface="Gill Sans"/>
                <a:cs typeface="Gill Sans"/>
              </a:rPr>
              <a:t>proxy. Vertices </a:t>
            </a:r>
            <a:r>
              <a:rPr lang="en-US" b="0" dirty="0">
                <a:solidFill>
                  <a:srgbClr val="000000"/>
                </a:solidFill>
                <a:latin typeface="Gill Sans"/>
                <a:cs typeface="Gill Sans"/>
              </a:rPr>
              <a:t>exchange data through files, TCP pipes, or shared-</a:t>
            </a:r>
            <a:r>
              <a:rPr lang="en-US" b="0" dirty="0" smtClean="0">
                <a:solidFill>
                  <a:srgbClr val="000000"/>
                </a:solidFill>
                <a:latin typeface="Gill Sans"/>
                <a:cs typeface="Gill Sans"/>
              </a:rPr>
              <a:t>memory channels</a:t>
            </a:r>
            <a:r>
              <a:rPr lang="en-US" b="0" dirty="0">
                <a:solidFill>
                  <a:srgbClr val="000000"/>
                </a:solidFill>
                <a:latin typeface="Gill Sans"/>
                <a:cs typeface="Gill Sans"/>
              </a:rPr>
              <a:t>. The shaded bar indicates the vertices in the job that </a:t>
            </a:r>
            <a:r>
              <a:rPr lang="en-US" b="0" dirty="0" smtClean="0">
                <a:solidFill>
                  <a:srgbClr val="000000"/>
                </a:solidFill>
                <a:latin typeface="Gill Sans"/>
                <a:cs typeface="Gill Sans"/>
              </a:rPr>
              <a:t>are currently </a:t>
            </a:r>
            <a:r>
              <a:rPr lang="en-US" b="0" dirty="0">
                <a:solidFill>
                  <a:srgbClr val="000000"/>
                </a:solidFill>
                <a:latin typeface="Gill Sans"/>
                <a:cs typeface="Gill Sans"/>
              </a:rPr>
              <a:t>running.</a:t>
            </a:r>
          </a:p>
        </p:txBody>
      </p:sp>
    </p:spTree>
    <p:extLst>
      <p:ext uri="{BB962C8B-B14F-4D97-AF65-F5344CB8AC3E}">
        <p14:creationId xmlns:p14="http://schemas.microsoft.com/office/powerpoint/2010/main" val="2058278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a:t>
            </a:r>
            <a:endParaRPr lang="en-US" dirty="0"/>
          </a:p>
        </p:txBody>
      </p:sp>
      <p:sp>
        <p:nvSpPr>
          <p:cNvPr id="3" name="Content Placeholder 2"/>
          <p:cNvSpPr>
            <a:spLocks noGrp="1"/>
          </p:cNvSpPr>
          <p:nvPr>
            <p:ph idx="1"/>
          </p:nvPr>
        </p:nvSpPr>
        <p:spPr/>
        <p:txBody>
          <a:bodyPr/>
          <a:lstStyle/>
          <a:p>
            <a:r>
              <a:rPr lang="en-US" dirty="0" smtClean="0"/>
              <a:t>One popular answer to “What’s beyond MapReduce?”</a:t>
            </a:r>
          </a:p>
          <a:p>
            <a:r>
              <a:rPr lang="en-US" dirty="0" smtClean="0"/>
              <a:t>Open-source engine for large-scale batch processing</a:t>
            </a:r>
          </a:p>
          <a:p>
            <a:pPr lvl="1"/>
            <a:r>
              <a:rPr lang="en-US" dirty="0" smtClean="0"/>
              <a:t>Supports generalized </a:t>
            </a:r>
            <a:r>
              <a:rPr lang="en-US" dirty="0" err="1" smtClean="0"/>
              <a:t>dataflows</a:t>
            </a:r>
            <a:endParaRPr lang="en-US" dirty="0" smtClean="0"/>
          </a:p>
          <a:p>
            <a:pPr lvl="1"/>
            <a:r>
              <a:rPr lang="en-US" dirty="0" smtClean="0"/>
              <a:t>Written in </a:t>
            </a:r>
            <a:r>
              <a:rPr lang="en-US" dirty="0" err="1" smtClean="0"/>
              <a:t>Scala</a:t>
            </a:r>
            <a:r>
              <a:rPr lang="en-US" dirty="0" smtClean="0"/>
              <a:t>, with bindings in Java and Python</a:t>
            </a:r>
          </a:p>
          <a:p>
            <a:r>
              <a:rPr lang="en-US" dirty="0" smtClean="0"/>
              <a:t>Brief history:</a:t>
            </a:r>
          </a:p>
          <a:p>
            <a:pPr lvl="1"/>
            <a:r>
              <a:rPr lang="en-US" dirty="0" smtClean="0"/>
              <a:t>Developed at UC Berkeley </a:t>
            </a:r>
            <a:r>
              <a:rPr lang="en-US" dirty="0" err="1" smtClean="0"/>
              <a:t>AMPLab</a:t>
            </a:r>
            <a:r>
              <a:rPr lang="en-US" dirty="0" smtClean="0"/>
              <a:t> in 2009</a:t>
            </a:r>
          </a:p>
          <a:p>
            <a:pPr lvl="1"/>
            <a:r>
              <a:rPr lang="en-US" dirty="0" smtClean="0"/>
              <a:t>Open-sourced in 2010</a:t>
            </a:r>
          </a:p>
          <a:p>
            <a:pPr lvl="1"/>
            <a:r>
              <a:rPr lang="en-US" dirty="0" smtClean="0"/>
              <a:t>Became top-level Apache project in February 2014</a:t>
            </a:r>
          </a:p>
          <a:p>
            <a:pPr lvl="1"/>
            <a:r>
              <a:rPr lang="en-US" dirty="0" smtClean="0"/>
              <a:t>Commercial support provided by </a:t>
            </a:r>
            <a:r>
              <a:rPr lang="en-US" dirty="0" err="1" smtClean="0"/>
              <a:t>DataBricks</a:t>
            </a:r>
            <a:endParaRPr lang="en-US" dirty="0"/>
          </a:p>
        </p:txBody>
      </p:sp>
    </p:spTree>
    <p:extLst>
      <p:ext uri="{BB962C8B-B14F-4D97-AF65-F5344CB8AC3E}">
        <p14:creationId xmlns:p14="http://schemas.microsoft.com/office/powerpoint/2010/main" val="2526714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Resilient Distributed Datasets (RDDs)</a:t>
            </a:r>
            <a:endParaRPr lang="en-US" dirty="0"/>
          </a:p>
        </p:txBody>
      </p:sp>
      <p:sp>
        <p:nvSpPr>
          <p:cNvPr id="3" name="Content Placeholder 2"/>
          <p:cNvSpPr>
            <a:spLocks noGrp="1"/>
          </p:cNvSpPr>
          <p:nvPr>
            <p:ph idx="1"/>
          </p:nvPr>
        </p:nvSpPr>
        <p:spPr/>
        <p:txBody>
          <a:bodyPr/>
          <a:lstStyle/>
          <a:p>
            <a:r>
              <a:rPr lang="en-US" dirty="0" smtClean="0"/>
              <a:t>RDD: Spark “primitive” representing a collection of records</a:t>
            </a:r>
          </a:p>
          <a:p>
            <a:pPr lvl="1"/>
            <a:r>
              <a:rPr lang="en-US" dirty="0" smtClean="0"/>
              <a:t>Immutable</a:t>
            </a:r>
          </a:p>
          <a:p>
            <a:pPr lvl="1"/>
            <a:r>
              <a:rPr lang="en-US" dirty="0" smtClean="0"/>
              <a:t>Partitioned (the </a:t>
            </a:r>
            <a:r>
              <a:rPr lang="en-US" i="1" dirty="0" smtClean="0"/>
              <a:t>D</a:t>
            </a:r>
            <a:r>
              <a:rPr lang="en-US" dirty="0" smtClean="0"/>
              <a:t> in RDD)</a:t>
            </a:r>
          </a:p>
          <a:p>
            <a:r>
              <a:rPr lang="en-US" dirty="0" smtClean="0"/>
              <a:t>Transformations operate on an RDD to create another RDD</a:t>
            </a:r>
          </a:p>
          <a:p>
            <a:pPr lvl="1"/>
            <a:r>
              <a:rPr lang="en-US" dirty="0" smtClean="0"/>
              <a:t>Coarse-grained manipulations only</a:t>
            </a:r>
          </a:p>
          <a:p>
            <a:pPr lvl="1"/>
            <a:r>
              <a:rPr lang="en-US" dirty="0" smtClean="0"/>
              <a:t>RDDs keep track of </a:t>
            </a:r>
            <a:r>
              <a:rPr lang="en-US" i="1" dirty="0" smtClean="0"/>
              <a:t>lineage</a:t>
            </a:r>
          </a:p>
          <a:p>
            <a:r>
              <a:rPr lang="en-US" dirty="0" smtClean="0"/>
              <a:t>Persistence</a:t>
            </a:r>
          </a:p>
          <a:p>
            <a:pPr lvl="1"/>
            <a:r>
              <a:rPr lang="en-US" dirty="0" smtClean="0"/>
              <a:t>RDDs can be materialized in memory or on disk</a:t>
            </a:r>
          </a:p>
          <a:p>
            <a:pPr lvl="1"/>
            <a:r>
              <a:rPr lang="en-US" dirty="0" smtClean="0"/>
              <a:t>OOM or machine failures: What happens?</a:t>
            </a:r>
          </a:p>
          <a:p>
            <a:r>
              <a:rPr lang="en-US" dirty="0" smtClean="0"/>
              <a:t>Fault tolerance (the </a:t>
            </a:r>
            <a:r>
              <a:rPr lang="en-US" i="1" dirty="0" smtClean="0"/>
              <a:t>R</a:t>
            </a:r>
            <a:r>
              <a:rPr lang="en-US" dirty="0" smtClean="0"/>
              <a:t> in RDD):</a:t>
            </a:r>
          </a:p>
          <a:p>
            <a:pPr lvl="1"/>
            <a:r>
              <a:rPr lang="en-US" dirty="0" smtClean="0"/>
              <a:t>RDDs can </a:t>
            </a:r>
            <a:r>
              <a:rPr lang="en-US" i="1" dirty="0" smtClean="0"/>
              <a:t>always</a:t>
            </a:r>
            <a:r>
              <a:rPr lang="en-US" dirty="0" smtClean="0"/>
              <a:t> be recomputed from stable storage (disk)</a:t>
            </a:r>
            <a:endParaRPr lang="en-US" dirty="0"/>
          </a:p>
        </p:txBody>
      </p:sp>
    </p:spTree>
    <p:extLst>
      <p:ext uri="{BB962C8B-B14F-4D97-AF65-F5344CB8AC3E}">
        <p14:creationId xmlns:p14="http://schemas.microsoft.com/office/powerpoint/2010/main" val="1941538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on RDDs</a:t>
            </a:r>
            <a:endParaRPr lang="en-US" dirty="0"/>
          </a:p>
        </p:txBody>
      </p:sp>
      <p:sp>
        <p:nvSpPr>
          <p:cNvPr id="3" name="Content Placeholder 2"/>
          <p:cNvSpPr>
            <a:spLocks noGrp="1"/>
          </p:cNvSpPr>
          <p:nvPr>
            <p:ph idx="1"/>
          </p:nvPr>
        </p:nvSpPr>
        <p:spPr/>
        <p:txBody>
          <a:bodyPr/>
          <a:lstStyle/>
          <a:p>
            <a:r>
              <a:rPr lang="en-US" dirty="0" smtClean="0"/>
              <a:t>Transformations (lazy):</a:t>
            </a:r>
          </a:p>
          <a:p>
            <a:pPr lvl="1"/>
            <a:r>
              <a:rPr lang="en-US" dirty="0" smtClean="0"/>
              <a:t>map</a:t>
            </a:r>
          </a:p>
          <a:p>
            <a:pPr lvl="1"/>
            <a:r>
              <a:rPr lang="en-US" dirty="0" err="1" smtClean="0"/>
              <a:t>flatMap</a:t>
            </a:r>
            <a:endParaRPr lang="en-US" dirty="0" smtClean="0"/>
          </a:p>
          <a:p>
            <a:pPr lvl="1"/>
            <a:r>
              <a:rPr lang="en-US" dirty="0" smtClean="0"/>
              <a:t>filter</a:t>
            </a:r>
          </a:p>
          <a:p>
            <a:pPr lvl="1"/>
            <a:r>
              <a:rPr lang="en-US" dirty="0" smtClean="0"/>
              <a:t>union/intersection</a:t>
            </a:r>
          </a:p>
          <a:p>
            <a:pPr lvl="1"/>
            <a:r>
              <a:rPr lang="en-US" dirty="0" smtClean="0"/>
              <a:t>join</a:t>
            </a:r>
          </a:p>
          <a:p>
            <a:pPr lvl="1"/>
            <a:r>
              <a:rPr lang="en-US" dirty="0" err="1" smtClean="0"/>
              <a:t>reduceByKey</a:t>
            </a:r>
            <a:endParaRPr lang="en-US" dirty="0" smtClean="0"/>
          </a:p>
          <a:p>
            <a:pPr lvl="1"/>
            <a:r>
              <a:rPr lang="en-US" dirty="0" err="1" smtClean="0"/>
              <a:t>groupByKey</a:t>
            </a:r>
            <a:endParaRPr lang="en-US" dirty="0" smtClean="0"/>
          </a:p>
          <a:p>
            <a:pPr lvl="1"/>
            <a:r>
              <a:rPr lang="en-US" dirty="0" smtClean="0"/>
              <a:t>…</a:t>
            </a:r>
            <a:endParaRPr lang="en-US" dirty="0"/>
          </a:p>
          <a:p>
            <a:r>
              <a:rPr lang="en-US" dirty="0" smtClean="0"/>
              <a:t>Actions (actually trigger computations)</a:t>
            </a:r>
          </a:p>
          <a:p>
            <a:pPr lvl="1"/>
            <a:r>
              <a:rPr lang="en-US" dirty="0" smtClean="0"/>
              <a:t>collect</a:t>
            </a:r>
          </a:p>
          <a:p>
            <a:pPr lvl="1"/>
            <a:r>
              <a:rPr lang="en-US" dirty="0" err="1" smtClean="0"/>
              <a:t>saveAsTextFile</a:t>
            </a:r>
            <a:r>
              <a:rPr lang="en-US" dirty="0" smtClean="0"/>
              <a:t>/</a:t>
            </a:r>
            <a:r>
              <a:rPr lang="en-US" dirty="0" err="1" smtClean="0"/>
              <a:t>saveAsSequenceFile</a:t>
            </a:r>
            <a:endParaRPr lang="en-US" dirty="0" smtClean="0"/>
          </a:p>
          <a:p>
            <a:pPr lvl="1"/>
            <a:r>
              <a:rPr lang="en-US" dirty="0" smtClean="0"/>
              <a:t>…</a:t>
            </a:r>
            <a:endParaRPr lang="en-US" dirty="0"/>
          </a:p>
        </p:txBody>
      </p:sp>
    </p:spTree>
    <p:extLst>
      <p:ext uri="{BB962C8B-B14F-4D97-AF65-F5344CB8AC3E}">
        <p14:creationId xmlns:p14="http://schemas.microsoft.com/office/powerpoint/2010/main" val="3261450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Architecture</a:t>
            </a:r>
            <a:endParaRPr lang="en-US" dirty="0"/>
          </a:p>
        </p:txBody>
      </p:sp>
      <p:pic>
        <p:nvPicPr>
          <p:cNvPr id="4" name="Picture 3" descr="Spark-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6732568" cy="4305300"/>
          </a:xfrm>
          <a:prstGeom prst="rect">
            <a:avLst/>
          </a:prstGeom>
        </p:spPr>
      </p:pic>
    </p:spTree>
    <p:extLst>
      <p:ext uri="{BB962C8B-B14F-4D97-AF65-F5344CB8AC3E}">
        <p14:creationId xmlns:p14="http://schemas.microsoft.com/office/powerpoint/2010/main" val="4127361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Physical Operators</a:t>
            </a:r>
            <a:endParaRPr lang="en-US" dirty="0"/>
          </a:p>
        </p:txBody>
      </p:sp>
      <p:pic>
        <p:nvPicPr>
          <p:cNvPr id="3" name="Picture 2" descr="Spark-physic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32885"/>
            <a:ext cx="8305800" cy="5344115"/>
          </a:xfrm>
          <a:prstGeom prst="rect">
            <a:avLst/>
          </a:prstGeom>
        </p:spPr>
      </p:pic>
    </p:spTree>
    <p:extLst>
      <p:ext uri="{BB962C8B-B14F-4D97-AF65-F5344CB8AC3E}">
        <p14:creationId xmlns:p14="http://schemas.microsoft.com/office/powerpoint/2010/main" val="1285916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and Pig</a:t>
            </a:r>
            <a:endParaRPr lang="en-US" dirty="0"/>
          </a:p>
        </p:txBody>
      </p:sp>
      <p:sp>
        <p:nvSpPr>
          <p:cNvPr id="3" name="Content Placeholder 2"/>
          <p:cNvSpPr>
            <a:spLocks noGrp="1"/>
          </p:cNvSpPr>
          <p:nvPr>
            <p:ph idx="1"/>
          </p:nvPr>
        </p:nvSpPr>
        <p:spPr/>
        <p:txBody>
          <a:bodyPr/>
          <a:lstStyle/>
          <a:p>
            <a:r>
              <a:rPr lang="en-US" dirty="0" smtClean="0"/>
              <a:t>Hive: data warehousing application in Hadoop</a:t>
            </a:r>
          </a:p>
          <a:p>
            <a:pPr lvl="1"/>
            <a:r>
              <a:rPr lang="en-US" dirty="0" smtClean="0"/>
              <a:t>Query language is HQL, variant of SQL</a:t>
            </a:r>
          </a:p>
          <a:p>
            <a:pPr lvl="1"/>
            <a:r>
              <a:rPr lang="en-US" dirty="0" smtClean="0"/>
              <a:t>Tables stored on HDFS with different encodings</a:t>
            </a:r>
          </a:p>
          <a:p>
            <a:pPr lvl="1"/>
            <a:r>
              <a:rPr lang="en-US" dirty="0" smtClean="0"/>
              <a:t>Developed by </a:t>
            </a:r>
            <a:r>
              <a:rPr lang="en-US" dirty="0" err="1" smtClean="0"/>
              <a:t>Facebook</a:t>
            </a:r>
            <a:r>
              <a:rPr lang="en-US" dirty="0" smtClean="0"/>
              <a:t>, now open source</a:t>
            </a:r>
          </a:p>
          <a:p>
            <a:r>
              <a:rPr lang="en-US" dirty="0" smtClean="0"/>
              <a:t>Pig: large-scale data processing system</a:t>
            </a:r>
          </a:p>
          <a:p>
            <a:pPr lvl="1"/>
            <a:r>
              <a:rPr lang="en-US" dirty="0" smtClean="0"/>
              <a:t>Scripts are written in Pig Latin, a dataflow language</a:t>
            </a:r>
          </a:p>
          <a:p>
            <a:pPr lvl="1"/>
            <a:r>
              <a:rPr lang="en-US" dirty="0" smtClean="0"/>
              <a:t>Programmer focuses on data transformations</a:t>
            </a:r>
          </a:p>
          <a:p>
            <a:pPr lvl="1"/>
            <a:r>
              <a:rPr lang="en-US" dirty="0" smtClean="0"/>
              <a:t>Developed by Yahoo!, now open source</a:t>
            </a:r>
          </a:p>
          <a:p>
            <a:r>
              <a:rPr lang="en-US" dirty="0" smtClean="0"/>
              <a:t>Common idea:</a:t>
            </a:r>
          </a:p>
          <a:p>
            <a:pPr lvl="1"/>
            <a:r>
              <a:rPr lang="en-US" dirty="0" smtClean="0"/>
              <a:t>Provide higher-level language to facilitate large-data processing</a:t>
            </a:r>
          </a:p>
          <a:p>
            <a:pPr lvl="1"/>
            <a:r>
              <a:rPr lang="en-US" dirty="0" smtClean="0"/>
              <a:t>Higher-level language “compiles down” to Hadoop jobs</a:t>
            </a:r>
          </a:p>
          <a:p>
            <a:pPr lvl="1"/>
            <a:endParaRPr lang="en-US" dirty="0" smtClean="0"/>
          </a:p>
          <a:p>
            <a:pPr lvl="1"/>
            <a:endParaRPr lang="en-US" dirty="0"/>
          </a:p>
        </p:txBody>
      </p:sp>
      <p:pic>
        <p:nvPicPr>
          <p:cNvPr id="5" name="Picture 4" descr="hive-logo.png"/>
          <p:cNvPicPr>
            <a:picLocks noChangeAspect="1"/>
          </p:cNvPicPr>
          <p:nvPr/>
        </p:nvPicPr>
        <p:blipFill>
          <a:blip r:embed="rId2" cstate="print"/>
          <a:stretch>
            <a:fillRect/>
          </a:stretch>
        </p:blipFill>
        <p:spPr>
          <a:xfrm>
            <a:off x="7162800" y="914400"/>
            <a:ext cx="1795299" cy="1606320"/>
          </a:xfrm>
          <a:prstGeom prst="rect">
            <a:avLst/>
          </a:prstGeom>
        </p:spPr>
      </p:pic>
      <p:pic>
        <p:nvPicPr>
          <p:cNvPr id="6" name="Picture 5" descr="pig-in-overalls-big.gif"/>
          <p:cNvPicPr>
            <a:picLocks noChangeAspect="1"/>
          </p:cNvPicPr>
          <p:nvPr/>
        </p:nvPicPr>
        <p:blipFill>
          <a:blip r:embed="rId3" cstate="print"/>
          <a:stretch>
            <a:fillRect/>
          </a:stretch>
        </p:blipFill>
        <p:spPr>
          <a:xfrm>
            <a:off x="7429394" y="2743200"/>
            <a:ext cx="1181206" cy="1752600"/>
          </a:xfrm>
          <a:prstGeom prst="rect">
            <a:avLst/>
          </a:prstGeom>
        </p:spPr>
      </p:pic>
    </p:spTree>
    <p:extLst>
      <p:ext uri="{BB962C8B-B14F-4D97-AF65-F5344CB8AC3E}">
        <p14:creationId xmlns:p14="http://schemas.microsoft.com/office/powerpoint/2010/main" val="10497979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Execution Plan</a:t>
            </a:r>
            <a:endParaRPr lang="en-US" dirty="0"/>
          </a:p>
        </p:txBody>
      </p:sp>
      <p:pic>
        <p:nvPicPr>
          <p:cNvPr id="4" name="Picture 3" descr="Spark-pl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90600"/>
            <a:ext cx="8153400" cy="5677182"/>
          </a:xfrm>
          <a:prstGeom prst="rect">
            <a:avLst/>
          </a:prstGeom>
        </p:spPr>
      </p:pic>
    </p:spTree>
    <p:extLst>
      <p:ext uri="{BB962C8B-B14F-4D97-AF65-F5344CB8AC3E}">
        <p14:creationId xmlns:p14="http://schemas.microsoft.com/office/powerpoint/2010/main" val="3332884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What’s beyond MapReduce?</a:t>
            </a:r>
          </a:p>
          <a:p>
            <a:pPr lvl="1"/>
            <a:r>
              <a:rPr lang="en-US" dirty="0" smtClean="0"/>
              <a:t>SQL on Hadoop</a:t>
            </a:r>
          </a:p>
          <a:p>
            <a:pPr lvl="1"/>
            <a:r>
              <a:rPr lang="en-US" dirty="0" smtClean="0"/>
              <a:t>Dataflow languages</a:t>
            </a:r>
          </a:p>
          <a:p>
            <a:r>
              <a:rPr lang="en-US" dirty="0" smtClean="0"/>
              <a:t>Past and present developments</a:t>
            </a:r>
          </a:p>
        </p:txBody>
      </p:sp>
    </p:spTree>
    <p:extLst>
      <p:ext uri="{BB962C8B-B14F-4D97-AF65-F5344CB8AC3E}">
        <p14:creationId xmlns:p14="http://schemas.microsoft.com/office/powerpoint/2010/main" val="358521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(Japanese rock garden)</a:t>
            </a:r>
            <a:endParaRPr lang="en-US" sz="1000" b="0" dirty="0">
              <a:solidFill>
                <a:srgbClr val="FFFFFF"/>
              </a:solidFill>
            </a:endParaRPr>
          </a:p>
        </p:txBody>
      </p:sp>
      <p:sp>
        <p:nvSpPr>
          <p:cNvPr id="6" name="Title 3"/>
          <p:cNvSpPr txBox="1">
            <a:spLocks/>
          </p:cNvSpPr>
          <p:nvPr/>
        </p:nvSpPr>
        <p:spPr>
          <a:xfrm>
            <a:off x="0" y="2476500"/>
            <a:ext cx="9144000" cy="1028700"/>
          </a:xfrm>
          <a:prstGeom prst="rect">
            <a:avLst/>
          </a:prstGeom>
        </p:spPr>
        <p:txBody>
          <a:bodyPr/>
          <a:lst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pPr algn="ctr"/>
            <a:r>
              <a:rPr lang="en-US" sz="7200" b="0" dirty="0" smtClean="0">
                <a:solidFill>
                  <a:schemeClr val="tx1"/>
                </a:solidFill>
              </a:rPr>
              <a:t>Questions?</a:t>
            </a:r>
            <a:endParaRPr lang="en-US" sz="7200" b="0" dirty="0">
              <a:solidFill>
                <a:schemeClr val="tx1"/>
              </a:solidFill>
            </a:endParaRPr>
          </a:p>
        </p:txBody>
      </p:sp>
    </p:spTree>
    <p:extLst>
      <p:ext uri="{BB962C8B-B14F-4D97-AF65-F5344CB8AC3E}">
        <p14:creationId xmlns:p14="http://schemas.microsoft.com/office/powerpoint/2010/main" val="2161109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smtClean="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smtClean="0">
                <a:solidFill>
                  <a:srgbClr val="FFFFFF"/>
                </a:solidFill>
                <a:latin typeface="Gill Sans"/>
                <a:cs typeface="Gill Sans"/>
              </a:rPr>
              <a:t>Jeff </a:t>
            </a:r>
            <a:r>
              <a:rPr lang="en-US" b="0" dirty="0" err="1" smtClean="0">
                <a:solidFill>
                  <a:srgbClr val="FFFFFF"/>
                </a:solidFill>
                <a:latin typeface="Gill Sans"/>
                <a:cs typeface="Gill Sans"/>
              </a:rPr>
              <a:t>Hammerbacher</a:t>
            </a:r>
            <a:r>
              <a:rPr lang="en-US" b="0" dirty="0" smtClean="0">
                <a:solidFill>
                  <a:srgbClr val="FFFFFF"/>
                </a:solidFill>
                <a:latin typeface="Gill Sans"/>
                <a:cs typeface="Gill Sans"/>
              </a:rPr>
              <a:t>, Information Platforms and the Rise of the Data Scientist. </a:t>
            </a:r>
            <a:br>
              <a:rPr lang="en-US" b="0" dirty="0" smtClean="0">
                <a:solidFill>
                  <a:srgbClr val="FFFFFF"/>
                </a:solidFill>
                <a:latin typeface="Gill Sans"/>
                <a:cs typeface="Gill Sans"/>
              </a:rPr>
            </a:br>
            <a:r>
              <a:rPr lang="en-US" b="0" dirty="0" smtClean="0">
                <a:solidFill>
                  <a:srgbClr val="FFFFFF"/>
                </a:solidFill>
                <a:latin typeface="Gill Sans"/>
                <a:cs typeface="Gill Sans"/>
              </a:rPr>
              <a:t>In, </a:t>
            </a:r>
            <a:r>
              <a:rPr lang="en-US" b="0" i="1" dirty="0" smtClean="0">
                <a:solidFill>
                  <a:srgbClr val="FFFFFF"/>
                </a:solidFill>
                <a:latin typeface="Gill Sans"/>
                <a:cs typeface="Gill Sans"/>
              </a:rPr>
              <a:t>Beautiful Data</a:t>
            </a:r>
            <a:r>
              <a:rPr lang="en-US" b="0" dirty="0" smtClean="0">
                <a:solidFill>
                  <a:srgbClr val="FFFFFF"/>
                </a:solidFill>
                <a:latin typeface="Gill Sans"/>
                <a:cs typeface="Gill Sans"/>
              </a:rPr>
              <a:t>, O’Reilly, 2009. </a:t>
            </a:r>
            <a:endParaRPr lang="en-US" sz="1050" b="0" dirty="0">
              <a:solidFill>
                <a:srgbClr val="FFFFFF"/>
              </a:solidFill>
              <a:latin typeface="Gill Sans"/>
              <a:cs typeface="Gill Sans"/>
            </a:endParaRPr>
          </a:p>
        </p:txBody>
      </p:sp>
    </p:spTree>
    <p:extLst>
      <p:ext uri="{BB962C8B-B14F-4D97-AF65-F5344CB8AC3E}">
        <p14:creationId xmlns:p14="http://schemas.microsoft.com/office/powerpoint/2010/main" val="7752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Example</a:t>
            </a:r>
            <a:endParaRPr lang="en-US" dirty="0"/>
          </a:p>
        </p:txBody>
      </p:sp>
      <p:sp>
        <p:nvSpPr>
          <p:cNvPr id="3" name="Content Placeholder 2"/>
          <p:cNvSpPr>
            <a:spLocks noGrp="1"/>
          </p:cNvSpPr>
          <p:nvPr>
            <p:ph idx="1"/>
          </p:nvPr>
        </p:nvSpPr>
        <p:spPr/>
        <p:txBody>
          <a:bodyPr/>
          <a:lstStyle/>
          <a:p>
            <a:r>
              <a:rPr lang="en-US" dirty="0" smtClean="0"/>
              <a:t>Hive looks similar to an SQL database</a:t>
            </a:r>
          </a:p>
          <a:p>
            <a:r>
              <a:rPr lang="en-US" dirty="0" smtClean="0"/>
              <a:t>Relational join on two tables:</a:t>
            </a:r>
          </a:p>
          <a:p>
            <a:pPr lvl="1"/>
            <a:r>
              <a:rPr lang="en-US" dirty="0" smtClean="0"/>
              <a:t>Table of word counts from Shakespeare collection</a:t>
            </a:r>
          </a:p>
          <a:p>
            <a:pPr lvl="1"/>
            <a:r>
              <a:rPr lang="en-US" dirty="0" smtClean="0"/>
              <a:t>Table of word counts from the bible</a:t>
            </a:r>
          </a:p>
          <a:p>
            <a:pPr lvl="1"/>
            <a:endParaRPr lang="en-US" dirty="0"/>
          </a:p>
        </p:txBody>
      </p:sp>
      <p:sp>
        <p:nvSpPr>
          <p:cNvPr id="4" name="TextBox 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Material drawn from </a:t>
            </a:r>
            <a:r>
              <a:rPr lang="en-US" sz="1000" b="0" dirty="0" err="1" smtClean="0">
                <a:solidFill>
                  <a:schemeClr val="bg2"/>
                </a:solidFill>
              </a:rPr>
              <a:t>Cloudera</a:t>
            </a:r>
            <a:r>
              <a:rPr lang="en-US" sz="1000" b="0" dirty="0" smtClean="0">
                <a:solidFill>
                  <a:schemeClr val="bg2"/>
                </a:solidFill>
              </a:rPr>
              <a:t> training VM</a:t>
            </a:r>
            <a:endParaRPr lang="en-US" sz="1000" b="0" dirty="0">
              <a:solidFill>
                <a:schemeClr val="bg2"/>
              </a:solidFill>
            </a:endParaRPr>
          </a:p>
        </p:txBody>
      </p:sp>
      <p:sp>
        <p:nvSpPr>
          <p:cNvPr id="5" name="TextBox 4"/>
          <p:cNvSpPr txBox="1"/>
          <p:nvPr/>
        </p:nvSpPr>
        <p:spPr>
          <a:xfrm>
            <a:off x="1143000" y="2971800"/>
            <a:ext cx="7010400" cy="3539430"/>
          </a:xfrm>
          <a:prstGeom prst="rect">
            <a:avLst/>
          </a:prstGeom>
          <a:noFill/>
        </p:spPr>
        <p:txBody>
          <a:bodyPr wrap="square" rtlCol="0">
            <a:spAutoFit/>
          </a:bodyPr>
          <a:lstStyle/>
          <a:p>
            <a:r>
              <a:rPr lang="en-US" b="0" dirty="0" smtClean="0">
                <a:solidFill>
                  <a:schemeClr val="bg1"/>
                </a:solidFill>
              </a:rPr>
              <a:t>SELECT </a:t>
            </a:r>
            <a:r>
              <a:rPr lang="en-US" b="0" dirty="0" err="1" smtClean="0">
                <a:solidFill>
                  <a:schemeClr val="bg1"/>
                </a:solidFill>
              </a:rPr>
              <a:t>s.word</a:t>
            </a:r>
            <a:r>
              <a:rPr lang="en-US" b="0" dirty="0" smtClean="0">
                <a:solidFill>
                  <a:schemeClr val="bg1"/>
                </a:solidFill>
              </a:rPr>
              <a:t>, </a:t>
            </a:r>
            <a:r>
              <a:rPr lang="en-US" b="0" dirty="0" err="1" smtClean="0">
                <a:solidFill>
                  <a:schemeClr val="bg1"/>
                </a:solidFill>
              </a:rPr>
              <a:t>s.freq</a:t>
            </a:r>
            <a:r>
              <a:rPr lang="en-US" b="0" dirty="0" smtClean="0">
                <a:solidFill>
                  <a:schemeClr val="bg1"/>
                </a:solidFill>
              </a:rPr>
              <a:t>, </a:t>
            </a:r>
            <a:r>
              <a:rPr lang="en-US" b="0" dirty="0" err="1" smtClean="0">
                <a:solidFill>
                  <a:schemeClr val="bg1"/>
                </a:solidFill>
              </a:rPr>
              <a:t>k.freq</a:t>
            </a:r>
            <a:r>
              <a:rPr lang="en-US" b="0" dirty="0" smtClean="0">
                <a:solidFill>
                  <a:schemeClr val="bg1"/>
                </a:solidFill>
              </a:rPr>
              <a:t> FROM </a:t>
            </a:r>
            <a:r>
              <a:rPr lang="en-US" b="0" dirty="0" err="1" smtClean="0">
                <a:solidFill>
                  <a:schemeClr val="bg1"/>
                </a:solidFill>
              </a:rPr>
              <a:t>shakespeare</a:t>
            </a:r>
            <a:r>
              <a:rPr lang="en-US" b="0" dirty="0" smtClean="0">
                <a:solidFill>
                  <a:schemeClr val="bg1"/>
                </a:solidFill>
              </a:rPr>
              <a:t> s </a:t>
            </a:r>
          </a:p>
          <a:p>
            <a:r>
              <a:rPr lang="en-US" b="0" dirty="0" smtClean="0">
                <a:solidFill>
                  <a:schemeClr val="bg1"/>
                </a:solidFill>
              </a:rPr>
              <a:t>  JOIN bible k ON (</a:t>
            </a:r>
            <a:r>
              <a:rPr lang="en-US" b="0" dirty="0" err="1" smtClean="0">
                <a:solidFill>
                  <a:schemeClr val="bg1"/>
                </a:solidFill>
              </a:rPr>
              <a:t>s.word</a:t>
            </a:r>
            <a:r>
              <a:rPr lang="en-US" b="0" dirty="0" smtClean="0">
                <a:solidFill>
                  <a:schemeClr val="bg1"/>
                </a:solidFill>
              </a:rPr>
              <a:t> = </a:t>
            </a:r>
            <a:r>
              <a:rPr lang="en-US" b="0" dirty="0" err="1" smtClean="0">
                <a:solidFill>
                  <a:schemeClr val="bg1"/>
                </a:solidFill>
              </a:rPr>
              <a:t>k.word</a:t>
            </a:r>
            <a:r>
              <a:rPr lang="en-US" b="0" dirty="0" smtClean="0">
                <a:solidFill>
                  <a:schemeClr val="bg1"/>
                </a:solidFill>
              </a:rPr>
              <a:t>) WHERE </a:t>
            </a:r>
            <a:r>
              <a:rPr lang="en-US" b="0" dirty="0" err="1" smtClean="0">
                <a:solidFill>
                  <a:schemeClr val="bg1"/>
                </a:solidFill>
              </a:rPr>
              <a:t>s.freq</a:t>
            </a:r>
            <a:r>
              <a:rPr lang="en-US" b="0" dirty="0" smtClean="0">
                <a:solidFill>
                  <a:schemeClr val="bg1"/>
                </a:solidFill>
              </a:rPr>
              <a:t> &gt;= 1 AND </a:t>
            </a:r>
            <a:r>
              <a:rPr lang="en-US" b="0" dirty="0" err="1" smtClean="0">
                <a:solidFill>
                  <a:schemeClr val="bg1"/>
                </a:solidFill>
              </a:rPr>
              <a:t>k.freq</a:t>
            </a:r>
            <a:r>
              <a:rPr lang="en-US" b="0" dirty="0" smtClean="0">
                <a:solidFill>
                  <a:schemeClr val="bg1"/>
                </a:solidFill>
              </a:rPr>
              <a:t> &gt;= 1 </a:t>
            </a:r>
            <a:br>
              <a:rPr lang="en-US" b="0" dirty="0" smtClean="0">
                <a:solidFill>
                  <a:schemeClr val="bg1"/>
                </a:solidFill>
              </a:rPr>
            </a:br>
            <a:r>
              <a:rPr lang="en-US" b="0" dirty="0" smtClean="0">
                <a:solidFill>
                  <a:schemeClr val="bg1"/>
                </a:solidFill>
              </a:rPr>
              <a:t>  ORDER BY </a:t>
            </a:r>
            <a:r>
              <a:rPr lang="en-US" b="0" dirty="0" err="1" smtClean="0">
                <a:solidFill>
                  <a:schemeClr val="bg1"/>
                </a:solidFill>
              </a:rPr>
              <a:t>s.freq</a:t>
            </a:r>
            <a:r>
              <a:rPr lang="en-US" b="0" dirty="0" smtClean="0">
                <a:solidFill>
                  <a:schemeClr val="bg1"/>
                </a:solidFill>
              </a:rPr>
              <a:t> DESC LIMIT 10;</a:t>
            </a:r>
          </a:p>
          <a:p>
            <a:endParaRPr lang="en-US" b="0" dirty="0" smtClean="0">
              <a:solidFill>
                <a:schemeClr val="bg1"/>
              </a:solidFill>
            </a:endParaRPr>
          </a:p>
          <a:p>
            <a:r>
              <a:rPr lang="en-US" b="0" dirty="0" smtClean="0">
                <a:solidFill>
                  <a:schemeClr val="bg1"/>
                </a:solidFill>
              </a:rPr>
              <a:t>the	25848	62394</a:t>
            </a:r>
          </a:p>
          <a:p>
            <a:r>
              <a:rPr lang="en-US" b="0" dirty="0" smtClean="0">
                <a:solidFill>
                  <a:schemeClr val="bg1"/>
                </a:solidFill>
              </a:rPr>
              <a:t>I	23031	8854</a:t>
            </a:r>
          </a:p>
          <a:p>
            <a:r>
              <a:rPr lang="en-US" b="0" dirty="0" smtClean="0">
                <a:solidFill>
                  <a:schemeClr val="bg1"/>
                </a:solidFill>
              </a:rPr>
              <a:t>and	19671	38985</a:t>
            </a:r>
          </a:p>
          <a:p>
            <a:r>
              <a:rPr lang="en-US" b="0" dirty="0" smtClean="0">
                <a:solidFill>
                  <a:schemeClr val="bg1"/>
                </a:solidFill>
              </a:rPr>
              <a:t>to	18038	13526</a:t>
            </a:r>
          </a:p>
          <a:p>
            <a:r>
              <a:rPr lang="en-US" b="0" dirty="0" smtClean="0">
                <a:solidFill>
                  <a:schemeClr val="bg1"/>
                </a:solidFill>
              </a:rPr>
              <a:t>of	16700	34654</a:t>
            </a:r>
          </a:p>
          <a:p>
            <a:r>
              <a:rPr lang="en-US" b="0" dirty="0" smtClean="0">
                <a:solidFill>
                  <a:schemeClr val="bg1"/>
                </a:solidFill>
              </a:rPr>
              <a:t>a	14170	8057</a:t>
            </a:r>
          </a:p>
          <a:p>
            <a:r>
              <a:rPr lang="en-US" b="0" dirty="0" smtClean="0">
                <a:solidFill>
                  <a:schemeClr val="bg1"/>
                </a:solidFill>
              </a:rPr>
              <a:t>you	12702	2720</a:t>
            </a:r>
          </a:p>
          <a:p>
            <a:r>
              <a:rPr lang="en-US" b="0" dirty="0" smtClean="0">
                <a:solidFill>
                  <a:schemeClr val="bg1"/>
                </a:solidFill>
              </a:rPr>
              <a:t>my	11297	4135</a:t>
            </a:r>
          </a:p>
          <a:p>
            <a:r>
              <a:rPr lang="en-US" b="0" dirty="0" smtClean="0">
                <a:solidFill>
                  <a:schemeClr val="bg1"/>
                </a:solidFill>
              </a:rPr>
              <a:t>in	10797	12445</a:t>
            </a:r>
          </a:p>
          <a:p>
            <a:r>
              <a:rPr lang="en-US" b="0" dirty="0" smtClean="0">
                <a:solidFill>
                  <a:schemeClr val="bg1"/>
                </a:solidFill>
              </a:rPr>
              <a:t>is	8882	6884</a:t>
            </a:r>
            <a:endParaRPr lang="en-US" b="0" dirty="0">
              <a:solidFill>
                <a:schemeClr val="bg1"/>
              </a:solidFill>
            </a:endParaRPr>
          </a:p>
        </p:txBody>
      </p:sp>
    </p:spTree>
    <p:extLst>
      <p:ext uri="{BB962C8B-B14F-4D97-AF65-F5344CB8AC3E}">
        <p14:creationId xmlns:p14="http://schemas.microsoft.com/office/powerpoint/2010/main" val="12625268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Behind the Scenes</a:t>
            </a:r>
            <a:endParaRPr lang="en-US" dirty="0"/>
          </a:p>
        </p:txBody>
      </p:sp>
      <p:sp>
        <p:nvSpPr>
          <p:cNvPr id="4" name="TextBox 3"/>
          <p:cNvSpPr txBox="1"/>
          <p:nvPr/>
        </p:nvSpPr>
        <p:spPr>
          <a:xfrm>
            <a:off x="838200" y="1302603"/>
            <a:ext cx="7010400" cy="830997"/>
          </a:xfrm>
          <a:prstGeom prst="rect">
            <a:avLst/>
          </a:prstGeom>
          <a:noFill/>
        </p:spPr>
        <p:txBody>
          <a:bodyPr wrap="square" rtlCol="0">
            <a:spAutoFit/>
          </a:bodyPr>
          <a:lstStyle/>
          <a:p>
            <a:r>
              <a:rPr lang="en-US" b="0" dirty="0" smtClean="0">
                <a:solidFill>
                  <a:schemeClr val="bg1"/>
                </a:solidFill>
              </a:rPr>
              <a:t>SELECT </a:t>
            </a:r>
            <a:r>
              <a:rPr lang="en-US" b="0" dirty="0" err="1" smtClean="0">
                <a:solidFill>
                  <a:schemeClr val="bg1"/>
                </a:solidFill>
              </a:rPr>
              <a:t>s.word</a:t>
            </a:r>
            <a:r>
              <a:rPr lang="en-US" b="0" dirty="0" smtClean="0">
                <a:solidFill>
                  <a:schemeClr val="bg1"/>
                </a:solidFill>
              </a:rPr>
              <a:t>, </a:t>
            </a:r>
            <a:r>
              <a:rPr lang="en-US" b="0" dirty="0" err="1" smtClean="0">
                <a:solidFill>
                  <a:schemeClr val="bg1"/>
                </a:solidFill>
              </a:rPr>
              <a:t>s.freq</a:t>
            </a:r>
            <a:r>
              <a:rPr lang="en-US" b="0" dirty="0" smtClean="0">
                <a:solidFill>
                  <a:schemeClr val="bg1"/>
                </a:solidFill>
              </a:rPr>
              <a:t>, </a:t>
            </a:r>
            <a:r>
              <a:rPr lang="en-US" b="0" dirty="0" err="1" smtClean="0">
                <a:solidFill>
                  <a:schemeClr val="bg1"/>
                </a:solidFill>
              </a:rPr>
              <a:t>k.freq</a:t>
            </a:r>
            <a:r>
              <a:rPr lang="en-US" b="0" dirty="0" smtClean="0">
                <a:solidFill>
                  <a:schemeClr val="bg1"/>
                </a:solidFill>
              </a:rPr>
              <a:t> FROM </a:t>
            </a:r>
            <a:r>
              <a:rPr lang="en-US" b="0" dirty="0" err="1" smtClean="0">
                <a:solidFill>
                  <a:schemeClr val="bg1"/>
                </a:solidFill>
              </a:rPr>
              <a:t>shakespeare</a:t>
            </a:r>
            <a:r>
              <a:rPr lang="en-US" b="0" dirty="0" smtClean="0">
                <a:solidFill>
                  <a:schemeClr val="bg1"/>
                </a:solidFill>
              </a:rPr>
              <a:t> s </a:t>
            </a:r>
          </a:p>
          <a:p>
            <a:r>
              <a:rPr lang="en-US" b="0" dirty="0" smtClean="0">
                <a:solidFill>
                  <a:schemeClr val="bg1"/>
                </a:solidFill>
              </a:rPr>
              <a:t>  JOIN bible k ON (</a:t>
            </a:r>
            <a:r>
              <a:rPr lang="en-US" b="0" dirty="0" err="1" smtClean="0">
                <a:solidFill>
                  <a:schemeClr val="bg1"/>
                </a:solidFill>
              </a:rPr>
              <a:t>s.word</a:t>
            </a:r>
            <a:r>
              <a:rPr lang="en-US" b="0" dirty="0" smtClean="0">
                <a:solidFill>
                  <a:schemeClr val="bg1"/>
                </a:solidFill>
              </a:rPr>
              <a:t> = </a:t>
            </a:r>
            <a:r>
              <a:rPr lang="en-US" b="0" dirty="0" err="1" smtClean="0">
                <a:solidFill>
                  <a:schemeClr val="bg1"/>
                </a:solidFill>
              </a:rPr>
              <a:t>k.word</a:t>
            </a:r>
            <a:r>
              <a:rPr lang="en-US" b="0" dirty="0" smtClean="0">
                <a:solidFill>
                  <a:schemeClr val="bg1"/>
                </a:solidFill>
              </a:rPr>
              <a:t>) WHERE </a:t>
            </a:r>
            <a:r>
              <a:rPr lang="en-US" b="0" dirty="0" err="1" smtClean="0">
                <a:solidFill>
                  <a:schemeClr val="bg1"/>
                </a:solidFill>
              </a:rPr>
              <a:t>s.freq</a:t>
            </a:r>
            <a:r>
              <a:rPr lang="en-US" b="0" dirty="0" smtClean="0">
                <a:solidFill>
                  <a:schemeClr val="bg1"/>
                </a:solidFill>
              </a:rPr>
              <a:t> &gt;= 1 AND </a:t>
            </a:r>
            <a:r>
              <a:rPr lang="en-US" b="0" dirty="0" err="1" smtClean="0">
                <a:solidFill>
                  <a:schemeClr val="bg1"/>
                </a:solidFill>
              </a:rPr>
              <a:t>k.freq</a:t>
            </a:r>
            <a:r>
              <a:rPr lang="en-US" b="0" dirty="0" smtClean="0">
                <a:solidFill>
                  <a:schemeClr val="bg1"/>
                </a:solidFill>
              </a:rPr>
              <a:t> &gt;= 1 </a:t>
            </a:r>
            <a:br>
              <a:rPr lang="en-US" b="0" dirty="0" smtClean="0">
                <a:solidFill>
                  <a:schemeClr val="bg1"/>
                </a:solidFill>
              </a:rPr>
            </a:br>
            <a:r>
              <a:rPr lang="en-US" b="0" dirty="0" smtClean="0">
                <a:solidFill>
                  <a:schemeClr val="bg1"/>
                </a:solidFill>
              </a:rPr>
              <a:t>  ORDER BY </a:t>
            </a:r>
            <a:r>
              <a:rPr lang="en-US" b="0" dirty="0" err="1" smtClean="0">
                <a:solidFill>
                  <a:schemeClr val="bg1"/>
                </a:solidFill>
              </a:rPr>
              <a:t>s.freq</a:t>
            </a:r>
            <a:r>
              <a:rPr lang="en-US" b="0" dirty="0" smtClean="0">
                <a:solidFill>
                  <a:schemeClr val="bg1"/>
                </a:solidFill>
              </a:rPr>
              <a:t> DESC LIMIT 10;</a:t>
            </a:r>
          </a:p>
        </p:txBody>
      </p:sp>
      <p:sp>
        <p:nvSpPr>
          <p:cNvPr id="5" name="TextBox 4"/>
          <p:cNvSpPr txBox="1"/>
          <p:nvPr/>
        </p:nvSpPr>
        <p:spPr>
          <a:xfrm>
            <a:off x="762000" y="3863370"/>
            <a:ext cx="6781800" cy="784830"/>
          </a:xfrm>
          <a:prstGeom prst="rect">
            <a:avLst/>
          </a:prstGeom>
          <a:noFill/>
        </p:spPr>
        <p:txBody>
          <a:bodyPr wrap="square" rtlCol="0">
            <a:spAutoFit/>
          </a:bodyPr>
          <a:lstStyle/>
          <a:p>
            <a:r>
              <a:rPr lang="en-US" sz="900" b="0" dirty="0" smtClean="0">
                <a:solidFill>
                  <a:schemeClr val="bg1"/>
                </a:solidFill>
              </a:rPr>
              <a:t>(TOK_QUERY (TOK_FROM (TOK_JOIN (TOK_TABREF </a:t>
            </a:r>
            <a:r>
              <a:rPr lang="en-US" sz="900" b="0" dirty="0" err="1" smtClean="0">
                <a:solidFill>
                  <a:schemeClr val="bg1"/>
                </a:solidFill>
              </a:rPr>
              <a:t>shakespeare</a:t>
            </a:r>
            <a:r>
              <a:rPr lang="en-US" sz="900" b="0" dirty="0" smtClean="0">
                <a:solidFill>
                  <a:schemeClr val="bg1"/>
                </a:solidFill>
              </a:rPr>
              <a:t> s) (TOK_TABREF bible k) (= (. (TOK_TABLE_OR_COL s) word) (. (TOK_TABLE_OR_COL k) word)))) (TOK_INSERT (TOK_DESTINATION (TOK_DIR TOK_TMP_FILE)) (TOK_SELECT (TOK_SELEXPR (. (TOK_TABLE_OR_COL s) word)) (TOK_SELEXPR (. (TOK_TABLE_OR_COL s) freq)) (TOK_SELEXPR (. (TOK_TABLE_OR_COL k) freq))) (TOK_WHERE (AND (&gt;= (. (TOK_TABLE_OR_COL s) freq) 1) (&gt;= (. (TOK_TABLE_OR_COL k) freq) 1))) (TOK_ORDERBY (TOK_TABSORTCOLNAMEDESC (. (TOK_TABLE_OR_COL s) freq))) (TOK_LIMIT 10)))</a:t>
            </a:r>
            <a:endParaRPr lang="en-US" sz="900" b="0" dirty="0">
              <a:solidFill>
                <a:schemeClr val="bg1"/>
              </a:solidFill>
            </a:endParaRPr>
          </a:p>
        </p:txBody>
      </p:sp>
      <p:sp>
        <p:nvSpPr>
          <p:cNvPr id="9" name="Down Arrow 8"/>
          <p:cNvSpPr/>
          <p:nvPr/>
        </p:nvSpPr>
        <p:spPr bwMode="auto">
          <a:xfrm>
            <a:off x="3733800" y="2590800"/>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3733800" y="4953000"/>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2133600" y="5867400"/>
            <a:ext cx="4038600" cy="338554"/>
          </a:xfrm>
          <a:prstGeom prst="rect">
            <a:avLst/>
          </a:prstGeom>
          <a:noFill/>
        </p:spPr>
        <p:txBody>
          <a:bodyPr wrap="square" rtlCol="0">
            <a:spAutoFit/>
          </a:bodyPr>
          <a:lstStyle/>
          <a:p>
            <a:pPr algn="ctr"/>
            <a:r>
              <a:rPr lang="en-US" b="0" dirty="0" smtClean="0">
                <a:solidFill>
                  <a:schemeClr val="bg1"/>
                </a:solidFill>
              </a:rPr>
              <a:t>(one or more of MapReduce jobs)</a:t>
            </a:r>
          </a:p>
        </p:txBody>
      </p:sp>
      <p:sp>
        <p:nvSpPr>
          <p:cNvPr id="12" name="TextBox 11"/>
          <p:cNvSpPr txBox="1"/>
          <p:nvPr/>
        </p:nvSpPr>
        <p:spPr>
          <a:xfrm>
            <a:off x="2133600" y="3505200"/>
            <a:ext cx="4038600" cy="338554"/>
          </a:xfrm>
          <a:prstGeom prst="rect">
            <a:avLst/>
          </a:prstGeom>
          <a:noFill/>
        </p:spPr>
        <p:txBody>
          <a:bodyPr wrap="square" rtlCol="0">
            <a:spAutoFit/>
          </a:bodyPr>
          <a:lstStyle/>
          <a:p>
            <a:pPr algn="ctr"/>
            <a:r>
              <a:rPr lang="en-US" b="0" dirty="0" smtClean="0">
                <a:solidFill>
                  <a:schemeClr val="bg1"/>
                </a:solidFill>
              </a:rPr>
              <a:t>(Abstract Syntax Tree)</a:t>
            </a:r>
          </a:p>
        </p:txBody>
      </p:sp>
    </p:spTree>
    <p:extLst>
      <p:ext uri="{BB962C8B-B14F-4D97-AF65-F5344CB8AC3E}">
        <p14:creationId xmlns:p14="http://schemas.microsoft.com/office/powerpoint/2010/main" val="37582513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Hive: Behind the Scenes</a:t>
            </a:r>
            <a:endParaRPr lang="en-US" dirty="0"/>
          </a:p>
        </p:txBody>
      </p:sp>
      <p:sp>
        <p:nvSpPr>
          <p:cNvPr id="6" name="TextBox 5"/>
          <p:cNvSpPr txBox="1"/>
          <p:nvPr/>
        </p:nvSpPr>
        <p:spPr>
          <a:xfrm>
            <a:off x="457200" y="1066800"/>
            <a:ext cx="2514600" cy="5370701"/>
          </a:xfrm>
          <a:prstGeom prst="rect">
            <a:avLst/>
          </a:prstGeom>
          <a:noFill/>
        </p:spPr>
        <p:txBody>
          <a:bodyPr wrap="square" rtlCol="0">
            <a:spAutoFit/>
          </a:bodyPr>
          <a:lstStyle/>
          <a:p>
            <a:r>
              <a:rPr lang="en-US" sz="700" b="0" dirty="0" smtClean="0">
                <a:solidFill>
                  <a:schemeClr val="bg1"/>
                </a:solidFill>
              </a:rPr>
              <a:t>STAGE DEPENDENCIES:</a:t>
            </a:r>
          </a:p>
          <a:p>
            <a:r>
              <a:rPr lang="en-US" sz="700" b="0" dirty="0" smtClean="0">
                <a:solidFill>
                  <a:schemeClr val="bg1"/>
                </a:solidFill>
              </a:rPr>
              <a:t>  Stage-1 is a root stage</a:t>
            </a:r>
          </a:p>
          <a:p>
            <a:r>
              <a:rPr lang="en-US" sz="700" b="0" dirty="0" smtClean="0">
                <a:solidFill>
                  <a:schemeClr val="bg1"/>
                </a:solidFill>
              </a:rPr>
              <a:t>  Stage-2 depends on stages: Stage-1</a:t>
            </a:r>
          </a:p>
          <a:p>
            <a:r>
              <a:rPr lang="en-US" sz="700" b="0" dirty="0" smtClean="0">
                <a:solidFill>
                  <a:schemeClr val="bg1"/>
                </a:solidFill>
              </a:rPr>
              <a:t>  Stage-0 is a root stage</a:t>
            </a:r>
          </a:p>
          <a:p>
            <a:endParaRPr lang="en-US" sz="700" b="0" dirty="0" smtClean="0">
              <a:solidFill>
                <a:schemeClr val="bg1"/>
              </a:solidFill>
            </a:endParaRPr>
          </a:p>
          <a:p>
            <a:r>
              <a:rPr lang="en-US" sz="700" b="0" dirty="0" smtClean="0">
                <a:solidFill>
                  <a:schemeClr val="bg1"/>
                </a:solidFill>
              </a:rPr>
              <a:t>STAGE PLANS:</a:t>
            </a:r>
          </a:p>
          <a:p>
            <a:r>
              <a:rPr lang="en-US" sz="700" b="0" dirty="0" smtClean="0">
                <a:solidFill>
                  <a:schemeClr val="bg1"/>
                </a:solidFill>
              </a:rPr>
              <a:t>  Stage: Stage-1</a:t>
            </a:r>
          </a:p>
          <a:p>
            <a:r>
              <a:rPr lang="en-US" sz="700" b="0" dirty="0" smtClean="0">
                <a:solidFill>
                  <a:schemeClr val="bg1"/>
                </a:solidFill>
              </a:rPr>
              <a:t>    Map Reduce</a:t>
            </a:r>
          </a:p>
          <a:p>
            <a:r>
              <a:rPr lang="en-US" sz="700" b="0" dirty="0" smtClean="0">
                <a:solidFill>
                  <a:schemeClr val="bg1"/>
                </a:solidFill>
              </a:rPr>
              <a:t>      Alias -&gt; Map Operator Tree:</a:t>
            </a:r>
          </a:p>
          <a:p>
            <a:r>
              <a:rPr lang="en-US" sz="700" b="0" dirty="0" smtClean="0">
                <a:solidFill>
                  <a:schemeClr val="bg1"/>
                </a:solidFill>
              </a:rPr>
              <a:t>        s </a:t>
            </a:r>
          </a:p>
          <a:p>
            <a:r>
              <a:rPr lang="en-US" sz="700" b="0" dirty="0" smtClean="0">
                <a:solidFill>
                  <a:schemeClr val="bg1"/>
                </a:solidFill>
              </a:rPr>
              <a:t>          </a:t>
            </a:r>
            <a:r>
              <a:rPr lang="en-US" sz="700" b="0" dirty="0" err="1" smtClean="0">
                <a:solidFill>
                  <a:schemeClr val="bg1"/>
                </a:solidFill>
              </a:rPr>
              <a:t>TableScan</a:t>
            </a:r>
            <a:endParaRPr lang="en-US" sz="700" b="0" dirty="0" smtClean="0">
              <a:solidFill>
                <a:schemeClr val="bg1"/>
              </a:solidFill>
            </a:endParaRPr>
          </a:p>
          <a:p>
            <a:r>
              <a:rPr lang="en-US" sz="700" b="0" dirty="0" smtClean="0">
                <a:solidFill>
                  <a:schemeClr val="bg1"/>
                </a:solidFill>
              </a:rPr>
              <a:t>            alias: s</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sort order: +</a:t>
            </a:r>
          </a:p>
          <a:p>
            <a:r>
              <a:rPr lang="en-US" sz="700" b="0" dirty="0" smtClean="0">
                <a:solidFill>
                  <a:schemeClr val="bg1"/>
                </a:solidFill>
              </a:rPr>
              <a:t>                Map-reduce partition columns: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tag: 0</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k </a:t>
            </a:r>
          </a:p>
          <a:p>
            <a:r>
              <a:rPr lang="en-US" sz="700" b="0" dirty="0" smtClean="0">
                <a:solidFill>
                  <a:schemeClr val="bg1"/>
                </a:solidFill>
              </a:rPr>
              <a:t>          </a:t>
            </a:r>
            <a:r>
              <a:rPr lang="en-US" sz="700" b="0" dirty="0" err="1" smtClean="0">
                <a:solidFill>
                  <a:schemeClr val="bg1"/>
                </a:solidFill>
              </a:rPr>
              <a:t>TableScan</a:t>
            </a:r>
            <a:endParaRPr lang="en-US" sz="700" b="0" dirty="0" smtClean="0">
              <a:solidFill>
                <a:schemeClr val="bg1"/>
              </a:solidFill>
            </a:endParaRPr>
          </a:p>
          <a:p>
            <a:r>
              <a:rPr lang="en-US" sz="700" b="0" dirty="0" smtClean="0">
                <a:solidFill>
                  <a:schemeClr val="bg1"/>
                </a:solidFill>
              </a:rPr>
              <a:t>            alias: k</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sort order: +</a:t>
            </a:r>
          </a:p>
          <a:p>
            <a:r>
              <a:rPr lang="en-US" sz="700" b="0" dirty="0" smtClean="0">
                <a:solidFill>
                  <a:schemeClr val="bg1"/>
                </a:solidFill>
              </a:rPr>
              <a:t>                Map-reduce partition columns: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tag: 1</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p:txBody>
      </p:sp>
      <p:sp>
        <p:nvSpPr>
          <p:cNvPr id="8" name="TextBox 7"/>
          <p:cNvSpPr txBox="1"/>
          <p:nvPr/>
        </p:nvSpPr>
        <p:spPr>
          <a:xfrm>
            <a:off x="2286000" y="3336935"/>
            <a:ext cx="4191000" cy="3216265"/>
          </a:xfrm>
          <a:prstGeom prst="rect">
            <a:avLst/>
          </a:prstGeom>
          <a:noFill/>
        </p:spPr>
        <p:txBody>
          <a:bodyPr wrap="square" rtlCol="0">
            <a:spAutoFit/>
          </a:bodyPr>
          <a:lstStyle/>
          <a:p>
            <a:r>
              <a:rPr lang="en-US" sz="700" b="0" dirty="0" smtClean="0">
                <a:solidFill>
                  <a:schemeClr val="bg1"/>
                </a:solidFill>
              </a:rPr>
              <a:t> Reduce Operator Tree:</a:t>
            </a:r>
          </a:p>
          <a:p>
            <a:r>
              <a:rPr lang="en-US" sz="700" b="0" dirty="0" smtClean="0">
                <a:solidFill>
                  <a:schemeClr val="bg1"/>
                </a:solidFill>
              </a:rPr>
              <a:t>        Join Operator</a:t>
            </a:r>
          </a:p>
          <a:p>
            <a:r>
              <a:rPr lang="en-US" sz="700" b="0" dirty="0" smtClean="0">
                <a:solidFill>
                  <a:schemeClr val="bg1"/>
                </a:solidFill>
              </a:rPr>
              <a:t>          condition map:</a:t>
            </a:r>
          </a:p>
          <a:p>
            <a:r>
              <a:rPr lang="en-US" sz="700" b="0" dirty="0" smtClean="0">
                <a:solidFill>
                  <a:schemeClr val="bg1"/>
                </a:solidFill>
              </a:rPr>
              <a:t>               Inner Join 0 to 1</a:t>
            </a:r>
          </a:p>
          <a:p>
            <a:r>
              <a:rPr lang="en-US" sz="700" b="0" dirty="0" smtClean="0">
                <a:solidFill>
                  <a:schemeClr val="bg1"/>
                </a:solidFill>
              </a:rPr>
              <a:t>          condition expressions:</a:t>
            </a:r>
          </a:p>
          <a:p>
            <a:r>
              <a:rPr lang="en-US" sz="700" b="0" dirty="0" smtClean="0">
                <a:solidFill>
                  <a:schemeClr val="bg1"/>
                </a:solidFill>
              </a:rPr>
              <a:t>            0 {VALUE._col0} {VALUE._col1}</a:t>
            </a:r>
          </a:p>
          <a:p>
            <a:r>
              <a:rPr lang="en-US" sz="700" b="0" dirty="0" smtClean="0">
                <a:solidFill>
                  <a:schemeClr val="bg1"/>
                </a:solidFill>
              </a:rPr>
              <a:t>            1 {VALUE._col0}</a:t>
            </a:r>
          </a:p>
          <a:p>
            <a:r>
              <a:rPr lang="en-US" sz="700" b="0" dirty="0" smtClean="0">
                <a:solidFill>
                  <a:schemeClr val="bg1"/>
                </a:solidFill>
              </a:rPr>
              <a:t>          </a:t>
            </a:r>
            <a:r>
              <a:rPr lang="en-US" sz="700" b="0" dirty="0" err="1" smtClean="0">
                <a:solidFill>
                  <a:schemeClr val="bg1"/>
                </a:solidFill>
              </a:rPr>
              <a:t>outputColumnNames</a:t>
            </a:r>
            <a:r>
              <a:rPr lang="en-US" sz="700" b="0" dirty="0" smtClean="0">
                <a:solidFill>
                  <a:schemeClr val="bg1"/>
                </a:solidFill>
              </a:rPr>
              <a:t>: _col0, _col1, _col2</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 &gt;= 1) and (_col2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Select Operator</a:t>
            </a:r>
          </a:p>
          <a:p>
            <a:r>
              <a:rPr lang="en-US" sz="700" b="0" dirty="0" smtClean="0">
                <a:solidFill>
                  <a:schemeClr val="bg1"/>
                </a:solidFill>
              </a:rPr>
              <a:t>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string</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_col2</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outputColumnNames</a:t>
            </a:r>
            <a:r>
              <a:rPr lang="en-US" sz="700" b="0" dirty="0" smtClean="0">
                <a:solidFill>
                  <a:schemeClr val="bg1"/>
                </a:solidFill>
              </a:rPr>
              <a:t>: _col0, _col1, _col2</a:t>
            </a:r>
          </a:p>
          <a:p>
            <a:r>
              <a:rPr lang="en-US" sz="700" b="0" dirty="0" smtClean="0">
                <a:solidFill>
                  <a:schemeClr val="bg1"/>
                </a:solidFill>
              </a:rPr>
              <a:t>              File Output Operator</a:t>
            </a:r>
          </a:p>
          <a:p>
            <a:r>
              <a:rPr lang="en-US" sz="700" b="0" dirty="0" smtClean="0">
                <a:solidFill>
                  <a:schemeClr val="bg1"/>
                </a:solidFill>
              </a:rPr>
              <a:t>                compressed: false</a:t>
            </a:r>
          </a:p>
          <a:p>
            <a:r>
              <a:rPr lang="en-US" sz="700" b="0" dirty="0" smtClean="0">
                <a:solidFill>
                  <a:schemeClr val="bg1"/>
                </a:solidFill>
              </a:rPr>
              <a:t>                </a:t>
            </a:r>
            <a:r>
              <a:rPr lang="en-US" sz="700" b="0" dirty="0" err="1" smtClean="0">
                <a:solidFill>
                  <a:schemeClr val="bg1"/>
                </a:solidFill>
              </a:rPr>
              <a:t>GlobalTableId</a:t>
            </a:r>
            <a:r>
              <a:rPr lang="en-US" sz="700" b="0" dirty="0" smtClean="0">
                <a:solidFill>
                  <a:schemeClr val="bg1"/>
                </a:solidFill>
              </a:rPr>
              <a:t>: 0</a:t>
            </a:r>
          </a:p>
          <a:p>
            <a:r>
              <a:rPr lang="en-US" sz="700" b="0" dirty="0" smtClean="0">
                <a:solidFill>
                  <a:schemeClr val="bg1"/>
                </a:solidFill>
              </a:rPr>
              <a:t>                table:</a:t>
            </a:r>
          </a:p>
          <a:p>
            <a:r>
              <a:rPr lang="en-US" sz="700" b="0" dirty="0" smtClean="0">
                <a:solidFill>
                  <a:schemeClr val="bg1"/>
                </a:solidFill>
              </a:rPr>
              <a:t>                    input format: </a:t>
            </a:r>
            <a:r>
              <a:rPr lang="en-US" sz="700" b="0" dirty="0" err="1" smtClean="0">
                <a:solidFill>
                  <a:schemeClr val="bg1"/>
                </a:solidFill>
              </a:rPr>
              <a:t>org.apache.hadoop.mapred.SequenceFileInputFormat</a:t>
            </a:r>
            <a:endParaRPr lang="en-US" sz="700" b="0" dirty="0" smtClean="0">
              <a:solidFill>
                <a:schemeClr val="bg1"/>
              </a:solidFill>
            </a:endParaRPr>
          </a:p>
          <a:p>
            <a:r>
              <a:rPr lang="en-US" sz="700" b="0" dirty="0" smtClean="0">
                <a:solidFill>
                  <a:schemeClr val="bg1"/>
                </a:solidFill>
              </a:rPr>
              <a:t>                    output format: </a:t>
            </a:r>
            <a:r>
              <a:rPr lang="en-US" sz="700" b="0" dirty="0" err="1" smtClean="0">
                <a:solidFill>
                  <a:schemeClr val="bg1"/>
                </a:solidFill>
              </a:rPr>
              <a:t>org.apache.hadoop.hive.ql.io.HiveSequenceFileOutputFormat</a:t>
            </a:r>
            <a:endParaRPr lang="en-US" sz="700" b="0" dirty="0" smtClean="0">
              <a:solidFill>
                <a:schemeClr val="bg1"/>
              </a:solidFill>
            </a:endParaRPr>
          </a:p>
          <a:p>
            <a:endParaRPr lang="en-US" sz="700" b="0" dirty="0" smtClean="0">
              <a:solidFill>
                <a:schemeClr val="bg1"/>
              </a:solidFill>
            </a:endParaRPr>
          </a:p>
          <a:p>
            <a:endParaRPr lang="en-US" sz="700" b="0" dirty="0" smtClean="0">
              <a:solidFill>
                <a:schemeClr val="bg1"/>
              </a:solidFill>
            </a:endParaRPr>
          </a:p>
        </p:txBody>
      </p:sp>
      <p:sp>
        <p:nvSpPr>
          <p:cNvPr id="9" name="TextBox 8"/>
          <p:cNvSpPr txBox="1"/>
          <p:nvPr/>
        </p:nvSpPr>
        <p:spPr>
          <a:xfrm>
            <a:off x="5181600" y="1337370"/>
            <a:ext cx="3810000" cy="3539430"/>
          </a:xfrm>
          <a:prstGeom prst="rect">
            <a:avLst/>
          </a:prstGeom>
          <a:noFill/>
        </p:spPr>
        <p:txBody>
          <a:bodyPr wrap="square" rtlCol="0">
            <a:spAutoFit/>
          </a:bodyPr>
          <a:lstStyle/>
          <a:p>
            <a:r>
              <a:rPr lang="en-US" sz="700" b="0" dirty="0" smtClean="0">
                <a:solidFill>
                  <a:schemeClr val="bg1"/>
                </a:solidFill>
              </a:rPr>
              <a:t> Stage: Stage-2</a:t>
            </a:r>
          </a:p>
          <a:p>
            <a:r>
              <a:rPr lang="en-US" sz="700" b="0" dirty="0" smtClean="0">
                <a:solidFill>
                  <a:schemeClr val="bg1"/>
                </a:solidFill>
              </a:rPr>
              <a:t>    Map Reduce</a:t>
            </a:r>
          </a:p>
          <a:p>
            <a:r>
              <a:rPr lang="en-US" sz="700" b="0" dirty="0" smtClean="0">
                <a:solidFill>
                  <a:schemeClr val="bg1"/>
                </a:solidFill>
              </a:rPr>
              <a:t>      Alias -&gt; Map Operator Tree:</a:t>
            </a:r>
          </a:p>
          <a:p>
            <a:r>
              <a:rPr lang="en-US" sz="700" b="0" dirty="0" smtClean="0">
                <a:solidFill>
                  <a:schemeClr val="bg1"/>
                </a:solidFill>
              </a:rPr>
              <a:t>        hdfs://localhost:8022/tmp/hive-training/364214370/10002 </a:t>
            </a: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sort order: -</a:t>
            </a:r>
          </a:p>
          <a:p>
            <a:r>
              <a:rPr lang="en-US" sz="700" b="0" dirty="0" smtClean="0">
                <a:solidFill>
                  <a:schemeClr val="bg1"/>
                </a:solidFill>
              </a:rPr>
              <a:t>              tag: -1</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a:t>
            </a:r>
          </a:p>
          <a:p>
            <a:r>
              <a:rPr lang="en-US" sz="700" b="0" dirty="0" smtClean="0">
                <a:solidFill>
                  <a:schemeClr val="bg1"/>
                </a:solidFill>
              </a:rPr>
              <a:t>                    type: string</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_col2</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Reduce Operator Tree:</a:t>
            </a:r>
          </a:p>
          <a:p>
            <a:r>
              <a:rPr lang="en-US" sz="700" b="0" dirty="0" smtClean="0">
                <a:solidFill>
                  <a:schemeClr val="bg1"/>
                </a:solidFill>
              </a:rPr>
              <a:t>        Extract</a:t>
            </a:r>
          </a:p>
          <a:p>
            <a:r>
              <a:rPr lang="en-US" sz="700" b="0" dirty="0" smtClean="0">
                <a:solidFill>
                  <a:schemeClr val="bg1"/>
                </a:solidFill>
              </a:rPr>
              <a:t>          Limit</a:t>
            </a:r>
          </a:p>
          <a:p>
            <a:r>
              <a:rPr lang="en-US" sz="700" b="0" dirty="0" smtClean="0">
                <a:solidFill>
                  <a:schemeClr val="bg1"/>
                </a:solidFill>
              </a:rPr>
              <a:t>            File Output Operator</a:t>
            </a:r>
          </a:p>
          <a:p>
            <a:r>
              <a:rPr lang="en-US" sz="700" b="0" dirty="0" smtClean="0">
                <a:solidFill>
                  <a:schemeClr val="bg1"/>
                </a:solidFill>
              </a:rPr>
              <a:t>              compressed: false</a:t>
            </a:r>
          </a:p>
          <a:p>
            <a:r>
              <a:rPr lang="en-US" sz="700" b="0" dirty="0" smtClean="0">
                <a:solidFill>
                  <a:schemeClr val="bg1"/>
                </a:solidFill>
              </a:rPr>
              <a:t>              </a:t>
            </a:r>
            <a:r>
              <a:rPr lang="en-US" sz="700" b="0" dirty="0" err="1" smtClean="0">
                <a:solidFill>
                  <a:schemeClr val="bg1"/>
                </a:solidFill>
              </a:rPr>
              <a:t>GlobalTableId</a:t>
            </a:r>
            <a:r>
              <a:rPr lang="en-US" sz="700" b="0" dirty="0" smtClean="0">
                <a:solidFill>
                  <a:schemeClr val="bg1"/>
                </a:solidFill>
              </a:rPr>
              <a:t>: 0</a:t>
            </a:r>
          </a:p>
          <a:p>
            <a:r>
              <a:rPr lang="en-US" sz="700" b="0" dirty="0" smtClean="0">
                <a:solidFill>
                  <a:schemeClr val="bg1"/>
                </a:solidFill>
              </a:rPr>
              <a:t>              table:</a:t>
            </a:r>
          </a:p>
          <a:p>
            <a:r>
              <a:rPr lang="en-US" sz="700" b="0" dirty="0" smtClean="0">
                <a:solidFill>
                  <a:schemeClr val="bg1"/>
                </a:solidFill>
              </a:rPr>
              <a:t>                  input format: </a:t>
            </a:r>
            <a:r>
              <a:rPr lang="en-US" sz="700" b="0" dirty="0" err="1" smtClean="0">
                <a:solidFill>
                  <a:schemeClr val="bg1"/>
                </a:solidFill>
              </a:rPr>
              <a:t>org.apache.hadoop.mapred.TextInputFormat</a:t>
            </a:r>
            <a:endParaRPr lang="en-US" sz="700" b="0" dirty="0" smtClean="0">
              <a:solidFill>
                <a:schemeClr val="bg1"/>
              </a:solidFill>
            </a:endParaRPr>
          </a:p>
          <a:p>
            <a:r>
              <a:rPr lang="en-US" sz="700" b="0" dirty="0" smtClean="0">
                <a:solidFill>
                  <a:schemeClr val="bg1"/>
                </a:solidFill>
              </a:rPr>
              <a:t>                  output format: </a:t>
            </a:r>
            <a:r>
              <a:rPr lang="en-US" sz="700" b="0" dirty="0" err="1" smtClean="0">
                <a:solidFill>
                  <a:schemeClr val="bg1"/>
                </a:solidFill>
              </a:rPr>
              <a:t>org.apache.hadoop.hive.ql.io.HiveIgnoreKeyTextOutputFormat</a:t>
            </a:r>
            <a:endParaRPr lang="en-US" sz="700" b="0" dirty="0" smtClean="0">
              <a:solidFill>
                <a:schemeClr val="bg1"/>
              </a:solidFill>
            </a:endParaRPr>
          </a:p>
          <a:p>
            <a:endParaRPr lang="en-US" sz="700" b="0" dirty="0" smtClean="0">
              <a:solidFill>
                <a:schemeClr val="bg1"/>
              </a:solidFill>
            </a:endParaRPr>
          </a:p>
          <a:p>
            <a:endParaRPr lang="en-US" sz="700" b="0" dirty="0" smtClean="0">
              <a:solidFill>
                <a:schemeClr val="bg1"/>
              </a:solidFill>
            </a:endParaRPr>
          </a:p>
          <a:p>
            <a:r>
              <a:rPr lang="en-US" sz="700" b="0" dirty="0" smtClean="0">
                <a:solidFill>
                  <a:schemeClr val="bg1"/>
                </a:solidFill>
              </a:rPr>
              <a:t> Stage: Stage-0</a:t>
            </a:r>
          </a:p>
          <a:p>
            <a:r>
              <a:rPr lang="en-US" sz="700" b="0" dirty="0" smtClean="0">
                <a:solidFill>
                  <a:schemeClr val="bg1"/>
                </a:solidFill>
              </a:rPr>
              <a:t>    Fetch Operator</a:t>
            </a:r>
          </a:p>
          <a:p>
            <a:r>
              <a:rPr lang="en-US" sz="700" b="0" dirty="0" smtClean="0">
                <a:solidFill>
                  <a:schemeClr val="bg1"/>
                </a:solidFill>
              </a:rPr>
              <a:t>      limit: 10</a:t>
            </a:r>
          </a:p>
        </p:txBody>
      </p:sp>
    </p:spTree>
    <p:extLst>
      <p:ext uri="{BB962C8B-B14F-4D97-AF65-F5344CB8AC3E}">
        <p14:creationId xmlns:p14="http://schemas.microsoft.com/office/powerpoint/2010/main" val="484216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55678</TotalTime>
  <Words>3341</Words>
  <Application>Microsoft Macintosh PowerPoint</Application>
  <PresentationFormat>On-screen Show (4:3)</PresentationFormat>
  <Paragraphs>626</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Default Design</vt:lpstr>
      <vt:lpstr>PowerPoint Presentation</vt:lpstr>
      <vt:lpstr>Today’s Agenda</vt:lpstr>
      <vt:lpstr>A Major Step Backwards?</vt:lpstr>
      <vt:lpstr>Need for High-Level Languages</vt:lpstr>
      <vt:lpstr>Hive and Pig</vt:lpstr>
      <vt:lpstr>PowerPoint Presentation</vt:lpstr>
      <vt:lpstr>Hive: Example</vt:lpstr>
      <vt:lpstr>Hive: Behind the Scenes</vt:lpstr>
      <vt:lpstr>Hive: Behind the Scenes</vt:lpstr>
      <vt:lpstr>Hive Architecture</vt:lpstr>
      <vt:lpstr>Hive Implementation</vt:lpstr>
      <vt:lpstr>PowerPoint Presentation</vt:lpstr>
      <vt:lpstr>Pig: Example</vt:lpstr>
      <vt:lpstr>Pig Script</vt:lpstr>
      <vt:lpstr>Pig Query Plan</vt:lpstr>
      <vt:lpstr>Pig Script in Hadoop</vt:lpstr>
      <vt:lpstr>Pig: Basics</vt:lpstr>
      <vt:lpstr>Pig: Common Operations</vt:lpstr>
      <vt:lpstr>Pig: GROUPing</vt:lpstr>
      <vt:lpstr>Pig: COGROUPing</vt:lpstr>
      <vt:lpstr>Pig UDFs</vt:lpstr>
      <vt:lpstr>PageRank in Pig</vt:lpstr>
      <vt:lpstr>Oh, the iterative part too…</vt:lpstr>
      <vt:lpstr>PowerPoint Presentation</vt:lpstr>
      <vt:lpstr>Imapala</vt:lpstr>
      <vt:lpstr>Impala Architecture</vt:lpstr>
      <vt:lpstr>Impala Query Execution</vt:lpstr>
      <vt:lpstr>PowerPoint Presentation</vt:lpstr>
      <vt:lpstr>PowerPoint Presentation</vt:lpstr>
      <vt:lpstr>PowerPoint Presentation</vt:lpstr>
      <vt:lpstr>Impala Execution Engine</vt:lpstr>
      <vt:lpstr>PowerPoint Presentation</vt:lpstr>
      <vt:lpstr>Answer?</vt:lpstr>
      <vt:lpstr>Answer?</vt:lpstr>
      <vt:lpstr>Generically, what is this?</vt:lpstr>
      <vt:lpstr>Dataflows</vt:lpstr>
      <vt:lpstr>Analogy: NAND Gates are universal</vt:lpstr>
      <vt:lpstr>Dryad: Graph Operators</vt:lpstr>
      <vt:lpstr>Dryad: Architecture</vt:lpstr>
      <vt:lpstr>Dryad: Cool Tricks</vt:lpstr>
      <vt:lpstr>Dryad: Sample Program</vt:lpstr>
      <vt:lpstr>DryadLINQ</vt:lpstr>
      <vt:lpstr>DryadLINQ: Word Count</vt:lpstr>
      <vt:lpstr>What happened to Dryad?</vt:lpstr>
      <vt:lpstr>Spark</vt:lpstr>
      <vt:lpstr>Resilient Distributed Datasets (RDDs)</vt:lpstr>
      <vt:lpstr>Operations on RDDs</vt:lpstr>
      <vt:lpstr>Spark Architecture</vt:lpstr>
      <vt:lpstr>Spark Physical Operators</vt:lpstr>
      <vt:lpstr>Spark Execution Plan</vt:lpstr>
      <vt:lpstr>Today’s Agenda</vt:lpstr>
      <vt:lpstr>PowerPoint Presentation</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Data-Intensive Information Processing Applications </dc:title>
  <dc:creator>Jimmy Lin</dc:creator>
  <cp:lastModifiedBy>Jimmy Lin</cp:lastModifiedBy>
  <cp:revision>11372</cp:revision>
  <dcterms:created xsi:type="dcterms:W3CDTF">2012-08-31T06:36:49Z</dcterms:created>
  <dcterms:modified xsi:type="dcterms:W3CDTF">2015-04-06T02:21:34Z</dcterms:modified>
</cp:coreProperties>
</file>