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handoutMasterIdLst>
    <p:handoutMasterId r:id="rId70"/>
  </p:handoutMasterIdLst>
  <p:sldIdLst>
    <p:sldId id="1460" r:id="rId2"/>
    <p:sldId id="1384" r:id="rId3"/>
    <p:sldId id="1386" r:id="rId4"/>
    <p:sldId id="1383" r:id="rId5"/>
    <p:sldId id="1387" r:id="rId6"/>
    <p:sldId id="1388" r:id="rId7"/>
    <p:sldId id="1385" r:id="rId8"/>
    <p:sldId id="1389" r:id="rId9"/>
    <p:sldId id="1489" r:id="rId10"/>
    <p:sldId id="1390" r:id="rId11"/>
    <p:sldId id="1391" r:id="rId12"/>
    <p:sldId id="1392" r:id="rId13"/>
    <p:sldId id="1393" r:id="rId14"/>
    <p:sldId id="1461" r:id="rId15"/>
    <p:sldId id="1462" r:id="rId16"/>
    <p:sldId id="1381" r:id="rId17"/>
    <p:sldId id="1394" r:id="rId18"/>
    <p:sldId id="1396" r:id="rId19"/>
    <p:sldId id="1395" r:id="rId20"/>
    <p:sldId id="1397" r:id="rId21"/>
    <p:sldId id="1463" r:id="rId22"/>
    <p:sldId id="1476" r:id="rId23"/>
    <p:sldId id="1465" r:id="rId24"/>
    <p:sldId id="1466" r:id="rId25"/>
    <p:sldId id="1468" r:id="rId26"/>
    <p:sldId id="1475" r:id="rId27"/>
    <p:sldId id="1469" r:id="rId28"/>
    <p:sldId id="1470" r:id="rId29"/>
    <p:sldId id="1471" r:id="rId30"/>
    <p:sldId id="1473" r:id="rId31"/>
    <p:sldId id="1474" r:id="rId32"/>
    <p:sldId id="1401" r:id="rId33"/>
    <p:sldId id="1400" r:id="rId34"/>
    <p:sldId id="1402" r:id="rId35"/>
    <p:sldId id="1477" r:id="rId36"/>
    <p:sldId id="1478" r:id="rId37"/>
    <p:sldId id="1479" r:id="rId38"/>
    <p:sldId id="1480" r:id="rId39"/>
    <p:sldId id="1481" r:id="rId40"/>
    <p:sldId id="1482" r:id="rId41"/>
    <p:sldId id="1483" r:id="rId42"/>
    <p:sldId id="1484" r:id="rId43"/>
    <p:sldId id="1485" r:id="rId44"/>
    <p:sldId id="1486" r:id="rId45"/>
    <p:sldId id="1487" r:id="rId46"/>
    <p:sldId id="1488" r:id="rId47"/>
    <p:sldId id="1503" r:id="rId48"/>
    <p:sldId id="1409" r:id="rId49"/>
    <p:sldId id="1504" r:id="rId50"/>
    <p:sldId id="1505" r:id="rId51"/>
    <p:sldId id="1490" r:id="rId52"/>
    <p:sldId id="1501" r:id="rId53"/>
    <p:sldId id="1491" r:id="rId54"/>
    <p:sldId id="1492" r:id="rId55"/>
    <p:sldId id="1493" r:id="rId56"/>
    <p:sldId id="1494" r:id="rId57"/>
    <p:sldId id="1495" r:id="rId58"/>
    <p:sldId id="1496" r:id="rId59"/>
    <p:sldId id="1497" r:id="rId60"/>
    <p:sldId id="1498" r:id="rId61"/>
    <p:sldId id="1499" r:id="rId62"/>
    <p:sldId id="1500" r:id="rId63"/>
    <p:sldId id="1456" r:id="rId64"/>
    <p:sldId id="1457" r:id="rId65"/>
    <p:sldId id="1458" r:id="rId66"/>
    <p:sldId id="1502" r:id="rId67"/>
    <p:sldId id="1278" r:id="rId68"/>
  </p:sldIdLst>
  <p:sldSz cx="9144000" cy="6858000" type="screen4x3"/>
  <p:notesSz cx="7315200" cy="9601200"/>
  <p:defaultTextStyle>
    <a:defPPr>
      <a:defRPr lang="en-US"/>
    </a:defPPr>
    <a:lvl1pPr algn="l" rtl="0" eaLnBrk="0" fontAlgn="base" hangingPunct="0">
      <a:spcBef>
        <a:spcPct val="0"/>
      </a:spcBef>
      <a:spcAft>
        <a:spcPct val="0"/>
      </a:spcAft>
      <a:defRPr sz="1600" b="1" kern="1200">
        <a:solidFill>
          <a:schemeClr val="tx1"/>
        </a:solidFill>
        <a:latin typeface="Arial" charset="0"/>
        <a:ea typeface="+mn-ea"/>
        <a:cs typeface="+mn-cs"/>
      </a:defRPr>
    </a:lvl1pPr>
    <a:lvl2pPr marL="457130" algn="l" rtl="0" eaLnBrk="0" fontAlgn="base" hangingPunct="0">
      <a:spcBef>
        <a:spcPct val="0"/>
      </a:spcBef>
      <a:spcAft>
        <a:spcPct val="0"/>
      </a:spcAft>
      <a:defRPr sz="1600" b="1" kern="1200">
        <a:solidFill>
          <a:schemeClr val="tx1"/>
        </a:solidFill>
        <a:latin typeface="Arial" charset="0"/>
        <a:ea typeface="+mn-ea"/>
        <a:cs typeface="+mn-cs"/>
      </a:defRPr>
    </a:lvl2pPr>
    <a:lvl3pPr marL="914259" algn="l" rtl="0" eaLnBrk="0" fontAlgn="base" hangingPunct="0">
      <a:spcBef>
        <a:spcPct val="0"/>
      </a:spcBef>
      <a:spcAft>
        <a:spcPct val="0"/>
      </a:spcAft>
      <a:defRPr sz="1600" b="1" kern="1200">
        <a:solidFill>
          <a:schemeClr val="tx1"/>
        </a:solidFill>
        <a:latin typeface="Arial" charset="0"/>
        <a:ea typeface="+mn-ea"/>
        <a:cs typeface="+mn-cs"/>
      </a:defRPr>
    </a:lvl3pPr>
    <a:lvl4pPr marL="1371390" algn="l" rtl="0" eaLnBrk="0" fontAlgn="base" hangingPunct="0">
      <a:spcBef>
        <a:spcPct val="0"/>
      </a:spcBef>
      <a:spcAft>
        <a:spcPct val="0"/>
      </a:spcAft>
      <a:defRPr sz="1600" b="1" kern="1200">
        <a:solidFill>
          <a:schemeClr val="tx1"/>
        </a:solidFill>
        <a:latin typeface="Arial" charset="0"/>
        <a:ea typeface="+mn-ea"/>
        <a:cs typeface="+mn-cs"/>
      </a:defRPr>
    </a:lvl4pPr>
    <a:lvl5pPr marL="1828519" algn="l" rtl="0" eaLnBrk="0" fontAlgn="base" hangingPunct="0">
      <a:spcBef>
        <a:spcPct val="0"/>
      </a:spcBef>
      <a:spcAft>
        <a:spcPct val="0"/>
      </a:spcAft>
      <a:defRPr sz="1600" b="1" kern="1200">
        <a:solidFill>
          <a:schemeClr val="tx1"/>
        </a:solidFill>
        <a:latin typeface="Arial" charset="0"/>
        <a:ea typeface="+mn-ea"/>
        <a:cs typeface="+mn-cs"/>
      </a:defRPr>
    </a:lvl5pPr>
    <a:lvl6pPr marL="2285649" algn="l" defTabSz="914259" rtl="0" eaLnBrk="1" latinLnBrk="0" hangingPunct="1">
      <a:defRPr sz="1600" b="1" kern="1200">
        <a:solidFill>
          <a:schemeClr val="tx1"/>
        </a:solidFill>
        <a:latin typeface="Arial" charset="0"/>
        <a:ea typeface="+mn-ea"/>
        <a:cs typeface="+mn-cs"/>
      </a:defRPr>
    </a:lvl6pPr>
    <a:lvl7pPr marL="2742780" algn="l" defTabSz="914259" rtl="0" eaLnBrk="1" latinLnBrk="0" hangingPunct="1">
      <a:defRPr sz="1600" b="1" kern="1200">
        <a:solidFill>
          <a:schemeClr val="tx1"/>
        </a:solidFill>
        <a:latin typeface="Arial" charset="0"/>
        <a:ea typeface="+mn-ea"/>
        <a:cs typeface="+mn-cs"/>
      </a:defRPr>
    </a:lvl7pPr>
    <a:lvl8pPr marL="3199908" algn="l" defTabSz="914259" rtl="0" eaLnBrk="1" latinLnBrk="0" hangingPunct="1">
      <a:defRPr sz="1600" b="1" kern="1200">
        <a:solidFill>
          <a:schemeClr val="tx1"/>
        </a:solidFill>
        <a:latin typeface="Arial" charset="0"/>
        <a:ea typeface="+mn-ea"/>
        <a:cs typeface="+mn-cs"/>
      </a:defRPr>
    </a:lvl8pPr>
    <a:lvl9pPr marL="3657039" algn="l" defTabSz="914259" rtl="0" eaLnBrk="1" latinLnBrk="0" hangingPunct="1">
      <a:defRPr sz="1600" b="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FFCC99"/>
    <a:srgbClr val="CCFF99"/>
    <a:srgbClr val="CC99FF"/>
    <a:srgbClr val="000066"/>
    <a:srgbClr val="996600"/>
    <a:srgbClr val="4D6997"/>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09" autoAdjust="0"/>
    <p:restoredTop sz="75202" autoAdjust="0"/>
  </p:normalViewPr>
  <p:slideViewPr>
    <p:cSldViewPr>
      <p:cViewPr>
        <p:scale>
          <a:sx n="100" d="100"/>
          <a:sy n="100" d="100"/>
        </p:scale>
        <p:origin x="-448" y="176"/>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notesViewPr>
    <p:cSldViewPr>
      <p:cViewPr varScale="1">
        <p:scale>
          <a:sx n="56" d="100"/>
          <a:sy n="56" d="100"/>
        </p:scale>
        <p:origin x="-1782"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notesMaster" Target="notesMasters/notes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handoutMaster" Target="handoutMasters/handoutMaster1.xml"/><Relationship Id="rId71" Type="http://schemas.openxmlformats.org/officeDocument/2006/relationships/printerSettings" Target="printerSettings/printerSettings1.bin"/><Relationship Id="rId72"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 Id="rId2" Type="http://schemas.openxmlformats.org/officeDocument/2006/relationships/image" Target="../media/image31.emf"/><Relationship Id="rId3" Type="http://schemas.openxmlformats.org/officeDocument/2006/relationships/image" Target="../media/image3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0" y="1"/>
            <a:ext cx="3168650" cy="479425"/>
          </a:xfrm>
          <a:prstGeom prst="rect">
            <a:avLst/>
          </a:prstGeom>
          <a:noFill/>
          <a:ln w="9525">
            <a:noFill/>
            <a:miter lim="800000"/>
            <a:headEnd/>
            <a:tailEnd/>
          </a:ln>
          <a:effectLst/>
        </p:spPr>
        <p:txBody>
          <a:bodyPr vert="horz" wrap="square" lIns="96596" tIns="48297" rIns="96596" bIns="48297" numCol="1" anchor="t" anchorCtr="0" compatLnSpc="1">
            <a:prstTxWarp prst="textNoShape">
              <a:avLst/>
            </a:prstTxWarp>
          </a:bodyPr>
          <a:lstStyle>
            <a:lvl1pPr defTabSz="964451">
              <a:defRPr sz="1200" b="0">
                <a:latin typeface="Arial" charset="0"/>
              </a:defRPr>
            </a:lvl1pPr>
          </a:lstStyle>
          <a:p>
            <a:pPr>
              <a:defRPr/>
            </a:pPr>
            <a:endParaRPr lang="en-US"/>
          </a:p>
        </p:txBody>
      </p:sp>
      <p:sp>
        <p:nvSpPr>
          <p:cNvPr id="106499" name="Rectangle 3"/>
          <p:cNvSpPr>
            <a:spLocks noGrp="1" noChangeArrowheads="1"/>
          </p:cNvSpPr>
          <p:nvPr>
            <p:ph type="dt" sz="quarter" idx="1"/>
          </p:nvPr>
        </p:nvSpPr>
        <p:spPr bwMode="auto">
          <a:xfrm>
            <a:off x="4146551" y="1"/>
            <a:ext cx="3168650" cy="479425"/>
          </a:xfrm>
          <a:prstGeom prst="rect">
            <a:avLst/>
          </a:prstGeom>
          <a:noFill/>
          <a:ln w="9525">
            <a:noFill/>
            <a:miter lim="800000"/>
            <a:headEnd/>
            <a:tailEnd/>
          </a:ln>
          <a:effectLst/>
        </p:spPr>
        <p:txBody>
          <a:bodyPr vert="horz" wrap="square" lIns="96596" tIns="48297" rIns="96596" bIns="48297" numCol="1" anchor="t" anchorCtr="0" compatLnSpc="1">
            <a:prstTxWarp prst="textNoShape">
              <a:avLst/>
            </a:prstTxWarp>
          </a:bodyPr>
          <a:lstStyle>
            <a:lvl1pPr algn="r" defTabSz="964451">
              <a:defRPr sz="1200" b="0">
                <a:latin typeface="Arial" charset="0"/>
              </a:defRPr>
            </a:lvl1pPr>
          </a:lstStyle>
          <a:p>
            <a:pPr>
              <a:defRPr/>
            </a:pPr>
            <a:endParaRPr lang="en-US"/>
          </a:p>
        </p:txBody>
      </p:sp>
      <p:sp>
        <p:nvSpPr>
          <p:cNvPr id="106500" name="Rectangle 4"/>
          <p:cNvSpPr>
            <a:spLocks noGrp="1" noChangeArrowheads="1"/>
          </p:cNvSpPr>
          <p:nvPr>
            <p:ph type="ftr" sz="quarter" idx="2"/>
          </p:nvPr>
        </p:nvSpPr>
        <p:spPr bwMode="auto">
          <a:xfrm>
            <a:off x="0" y="9121776"/>
            <a:ext cx="3168650" cy="479425"/>
          </a:xfrm>
          <a:prstGeom prst="rect">
            <a:avLst/>
          </a:prstGeom>
          <a:noFill/>
          <a:ln w="9525">
            <a:noFill/>
            <a:miter lim="800000"/>
            <a:headEnd/>
            <a:tailEnd/>
          </a:ln>
          <a:effectLst/>
        </p:spPr>
        <p:txBody>
          <a:bodyPr vert="horz" wrap="square" lIns="96596" tIns="48297" rIns="96596" bIns="48297" numCol="1" anchor="b" anchorCtr="0" compatLnSpc="1">
            <a:prstTxWarp prst="textNoShape">
              <a:avLst/>
            </a:prstTxWarp>
          </a:bodyPr>
          <a:lstStyle>
            <a:lvl1pPr defTabSz="964451">
              <a:defRPr sz="1200" b="0">
                <a:latin typeface="Arial" charset="0"/>
              </a:defRPr>
            </a:lvl1pPr>
          </a:lstStyle>
          <a:p>
            <a:pPr>
              <a:defRPr/>
            </a:pPr>
            <a:endParaRPr lang="en-US"/>
          </a:p>
        </p:txBody>
      </p:sp>
      <p:sp>
        <p:nvSpPr>
          <p:cNvPr id="106501" name="Rectangle 5"/>
          <p:cNvSpPr>
            <a:spLocks noGrp="1" noChangeArrowheads="1"/>
          </p:cNvSpPr>
          <p:nvPr>
            <p:ph type="sldNum" sz="quarter" idx="3"/>
          </p:nvPr>
        </p:nvSpPr>
        <p:spPr bwMode="auto">
          <a:xfrm>
            <a:off x="4146551" y="9121776"/>
            <a:ext cx="3168650" cy="479425"/>
          </a:xfrm>
          <a:prstGeom prst="rect">
            <a:avLst/>
          </a:prstGeom>
          <a:noFill/>
          <a:ln w="9525">
            <a:noFill/>
            <a:miter lim="800000"/>
            <a:headEnd/>
            <a:tailEnd/>
          </a:ln>
          <a:effectLst/>
        </p:spPr>
        <p:txBody>
          <a:bodyPr vert="horz" wrap="square" lIns="96596" tIns="48297" rIns="96596" bIns="48297" numCol="1" anchor="b" anchorCtr="0" compatLnSpc="1">
            <a:prstTxWarp prst="textNoShape">
              <a:avLst/>
            </a:prstTxWarp>
          </a:bodyPr>
          <a:lstStyle>
            <a:lvl1pPr algn="r" defTabSz="964451">
              <a:defRPr sz="1200" b="0">
                <a:latin typeface="Arial" charset="0"/>
              </a:defRPr>
            </a:lvl1pPr>
          </a:lstStyle>
          <a:p>
            <a:pPr>
              <a:defRPr/>
            </a:pPr>
            <a:fld id="{D098A0DF-783C-49D9-9260-6806A799FD3D}" type="slidenum">
              <a:rPr lang="en-US"/>
              <a:pPr>
                <a:defRPr/>
              </a:pPr>
              <a:t>‹#›</a:t>
            </a:fld>
            <a:endParaRPr lang="en-US"/>
          </a:p>
        </p:txBody>
      </p:sp>
    </p:spTree>
    <p:extLst>
      <p:ext uri="{BB962C8B-B14F-4D97-AF65-F5344CB8AC3E}">
        <p14:creationId xmlns:p14="http://schemas.microsoft.com/office/powerpoint/2010/main" val="39800716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1"/>
            <a:ext cx="3168650" cy="479425"/>
          </a:xfrm>
          <a:prstGeom prst="rect">
            <a:avLst/>
          </a:prstGeom>
          <a:noFill/>
          <a:ln w="9525">
            <a:noFill/>
            <a:miter lim="800000"/>
            <a:headEnd/>
            <a:tailEnd/>
          </a:ln>
          <a:effectLst/>
        </p:spPr>
        <p:txBody>
          <a:bodyPr vert="horz" wrap="square" lIns="96596" tIns="48297" rIns="96596" bIns="48297" numCol="1" anchor="t" anchorCtr="0" compatLnSpc="1">
            <a:prstTxWarp prst="textNoShape">
              <a:avLst/>
            </a:prstTxWarp>
          </a:bodyPr>
          <a:lstStyle>
            <a:lvl1pPr defTabSz="964451" eaLnBrk="1" hangingPunct="1">
              <a:defRPr sz="1200" b="0">
                <a:latin typeface="Arial" charset="0"/>
              </a:defRPr>
            </a:lvl1pPr>
          </a:lstStyle>
          <a:p>
            <a:pPr>
              <a:defRPr/>
            </a:pPr>
            <a:endParaRPr lang="en-US"/>
          </a:p>
        </p:txBody>
      </p:sp>
      <p:sp>
        <p:nvSpPr>
          <p:cNvPr id="5123" name="Rectangle 3"/>
          <p:cNvSpPr>
            <a:spLocks noGrp="1" noChangeArrowheads="1"/>
          </p:cNvSpPr>
          <p:nvPr>
            <p:ph type="dt" idx="1"/>
          </p:nvPr>
        </p:nvSpPr>
        <p:spPr bwMode="auto">
          <a:xfrm>
            <a:off x="4144964" y="1"/>
            <a:ext cx="3168650" cy="479425"/>
          </a:xfrm>
          <a:prstGeom prst="rect">
            <a:avLst/>
          </a:prstGeom>
          <a:noFill/>
          <a:ln w="9525">
            <a:noFill/>
            <a:miter lim="800000"/>
            <a:headEnd/>
            <a:tailEnd/>
          </a:ln>
          <a:effectLst/>
        </p:spPr>
        <p:txBody>
          <a:bodyPr vert="horz" wrap="square" lIns="96596" tIns="48297" rIns="96596" bIns="48297" numCol="1" anchor="t" anchorCtr="0" compatLnSpc="1">
            <a:prstTxWarp prst="textNoShape">
              <a:avLst/>
            </a:prstTxWarp>
          </a:bodyPr>
          <a:lstStyle>
            <a:lvl1pPr algn="r" defTabSz="964451" eaLnBrk="1" hangingPunct="1">
              <a:defRPr sz="1200" b="0">
                <a:latin typeface="Arial" charset="0"/>
              </a:defRPr>
            </a:lvl1pPr>
          </a:lstStyle>
          <a:p>
            <a:pPr>
              <a:defRPr/>
            </a:pPr>
            <a:endParaRPr lang="en-US"/>
          </a:p>
        </p:txBody>
      </p:sp>
      <p:sp>
        <p:nvSpPr>
          <p:cNvPr id="51204" name="Rectangle 4"/>
          <p:cNvSpPr>
            <a:spLocks noGrp="1" noRot="1" noChangeAspect="1" noChangeArrowheads="1" noTextEdit="1"/>
          </p:cNvSpPr>
          <p:nvPr>
            <p:ph type="sldImg" idx="2"/>
          </p:nvPr>
        </p:nvSpPr>
        <p:spPr bwMode="auto">
          <a:xfrm>
            <a:off x="1258888" y="720725"/>
            <a:ext cx="4797425" cy="3598863"/>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31838" y="4559301"/>
            <a:ext cx="5853113" cy="4321175"/>
          </a:xfrm>
          <a:prstGeom prst="rect">
            <a:avLst/>
          </a:prstGeom>
          <a:noFill/>
          <a:ln w="9525">
            <a:noFill/>
            <a:miter lim="800000"/>
            <a:headEnd/>
            <a:tailEnd/>
          </a:ln>
          <a:effectLst/>
        </p:spPr>
        <p:txBody>
          <a:bodyPr vert="horz" wrap="square" lIns="96596" tIns="48297" rIns="96596" bIns="4829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9120189"/>
            <a:ext cx="3168650" cy="479425"/>
          </a:xfrm>
          <a:prstGeom prst="rect">
            <a:avLst/>
          </a:prstGeom>
          <a:noFill/>
          <a:ln w="9525">
            <a:noFill/>
            <a:miter lim="800000"/>
            <a:headEnd/>
            <a:tailEnd/>
          </a:ln>
          <a:effectLst/>
        </p:spPr>
        <p:txBody>
          <a:bodyPr vert="horz" wrap="square" lIns="96596" tIns="48297" rIns="96596" bIns="48297" numCol="1" anchor="b" anchorCtr="0" compatLnSpc="1">
            <a:prstTxWarp prst="textNoShape">
              <a:avLst/>
            </a:prstTxWarp>
          </a:bodyPr>
          <a:lstStyle>
            <a:lvl1pPr defTabSz="964451" eaLnBrk="1" hangingPunct="1">
              <a:defRPr sz="1200" b="0">
                <a:latin typeface="Arial" charset="0"/>
              </a:defRPr>
            </a:lvl1pPr>
          </a:lstStyle>
          <a:p>
            <a:pPr>
              <a:defRPr/>
            </a:pPr>
            <a:endParaRPr lang="en-US"/>
          </a:p>
        </p:txBody>
      </p:sp>
      <p:sp>
        <p:nvSpPr>
          <p:cNvPr id="5127" name="Rectangle 7"/>
          <p:cNvSpPr>
            <a:spLocks noGrp="1" noChangeArrowheads="1"/>
          </p:cNvSpPr>
          <p:nvPr>
            <p:ph type="sldNum" sz="quarter" idx="5"/>
          </p:nvPr>
        </p:nvSpPr>
        <p:spPr bwMode="auto">
          <a:xfrm>
            <a:off x="4144964" y="9120189"/>
            <a:ext cx="3168650" cy="479425"/>
          </a:xfrm>
          <a:prstGeom prst="rect">
            <a:avLst/>
          </a:prstGeom>
          <a:noFill/>
          <a:ln w="9525">
            <a:noFill/>
            <a:miter lim="800000"/>
            <a:headEnd/>
            <a:tailEnd/>
          </a:ln>
          <a:effectLst/>
        </p:spPr>
        <p:txBody>
          <a:bodyPr vert="horz" wrap="square" lIns="96596" tIns="48297" rIns="96596" bIns="48297" numCol="1" anchor="b" anchorCtr="0" compatLnSpc="1">
            <a:prstTxWarp prst="textNoShape">
              <a:avLst/>
            </a:prstTxWarp>
          </a:bodyPr>
          <a:lstStyle>
            <a:lvl1pPr algn="r" defTabSz="964451" eaLnBrk="1" hangingPunct="1">
              <a:defRPr sz="1200" b="0">
                <a:latin typeface="Arial" charset="0"/>
              </a:defRPr>
            </a:lvl1pPr>
          </a:lstStyle>
          <a:p>
            <a:pPr>
              <a:defRPr/>
            </a:pPr>
            <a:fld id="{A0D86A14-AC1F-4C9A-8DDE-CE6B11F31194}" type="slidenum">
              <a:rPr lang="en-US"/>
              <a:pPr>
                <a:defRPr/>
              </a:pPr>
              <a:t>‹#›</a:t>
            </a:fld>
            <a:endParaRPr lang="en-US"/>
          </a:p>
        </p:txBody>
      </p:sp>
    </p:spTree>
    <p:extLst>
      <p:ext uri="{BB962C8B-B14F-4D97-AF65-F5344CB8AC3E}">
        <p14:creationId xmlns:p14="http://schemas.microsoft.com/office/powerpoint/2010/main" val="6867597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130" algn="l" rtl="0" eaLnBrk="0" fontAlgn="base" hangingPunct="0">
      <a:spcBef>
        <a:spcPct val="30000"/>
      </a:spcBef>
      <a:spcAft>
        <a:spcPct val="0"/>
      </a:spcAft>
      <a:defRPr sz="1200" kern="1200">
        <a:solidFill>
          <a:schemeClr val="tx1"/>
        </a:solidFill>
        <a:latin typeface="Arial" charset="0"/>
        <a:ea typeface="+mn-ea"/>
        <a:cs typeface="+mn-cs"/>
      </a:defRPr>
    </a:lvl2pPr>
    <a:lvl3pPr marL="914259" algn="l" rtl="0" eaLnBrk="0" fontAlgn="base" hangingPunct="0">
      <a:spcBef>
        <a:spcPct val="30000"/>
      </a:spcBef>
      <a:spcAft>
        <a:spcPct val="0"/>
      </a:spcAft>
      <a:defRPr sz="1200" kern="1200">
        <a:solidFill>
          <a:schemeClr val="tx1"/>
        </a:solidFill>
        <a:latin typeface="Arial" charset="0"/>
        <a:ea typeface="+mn-ea"/>
        <a:cs typeface="+mn-cs"/>
      </a:defRPr>
    </a:lvl3pPr>
    <a:lvl4pPr marL="1371390" algn="l" rtl="0" eaLnBrk="0" fontAlgn="base" hangingPunct="0">
      <a:spcBef>
        <a:spcPct val="30000"/>
      </a:spcBef>
      <a:spcAft>
        <a:spcPct val="0"/>
      </a:spcAft>
      <a:defRPr sz="1200" kern="1200">
        <a:solidFill>
          <a:schemeClr val="tx1"/>
        </a:solidFill>
        <a:latin typeface="Arial" charset="0"/>
        <a:ea typeface="+mn-ea"/>
        <a:cs typeface="+mn-cs"/>
      </a:defRPr>
    </a:lvl4pPr>
    <a:lvl5pPr marL="1828519" algn="l" rtl="0" eaLnBrk="0" fontAlgn="base" hangingPunct="0">
      <a:spcBef>
        <a:spcPct val="30000"/>
      </a:spcBef>
      <a:spcAft>
        <a:spcPct val="0"/>
      </a:spcAft>
      <a:defRPr sz="1200" kern="1200">
        <a:solidFill>
          <a:schemeClr val="tx1"/>
        </a:solidFill>
        <a:latin typeface="Arial" charset="0"/>
        <a:ea typeface="+mn-ea"/>
        <a:cs typeface="+mn-cs"/>
      </a:defRPr>
    </a:lvl5pPr>
    <a:lvl6pPr marL="2285649" algn="l" defTabSz="914259" rtl="0" eaLnBrk="1" latinLnBrk="0" hangingPunct="1">
      <a:defRPr sz="1200" kern="1200">
        <a:solidFill>
          <a:schemeClr val="tx1"/>
        </a:solidFill>
        <a:latin typeface="+mn-lt"/>
        <a:ea typeface="+mn-ea"/>
        <a:cs typeface="+mn-cs"/>
      </a:defRPr>
    </a:lvl6pPr>
    <a:lvl7pPr marL="2742780" algn="l" defTabSz="914259" rtl="0" eaLnBrk="1" latinLnBrk="0" hangingPunct="1">
      <a:defRPr sz="1200" kern="1200">
        <a:solidFill>
          <a:schemeClr val="tx1"/>
        </a:solidFill>
        <a:latin typeface="+mn-lt"/>
        <a:ea typeface="+mn-ea"/>
        <a:cs typeface="+mn-cs"/>
      </a:defRPr>
    </a:lvl7pPr>
    <a:lvl8pPr marL="3199908" algn="l" defTabSz="914259" rtl="0" eaLnBrk="1" latinLnBrk="0" hangingPunct="1">
      <a:defRPr sz="1200" kern="1200">
        <a:solidFill>
          <a:schemeClr val="tx1"/>
        </a:solidFill>
        <a:latin typeface="+mn-lt"/>
        <a:ea typeface="+mn-ea"/>
        <a:cs typeface="+mn-cs"/>
      </a:defRPr>
    </a:lvl8pPr>
    <a:lvl9pPr marL="3657039" algn="l" defTabSz="914259"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8130" name="Rectangle 2"/>
          <p:cNvSpPr>
            <a:spLocks noGrp="1" noChangeArrowheads="1"/>
          </p:cNvSpPr>
          <p:nvPr>
            <p:ph type="ctrTitle"/>
          </p:nvPr>
        </p:nvSpPr>
        <p:spPr>
          <a:xfrm>
            <a:off x="2133601" y="1371600"/>
            <a:ext cx="6477000" cy="1752600"/>
          </a:xfrm>
        </p:spPr>
        <p:txBody>
          <a:bodyPr/>
          <a:lstStyle>
            <a:lvl1pPr>
              <a:defRPr sz="4200"/>
            </a:lvl1pPr>
          </a:lstStyle>
          <a:p>
            <a:r>
              <a:rPr lang="en-US"/>
              <a:t>Click to edit Master title style</a:t>
            </a:r>
          </a:p>
        </p:txBody>
      </p:sp>
      <p:sp>
        <p:nvSpPr>
          <p:cNvPr id="48131" name="Rectangle 3"/>
          <p:cNvSpPr>
            <a:spLocks noGrp="1" noChangeArrowheads="1"/>
          </p:cNvSpPr>
          <p:nvPr>
            <p:ph type="subTitle" idx="1"/>
          </p:nvPr>
        </p:nvSpPr>
        <p:spPr>
          <a:xfrm>
            <a:off x="2133601" y="3733800"/>
            <a:ext cx="6477000" cy="1981200"/>
          </a:xfrm>
        </p:spPr>
        <p:txBody>
          <a:bodyPr/>
          <a:lstStyle>
            <a:lvl1pPr marL="0" indent="0">
              <a:buFont typeface="Wingdings" pitchFamily="2" charset="2"/>
              <a:buNone/>
              <a:defRPr/>
            </a:lvl1pPr>
          </a:lstStyle>
          <a:p>
            <a:r>
              <a:rPr lang="en-US"/>
              <a:t>Click to edit Master subtitle style</a:t>
            </a:r>
          </a:p>
        </p:txBody>
      </p:sp>
    </p:spTree>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3pPr>
              <a:defRPr sz="18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sz="1800">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chemeClr val="bg1"/>
                </a:solidFill>
              </a:defRPr>
            </a:lvl1pPr>
          </a:lstStyle>
          <a:p>
            <a:r>
              <a:rPr lang="en-US" dirty="0" smtClean="0"/>
              <a:t>Click to edit Master title style</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er">
    <p:spTree>
      <p:nvGrpSpPr>
        <p:cNvPr id="1" name=""/>
        <p:cNvGrpSpPr/>
        <p:nvPr/>
      </p:nvGrpSpPr>
      <p:grpSpPr>
        <a:xfrm>
          <a:off x="0" y="0"/>
          <a:ext cx="0" cy="0"/>
          <a:chOff x="0" y="0"/>
          <a:chExt cx="0" cy="0"/>
        </a:xfrm>
      </p:grpSpPr>
      <p:sp>
        <p:nvSpPr>
          <p:cNvPr id="4" name="Title 1"/>
          <p:cNvSpPr>
            <a:spLocks noGrp="1"/>
          </p:cNvSpPr>
          <p:nvPr>
            <p:ph type="title"/>
          </p:nvPr>
        </p:nvSpPr>
        <p:spPr>
          <a:xfrm>
            <a:off x="0" y="2895600"/>
            <a:ext cx="9144000" cy="1028700"/>
          </a:xfrm>
        </p:spPr>
        <p:txBody>
          <a:bodyPr/>
          <a:lstStyle>
            <a:lvl1pPr algn="ctr">
              <a:defRPr sz="4000" b="1">
                <a:latin typeface="+mn-lt"/>
              </a:defRPr>
            </a:lvl1pPr>
          </a:lstStyle>
          <a:p>
            <a:r>
              <a:rPr lang="en-US" dirty="0" smtClean="0"/>
              <a:t>Click to edit Master title style</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7419866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 y="114300"/>
            <a:ext cx="8686800" cy="1028700"/>
          </a:xfrm>
          <a:prstGeom prst="rect">
            <a:avLst/>
          </a:prstGeom>
          <a:noFill/>
          <a:ln w="9525">
            <a:noFill/>
            <a:miter lim="800000"/>
            <a:headEnd/>
            <a:tailEnd/>
          </a:ln>
        </p:spPr>
        <p:txBody>
          <a:bodyPr vert="horz" wrap="square" lIns="91425" tIns="45713" rIns="91425" bIns="45713"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381000" y="1066800"/>
            <a:ext cx="8458200" cy="51054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8" r:id="rId3"/>
    <p:sldLayoutId id="2147483656" r:id="rId4"/>
    <p:sldLayoutId id="2147483653" r:id="rId5"/>
    <p:sldLayoutId id="2147483654" r:id="rId6"/>
    <p:sldLayoutId id="2147483657" r:id="rId7"/>
    <p:sldLayoutId id="2147483659" r:id="rId8"/>
  </p:sldLayoutIdLst>
  <p:transition xmlns:p14="http://schemas.microsoft.com/office/powerpoint/2010/mai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3200" b="1" baseline="0">
          <a:solidFill>
            <a:schemeClr val="bg1"/>
          </a:solidFill>
          <a:latin typeface="Gill Sans"/>
          <a:ea typeface="+mj-ea"/>
          <a:cs typeface="Gill Sans"/>
        </a:defRPr>
      </a:lvl1pPr>
      <a:lvl2pPr algn="l" rtl="0" eaLnBrk="0" fontAlgn="base" hangingPunct="0">
        <a:spcBef>
          <a:spcPct val="0"/>
        </a:spcBef>
        <a:spcAft>
          <a:spcPct val="0"/>
        </a:spcAft>
        <a:defRPr sz="3200">
          <a:solidFill>
            <a:schemeClr val="tx1"/>
          </a:solidFill>
          <a:latin typeface="Arial Black" pitchFamily="34" charset="0"/>
        </a:defRPr>
      </a:lvl2pPr>
      <a:lvl3pPr algn="l" rtl="0" eaLnBrk="0" fontAlgn="base" hangingPunct="0">
        <a:spcBef>
          <a:spcPct val="0"/>
        </a:spcBef>
        <a:spcAft>
          <a:spcPct val="0"/>
        </a:spcAft>
        <a:defRPr sz="3200">
          <a:solidFill>
            <a:schemeClr val="tx1"/>
          </a:solidFill>
          <a:latin typeface="Arial Black" pitchFamily="34" charset="0"/>
        </a:defRPr>
      </a:lvl3pPr>
      <a:lvl4pPr algn="l" rtl="0" eaLnBrk="0" fontAlgn="base" hangingPunct="0">
        <a:spcBef>
          <a:spcPct val="0"/>
        </a:spcBef>
        <a:spcAft>
          <a:spcPct val="0"/>
        </a:spcAft>
        <a:defRPr sz="3200">
          <a:solidFill>
            <a:schemeClr val="tx1"/>
          </a:solidFill>
          <a:latin typeface="Arial Black" pitchFamily="34" charset="0"/>
        </a:defRPr>
      </a:lvl4pPr>
      <a:lvl5pPr algn="l" rtl="0" eaLnBrk="0" fontAlgn="base" hangingPunct="0">
        <a:spcBef>
          <a:spcPct val="0"/>
        </a:spcBef>
        <a:spcAft>
          <a:spcPct val="0"/>
        </a:spcAft>
        <a:defRPr sz="3200">
          <a:solidFill>
            <a:schemeClr val="tx1"/>
          </a:solidFill>
          <a:latin typeface="Arial Black" pitchFamily="34" charset="0"/>
        </a:defRPr>
      </a:lvl5pPr>
      <a:lvl6pPr marL="457130" algn="l" rtl="0" fontAlgn="base">
        <a:spcBef>
          <a:spcPct val="0"/>
        </a:spcBef>
        <a:spcAft>
          <a:spcPct val="0"/>
        </a:spcAft>
        <a:defRPr sz="3200">
          <a:solidFill>
            <a:srgbClr val="663300"/>
          </a:solidFill>
          <a:latin typeface="Arial Black" pitchFamily="34" charset="0"/>
        </a:defRPr>
      </a:lvl6pPr>
      <a:lvl7pPr marL="914259" algn="l" rtl="0" fontAlgn="base">
        <a:spcBef>
          <a:spcPct val="0"/>
        </a:spcBef>
        <a:spcAft>
          <a:spcPct val="0"/>
        </a:spcAft>
        <a:defRPr sz="3200">
          <a:solidFill>
            <a:srgbClr val="663300"/>
          </a:solidFill>
          <a:latin typeface="Arial Black" pitchFamily="34" charset="0"/>
        </a:defRPr>
      </a:lvl7pPr>
      <a:lvl8pPr marL="1371390" algn="l" rtl="0" fontAlgn="base">
        <a:spcBef>
          <a:spcPct val="0"/>
        </a:spcBef>
        <a:spcAft>
          <a:spcPct val="0"/>
        </a:spcAft>
        <a:defRPr sz="3200">
          <a:solidFill>
            <a:srgbClr val="663300"/>
          </a:solidFill>
          <a:latin typeface="Arial Black" pitchFamily="34" charset="0"/>
        </a:defRPr>
      </a:lvl8pPr>
      <a:lvl9pPr marL="1828519" algn="l" rtl="0" fontAlgn="base">
        <a:spcBef>
          <a:spcPct val="0"/>
        </a:spcBef>
        <a:spcAft>
          <a:spcPct val="0"/>
        </a:spcAft>
        <a:defRPr sz="3200">
          <a:solidFill>
            <a:srgbClr val="663300"/>
          </a:solidFill>
          <a:latin typeface="Arial Black" pitchFamily="34" charset="0"/>
        </a:defRPr>
      </a:lvl9pPr>
    </p:titleStyle>
    <p:bodyStyle>
      <a:lvl1pPr marL="342848" indent="-342848" algn="l" rtl="0" eaLnBrk="0" fontAlgn="base" hangingPunct="0">
        <a:spcBef>
          <a:spcPct val="25000"/>
        </a:spcBef>
        <a:spcAft>
          <a:spcPct val="25000"/>
        </a:spcAft>
        <a:buClr>
          <a:srgbClr val="5675A9"/>
        </a:buClr>
        <a:buSzPct val="75000"/>
        <a:buFont typeface="Wingdings" charset="2"/>
        <a:buChar char="¢"/>
        <a:defRPr sz="2400" baseline="0">
          <a:solidFill>
            <a:schemeClr val="bg1"/>
          </a:solidFill>
          <a:latin typeface="Gill Sans"/>
          <a:ea typeface="+mn-ea"/>
          <a:cs typeface="Gill Sans"/>
        </a:defRPr>
      </a:lvl1pPr>
      <a:lvl2pPr marL="742836" indent="-285707" algn="l" rtl="0" eaLnBrk="0" fontAlgn="base" hangingPunct="0">
        <a:spcBef>
          <a:spcPct val="10000"/>
        </a:spcBef>
        <a:spcAft>
          <a:spcPct val="10000"/>
        </a:spcAft>
        <a:buClr>
          <a:srgbClr val="5675A9"/>
        </a:buClr>
        <a:buSzPct val="75000"/>
        <a:buFont typeface="Wingdings" charset="2"/>
        <a:buChar char="l"/>
        <a:defRPr sz="2000" baseline="0">
          <a:solidFill>
            <a:schemeClr val="bg1"/>
          </a:solidFill>
          <a:latin typeface="Gill Sans"/>
          <a:cs typeface="Gill Sans"/>
        </a:defRPr>
      </a:lvl2pPr>
      <a:lvl3pPr marL="1142824" indent="-228564" algn="l" rtl="0" eaLnBrk="0" fontAlgn="base" hangingPunct="0">
        <a:spcBef>
          <a:spcPct val="20000"/>
        </a:spcBef>
        <a:spcAft>
          <a:spcPct val="0"/>
        </a:spcAft>
        <a:buClr>
          <a:srgbClr val="5675A9"/>
        </a:buClr>
        <a:buChar char="•"/>
        <a:defRPr sz="1800" baseline="0">
          <a:solidFill>
            <a:schemeClr val="bg1"/>
          </a:solidFill>
          <a:latin typeface="Gill Sans"/>
          <a:cs typeface="Gill Sans"/>
        </a:defRPr>
      </a:lvl3pPr>
      <a:lvl4pPr marL="1599954" indent="-228564" algn="l" rtl="0" eaLnBrk="0" fontAlgn="base" hangingPunct="0">
        <a:spcBef>
          <a:spcPct val="20000"/>
        </a:spcBef>
        <a:spcAft>
          <a:spcPct val="0"/>
        </a:spcAft>
        <a:buClr>
          <a:srgbClr val="5675A9"/>
        </a:buClr>
        <a:buChar char="•"/>
        <a:defRPr sz="1600" baseline="0">
          <a:solidFill>
            <a:schemeClr val="bg1"/>
          </a:solidFill>
          <a:latin typeface="Gill Sans"/>
          <a:cs typeface="Gill Sans"/>
        </a:defRPr>
      </a:lvl4pPr>
      <a:lvl5pPr marL="2057085" indent="-228564" algn="l" rtl="0" eaLnBrk="0" fontAlgn="base" hangingPunct="0">
        <a:spcBef>
          <a:spcPct val="20000"/>
        </a:spcBef>
        <a:spcAft>
          <a:spcPct val="0"/>
        </a:spcAft>
        <a:buClr>
          <a:srgbClr val="5675A9"/>
        </a:buClr>
        <a:buChar char="•"/>
        <a:defRPr sz="1600" baseline="0">
          <a:solidFill>
            <a:schemeClr val="bg1"/>
          </a:solidFill>
          <a:latin typeface="Gill Sans"/>
          <a:cs typeface="Gill Sans"/>
        </a:defRPr>
      </a:lvl5pPr>
      <a:lvl6pPr marL="2514215" indent="-228564" algn="l" rtl="0" fontAlgn="base">
        <a:spcBef>
          <a:spcPct val="20000"/>
        </a:spcBef>
        <a:spcAft>
          <a:spcPct val="0"/>
        </a:spcAft>
        <a:buChar char="•"/>
        <a:defRPr sz="1600">
          <a:solidFill>
            <a:schemeClr val="tx2"/>
          </a:solidFill>
          <a:latin typeface="+mn-lt"/>
        </a:defRPr>
      </a:lvl6pPr>
      <a:lvl7pPr marL="2971344" indent="-228564" algn="l" rtl="0" fontAlgn="base">
        <a:spcBef>
          <a:spcPct val="20000"/>
        </a:spcBef>
        <a:spcAft>
          <a:spcPct val="0"/>
        </a:spcAft>
        <a:buChar char="•"/>
        <a:defRPr sz="1600">
          <a:solidFill>
            <a:schemeClr val="tx2"/>
          </a:solidFill>
          <a:latin typeface="+mn-lt"/>
        </a:defRPr>
      </a:lvl7pPr>
      <a:lvl8pPr marL="3428475" indent="-228564" algn="l" rtl="0" fontAlgn="base">
        <a:spcBef>
          <a:spcPct val="20000"/>
        </a:spcBef>
        <a:spcAft>
          <a:spcPct val="0"/>
        </a:spcAft>
        <a:buChar char="•"/>
        <a:defRPr sz="1600">
          <a:solidFill>
            <a:schemeClr val="tx2"/>
          </a:solidFill>
          <a:latin typeface="+mn-lt"/>
        </a:defRPr>
      </a:lvl8pPr>
      <a:lvl9pPr marL="3885603" indent="-228564" algn="l" rtl="0" fontAlgn="base">
        <a:spcBef>
          <a:spcPct val="20000"/>
        </a:spcBef>
        <a:spcAft>
          <a:spcPct val="0"/>
        </a:spcAft>
        <a:buChar char="•"/>
        <a:defRPr sz="1600">
          <a:solidFill>
            <a:schemeClr val="tx2"/>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1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9.png"/></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30.emf"/><Relationship Id="rId5" Type="http://schemas.openxmlformats.org/officeDocument/2006/relationships/oleObject" Target="../embeddings/oleObject2.bin"/><Relationship Id="rId6" Type="http://schemas.openxmlformats.org/officeDocument/2006/relationships/image" Target="../media/image31.emf"/><Relationship Id="rId7" Type="http://schemas.openxmlformats.org/officeDocument/2006/relationships/oleObject" Target="../embeddings/oleObject3.bin"/><Relationship Id="rId8" Type="http://schemas.openxmlformats.org/officeDocument/2006/relationships/image" Target="../media/image32.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5.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emf"/><Relationship Id="rId3" Type="http://schemas.openxmlformats.org/officeDocument/2006/relationships/image" Target="../media/image39.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0.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3.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gi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4"/>
          <p:cNvSpPr>
            <a:spLocks noChangeArrowheads="1"/>
          </p:cNvSpPr>
          <p:nvPr/>
        </p:nvSpPr>
        <p:spPr bwMode="auto">
          <a:xfrm>
            <a:off x="76200" y="1219200"/>
            <a:ext cx="8991600" cy="1371601"/>
          </a:xfrm>
          <a:prstGeom prst="rect">
            <a:avLst/>
          </a:prstGeom>
          <a:noFill/>
          <a:ln w="9525">
            <a:noFill/>
            <a:miter lim="800000"/>
            <a:headEnd/>
            <a:tailEnd/>
          </a:ln>
        </p:spPr>
        <p:txBody>
          <a:bodyPr lIns="91425" tIns="45713" rIns="91425" bIns="45713" anchor="ctr"/>
          <a:lstStyle/>
          <a:p>
            <a:pPr algn="ctr" eaLnBrk="1" hangingPunct="1"/>
            <a:r>
              <a:rPr lang="en-US" sz="3600" dirty="0">
                <a:solidFill>
                  <a:schemeClr val="bg2"/>
                </a:solidFill>
                <a:latin typeface="Gill Sans"/>
                <a:cs typeface="Gill Sans"/>
              </a:rPr>
              <a:t>Big Data Infrastructure</a:t>
            </a:r>
          </a:p>
        </p:txBody>
      </p:sp>
      <p:sp>
        <p:nvSpPr>
          <p:cNvPr id="11" name="Rectangle 3"/>
          <p:cNvSpPr txBox="1">
            <a:spLocks noChangeArrowheads="1"/>
          </p:cNvSpPr>
          <p:nvPr/>
        </p:nvSpPr>
        <p:spPr bwMode="auto">
          <a:xfrm>
            <a:off x="3276600" y="4038600"/>
            <a:ext cx="3886200" cy="11430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algn="r" defTabSz="914259" eaLnBrk="1" hangingPunct="1">
              <a:buClr>
                <a:srgbClr val="5675A9"/>
              </a:buClr>
              <a:buSzPct val="75000"/>
              <a:defRPr/>
            </a:pPr>
            <a:r>
              <a:rPr lang="en-US" sz="2000" b="0" kern="0" dirty="0" smtClean="0">
                <a:solidFill>
                  <a:schemeClr val="bg2"/>
                </a:solidFill>
                <a:latin typeface="Gill Sans"/>
                <a:cs typeface="Gill Sans"/>
              </a:rPr>
              <a:t>Jimmy Lin</a:t>
            </a:r>
          </a:p>
          <a:p>
            <a:pPr algn="r" defTabSz="914259" eaLnBrk="1" hangingPunct="1">
              <a:buClr>
                <a:srgbClr val="5675A9"/>
              </a:buClr>
              <a:buSzPct val="75000"/>
              <a:defRPr/>
            </a:pPr>
            <a:r>
              <a:rPr lang="en-US" sz="2000" b="0" kern="0" dirty="0" smtClean="0">
                <a:solidFill>
                  <a:schemeClr val="bg2"/>
                </a:solidFill>
                <a:latin typeface="Gill Sans"/>
                <a:cs typeface="Gill Sans"/>
              </a:rPr>
              <a:t>University of Maryland</a:t>
            </a:r>
          </a:p>
          <a:p>
            <a:pPr algn="r" defTabSz="914259" eaLnBrk="1" hangingPunct="1">
              <a:buClr>
                <a:srgbClr val="5675A9"/>
              </a:buClr>
              <a:buSzPct val="75000"/>
              <a:defRPr/>
            </a:pPr>
            <a:r>
              <a:rPr lang="en-US" sz="2000" b="0" kern="0" dirty="0" smtClean="0">
                <a:solidFill>
                  <a:schemeClr val="bg2"/>
                </a:solidFill>
                <a:latin typeface="Gill Sans"/>
                <a:cs typeface="Gill Sans"/>
              </a:rPr>
              <a:t>Monday, March 23, 2015</a:t>
            </a:r>
          </a:p>
        </p:txBody>
      </p:sp>
      <p:pic>
        <p:nvPicPr>
          <p:cNvPr id="9" name="Picture 13" descr="creative-commons"/>
          <p:cNvPicPr>
            <a:picLocks noChangeAspect="1" noChangeArrowheads="1"/>
          </p:cNvPicPr>
          <p:nvPr/>
        </p:nvPicPr>
        <p:blipFill>
          <a:blip r:embed="rId2" cstate="print"/>
          <a:srcRect/>
          <a:stretch>
            <a:fillRect/>
          </a:stretch>
        </p:blipFill>
        <p:spPr bwMode="auto">
          <a:xfrm>
            <a:off x="101600" y="6358582"/>
            <a:ext cx="1117600" cy="393700"/>
          </a:xfrm>
          <a:prstGeom prst="rect">
            <a:avLst/>
          </a:prstGeom>
          <a:noFill/>
          <a:ln w="9525">
            <a:noFill/>
            <a:miter lim="800000"/>
            <a:headEnd/>
            <a:tailEnd/>
          </a:ln>
        </p:spPr>
      </p:pic>
      <p:pic>
        <p:nvPicPr>
          <p:cNvPr id="6" name="Picture 5" descr="University_of_Maryland_Se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7600" y="4038600"/>
            <a:ext cx="1143000" cy="1143000"/>
          </a:xfrm>
          <a:prstGeom prst="rect">
            <a:avLst/>
          </a:prstGeom>
        </p:spPr>
      </p:pic>
      <p:sp>
        <p:nvSpPr>
          <p:cNvPr id="7" name="Rectangle 14"/>
          <p:cNvSpPr>
            <a:spLocks noChangeArrowheads="1"/>
          </p:cNvSpPr>
          <p:nvPr/>
        </p:nvSpPr>
        <p:spPr bwMode="auto">
          <a:xfrm>
            <a:off x="76200" y="2362200"/>
            <a:ext cx="8991600" cy="914400"/>
          </a:xfrm>
          <a:prstGeom prst="rect">
            <a:avLst/>
          </a:prstGeom>
          <a:noFill/>
          <a:ln w="9525">
            <a:noFill/>
            <a:miter lim="800000"/>
            <a:headEnd/>
            <a:tailEnd/>
          </a:ln>
        </p:spPr>
        <p:txBody>
          <a:bodyPr lIns="91425" tIns="45713" rIns="91425" bIns="45713" anchor="ctr"/>
          <a:lstStyle/>
          <a:p>
            <a:pPr algn="ctr" eaLnBrk="1" hangingPunct="1"/>
            <a:r>
              <a:rPr lang="en-US" sz="2400" b="0" dirty="0">
                <a:solidFill>
                  <a:schemeClr val="bg2"/>
                </a:solidFill>
                <a:latin typeface="Gill Sans"/>
                <a:cs typeface="Gill Sans"/>
              </a:rPr>
              <a:t>Session 7: Extending MapReduce </a:t>
            </a:r>
          </a:p>
        </p:txBody>
      </p:sp>
      <p:sp>
        <p:nvSpPr>
          <p:cNvPr id="8" name="Text Box 11"/>
          <p:cNvSpPr txBox="1">
            <a:spLocks noChangeArrowheads="1"/>
          </p:cNvSpPr>
          <p:nvPr/>
        </p:nvSpPr>
        <p:spPr bwMode="auto">
          <a:xfrm>
            <a:off x="1371600" y="6324600"/>
            <a:ext cx="6903753" cy="461665"/>
          </a:xfrm>
          <a:prstGeom prst="rect">
            <a:avLst/>
          </a:prstGeom>
          <a:noFill/>
          <a:ln w="9525">
            <a:noFill/>
            <a:miter lim="800000"/>
            <a:headEnd/>
            <a:tailEnd/>
          </a:ln>
        </p:spPr>
        <p:txBody>
          <a:bodyPr wrap="none">
            <a:spAutoFit/>
          </a:bodyPr>
          <a:lstStyle/>
          <a:p>
            <a:r>
              <a:rPr lang="en-US" sz="1200" b="0" dirty="0">
                <a:solidFill>
                  <a:schemeClr val="bg1"/>
                </a:solidFill>
                <a:latin typeface="Gill Sans"/>
                <a:cs typeface="Gill Sans"/>
              </a:rPr>
              <a:t>This work is licensed under a Creative Commons Attribution-Noncommercial-Share Alike 3.0 United States</a:t>
            </a:r>
            <a:br>
              <a:rPr lang="en-US" sz="1200" b="0" dirty="0">
                <a:solidFill>
                  <a:schemeClr val="bg1"/>
                </a:solidFill>
                <a:latin typeface="Gill Sans"/>
                <a:cs typeface="Gill Sans"/>
              </a:rPr>
            </a:br>
            <a:r>
              <a:rPr lang="en-US" sz="1200" b="0" dirty="0">
                <a:solidFill>
                  <a:schemeClr val="bg1"/>
                </a:solidFill>
                <a:latin typeface="Gill Sans"/>
                <a:cs typeface="Gill Sans"/>
              </a:rPr>
              <a:t>See http://creativecommons.org/licenses/by-nc-sa/3.0/us/ for details</a:t>
            </a:r>
          </a:p>
        </p:txBody>
      </p:sp>
    </p:spTree>
    <p:extLst>
      <p:ext uri="{BB962C8B-B14F-4D97-AF65-F5344CB8AC3E}">
        <p14:creationId xmlns:p14="http://schemas.microsoft.com/office/powerpoint/2010/main" val="190556993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ortoise_head.jpeg"/>
          <p:cNvPicPr>
            <a:picLocks noChangeAspect="1"/>
          </p:cNvPicPr>
          <p:nvPr/>
        </p:nvPicPr>
        <p:blipFill>
          <a:blip r:embed="rId2"/>
          <a:stretch>
            <a:fillRect/>
          </a:stretch>
        </p:blipFill>
        <p:spPr>
          <a:xfrm>
            <a:off x="-1147187" y="0"/>
            <a:ext cx="10291188" cy="6858000"/>
          </a:xfrm>
          <a:prstGeom prst="rect">
            <a:avLst/>
          </a:prstGeom>
        </p:spPr>
      </p:pic>
      <p:sp>
        <p:nvSpPr>
          <p:cNvPr id="3" name="TextBox 2"/>
          <p:cNvSpPr txBox="1">
            <a:spLocks noChangeArrowheads="1"/>
          </p:cNvSpPr>
          <p:nvPr/>
        </p:nvSpPr>
        <p:spPr bwMode="auto">
          <a:xfrm>
            <a:off x="0" y="6611938"/>
            <a:ext cx="4038600" cy="246221"/>
          </a:xfrm>
          <a:prstGeom prst="rect">
            <a:avLst/>
          </a:prstGeom>
          <a:noFill/>
          <a:ln w="9525">
            <a:noFill/>
            <a:miter lim="800000"/>
            <a:headEnd/>
            <a:tailEnd/>
          </a:ln>
        </p:spPr>
        <p:txBody>
          <a:bodyPr wrap="square">
            <a:spAutoFit/>
          </a:bodyPr>
          <a:lstStyle/>
          <a:p>
            <a:r>
              <a:rPr lang="en-US" sz="1000" b="0" dirty="0" smtClean="0"/>
              <a:t>Source: Wikipedia (Tortoise)</a:t>
            </a:r>
            <a:endParaRPr lang="en-US" sz="1000" b="0" dirty="0"/>
          </a:p>
        </p:txBody>
      </p:sp>
      <p:sp>
        <p:nvSpPr>
          <p:cNvPr id="4" name="Title 1"/>
          <p:cNvSpPr txBox="1">
            <a:spLocks/>
          </p:cNvSpPr>
          <p:nvPr/>
        </p:nvSpPr>
        <p:spPr bwMode="auto">
          <a:xfrm>
            <a:off x="4267200" y="228600"/>
            <a:ext cx="4419600" cy="1028700"/>
          </a:xfrm>
          <a:prstGeom prst="rect">
            <a:avLst/>
          </a:prstGeom>
          <a:noFill/>
          <a:ln w="9525">
            <a:noFill/>
            <a:miter lim="800000"/>
            <a:headEnd/>
            <a:tailEnd/>
          </a:ln>
        </p:spPr>
        <p:txBody>
          <a:bodyPr vert="horz" wrap="square" lIns="91425" tIns="45713" rIns="91425" bIns="45713" numCol="1" anchor="ctr"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effectLst/>
                <a:uLnTx/>
                <a:uFillTx/>
                <a:latin typeface="Gill Sans"/>
                <a:ea typeface="+mj-ea"/>
                <a:cs typeface="Gill Sans"/>
              </a:rPr>
              <a:t>Why?</a:t>
            </a:r>
            <a:endParaRPr kumimoji="0" lang="en-US" sz="3200" b="1" i="0" u="none" strike="noStrike" kern="0" cap="none" spc="0" normalizeH="0" baseline="0" noProof="0" dirty="0">
              <a:ln>
                <a:noFill/>
              </a:ln>
              <a:effectLst/>
              <a:uLnTx/>
              <a:uFillTx/>
              <a:latin typeface="Gill Sans"/>
              <a:ea typeface="+mj-ea"/>
              <a:cs typeface="Gill Sans"/>
            </a:endParaRPr>
          </a:p>
        </p:txBody>
      </p:sp>
      <p:sp>
        <p:nvSpPr>
          <p:cNvPr id="5" name="TextBox 4"/>
          <p:cNvSpPr txBox="1"/>
          <p:nvPr/>
        </p:nvSpPr>
        <p:spPr>
          <a:xfrm>
            <a:off x="5486400" y="1076980"/>
            <a:ext cx="2429747" cy="523220"/>
          </a:xfrm>
          <a:prstGeom prst="rect">
            <a:avLst/>
          </a:prstGeom>
          <a:noFill/>
        </p:spPr>
        <p:txBody>
          <a:bodyPr wrap="none" rtlCol="0">
            <a:spAutoFit/>
          </a:bodyPr>
          <a:lstStyle/>
          <a:p>
            <a:pPr algn="r"/>
            <a:r>
              <a:rPr lang="en-US" sz="2800" b="0" dirty="0" err="1" smtClean="0">
                <a:latin typeface="Gill Sans"/>
                <a:cs typeface="Gill Sans"/>
              </a:rPr>
              <a:t>Integer.parseInt</a:t>
            </a:r>
            <a:endParaRPr lang="en-US" sz="2800" b="0" dirty="0">
              <a:latin typeface="Gill Sans"/>
              <a:cs typeface="Gill Sans"/>
            </a:endParaRPr>
          </a:p>
        </p:txBody>
      </p:sp>
      <p:sp>
        <p:nvSpPr>
          <p:cNvPr id="6" name="TextBox 5"/>
          <p:cNvSpPr txBox="1"/>
          <p:nvPr/>
        </p:nvSpPr>
        <p:spPr>
          <a:xfrm>
            <a:off x="5486400" y="1534180"/>
            <a:ext cx="2416046" cy="523220"/>
          </a:xfrm>
          <a:prstGeom prst="rect">
            <a:avLst/>
          </a:prstGeom>
          <a:noFill/>
        </p:spPr>
        <p:txBody>
          <a:bodyPr wrap="none" rtlCol="0">
            <a:spAutoFit/>
          </a:bodyPr>
          <a:lstStyle/>
          <a:p>
            <a:pPr algn="r"/>
            <a:r>
              <a:rPr lang="en-US" sz="2800" b="0" dirty="0" err="1" smtClean="0">
                <a:latin typeface="Gill Sans"/>
                <a:cs typeface="Gill Sans"/>
              </a:rPr>
              <a:t>String.substring</a:t>
            </a:r>
            <a:endParaRPr lang="en-US" sz="2800" b="0" dirty="0">
              <a:latin typeface="Gill Sans"/>
              <a:cs typeface="Gill Sans"/>
            </a:endParaRPr>
          </a:p>
        </p:txBody>
      </p:sp>
    </p:spTree>
    <p:extLst>
      <p:ext uri="{BB962C8B-B14F-4D97-AF65-F5344CB8AC3E}">
        <p14:creationId xmlns:p14="http://schemas.microsoft.com/office/powerpoint/2010/main" val="89923179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Schemas are a good idea!</a:t>
            </a:r>
            <a:endParaRPr lang="en-US" dirty="0"/>
          </a:p>
        </p:txBody>
      </p:sp>
      <p:sp>
        <p:nvSpPr>
          <p:cNvPr id="3" name="Content Placeholder 2"/>
          <p:cNvSpPr>
            <a:spLocks noGrp="1"/>
          </p:cNvSpPr>
          <p:nvPr>
            <p:ph idx="1"/>
          </p:nvPr>
        </p:nvSpPr>
        <p:spPr/>
        <p:txBody>
          <a:bodyPr/>
          <a:lstStyle/>
          <a:p>
            <a:r>
              <a:rPr lang="en-US" dirty="0" smtClean="0"/>
              <a:t>Parsing fields out of flat text files is slow</a:t>
            </a:r>
          </a:p>
          <a:p>
            <a:r>
              <a:rPr lang="en-US" dirty="0" smtClean="0"/>
              <a:t>Schemas define a contract, decoupling logical from physical</a:t>
            </a:r>
          </a:p>
          <a:p>
            <a:endParaRPr lang="en-US" dirty="0"/>
          </a:p>
        </p:txBody>
      </p:sp>
    </p:spTree>
    <p:extLst>
      <p:ext uri="{BB962C8B-B14F-4D97-AF65-F5344CB8AC3E}">
        <p14:creationId xmlns:p14="http://schemas.microsoft.com/office/powerpoint/2010/main" val="3777030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Thrift</a:t>
            </a:r>
            <a:endParaRPr lang="en-US" dirty="0"/>
          </a:p>
        </p:txBody>
      </p:sp>
      <p:sp>
        <p:nvSpPr>
          <p:cNvPr id="3" name="Content Placeholder 2"/>
          <p:cNvSpPr>
            <a:spLocks noGrp="1"/>
          </p:cNvSpPr>
          <p:nvPr>
            <p:ph idx="1"/>
          </p:nvPr>
        </p:nvSpPr>
        <p:spPr/>
        <p:txBody>
          <a:bodyPr/>
          <a:lstStyle/>
          <a:p>
            <a:r>
              <a:rPr lang="en-US" dirty="0" smtClean="0"/>
              <a:t>Originally developed by Facebook, now an Apache project</a:t>
            </a:r>
          </a:p>
          <a:p>
            <a:r>
              <a:rPr lang="en-US" dirty="0" smtClean="0"/>
              <a:t>Provides a DDL with numerous language bindings</a:t>
            </a:r>
          </a:p>
          <a:p>
            <a:pPr lvl="1"/>
            <a:r>
              <a:rPr lang="en-US" dirty="0" smtClean="0"/>
              <a:t>Compact binary encoding of typed </a:t>
            </a:r>
            <a:r>
              <a:rPr lang="en-US" dirty="0" err="1" smtClean="0"/>
              <a:t>structs</a:t>
            </a:r>
            <a:endParaRPr lang="en-US" dirty="0" smtClean="0"/>
          </a:p>
          <a:p>
            <a:pPr lvl="1"/>
            <a:r>
              <a:rPr lang="en-US" dirty="0"/>
              <a:t>Fields can be marked as optional or </a:t>
            </a:r>
            <a:r>
              <a:rPr lang="en-US" dirty="0" smtClean="0"/>
              <a:t>required</a:t>
            </a:r>
          </a:p>
          <a:p>
            <a:pPr lvl="1"/>
            <a:r>
              <a:rPr lang="en-US" dirty="0" smtClean="0"/>
              <a:t>Compiler automatically generates code for manipulating messages</a:t>
            </a:r>
          </a:p>
          <a:p>
            <a:r>
              <a:rPr lang="en-US" dirty="0" smtClean="0"/>
              <a:t>Provides RPC mechanisms for service definitions</a:t>
            </a:r>
          </a:p>
          <a:p>
            <a:r>
              <a:rPr lang="en-US" dirty="0" smtClean="0"/>
              <a:t>Alternatives include </a:t>
            </a:r>
            <a:r>
              <a:rPr lang="en-US" dirty="0" err="1" smtClean="0"/>
              <a:t>protobufs</a:t>
            </a:r>
            <a:r>
              <a:rPr lang="en-US" dirty="0"/>
              <a:t> </a:t>
            </a:r>
            <a:r>
              <a:rPr lang="en-US" dirty="0" smtClean="0"/>
              <a:t>and Avro</a:t>
            </a:r>
            <a:endParaRPr lang="en-US" dirty="0"/>
          </a:p>
        </p:txBody>
      </p:sp>
    </p:spTree>
    <p:extLst>
      <p:ext uri="{BB962C8B-B14F-4D97-AF65-F5344CB8AC3E}">
        <p14:creationId xmlns:p14="http://schemas.microsoft.com/office/powerpoint/2010/main" val="10532400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Thrift</a:t>
            </a:r>
            <a:endParaRPr lang="en-US" dirty="0"/>
          </a:p>
        </p:txBody>
      </p:sp>
      <p:pic>
        <p:nvPicPr>
          <p:cNvPr id="4" name="Picture 3" descr="Apache_Thrift_architectu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066800"/>
            <a:ext cx="3048000" cy="5509846"/>
          </a:xfrm>
          <a:prstGeom prst="rect">
            <a:avLst/>
          </a:prstGeom>
        </p:spPr>
      </p:pic>
      <p:sp>
        <p:nvSpPr>
          <p:cNvPr id="5" name="TextBox 4"/>
          <p:cNvSpPr txBox="1"/>
          <p:nvPr/>
        </p:nvSpPr>
        <p:spPr>
          <a:xfrm>
            <a:off x="4427214" y="2209800"/>
            <a:ext cx="3878586" cy="2800766"/>
          </a:xfrm>
          <a:prstGeom prst="rect">
            <a:avLst/>
          </a:prstGeom>
          <a:noFill/>
        </p:spPr>
        <p:txBody>
          <a:bodyPr wrap="none" rtlCol="0">
            <a:spAutoFit/>
          </a:bodyPr>
          <a:lstStyle/>
          <a:p>
            <a:r>
              <a:rPr lang="en-US" dirty="0" err="1">
                <a:solidFill>
                  <a:schemeClr val="bg1"/>
                </a:solidFill>
                <a:latin typeface="Andale Mono"/>
                <a:cs typeface="Andale Mono"/>
              </a:rPr>
              <a:t>struct</a:t>
            </a:r>
            <a:r>
              <a:rPr lang="en-US" dirty="0">
                <a:solidFill>
                  <a:schemeClr val="bg1"/>
                </a:solidFill>
                <a:latin typeface="Andale Mono"/>
                <a:cs typeface="Andale Mono"/>
              </a:rPr>
              <a:t> Tweet {</a:t>
            </a:r>
          </a:p>
          <a:p>
            <a:r>
              <a:rPr lang="en-US" dirty="0" smtClean="0">
                <a:solidFill>
                  <a:schemeClr val="bg1"/>
                </a:solidFill>
                <a:latin typeface="Andale Mono"/>
                <a:cs typeface="Andale Mono"/>
              </a:rPr>
              <a:t> </a:t>
            </a:r>
            <a:r>
              <a:rPr lang="en-US" dirty="0">
                <a:solidFill>
                  <a:schemeClr val="bg1"/>
                </a:solidFill>
                <a:latin typeface="Andale Mono"/>
                <a:cs typeface="Andale Mono"/>
              </a:rPr>
              <a:t>1: required i32 </a:t>
            </a:r>
            <a:r>
              <a:rPr lang="en-US" dirty="0" err="1">
                <a:solidFill>
                  <a:schemeClr val="bg1"/>
                </a:solidFill>
                <a:latin typeface="Andale Mono"/>
                <a:cs typeface="Andale Mono"/>
              </a:rPr>
              <a:t>userId</a:t>
            </a:r>
            <a:r>
              <a:rPr lang="en-US" dirty="0" smtClean="0">
                <a:solidFill>
                  <a:schemeClr val="bg1"/>
                </a:solidFill>
                <a:latin typeface="Andale Mono"/>
                <a:cs typeface="Andale Mono"/>
              </a:rPr>
              <a:t>;</a:t>
            </a:r>
            <a:endParaRPr lang="en-US" dirty="0">
              <a:solidFill>
                <a:schemeClr val="bg1"/>
              </a:solidFill>
              <a:latin typeface="Andale Mono"/>
              <a:cs typeface="Andale Mono"/>
            </a:endParaRPr>
          </a:p>
          <a:p>
            <a:r>
              <a:rPr lang="en-US" dirty="0" smtClean="0">
                <a:solidFill>
                  <a:schemeClr val="bg1"/>
                </a:solidFill>
                <a:latin typeface="Andale Mono"/>
                <a:cs typeface="Andale Mono"/>
              </a:rPr>
              <a:t> </a:t>
            </a:r>
            <a:r>
              <a:rPr lang="en-US" dirty="0">
                <a:solidFill>
                  <a:schemeClr val="bg1"/>
                </a:solidFill>
                <a:latin typeface="Andale Mono"/>
                <a:cs typeface="Andale Mono"/>
              </a:rPr>
              <a:t>2: required string </a:t>
            </a:r>
            <a:r>
              <a:rPr lang="en-US" dirty="0" err="1">
                <a:solidFill>
                  <a:schemeClr val="bg1"/>
                </a:solidFill>
                <a:latin typeface="Andale Mono"/>
                <a:cs typeface="Andale Mono"/>
              </a:rPr>
              <a:t>userName</a:t>
            </a:r>
            <a:r>
              <a:rPr lang="en-US" dirty="0" smtClean="0">
                <a:solidFill>
                  <a:schemeClr val="bg1"/>
                </a:solidFill>
                <a:latin typeface="Andale Mono"/>
                <a:cs typeface="Andale Mono"/>
              </a:rPr>
              <a:t>;</a:t>
            </a:r>
            <a:endParaRPr lang="en-US" dirty="0">
              <a:solidFill>
                <a:schemeClr val="bg1"/>
              </a:solidFill>
              <a:latin typeface="Andale Mono"/>
              <a:cs typeface="Andale Mono"/>
            </a:endParaRPr>
          </a:p>
          <a:p>
            <a:r>
              <a:rPr lang="en-US" dirty="0" smtClean="0">
                <a:solidFill>
                  <a:schemeClr val="bg1"/>
                </a:solidFill>
                <a:latin typeface="Andale Mono"/>
                <a:cs typeface="Andale Mono"/>
              </a:rPr>
              <a:t> </a:t>
            </a:r>
            <a:r>
              <a:rPr lang="en-US" dirty="0">
                <a:solidFill>
                  <a:schemeClr val="bg1"/>
                </a:solidFill>
                <a:latin typeface="Andale Mono"/>
                <a:cs typeface="Andale Mono"/>
              </a:rPr>
              <a:t>3: required string text;</a:t>
            </a:r>
          </a:p>
          <a:p>
            <a:r>
              <a:rPr lang="en-US" dirty="0" smtClean="0">
                <a:solidFill>
                  <a:schemeClr val="bg1"/>
                </a:solidFill>
                <a:latin typeface="Andale Mono"/>
                <a:cs typeface="Andale Mono"/>
              </a:rPr>
              <a:t> </a:t>
            </a:r>
            <a:r>
              <a:rPr lang="en-US" dirty="0">
                <a:solidFill>
                  <a:schemeClr val="bg1"/>
                </a:solidFill>
                <a:latin typeface="Andale Mono"/>
                <a:cs typeface="Andale Mono"/>
              </a:rPr>
              <a:t>4: optional Location </a:t>
            </a:r>
            <a:r>
              <a:rPr lang="en-US" dirty="0" err="1">
                <a:solidFill>
                  <a:schemeClr val="bg1"/>
                </a:solidFill>
                <a:latin typeface="Andale Mono"/>
                <a:cs typeface="Andale Mono"/>
              </a:rPr>
              <a:t>loc</a:t>
            </a:r>
            <a:r>
              <a:rPr lang="en-US" dirty="0" smtClean="0">
                <a:solidFill>
                  <a:schemeClr val="bg1"/>
                </a:solidFill>
                <a:latin typeface="Andale Mono"/>
                <a:cs typeface="Andale Mono"/>
              </a:rPr>
              <a:t>;</a:t>
            </a:r>
            <a:endParaRPr lang="en-US" dirty="0">
              <a:solidFill>
                <a:schemeClr val="bg1"/>
              </a:solidFill>
              <a:latin typeface="Andale Mono"/>
              <a:cs typeface="Andale Mono"/>
            </a:endParaRPr>
          </a:p>
          <a:p>
            <a:r>
              <a:rPr lang="en-US" dirty="0" smtClean="0">
                <a:solidFill>
                  <a:schemeClr val="bg1"/>
                </a:solidFill>
                <a:latin typeface="Andale Mono"/>
                <a:cs typeface="Andale Mono"/>
              </a:rPr>
              <a:t>}</a:t>
            </a:r>
            <a:endParaRPr lang="en-US" dirty="0">
              <a:solidFill>
                <a:schemeClr val="bg1"/>
              </a:solidFill>
              <a:latin typeface="Andale Mono"/>
              <a:cs typeface="Andale Mono"/>
            </a:endParaRPr>
          </a:p>
          <a:p>
            <a:endParaRPr lang="en-US" dirty="0">
              <a:solidFill>
                <a:schemeClr val="bg1"/>
              </a:solidFill>
              <a:latin typeface="Andale Mono"/>
              <a:cs typeface="Andale Mono"/>
            </a:endParaRPr>
          </a:p>
          <a:p>
            <a:r>
              <a:rPr lang="en-US" dirty="0" err="1">
                <a:solidFill>
                  <a:schemeClr val="bg1"/>
                </a:solidFill>
                <a:latin typeface="Andale Mono"/>
                <a:cs typeface="Andale Mono"/>
              </a:rPr>
              <a:t>struct</a:t>
            </a:r>
            <a:r>
              <a:rPr lang="en-US" dirty="0">
                <a:solidFill>
                  <a:schemeClr val="bg1"/>
                </a:solidFill>
                <a:latin typeface="Andale Mono"/>
                <a:cs typeface="Andale Mono"/>
              </a:rPr>
              <a:t> Location </a:t>
            </a:r>
            <a:r>
              <a:rPr lang="en-US" dirty="0" smtClean="0">
                <a:solidFill>
                  <a:schemeClr val="bg1"/>
                </a:solidFill>
                <a:latin typeface="Andale Mono"/>
                <a:cs typeface="Andale Mono"/>
              </a:rPr>
              <a:t>{</a:t>
            </a:r>
            <a:endParaRPr lang="en-US" dirty="0">
              <a:solidFill>
                <a:schemeClr val="bg1"/>
              </a:solidFill>
              <a:latin typeface="Andale Mono"/>
              <a:cs typeface="Andale Mono"/>
            </a:endParaRPr>
          </a:p>
          <a:p>
            <a:r>
              <a:rPr lang="en-US" dirty="0" smtClean="0">
                <a:solidFill>
                  <a:schemeClr val="bg1"/>
                </a:solidFill>
                <a:latin typeface="Andale Mono"/>
                <a:cs typeface="Andale Mono"/>
              </a:rPr>
              <a:t> </a:t>
            </a:r>
            <a:r>
              <a:rPr lang="en-US" dirty="0">
                <a:solidFill>
                  <a:schemeClr val="bg1"/>
                </a:solidFill>
                <a:latin typeface="Andale Mono"/>
                <a:cs typeface="Andale Mono"/>
              </a:rPr>
              <a:t>1: required double latitude;</a:t>
            </a:r>
          </a:p>
          <a:p>
            <a:r>
              <a:rPr lang="en-US" dirty="0" smtClean="0">
                <a:solidFill>
                  <a:schemeClr val="bg1"/>
                </a:solidFill>
                <a:latin typeface="Andale Mono"/>
                <a:cs typeface="Andale Mono"/>
              </a:rPr>
              <a:t> </a:t>
            </a:r>
            <a:r>
              <a:rPr lang="en-US" dirty="0">
                <a:solidFill>
                  <a:schemeClr val="bg1"/>
                </a:solidFill>
                <a:latin typeface="Andale Mono"/>
                <a:cs typeface="Andale Mono"/>
              </a:rPr>
              <a:t>2: required double longitude;</a:t>
            </a:r>
          </a:p>
          <a:p>
            <a:r>
              <a:rPr lang="en-US" dirty="0" smtClean="0">
                <a:solidFill>
                  <a:schemeClr val="bg1"/>
                </a:solidFill>
                <a:latin typeface="Andale Mono"/>
                <a:cs typeface="Andale Mono"/>
              </a:rPr>
              <a:t>}</a:t>
            </a:r>
            <a:endParaRPr lang="en-US" dirty="0">
              <a:solidFill>
                <a:schemeClr val="bg1"/>
              </a:solidFill>
              <a:latin typeface="Andale Mono"/>
              <a:cs typeface="Andale Mono"/>
            </a:endParaRPr>
          </a:p>
        </p:txBody>
      </p:sp>
    </p:spTree>
    <p:extLst>
      <p:ext uri="{BB962C8B-B14F-4D97-AF65-F5344CB8AC3E}">
        <p14:creationId xmlns:p14="http://schemas.microsoft.com/office/powerpoint/2010/main" val="8239838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not…</a:t>
            </a:r>
            <a:endParaRPr lang="en-US" dirty="0"/>
          </a:p>
        </p:txBody>
      </p:sp>
      <p:sp>
        <p:nvSpPr>
          <p:cNvPr id="3" name="Content Placeholder 2"/>
          <p:cNvSpPr>
            <a:spLocks noGrp="1"/>
          </p:cNvSpPr>
          <p:nvPr>
            <p:ph idx="1"/>
          </p:nvPr>
        </p:nvSpPr>
        <p:spPr/>
        <p:txBody>
          <a:bodyPr/>
          <a:lstStyle/>
          <a:p>
            <a:r>
              <a:rPr lang="en-US" dirty="0" smtClean="0"/>
              <a:t>XML or JSON?</a:t>
            </a:r>
          </a:p>
          <a:p>
            <a:r>
              <a:rPr lang="en-US" dirty="0" smtClean="0"/>
              <a:t>REST?</a:t>
            </a:r>
            <a:endParaRPr lang="en-US" dirty="0"/>
          </a:p>
        </p:txBody>
      </p:sp>
    </p:spTree>
    <p:extLst>
      <p:ext uri="{BB962C8B-B14F-4D97-AF65-F5344CB8AC3E}">
        <p14:creationId xmlns:p14="http://schemas.microsoft.com/office/powerpoint/2010/main" val="1870047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67000" y="2133600"/>
            <a:ext cx="3657600" cy="138499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endParaRPr lang="en-US" sz="2800" b="0" dirty="0" smtClean="0">
              <a:solidFill>
                <a:schemeClr val="bg1"/>
              </a:solidFill>
              <a:latin typeface="Gill Sans"/>
              <a:cs typeface="Gill Sans"/>
            </a:endParaRPr>
          </a:p>
          <a:p>
            <a:pPr algn="ctr"/>
            <a:r>
              <a:rPr lang="en-US" sz="2800" b="0" dirty="0" smtClean="0">
                <a:solidFill>
                  <a:schemeClr val="bg1"/>
                </a:solidFill>
                <a:latin typeface="Gill Sans"/>
                <a:cs typeface="Gill Sans"/>
              </a:rPr>
              <a:t>Logical</a:t>
            </a:r>
          </a:p>
          <a:p>
            <a:pPr algn="ctr"/>
            <a:endParaRPr lang="en-US" sz="2800" b="0" dirty="0">
              <a:solidFill>
                <a:schemeClr val="bg1"/>
              </a:solidFill>
              <a:latin typeface="Gill Sans"/>
              <a:cs typeface="Gill Sans"/>
            </a:endParaRPr>
          </a:p>
        </p:txBody>
      </p:sp>
      <p:sp>
        <p:nvSpPr>
          <p:cNvPr id="5" name="TextBox 4"/>
          <p:cNvSpPr txBox="1"/>
          <p:nvPr/>
        </p:nvSpPr>
        <p:spPr>
          <a:xfrm>
            <a:off x="2667000" y="3657600"/>
            <a:ext cx="3657600" cy="138499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endParaRPr lang="en-US" sz="2800" b="0" dirty="0" smtClean="0">
              <a:solidFill>
                <a:schemeClr val="bg1"/>
              </a:solidFill>
              <a:latin typeface="Gill Sans"/>
              <a:cs typeface="Gill Sans"/>
            </a:endParaRPr>
          </a:p>
          <a:p>
            <a:pPr algn="ctr"/>
            <a:r>
              <a:rPr lang="en-US" sz="2800" b="0" dirty="0" smtClean="0">
                <a:solidFill>
                  <a:schemeClr val="bg1"/>
                </a:solidFill>
                <a:latin typeface="Gill Sans"/>
                <a:cs typeface="Gill Sans"/>
              </a:rPr>
              <a:t>Physical</a:t>
            </a:r>
          </a:p>
          <a:p>
            <a:pPr algn="ctr"/>
            <a:endParaRPr lang="en-US" sz="2800" b="0" dirty="0">
              <a:solidFill>
                <a:schemeClr val="bg1"/>
              </a:solidFill>
              <a:latin typeface="Gill Sans"/>
              <a:cs typeface="Gill Sans"/>
            </a:endParaRPr>
          </a:p>
        </p:txBody>
      </p:sp>
    </p:spTree>
    <p:extLst>
      <p:ext uri="{BB962C8B-B14F-4D97-AF65-F5344CB8AC3E}">
        <p14:creationId xmlns:p14="http://schemas.microsoft.com/office/powerpoint/2010/main" val="17574632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Row vs. Column Stores</a:t>
            </a:r>
            <a:endParaRPr lang="en-US" dirty="0"/>
          </a:p>
        </p:txBody>
      </p:sp>
      <p:sp>
        <p:nvSpPr>
          <p:cNvPr id="5" name="Rectangle 4"/>
          <p:cNvSpPr/>
          <p:nvPr/>
        </p:nvSpPr>
        <p:spPr>
          <a:xfrm>
            <a:off x="3581400" y="1752600"/>
            <a:ext cx="685800" cy="381000"/>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25000" noProof="0" dirty="0">
              <a:ln>
                <a:noFill/>
              </a:ln>
              <a:solidFill>
                <a:schemeClr val="bg1"/>
              </a:solidFill>
              <a:effectLst/>
              <a:uLnTx/>
              <a:uFillTx/>
              <a:latin typeface="Calibri"/>
              <a:ea typeface="+mn-ea"/>
              <a:cs typeface="+mn-cs"/>
            </a:endParaRPr>
          </a:p>
        </p:txBody>
      </p:sp>
      <p:sp>
        <p:nvSpPr>
          <p:cNvPr id="6" name="TextBox 5"/>
          <p:cNvSpPr txBox="1"/>
          <p:nvPr/>
        </p:nvSpPr>
        <p:spPr>
          <a:xfrm>
            <a:off x="3124200" y="1752600"/>
            <a:ext cx="407484" cy="338554"/>
          </a:xfrm>
          <a:prstGeom prst="rect">
            <a:avLst/>
          </a:prstGeom>
          <a:noFill/>
        </p:spPr>
        <p:txBody>
          <a:bodyPr wrap="none" rtlCol="0">
            <a:spAutoFit/>
          </a:bodyPr>
          <a:lstStyle/>
          <a:p>
            <a:pPr lvl="0"/>
            <a:r>
              <a:rPr lang="en-US" b="0" kern="0" dirty="0" smtClean="0">
                <a:solidFill>
                  <a:schemeClr val="bg1"/>
                </a:solidFill>
                <a:latin typeface="+mn-lt"/>
              </a:rPr>
              <a:t>R</a:t>
            </a:r>
            <a:r>
              <a:rPr lang="en-US" b="0" kern="0" baseline="-25000" dirty="0" smtClean="0">
                <a:solidFill>
                  <a:schemeClr val="bg1"/>
                </a:solidFill>
                <a:latin typeface="+mn-lt"/>
              </a:rPr>
              <a:t>1</a:t>
            </a:r>
          </a:p>
        </p:txBody>
      </p:sp>
      <p:sp>
        <p:nvSpPr>
          <p:cNvPr id="7" name="Rectangle 6"/>
          <p:cNvSpPr/>
          <p:nvPr/>
        </p:nvSpPr>
        <p:spPr>
          <a:xfrm>
            <a:off x="4343400" y="1752600"/>
            <a:ext cx="381000" cy="38100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25000" noProof="0" dirty="0">
              <a:ln>
                <a:noFill/>
              </a:ln>
              <a:solidFill>
                <a:schemeClr val="bg1"/>
              </a:solidFill>
              <a:effectLst/>
              <a:uLnTx/>
              <a:uFillTx/>
              <a:latin typeface="Calibri"/>
              <a:ea typeface="+mn-ea"/>
              <a:cs typeface="+mn-cs"/>
            </a:endParaRPr>
          </a:p>
        </p:txBody>
      </p:sp>
      <p:sp>
        <p:nvSpPr>
          <p:cNvPr id="20" name="Rounded Rectangle 19"/>
          <p:cNvSpPr/>
          <p:nvPr/>
        </p:nvSpPr>
        <p:spPr bwMode="auto">
          <a:xfrm>
            <a:off x="4800600" y="1752600"/>
            <a:ext cx="457200" cy="381000"/>
          </a:xfrm>
          <a:prstGeom prst="round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21" name="Oval 20"/>
          <p:cNvSpPr/>
          <p:nvPr/>
        </p:nvSpPr>
        <p:spPr bwMode="auto">
          <a:xfrm>
            <a:off x="5334000" y="1752600"/>
            <a:ext cx="381000" cy="381000"/>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28" name="Rectangle 27"/>
          <p:cNvSpPr/>
          <p:nvPr/>
        </p:nvSpPr>
        <p:spPr>
          <a:xfrm>
            <a:off x="3581400" y="2286000"/>
            <a:ext cx="685800" cy="38100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25000" noProof="0" dirty="0">
              <a:ln>
                <a:noFill/>
              </a:ln>
              <a:solidFill>
                <a:schemeClr val="bg1"/>
              </a:solidFill>
              <a:effectLst/>
              <a:uLnTx/>
              <a:uFillTx/>
              <a:latin typeface="Calibri"/>
              <a:ea typeface="+mn-ea"/>
              <a:cs typeface="+mn-cs"/>
            </a:endParaRPr>
          </a:p>
        </p:txBody>
      </p:sp>
      <p:sp>
        <p:nvSpPr>
          <p:cNvPr id="29" name="TextBox 28"/>
          <p:cNvSpPr txBox="1"/>
          <p:nvPr/>
        </p:nvSpPr>
        <p:spPr>
          <a:xfrm>
            <a:off x="3124200" y="2286000"/>
            <a:ext cx="407484" cy="338554"/>
          </a:xfrm>
          <a:prstGeom prst="rect">
            <a:avLst/>
          </a:prstGeom>
          <a:noFill/>
        </p:spPr>
        <p:txBody>
          <a:bodyPr wrap="none" rtlCol="0">
            <a:spAutoFit/>
          </a:bodyPr>
          <a:lstStyle/>
          <a:p>
            <a:pPr lvl="0"/>
            <a:r>
              <a:rPr lang="en-US" b="0" kern="0" dirty="0" smtClean="0">
                <a:solidFill>
                  <a:schemeClr val="bg1"/>
                </a:solidFill>
                <a:latin typeface="+mn-lt"/>
              </a:rPr>
              <a:t>R</a:t>
            </a:r>
            <a:r>
              <a:rPr lang="en-US" b="0" kern="0" baseline="-25000" dirty="0" smtClean="0">
                <a:solidFill>
                  <a:schemeClr val="bg1"/>
                </a:solidFill>
                <a:latin typeface="+mn-lt"/>
              </a:rPr>
              <a:t>2</a:t>
            </a:r>
          </a:p>
        </p:txBody>
      </p:sp>
      <p:sp>
        <p:nvSpPr>
          <p:cNvPr id="30" name="Rectangle 29"/>
          <p:cNvSpPr/>
          <p:nvPr/>
        </p:nvSpPr>
        <p:spPr>
          <a:xfrm>
            <a:off x="4343400" y="2286000"/>
            <a:ext cx="381000" cy="38100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25000" noProof="0" dirty="0">
              <a:ln>
                <a:noFill/>
              </a:ln>
              <a:solidFill>
                <a:schemeClr val="bg1"/>
              </a:solidFill>
              <a:effectLst/>
              <a:uLnTx/>
              <a:uFillTx/>
              <a:latin typeface="Calibri"/>
              <a:ea typeface="+mn-ea"/>
              <a:cs typeface="+mn-cs"/>
            </a:endParaRPr>
          </a:p>
        </p:txBody>
      </p:sp>
      <p:sp>
        <p:nvSpPr>
          <p:cNvPr id="31" name="Rounded Rectangle 30"/>
          <p:cNvSpPr/>
          <p:nvPr/>
        </p:nvSpPr>
        <p:spPr bwMode="auto">
          <a:xfrm>
            <a:off x="4800600" y="2286000"/>
            <a:ext cx="457200" cy="381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32" name="Oval 31"/>
          <p:cNvSpPr/>
          <p:nvPr/>
        </p:nvSpPr>
        <p:spPr bwMode="auto">
          <a:xfrm>
            <a:off x="5334000" y="2286000"/>
            <a:ext cx="381000" cy="381000"/>
          </a:xfrm>
          <a:prstGeom prst="ellipse">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34" name="Rectangle 33"/>
          <p:cNvSpPr/>
          <p:nvPr/>
        </p:nvSpPr>
        <p:spPr>
          <a:xfrm>
            <a:off x="3581400" y="2819400"/>
            <a:ext cx="685800" cy="38100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25000" noProof="0" dirty="0">
              <a:ln>
                <a:noFill/>
              </a:ln>
              <a:solidFill>
                <a:schemeClr val="bg1"/>
              </a:solidFill>
              <a:effectLst/>
              <a:uLnTx/>
              <a:uFillTx/>
              <a:latin typeface="Calibri"/>
              <a:ea typeface="+mn-ea"/>
              <a:cs typeface="+mn-cs"/>
            </a:endParaRPr>
          </a:p>
        </p:txBody>
      </p:sp>
      <p:sp>
        <p:nvSpPr>
          <p:cNvPr id="35" name="TextBox 34"/>
          <p:cNvSpPr txBox="1"/>
          <p:nvPr/>
        </p:nvSpPr>
        <p:spPr>
          <a:xfrm>
            <a:off x="3124200" y="2819400"/>
            <a:ext cx="407484" cy="338554"/>
          </a:xfrm>
          <a:prstGeom prst="rect">
            <a:avLst/>
          </a:prstGeom>
          <a:noFill/>
        </p:spPr>
        <p:txBody>
          <a:bodyPr wrap="none" rtlCol="0">
            <a:spAutoFit/>
          </a:bodyPr>
          <a:lstStyle/>
          <a:p>
            <a:pPr lvl="0"/>
            <a:r>
              <a:rPr lang="en-US" b="0" kern="0" dirty="0" smtClean="0">
                <a:solidFill>
                  <a:schemeClr val="bg1"/>
                </a:solidFill>
                <a:latin typeface="+mn-lt"/>
              </a:rPr>
              <a:t>R</a:t>
            </a:r>
            <a:r>
              <a:rPr lang="en-US" b="0" kern="0" baseline="-25000" dirty="0" smtClean="0">
                <a:solidFill>
                  <a:schemeClr val="bg1"/>
                </a:solidFill>
                <a:latin typeface="+mn-lt"/>
              </a:rPr>
              <a:t>3</a:t>
            </a:r>
          </a:p>
        </p:txBody>
      </p:sp>
      <p:sp>
        <p:nvSpPr>
          <p:cNvPr id="36" name="Rectangle 35"/>
          <p:cNvSpPr/>
          <p:nvPr/>
        </p:nvSpPr>
        <p:spPr>
          <a:xfrm>
            <a:off x="4343400" y="2819400"/>
            <a:ext cx="381000" cy="38100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25000" noProof="0" dirty="0">
              <a:ln>
                <a:noFill/>
              </a:ln>
              <a:solidFill>
                <a:schemeClr val="bg1"/>
              </a:solidFill>
              <a:effectLst/>
              <a:uLnTx/>
              <a:uFillTx/>
              <a:latin typeface="Calibri"/>
              <a:ea typeface="+mn-ea"/>
              <a:cs typeface="+mn-cs"/>
            </a:endParaRPr>
          </a:p>
        </p:txBody>
      </p:sp>
      <p:sp>
        <p:nvSpPr>
          <p:cNvPr id="37" name="Rounded Rectangle 36"/>
          <p:cNvSpPr/>
          <p:nvPr/>
        </p:nvSpPr>
        <p:spPr bwMode="auto">
          <a:xfrm>
            <a:off x="4800600" y="2819400"/>
            <a:ext cx="457200" cy="381000"/>
          </a:xfrm>
          <a:prstGeom prst="round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38" name="Oval 37"/>
          <p:cNvSpPr/>
          <p:nvPr/>
        </p:nvSpPr>
        <p:spPr bwMode="auto">
          <a:xfrm>
            <a:off x="5334000" y="2819400"/>
            <a:ext cx="381000" cy="381000"/>
          </a:xfrm>
          <a:prstGeom prst="ellipse">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42" name="Rectangle 41"/>
          <p:cNvSpPr/>
          <p:nvPr/>
        </p:nvSpPr>
        <p:spPr>
          <a:xfrm>
            <a:off x="3581400" y="3352800"/>
            <a:ext cx="685800" cy="381000"/>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25000" noProof="0" dirty="0">
              <a:ln>
                <a:noFill/>
              </a:ln>
              <a:solidFill>
                <a:schemeClr val="bg1"/>
              </a:solidFill>
              <a:effectLst/>
              <a:uLnTx/>
              <a:uFillTx/>
              <a:latin typeface="Calibri"/>
              <a:ea typeface="+mn-ea"/>
              <a:cs typeface="+mn-cs"/>
            </a:endParaRPr>
          </a:p>
        </p:txBody>
      </p:sp>
      <p:sp>
        <p:nvSpPr>
          <p:cNvPr id="43" name="TextBox 42"/>
          <p:cNvSpPr txBox="1"/>
          <p:nvPr/>
        </p:nvSpPr>
        <p:spPr>
          <a:xfrm>
            <a:off x="3124200" y="3352800"/>
            <a:ext cx="407484" cy="338554"/>
          </a:xfrm>
          <a:prstGeom prst="rect">
            <a:avLst/>
          </a:prstGeom>
          <a:noFill/>
        </p:spPr>
        <p:txBody>
          <a:bodyPr wrap="none" rtlCol="0">
            <a:spAutoFit/>
          </a:bodyPr>
          <a:lstStyle/>
          <a:p>
            <a:pPr lvl="0"/>
            <a:r>
              <a:rPr lang="en-US" b="0" kern="0" dirty="0" smtClean="0">
                <a:solidFill>
                  <a:schemeClr val="bg1"/>
                </a:solidFill>
                <a:latin typeface="+mn-lt"/>
              </a:rPr>
              <a:t>R</a:t>
            </a:r>
            <a:r>
              <a:rPr lang="en-US" b="0" kern="0" baseline="-25000" dirty="0" smtClean="0">
                <a:solidFill>
                  <a:schemeClr val="bg1"/>
                </a:solidFill>
                <a:latin typeface="+mn-lt"/>
              </a:rPr>
              <a:t>4</a:t>
            </a:r>
          </a:p>
        </p:txBody>
      </p:sp>
      <p:sp>
        <p:nvSpPr>
          <p:cNvPr id="44" name="Rectangle 43"/>
          <p:cNvSpPr/>
          <p:nvPr/>
        </p:nvSpPr>
        <p:spPr>
          <a:xfrm>
            <a:off x="4343400" y="3352800"/>
            <a:ext cx="381000" cy="38100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25000" noProof="0" dirty="0">
              <a:ln>
                <a:noFill/>
              </a:ln>
              <a:solidFill>
                <a:schemeClr val="bg1"/>
              </a:solidFill>
              <a:effectLst/>
              <a:uLnTx/>
              <a:uFillTx/>
              <a:latin typeface="Calibri"/>
              <a:ea typeface="+mn-ea"/>
              <a:cs typeface="+mn-cs"/>
            </a:endParaRPr>
          </a:p>
        </p:txBody>
      </p:sp>
      <p:sp>
        <p:nvSpPr>
          <p:cNvPr id="45" name="Rounded Rectangle 44"/>
          <p:cNvSpPr/>
          <p:nvPr/>
        </p:nvSpPr>
        <p:spPr bwMode="auto">
          <a:xfrm>
            <a:off x="4800600" y="3352800"/>
            <a:ext cx="457200" cy="381000"/>
          </a:xfrm>
          <a:prstGeom prst="round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46" name="Oval 45"/>
          <p:cNvSpPr/>
          <p:nvPr/>
        </p:nvSpPr>
        <p:spPr bwMode="auto">
          <a:xfrm>
            <a:off x="5334000" y="3352800"/>
            <a:ext cx="381000" cy="381000"/>
          </a:xfrm>
          <a:prstGeom prst="ellips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grpSp>
        <p:nvGrpSpPr>
          <p:cNvPr id="4" name="Group 3"/>
          <p:cNvGrpSpPr/>
          <p:nvPr/>
        </p:nvGrpSpPr>
        <p:grpSpPr>
          <a:xfrm>
            <a:off x="685800" y="4186535"/>
            <a:ext cx="7620000" cy="918865"/>
            <a:chOff x="685800" y="4186535"/>
            <a:chExt cx="7620000" cy="918865"/>
          </a:xfrm>
        </p:grpSpPr>
        <p:sp>
          <p:nvSpPr>
            <p:cNvPr id="56" name="Rectangle 55"/>
            <p:cNvSpPr/>
            <p:nvPr/>
          </p:nvSpPr>
          <p:spPr>
            <a:xfrm>
              <a:off x="685800" y="4724400"/>
              <a:ext cx="685800" cy="381000"/>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25000" noProof="0" dirty="0">
                <a:ln>
                  <a:noFill/>
                </a:ln>
                <a:solidFill>
                  <a:schemeClr val="bg1"/>
                </a:solidFill>
                <a:effectLst/>
                <a:uLnTx/>
                <a:uFillTx/>
                <a:latin typeface="Calibri"/>
                <a:ea typeface="+mn-ea"/>
                <a:cs typeface="+mn-cs"/>
              </a:endParaRPr>
            </a:p>
          </p:txBody>
        </p:sp>
        <p:sp>
          <p:nvSpPr>
            <p:cNvPr id="58" name="Rectangle 57"/>
            <p:cNvSpPr/>
            <p:nvPr/>
          </p:nvSpPr>
          <p:spPr>
            <a:xfrm>
              <a:off x="1371600" y="4724400"/>
              <a:ext cx="381000" cy="38100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25000" noProof="0" dirty="0">
                <a:ln>
                  <a:noFill/>
                </a:ln>
                <a:solidFill>
                  <a:schemeClr val="bg1"/>
                </a:solidFill>
                <a:effectLst/>
                <a:uLnTx/>
                <a:uFillTx/>
                <a:latin typeface="Calibri"/>
                <a:ea typeface="+mn-ea"/>
                <a:cs typeface="+mn-cs"/>
              </a:endParaRPr>
            </a:p>
          </p:txBody>
        </p:sp>
        <p:sp>
          <p:nvSpPr>
            <p:cNvPr id="61" name="Rounded Rectangle 60"/>
            <p:cNvSpPr/>
            <p:nvPr/>
          </p:nvSpPr>
          <p:spPr bwMode="auto">
            <a:xfrm>
              <a:off x="1752600" y="4724400"/>
              <a:ext cx="457200" cy="381000"/>
            </a:xfrm>
            <a:prstGeom prst="round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63" name="Oval 62"/>
            <p:cNvSpPr/>
            <p:nvPr/>
          </p:nvSpPr>
          <p:spPr bwMode="auto">
            <a:xfrm>
              <a:off x="2209800" y="4724400"/>
              <a:ext cx="381000" cy="381000"/>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66" name="Rectangle 65"/>
            <p:cNvSpPr/>
            <p:nvPr/>
          </p:nvSpPr>
          <p:spPr>
            <a:xfrm>
              <a:off x="2590800" y="4724400"/>
              <a:ext cx="685800" cy="38100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25000" noProof="0" dirty="0">
                <a:ln>
                  <a:noFill/>
                </a:ln>
                <a:solidFill>
                  <a:schemeClr val="bg1"/>
                </a:solidFill>
                <a:effectLst/>
                <a:uLnTx/>
                <a:uFillTx/>
                <a:latin typeface="Calibri"/>
                <a:ea typeface="+mn-ea"/>
                <a:cs typeface="+mn-cs"/>
              </a:endParaRPr>
            </a:p>
          </p:txBody>
        </p:sp>
        <p:sp>
          <p:nvSpPr>
            <p:cNvPr id="68" name="Rectangle 67"/>
            <p:cNvSpPr/>
            <p:nvPr/>
          </p:nvSpPr>
          <p:spPr>
            <a:xfrm>
              <a:off x="3276600" y="4724400"/>
              <a:ext cx="381000" cy="38100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25000" noProof="0" dirty="0">
                <a:ln>
                  <a:noFill/>
                </a:ln>
                <a:solidFill>
                  <a:schemeClr val="bg1"/>
                </a:solidFill>
                <a:effectLst/>
                <a:uLnTx/>
                <a:uFillTx/>
                <a:latin typeface="Calibri"/>
                <a:ea typeface="+mn-ea"/>
                <a:cs typeface="+mn-cs"/>
              </a:endParaRPr>
            </a:p>
          </p:txBody>
        </p:sp>
        <p:sp>
          <p:nvSpPr>
            <p:cNvPr id="71" name="Rounded Rectangle 70"/>
            <p:cNvSpPr/>
            <p:nvPr/>
          </p:nvSpPr>
          <p:spPr bwMode="auto">
            <a:xfrm>
              <a:off x="3657600" y="4724400"/>
              <a:ext cx="457200" cy="381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73" name="Oval 72"/>
            <p:cNvSpPr/>
            <p:nvPr/>
          </p:nvSpPr>
          <p:spPr bwMode="auto">
            <a:xfrm>
              <a:off x="4114800" y="4724400"/>
              <a:ext cx="381000" cy="381000"/>
            </a:xfrm>
            <a:prstGeom prst="ellipse">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76" name="Rectangle 75"/>
            <p:cNvSpPr/>
            <p:nvPr/>
          </p:nvSpPr>
          <p:spPr>
            <a:xfrm>
              <a:off x="4495800" y="4724400"/>
              <a:ext cx="685800" cy="38100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25000" noProof="0" dirty="0">
                <a:ln>
                  <a:noFill/>
                </a:ln>
                <a:solidFill>
                  <a:schemeClr val="bg1"/>
                </a:solidFill>
                <a:effectLst/>
                <a:uLnTx/>
                <a:uFillTx/>
                <a:latin typeface="Calibri"/>
                <a:ea typeface="+mn-ea"/>
                <a:cs typeface="+mn-cs"/>
              </a:endParaRPr>
            </a:p>
          </p:txBody>
        </p:sp>
        <p:sp>
          <p:nvSpPr>
            <p:cNvPr id="78" name="Rectangle 77"/>
            <p:cNvSpPr/>
            <p:nvPr/>
          </p:nvSpPr>
          <p:spPr>
            <a:xfrm>
              <a:off x="5181600" y="4724400"/>
              <a:ext cx="381000" cy="38100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25000" noProof="0" dirty="0">
                <a:ln>
                  <a:noFill/>
                </a:ln>
                <a:solidFill>
                  <a:schemeClr val="bg1"/>
                </a:solidFill>
                <a:effectLst/>
                <a:uLnTx/>
                <a:uFillTx/>
                <a:latin typeface="Calibri"/>
                <a:ea typeface="+mn-ea"/>
                <a:cs typeface="+mn-cs"/>
              </a:endParaRPr>
            </a:p>
          </p:txBody>
        </p:sp>
        <p:sp>
          <p:nvSpPr>
            <p:cNvPr id="79" name="Rounded Rectangle 78"/>
            <p:cNvSpPr/>
            <p:nvPr/>
          </p:nvSpPr>
          <p:spPr bwMode="auto">
            <a:xfrm>
              <a:off x="5562600" y="4724400"/>
              <a:ext cx="457200" cy="381000"/>
            </a:xfrm>
            <a:prstGeom prst="round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80" name="Oval 79"/>
            <p:cNvSpPr/>
            <p:nvPr/>
          </p:nvSpPr>
          <p:spPr bwMode="auto">
            <a:xfrm>
              <a:off x="6019800" y="4724400"/>
              <a:ext cx="381000" cy="381000"/>
            </a:xfrm>
            <a:prstGeom prst="ellipse">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81" name="Rectangle 80"/>
            <p:cNvSpPr/>
            <p:nvPr/>
          </p:nvSpPr>
          <p:spPr>
            <a:xfrm>
              <a:off x="6400800" y="4724400"/>
              <a:ext cx="685800" cy="381000"/>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25000" noProof="0" dirty="0">
                <a:ln>
                  <a:noFill/>
                </a:ln>
                <a:solidFill>
                  <a:schemeClr val="bg1"/>
                </a:solidFill>
                <a:effectLst/>
                <a:uLnTx/>
                <a:uFillTx/>
                <a:latin typeface="Calibri"/>
                <a:ea typeface="+mn-ea"/>
                <a:cs typeface="+mn-cs"/>
              </a:endParaRPr>
            </a:p>
          </p:txBody>
        </p:sp>
        <p:sp>
          <p:nvSpPr>
            <p:cNvPr id="82" name="Rectangle 81"/>
            <p:cNvSpPr/>
            <p:nvPr/>
          </p:nvSpPr>
          <p:spPr>
            <a:xfrm>
              <a:off x="7086600" y="4724400"/>
              <a:ext cx="381000" cy="38100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25000" noProof="0" dirty="0">
                <a:ln>
                  <a:noFill/>
                </a:ln>
                <a:solidFill>
                  <a:schemeClr val="bg1"/>
                </a:solidFill>
                <a:effectLst/>
                <a:uLnTx/>
                <a:uFillTx/>
                <a:latin typeface="Calibri"/>
                <a:ea typeface="+mn-ea"/>
                <a:cs typeface="+mn-cs"/>
              </a:endParaRPr>
            </a:p>
          </p:txBody>
        </p:sp>
        <p:sp>
          <p:nvSpPr>
            <p:cNvPr id="83" name="Rounded Rectangle 82"/>
            <p:cNvSpPr/>
            <p:nvPr/>
          </p:nvSpPr>
          <p:spPr bwMode="auto">
            <a:xfrm>
              <a:off x="7467600" y="4724400"/>
              <a:ext cx="457200" cy="381000"/>
            </a:xfrm>
            <a:prstGeom prst="round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84" name="Oval 83"/>
            <p:cNvSpPr/>
            <p:nvPr/>
          </p:nvSpPr>
          <p:spPr bwMode="auto">
            <a:xfrm>
              <a:off x="7924800" y="4724400"/>
              <a:ext cx="381000" cy="381000"/>
            </a:xfrm>
            <a:prstGeom prst="ellips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65" name="TextBox 64"/>
            <p:cNvSpPr txBox="1"/>
            <p:nvPr/>
          </p:nvSpPr>
          <p:spPr>
            <a:xfrm>
              <a:off x="685800" y="4186535"/>
              <a:ext cx="1498126" cy="461665"/>
            </a:xfrm>
            <a:prstGeom prst="rect">
              <a:avLst/>
            </a:prstGeom>
            <a:noFill/>
          </p:spPr>
          <p:txBody>
            <a:bodyPr wrap="none" rtlCol="0">
              <a:spAutoFit/>
            </a:bodyPr>
            <a:lstStyle/>
            <a:p>
              <a:r>
                <a:rPr lang="en-US" sz="2400" b="0" dirty="0" smtClean="0">
                  <a:solidFill>
                    <a:srgbClr val="000000"/>
                  </a:solidFill>
                  <a:latin typeface="Gill Sans"/>
                  <a:cs typeface="Gill Sans"/>
                </a:rPr>
                <a:t>Row store</a:t>
              </a:r>
              <a:endParaRPr lang="en-US" sz="2400" b="0" dirty="0">
                <a:solidFill>
                  <a:srgbClr val="000000"/>
                </a:solidFill>
                <a:latin typeface="Gill Sans"/>
                <a:cs typeface="Gill Sans"/>
              </a:endParaRPr>
            </a:p>
          </p:txBody>
        </p:sp>
      </p:grpSp>
      <p:grpSp>
        <p:nvGrpSpPr>
          <p:cNvPr id="8" name="Group 7"/>
          <p:cNvGrpSpPr/>
          <p:nvPr/>
        </p:nvGrpSpPr>
        <p:grpSpPr>
          <a:xfrm>
            <a:off x="685800" y="5410200"/>
            <a:ext cx="8001000" cy="914400"/>
            <a:chOff x="685800" y="5410200"/>
            <a:chExt cx="8001000" cy="914400"/>
          </a:xfrm>
        </p:grpSpPr>
        <p:sp>
          <p:nvSpPr>
            <p:cNvPr id="39" name="Rectangle 38"/>
            <p:cNvSpPr/>
            <p:nvPr/>
          </p:nvSpPr>
          <p:spPr>
            <a:xfrm>
              <a:off x="685800" y="5943600"/>
              <a:ext cx="685800" cy="381000"/>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25000" noProof="0" dirty="0">
                <a:ln>
                  <a:noFill/>
                </a:ln>
                <a:solidFill>
                  <a:schemeClr val="bg1"/>
                </a:solidFill>
                <a:effectLst/>
                <a:uLnTx/>
                <a:uFillTx/>
                <a:latin typeface="Calibri"/>
                <a:ea typeface="+mn-ea"/>
                <a:cs typeface="+mn-cs"/>
              </a:endParaRPr>
            </a:p>
          </p:txBody>
        </p:sp>
        <p:sp>
          <p:nvSpPr>
            <p:cNvPr id="40" name="Rectangle 39"/>
            <p:cNvSpPr/>
            <p:nvPr/>
          </p:nvSpPr>
          <p:spPr>
            <a:xfrm>
              <a:off x="1371600" y="5943600"/>
              <a:ext cx="685800" cy="38100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25000" noProof="0" dirty="0">
                <a:ln>
                  <a:noFill/>
                </a:ln>
                <a:solidFill>
                  <a:schemeClr val="bg1"/>
                </a:solidFill>
                <a:effectLst/>
                <a:uLnTx/>
                <a:uFillTx/>
                <a:latin typeface="Calibri"/>
                <a:ea typeface="+mn-ea"/>
                <a:cs typeface="+mn-cs"/>
              </a:endParaRPr>
            </a:p>
          </p:txBody>
        </p:sp>
        <p:sp>
          <p:nvSpPr>
            <p:cNvPr id="41" name="Rectangle 40"/>
            <p:cNvSpPr/>
            <p:nvPr/>
          </p:nvSpPr>
          <p:spPr>
            <a:xfrm>
              <a:off x="2057400" y="5943600"/>
              <a:ext cx="685800" cy="38100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25000" noProof="0" dirty="0">
                <a:ln>
                  <a:noFill/>
                </a:ln>
                <a:solidFill>
                  <a:schemeClr val="bg1"/>
                </a:solidFill>
                <a:effectLst/>
                <a:uLnTx/>
                <a:uFillTx/>
                <a:latin typeface="Calibri"/>
                <a:ea typeface="+mn-ea"/>
                <a:cs typeface="+mn-cs"/>
              </a:endParaRPr>
            </a:p>
          </p:txBody>
        </p:sp>
        <p:sp>
          <p:nvSpPr>
            <p:cNvPr id="47" name="Rectangle 46"/>
            <p:cNvSpPr/>
            <p:nvPr/>
          </p:nvSpPr>
          <p:spPr>
            <a:xfrm>
              <a:off x="2743200" y="5943600"/>
              <a:ext cx="685800" cy="381000"/>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25000" noProof="0" dirty="0">
                <a:ln>
                  <a:noFill/>
                </a:ln>
                <a:solidFill>
                  <a:schemeClr val="bg1"/>
                </a:solidFill>
                <a:effectLst/>
                <a:uLnTx/>
                <a:uFillTx/>
                <a:latin typeface="Calibri"/>
                <a:ea typeface="+mn-ea"/>
                <a:cs typeface="+mn-cs"/>
              </a:endParaRPr>
            </a:p>
          </p:txBody>
        </p:sp>
        <p:sp>
          <p:nvSpPr>
            <p:cNvPr id="48" name="Rectangle 47"/>
            <p:cNvSpPr/>
            <p:nvPr/>
          </p:nvSpPr>
          <p:spPr>
            <a:xfrm>
              <a:off x="3429000" y="5943600"/>
              <a:ext cx="381000" cy="38100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25000" noProof="0" dirty="0">
                <a:ln>
                  <a:noFill/>
                </a:ln>
                <a:solidFill>
                  <a:schemeClr val="bg1"/>
                </a:solidFill>
                <a:effectLst/>
                <a:uLnTx/>
                <a:uFillTx/>
                <a:latin typeface="Calibri"/>
                <a:ea typeface="+mn-ea"/>
                <a:cs typeface="+mn-cs"/>
              </a:endParaRPr>
            </a:p>
          </p:txBody>
        </p:sp>
        <p:sp>
          <p:nvSpPr>
            <p:cNvPr id="49" name="Rectangle 48"/>
            <p:cNvSpPr/>
            <p:nvPr/>
          </p:nvSpPr>
          <p:spPr>
            <a:xfrm>
              <a:off x="3810000" y="5943600"/>
              <a:ext cx="381000" cy="38100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25000" noProof="0" dirty="0">
                <a:ln>
                  <a:noFill/>
                </a:ln>
                <a:solidFill>
                  <a:schemeClr val="bg1"/>
                </a:solidFill>
                <a:effectLst/>
                <a:uLnTx/>
                <a:uFillTx/>
                <a:latin typeface="Calibri"/>
                <a:ea typeface="+mn-ea"/>
                <a:cs typeface="+mn-cs"/>
              </a:endParaRPr>
            </a:p>
          </p:txBody>
        </p:sp>
        <p:sp>
          <p:nvSpPr>
            <p:cNvPr id="50" name="Rectangle 49"/>
            <p:cNvSpPr/>
            <p:nvPr/>
          </p:nvSpPr>
          <p:spPr>
            <a:xfrm>
              <a:off x="4191000" y="5943600"/>
              <a:ext cx="381000" cy="38100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25000" noProof="0" dirty="0">
                <a:ln>
                  <a:noFill/>
                </a:ln>
                <a:solidFill>
                  <a:schemeClr val="bg1"/>
                </a:solidFill>
                <a:effectLst/>
                <a:uLnTx/>
                <a:uFillTx/>
                <a:latin typeface="Calibri"/>
                <a:ea typeface="+mn-ea"/>
                <a:cs typeface="+mn-cs"/>
              </a:endParaRPr>
            </a:p>
          </p:txBody>
        </p:sp>
        <p:sp>
          <p:nvSpPr>
            <p:cNvPr id="51" name="Rectangle 50"/>
            <p:cNvSpPr/>
            <p:nvPr/>
          </p:nvSpPr>
          <p:spPr>
            <a:xfrm>
              <a:off x="4572000" y="5943600"/>
              <a:ext cx="381000" cy="38100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25000" noProof="0" dirty="0">
                <a:ln>
                  <a:noFill/>
                </a:ln>
                <a:solidFill>
                  <a:schemeClr val="bg1"/>
                </a:solidFill>
                <a:effectLst/>
                <a:uLnTx/>
                <a:uFillTx/>
                <a:latin typeface="Calibri"/>
                <a:ea typeface="+mn-ea"/>
                <a:cs typeface="+mn-cs"/>
              </a:endParaRPr>
            </a:p>
          </p:txBody>
        </p:sp>
        <p:sp>
          <p:nvSpPr>
            <p:cNvPr id="52" name="Rectangle 51"/>
            <p:cNvSpPr/>
            <p:nvPr/>
          </p:nvSpPr>
          <p:spPr>
            <a:xfrm>
              <a:off x="4953000" y="5943600"/>
              <a:ext cx="381000" cy="381000"/>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25000" noProof="0" dirty="0">
                <a:ln>
                  <a:noFill/>
                </a:ln>
                <a:solidFill>
                  <a:schemeClr val="bg1"/>
                </a:solidFill>
                <a:effectLst/>
                <a:uLnTx/>
                <a:uFillTx/>
                <a:latin typeface="Calibri"/>
                <a:ea typeface="+mn-ea"/>
                <a:cs typeface="+mn-cs"/>
              </a:endParaRPr>
            </a:p>
          </p:txBody>
        </p:sp>
        <p:sp>
          <p:nvSpPr>
            <p:cNvPr id="53" name="Rounded Rectangle 52"/>
            <p:cNvSpPr/>
            <p:nvPr/>
          </p:nvSpPr>
          <p:spPr bwMode="auto">
            <a:xfrm>
              <a:off x="5334000" y="5943600"/>
              <a:ext cx="457200" cy="381000"/>
            </a:xfrm>
            <a:prstGeom prst="round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54" name="Rounded Rectangle 53"/>
            <p:cNvSpPr/>
            <p:nvPr/>
          </p:nvSpPr>
          <p:spPr bwMode="auto">
            <a:xfrm>
              <a:off x="5791200" y="5943600"/>
              <a:ext cx="457200" cy="381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55" name="Rounded Rectangle 54"/>
            <p:cNvSpPr/>
            <p:nvPr/>
          </p:nvSpPr>
          <p:spPr bwMode="auto">
            <a:xfrm>
              <a:off x="6248400" y="5943600"/>
              <a:ext cx="457200" cy="381000"/>
            </a:xfrm>
            <a:prstGeom prst="round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57" name="Rounded Rectangle 56"/>
            <p:cNvSpPr/>
            <p:nvPr/>
          </p:nvSpPr>
          <p:spPr bwMode="auto">
            <a:xfrm>
              <a:off x="6705600" y="5943600"/>
              <a:ext cx="457200" cy="381000"/>
            </a:xfrm>
            <a:prstGeom prst="round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59" name="Oval 58"/>
            <p:cNvSpPr/>
            <p:nvPr/>
          </p:nvSpPr>
          <p:spPr bwMode="auto">
            <a:xfrm>
              <a:off x="7162800" y="5943600"/>
              <a:ext cx="381000" cy="381000"/>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60" name="Oval 59"/>
            <p:cNvSpPr/>
            <p:nvPr/>
          </p:nvSpPr>
          <p:spPr bwMode="auto">
            <a:xfrm>
              <a:off x="7543800" y="5943600"/>
              <a:ext cx="381000" cy="381000"/>
            </a:xfrm>
            <a:prstGeom prst="ellipse">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62" name="Oval 61"/>
            <p:cNvSpPr/>
            <p:nvPr/>
          </p:nvSpPr>
          <p:spPr bwMode="auto">
            <a:xfrm>
              <a:off x="7924800" y="5943600"/>
              <a:ext cx="381000" cy="381000"/>
            </a:xfrm>
            <a:prstGeom prst="ellipse">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64" name="Oval 63"/>
            <p:cNvSpPr/>
            <p:nvPr/>
          </p:nvSpPr>
          <p:spPr bwMode="auto">
            <a:xfrm>
              <a:off x="8305800" y="5943600"/>
              <a:ext cx="381000" cy="381000"/>
            </a:xfrm>
            <a:prstGeom prst="ellips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69" name="TextBox 68"/>
            <p:cNvSpPr txBox="1"/>
            <p:nvPr/>
          </p:nvSpPr>
          <p:spPr>
            <a:xfrm>
              <a:off x="685800" y="5410200"/>
              <a:ext cx="1924325" cy="461665"/>
            </a:xfrm>
            <a:prstGeom prst="rect">
              <a:avLst/>
            </a:prstGeom>
            <a:noFill/>
          </p:spPr>
          <p:txBody>
            <a:bodyPr wrap="none" rtlCol="0">
              <a:spAutoFit/>
            </a:bodyPr>
            <a:lstStyle/>
            <a:p>
              <a:r>
                <a:rPr lang="en-US" sz="2400" b="0" dirty="0" smtClean="0">
                  <a:solidFill>
                    <a:srgbClr val="000000"/>
                  </a:solidFill>
                  <a:latin typeface="Gill Sans"/>
                  <a:cs typeface="Gill Sans"/>
                </a:rPr>
                <a:t>Column store</a:t>
              </a:r>
              <a:endParaRPr lang="en-US" sz="2400" b="0" dirty="0">
                <a:solidFill>
                  <a:srgbClr val="000000"/>
                </a:solidFill>
                <a:latin typeface="Gill Sans"/>
                <a:cs typeface="Gill Sans"/>
              </a:endParaRPr>
            </a:p>
          </p:txBody>
        </p:sp>
      </p:grpSp>
    </p:spTree>
    <p:extLst>
      <p:ext uri="{BB962C8B-B14F-4D97-AF65-F5344CB8AC3E}">
        <p14:creationId xmlns:p14="http://schemas.microsoft.com/office/powerpoint/2010/main" val="5190623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Row vs. Column Stores</a:t>
            </a:r>
            <a:endParaRPr lang="en-US" dirty="0"/>
          </a:p>
        </p:txBody>
      </p:sp>
      <p:sp>
        <p:nvSpPr>
          <p:cNvPr id="3" name="Content Placeholder 2"/>
          <p:cNvSpPr>
            <a:spLocks noGrp="1"/>
          </p:cNvSpPr>
          <p:nvPr>
            <p:ph idx="1"/>
          </p:nvPr>
        </p:nvSpPr>
        <p:spPr/>
        <p:txBody>
          <a:bodyPr/>
          <a:lstStyle/>
          <a:p>
            <a:r>
              <a:rPr lang="en-US" dirty="0" smtClean="0"/>
              <a:t>Row stores</a:t>
            </a:r>
          </a:p>
          <a:p>
            <a:pPr lvl="1"/>
            <a:r>
              <a:rPr lang="en-US" dirty="0" smtClean="0"/>
              <a:t>Easy to modify a record</a:t>
            </a:r>
          </a:p>
          <a:p>
            <a:pPr lvl="1"/>
            <a:r>
              <a:rPr lang="en-US" dirty="0" smtClean="0"/>
              <a:t>Might read unnecessary data when processing</a:t>
            </a:r>
          </a:p>
          <a:p>
            <a:r>
              <a:rPr lang="en-US" dirty="0" smtClean="0"/>
              <a:t>Column stores</a:t>
            </a:r>
          </a:p>
          <a:p>
            <a:pPr lvl="1"/>
            <a:r>
              <a:rPr lang="en-US" dirty="0" smtClean="0"/>
              <a:t>Only read necessary data when processing</a:t>
            </a:r>
          </a:p>
          <a:p>
            <a:pPr lvl="1"/>
            <a:r>
              <a:rPr lang="en-US" dirty="0" smtClean="0"/>
              <a:t>Tuple writes require multiple accesses</a:t>
            </a:r>
            <a:endParaRPr lang="en-US" dirty="0"/>
          </a:p>
        </p:txBody>
      </p:sp>
    </p:spTree>
    <p:extLst>
      <p:ext uri="{BB962C8B-B14F-4D97-AF65-F5344CB8AC3E}">
        <p14:creationId xmlns:p14="http://schemas.microsoft.com/office/powerpoint/2010/main" val="26535791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OLTP/OLAP Architecture</a:t>
            </a:r>
            <a:endParaRPr lang="en-US" dirty="0"/>
          </a:p>
        </p:txBody>
      </p:sp>
      <p:sp>
        <p:nvSpPr>
          <p:cNvPr id="4" name="Rectangle 3"/>
          <p:cNvSpPr/>
          <p:nvPr/>
        </p:nvSpPr>
        <p:spPr bwMode="auto">
          <a:xfrm>
            <a:off x="1371600" y="2438400"/>
            <a:ext cx="2057400" cy="20574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bg2"/>
                </a:solidFill>
                <a:effectLst/>
                <a:latin typeface="Gill Sans"/>
                <a:cs typeface="Gill Sans"/>
              </a:rPr>
              <a:t>OLTP</a:t>
            </a:r>
          </a:p>
        </p:txBody>
      </p:sp>
      <p:sp>
        <p:nvSpPr>
          <p:cNvPr id="5" name="Rectangle 4"/>
          <p:cNvSpPr/>
          <p:nvPr/>
        </p:nvSpPr>
        <p:spPr bwMode="auto">
          <a:xfrm>
            <a:off x="5943600" y="2438400"/>
            <a:ext cx="2057400" cy="2057400"/>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bg2"/>
                </a:solidFill>
                <a:effectLst/>
                <a:latin typeface="Gill Sans"/>
                <a:cs typeface="Gill Sans"/>
              </a:rPr>
              <a:t>OLAP</a:t>
            </a:r>
          </a:p>
        </p:txBody>
      </p:sp>
      <p:cxnSp>
        <p:nvCxnSpPr>
          <p:cNvPr id="7" name="Straight Arrow Connector 6"/>
          <p:cNvCxnSpPr>
            <a:stCxn id="4" idx="3"/>
            <a:endCxn id="5" idx="1"/>
          </p:cNvCxnSpPr>
          <p:nvPr/>
        </p:nvCxnSpPr>
        <p:spPr bwMode="auto">
          <a:xfrm>
            <a:off x="3429000" y="3467100"/>
            <a:ext cx="2514600" cy="1588"/>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sp>
        <p:nvSpPr>
          <p:cNvPr id="8" name="TextBox 7"/>
          <p:cNvSpPr txBox="1"/>
          <p:nvPr/>
        </p:nvSpPr>
        <p:spPr>
          <a:xfrm>
            <a:off x="3276601" y="2667000"/>
            <a:ext cx="2819399" cy="677108"/>
          </a:xfrm>
          <a:prstGeom prst="rect">
            <a:avLst/>
          </a:prstGeom>
          <a:noFill/>
        </p:spPr>
        <p:txBody>
          <a:bodyPr wrap="square" rtlCol="0">
            <a:spAutoFit/>
          </a:bodyPr>
          <a:lstStyle/>
          <a:p>
            <a:pPr algn="ctr"/>
            <a:r>
              <a:rPr lang="en-US" sz="2400" dirty="0" smtClean="0">
                <a:solidFill>
                  <a:schemeClr val="bg2"/>
                </a:solidFill>
                <a:latin typeface="Gill Sans"/>
                <a:cs typeface="Gill Sans"/>
              </a:rPr>
              <a:t>ETL</a:t>
            </a:r>
            <a:r>
              <a:rPr lang="en-US" sz="1400" dirty="0" smtClean="0">
                <a:solidFill>
                  <a:schemeClr val="bg2"/>
                </a:solidFill>
                <a:latin typeface="Gill Sans"/>
                <a:cs typeface="Gill Sans"/>
              </a:rPr>
              <a:t/>
            </a:r>
            <a:br>
              <a:rPr lang="en-US" sz="1400" dirty="0" smtClean="0">
                <a:solidFill>
                  <a:schemeClr val="bg2"/>
                </a:solidFill>
                <a:latin typeface="Gill Sans"/>
                <a:cs typeface="Gill Sans"/>
              </a:rPr>
            </a:br>
            <a:r>
              <a:rPr lang="en-US" sz="1400" b="0" dirty="0" smtClean="0">
                <a:solidFill>
                  <a:schemeClr val="bg2"/>
                </a:solidFill>
                <a:latin typeface="Gill Sans"/>
                <a:cs typeface="Gill Sans"/>
              </a:rPr>
              <a:t>(Extract, Transform, and Load)</a:t>
            </a:r>
            <a:endParaRPr lang="en-US" sz="1400" b="0" dirty="0">
              <a:solidFill>
                <a:schemeClr val="bg2"/>
              </a:solidFill>
              <a:latin typeface="Gill Sans"/>
              <a:cs typeface="Gill Sans"/>
            </a:endParaRPr>
          </a:p>
        </p:txBody>
      </p:sp>
    </p:spTree>
    <p:extLst>
      <p:ext uri="{BB962C8B-B14F-4D97-AF65-F5344CB8AC3E}">
        <p14:creationId xmlns:p14="http://schemas.microsoft.com/office/powerpoint/2010/main" val="12390978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Advantages of Column Stores</a:t>
            </a:r>
            <a:endParaRPr lang="en-US" dirty="0"/>
          </a:p>
        </p:txBody>
      </p:sp>
      <p:sp>
        <p:nvSpPr>
          <p:cNvPr id="3" name="Content Placeholder 2"/>
          <p:cNvSpPr>
            <a:spLocks noGrp="1"/>
          </p:cNvSpPr>
          <p:nvPr>
            <p:ph idx="1"/>
          </p:nvPr>
        </p:nvSpPr>
        <p:spPr/>
        <p:txBody>
          <a:bodyPr/>
          <a:lstStyle/>
          <a:p>
            <a:r>
              <a:rPr lang="en-US" dirty="0" smtClean="0"/>
              <a:t>Read efficiency</a:t>
            </a:r>
          </a:p>
          <a:p>
            <a:r>
              <a:rPr lang="en-US" dirty="0" smtClean="0"/>
              <a:t>Better compression</a:t>
            </a:r>
          </a:p>
          <a:p>
            <a:r>
              <a:rPr lang="en-US" dirty="0" err="1" smtClean="0"/>
              <a:t>Vectorized</a:t>
            </a:r>
            <a:r>
              <a:rPr lang="en-US" dirty="0" smtClean="0"/>
              <a:t> processing</a:t>
            </a:r>
          </a:p>
          <a:p>
            <a:r>
              <a:rPr lang="en-US" dirty="0" smtClean="0"/>
              <a:t>Opportunities to operate directly on compressed data</a:t>
            </a:r>
            <a:endParaRPr lang="en-US" dirty="0"/>
          </a:p>
        </p:txBody>
      </p:sp>
    </p:spTree>
    <p:extLst>
      <p:ext uri="{BB962C8B-B14F-4D97-AF65-F5344CB8AC3E}">
        <p14:creationId xmlns:p14="http://schemas.microsoft.com/office/powerpoint/2010/main" val="17201256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Agenda</a:t>
            </a:r>
            <a:endParaRPr lang="en-US" dirty="0"/>
          </a:p>
        </p:txBody>
      </p:sp>
      <p:sp>
        <p:nvSpPr>
          <p:cNvPr id="3" name="Content Placeholder 2"/>
          <p:cNvSpPr>
            <a:spLocks noGrp="1"/>
          </p:cNvSpPr>
          <p:nvPr>
            <p:ph idx="1"/>
          </p:nvPr>
        </p:nvSpPr>
        <p:spPr/>
        <p:txBody>
          <a:bodyPr/>
          <a:lstStyle/>
          <a:p>
            <a:r>
              <a:rPr lang="en-US" dirty="0" smtClean="0"/>
              <a:t>Making Hadoop more efficient</a:t>
            </a:r>
          </a:p>
          <a:p>
            <a:r>
              <a:rPr lang="en-US" dirty="0" smtClean="0"/>
              <a:t>Tweaking the MapReduce programming model</a:t>
            </a:r>
          </a:p>
          <a:p>
            <a:r>
              <a:rPr lang="en-US" dirty="0" smtClean="0"/>
              <a:t>Setup for… What’s beyond MapReduce?</a:t>
            </a:r>
          </a:p>
        </p:txBody>
      </p:sp>
    </p:spTree>
    <p:extLst>
      <p:ext uri="{BB962C8B-B14F-4D97-AF65-F5344CB8AC3E}">
        <p14:creationId xmlns:p14="http://schemas.microsoft.com/office/powerpoint/2010/main" val="41247926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not in Hadoop?</a:t>
            </a:r>
            <a:endParaRPr lang="en-US" dirty="0"/>
          </a:p>
        </p:txBody>
      </p:sp>
      <p:sp>
        <p:nvSpPr>
          <p:cNvPr id="5" name="TextBox 4"/>
          <p:cNvSpPr txBox="1">
            <a:spLocks noChangeArrowheads="1"/>
          </p:cNvSpPr>
          <p:nvPr/>
        </p:nvSpPr>
        <p:spPr bwMode="auto">
          <a:xfrm>
            <a:off x="0" y="6611938"/>
            <a:ext cx="8458200" cy="246221"/>
          </a:xfrm>
          <a:prstGeom prst="rect">
            <a:avLst/>
          </a:prstGeom>
          <a:noFill/>
          <a:ln w="9525">
            <a:noFill/>
            <a:miter lim="800000"/>
            <a:headEnd/>
            <a:tailEnd/>
          </a:ln>
        </p:spPr>
        <p:txBody>
          <a:bodyPr wrap="square">
            <a:spAutoFit/>
          </a:bodyPr>
          <a:lstStyle/>
          <a:p>
            <a:r>
              <a:rPr lang="en-US" sz="1000" b="0" dirty="0">
                <a:solidFill>
                  <a:schemeClr val="bg1"/>
                </a:solidFill>
              </a:rPr>
              <a:t>Source: </a:t>
            </a:r>
            <a:r>
              <a:rPr lang="en-US" sz="1000" b="0" dirty="0" smtClean="0">
                <a:solidFill>
                  <a:schemeClr val="bg1"/>
                </a:solidFill>
              </a:rPr>
              <a:t>He et al. </a:t>
            </a:r>
            <a:r>
              <a:rPr lang="en-US" sz="1000" b="0" dirty="0">
                <a:solidFill>
                  <a:schemeClr val="bg1"/>
                </a:solidFill>
              </a:rPr>
              <a:t>(</a:t>
            </a:r>
            <a:r>
              <a:rPr lang="en-US" sz="1000" b="0" dirty="0" smtClean="0">
                <a:solidFill>
                  <a:schemeClr val="bg1"/>
                </a:solidFill>
              </a:rPr>
              <a:t>2011) </a:t>
            </a:r>
            <a:r>
              <a:rPr lang="en-US" sz="1000" b="0" dirty="0" err="1">
                <a:solidFill>
                  <a:schemeClr val="bg1"/>
                </a:solidFill>
              </a:rPr>
              <a:t>RCFile</a:t>
            </a:r>
            <a:r>
              <a:rPr lang="en-US" sz="1000" b="0" dirty="0">
                <a:solidFill>
                  <a:schemeClr val="bg1"/>
                </a:solidFill>
              </a:rPr>
              <a:t>: A Fast and Space-Efficient Data Placement Structure in MapReduce-based Warehouse Systems. </a:t>
            </a:r>
            <a:r>
              <a:rPr lang="en-US" sz="1000" b="0" dirty="0" smtClean="0">
                <a:solidFill>
                  <a:schemeClr val="bg1"/>
                </a:solidFill>
              </a:rPr>
              <a:t>ICDE.</a:t>
            </a:r>
            <a:endParaRPr lang="en-US" sz="1000" b="0" dirty="0">
              <a:solidFill>
                <a:schemeClr val="bg1"/>
              </a:solidFill>
            </a:endParaRPr>
          </a:p>
        </p:txBody>
      </p:sp>
      <p:sp>
        <p:nvSpPr>
          <p:cNvPr id="6" name="TextBox 5"/>
          <p:cNvSpPr txBox="1"/>
          <p:nvPr/>
        </p:nvSpPr>
        <p:spPr>
          <a:xfrm>
            <a:off x="4572000" y="329624"/>
            <a:ext cx="4252486" cy="584776"/>
          </a:xfrm>
          <a:prstGeom prst="rect">
            <a:avLst/>
          </a:prstGeom>
          <a:noFill/>
        </p:spPr>
        <p:txBody>
          <a:bodyPr wrap="none" rtlCol="0">
            <a:spAutoFit/>
          </a:bodyPr>
          <a:lstStyle/>
          <a:p>
            <a:r>
              <a:rPr lang="en-US" sz="3200" dirty="0" smtClean="0">
                <a:solidFill>
                  <a:srgbClr val="000000"/>
                </a:solidFill>
                <a:latin typeface="Gill Sans"/>
                <a:cs typeface="Gill Sans"/>
              </a:rPr>
              <a:t>No reason why </a:t>
            </a:r>
            <a:r>
              <a:rPr lang="en-US" sz="3200" dirty="0" smtClean="0">
                <a:solidFill>
                  <a:srgbClr val="000000"/>
                </a:solidFill>
                <a:latin typeface="Gill Sans"/>
                <a:cs typeface="Gill Sans"/>
              </a:rPr>
              <a:t>not!</a:t>
            </a:r>
            <a:endParaRPr lang="en-US" sz="3200" dirty="0">
              <a:solidFill>
                <a:srgbClr val="000000"/>
              </a:solidFill>
              <a:latin typeface="Gill Sans"/>
              <a:cs typeface="Gill Sans"/>
            </a:endParaRPr>
          </a:p>
        </p:txBody>
      </p:sp>
      <p:grpSp>
        <p:nvGrpSpPr>
          <p:cNvPr id="10" name="Group 9"/>
          <p:cNvGrpSpPr/>
          <p:nvPr/>
        </p:nvGrpSpPr>
        <p:grpSpPr>
          <a:xfrm>
            <a:off x="1752600" y="1870841"/>
            <a:ext cx="5867400" cy="3920359"/>
            <a:chOff x="1752600" y="2133600"/>
            <a:chExt cx="5867400" cy="3920359"/>
          </a:xfrm>
        </p:grpSpPr>
        <p:pic>
          <p:nvPicPr>
            <p:cNvPr id="7" name="Picture 6" descr="RCFil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2209800"/>
              <a:ext cx="5867400" cy="3844159"/>
            </a:xfrm>
            <a:prstGeom prst="rect">
              <a:avLst/>
            </a:prstGeom>
          </p:spPr>
        </p:pic>
        <p:sp>
          <p:nvSpPr>
            <p:cNvPr id="8" name="TextBox 7"/>
            <p:cNvSpPr txBox="1"/>
            <p:nvPr/>
          </p:nvSpPr>
          <p:spPr>
            <a:xfrm>
              <a:off x="3898369" y="2133600"/>
              <a:ext cx="1207031" cy="461665"/>
            </a:xfrm>
            <a:prstGeom prst="rect">
              <a:avLst/>
            </a:prstGeom>
            <a:solidFill>
              <a:schemeClr val="tx1"/>
            </a:solidFill>
          </p:spPr>
          <p:txBody>
            <a:bodyPr wrap="none" rtlCol="0">
              <a:spAutoFit/>
            </a:bodyPr>
            <a:lstStyle/>
            <a:p>
              <a:r>
                <a:rPr lang="en-US" sz="2400" dirty="0" err="1" smtClean="0">
                  <a:solidFill>
                    <a:srgbClr val="000000"/>
                  </a:solidFill>
                  <a:latin typeface="Gill Sans"/>
                  <a:cs typeface="Gill Sans"/>
                </a:rPr>
                <a:t>RCFile</a:t>
              </a:r>
              <a:endParaRPr lang="en-US" sz="2400" dirty="0">
                <a:solidFill>
                  <a:srgbClr val="000000"/>
                </a:solidFill>
                <a:latin typeface="Gill Sans"/>
                <a:cs typeface="Gill Sans"/>
              </a:endParaRPr>
            </a:p>
          </p:txBody>
        </p:sp>
      </p:grpSp>
    </p:spTree>
    <p:extLst>
      <p:ext uri="{BB962C8B-B14F-4D97-AF65-F5344CB8AC3E}">
        <p14:creationId xmlns:p14="http://schemas.microsoft.com/office/powerpoint/2010/main" val="86442697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semi-structured data?</a:t>
            </a:r>
            <a:endParaRPr lang="en-US" dirty="0"/>
          </a:p>
        </p:txBody>
      </p:sp>
      <p:pic>
        <p:nvPicPr>
          <p:cNvPr id="4" name="Picture 3" descr="parquet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219200"/>
            <a:ext cx="7200900" cy="2451100"/>
          </a:xfrm>
          <a:prstGeom prst="rect">
            <a:avLst/>
          </a:prstGeom>
        </p:spPr>
      </p:pic>
      <p:sp>
        <p:nvSpPr>
          <p:cNvPr id="5" name="TextBox 4"/>
          <p:cNvSpPr txBox="1"/>
          <p:nvPr/>
        </p:nvSpPr>
        <p:spPr>
          <a:xfrm>
            <a:off x="4876800" y="2667000"/>
            <a:ext cx="2971800" cy="830997"/>
          </a:xfrm>
          <a:prstGeom prst="rect">
            <a:avLst/>
          </a:prstGeom>
          <a:noFill/>
        </p:spPr>
        <p:txBody>
          <a:bodyPr wrap="square" rtlCol="0">
            <a:spAutoFit/>
          </a:bodyPr>
          <a:lstStyle/>
          <a:p>
            <a:r>
              <a:rPr lang="en-US" b="0" dirty="0" smtClean="0">
                <a:solidFill>
                  <a:schemeClr val="bg2"/>
                </a:solidFill>
                <a:latin typeface="Gill Sans"/>
                <a:cs typeface="Gill Sans"/>
              </a:rPr>
              <a:t>Required: exactly one occurrence</a:t>
            </a:r>
          </a:p>
          <a:p>
            <a:r>
              <a:rPr lang="en-US" b="0" dirty="0" smtClean="0">
                <a:solidFill>
                  <a:schemeClr val="bg2"/>
                </a:solidFill>
                <a:latin typeface="Gill Sans"/>
                <a:cs typeface="Gill Sans"/>
              </a:rPr>
              <a:t>Optional: 0 or 1 occurrence</a:t>
            </a:r>
          </a:p>
          <a:p>
            <a:r>
              <a:rPr lang="en-US" b="0" dirty="0" smtClean="0">
                <a:solidFill>
                  <a:schemeClr val="bg2"/>
                </a:solidFill>
                <a:latin typeface="Gill Sans"/>
                <a:cs typeface="Gill Sans"/>
              </a:rPr>
              <a:t>Repeated: 0 or more occurrences</a:t>
            </a:r>
            <a:endParaRPr lang="en-US" b="0" dirty="0">
              <a:solidFill>
                <a:schemeClr val="bg2"/>
              </a:solidFill>
              <a:latin typeface="Gill Sans"/>
              <a:cs typeface="Gill Sans"/>
            </a:endParaRPr>
          </a:p>
        </p:txBody>
      </p:sp>
      <p:pic>
        <p:nvPicPr>
          <p:cNvPr id="6" name="Picture 5" descr="parquet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00" y="4305300"/>
            <a:ext cx="3835400" cy="1790700"/>
          </a:xfrm>
          <a:prstGeom prst="rect">
            <a:avLst/>
          </a:prstGeom>
        </p:spPr>
      </p:pic>
      <p:sp>
        <p:nvSpPr>
          <p:cNvPr id="7" name="TextBox 6"/>
          <p:cNvSpPr txBox="1"/>
          <p:nvPr/>
        </p:nvSpPr>
        <p:spPr>
          <a:xfrm>
            <a:off x="838200" y="4012168"/>
            <a:ext cx="4267200" cy="369332"/>
          </a:xfrm>
          <a:prstGeom prst="rect">
            <a:avLst/>
          </a:prstGeom>
          <a:noFill/>
        </p:spPr>
        <p:txBody>
          <a:bodyPr wrap="square" rtlCol="0">
            <a:spAutoFit/>
          </a:bodyPr>
          <a:lstStyle/>
          <a:p>
            <a:r>
              <a:rPr lang="en-US" sz="1800" dirty="0" smtClean="0">
                <a:solidFill>
                  <a:schemeClr val="bg2"/>
                </a:solidFill>
                <a:latin typeface="Gill Sans"/>
                <a:cs typeface="Gill Sans"/>
              </a:rPr>
              <a:t>Columnar Decomposition</a:t>
            </a:r>
            <a:endParaRPr lang="en-US" sz="1800" dirty="0">
              <a:solidFill>
                <a:schemeClr val="bg2"/>
              </a:solidFill>
              <a:latin typeface="Gill Sans"/>
              <a:cs typeface="Gill Sans"/>
            </a:endParaRPr>
          </a:p>
        </p:txBody>
      </p:sp>
      <p:sp>
        <p:nvSpPr>
          <p:cNvPr id="8" name="TextBox 7"/>
          <p:cNvSpPr txBox="1"/>
          <p:nvPr/>
        </p:nvSpPr>
        <p:spPr>
          <a:xfrm rot="21174465">
            <a:off x="3674732" y="5833641"/>
            <a:ext cx="2971800" cy="461665"/>
          </a:xfrm>
          <a:prstGeom prst="rect">
            <a:avLst/>
          </a:prstGeom>
          <a:noFill/>
        </p:spPr>
        <p:txBody>
          <a:bodyPr wrap="square" rtlCol="0">
            <a:spAutoFit/>
          </a:bodyPr>
          <a:lstStyle/>
          <a:p>
            <a:r>
              <a:rPr lang="en-US" sz="2400" dirty="0" smtClean="0">
                <a:solidFill>
                  <a:srgbClr val="FF0000"/>
                </a:solidFill>
                <a:latin typeface="Gill Sans"/>
                <a:cs typeface="Gill Sans"/>
              </a:rPr>
              <a:t>What’s the issue?</a:t>
            </a:r>
            <a:endParaRPr lang="en-US" sz="2400" dirty="0">
              <a:solidFill>
                <a:srgbClr val="FF0000"/>
              </a:solidFill>
              <a:latin typeface="Gill Sans"/>
              <a:cs typeface="Gill Sans"/>
            </a:endParaRPr>
          </a:p>
        </p:txBody>
      </p:sp>
    </p:spTree>
    <p:extLst>
      <p:ext uri="{BB962C8B-B14F-4D97-AF65-F5344CB8AC3E}">
        <p14:creationId xmlns:p14="http://schemas.microsoft.com/office/powerpoint/2010/main" val="405999809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the solution?</a:t>
            </a:r>
            <a:endParaRPr lang="en-US" dirty="0"/>
          </a:p>
        </p:txBody>
      </p:sp>
      <p:sp>
        <p:nvSpPr>
          <p:cNvPr id="3" name="Content Placeholder 2"/>
          <p:cNvSpPr>
            <a:spLocks noGrp="1"/>
          </p:cNvSpPr>
          <p:nvPr>
            <p:ph idx="1"/>
          </p:nvPr>
        </p:nvSpPr>
        <p:spPr/>
        <p:txBody>
          <a:bodyPr/>
          <a:lstStyle/>
          <a:p>
            <a:r>
              <a:rPr lang="en-US" dirty="0" smtClean="0"/>
              <a:t>Google’s </a:t>
            </a:r>
            <a:r>
              <a:rPr lang="en-US" dirty="0" err="1" smtClean="0"/>
              <a:t>Dremel</a:t>
            </a:r>
            <a:r>
              <a:rPr lang="en-US" dirty="0" smtClean="0"/>
              <a:t> storage model</a:t>
            </a:r>
          </a:p>
          <a:p>
            <a:r>
              <a:rPr lang="en-US" dirty="0" smtClean="0"/>
              <a:t>Open-source implementation in Parquet</a:t>
            </a:r>
            <a:endParaRPr lang="en-US" dirty="0"/>
          </a:p>
        </p:txBody>
      </p:sp>
      <p:sp>
        <p:nvSpPr>
          <p:cNvPr id="4" name="TextBox 3"/>
          <p:cNvSpPr txBox="1">
            <a:spLocks noChangeArrowheads="1"/>
          </p:cNvSpPr>
          <p:nvPr/>
        </p:nvSpPr>
        <p:spPr bwMode="auto">
          <a:xfrm>
            <a:off x="0" y="6611938"/>
            <a:ext cx="8458200" cy="246221"/>
          </a:xfrm>
          <a:prstGeom prst="rect">
            <a:avLst/>
          </a:prstGeom>
          <a:noFill/>
          <a:ln w="9525">
            <a:noFill/>
            <a:miter lim="800000"/>
            <a:headEnd/>
            <a:tailEnd/>
          </a:ln>
        </p:spPr>
        <p:txBody>
          <a:bodyPr wrap="square">
            <a:spAutoFit/>
          </a:bodyPr>
          <a:lstStyle/>
          <a:p>
            <a:r>
              <a:rPr lang="en-US" sz="1000" b="0" dirty="0">
                <a:solidFill>
                  <a:schemeClr val="bg1"/>
                </a:solidFill>
              </a:rPr>
              <a:t>Source: https://</a:t>
            </a:r>
            <a:r>
              <a:rPr lang="en-US" sz="1000" b="0" dirty="0" err="1">
                <a:solidFill>
                  <a:schemeClr val="bg1"/>
                </a:solidFill>
              </a:rPr>
              <a:t>blog.twitter.com</a:t>
            </a:r>
            <a:r>
              <a:rPr lang="en-US" sz="1000" b="0" dirty="0">
                <a:solidFill>
                  <a:schemeClr val="bg1"/>
                </a:solidFill>
              </a:rPr>
              <a:t>/2013/</a:t>
            </a:r>
            <a:r>
              <a:rPr lang="en-US" sz="1000" b="0" dirty="0" err="1">
                <a:solidFill>
                  <a:schemeClr val="bg1"/>
                </a:solidFill>
              </a:rPr>
              <a:t>dremel</a:t>
            </a:r>
            <a:r>
              <a:rPr lang="en-US" sz="1000" b="0" dirty="0">
                <a:solidFill>
                  <a:schemeClr val="bg1"/>
                </a:solidFill>
              </a:rPr>
              <a:t>-made-simple-with-parquet</a:t>
            </a:r>
          </a:p>
        </p:txBody>
      </p:sp>
    </p:spTree>
    <p:extLst>
      <p:ext uri="{BB962C8B-B14F-4D97-AF65-F5344CB8AC3E}">
        <p14:creationId xmlns:p14="http://schemas.microsoft.com/office/powerpoint/2010/main" val="25187312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Optional and Repeated Elements</a:t>
            </a:r>
            <a:endParaRPr lang="en-US" dirty="0"/>
          </a:p>
        </p:txBody>
      </p:sp>
      <p:pic>
        <p:nvPicPr>
          <p:cNvPr id="4" name="Picture 3" descr="parquet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0" y="1270000"/>
            <a:ext cx="7112000" cy="2070100"/>
          </a:xfrm>
          <a:prstGeom prst="rect">
            <a:avLst/>
          </a:prstGeom>
        </p:spPr>
      </p:pic>
      <p:pic>
        <p:nvPicPr>
          <p:cNvPr id="5" name="Picture 4" descr="parquet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 y="3378200"/>
            <a:ext cx="7124700" cy="3175000"/>
          </a:xfrm>
          <a:prstGeom prst="rect">
            <a:avLst/>
          </a:prstGeom>
        </p:spPr>
      </p:pic>
    </p:spTree>
    <p:extLst>
      <p:ext uri="{BB962C8B-B14F-4D97-AF65-F5344CB8AC3E}">
        <p14:creationId xmlns:p14="http://schemas.microsoft.com/office/powerpoint/2010/main" val="2305979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Tree Decomposition</a:t>
            </a:r>
            <a:endParaRPr lang="en-US" dirty="0"/>
          </a:p>
        </p:txBody>
      </p:sp>
      <p:pic>
        <p:nvPicPr>
          <p:cNvPr id="6" name="Picture 5" descr="parquet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066800"/>
            <a:ext cx="7200900" cy="2451100"/>
          </a:xfrm>
          <a:prstGeom prst="rect">
            <a:avLst/>
          </a:prstGeom>
        </p:spPr>
      </p:pic>
      <p:pic>
        <p:nvPicPr>
          <p:cNvPr id="3" name="Picture 2" descr="parquet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1600200"/>
            <a:ext cx="5087018" cy="2362200"/>
          </a:xfrm>
          <a:prstGeom prst="rect">
            <a:avLst/>
          </a:prstGeom>
        </p:spPr>
      </p:pic>
      <p:pic>
        <p:nvPicPr>
          <p:cNvPr id="8" name="Picture 7" descr="parquet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000" y="4305300"/>
            <a:ext cx="3835400" cy="1790700"/>
          </a:xfrm>
          <a:prstGeom prst="rect">
            <a:avLst/>
          </a:prstGeom>
        </p:spPr>
      </p:pic>
      <p:sp>
        <p:nvSpPr>
          <p:cNvPr id="9" name="TextBox 8"/>
          <p:cNvSpPr txBox="1"/>
          <p:nvPr/>
        </p:nvSpPr>
        <p:spPr>
          <a:xfrm>
            <a:off x="838200" y="4012168"/>
            <a:ext cx="4267200" cy="369332"/>
          </a:xfrm>
          <a:prstGeom prst="rect">
            <a:avLst/>
          </a:prstGeom>
          <a:noFill/>
        </p:spPr>
        <p:txBody>
          <a:bodyPr wrap="square" rtlCol="0">
            <a:spAutoFit/>
          </a:bodyPr>
          <a:lstStyle/>
          <a:p>
            <a:r>
              <a:rPr lang="en-US" sz="1800" dirty="0" smtClean="0">
                <a:solidFill>
                  <a:schemeClr val="bg2"/>
                </a:solidFill>
                <a:latin typeface="Gill Sans"/>
                <a:cs typeface="Gill Sans"/>
              </a:rPr>
              <a:t>Columnar Decomposition</a:t>
            </a:r>
            <a:endParaRPr lang="en-US" sz="1800" dirty="0">
              <a:solidFill>
                <a:schemeClr val="bg2"/>
              </a:solidFill>
              <a:latin typeface="Gill Sans"/>
              <a:cs typeface="Gill Sans"/>
            </a:endParaRPr>
          </a:p>
        </p:txBody>
      </p:sp>
      <p:sp>
        <p:nvSpPr>
          <p:cNvPr id="10" name="TextBox 9"/>
          <p:cNvSpPr txBox="1"/>
          <p:nvPr/>
        </p:nvSpPr>
        <p:spPr>
          <a:xfrm rot="21174465">
            <a:off x="3670951" y="5587958"/>
            <a:ext cx="3960191" cy="830997"/>
          </a:xfrm>
          <a:prstGeom prst="rect">
            <a:avLst/>
          </a:prstGeom>
          <a:noFill/>
        </p:spPr>
        <p:txBody>
          <a:bodyPr wrap="square" rtlCol="0">
            <a:spAutoFit/>
          </a:bodyPr>
          <a:lstStyle/>
          <a:p>
            <a:r>
              <a:rPr lang="en-US" sz="2400" dirty="0" smtClean="0">
                <a:solidFill>
                  <a:srgbClr val="FF0000"/>
                </a:solidFill>
                <a:latin typeface="Gill Sans"/>
                <a:cs typeface="Gill Sans"/>
              </a:rPr>
              <a:t>What other information do we need to store?</a:t>
            </a:r>
            <a:endParaRPr lang="en-US" sz="2400" dirty="0">
              <a:solidFill>
                <a:srgbClr val="FF0000"/>
              </a:solidFill>
              <a:latin typeface="Gill Sans"/>
              <a:cs typeface="Gill Sans"/>
            </a:endParaRPr>
          </a:p>
        </p:txBody>
      </p:sp>
    </p:spTree>
    <p:extLst>
      <p:ext uri="{BB962C8B-B14F-4D97-AF65-F5344CB8AC3E}">
        <p14:creationId xmlns:p14="http://schemas.microsoft.com/office/powerpoint/2010/main" val="84976382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 Level</a:t>
            </a:r>
            <a:endParaRPr lang="en-US" dirty="0"/>
          </a:p>
        </p:txBody>
      </p:sp>
      <p:pic>
        <p:nvPicPr>
          <p:cNvPr id="4" name="Picture 3" descr="parquet-deflevel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550" y="1511300"/>
            <a:ext cx="7150100" cy="2171700"/>
          </a:xfrm>
          <a:prstGeom prst="rect">
            <a:avLst/>
          </a:prstGeom>
        </p:spPr>
      </p:pic>
      <p:pic>
        <p:nvPicPr>
          <p:cNvPr id="5" name="Picture 4" descr="parquet-deflevel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797300"/>
            <a:ext cx="7124700" cy="1917700"/>
          </a:xfrm>
          <a:prstGeom prst="rect">
            <a:avLst/>
          </a:prstGeom>
        </p:spPr>
      </p:pic>
    </p:spTree>
    <p:extLst>
      <p:ext uri="{BB962C8B-B14F-4D97-AF65-F5344CB8AC3E}">
        <p14:creationId xmlns:p14="http://schemas.microsoft.com/office/powerpoint/2010/main" val="86570448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 Level: Illustration</a:t>
            </a:r>
            <a:endParaRPr lang="en-US" dirty="0"/>
          </a:p>
        </p:txBody>
      </p:sp>
      <p:pic>
        <p:nvPicPr>
          <p:cNvPr id="7" name="Picture 6" descr="parquet-deflevel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600" y="2057400"/>
            <a:ext cx="7289800" cy="2895600"/>
          </a:xfrm>
          <a:prstGeom prst="rect">
            <a:avLst/>
          </a:prstGeom>
        </p:spPr>
      </p:pic>
    </p:spTree>
    <p:extLst>
      <p:ext uri="{BB962C8B-B14F-4D97-AF65-F5344CB8AC3E}">
        <p14:creationId xmlns:p14="http://schemas.microsoft.com/office/powerpoint/2010/main" val="10170815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Repetition Level</a:t>
            </a:r>
            <a:endParaRPr lang="en-US" dirty="0"/>
          </a:p>
        </p:txBody>
      </p:sp>
      <p:pic>
        <p:nvPicPr>
          <p:cNvPr id="4" name="Picture 3" descr="parquet-replevel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200" y="990600"/>
            <a:ext cx="6832600" cy="5616835"/>
          </a:xfrm>
          <a:prstGeom prst="rect">
            <a:avLst/>
          </a:prstGeom>
        </p:spPr>
      </p:pic>
    </p:spTree>
    <p:extLst>
      <p:ext uri="{BB962C8B-B14F-4D97-AF65-F5344CB8AC3E}">
        <p14:creationId xmlns:p14="http://schemas.microsoft.com/office/powerpoint/2010/main" val="41557208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Repetition </a:t>
            </a:r>
            <a:r>
              <a:rPr lang="en-US" dirty="0" smtClean="0"/>
              <a:t>Level: Illustration</a:t>
            </a:r>
            <a:endParaRPr lang="en-US" dirty="0"/>
          </a:p>
        </p:txBody>
      </p:sp>
      <p:pic>
        <p:nvPicPr>
          <p:cNvPr id="4" name="Picture 3" descr="parquet-replevel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3812" y="838200"/>
            <a:ext cx="6316188" cy="5257800"/>
          </a:xfrm>
          <a:prstGeom prst="rect">
            <a:avLst/>
          </a:prstGeom>
        </p:spPr>
      </p:pic>
      <p:sp>
        <p:nvSpPr>
          <p:cNvPr id="5" name="TextBox 4"/>
          <p:cNvSpPr txBox="1"/>
          <p:nvPr/>
        </p:nvSpPr>
        <p:spPr>
          <a:xfrm>
            <a:off x="1600200" y="5943600"/>
            <a:ext cx="6019800" cy="830997"/>
          </a:xfrm>
          <a:prstGeom prst="rect">
            <a:avLst/>
          </a:prstGeom>
          <a:noFill/>
        </p:spPr>
        <p:txBody>
          <a:bodyPr wrap="square" rtlCol="0">
            <a:spAutoFit/>
          </a:bodyPr>
          <a:lstStyle/>
          <a:p>
            <a:r>
              <a:rPr lang="en-US" b="0" dirty="0">
                <a:solidFill>
                  <a:schemeClr val="bg2"/>
                </a:solidFill>
                <a:latin typeface="Gill Sans"/>
                <a:cs typeface="Gill Sans"/>
              </a:rPr>
              <a:t>0 marks </a:t>
            </a:r>
            <a:r>
              <a:rPr lang="en-US" b="0" dirty="0" smtClean="0">
                <a:solidFill>
                  <a:schemeClr val="bg2"/>
                </a:solidFill>
                <a:latin typeface="Gill Sans"/>
                <a:cs typeface="Gill Sans"/>
              </a:rPr>
              <a:t>new </a:t>
            </a:r>
            <a:r>
              <a:rPr lang="en-US" b="0" dirty="0">
                <a:solidFill>
                  <a:schemeClr val="bg2"/>
                </a:solidFill>
                <a:latin typeface="Gill Sans"/>
                <a:cs typeface="Gill Sans"/>
              </a:rPr>
              <a:t>record and implies creating a new level1 and level2 </a:t>
            </a:r>
            <a:r>
              <a:rPr lang="en-US" b="0" dirty="0" smtClean="0">
                <a:solidFill>
                  <a:schemeClr val="bg2"/>
                </a:solidFill>
                <a:latin typeface="Gill Sans"/>
                <a:cs typeface="Gill Sans"/>
              </a:rPr>
              <a:t>list</a:t>
            </a:r>
          </a:p>
          <a:p>
            <a:r>
              <a:rPr lang="en-US" b="0" dirty="0" smtClean="0">
                <a:solidFill>
                  <a:schemeClr val="bg2"/>
                </a:solidFill>
                <a:latin typeface="Gill Sans"/>
                <a:cs typeface="Gill Sans"/>
              </a:rPr>
              <a:t>1 </a:t>
            </a:r>
            <a:r>
              <a:rPr lang="en-US" b="0" dirty="0">
                <a:solidFill>
                  <a:schemeClr val="bg2"/>
                </a:solidFill>
                <a:latin typeface="Gill Sans"/>
                <a:cs typeface="Gill Sans"/>
              </a:rPr>
              <a:t>marks </a:t>
            </a:r>
            <a:r>
              <a:rPr lang="en-US" b="0" dirty="0" smtClean="0">
                <a:solidFill>
                  <a:schemeClr val="bg2"/>
                </a:solidFill>
                <a:latin typeface="Gill Sans"/>
                <a:cs typeface="Gill Sans"/>
              </a:rPr>
              <a:t>new </a:t>
            </a:r>
            <a:r>
              <a:rPr lang="en-US" b="0" dirty="0">
                <a:solidFill>
                  <a:schemeClr val="bg2"/>
                </a:solidFill>
                <a:latin typeface="Gill Sans"/>
                <a:cs typeface="Gill Sans"/>
              </a:rPr>
              <a:t>level1 list and implies creating a new level2 list as well</a:t>
            </a:r>
            <a:r>
              <a:rPr lang="en-US" b="0" dirty="0" smtClean="0">
                <a:solidFill>
                  <a:schemeClr val="bg2"/>
                </a:solidFill>
                <a:latin typeface="Gill Sans"/>
                <a:cs typeface="Gill Sans"/>
              </a:rPr>
              <a:t>.</a:t>
            </a:r>
          </a:p>
          <a:p>
            <a:r>
              <a:rPr lang="en-US" b="0" dirty="0" smtClean="0">
                <a:solidFill>
                  <a:schemeClr val="bg2"/>
                </a:solidFill>
                <a:latin typeface="Gill Sans"/>
                <a:cs typeface="Gill Sans"/>
              </a:rPr>
              <a:t>2 </a:t>
            </a:r>
            <a:r>
              <a:rPr lang="en-US" b="0" dirty="0">
                <a:solidFill>
                  <a:schemeClr val="bg2"/>
                </a:solidFill>
                <a:latin typeface="Gill Sans"/>
                <a:cs typeface="Gill Sans"/>
              </a:rPr>
              <a:t>marks every new element in a level2 list.</a:t>
            </a:r>
          </a:p>
        </p:txBody>
      </p:sp>
    </p:spTree>
    <p:extLst>
      <p:ext uri="{BB962C8B-B14F-4D97-AF65-F5344CB8AC3E}">
        <p14:creationId xmlns:p14="http://schemas.microsoft.com/office/powerpoint/2010/main" val="15899230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Putting </a:t>
            </a:r>
            <a:r>
              <a:rPr lang="en-US" dirty="0"/>
              <a:t>I</a:t>
            </a:r>
            <a:r>
              <a:rPr lang="en-US" dirty="0" smtClean="0"/>
              <a:t>t </a:t>
            </a:r>
            <a:r>
              <a:rPr lang="en-US" dirty="0" smtClean="0"/>
              <a:t>Together</a:t>
            </a:r>
            <a:endParaRPr lang="en-US" dirty="0"/>
          </a:p>
        </p:txBody>
      </p:sp>
      <p:pic>
        <p:nvPicPr>
          <p:cNvPr id="5" name="Picture 4" descr="parquet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066800"/>
            <a:ext cx="7200900" cy="2451100"/>
          </a:xfrm>
          <a:prstGeom prst="rect">
            <a:avLst/>
          </a:prstGeom>
        </p:spPr>
      </p:pic>
      <p:pic>
        <p:nvPicPr>
          <p:cNvPr id="6" name="Picture 5" descr="parquet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1600200"/>
            <a:ext cx="5087018" cy="2362200"/>
          </a:xfrm>
          <a:prstGeom prst="rect">
            <a:avLst/>
          </a:prstGeom>
        </p:spPr>
      </p:pic>
      <p:sp>
        <p:nvSpPr>
          <p:cNvPr id="8" name="TextBox 7"/>
          <p:cNvSpPr txBox="1"/>
          <p:nvPr/>
        </p:nvSpPr>
        <p:spPr>
          <a:xfrm>
            <a:off x="838200" y="4012168"/>
            <a:ext cx="4267200" cy="369332"/>
          </a:xfrm>
          <a:prstGeom prst="rect">
            <a:avLst/>
          </a:prstGeom>
          <a:noFill/>
        </p:spPr>
        <p:txBody>
          <a:bodyPr wrap="square" rtlCol="0">
            <a:spAutoFit/>
          </a:bodyPr>
          <a:lstStyle/>
          <a:p>
            <a:r>
              <a:rPr lang="en-US" sz="1800" dirty="0" smtClean="0">
                <a:solidFill>
                  <a:schemeClr val="bg2"/>
                </a:solidFill>
                <a:latin typeface="Gill Sans"/>
                <a:cs typeface="Gill Sans"/>
              </a:rPr>
              <a:t>Columnar Decomposition</a:t>
            </a:r>
            <a:endParaRPr lang="en-US" sz="1800" dirty="0">
              <a:solidFill>
                <a:schemeClr val="bg2"/>
              </a:solidFill>
              <a:latin typeface="Gill Sans"/>
              <a:cs typeface="Gill Sans"/>
            </a:endParaRPr>
          </a:p>
        </p:txBody>
      </p:sp>
      <p:pic>
        <p:nvPicPr>
          <p:cNvPr id="9" name="Picture 8" descr="parquet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4381500"/>
            <a:ext cx="7137400" cy="2095500"/>
          </a:xfrm>
          <a:prstGeom prst="rect">
            <a:avLst/>
          </a:prstGeom>
        </p:spPr>
      </p:pic>
    </p:spTree>
    <p:extLst>
      <p:ext uri="{BB962C8B-B14F-4D97-AF65-F5344CB8AC3E}">
        <p14:creationId xmlns:p14="http://schemas.microsoft.com/office/powerpoint/2010/main" val="81945689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ortoise_head.jpeg"/>
          <p:cNvPicPr>
            <a:picLocks noChangeAspect="1"/>
          </p:cNvPicPr>
          <p:nvPr/>
        </p:nvPicPr>
        <p:blipFill>
          <a:blip r:embed="rId2"/>
          <a:stretch>
            <a:fillRect/>
          </a:stretch>
        </p:blipFill>
        <p:spPr>
          <a:xfrm>
            <a:off x="-1147187" y="0"/>
            <a:ext cx="10291188" cy="6858000"/>
          </a:xfrm>
          <a:prstGeom prst="rect">
            <a:avLst/>
          </a:prstGeom>
        </p:spPr>
      </p:pic>
      <p:sp>
        <p:nvSpPr>
          <p:cNvPr id="3" name="TextBox 2"/>
          <p:cNvSpPr txBox="1">
            <a:spLocks noChangeArrowheads="1"/>
          </p:cNvSpPr>
          <p:nvPr/>
        </p:nvSpPr>
        <p:spPr bwMode="auto">
          <a:xfrm>
            <a:off x="0" y="6611938"/>
            <a:ext cx="4038600" cy="246221"/>
          </a:xfrm>
          <a:prstGeom prst="rect">
            <a:avLst/>
          </a:prstGeom>
          <a:noFill/>
          <a:ln w="9525">
            <a:noFill/>
            <a:miter lim="800000"/>
            <a:headEnd/>
            <a:tailEnd/>
          </a:ln>
        </p:spPr>
        <p:txBody>
          <a:bodyPr wrap="square">
            <a:spAutoFit/>
          </a:bodyPr>
          <a:lstStyle/>
          <a:p>
            <a:r>
              <a:rPr lang="en-US" sz="1000" b="0" dirty="0" smtClean="0"/>
              <a:t>Source: Wikipedia (Tortoise)</a:t>
            </a:r>
            <a:endParaRPr lang="en-US" sz="1000" b="0" dirty="0"/>
          </a:p>
        </p:txBody>
      </p:sp>
      <p:sp>
        <p:nvSpPr>
          <p:cNvPr id="4" name="Title 1"/>
          <p:cNvSpPr txBox="1">
            <a:spLocks/>
          </p:cNvSpPr>
          <p:nvPr/>
        </p:nvSpPr>
        <p:spPr bwMode="auto">
          <a:xfrm>
            <a:off x="4267200" y="228600"/>
            <a:ext cx="4419600" cy="1028700"/>
          </a:xfrm>
          <a:prstGeom prst="rect">
            <a:avLst/>
          </a:prstGeom>
          <a:noFill/>
          <a:ln w="9525">
            <a:noFill/>
            <a:miter lim="800000"/>
            <a:headEnd/>
            <a:tailEnd/>
          </a:ln>
        </p:spPr>
        <p:txBody>
          <a:bodyPr vert="horz" wrap="square" lIns="91425" tIns="45713" rIns="91425" bIns="45713" numCol="1" anchor="ctr"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effectLst/>
                <a:uLnTx/>
                <a:uFillTx/>
                <a:latin typeface="Gill Sans"/>
                <a:ea typeface="+mj-ea"/>
                <a:cs typeface="Gill Sans"/>
              </a:rPr>
              <a:t>Hadoop is slow...</a:t>
            </a:r>
            <a:endParaRPr kumimoji="0" lang="en-US" sz="3200" b="1" i="0" u="none" strike="noStrike" kern="0" cap="none" spc="0" normalizeH="0" baseline="0" noProof="0" dirty="0">
              <a:ln>
                <a:noFill/>
              </a:ln>
              <a:effectLst/>
              <a:uLnTx/>
              <a:uFillTx/>
              <a:latin typeface="Gill Sans"/>
              <a:ea typeface="+mj-ea"/>
              <a:cs typeface="Gill Sans"/>
            </a:endParaRPr>
          </a:p>
        </p:txBody>
      </p:sp>
    </p:spTree>
    <p:extLst>
      <p:ext uri="{BB962C8B-B14F-4D97-AF65-F5344CB8AC3E}">
        <p14:creationId xmlns:p14="http://schemas.microsoft.com/office/powerpoint/2010/main" val="1151304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Projection</a:t>
            </a:r>
            <a:endParaRPr lang="en-US" dirty="0"/>
          </a:p>
        </p:txBody>
      </p:sp>
      <p:pic>
        <p:nvPicPr>
          <p:cNvPr id="3" name="Picture 2" descr="parquet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787" y="1154410"/>
            <a:ext cx="5704813" cy="3341390"/>
          </a:xfrm>
          <a:prstGeom prst="rect">
            <a:avLst/>
          </a:prstGeom>
        </p:spPr>
      </p:pic>
      <p:pic>
        <p:nvPicPr>
          <p:cNvPr id="4" name="Picture 3" descr="parquet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4109095"/>
            <a:ext cx="5715000" cy="2139305"/>
          </a:xfrm>
          <a:prstGeom prst="rect">
            <a:avLst/>
          </a:prstGeom>
        </p:spPr>
      </p:pic>
      <p:sp>
        <p:nvSpPr>
          <p:cNvPr id="5" name="TextBox 4"/>
          <p:cNvSpPr txBox="1"/>
          <p:nvPr/>
        </p:nvSpPr>
        <p:spPr>
          <a:xfrm>
            <a:off x="3429000" y="2971800"/>
            <a:ext cx="4038600" cy="400110"/>
          </a:xfrm>
          <a:prstGeom prst="rect">
            <a:avLst/>
          </a:prstGeom>
          <a:noFill/>
        </p:spPr>
        <p:txBody>
          <a:bodyPr wrap="square" rtlCol="0">
            <a:spAutoFit/>
          </a:bodyPr>
          <a:lstStyle/>
          <a:p>
            <a:r>
              <a:rPr lang="en-US" sz="2000" b="0" dirty="0" smtClean="0">
                <a:solidFill>
                  <a:schemeClr val="bg2"/>
                </a:solidFill>
                <a:latin typeface="Gill Sans"/>
                <a:cs typeface="Gill Sans"/>
              </a:rPr>
              <a:t>Project onto </a:t>
            </a:r>
            <a:r>
              <a:rPr lang="en-US" sz="2000" b="0" dirty="0" err="1" smtClean="0">
                <a:solidFill>
                  <a:schemeClr val="bg2"/>
                </a:solidFill>
                <a:latin typeface="Gill Sans"/>
                <a:cs typeface="Gill Sans"/>
              </a:rPr>
              <a:t>contacts.phoneNumber</a:t>
            </a:r>
            <a:endParaRPr lang="en-US" sz="2000" b="0" dirty="0">
              <a:solidFill>
                <a:schemeClr val="bg2"/>
              </a:solidFill>
              <a:latin typeface="Gill Sans"/>
              <a:cs typeface="Gill Sans"/>
            </a:endParaRPr>
          </a:p>
        </p:txBody>
      </p:sp>
      <p:sp>
        <p:nvSpPr>
          <p:cNvPr id="6" name="Right Arrow 5"/>
          <p:cNvSpPr/>
          <p:nvPr/>
        </p:nvSpPr>
        <p:spPr bwMode="auto">
          <a:xfrm rot="2889970">
            <a:off x="4148565" y="3605979"/>
            <a:ext cx="990600" cy="533400"/>
          </a:xfrm>
          <a:prstGeom prst="rightArrow">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55153908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 Layout</a:t>
            </a:r>
            <a:endParaRPr lang="en-US" dirty="0"/>
          </a:p>
        </p:txBody>
      </p:sp>
      <p:pic>
        <p:nvPicPr>
          <p:cNvPr id="3" name="Picture 2" descr="parquet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544" y="3416300"/>
            <a:ext cx="7239000" cy="2908300"/>
          </a:xfrm>
          <a:prstGeom prst="rect">
            <a:avLst/>
          </a:prstGeom>
        </p:spPr>
      </p:pic>
      <p:pic>
        <p:nvPicPr>
          <p:cNvPr id="4" name="Picture 3" descr="parquet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400" y="1359932"/>
            <a:ext cx="3835400" cy="1790700"/>
          </a:xfrm>
          <a:prstGeom prst="rect">
            <a:avLst/>
          </a:prstGeom>
        </p:spPr>
      </p:pic>
      <p:sp>
        <p:nvSpPr>
          <p:cNvPr id="5" name="TextBox 4"/>
          <p:cNvSpPr txBox="1"/>
          <p:nvPr/>
        </p:nvSpPr>
        <p:spPr>
          <a:xfrm>
            <a:off x="228600" y="1066800"/>
            <a:ext cx="4267200" cy="369332"/>
          </a:xfrm>
          <a:prstGeom prst="rect">
            <a:avLst/>
          </a:prstGeom>
          <a:noFill/>
        </p:spPr>
        <p:txBody>
          <a:bodyPr wrap="square" rtlCol="0">
            <a:spAutoFit/>
          </a:bodyPr>
          <a:lstStyle/>
          <a:p>
            <a:r>
              <a:rPr lang="en-US" sz="1800" dirty="0" smtClean="0">
                <a:solidFill>
                  <a:schemeClr val="bg2"/>
                </a:solidFill>
                <a:latin typeface="Gill Sans"/>
                <a:cs typeface="Gill Sans"/>
              </a:rPr>
              <a:t>Columnar Decomposition</a:t>
            </a:r>
            <a:endParaRPr lang="en-US" sz="1800" dirty="0">
              <a:solidFill>
                <a:schemeClr val="bg2"/>
              </a:solidFill>
              <a:latin typeface="Gill Sans"/>
              <a:cs typeface="Gill Sans"/>
            </a:endParaRPr>
          </a:p>
        </p:txBody>
      </p:sp>
      <p:sp>
        <p:nvSpPr>
          <p:cNvPr id="6" name="TextBox 5"/>
          <p:cNvSpPr txBox="1"/>
          <p:nvPr/>
        </p:nvSpPr>
        <p:spPr>
          <a:xfrm rot="21174465">
            <a:off x="5602891" y="5618371"/>
            <a:ext cx="2967762" cy="830997"/>
          </a:xfrm>
          <a:prstGeom prst="rect">
            <a:avLst/>
          </a:prstGeom>
          <a:noFill/>
        </p:spPr>
        <p:txBody>
          <a:bodyPr wrap="square" rtlCol="0">
            <a:spAutoFit/>
          </a:bodyPr>
          <a:lstStyle/>
          <a:p>
            <a:r>
              <a:rPr lang="en-US" sz="2400" dirty="0" smtClean="0">
                <a:solidFill>
                  <a:srgbClr val="FF0000"/>
                </a:solidFill>
                <a:latin typeface="Gill Sans"/>
                <a:cs typeface="Gill Sans"/>
              </a:rPr>
              <a:t>Efficient Representations?</a:t>
            </a:r>
            <a:endParaRPr lang="en-US" sz="2400" dirty="0">
              <a:solidFill>
                <a:srgbClr val="FF0000"/>
              </a:solidFill>
              <a:latin typeface="Gill Sans"/>
              <a:cs typeface="Gill Sans"/>
            </a:endParaRPr>
          </a:p>
        </p:txBody>
      </p:sp>
    </p:spTree>
    <p:extLst>
      <p:ext uri="{BB962C8B-B14F-4D97-AF65-F5344CB8AC3E}">
        <p14:creationId xmlns:p14="http://schemas.microsoft.com/office/powerpoint/2010/main" val="155153908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Ideas</a:t>
            </a:r>
            <a:endParaRPr lang="en-US" dirty="0"/>
          </a:p>
        </p:txBody>
      </p:sp>
      <p:sp>
        <p:nvSpPr>
          <p:cNvPr id="3" name="Content Placeholder 2"/>
          <p:cNvSpPr>
            <a:spLocks noGrp="1"/>
          </p:cNvSpPr>
          <p:nvPr>
            <p:ph idx="1"/>
          </p:nvPr>
        </p:nvSpPr>
        <p:spPr/>
        <p:txBody>
          <a:bodyPr/>
          <a:lstStyle/>
          <a:p>
            <a:r>
              <a:rPr lang="en-US" dirty="0" smtClean="0"/>
              <a:t>Separate logical from physical</a:t>
            </a:r>
          </a:p>
          <a:p>
            <a:r>
              <a:rPr lang="en-US" dirty="0" smtClean="0"/>
              <a:t>Preserve HDFS block structure</a:t>
            </a:r>
          </a:p>
          <a:p>
            <a:r>
              <a:rPr lang="en-US" dirty="0" smtClean="0"/>
              <a:t>Hide physical storage layout behind </a:t>
            </a:r>
            <a:r>
              <a:rPr lang="en-US" dirty="0" err="1" smtClean="0"/>
              <a:t>InputFormats</a:t>
            </a:r>
            <a:endParaRPr lang="en-US" dirty="0"/>
          </a:p>
        </p:txBody>
      </p:sp>
    </p:spTree>
    <p:extLst>
      <p:ext uri="{BB962C8B-B14F-4D97-AF65-F5344CB8AC3E}">
        <p14:creationId xmlns:p14="http://schemas.microsoft.com/office/powerpoint/2010/main" val="30297481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800px-SML-Card-Catalog.jpg"/>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533400" y="5663624"/>
            <a:ext cx="4359286" cy="584776"/>
          </a:xfrm>
          <a:prstGeom prst="rect">
            <a:avLst/>
          </a:prstGeom>
          <a:noFill/>
        </p:spPr>
        <p:txBody>
          <a:bodyPr wrap="none" rtlCol="0">
            <a:spAutoFit/>
          </a:bodyPr>
          <a:lstStyle/>
          <a:p>
            <a:r>
              <a:rPr lang="en-US" sz="3200" b="0" dirty="0" smtClean="0">
                <a:latin typeface="Gill Sans"/>
                <a:cs typeface="Gill Sans"/>
              </a:rPr>
              <a:t>Indexes are a good thing!</a:t>
            </a:r>
            <a:endParaRPr lang="en-US" sz="3200" b="0" dirty="0">
              <a:latin typeface="Gill Sans"/>
              <a:cs typeface="Gill Sans"/>
            </a:endParaRPr>
          </a:p>
        </p:txBody>
      </p:sp>
      <p:sp>
        <p:nvSpPr>
          <p:cNvPr id="10" name="TextBox 9"/>
          <p:cNvSpPr txBox="1">
            <a:spLocks noChangeArrowheads="1"/>
          </p:cNvSpPr>
          <p:nvPr/>
        </p:nvSpPr>
        <p:spPr bwMode="auto">
          <a:xfrm>
            <a:off x="0" y="6611938"/>
            <a:ext cx="4038600" cy="246221"/>
          </a:xfrm>
          <a:prstGeom prst="rect">
            <a:avLst/>
          </a:prstGeom>
          <a:noFill/>
          <a:ln w="9525">
            <a:noFill/>
            <a:miter lim="800000"/>
            <a:headEnd/>
            <a:tailEnd/>
          </a:ln>
        </p:spPr>
        <p:txBody>
          <a:bodyPr wrap="square">
            <a:spAutoFit/>
          </a:bodyPr>
          <a:lstStyle/>
          <a:p>
            <a:r>
              <a:rPr lang="en-US" sz="1000" b="0" dirty="0" smtClean="0"/>
              <a:t>Source: Wikipedia (Card Catalog)</a:t>
            </a:r>
            <a:endParaRPr lang="en-US" sz="1000" b="0" dirty="0"/>
          </a:p>
        </p:txBody>
      </p:sp>
    </p:spTree>
    <p:extLst>
      <p:ext uri="{BB962C8B-B14F-4D97-AF65-F5344CB8AC3E}">
        <p14:creationId xmlns:p14="http://schemas.microsoft.com/office/powerpoint/2010/main" val="4761698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not in Hadoop?</a:t>
            </a:r>
            <a:endParaRPr lang="en-US" dirty="0"/>
          </a:p>
        </p:txBody>
      </p:sp>
      <p:sp>
        <p:nvSpPr>
          <p:cNvPr id="11" name="Content Placeholder 10"/>
          <p:cNvSpPr>
            <a:spLocks noGrp="1"/>
          </p:cNvSpPr>
          <p:nvPr>
            <p:ph idx="1"/>
          </p:nvPr>
        </p:nvSpPr>
        <p:spPr>
          <a:xfrm>
            <a:off x="381000" y="3886200"/>
            <a:ext cx="8458200" cy="2286000"/>
          </a:xfrm>
        </p:spPr>
        <p:txBody>
          <a:bodyPr/>
          <a:lstStyle/>
          <a:p>
            <a:r>
              <a:rPr lang="en-US" dirty="0"/>
              <a:t>Non-invasive</a:t>
            </a:r>
            <a:r>
              <a:rPr lang="en-US" dirty="0" smtClean="0"/>
              <a:t>: requires no changes to Hadoop infrastructure</a:t>
            </a:r>
          </a:p>
          <a:p>
            <a:r>
              <a:rPr lang="en-US" dirty="0" smtClean="0"/>
              <a:t>Useful for speeding up selections on joins</a:t>
            </a:r>
          </a:p>
          <a:p>
            <a:r>
              <a:rPr lang="en-US" dirty="0" smtClean="0"/>
              <a:t>Indexing building itself can be performed using MapReduce</a:t>
            </a:r>
            <a:endParaRPr lang="en-US" dirty="0"/>
          </a:p>
        </p:txBody>
      </p:sp>
      <p:sp>
        <p:nvSpPr>
          <p:cNvPr id="6" name="TextBox 5"/>
          <p:cNvSpPr txBox="1"/>
          <p:nvPr/>
        </p:nvSpPr>
        <p:spPr>
          <a:xfrm>
            <a:off x="4572000" y="329624"/>
            <a:ext cx="4252486" cy="584776"/>
          </a:xfrm>
          <a:prstGeom prst="rect">
            <a:avLst/>
          </a:prstGeom>
          <a:noFill/>
        </p:spPr>
        <p:txBody>
          <a:bodyPr wrap="none" rtlCol="0">
            <a:spAutoFit/>
          </a:bodyPr>
          <a:lstStyle/>
          <a:p>
            <a:r>
              <a:rPr lang="en-US" sz="3200" dirty="0" smtClean="0">
                <a:solidFill>
                  <a:srgbClr val="000000"/>
                </a:solidFill>
                <a:latin typeface="Gill Sans"/>
                <a:cs typeface="Gill Sans"/>
              </a:rPr>
              <a:t>No reason why </a:t>
            </a:r>
            <a:r>
              <a:rPr lang="en-US" sz="3200" dirty="0" smtClean="0">
                <a:solidFill>
                  <a:srgbClr val="000000"/>
                </a:solidFill>
                <a:latin typeface="Gill Sans"/>
                <a:cs typeface="Gill Sans"/>
              </a:rPr>
              <a:t>not!</a:t>
            </a:r>
            <a:endParaRPr lang="en-US" sz="3200" dirty="0">
              <a:solidFill>
                <a:srgbClr val="000000"/>
              </a:solidFill>
              <a:latin typeface="Gill Sans"/>
              <a:cs typeface="Gill Sans"/>
            </a:endParaRPr>
          </a:p>
        </p:txBody>
      </p:sp>
      <p:sp>
        <p:nvSpPr>
          <p:cNvPr id="9" name="TextBox 8"/>
          <p:cNvSpPr txBox="1">
            <a:spLocks noChangeArrowheads="1"/>
          </p:cNvSpPr>
          <p:nvPr/>
        </p:nvSpPr>
        <p:spPr bwMode="auto">
          <a:xfrm>
            <a:off x="0" y="6611938"/>
            <a:ext cx="8458200" cy="246221"/>
          </a:xfrm>
          <a:prstGeom prst="rect">
            <a:avLst/>
          </a:prstGeom>
          <a:noFill/>
          <a:ln w="9525">
            <a:noFill/>
            <a:miter lim="800000"/>
            <a:headEnd/>
            <a:tailEnd/>
          </a:ln>
        </p:spPr>
        <p:txBody>
          <a:bodyPr wrap="square">
            <a:spAutoFit/>
          </a:bodyPr>
          <a:lstStyle/>
          <a:p>
            <a:r>
              <a:rPr lang="en-US" sz="1000" b="0" dirty="0">
                <a:solidFill>
                  <a:schemeClr val="bg1"/>
                </a:solidFill>
              </a:rPr>
              <a:t>Source: </a:t>
            </a:r>
            <a:r>
              <a:rPr lang="en-US" sz="1000" b="0" dirty="0" err="1">
                <a:solidFill>
                  <a:schemeClr val="bg1"/>
                </a:solidFill>
              </a:rPr>
              <a:t>Dittrich</a:t>
            </a:r>
            <a:r>
              <a:rPr lang="en-US" sz="1000" b="0" dirty="0">
                <a:solidFill>
                  <a:schemeClr val="bg1"/>
                </a:solidFill>
              </a:rPr>
              <a:t> et al. (2010) Hadoop++: Making a Yellow Elephant Run Like a Cheetah (Without It Even Noticing). VLDB.</a:t>
            </a:r>
          </a:p>
        </p:txBody>
      </p:sp>
      <p:pic>
        <p:nvPicPr>
          <p:cNvPr id="3" name="Picture 2" descr="Screen Shot 2015-03-22 at 2.50.3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322" y="1310973"/>
            <a:ext cx="7930078" cy="1889427"/>
          </a:xfrm>
          <a:prstGeom prst="rect">
            <a:avLst/>
          </a:prstGeom>
        </p:spPr>
      </p:pic>
    </p:spTree>
    <p:extLst>
      <p:ext uri="{BB962C8B-B14F-4D97-AF65-F5344CB8AC3E}">
        <p14:creationId xmlns:p14="http://schemas.microsoft.com/office/powerpoint/2010/main" val="415408344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1524000"/>
            <a:ext cx="6324600" cy="1754327"/>
          </a:xfrm>
          <a:prstGeom prst="rect">
            <a:avLst/>
          </a:prstGeom>
          <a:noFill/>
        </p:spPr>
        <p:txBody>
          <a:bodyPr wrap="square" rtlCol="0">
            <a:spAutoFit/>
          </a:bodyPr>
          <a:lstStyle/>
          <a:p>
            <a:r>
              <a:rPr lang="en-US" sz="1800" b="0" dirty="0" smtClean="0">
                <a:solidFill>
                  <a:schemeClr val="bg1"/>
                </a:solidFill>
              </a:rPr>
              <a:t>status = load ’/tables/statuses/2011/03/01’</a:t>
            </a:r>
          </a:p>
          <a:p>
            <a:r>
              <a:rPr lang="en-US" sz="1800" b="0" dirty="0" smtClean="0">
                <a:solidFill>
                  <a:schemeClr val="bg1"/>
                </a:solidFill>
              </a:rPr>
              <a:t>    using </a:t>
            </a:r>
            <a:r>
              <a:rPr lang="en-US" sz="1800" b="0" dirty="0" err="1" smtClean="0">
                <a:solidFill>
                  <a:schemeClr val="bg1"/>
                </a:solidFill>
              </a:rPr>
              <a:t>StatusProtobufPigLoader</a:t>
            </a:r>
            <a:r>
              <a:rPr lang="en-US" sz="1800" b="0" dirty="0" smtClean="0">
                <a:solidFill>
                  <a:schemeClr val="bg1"/>
                </a:solidFill>
              </a:rPr>
              <a:t>() </a:t>
            </a:r>
          </a:p>
          <a:p>
            <a:r>
              <a:rPr lang="en-US" sz="1800" b="0" dirty="0" smtClean="0">
                <a:solidFill>
                  <a:schemeClr val="bg1"/>
                </a:solidFill>
              </a:rPr>
              <a:t>    as (id: long, </a:t>
            </a:r>
            <a:r>
              <a:rPr lang="en-US" sz="1800" b="0" dirty="0" err="1" smtClean="0">
                <a:solidFill>
                  <a:schemeClr val="bg1"/>
                </a:solidFill>
              </a:rPr>
              <a:t>user_id</a:t>
            </a:r>
            <a:r>
              <a:rPr lang="en-US" sz="1800" b="0" dirty="0" smtClean="0">
                <a:solidFill>
                  <a:schemeClr val="bg1"/>
                </a:solidFill>
              </a:rPr>
              <a:t>: long, text: </a:t>
            </a:r>
            <a:r>
              <a:rPr lang="en-US" sz="1800" b="0" dirty="0" err="1" smtClean="0">
                <a:solidFill>
                  <a:schemeClr val="bg1"/>
                </a:solidFill>
              </a:rPr>
              <a:t>chararray</a:t>
            </a:r>
            <a:r>
              <a:rPr lang="en-US" sz="1800" b="0" dirty="0" smtClean="0">
                <a:solidFill>
                  <a:schemeClr val="bg1"/>
                </a:solidFill>
              </a:rPr>
              <a:t>, ...);</a:t>
            </a:r>
          </a:p>
          <a:p>
            <a:endParaRPr lang="en-US" sz="1800" b="0" dirty="0" smtClean="0">
              <a:solidFill>
                <a:schemeClr val="bg1"/>
              </a:solidFill>
            </a:endParaRPr>
          </a:p>
          <a:p>
            <a:r>
              <a:rPr lang="en-US" sz="1800" b="0" dirty="0" smtClean="0">
                <a:solidFill>
                  <a:schemeClr val="bg1"/>
                </a:solidFill>
              </a:rPr>
              <a:t>filtered = filter status by text matches ’.*\\</a:t>
            </a:r>
            <a:r>
              <a:rPr lang="en-US" sz="1800" b="0" dirty="0" err="1" smtClean="0">
                <a:solidFill>
                  <a:schemeClr val="bg1"/>
                </a:solidFill>
              </a:rPr>
              <a:t>bhadoop\\b</a:t>
            </a:r>
            <a:r>
              <a:rPr lang="en-US" sz="1800" b="0" dirty="0" smtClean="0">
                <a:solidFill>
                  <a:schemeClr val="bg1"/>
                </a:solidFill>
              </a:rPr>
              <a:t>.*’;</a:t>
            </a:r>
          </a:p>
          <a:p>
            <a:r>
              <a:rPr lang="en-US" sz="1800" b="0" dirty="0" smtClean="0">
                <a:solidFill>
                  <a:schemeClr val="bg1"/>
                </a:solidFill>
              </a:rPr>
              <a:t>…</a:t>
            </a:r>
            <a:endParaRPr lang="en-US" sz="1800" b="0" dirty="0">
              <a:solidFill>
                <a:schemeClr val="bg1"/>
              </a:solidFill>
            </a:endParaRPr>
          </a:p>
        </p:txBody>
      </p:sp>
      <p:sp>
        <p:nvSpPr>
          <p:cNvPr id="5" name="TextBox 4"/>
          <p:cNvSpPr txBox="1"/>
          <p:nvPr/>
        </p:nvSpPr>
        <p:spPr>
          <a:xfrm>
            <a:off x="381000" y="3505200"/>
            <a:ext cx="4754953" cy="523220"/>
          </a:xfrm>
          <a:prstGeom prst="rect">
            <a:avLst/>
          </a:prstGeom>
          <a:noFill/>
        </p:spPr>
        <p:txBody>
          <a:bodyPr wrap="none" rtlCol="0">
            <a:spAutoFit/>
          </a:bodyPr>
          <a:lstStyle/>
          <a:p>
            <a:r>
              <a:rPr lang="en-US" sz="2800" b="0" dirty="0" smtClean="0">
                <a:solidFill>
                  <a:schemeClr val="bg1"/>
                </a:solidFill>
                <a:latin typeface="Gill Sans"/>
                <a:cs typeface="Gill Sans"/>
              </a:rPr>
              <a:t>Pig performs a brute force scan</a:t>
            </a:r>
            <a:endParaRPr lang="en-US" sz="2800" b="0" dirty="0">
              <a:solidFill>
                <a:schemeClr val="bg1"/>
              </a:solidFill>
              <a:latin typeface="Gill Sans"/>
              <a:cs typeface="Gill Sans"/>
            </a:endParaRPr>
          </a:p>
        </p:txBody>
      </p:sp>
      <p:sp>
        <p:nvSpPr>
          <p:cNvPr id="6" name="TextBox 5"/>
          <p:cNvSpPr txBox="1"/>
          <p:nvPr/>
        </p:nvSpPr>
        <p:spPr>
          <a:xfrm>
            <a:off x="381000" y="3962400"/>
            <a:ext cx="6532558" cy="523220"/>
          </a:xfrm>
          <a:prstGeom prst="rect">
            <a:avLst/>
          </a:prstGeom>
          <a:noFill/>
        </p:spPr>
        <p:txBody>
          <a:bodyPr wrap="none" rtlCol="0">
            <a:spAutoFit/>
          </a:bodyPr>
          <a:lstStyle/>
          <a:p>
            <a:r>
              <a:rPr lang="en-US" sz="2800" b="0" dirty="0" smtClean="0">
                <a:solidFill>
                  <a:schemeClr val="bg1"/>
                </a:solidFill>
                <a:latin typeface="Gill Sans"/>
                <a:cs typeface="Gill Sans"/>
              </a:rPr>
              <a:t>Then promptly chucks out most of the data</a:t>
            </a:r>
            <a:endParaRPr lang="en-US" sz="2800" b="0" dirty="0">
              <a:solidFill>
                <a:schemeClr val="bg1"/>
              </a:solidFill>
              <a:latin typeface="Gill Sans"/>
              <a:cs typeface="Gill Sans"/>
            </a:endParaRPr>
          </a:p>
        </p:txBody>
      </p:sp>
      <p:sp>
        <p:nvSpPr>
          <p:cNvPr id="7" name="TextBox 6"/>
          <p:cNvSpPr txBox="1"/>
          <p:nvPr/>
        </p:nvSpPr>
        <p:spPr>
          <a:xfrm rot="20668074">
            <a:off x="6765673" y="3687441"/>
            <a:ext cx="1449285" cy="646331"/>
          </a:xfrm>
          <a:prstGeom prst="rect">
            <a:avLst/>
          </a:prstGeom>
          <a:noFill/>
        </p:spPr>
        <p:txBody>
          <a:bodyPr wrap="none" rtlCol="0">
            <a:spAutoFit/>
          </a:bodyPr>
          <a:lstStyle/>
          <a:p>
            <a:r>
              <a:rPr lang="en-US" sz="3600" b="0" dirty="0" smtClean="0">
                <a:solidFill>
                  <a:srgbClr val="FF0000"/>
                </a:solidFill>
                <a:latin typeface="Gill Sans"/>
                <a:cs typeface="Gill Sans"/>
              </a:rPr>
              <a:t>Stupid.</a:t>
            </a:r>
            <a:endParaRPr lang="en-US" sz="3600" b="0" dirty="0">
              <a:solidFill>
                <a:srgbClr val="FF0000"/>
              </a:solidFill>
              <a:latin typeface="Gill Sans"/>
              <a:cs typeface="Gill Sans"/>
            </a:endParaRPr>
          </a:p>
        </p:txBody>
      </p:sp>
      <p:sp>
        <p:nvSpPr>
          <p:cNvPr id="8" name="Title 7"/>
          <p:cNvSpPr>
            <a:spLocks noGrp="1"/>
          </p:cNvSpPr>
          <p:nvPr>
            <p:ph type="title"/>
          </p:nvPr>
        </p:nvSpPr>
        <p:spPr/>
        <p:txBody>
          <a:bodyPr/>
          <a:lstStyle/>
          <a:p>
            <a:r>
              <a:rPr lang="en-US" dirty="0" smtClean="0"/>
              <a:t>Hadoop + Full-Text Indexes</a:t>
            </a:r>
            <a:endParaRPr lang="en-US" dirty="0"/>
          </a:p>
        </p:txBody>
      </p:sp>
      <p:sp>
        <p:nvSpPr>
          <p:cNvPr id="9" name="TextBox 8"/>
          <p:cNvSpPr txBox="1">
            <a:spLocks noChangeArrowheads="1"/>
          </p:cNvSpPr>
          <p:nvPr/>
        </p:nvSpPr>
        <p:spPr bwMode="auto">
          <a:xfrm>
            <a:off x="0" y="6611938"/>
            <a:ext cx="8458200" cy="246221"/>
          </a:xfrm>
          <a:prstGeom prst="rect">
            <a:avLst/>
          </a:prstGeom>
          <a:noFill/>
          <a:ln w="9525">
            <a:noFill/>
            <a:miter lim="800000"/>
            <a:headEnd/>
            <a:tailEnd/>
          </a:ln>
        </p:spPr>
        <p:txBody>
          <a:bodyPr wrap="square">
            <a:spAutoFit/>
          </a:bodyPr>
          <a:lstStyle/>
          <a:p>
            <a:r>
              <a:rPr lang="en-US" sz="1000" b="0" dirty="0">
                <a:solidFill>
                  <a:schemeClr val="bg1"/>
                </a:solidFill>
              </a:rPr>
              <a:t>Source</a:t>
            </a:r>
            <a:r>
              <a:rPr lang="en-US" sz="1000" b="0" dirty="0" smtClean="0">
                <a:solidFill>
                  <a:schemeClr val="bg1"/>
                </a:solidFill>
              </a:rPr>
              <a:t>: Lin et al. </a:t>
            </a:r>
            <a:r>
              <a:rPr lang="en-US" sz="1000" b="0" dirty="0">
                <a:solidFill>
                  <a:schemeClr val="bg1"/>
                </a:solidFill>
              </a:rPr>
              <a:t>(</a:t>
            </a:r>
            <a:r>
              <a:rPr lang="en-US" sz="1000" b="0" dirty="0" smtClean="0">
                <a:solidFill>
                  <a:schemeClr val="bg1"/>
                </a:solidFill>
              </a:rPr>
              <a:t>2011) Full</a:t>
            </a:r>
            <a:r>
              <a:rPr lang="en-US" sz="1000" b="0" dirty="0">
                <a:solidFill>
                  <a:schemeClr val="bg1"/>
                </a:solidFill>
              </a:rPr>
              <a:t>-Text Indexing for Optimizing Selection Operations in Large-Scale Data Analytics</a:t>
            </a:r>
            <a:r>
              <a:rPr lang="en-US" sz="1000" b="0" dirty="0" smtClean="0">
                <a:solidFill>
                  <a:schemeClr val="bg1"/>
                </a:solidFill>
              </a:rPr>
              <a:t>. MAPREDUCE Workshop.</a:t>
            </a:r>
            <a:endParaRPr lang="en-US" sz="1000" b="0" dirty="0">
              <a:solidFill>
                <a:schemeClr val="bg1"/>
              </a:solidFill>
            </a:endParaRPr>
          </a:p>
        </p:txBody>
      </p:sp>
    </p:spTree>
    <p:extLst>
      <p:ext uri="{BB962C8B-B14F-4D97-AF65-F5344CB8AC3E}">
        <p14:creationId xmlns:p14="http://schemas.microsoft.com/office/powerpoint/2010/main" val="375543399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ss_hay_by_David_Shankbone.jpg"/>
          <p:cNvPicPr>
            <a:picLocks noChangeAspect="1"/>
          </p:cNvPicPr>
          <p:nvPr/>
        </p:nvPicPr>
        <p:blipFill>
          <a:blip r:embed="rId2"/>
          <a:stretch>
            <a:fillRect/>
          </a:stretch>
        </p:blipFill>
        <p:spPr>
          <a:xfrm>
            <a:off x="0" y="-5334002"/>
            <a:ext cx="9144000" cy="12192002"/>
          </a:xfrm>
          <a:prstGeom prst="rect">
            <a:avLst/>
          </a:prstGeom>
        </p:spPr>
      </p:pic>
      <p:sp>
        <p:nvSpPr>
          <p:cNvPr id="4" name="TextBox 3"/>
          <p:cNvSpPr txBox="1"/>
          <p:nvPr/>
        </p:nvSpPr>
        <p:spPr>
          <a:xfrm>
            <a:off x="1219200" y="5791200"/>
            <a:ext cx="7696200" cy="830997"/>
          </a:xfrm>
          <a:prstGeom prst="rect">
            <a:avLst/>
          </a:prstGeom>
          <a:noFill/>
        </p:spPr>
        <p:txBody>
          <a:bodyPr wrap="square" rtlCol="0">
            <a:spAutoFit/>
          </a:bodyPr>
          <a:lstStyle/>
          <a:p>
            <a:pPr algn="ctr"/>
            <a:r>
              <a:rPr lang="en-US" sz="2400" b="0" dirty="0" smtClean="0">
                <a:latin typeface="Gill Sans"/>
                <a:cs typeface="Gill Sans"/>
              </a:rPr>
              <a:t>“Trying to find a needle in a haystack… with a snowplow”</a:t>
            </a:r>
          </a:p>
          <a:p>
            <a:pPr algn="ctr"/>
            <a:r>
              <a:rPr lang="en-US" sz="2400" b="0" dirty="0" smtClean="0">
                <a:latin typeface="Gill Sans"/>
                <a:cs typeface="Gill Sans"/>
              </a:rPr>
              <a:t>					@</a:t>
            </a:r>
            <a:r>
              <a:rPr lang="en-US" sz="2400" b="0" dirty="0" err="1" smtClean="0">
                <a:latin typeface="Gill Sans"/>
                <a:cs typeface="Gill Sans"/>
              </a:rPr>
              <a:t>squarecog</a:t>
            </a:r>
            <a:endParaRPr lang="en-US" sz="2400" b="0" dirty="0">
              <a:latin typeface="Gill Sans"/>
              <a:cs typeface="Gill Sans"/>
            </a:endParaRPr>
          </a:p>
        </p:txBody>
      </p:sp>
    </p:spTree>
    <p:extLst>
      <p:ext uri="{BB962C8B-B14F-4D97-AF65-F5344CB8AC3E}">
        <p14:creationId xmlns:p14="http://schemas.microsoft.com/office/powerpoint/2010/main" val="3942327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1524000"/>
            <a:ext cx="6324600" cy="1754327"/>
          </a:xfrm>
          <a:prstGeom prst="rect">
            <a:avLst/>
          </a:prstGeom>
          <a:noFill/>
        </p:spPr>
        <p:txBody>
          <a:bodyPr wrap="square" rtlCol="0">
            <a:spAutoFit/>
          </a:bodyPr>
          <a:lstStyle/>
          <a:p>
            <a:r>
              <a:rPr lang="en-US" sz="1800" b="0" dirty="0" smtClean="0">
                <a:solidFill>
                  <a:schemeClr val="bg1"/>
                </a:solidFill>
              </a:rPr>
              <a:t>status = load ’/tables/statuses/2011/03/01’</a:t>
            </a:r>
          </a:p>
          <a:p>
            <a:r>
              <a:rPr lang="en-US" sz="1800" b="0" dirty="0" smtClean="0">
                <a:solidFill>
                  <a:schemeClr val="bg1"/>
                </a:solidFill>
              </a:rPr>
              <a:t>    using </a:t>
            </a:r>
            <a:r>
              <a:rPr lang="en-US" sz="1800" b="0" dirty="0" err="1" smtClean="0">
                <a:solidFill>
                  <a:schemeClr val="bg1"/>
                </a:solidFill>
              </a:rPr>
              <a:t>StatusProtobufPigLoader</a:t>
            </a:r>
            <a:r>
              <a:rPr lang="en-US" sz="1800" b="0" dirty="0" smtClean="0">
                <a:solidFill>
                  <a:schemeClr val="bg1"/>
                </a:solidFill>
              </a:rPr>
              <a:t>() </a:t>
            </a:r>
          </a:p>
          <a:p>
            <a:r>
              <a:rPr lang="en-US" sz="1800" b="0" dirty="0" smtClean="0">
                <a:solidFill>
                  <a:schemeClr val="bg1"/>
                </a:solidFill>
              </a:rPr>
              <a:t>    as (id: long, </a:t>
            </a:r>
            <a:r>
              <a:rPr lang="en-US" sz="1800" b="0" dirty="0" err="1" smtClean="0">
                <a:solidFill>
                  <a:schemeClr val="bg1"/>
                </a:solidFill>
              </a:rPr>
              <a:t>user_id</a:t>
            </a:r>
            <a:r>
              <a:rPr lang="en-US" sz="1800" b="0" dirty="0" smtClean="0">
                <a:solidFill>
                  <a:schemeClr val="bg1"/>
                </a:solidFill>
              </a:rPr>
              <a:t>: long, text: </a:t>
            </a:r>
            <a:r>
              <a:rPr lang="en-US" sz="1800" b="0" dirty="0" err="1" smtClean="0">
                <a:solidFill>
                  <a:schemeClr val="bg1"/>
                </a:solidFill>
              </a:rPr>
              <a:t>chararray</a:t>
            </a:r>
            <a:r>
              <a:rPr lang="en-US" sz="1800" b="0" dirty="0" smtClean="0">
                <a:solidFill>
                  <a:schemeClr val="bg1"/>
                </a:solidFill>
              </a:rPr>
              <a:t>, ...);</a:t>
            </a:r>
          </a:p>
          <a:p>
            <a:endParaRPr lang="en-US" sz="1800" b="0" dirty="0" smtClean="0">
              <a:solidFill>
                <a:schemeClr val="bg1"/>
              </a:solidFill>
            </a:endParaRPr>
          </a:p>
          <a:p>
            <a:r>
              <a:rPr lang="en-US" sz="1800" b="0" dirty="0" smtClean="0">
                <a:solidFill>
                  <a:schemeClr val="bg1"/>
                </a:solidFill>
              </a:rPr>
              <a:t>filtered = filter status by text matches ’.*\\</a:t>
            </a:r>
            <a:r>
              <a:rPr lang="en-US" sz="1800" b="0" dirty="0" err="1" smtClean="0">
                <a:solidFill>
                  <a:schemeClr val="bg1"/>
                </a:solidFill>
              </a:rPr>
              <a:t>bhadoop\\b</a:t>
            </a:r>
            <a:r>
              <a:rPr lang="en-US" sz="1800" b="0" dirty="0" smtClean="0">
                <a:solidFill>
                  <a:schemeClr val="bg1"/>
                </a:solidFill>
              </a:rPr>
              <a:t>.*’;</a:t>
            </a:r>
          </a:p>
          <a:p>
            <a:r>
              <a:rPr lang="en-US" sz="1800" b="0" dirty="0" smtClean="0">
                <a:solidFill>
                  <a:schemeClr val="bg1"/>
                </a:solidFill>
              </a:rPr>
              <a:t>…</a:t>
            </a:r>
            <a:endParaRPr lang="en-US" sz="1800" b="0" dirty="0">
              <a:solidFill>
                <a:schemeClr val="bg1"/>
              </a:solidFill>
            </a:endParaRPr>
          </a:p>
        </p:txBody>
      </p:sp>
      <p:sp>
        <p:nvSpPr>
          <p:cNvPr id="5" name="TextBox 4"/>
          <p:cNvSpPr txBox="1"/>
          <p:nvPr/>
        </p:nvSpPr>
        <p:spPr>
          <a:xfrm>
            <a:off x="381000" y="3505200"/>
            <a:ext cx="4754953" cy="523220"/>
          </a:xfrm>
          <a:prstGeom prst="rect">
            <a:avLst/>
          </a:prstGeom>
          <a:noFill/>
        </p:spPr>
        <p:txBody>
          <a:bodyPr wrap="none" rtlCol="0">
            <a:spAutoFit/>
          </a:bodyPr>
          <a:lstStyle/>
          <a:p>
            <a:r>
              <a:rPr lang="en-US" sz="2800" b="0" dirty="0" smtClean="0">
                <a:solidFill>
                  <a:schemeClr val="bg1"/>
                </a:solidFill>
                <a:latin typeface="Gill Sans"/>
                <a:cs typeface="Gill Sans"/>
              </a:rPr>
              <a:t>Pig performs a brute force scan</a:t>
            </a:r>
            <a:endParaRPr lang="en-US" sz="2800" b="0" dirty="0">
              <a:solidFill>
                <a:schemeClr val="bg1"/>
              </a:solidFill>
              <a:latin typeface="Gill Sans"/>
              <a:cs typeface="Gill Sans"/>
            </a:endParaRPr>
          </a:p>
        </p:txBody>
      </p:sp>
      <p:sp>
        <p:nvSpPr>
          <p:cNvPr id="6" name="TextBox 5"/>
          <p:cNvSpPr txBox="1"/>
          <p:nvPr/>
        </p:nvSpPr>
        <p:spPr>
          <a:xfrm>
            <a:off x="381000" y="3962400"/>
            <a:ext cx="6532558" cy="523220"/>
          </a:xfrm>
          <a:prstGeom prst="rect">
            <a:avLst/>
          </a:prstGeom>
          <a:noFill/>
        </p:spPr>
        <p:txBody>
          <a:bodyPr wrap="none" rtlCol="0">
            <a:spAutoFit/>
          </a:bodyPr>
          <a:lstStyle/>
          <a:p>
            <a:r>
              <a:rPr lang="en-US" sz="2800" b="0" dirty="0" smtClean="0">
                <a:solidFill>
                  <a:schemeClr val="bg1"/>
                </a:solidFill>
                <a:latin typeface="Gill Sans"/>
                <a:cs typeface="Gill Sans"/>
              </a:rPr>
              <a:t>Then promptly chucks out most of the data</a:t>
            </a:r>
            <a:endParaRPr lang="en-US" sz="2800" b="0" dirty="0">
              <a:solidFill>
                <a:schemeClr val="bg1"/>
              </a:solidFill>
              <a:latin typeface="Gill Sans"/>
              <a:cs typeface="Gill Sans"/>
            </a:endParaRPr>
          </a:p>
        </p:txBody>
      </p:sp>
      <p:sp>
        <p:nvSpPr>
          <p:cNvPr id="7" name="TextBox 6"/>
          <p:cNvSpPr txBox="1"/>
          <p:nvPr/>
        </p:nvSpPr>
        <p:spPr>
          <a:xfrm rot="20668074">
            <a:off x="6765673" y="3687441"/>
            <a:ext cx="1449285" cy="646331"/>
          </a:xfrm>
          <a:prstGeom prst="rect">
            <a:avLst/>
          </a:prstGeom>
          <a:noFill/>
        </p:spPr>
        <p:txBody>
          <a:bodyPr wrap="none" rtlCol="0">
            <a:spAutoFit/>
          </a:bodyPr>
          <a:lstStyle/>
          <a:p>
            <a:r>
              <a:rPr lang="en-US" sz="3600" b="0" dirty="0" smtClean="0">
                <a:solidFill>
                  <a:srgbClr val="FF0000"/>
                </a:solidFill>
                <a:latin typeface="Gill Sans"/>
                <a:cs typeface="Gill Sans"/>
              </a:rPr>
              <a:t>Stupid.</a:t>
            </a:r>
            <a:endParaRPr lang="en-US" sz="3600" b="0" dirty="0">
              <a:solidFill>
                <a:srgbClr val="FF0000"/>
              </a:solidFill>
              <a:latin typeface="Gill Sans"/>
              <a:cs typeface="Gill Sans"/>
            </a:endParaRPr>
          </a:p>
        </p:txBody>
      </p:sp>
      <p:sp>
        <p:nvSpPr>
          <p:cNvPr id="8" name="Title 7"/>
          <p:cNvSpPr>
            <a:spLocks noGrp="1"/>
          </p:cNvSpPr>
          <p:nvPr>
            <p:ph type="title"/>
          </p:nvPr>
        </p:nvSpPr>
        <p:spPr/>
        <p:txBody>
          <a:bodyPr/>
          <a:lstStyle/>
          <a:p>
            <a:r>
              <a:rPr lang="en-US" dirty="0" smtClean="0"/>
              <a:t>Hadoop + Full-Text Indexes</a:t>
            </a:r>
            <a:endParaRPr lang="en-US" dirty="0"/>
          </a:p>
        </p:txBody>
      </p:sp>
      <p:sp>
        <p:nvSpPr>
          <p:cNvPr id="9" name="TextBox 8"/>
          <p:cNvSpPr txBox="1"/>
          <p:nvPr/>
        </p:nvSpPr>
        <p:spPr>
          <a:xfrm>
            <a:off x="381000" y="4724400"/>
            <a:ext cx="4443219" cy="523220"/>
          </a:xfrm>
          <a:prstGeom prst="rect">
            <a:avLst/>
          </a:prstGeom>
          <a:noFill/>
        </p:spPr>
        <p:txBody>
          <a:bodyPr wrap="none" rtlCol="0">
            <a:spAutoFit/>
          </a:bodyPr>
          <a:lstStyle/>
          <a:p>
            <a:r>
              <a:rPr lang="en-US" sz="2800" b="0" dirty="0" err="1" smtClean="0">
                <a:solidFill>
                  <a:schemeClr val="bg1"/>
                </a:solidFill>
                <a:latin typeface="Gill Sans"/>
                <a:cs typeface="Gill Sans"/>
              </a:rPr>
              <a:t>Uhhh</a:t>
            </a:r>
            <a:r>
              <a:rPr lang="en-US" sz="2800" b="0" dirty="0" smtClean="0">
                <a:solidFill>
                  <a:schemeClr val="bg1"/>
                </a:solidFill>
                <a:latin typeface="Gill Sans"/>
                <a:cs typeface="Gill Sans"/>
              </a:rPr>
              <a:t>… how about an index?</a:t>
            </a:r>
            <a:endParaRPr lang="en-US" sz="2800" b="0" dirty="0">
              <a:solidFill>
                <a:schemeClr val="bg1"/>
              </a:solidFill>
              <a:latin typeface="Gill Sans"/>
              <a:cs typeface="Gill Sans"/>
            </a:endParaRPr>
          </a:p>
        </p:txBody>
      </p:sp>
      <p:sp>
        <p:nvSpPr>
          <p:cNvPr id="10" name="TextBox 9"/>
          <p:cNvSpPr txBox="1"/>
          <p:nvPr/>
        </p:nvSpPr>
        <p:spPr>
          <a:xfrm>
            <a:off x="381000" y="5115580"/>
            <a:ext cx="4011034" cy="523220"/>
          </a:xfrm>
          <a:prstGeom prst="rect">
            <a:avLst/>
          </a:prstGeom>
          <a:noFill/>
        </p:spPr>
        <p:txBody>
          <a:bodyPr wrap="none" rtlCol="0">
            <a:spAutoFit/>
          </a:bodyPr>
          <a:lstStyle/>
          <a:p>
            <a:r>
              <a:rPr lang="en-US" sz="2800" b="0" dirty="0" smtClean="0">
                <a:solidFill>
                  <a:schemeClr val="bg1"/>
                </a:solidFill>
                <a:latin typeface="Gill Sans"/>
                <a:cs typeface="Gill Sans"/>
              </a:rPr>
              <a:t>Use Lucene full-text index</a:t>
            </a:r>
            <a:endParaRPr lang="en-US" sz="2800" b="0" dirty="0">
              <a:solidFill>
                <a:schemeClr val="bg1"/>
              </a:solidFill>
              <a:latin typeface="Gill Sans"/>
              <a:cs typeface="Gill Sans"/>
            </a:endParaRPr>
          </a:p>
        </p:txBody>
      </p:sp>
    </p:spTree>
    <p:extLst>
      <p:ext uri="{BB962C8B-B14F-4D97-AF65-F5344CB8AC3E}">
        <p14:creationId xmlns:p14="http://schemas.microsoft.com/office/powerpoint/2010/main" val="59014127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6096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3" name="Rectangle 2"/>
          <p:cNvSpPr/>
          <p:nvPr/>
        </p:nvSpPr>
        <p:spPr bwMode="auto">
          <a:xfrm>
            <a:off x="8382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4" name="Rectangle 3"/>
          <p:cNvSpPr/>
          <p:nvPr/>
        </p:nvSpPr>
        <p:spPr bwMode="auto">
          <a:xfrm>
            <a:off x="10668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5" name="Rectangle 4"/>
          <p:cNvSpPr/>
          <p:nvPr/>
        </p:nvSpPr>
        <p:spPr bwMode="auto">
          <a:xfrm>
            <a:off x="12954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6" name="Rectangle 5"/>
          <p:cNvSpPr/>
          <p:nvPr/>
        </p:nvSpPr>
        <p:spPr bwMode="auto">
          <a:xfrm>
            <a:off x="15240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7" name="Rectangle 6"/>
          <p:cNvSpPr/>
          <p:nvPr/>
        </p:nvSpPr>
        <p:spPr bwMode="auto">
          <a:xfrm>
            <a:off x="17526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8" name="Rectangle 7"/>
          <p:cNvSpPr/>
          <p:nvPr/>
        </p:nvSpPr>
        <p:spPr bwMode="auto">
          <a:xfrm>
            <a:off x="19812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9" name="Rectangle 8"/>
          <p:cNvSpPr/>
          <p:nvPr/>
        </p:nvSpPr>
        <p:spPr bwMode="auto">
          <a:xfrm>
            <a:off x="22098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10" name="Rectangle 9"/>
          <p:cNvSpPr/>
          <p:nvPr/>
        </p:nvSpPr>
        <p:spPr bwMode="auto">
          <a:xfrm>
            <a:off x="24384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11" name="Rectangle 10"/>
          <p:cNvSpPr/>
          <p:nvPr/>
        </p:nvSpPr>
        <p:spPr bwMode="auto">
          <a:xfrm>
            <a:off x="26670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12" name="Rectangle 11"/>
          <p:cNvSpPr/>
          <p:nvPr/>
        </p:nvSpPr>
        <p:spPr bwMode="auto">
          <a:xfrm>
            <a:off x="32766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13" name="Rectangle 12"/>
          <p:cNvSpPr/>
          <p:nvPr/>
        </p:nvSpPr>
        <p:spPr bwMode="auto">
          <a:xfrm>
            <a:off x="35052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14" name="Rectangle 13"/>
          <p:cNvSpPr/>
          <p:nvPr/>
        </p:nvSpPr>
        <p:spPr bwMode="auto">
          <a:xfrm>
            <a:off x="37338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15" name="Rectangle 14"/>
          <p:cNvSpPr/>
          <p:nvPr/>
        </p:nvSpPr>
        <p:spPr bwMode="auto">
          <a:xfrm>
            <a:off x="39624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16" name="Rectangle 15"/>
          <p:cNvSpPr/>
          <p:nvPr/>
        </p:nvSpPr>
        <p:spPr bwMode="auto">
          <a:xfrm>
            <a:off x="41910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17" name="Rectangle 16"/>
          <p:cNvSpPr/>
          <p:nvPr/>
        </p:nvSpPr>
        <p:spPr bwMode="auto">
          <a:xfrm>
            <a:off x="44196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18" name="Rectangle 17"/>
          <p:cNvSpPr/>
          <p:nvPr/>
        </p:nvSpPr>
        <p:spPr bwMode="auto">
          <a:xfrm>
            <a:off x="46482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19" name="Rectangle 18"/>
          <p:cNvSpPr/>
          <p:nvPr/>
        </p:nvSpPr>
        <p:spPr bwMode="auto">
          <a:xfrm>
            <a:off x="48768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20" name="Rectangle 19"/>
          <p:cNvSpPr/>
          <p:nvPr/>
        </p:nvSpPr>
        <p:spPr bwMode="auto">
          <a:xfrm>
            <a:off x="51054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21" name="Rectangle 20"/>
          <p:cNvSpPr/>
          <p:nvPr/>
        </p:nvSpPr>
        <p:spPr bwMode="auto">
          <a:xfrm>
            <a:off x="53340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22" name="Rectangle 21"/>
          <p:cNvSpPr/>
          <p:nvPr/>
        </p:nvSpPr>
        <p:spPr bwMode="auto">
          <a:xfrm>
            <a:off x="59436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23" name="Rectangle 22"/>
          <p:cNvSpPr/>
          <p:nvPr/>
        </p:nvSpPr>
        <p:spPr bwMode="auto">
          <a:xfrm>
            <a:off x="61722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24" name="Rectangle 23"/>
          <p:cNvSpPr/>
          <p:nvPr/>
        </p:nvSpPr>
        <p:spPr bwMode="auto">
          <a:xfrm>
            <a:off x="64008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25" name="Rectangle 24"/>
          <p:cNvSpPr/>
          <p:nvPr/>
        </p:nvSpPr>
        <p:spPr bwMode="auto">
          <a:xfrm>
            <a:off x="66294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26" name="Rectangle 25"/>
          <p:cNvSpPr/>
          <p:nvPr/>
        </p:nvSpPr>
        <p:spPr bwMode="auto">
          <a:xfrm>
            <a:off x="68580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27" name="Rectangle 26"/>
          <p:cNvSpPr/>
          <p:nvPr/>
        </p:nvSpPr>
        <p:spPr bwMode="auto">
          <a:xfrm>
            <a:off x="70866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28" name="Rectangle 27"/>
          <p:cNvSpPr/>
          <p:nvPr/>
        </p:nvSpPr>
        <p:spPr bwMode="auto">
          <a:xfrm>
            <a:off x="73152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29" name="Rectangle 28"/>
          <p:cNvSpPr/>
          <p:nvPr/>
        </p:nvSpPr>
        <p:spPr bwMode="auto">
          <a:xfrm>
            <a:off x="75438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30" name="Rectangle 29"/>
          <p:cNvSpPr/>
          <p:nvPr/>
        </p:nvSpPr>
        <p:spPr bwMode="auto">
          <a:xfrm>
            <a:off x="77724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31" name="Rectangle 30"/>
          <p:cNvSpPr/>
          <p:nvPr/>
        </p:nvSpPr>
        <p:spPr bwMode="auto">
          <a:xfrm>
            <a:off x="80010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32" name="TextBox 31"/>
          <p:cNvSpPr txBox="1"/>
          <p:nvPr/>
        </p:nvSpPr>
        <p:spPr>
          <a:xfrm>
            <a:off x="2895600" y="2971800"/>
            <a:ext cx="389850" cy="338554"/>
          </a:xfrm>
          <a:prstGeom prst="rect">
            <a:avLst/>
          </a:prstGeom>
          <a:noFill/>
        </p:spPr>
        <p:txBody>
          <a:bodyPr wrap="none" rtlCol="0">
            <a:spAutoFit/>
          </a:bodyPr>
          <a:lstStyle/>
          <a:p>
            <a:r>
              <a:rPr lang="en-US" dirty="0" smtClean="0">
                <a:solidFill>
                  <a:srgbClr val="000000"/>
                </a:solidFill>
                <a:latin typeface="Gill Sans"/>
                <a:cs typeface="Gill Sans"/>
              </a:rPr>
              <a:t>…</a:t>
            </a:r>
            <a:endParaRPr lang="en-US" dirty="0">
              <a:solidFill>
                <a:srgbClr val="000000"/>
              </a:solidFill>
              <a:latin typeface="Gill Sans"/>
              <a:cs typeface="Gill Sans"/>
            </a:endParaRPr>
          </a:p>
        </p:txBody>
      </p:sp>
      <p:sp>
        <p:nvSpPr>
          <p:cNvPr id="33" name="TextBox 32"/>
          <p:cNvSpPr txBox="1"/>
          <p:nvPr/>
        </p:nvSpPr>
        <p:spPr>
          <a:xfrm>
            <a:off x="5562600" y="2971800"/>
            <a:ext cx="389850" cy="338554"/>
          </a:xfrm>
          <a:prstGeom prst="rect">
            <a:avLst/>
          </a:prstGeom>
          <a:noFill/>
        </p:spPr>
        <p:txBody>
          <a:bodyPr wrap="none" rtlCol="0">
            <a:spAutoFit/>
          </a:bodyPr>
          <a:lstStyle/>
          <a:p>
            <a:r>
              <a:rPr lang="en-US" dirty="0" smtClean="0">
                <a:solidFill>
                  <a:srgbClr val="000000"/>
                </a:solidFill>
                <a:latin typeface="Gill Sans"/>
                <a:cs typeface="Gill Sans"/>
              </a:rPr>
              <a:t>…</a:t>
            </a:r>
            <a:endParaRPr lang="en-US" dirty="0">
              <a:solidFill>
                <a:srgbClr val="000000"/>
              </a:solidFill>
              <a:latin typeface="Gill Sans"/>
              <a:cs typeface="Gill Sans"/>
            </a:endParaRPr>
          </a:p>
        </p:txBody>
      </p:sp>
      <p:cxnSp>
        <p:nvCxnSpPr>
          <p:cNvPr id="35" name="Straight Connector 34"/>
          <p:cNvCxnSpPr/>
          <p:nvPr/>
        </p:nvCxnSpPr>
        <p:spPr bwMode="auto">
          <a:xfrm rot="5400000">
            <a:off x="-227806" y="3200400"/>
            <a:ext cx="1675606" cy="794"/>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37" name="Straight Connector 36"/>
          <p:cNvCxnSpPr/>
          <p:nvPr/>
        </p:nvCxnSpPr>
        <p:spPr bwMode="auto">
          <a:xfrm rot="5400000">
            <a:off x="2820194" y="3199606"/>
            <a:ext cx="1675606" cy="794"/>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38" name="Straight Connector 37"/>
          <p:cNvCxnSpPr/>
          <p:nvPr/>
        </p:nvCxnSpPr>
        <p:spPr bwMode="auto">
          <a:xfrm rot="5400000">
            <a:off x="5639594" y="3199606"/>
            <a:ext cx="1675606" cy="794"/>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39" name="Straight Connector 38"/>
          <p:cNvCxnSpPr/>
          <p:nvPr/>
        </p:nvCxnSpPr>
        <p:spPr bwMode="auto">
          <a:xfrm rot="5400000">
            <a:off x="2896394" y="3199606"/>
            <a:ext cx="1675606" cy="794"/>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40" name="Straight Connector 39"/>
          <p:cNvCxnSpPr/>
          <p:nvPr/>
        </p:nvCxnSpPr>
        <p:spPr bwMode="auto">
          <a:xfrm rot="5400000">
            <a:off x="5791200" y="3199606"/>
            <a:ext cx="1675606" cy="794"/>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grpSp>
        <p:nvGrpSpPr>
          <p:cNvPr id="70" name="Group 69"/>
          <p:cNvGrpSpPr/>
          <p:nvPr/>
        </p:nvGrpSpPr>
        <p:grpSpPr>
          <a:xfrm>
            <a:off x="609600" y="3657600"/>
            <a:ext cx="3124200" cy="338554"/>
            <a:chOff x="609600" y="3657600"/>
            <a:chExt cx="3124200" cy="338554"/>
          </a:xfrm>
        </p:grpSpPr>
        <p:cxnSp>
          <p:nvCxnSpPr>
            <p:cNvPr id="42" name="Straight Arrow Connector 41"/>
            <p:cNvCxnSpPr/>
            <p:nvPr/>
          </p:nvCxnSpPr>
          <p:spPr bwMode="auto">
            <a:xfrm rot="10800000">
              <a:off x="609600" y="3842166"/>
              <a:ext cx="1066800" cy="1588"/>
            </a:xfrm>
            <a:prstGeom prst="straightConnector1">
              <a:avLst/>
            </a:prstGeom>
            <a:ln>
              <a:headEnd type="none" w="med" len="med"/>
              <a:tailEnd type="triangle" w="lg" len="lg"/>
            </a:ln>
          </p:spPr>
          <p:style>
            <a:lnRef idx="2">
              <a:schemeClr val="accent5"/>
            </a:lnRef>
            <a:fillRef idx="0">
              <a:schemeClr val="accent5"/>
            </a:fillRef>
            <a:effectRef idx="1">
              <a:schemeClr val="accent5"/>
            </a:effectRef>
            <a:fontRef idx="minor">
              <a:schemeClr val="tx1"/>
            </a:fontRef>
          </p:style>
        </p:cxnSp>
        <p:cxnSp>
          <p:nvCxnSpPr>
            <p:cNvPr id="44" name="Straight Arrow Connector 43"/>
            <p:cNvCxnSpPr/>
            <p:nvPr/>
          </p:nvCxnSpPr>
          <p:spPr bwMode="auto">
            <a:xfrm>
              <a:off x="2819400" y="3843754"/>
              <a:ext cx="914400" cy="1588"/>
            </a:xfrm>
            <a:prstGeom prst="straightConnector1">
              <a:avLst/>
            </a:prstGeom>
            <a:ln>
              <a:headEnd type="none" w="med" len="med"/>
              <a:tailEnd type="triangle" w="lg" len="lg"/>
            </a:ln>
          </p:spPr>
          <p:style>
            <a:lnRef idx="2">
              <a:schemeClr val="accent5"/>
            </a:lnRef>
            <a:fillRef idx="0">
              <a:schemeClr val="accent5"/>
            </a:fillRef>
            <a:effectRef idx="1">
              <a:schemeClr val="accent5"/>
            </a:effectRef>
            <a:fontRef idx="minor">
              <a:schemeClr val="tx1"/>
            </a:fontRef>
          </p:style>
        </p:cxnSp>
        <p:sp>
          <p:nvSpPr>
            <p:cNvPr id="48" name="TextBox 47"/>
            <p:cNvSpPr txBox="1"/>
            <p:nvPr/>
          </p:nvSpPr>
          <p:spPr>
            <a:xfrm>
              <a:off x="1688862" y="3657600"/>
              <a:ext cx="1130538" cy="338554"/>
            </a:xfrm>
            <a:prstGeom prst="rect">
              <a:avLst/>
            </a:prstGeom>
            <a:noFill/>
          </p:spPr>
          <p:txBody>
            <a:bodyPr wrap="none" rtlCol="0">
              <a:spAutoFit/>
            </a:bodyPr>
            <a:lstStyle/>
            <a:p>
              <a:r>
                <a:rPr lang="en-US" dirty="0" err="1" smtClean="0">
                  <a:solidFill>
                    <a:srgbClr val="000000"/>
                  </a:solidFill>
                </a:rPr>
                <a:t>InputSplit</a:t>
              </a:r>
              <a:endParaRPr lang="en-US" dirty="0">
                <a:solidFill>
                  <a:srgbClr val="000000"/>
                </a:solidFill>
              </a:endParaRPr>
            </a:p>
          </p:txBody>
        </p:sp>
      </p:grpSp>
      <p:grpSp>
        <p:nvGrpSpPr>
          <p:cNvPr id="71" name="Group 70"/>
          <p:cNvGrpSpPr/>
          <p:nvPr/>
        </p:nvGrpSpPr>
        <p:grpSpPr>
          <a:xfrm>
            <a:off x="3733801" y="3657600"/>
            <a:ext cx="2895599" cy="338554"/>
            <a:chOff x="3733801" y="3657600"/>
            <a:chExt cx="2895599" cy="338554"/>
          </a:xfrm>
        </p:grpSpPr>
        <p:cxnSp>
          <p:nvCxnSpPr>
            <p:cNvPr id="54" name="Straight Arrow Connector 53"/>
            <p:cNvCxnSpPr/>
            <p:nvPr/>
          </p:nvCxnSpPr>
          <p:spPr bwMode="auto">
            <a:xfrm rot="10800000">
              <a:off x="3733801" y="3842166"/>
              <a:ext cx="920495" cy="1588"/>
            </a:xfrm>
            <a:prstGeom prst="straightConnector1">
              <a:avLst/>
            </a:prstGeom>
            <a:ln>
              <a:headEnd type="none" w="med" len="med"/>
              <a:tailEnd type="triangle" w="lg" len="lg"/>
            </a:ln>
          </p:spPr>
          <p:style>
            <a:lnRef idx="2">
              <a:schemeClr val="accent5"/>
            </a:lnRef>
            <a:fillRef idx="0">
              <a:schemeClr val="accent5"/>
            </a:fillRef>
            <a:effectRef idx="1">
              <a:schemeClr val="accent5"/>
            </a:effectRef>
            <a:fontRef idx="minor">
              <a:schemeClr val="tx1"/>
            </a:fontRef>
          </p:style>
        </p:cxnSp>
        <p:cxnSp>
          <p:nvCxnSpPr>
            <p:cNvPr id="55" name="Straight Arrow Connector 54"/>
            <p:cNvCxnSpPr/>
            <p:nvPr/>
          </p:nvCxnSpPr>
          <p:spPr bwMode="auto">
            <a:xfrm>
              <a:off x="5760720" y="3843754"/>
              <a:ext cx="868680" cy="1588"/>
            </a:xfrm>
            <a:prstGeom prst="straightConnector1">
              <a:avLst/>
            </a:prstGeom>
            <a:ln>
              <a:headEnd type="none" w="med" len="med"/>
              <a:tailEnd type="triangle" w="lg" len="lg"/>
            </a:ln>
          </p:spPr>
          <p:style>
            <a:lnRef idx="2">
              <a:schemeClr val="accent5"/>
            </a:lnRef>
            <a:fillRef idx="0">
              <a:schemeClr val="accent5"/>
            </a:fillRef>
            <a:effectRef idx="1">
              <a:schemeClr val="accent5"/>
            </a:effectRef>
            <a:fontRef idx="minor">
              <a:schemeClr val="tx1"/>
            </a:fontRef>
          </p:style>
        </p:cxnSp>
        <p:sp>
          <p:nvSpPr>
            <p:cNvPr id="56" name="TextBox 55"/>
            <p:cNvSpPr txBox="1"/>
            <p:nvPr/>
          </p:nvSpPr>
          <p:spPr>
            <a:xfrm>
              <a:off x="4648200" y="3657600"/>
              <a:ext cx="1130538" cy="338554"/>
            </a:xfrm>
            <a:prstGeom prst="rect">
              <a:avLst/>
            </a:prstGeom>
            <a:noFill/>
          </p:spPr>
          <p:txBody>
            <a:bodyPr wrap="none" rtlCol="0">
              <a:spAutoFit/>
            </a:bodyPr>
            <a:lstStyle/>
            <a:p>
              <a:r>
                <a:rPr lang="en-US" dirty="0" err="1" smtClean="0">
                  <a:solidFill>
                    <a:srgbClr val="000000"/>
                  </a:solidFill>
                </a:rPr>
                <a:t>InputSplit</a:t>
              </a:r>
              <a:endParaRPr lang="en-US" dirty="0">
                <a:solidFill>
                  <a:srgbClr val="000000"/>
                </a:solidFill>
              </a:endParaRPr>
            </a:p>
          </p:txBody>
        </p:sp>
      </p:grpSp>
      <p:grpSp>
        <p:nvGrpSpPr>
          <p:cNvPr id="72" name="Group 71"/>
          <p:cNvGrpSpPr/>
          <p:nvPr/>
        </p:nvGrpSpPr>
        <p:grpSpPr>
          <a:xfrm>
            <a:off x="6629401" y="3657600"/>
            <a:ext cx="1892537" cy="338554"/>
            <a:chOff x="6629401" y="3657600"/>
            <a:chExt cx="1892537" cy="338554"/>
          </a:xfrm>
        </p:grpSpPr>
        <p:cxnSp>
          <p:nvCxnSpPr>
            <p:cNvPr id="59" name="Straight Arrow Connector 58"/>
            <p:cNvCxnSpPr/>
            <p:nvPr/>
          </p:nvCxnSpPr>
          <p:spPr bwMode="auto">
            <a:xfrm rot="10800000">
              <a:off x="6629401" y="3842166"/>
              <a:ext cx="755903" cy="1588"/>
            </a:xfrm>
            <a:prstGeom prst="straightConnector1">
              <a:avLst/>
            </a:prstGeom>
            <a:ln>
              <a:headEnd type="none" w="med" len="med"/>
              <a:tailEnd type="triangle" w="lg" len="lg"/>
            </a:ln>
          </p:spPr>
          <p:style>
            <a:lnRef idx="2">
              <a:schemeClr val="accent5"/>
            </a:lnRef>
            <a:fillRef idx="0">
              <a:schemeClr val="accent5"/>
            </a:fillRef>
            <a:effectRef idx="1">
              <a:schemeClr val="accent5"/>
            </a:effectRef>
            <a:fontRef idx="minor">
              <a:schemeClr val="tx1"/>
            </a:fontRef>
          </p:style>
        </p:cxnSp>
        <p:sp>
          <p:nvSpPr>
            <p:cNvPr id="60" name="TextBox 59"/>
            <p:cNvSpPr txBox="1"/>
            <p:nvPr/>
          </p:nvSpPr>
          <p:spPr>
            <a:xfrm>
              <a:off x="7391400" y="3657600"/>
              <a:ext cx="1130538" cy="338554"/>
            </a:xfrm>
            <a:prstGeom prst="rect">
              <a:avLst/>
            </a:prstGeom>
            <a:noFill/>
          </p:spPr>
          <p:txBody>
            <a:bodyPr wrap="none" rtlCol="0">
              <a:spAutoFit/>
            </a:bodyPr>
            <a:lstStyle/>
            <a:p>
              <a:r>
                <a:rPr lang="en-US" dirty="0" err="1" smtClean="0">
                  <a:solidFill>
                    <a:srgbClr val="000000"/>
                  </a:solidFill>
                </a:rPr>
                <a:t>InputSplit</a:t>
              </a:r>
              <a:endParaRPr lang="en-US" dirty="0">
                <a:solidFill>
                  <a:srgbClr val="000000"/>
                </a:solidFill>
              </a:endParaRPr>
            </a:p>
          </p:txBody>
        </p:sp>
      </p:grpSp>
      <p:sp>
        <p:nvSpPr>
          <p:cNvPr id="61" name="Rounded Rectangle 60"/>
          <p:cNvSpPr/>
          <p:nvPr/>
        </p:nvSpPr>
        <p:spPr bwMode="auto">
          <a:xfrm>
            <a:off x="609600" y="4572000"/>
            <a:ext cx="1371600" cy="6096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charset="0"/>
              </a:rPr>
              <a:t>Mapper</a:t>
            </a:r>
          </a:p>
        </p:txBody>
      </p:sp>
      <p:sp>
        <p:nvSpPr>
          <p:cNvPr id="62" name="Rounded Rectangle 61"/>
          <p:cNvSpPr/>
          <p:nvPr/>
        </p:nvSpPr>
        <p:spPr bwMode="auto">
          <a:xfrm>
            <a:off x="3733800" y="4572000"/>
            <a:ext cx="1371600" cy="6096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charset="0"/>
              </a:rPr>
              <a:t>Mapper</a:t>
            </a:r>
          </a:p>
        </p:txBody>
      </p:sp>
      <p:sp>
        <p:nvSpPr>
          <p:cNvPr id="63" name="Rounded Rectangle 62"/>
          <p:cNvSpPr/>
          <p:nvPr/>
        </p:nvSpPr>
        <p:spPr bwMode="auto">
          <a:xfrm>
            <a:off x="6629400" y="4572000"/>
            <a:ext cx="1371600" cy="6096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charset="0"/>
              </a:rPr>
              <a:t>Mapper</a:t>
            </a:r>
          </a:p>
        </p:txBody>
      </p:sp>
      <p:cxnSp>
        <p:nvCxnSpPr>
          <p:cNvPr id="65" name="Straight Arrow Connector 64"/>
          <p:cNvCxnSpPr/>
          <p:nvPr/>
        </p:nvCxnSpPr>
        <p:spPr bwMode="auto">
          <a:xfrm rot="16200000" flipH="1">
            <a:off x="533400" y="4191000"/>
            <a:ext cx="533400" cy="228600"/>
          </a:xfrm>
          <a:prstGeom prst="straightConnector1">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66" name="Straight Arrow Connector 65"/>
          <p:cNvCxnSpPr/>
          <p:nvPr/>
        </p:nvCxnSpPr>
        <p:spPr bwMode="auto">
          <a:xfrm rot="16200000" flipH="1">
            <a:off x="3657600" y="4191000"/>
            <a:ext cx="533400" cy="228600"/>
          </a:xfrm>
          <a:prstGeom prst="straightConnector1">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67" name="Straight Arrow Connector 66"/>
          <p:cNvCxnSpPr/>
          <p:nvPr/>
        </p:nvCxnSpPr>
        <p:spPr bwMode="auto">
          <a:xfrm rot="16200000" flipH="1">
            <a:off x="6553200" y="4191001"/>
            <a:ext cx="533400" cy="228600"/>
          </a:xfrm>
          <a:prstGeom prst="straightConnector1">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sp>
        <p:nvSpPr>
          <p:cNvPr id="68" name="Rounded Rectangle 67"/>
          <p:cNvSpPr/>
          <p:nvPr/>
        </p:nvSpPr>
        <p:spPr bwMode="auto">
          <a:xfrm>
            <a:off x="3733800" y="914400"/>
            <a:ext cx="1371600" cy="609600"/>
          </a:xfrm>
          <a:prstGeom prst="round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smtClean="0">
                <a:solidFill>
                  <a:srgbClr val="000000"/>
                </a:solidFill>
                <a:latin typeface="Arial" charset="0"/>
              </a:rPr>
              <a:t>Client</a:t>
            </a:r>
            <a:endParaRPr kumimoji="0" lang="en-US" sz="1600" b="1" i="0" u="none" strike="noStrike" cap="none" normalizeH="0" baseline="0" dirty="0" smtClean="0">
              <a:ln>
                <a:noFill/>
              </a:ln>
              <a:solidFill>
                <a:srgbClr val="000000"/>
              </a:solidFill>
              <a:effectLst/>
              <a:latin typeface="Arial" charset="0"/>
            </a:endParaRPr>
          </a:p>
        </p:txBody>
      </p:sp>
      <p:sp>
        <p:nvSpPr>
          <p:cNvPr id="69" name="TextBox 68"/>
          <p:cNvSpPr txBox="1"/>
          <p:nvPr/>
        </p:nvSpPr>
        <p:spPr>
          <a:xfrm>
            <a:off x="7391400" y="2667000"/>
            <a:ext cx="1092604" cy="307777"/>
          </a:xfrm>
          <a:prstGeom prst="rect">
            <a:avLst/>
          </a:prstGeom>
          <a:noFill/>
        </p:spPr>
        <p:txBody>
          <a:bodyPr wrap="none" rtlCol="0">
            <a:spAutoFit/>
          </a:bodyPr>
          <a:lstStyle/>
          <a:p>
            <a:r>
              <a:rPr lang="en-US" sz="1400" b="0" dirty="0" smtClean="0">
                <a:solidFill>
                  <a:srgbClr val="000000"/>
                </a:solidFill>
              </a:rPr>
              <a:t>LZO blocks</a:t>
            </a:r>
            <a:endParaRPr lang="en-US" sz="1400" b="0" dirty="0">
              <a:solidFill>
                <a:srgbClr val="000000"/>
              </a:solidFill>
            </a:endParaRPr>
          </a:p>
        </p:txBody>
      </p:sp>
    </p:spTree>
    <p:extLst>
      <p:ext uri="{BB962C8B-B14F-4D97-AF65-F5344CB8AC3E}">
        <p14:creationId xmlns:p14="http://schemas.microsoft.com/office/powerpoint/2010/main" val="62816048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xit" presetSubtype="0" fill="hold" nodeType="clickEffect">
                                  <p:stCondLst>
                                    <p:cond delay="0"/>
                                  </p:stCondLst>
                                  <p:childTnLst>
                                    <p:animEffect transition="out" filter="dissolve">
                                      <p:cBhvr>
                                        <p:cTn id="18" dur="500"/>
                                        <p:tgtEl>
                                          <p:spTgt spid="37"/>
                                        </p:tgtEl>
                                      </p:cBhvr>
                                    </p:animEffect>
                                    <p:set>
                                      <p:cBhvr>
                                        <p:cTn id="19" dur="1" fill="hold">
                                          <p:stCondLst>
                                            <p:cond delay="499"/>
                                          </p:stCondLst>
                                        </p:cTn>
                                        <p:tgtEl>
                                          <p:spTgt spid="37"/>
                                        </p:tgtEl>
                                        <p:attrNameLst>
                                          <p:attrName>style.visibility</p:attrName>
                                        </p:attrNameLst>
                                      </p:cBhvr>
                                      <p:to>
                                        <p:strVal val="hidden"/>
                                      </p:to>
                                    </p:set>
                                  </p:childTnLst>
                                </p:cTn>
                              </p:par>
                              <p:par>
                                <p:cTn id="20" presetID="9" presetClass="exit" presetSubtype="0" fill="hold" nodeType="withEffect">
                                  <p:stCondLst>
                                    <p:cond delay="0"/>
                                  </p:stCondLst>
                                  <p:childTnLst>
                                    <p:animEffect transition="out" filter="dissolve">
                                      <p:cBhvr>
                                        <p:cTn id="21" dur="500"/>
                                        <p:tgtEl>
                                          <p:spTgt spid="38"/>
                                        </p:tgtEl>
                                      </p:cBhvr>
                                    </p:animEffect>
                                    <p:set>
                                      <p:cBhvr>
                                        <p:cTn id="22" dur="1" fill="hold">
                                          <p:stCondLst>
                                            <p:cond delay="499"/>
                                          </p:stCondLst>
                                        </p:cTn>
                                        <p:tgtEl>
                                          <p:spTgt spid="38"/>
                                        </p:tgtEl>
                                        <p:attrNameLst>
                                          <p:attrName>style.visibility</p:attrName>
                                        </p:attrNameLst>
                                      </p:cBhvr>
                                      <p:to>
                                        <p:strVal val="hidden"/>
                                      </p:to>
                                    </p:set>
                                  </p:childTnLst>
                                </p:cTn>
                              </p:par>
                              <p:par>
                                <p:cTn id="23" presetID="9"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dissolve">
                                      <p:cBhvr>
                                        <p:cTn id="25" dur="500"/>
                                        <p:tgtEl>
                                          <p:spTgt spid="40"/>
                                        </p:tgtEl>
                                      </p:cBhvr>
                                    </p:animEffect>
                                  </p:childTnLst>
                                </p:cTn>
                              </p:par>
                              <p:par>
                                <p:cTn id="26" presetID="9" presetClass="entr" presetSubtype="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dissolv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3" grpId="0" animBg="1"/>
      <p:bldP spid="6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6096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3" name="Rectangle 2"/>
          <p:cNvSpPr/>
          <p:nvPr/>
        </p:nvSpPr>
        <p:spPr bwMode="auto">
          <a:xfrm>
            <a:off x="8382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4" name="Rectangle 3"/>
          <p:cNvSpPr/>
          <p:nvPr/>
        </p:nvSpPr>
        <p:spPr bwMode="auto">
          <a:xfrm>
            <a:off x="10668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5" name="Rectangle 4"/>
          <p:cNvSpPr/>
          <p:nvPr/>
        </p:nvSpPr>
        <p:spPr bwMode="auto">
          <a:xfrm>
            <a:off x="12954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6" name="Rectangle 5"/>
          <p:cNvSpPr/>
          <p:nvPr/>
        </p:nvSpPr>
        <p:spPr bwMode="auto">
          <a:xfrm>
            <a:off x="15240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17526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19812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9" name="Rectangle 8"/>
          <p:cNvSpPr/>
          <p:nvPr/>
        </p:nvSpPr>
        <p:spPr bwMode="auto">
          <a:xfrm>
            <a:off x="22098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10" name="Rectangle 9"/>
          <p:cNvSpPr/>
          <p:nvPr/>
        </p:nvSpPr>
        <p:spPr bwMode="auto">
          <a:xfrm>
            <a:off x="24384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11" name="Rectangle 10"/>
          <p:cNvSpPr/>
          <p:nvPr/>
        </p:nvSpPr>
        <p:spPr bwMode="auto">
          <a:xfrm>
            <a:off x="26670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bg1"/>
              </a:solidFill>
              <a:effectLst/>
              <a:latin typeface="Arial" charset="0"/>
            </a:endParaRPr>
          </a:p>
        </p:txBody>
      </p:sp>
      <p:sp>
        <p:nvSpPr>
          <p:cNvPr id="12" name="Rectangle 11"/>
          <p:cNvSpPr/>
          <p:nvPr/>
        </p:nvSpPr>
        <p:spPr bwMode="auto">
          <a:xfrm>
            <a:off x="32766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bg1"/>
              </a:solidFill>
              <a:effectLst/>
              <a:latin typeface="Arial" charset="0"/>
            </a:endParaRPr>
          </a:p>
        </p:txBody>
      </p:sp>
      <p:sp>
        <p:nvSpPr>
          <p:cNvPr id="13" name="Rectangle 12"/>
          <p:cNvSpPr/>
          <p:nvPr/>
        </p:nvSpPr>
        <p:spPr bwMode="auto">
          <a:xfrm>
            <a:off x="35052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bg1"/>
              </a:solidFill>
              <a:effectLst/>
              <a:latin typeface="Arial" charset="0"/>
            </a:endParaRPr>
          </a:p>
        </p:txBody>
      </p:sp>
      <p:sp>
        <p:nvSpPr>
          <p:cNvPr id="14" name="Rectangle 13"/>
          <p:cNvSpPr/>
          <p:nvPr/>
        </p:nvSpPr>
        <p:spPr bwMode="auto">
          <a:xfrm>
            <a:off x="37338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bg1"/>
              </a:solidFill>
              <a:effectLst/>
              <a:latin typeface="Arial" charset="0"/>
            </a:endParaRPr>
          </a:p>
        </p:txBody>
      </p:sp>
      <p:sp>
        <p:nvSpPr>
          <p:cNvPr id="15" name="Rectangle 14"/>
          <p:cNvSpPr/>
          <p:nvPr/>
        </p:nvSpPr>
        <p:spPr bwMode="auto">
          <a:xfrm>
            <a:off x="39624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bg1"/>
              </a:solidFill>
              <a:effectLst/>
              <a:latin typeface="Arial" charset="0"/>
            </a:endParaRPr>
          </a:p>
        </p:txBody>
      </p:sp>
      <p:sp>
        <p:nvSpPr>
          <p:cNvPr id="16" name="Rectangle 15"/>
          <p:cNvSpPr/>
          <p:nvPr/>
        </p:nvSpPr>
        <p:spPr bwMode="auto">
          <a:xfrm>
            <a:off x="41910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bg1"/>
              </a:solidFill>
              <a:effectLst/>
              <a:latin typeface="Arial" charset="0"/>
            </a:endParaRPr>
          </a:p>
        </p:txBody>
      </p:sp>
      <p:sp>
        <p:nvSpPr>
          <p:cNvPr id="17" name="Rectangle 16"/>
          <p:cNvSpPr/>
          <p:nvPr/>
        </p:nvSpPr>
        <p:spPr bwMode="auto">
          <a:xfrm>
            <a:off x="44196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bg1"/>
              </a:solidFill>
              <a:effectLst/>
              <a:latin typeface="Arial" charset="0"/>
            </a:endParaRPr>
          </a:p>
        </p:txBody>
      </p:sp>
      <p:sp>
        <p:nvSpPr>
          <p:cNvPr id="18" name="Rectangle 17"/>
          <p:cNvSpPr/>
          <p:nvPr/>
        </p:nvSpPr>
        <p:spPr bwMode="auto">
          <a:xfrm>
            <a:off x="46482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bg1"/>
              </a:solidFill>
              <a:effectLst/>
              <a:latin typeface="Arial" charset="0"/>
            </a:endParaRPr>
          </a:p>
        </p:txBody>
      </p:sp>
      <p:sp>
        <p:nvSpPr>
          <p:cNvPr id="19" name="Rectangle 18"/>
          <p:cNvSpPr/>
          <p:nvPr/>
        </p:nvSpPr>
        <p:spPr bwMode="auto">
          <a:xfrm>
            <a:off x="48768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bg1"/>
              </a:solidFill>
              <a:effectLst/>
              <a:latin typeface="Arial" charset="0"/>
            </a:endParaRPr>
          </a:p>
        </p:txBody>
      </p:sp>
      <p:sp>
        <p:nvSpPr>
          <p:cNvPr id="20" name="Rectangle 19"/>
          <p:cNvSpPr/>
          <p:nvPr/>
        </p:nvSpPr>
        <p:spPr bwMode="auto">
          <a:xfrm>
            <a:off x="51054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bg1"/>
              </a:solidFill>
              <a:effectLst/>
              <a:latin typeface="Arial" charset="0"/>
            </a:endParaRPr>
          </a:p>
        </p:txBody>
      </p:sp>
      <p:sp>
        <p:nvSpPr>
          <p:cNvPr id="21" name="Rectangle 20"/>
          <p:cNvSpPr/>
          <p:nvPr/>
        </p:nvSpPr>
        <p:spPr bwMode="auto">
          <a:xfrm>
            <a:off x="53340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bg1"/>
              </a:solidFill>
              <a:effectLst/>
              <a:latin typeface="Arial" charset="0"/>
            </a:endParaRPr>
          </a:p>
        </p:txBody>
      </p:sp>
      <p:sp>
        <p:nvSpPr>
          <p:cNvPr id="22" name="Rectangle 21"/>
          <p:cNvSpPr/>
          <p:nvPr/>
        </p:nvSpPr>
        <p:spPr bwMode="auto">
          <a:xfrm>
            <a:off x="59436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bg1"/>
              </a:solidFill>
              <a:effectLst/>
              <a:latin typeface="Arial" charset="0"/>
            </a:endParaRPr>
          </a:p>
        </p:txBody>
      </p:sp>
      <p:sp>
        <p:nvSpPr>
          <p:cNvPr id="23" name="Rectangle 22"/>
          <p:cNvSpPr/>
          <p:nvPr/>
        </p:nvSpPr>
        <p:spPr bwMode="auto">
          <a:xfrm>
            <a:off x="61722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bg1"/>
              </a:solidFill>
              <a:effectLst/>
              <a:latin typeface="Arial" charset="0"/>
            </a:endParaRPr>
          </a:p>
        </p:txBody>
      </p:sp>
      <p:sp>
        <p:nvSpPr>
          <p:cNvPr id="24" name="Rectangle 23"/>
          <p:cNvSpPr/>
          <p:nvPr/>
        </p:nvSpPr>
        <p:spPr bwMode="auto">
          <a:xfrm>
            <a:off x="64008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bg1"/>
              </a:solidFill>
              <a:effectLst/>
              <a:latin typeface="Arial" charset="0"/>
            </a:endParaRPr>
          </a:p>
        </p:txBody>
      </p:sp>
      <p:sp>
        <p:nvSpPr>
          <p:cNvPr id="25" name="Rectangle 24"/>
          <p:cNvSpPr/>
          <p:nvPr/>
        </p:nvSpPr>
        <p:spPr bwMode="auto">
          <a:xfrm>
            <a:off x="66294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bg1"/>
              </a:solidFill>
              <a:effectLst/>
              <a:latin typeface="Arial" charset="0"/>
            </a:endParaRPr>
          </a:p>
        </p:txBody>
      </p:sp>
      <p:sp>
        <p:nvSpPr>
          <p:cNvPr id="26" name="Rectangle 25"/>
          <p:cNvSpPr/>
          <p:nvPr/>
        </p:nvSpPr>
        <p:spPr bwMode="auto">
          <a:xfrm>
            <a:off x="68580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bg1"/>
              </a:solidFill>
              <a:effectLst/>
              <a:latin typeface="Arial" charset="0"/>
            </a:endParaRPr>
          </a:p>
        </p:txBody>
      </p:sp>
      <p:sp>
        <p:nvSpPr>
          <p:cNvPr id="27" name="Rectangle 26"/>
          <p:cNvSpPr/>
          <p:nvPr/>
        </p:nvSpPr>
        <p:spPr bwMode="auto">
          <a:xfrm>
            <a:off x="70866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bg1"/>
              </a:solidFill>
              <a:effectLst/>
              <a:latin typeface="Arial" charset="0"/>
            </a:endParaRPr>
          </a:p>
        </p:txBody>
      </p:sp>
      <p:sp>
        <p:nvSpPr>
          <p:cNvPr id="28" name="Rectangle 27"/>
          <p:cNvSpPr/>
          <p:nvPr/>
        </p:nvSpPr>
        <p:spPr bwMode="auto">
          <a:xfrm>
            <a:off x="73152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bg1"/>
              </a:solidFill>
              <a:effectLst/>
              <a:latin typeface="Arial" charset="0"/>
            </a:endParaRPr>
          </a:p>
        </p:txBody>
      </p:sp>
      <p:sp>
        <p:nvSpPr>
          <p:cNvPr id="29" name="Rectangle 28"/>
          <p:cNvSpPr/>
          <p:nvPr/>
        </p:nvSpPr>
        <p:spPr bwMode="auto">
          <a:xfrm>
            <a:off x="75438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bg1"/>
              </a:solidFill>
              <a:effectLst/>
              <a:latin typeface="Arial" charset="0"/>
            </a:endParaRPr>
          </a:p>
        </p:txBody>
      </p:sp>
      <p:sp>
        <p:nvSpPr>
          <p:cNvPr id="30" name="Rectangle 29"/>
          <p:cNvSpPr/>
          <p:nvPr/>
        </p:nvSpPr>
        <p:spPr bwMode="auto">
          <a:xfrm>
            <a:off x="77724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bg1"/>
              </a:solidFill>
              <a:effectLst/>
              <a:latin typeface="Arial" charset="0"/>
            </a:endParaRPr>
          </a:p>
        </p:txBody>
      </p:sp>
      <p:sp>
        <p:nvSpPr>
          <p:cNvPr id="31" name="Rectangle 30"/>
          <p:cNvSpPr/>
          <p:nvPr/>
        </p:nvSpPr>
        <p:spPr bwMode="auto">
          <a:xfrm>
            <a:off x="80010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bg1"/>
              </a:solidFill>
              <a:effectLst/>
              <a:latin typeface="Arial" charset="0"/>
            </a:endParaRPr>
          </a:p>
        </p:txBody>
      </p:sp>
      <p:sp>
        <p:nvSpPr>
          <p:cNvPr id="32" name="TextBox 31"/>
          <p:cNvSpPr txBox="1"/>
          <p:nvPr/>
        </p:nvSpPr>
        <p:spPr>
          <a:xfrm>
            <a:off x="2895600" y="2971800"/>
            <a:ext cx="389850" cy="338554"/>
          </a:xfrm>
          <a:prstGeom prst="rect">
            <a:avLst/>
          </a:prstGeom>
          <a:noFill/>
        </p:spPr>
        <p:txBody>
          <a:bodyPr wrap="none" rtlCol="0">
            <a:spAutoFit/>
          </a:bodyPr>
          <a:lstStyle/>
          <a:p>
            <a:r>
              <a:rPr lang="en-US" dirty="0" smtClean="0">
                <a:solidFill>
                  <a:schemeClr val="bg1"/>
                </a:solidFill>
                <a:latin typeface="Gill Sans"/>
                <a:cs typeface="Gill Sans"/>
              </a:rPr>
              <a:t>…</a:t>
            </a:r>
            <a:endParaRPr lang="en-US" dirty="0">
              <a:solidFill>
                <a:schemeClr val="bg1"/>
              </a:solidFill>
              <a:latin typeface="Gill Sans"/>
              <a:cs typeface="Gill Sans"/>
            </a:endParaRPr>
          </a:p>
        </p:txBody>
      </p:sp>
      <p:sp>
        <p:nvSpPr>
          <p:cNvPr id="33" name="TextBox 32"/>
          <p:cNvSpPr txBox="1"/>
          <p:nvPr/>
        </p:nvSpPr>
        <p:spPr>
          <a:xfrm>
            <a:off x="5562600" y="2971800"/>
            <a:ext cx="389850" cy="338554"/>
          </a:xfrm>
          <a:prstGeom prst="rect">
            <a:avLst/>
          </a:prstGeom>
          <a:noFill/>
        </p:spPr>
        <p:txBody>
          <a:bodyPr wrap="none" rtlCol="0">
            <a:spAutoFit/>
          </a:bodyPr>
          <a:lstStyle/>
          <a:p>
            <a:r>
              <a:rPr lang="en-US" dirty="0" smtClean="0">
                <a:solidFill>
                  <a:schemeClr val="bg1"/>
                </a:solidFill>
                <a:latin typeface="Gill Sans"/>
                <a:cs typeface="Gill Sans"/>
              </a:rPr>
              <a:t>…</a:t>
            </a:r>
            <a:endParaRPr lang="en-US" dirty="0">
              <a:solidFill>
                <a:schemeClr val="bg1"/>
              </a:solidFill>
              <a:latin typeface="Gill Sans"/>
              <a:cs typeface="Gill Sans"/>
            </a:endParaRPr>
          </a:p>
        </p:txBody>
      </p:sp>
      <p:sp>
        <p:nvSpPr>
          <p:cNvPr id="69" name="TextBox 68"/>
          <p:cNvSpPr txBox="1"/>
          <p:nvPr/>
        </p:nvSpPr>
        <p:spPr>
          <a:xfrm>
            <a:off x="7391400" y="2667000"/>
            <a:ext cx="1092604" cy="307777"/>
          </a:xfrm>
          <a:prstGeom prst="rect">
            <a:avLst/>
          </a:prstGeom>
          <a:noFill/>
        </p:spPr>
        <p:txBody>
          <a:bodyPr wrap="none" rtlCol="0">
            <a:spAutoFit/>
          </a:bodyPr>
          <a:lstStyle/>
          <a:p>
            <a:r>
              <a:rPr lang="en-US" sz="1400" b="0" dirty="0" smtClean="0">
                <a:solidFill>
                  <a:schemeClr val="bg1"/>
                </a:solidFill>
              </a:rPr>
              <a:t>LZO blocks</a:t>
            </a:r>
            <a:endParaRPr lang="en-US" sz="1400" b="0" dirty="0">
              <a:solidFill>
                <a:schemeClr val="bg1"/>
              </a:solidFill>
            </a:endParaRPr>
          </a:p>
        </p:txBody>
      </p:sp>
      <p:sp>
        <p:nvSpPr>
          <p:cNvPr id="58" name="Can 57"/>
          <p:cNvSpPr/>
          <p:nvPr/>
        </p:nvSpPr>
        <p:spPr bwMode="auto">
          <a:xfrm>
            <a:off x="6096000" y="685800"/>
            <a:ext cx="1524000" cy="1066800"/>
          </a:xfrm>
          <a:prstGeom prst="can">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charset="0"/>
              </a:rPr>
              <a:t>Lucene</a:t>
            </a:r>
            <a:endParaRPr lang="en-US" dirty="0" smtClean="0">
              <a:solidFill>
                <a:srgbClr val="000000"/>
              </a:solidFill>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charset="0"/>
              </a:rPr>
              <a:t>Index</a:t>
            </a:r>
          </a:p>
        </p:txBody>
      </p:sp>
      <p:grpSp>
        <p:nvGrpSpPr>
          <p:cNvPr id="105" name="Group 104"/>
          <p:cNvGrpSpPr/>
          <p:nvPr/>
        </p:nvGrpSpPr>
        <p:grpSpPr>
          <a:xfrm>
            <a:off x="609600" y="2176046"/>
            <a:ext cx="7620000" cy="338554"/>
            <a:chOff x="609600" y="2176046"/>
            <a:chExt cx="7620000" cy="338554"/>
          </a:xfrm>
        </p:grpSpPr>
        <p:sp>
          <p:nvSpPr>
            <p:cNvPr id="64" name="Rectangle 63"/>
            <p:cNvSpPr/>
            <p:nvPr/>
          </p:nvSpPr>
          <p:spPr bwMode="auto">
            <a:xfrm>
              <a:off x="609600" y="2176046"/>
              <a:ext cx="228600" cy="30480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70" name="Rectangle 69"/>
            <p:cNvSpPr/>
            <p:nvPr/>
          </p:nvSpPr>
          <p:spPr bwMode="auto">
            <a:xfrm>
              <a:off x="838200" y="2176046"/>
              <a:ext cx="228600" cy="30480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71" name="Rectangle 70"/>
            <p:cNvSpPr/>
            <p:nvPr/>
          </p:nvSpPr>
          <p:spPr bwMode="auto">
            <a:xfrm>
              <a:off x="1066800" y="2176046"/>
              <a:ext cx="228600" cy="30480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72" name="Rectangle 71"/>
            <p:cNvSpPr/>
            <p:nvPr/>
          </p:nvSpPr>
          <p:spPr bwMode="auto">
            <a:xfrm>
              <a:off x="1295400" y="2176046"/>
              <a:ext cx="228600" cy="30480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73" name="Rectangle 72"/>
            <p:cNvSpPr/>
            <p:nvPr/>
          </p:nvSpPr>
          <p:spPr bwMode="auto">
            <a:xfrm>
              <a:off x="1524000" y="2176046"/>
              <a:ext cx="228600" cy="30480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74" name="Rectangle 73"/>
            <p:cNvSpPr/>
            <p:nvPr/>
          </p:nvSpPr>
          <p:spPr bwMode="auto">
            <a:xfrm>
              <a:off x="1752600" y="2176046"/>
              <a:ext cx="228600" cy="30480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75" name="Rectangle 74"/>
            <p:cNvSpPr/>
            <p:nvPr/>
          </p:nvSpPr>
          <p:spPr bwMode="auto">
            <a:xfrm>
              <a:off x="1981200" y="2176046"/>
              <a:ext cx="228600" cy="30480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76" name="Rectangle 75"/>
            <p:cNvSpPr/>
            <p:nvPr/>
          </p:nvSpPr>
          <p:spPr bwMode="auto">
            <a:xfrm>
              <a:off x="2209800" y="2176046"/>
              <a:ext cx="228600" cy="30480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77" name="Rectangle 76"/>
            <p:cNvSpPr/>
            <p:nvPr/>
          </p:nvSpPr>
          <p:spPr bwMode="auto">
            <a:xfrm>
              <a:off x="2438400" y="2176046"/>
              <a:ext cx="228600" cy="30480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78" name="Rectangle 77"/>
            <p:cNvSpPr/>
            <p:nvPr/>
          </p:nvSpPr>
          <p:spPr bwMode="auto">
            <a:xfrm>
              <a:off x="2667000" y="2176046"/>
              <a:ext cx="228600" cy="30480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79" name="Rectangle 78"/>
            <p:cNvSpPr/>
            <p:nvPr/>
          </p:nvSpPr>
          <p:spPr bwMode="auto">
            <a:xfrm>
              <a:off x="3276600" y="2176046"/>
              <a:ext cx="228600" cy="30480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80" name="Rectangle 79"/>
            <p:cNvSpPr/>
            <p:nvPr/>
          </p:nvSpPr>
          <p:spPr bwMode="auto">
            <a:xfrm>
              <a:off x="3505200" y="2176046"/>
              <a:ext cx="228600" cy="30480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81" name="Rectangle 80"/>
            <p:cNvSpPr/>
            <p:nvPr/>
          </p:nvSpPr>
          <p:spPr bwMode="auto">
            <a:xfrm>
              <a:off x="3733800" y="2176046"/>
              <a:ext cx="228600" cy="30480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82" name="Rectangle 81"/>
            <p:cNvSpPr/>
            <p:nvPr/>
          </p:nvSpPr>
          <p:spPr bwMode="auto">
            <a:xfrm>
              <a:off x="3962400" y="2176046"/>
              <a:ext cx="228600" cy="30480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83" name="Rectangle 82"/>
            <p:cNvSpPr/>
            <p:nvPr/>
          </p:nvSpPr>
          <p:spPr bwMode="auto">
            <a:xfrm>
              <a:off x="4191000" y="2176046"/>
              <a:ext cx="228600" cy="30480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84" name="Rectangle 83"/>
            <p:cNvSpPr/>
            <p:nvPr/>
          </p:nvSpPr>
          <p:spPr bwMode="auto">
            <a:xfrm>
              <a:off x="4419600" y="2176046"/>
              <a:ext cx="228600" cy="30480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85" name="Rectangle 84"/>
            <p:cNvSpPr/>
            <p:nvPr/>
          </p:nvSpPr>
          <p:spPr bwMode="auto">
            <a:xfrm>
              <a:off x="4648200" y="2176046"/>
              <a:ext cx="228600" cy="30480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86" name="Rectangle 85"/>
            <p:cNvSpPr/>
            <p:nvPr/>
          </p:nvSpPr>
          <p:spPr bwMode="auto">
            <a:xfrm>
              <a:off x="4876800" y="2176046"/>
              <a:ext cx="228600" cy="30480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87" name="Rectangle 86"/>
            <p:cNvSpPr/>
            <p:nvPr/>
          </p:nvSpPr>
          <p:spPr bwMode="auto">
            <a:xfrm>
              <a:off x="5105400" y="2176046"/>
              <a:ext cx="228600" cy="30480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88" name="Rectangle 87"/>
            <p:cNvSpPr/>
            <p:nvPr/>
          </p:nvSpPr>
          <p:spPr bwMode="auto">
            <a:xfrm>
              <a:off x="5334000" y="2176046"/>
              <a:ext cx="228600" cy="30480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89" name="Rectangle 88"/>
            <p:cNvSpPr/>
            <p:nvPr/>
          </p:nvSpPr>
          <p:spPr bwMode="auto">
            <a:xfrm>
              <a:off x="5943600" y="2176046"/>
              <a:ext cx="228600" cy="30480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90" name="Rectangle 89"/>
            <p:cNvSpPr/>
            <p:nvPr/>
          </p:nvSpPr>
          <p:spPr bwMode="auto">
            <a:xfrm>
              <a:off x="6172200" y="2176046"/>
              <a:ext cx="228600" cy="30480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91" name="Rectangle 90"/>
            <p:cNvSpPr/>
            <p:nvPr/>
          </p:nvSpPr>
          <p:spPr bwMode="auto">
            <a:xfrm>
              <a:off x="6400800" y="2176046"/>
              <a:ext cx="228600" cy="30480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92" name="Rectangle 91"/>
            <p:cNvSpPr/>
            <p:nvPr/>
          </p:nvSpPr>
          <p:spPr bwMode="auto">
            <a:xfrm>
              <a:off x="6629400" y="2176046"/>
              <a:ext cx="228600" cy="30480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93" name="Rectangle 92"/>
            <p:cNvSpPr/>
            <p:nvPr/>
          </p:nvSpPr>
          <p:spPr bwMode="auto">
            <a:xfrm>
              <a:off x="6858000" y="2176046"/>
              <a:ext cx="228600" cy="30480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94" name="Rectangle 93"/>
            <p:cNvSpPr/>
            <p:nvPr/>
          </p:nvSpPr>
          <p:spPr bwMode="auto">
            <a:xfrm>
              <a:off x="7086600" y="2176046"/>
              <a:ext cx="228600" cy="30480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95" name="Rectangle 94"/>
            <p:cNvSpPr/>
            <p:nvPr/>
          </p:nvSpPr>
          <p:spPr bwMode="auto">
            <a:xfrm>
              <a:off x="7315200" y="2176046"/>
              <a:ext cx="228600" cy="30480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96" name="Rectangle 95"/>
            <p:cNvSpPr/>
            <p:nvPr/>
          </p:nvSpPr>
          <p:spPr bwMode="auto">
            <a:xfrm>
              <a:off x="7543800" y="2176046"/>
              <a:ext cx="228600" cy="30480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97" name="Rectangle 96"/>
            <p:cNvSpPr/>
            <p:nvPr/>
          </p:nvSpPr>
          <p:spPr bwMode="auto">
            <a:xfrm>
              <a:off x="7772400" y="2176046"/>
              <a:ext cx="228600" cy="30480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98" name="Rectangle 97"/>
            <p:cNvSpPr/>
            <p:nvPr/>
          </p:nvSpPr>
          <p:spPr bwMode="auto">
            <a:xfrm>
              <a:off x="8001000" y="2176046"/>
              <a:ext cx="228600" cy="30480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99" name="TextBox 98"/>
            <p:cNvSpPr txBox="1"/>
            <p:nvPr/>
          </p:nvSpPr>
          <p:spPr>
            <a:xfrm>
              <a:off x="2895600" y="2176046"/>
              <a:ext cx="389850" cy="338554"/>
            </a:xfrm>
            <a:prstGeom prst="rect">
              <a:avLst/>
            </a:prstGeom>
            <a:noFill/>
          </p:spPr>
          <p:txBody>
            <a:bodyPr wrap="none" rtlCol="0">
              <a:spAutoFit/>
            </a:bodyPr>
            <a:lstStyle/>
            <a:p>
              <a:r>
                <a:rPr lang="en-US" dirty="0" smtClean="0">
                  <a:latin typeface="Gill Sans"/>
                  <a:cs typeface="Gill Sans"/>
                </a:rPr>
                <a:t>…</a:t>
              </a:r>
              <a:endParaRPr lang="en-US" dirty="0">
                <a:latin typeface="Gill Sans"/>
                <a:cs typeface="Gill Sans"/>
              </a:endParaRPr>
            </a:p>
          </p:txBody>
        </p:sp>
        <p:sp>
          <p:nvSpPr>
            <p:cNvPr id="100" name="TextBox 99"/>
            <p:cNvSpPr txBox="1"/>
            <p:nvPr/>
          </p:nvSpPr>
          <p:spPr>
            <a:xfrm>
              <a:off x="5562600" y="2176046"/>
              <a:ext cx="389850" cy="338554"/>
            </a:xfrm>
            <a:prstGeom prst="rect">
              <a:avLst/>
            </a:prstGeom>
            <a:noFill/>
          </p:spPr>
          <p:txBody>
            <a:bodyPr wrap="none" rtlCol="0">
              <a:spAutoFit/>
            </a:bodyPr>
            <a:lstStyle/>
            <a:p>
              <a:r>
                <a:rPr lang="en-US" dirty="0" smtClean="0">
                  <a:latin typeface="Gill Sans"/>
                  <a:cs typeface="Gill Sans"/>
                </a:rPr>
                <a:t>…</a:t>
              </a:r>
              <a:endParaRPr lang="en-US" dirty="0">
                <a:latin typeface="Gill Sans"/>
                <a:cs typeface="Gill Sans"/>
              </a:endParaRPr>
            </a:p>
          </p:txBody>
        </p:sp>
      </p:grpSp>
      <p:sp>
        <p:nvSpPr>
          <p:cNvPr id="102" name="TextBox 101"/>
          <p:cNvSpPr txBox="1"/>
          <p:nvPr/>
        </p:nvSpPr>
        <p:spPr>
          <a:xfrm>
            <a:off x="1447800" y="4876800"/>
            <a:ext cx="4852610" cy="400110"/>
          </a:xfrm>
          <a:prstGeom prst="rect">
            <a:avLst/>
          </a:prstGeom>
          <a:noFill/>
        </p:spPr>
        <p:txBody>
          <a:bodyPr wrap="none" rtlCol="0">
            <a:spAutoFit/>
          </a:bodyPr>
          <a:lstStyle/>
          <a:p>
            <a:r>
              <a:rPr lang="en-US" sz="2000" b="0" dirty="0" smtClean="0">
                <a:solidFill>
                  <a:srgbClr val="000000"/>
                </a:solidFill>
                <a:latin typeface="Gill Sans"/>
                <a:cs typeface="Gill Sans"/>
              </a:rPr>
              <a:t>Build “pseudo-document” for each </a:t>
            </a:r>
            <a:r>
              <a:rPr lang="en-US" sz="2000" b="0" dirty="0" err="1" smtClean="0">
                <a:solidFill>
                  <a:srgbClr val="000000"/>
                </a:solidFill>
                <a:latin typeface="Gill Sans"/>
                <a:cs typeface="Gill Sans"/>
              </a:rPr>
              <a:t>Lzo</a:t>
            </a:r>
            <a:r>
              <a:rPr lang="en-US" sz="2000" b="0" dirty="0" smtClean="0">
                <a:solidFill>
                  <a:srgbClr val="000000"/>
                </a:solidFill>
                <a:latin typeface="Gill Sans"/>
                <a:cs typeface="Gill Sans"/>
              </a:rPr>
              <a:t> block</a:t>
            </a:r>
            <a:endParaRPr lang="en-US" sz="2000" b="0" dirty="0">
              <a:solidFill>
                <a:srgbClr val="000000"/>
              </a:solidFill>
              <a:latin typeface="Gill Sans"/>
              <a:cs typeface="Gill Sans"/>
            </a:endParaRPr>
          </a:p>
        </p:txBody>
      </p:sp>
      <p:sp>
        <p:nvSpPr>
          <p:cNvPr id="103" name="TextBox 102"/>
          <p:cNvSpPr txBox="1"/>
          <p:nvPr/>
        </p:nvSpPr>
        <p:spPr>
          <a:xfrm>
            <a:off x="914400" y="4343400"/>
            <a:ext cx="4779674" cy="461665"/>
          </a:xfrm>
          <a:prstGeom prst="rect">
            <a:avLst/>
          </a:prstGeom>
          <a:noFill/>
        </p:spPr>
        <p:txBody>
          <a:bodyPr wrap="none" rtlCol="0">
            <a:spAutoFit/>
          </a:bodyPr>
          <a:lstStyle/>
          <a:p>
            <a:r>
              <a:rPr lang="en-US" sz="2400" b="0" dirty="0" smtClean="0">
                <a:solidFill>
                  <a:srgbClr val="000000"/>
                </a:solidFill>
                <a:latin typeface="Gill Sans"/>
                <a:cs typeface="Gill Sans"/>
              </a:rPr>
              <a:t>Index for selection on tweet content</a:t>
            </a:r>
            <a:endParaRPr lang="en-US" sz="2400" b="0" dirty="0">
              <a:solidFill>
                <a:srgbClr val="000000"/>
              </a:solidFill>
              <a:latin typeface="Gill Sans"/>
              <a:cs typeface="Gill Sans"/>
            </a:endParaRPr>
          </a:p>
        </p:txBody>
      </p:sp>
      <p:sp>
        <p:nvSpPr>
          <p:cNvPr id="104" name="TextBox 103"/>
          <p:cNvSpPr txBox="1"/>
          <p:nvPr/>
        </p:nvSpPr>
        <p:spPr>
          <a:xfrm>
            <a:off x="1447800" y="5224046"/>
            <a:ext cx="4146212" cy="400110"/>
          </a:xfrm>
          <a:prstGeom prst="rect">
            <a:avLst/>
          </a:prstGeom>
          <a:noFill/>
        </p:spPr>
        <p:txBody>
          <a:bodyPr wrap="none" rtlCol="0">
            <a:spAutoFit/>
          </a:bodyPr>
          <a:lstStyle/>
          <a:p>
            <a:r>
              <a:rPr lang="en-US" sz="2000" b="0" dirty="0" smtClean="0">
                <a:solidFill>
                  <a:srgbClr val="000000"/>
                </a:solidFill>
                <a:latin typeface="Gill Sans"/>
                <a:cs typeface="Gill Sans"/>
              </a:rPr>
              <a:t>Index pseudo-documents with Lucene</a:t>
            </a:r>
            <a:endParaRPr lang="en-US" sz="2000" b="0" dirty="0">
              <a:solidFill>
                <a:srgbClr val="000000"/>
              </a:solidFill>
              <a:latin typeface="Gill Sans"/>
              <a:cs typeface="Gill Sans"/>
            </a:endParaRPr>
          </a:p>
        </p:txBody>
      </p:sp>
      <p:sp>
        <p:nvSpPr>
          <p:cNvPr id="101" name="TextBox 100"/>
          <p:cNvSpPr txBox="1"/>
          <p:nvPr/>
        </p:nvSpPr>
        <p:spPr>
          <a:xfrm>
            <a:off x="381000" y="457200"/>
            <a:ext cx="2236009" cy="523220"/>
          </a:xfrm>
          <a:prstGeom prst="rect">
            <a:avLst/>
          </a:prstGeom>
          <a:noFill/>
        </p:spPr>
        <p:txBody>
          <a:bodyPr wrap="none" rtlCol="0">
            <a:spAutoFit/>
          </a:bodyPr>
          <a:lstStyle/>
          <a:p>
            <a:r>
              <a:rPr lang="en-US" sz="2800" dirty="0" smtClean="0">
                <a:solidFill>
                  <a:srgbClr val="000000"/>
                </a:solidFill>
                <a:latin typeface="Gill Sans"/>
                <a:cs typeface="Gill Sans"/>
              </a:rPr>
              <a:t>Index-time</a:t>
            </a:r>
            <a:endParaRPr lang="en-US" sz="2800" dirty="0">
              <a:solidFill>
                <a:srgbClr val="000000"/>
              </a:solidFill>
              <a:latin typeface="Gill Sans"/>
              <a:cs typeface="Gill Sans"/>
            </a:endParaRPr>
          </a:p>
        </p:txBody>
      </p:sp>
    </p:spTree>
    <p:extLst>
      <p:ext uri="{BB962C8B-B14F-4D97-AF65-F5344CB8AC3E}">
        <p14:creationId xmlns:p14="http://schemas.microsoft.com/office/powerpoint/2010/main" val="50053999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105"/>
                                        </p:tgtEl>
                                      </p:cBhvr>
                                    </p:animEffect>
                                    <p:set>
                                      <p:cBhvr>
                                        <p:cTn id="17" dur="1" fill="hold">
                                          <p:stCondLst>
                                            <p:cond delay="499"/>
                                          </p:stCondLst>
                                        </p:cTn>
                                        <p:tgtEl>
                                          <p:spTgt spid="10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8"/>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102" grpId="0"/>
      <p:bldP spid="103" grpId="0"/>
      <p:bldP spid="10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Major Step Backwards?</a:t>
            </a:r>
            <a:endParaRPr lang="en-US" dirty="0"/>
          </a:p>
        </p:txBody>
      </p:sp>
      <p:sp>
        <p:nvSpPr>
          <p:cNvPr id="3" name="Content Placeholder 2"/>
          <p:cNvSpPr>
            <a:spLocks noGrp="1"/>
          </p:cNvSpPr>
          <p:nvPr>
            <p:ph idx="1"/>
          </p:nvPr>
        </p:nvSpPr>
        <p:spPr/>
        <p:txBody>
          <a:bodyPr/>
          <a:lstStyle/>
          <a:p>
            <a:r>
              <a:rPr lang="en-US" dirty="0" smtClean="0"/>
              <a:t>MapReduce is a step backward in database access:</a:t>
            </a:r>
          </a:p>
          <a:p>
            <a:pPr lvl="1"/>
            <a:r>
              <a:rPr lang="en-US" dirty="0" smtClean="0"/>
              <a:t>Schemas are good</a:t>
            </a:r>
          </a:p>
          <a:p>
            <a:pPr lvl="1"/>
            <a:r>
              <a:rPr lang="en-US" dirty="0" smtClean="0"/>
              <a:t>Separation of the schema from the application is good</a:t>
            </a:r>
          </a:p>
          <a:p>
            <a:pPr lvl="1"/>
            <a:r>
              <a:rPr lang="en-US" dirty="0" smtClean="0"/>
              <a:t>High-level access languages are good</a:t>
            </a:r>
          </a:p>
          <a:p>
            <a:r>
              <a:rPr lang="en-US" dirty="0" smtClean="0"/>
              <a:t>MapReduce is poor implementation</a:t>
            </a:r>
          </a:p>
          <a:p>
            <a:pPr lvl="1"/>
            <a:r>
              <a:rPr lang="en-US" dirty="0" smtClean="0"/>
              <a:t>Brute force and only brute force (no indexes, for example)</a:t>
            </a:r>
          </a:p>
          <a:p>
            <a:r>
              <a:rPr lang="en-US" dirty="0" smtClean="0"/>
              <a:t>MapReduce is not novel</a:t>
            </a:r>
          </a:p>
          <a:p>
            <a:r>
              <a:rPr lang="en-US" dirty="0" smtClean="0"/>
              <a:t>MapReduce is missing features</a:t>
            </a:r>
          </a:p>
          <a:p>
            <a:pPr lvl="1"/>
            <a:r>
              <a:rPr lang="en-US" dirty="0" smtClean="0"/>
              <a:t>Bulk loader, indexing, updates, transactions…</a:t>
            </a:r>
          </a:p>
          <a:p>
            <a:r>
              <a:rPr lang="en-US" dirty="0" smtClean="0"/>
              <a:t>MapReduce is incompatible with DMBS tools</a:t>
            </a:r>
          </a:p>
          <a:p>
            <a:endParaRPr lang="en-US" dirty="0"/>
          </a:p>
        </p:txBody>
      </p:sp>
      <p:sp>
        <p:nvSpPr>
          <p:cNvPr id="4" name="TextBox 3"/>
          <p:cNvSpPr txBox="1">
            <a:spLocks noChangeArrowheads="1"/>
          </p:cNvSpPr>
          <p:nvPr/>
        </p:nvSpPr>
        <p:spPr bwMode="auto">
          <a:xfrm>
            <a:off x="0" y="6611938"/>
            <a:ext cx="8458200" cy="246221"/>
          </a:xfrm>
          <a:prstGeom prst="rect">
            <a:avLst/>
          </a:prstGeom>
          <a:noFill/>
          <a:ln w="9525">
            <a:noFill/>
            <a:miter lim="800000"/>
            <a:headEnd/>
            <a:tailEnd/>
          </a:ln>
        </p:spPr>
        <p:txBody>
          <a:bodyPr wrap="square">
            <a:spAutoFit/>
          </a:bodyPr>
          <a:lstStyle/>
          <a:p>
            <a:r>
              <a:rPr lang="en-US" sz="1000" b="0" dirty="0">
                <a:solidFill>
                  <a:schemeClr val="bg1"/>
                </a:solidFill>
              </a:rPr>
              <a:t>Source: Blog post by DeWitt and </a:t>
            </a:r>
            <a:r>
              <a:rPr lang="en-US" sz="1000" b="0" dirty="0" err="1">
                <a:solidFill>
                  <a:schemeClr val="bg1"/>
                </a:solidFill>
              </a:rPr>
              <a:t>Stonebraker</a:t>
            </a:r>
            <a:endParaRPr lang="en-US" sz="1000" b="0" dirty="0">
              <a:solidFill>
                <a:schemeClr val="bg1"/>
              </a:solidFill>
            </a:endParaRPr>
          </a:p>
        </p:txBody>
      </p:sp>
    </p:spTree>
    <p:extLst>
      <p:ext uri="{BB962C8B-B14F-4D97-AF65-F5344CB8AC3E}">
        <p14:creationId xmlns:p14="http://schemas.microsoft.com/office/powerpoint/2010/main" val="140604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6096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3" name="Rectangle 2"/>
          <p:cNvSpPr/>
          <p:nvPr/>
        </p:nvSpPr>
        <p:spPr bwMode="auto">
          <a:xfrm>
            <a:off x="8382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4" name="Rectangle 3"/>
          <p:cNvSpPr/>
          <p:nvPr/>
        </p:nvSpPr>
        <p:spPr bwMode="auto">
          <a:xfrm>
            <a:off x="10668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5" name="Rectangle 4"/>
          <p:cNvSpPr/>
          <p:nvPr/>
        </p:nvSpPr>
        <p:spPr bwMode="auto">
          <a:xfrm>
            <a:off x="12954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6" name="Rectangle 5"/>
          <p:cNvSpPr/>
          <p:nvPr/>
        </p:nvSpPr>
        <p:spPr bwMode="auto">
          <a:xfrm>
            <a:off x="15240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7" name="Rectangle 6"/>
          <p:cNvSpPr/>
          <p:nvPr/>
        </p:nvSpPr>
        <p:spPr bwMode="auto">
          <a:xfrm>
            <a:off x="17526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8" name="Rectangle 7"/>
          <p:cNvSpPr/>
          <p:nvPr/>
        </p:nvSpPr>
        <p:spPr bwMode="auto">
          <a:xfrm>
            <a:off x="19812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9" name="Rectangle 8"/>
          <p:cNvSpPr/>
          <p:nvPr/>
        </p:nvSpPr>
        <p:spPr bwMode="auto">
          <a:xfrm>
            <a:off x="22098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10" name="Rectangle 9"/>
          <p:cNvSpPr/>
          <p:nvPr/>
        </p:nvSpPr>
        <p:spPr bwMode="auto">
          <a:xfrm>
            <a:off x="24384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11" name="Rectangle 10"/>
          <p:cNvSpPr/>
          <p:nvPr/>
        </p:nvSpPr>
        <p:spPr bwMode="auto">
          <a:xfrm>
            <a:off x="26670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12" name="Rectangle 11"/>
          <p:cNvSpPr/>
          <p:nvPr/>
        </p:nvSpPr>
        <p:spPr bwMode="auto">
          <a:xfrm>
            <a:off x="32766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13" name="Rectangle 12"/>
          <p:cNvSpPr/>
          <p:nvPr/>
        </p:nvSpPr>
        <p:spPr bwMode="auto">
          <a:xfrm>
            <a:off x="35052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14" name="Rectangle 13"/>
          <p:cNvSpPr/>
          <p:nvPr/>
        </p:nvSpPr>
        <p:spPr bwMode="auto">
          <a:xfrm>
            <a:off x="37338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15" name="Rectangle 14"/>
          <p:cNvSpPr/>
          <p:nvPr/>
        </p:nvSpPr>
        <p:spPr bwMode="auto">
          <a:xfrm>
            <a:off x="39624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16" name="Rectangle 15"/>
          <p:cNvSpPr/>
          <p:nvPr/>
        </p:nvSpPr>
        <p:spPr bwMode="auto">
          <a:xfrm>
            <a:off x="41910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17" name="Rectangle 16"/>
          <p:cNvSpPr/>
          <p:nvPr/>
        </p:nvSpPr>
        <p:spPr bwMode="auto">
          <a:xfrm>
            <a:off x="44196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18" name="Rectangle 17"/>
          <p:cNvSpPr/>
          <p:nvPr/>
        </p:nvSpPr>
        <p:spPr bwMode="auto">
          <a:xfrm>
            <a:off x="46482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19" name="Rectangle 18"/>
          <p:cNvSpPr/>
          <p:nvPr/>
        </p:nvSpPr>
        <p:spPr bwMode="auto">
          <a:xfrm>
            <a:off x="48768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20" name="Rectangle 19"/>
          <p:cNvSpPr/>
          <p:nvPr/>
        </p:nvSpPr>
        <p:spPr bwMode="auto">
          <a:xfrm>
            <a:off x="51054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21" name="Rectangle 20"/>
          <p:cNvSpPr/>
          <p:nvPr/>
        </p:nvSpPr>
        <p:spPr bwMode="auto">
          <a:xfrm>
            <a:off x="53340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22" name="Rectangle 21"/>
          <p:cNvSpPr/>
          <p:nvPr/>
        </p:nvSpPr>
        <p:spPr bwMode="auto">
          <a:xfrm>
            <a:off x="59436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23" name="Rectangle 22"/>
          <p:cNvSpPr/>
          <p:nvPr/>
        </p:nvSpPr>
        <p:spPr bwMode="auto">
          <a:xfrm>
            <a:off x="61722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24" name="Rectangle 23"/>
          <p:cNvSpPr/>
          <p:nvPr/>
        </p:nvSpPr>
        <p:spPr bwMode="auto">
          <a:xfrm>
            <a:off x="64008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25" name="Rectangle 24"/>
          <p:cNvSpPr/>
          <p:nvPr/>
        </p:nvSpPr>
        <p:spPr bwMode="auto">
          <a:xfrm>
            <a:off x="66294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26" name="Rectangle 25"/>
          <p:cNvSpPr/>
          <p:nvPr/>
        </p:nvSpPr>
        <p:spPr bwMode="auto">
          <a:xfrm>
            <a:off x="68580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27" name="Rectangle 26"/>
          <p:cNvSpPr/>
          <p:nvPr/>
        </p:nvSpPr>
        <p:spPr bwMode="auto">
          <a:xfrm>
            <a:off x="70866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28" name="Rectangle 27"/>
          <p:cNvSpPr/>
          <p:nvPr/>
        </p:nvSpPr>
        <p:spPr bwMode="auto">
          <a:xfrm>
            <a:off x="73152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29" name="Rectangle 28"/>
          <p:cNvSpPr/>
          <p:nvPr/>
        </p:nvSpPr>
        <p:spPr bwMode="auto">
          <a:xfrm>
            <a:off x="75438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30" name="Rectangle 29"/>
          <p:cNvSpPr/>
          <p:nvPr/>
        </p:nvSpPr>
        <p:spPr bwMode="auto">
          <a:xfrm>
            <a:off x="77724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31" name="Rectangle 30"/>
          <p:cNvSpPr/>
          <p:nvPr/>
        </p:nvSpPr>
        <p:spPr bwMode="auto">
          <a:xfrm>
            <a:off x="80010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32" name="TextBox 31"/>
          <p:cNvSpPr txBox="1"/>
          <p:nvPr/>
        </p:nvSpPr>
        <p:spPr>
          <a:xfrm>
            <a:off x="2895600" y="2971800"/>
            <a:ext cx="389850" cy="338554"/>
          </a:xfrm>
          <a:prstGeom prst="rect">
            <a:avLst/>
          </a:prstGeom>
          <a:noFill/>
        </p:spPr>
        <p:txBody>
          <a:bodyPr wrap="none" rtlCol="0">
            <a:spAutoFit/>
          </a:bodyPr>
          <a:lstStyle/>
          <a:p>
            <a:r>
              <a:rPr lang="en-US" dirty="0" smtClean="0">
                <a:solidFill>
                  <a:srgbClr val="000000"/>
                </a:solidFill>
                <a:latin typeface="Gill Sans"/>
                <a:cs typeface="Gill Sans"/>
              </a:rPr>
              <a:t>…</a:t>
            </a:r>
            <a:endParaRPr lang="en-US" dirty="0">
              <a:solidFill>
                <a:srgbClr val="000000"/>
              </a:solidFill>
              <a:latin typeface="Gill Sans"/>
              <a:cs typeface="Gill Sans"/>
            </a:endParaRPr>
          </a:p>
        </p:txBody>
      </p:sp>
      <p:sp>
        <p:nvSpPr>
          <p:cNvPr id="33" name="TextBox 32"/>
          <p:cNvSpPr txBox="1"/>
          <p:nvPr/>
        </p:nvSpPr>
        <p:spPr>
          <a:xfrm>
            <a:off x="5562600" y="2971800"/>
            <a:ext cx="389850" cy="338554"/>
          </a:xfrm>
          <a:prstGeom prst="rect">
            <a:avLst/>
          </a:prstGeom>
          <a:noFill/>
        </p:spPr>
        <p:txBody>
          <a:bodyPr wrap="none" rtlCol="0">
            <a:spAutoFit/>
          </a:bodyPr>
          <a:lstStyle/>
          <a:p>
            <a:r>
              <a:rPr lang="en-US" dirty="0" smtClean="0">
                <a:solidFill>
                  <a:srgbClr val="000000"/>
                </a:solidFill>
                <a:latin typeface="Gill Sans"/>
                <a:cs typeface="Gill Sans"/>
              </a:rPr>
              <a:t>…</a:t>
            </a:r>
            <a:endParaRPr lang="en-US" dirty="0">
              <a:solidFill>
                <a:srgbClr val="000000"/>
              </a:solidFill>
              <a:latin typeface="Gill Sans"/>
              <a:cs typeface="Gill Sans"/>
            </a:endParaRPr>
          </a:p>
        </p:txBody>
      </p:sp>
      <p:cxnSp>
        <p:nvCxnSpPr>
          <p:cNvPr id="35" name="Straight Connector 34"/>
          <p:cNvCxnSpPr/>
          <p:nvPr/>
        </p:nvCxnSpPr>
        <p:spPr bwMode="auto">
          <a:xfrm rot="5400000">
            <a:off x="-227806" y="3200400"/>
            <a:ext cx="1675606" cy="794"/>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37" name="Straight Connector 36"/>
          <p:cNvCxnSpPr/>
          <p:nvPr/>
        </p:nvCxnSpPr>
        <p:spPr bwMode="auto">
          <a:xfrm rot="5400000">
            <a:off x="2820194" y="3199606"/>
            <a:ext cx="1675606" cy="794"/>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38" name="Straight Connector 37"/>
          <p:cNvCxnSpPr/>
          <p:nvPr/>
        </p:nvCxnSpPr>
        <p:spPr bwMode="auto">
          <a:xfrm rot="5400000">
            <a:off x="5639594" y="3199606"/>
            <a:ext cx="1675606" cy="794"/>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39" name="Straight Connector 38"/>
          <p:cNvCxnSpPr/>
          <p:nvPr/>
        </p:nvCxnSpPr>
        <p:spPr bwMode="auto">
          <a:xfrm rot="5400000">
            <a:off x="2896394" y="3199606"/>
            <a:ext cx="1675606" cy="794"/>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grpSp>
        <p:nvGrpSpPr>
          <p:cNvPr id="34" name="Group 69"/>
          <p:cNvGrpSpPr/>
          <p:nvPr/>
        </p:nvGrpSpPr>
        <p:grpSpPr>
          <a:xfrm>
            <a:off x="609600" y="3657600"/>
            <a:ext cx="3124200" cy="338554"/>
            <a:chOff x="609600" y="3657600"/>
            <a:chExt cx="3124200" cy="338554"/>
          </a:xfrm>
        </p:grpSpPr>
        <p:cxnSp>
          <p:nvCxnSpPr>
            <p:cNvPr id="42" name="Straight Arrow Connector 41"/>
            <p:cNvCxnSpPr/>
            <p:nvPr/>
          </p:nvCxnSpPr>
          <p:spPr bwMode="auto">
            <a:xfrm rot="10800000">
              <a:off x="609600" y="3842166"/>
              <a:ext cx="1066800" cy="1588"/>
            </a:xfrm>
            <a:prstGeom prst="straightConnector1">
              <a:avLst/>
            </a:prstGeom>
            <a:ln>
              <a:headEnd type="none" w="med" len="med"/>
              <a:tailEnd type="triangle" w="lg" len="lg"/>
            </a:ln>
          </p:spPr>
          <p:style>
            <a:lnRef idx="2">
              <a:schemeClr val="accent5"/>
            </a:lnRef>
            <a:fillRef idx="0">
              <a:schemeClr val="accent5"/>
            </a:fillRef>
            <a:effectRef idx="1">
              <a:schemeClr val="accent5"/>
            </a:effectRef>
            <a:fontRef idx="minor">
              <a:schemeClr val="tx1"/>
            </a:fontRef>
          </p:style>
        </p:cxnSp>
        <p:cxnSp>
          <p:nvCxnSpPr>
            <p:cNvPr id="44" name="Straight Arrow Connector 43"/>
            <p:cNvCxnSpPr/>
            <p:nvPr/>
          </p:nvCxnSpPr>
          <p:spPr bwMode="auto">
            <a:xfrm>
              <a:off x="2819400" y="3843754"/>
              <a:ext cx="914400" cy="1588"/>
            </a:xfrm>
            <a:prstGeom prst="straightConnector1">
              <a:avLst/>
            </a:prstGeom>
            <a:ln>
              <a:headEnd type="none" w="med" len="med"/>
              <a:tailEnd type="triangle" w="lg" len="lg"/>
            </a:ln>
          </p:spPr>
          <p:style>
            <a:lnRef idx="2">
              <a:schemeClr val="accent5"/>
            </a:lnRef>
            <a:fillRef idx="0">
              <a:schemeClr val="accent5"/>
            </a:fillRef>
            <a:effectRef idx="1">
              <a:schemeClr val="accent5"/>
            </a:effectRef>
            <a:fontRef idx="minor">
              <a:schemeClr val="tx1"/>
            </a:fontRef>
          </p:style>
        </p:cxnSp>
        <p:sp>
          <p:nvSpPr>
            <p:cNvPr id="48" name="TextBox 47"/>
            <p:cNvSpPr txBox="1"/>
            <p:nvPr/>
          </p:nvSpPr>
          <p:spPr>
            <a:xfrm>
              <a:off x="1688862" y="3657600"/>
              <a:ext cx="1130538" cy="338554"/>
            </a:xfrm>
            <a:prstGeom prst="rect">
              <a:avLst/>
            </a:prstGeom>
            <a:noFill/>
          </p:spPr>
          <p:txBody>
            <a:bodyPr wrap="none" rtlCol="0">
              <a:spAutoFit/>
            </a:bodyPr>
            <a:lstStyle/>
            <a:p>
              <a:r>
                <a:rPr lang="en-US" dirty="0" err="1" smtClean="0">
                  <a:solidFill>
                    <a:srgbClr val="000000"/>
                  </a:solidFill>
                </a:rPr>
                <a:t>InputSplit</a:t>
              </a:r>
              <a:endParaRPr lang="en-US" dirty="0">
                <a:solidFill>
                  <a:srgbClr val="000000"/>
                </a:solidFill>
              </a:endParaRPr>
            </a:p>
          </p:txBody>
        </p:sp>
      </p:grpSp>
      <p:grpSp>
        <p:nvGrpSpPr>
          <p:cNvPr id="36" name="Group 70"/>
          <p:cNvGrpSpPr/>
          <p:nvPr/>
        </p:nvGrpSpPr>
        <p:grpSpPr>
          <a:xfrm>
            <a:off x="3733801" y="3657600"/>
            <a:ext cx="2895599" cy="338554"/>
            <a:chOff x="3733801" y="3657600"/>
            <a:chExt cx="2895599" cy="338554"/>
          </a:xfrm>
        </p:grpSpPr>
        <p:cxnSp>
          <p:nvCxnSpPr>
            <p:cNvPr id="54" name="Straight Arrow Connector 53"/>
            <p:cNvCxnSpPr/>
            <p:nvPr/>
          </p:nvCxnSpPr>
          <p:spPr bwMode="auto">
            <a:xfrm rot="10800000">
              <a:off x="3733801" y="3842166"/>
              <a:ext cx="920495" cy="1588"/>
            </a:xfrm>
            <a:prstGeom prst="straightConnector1">
              <a:avLst/>
            </a:prstGeom>
            <a:ln>
              <a:headEnd type="none" w="med" len="med"/>
              <a:tailEnd type="triangle" w="lg" len="lg"/>
            </a:ln>
          </p:spPr>
          <p:style>
            <a:lnRef idx="2">
              <a:schemeClr val="accent5"/>
            </a:lnRef>
            <a:fillRef idx="0">
              <a:schemeClr val="accent5"/>
            </a:fillRef>
            <a:effectRef idx="1">
              <a:schemeClr val="accent5"/>
            </a:effectRef>
            <a:fontRef idx="minor">
              <a:schemeClr val="tx1"/>
            </a:fontRef>
          </p:style>
        </p:cxnSp>
        <p:cxnSp>
          <p:nvCxnSpPr>
            <p:cNvPr id="55" name="Straight Arrow Connector 54"/>
            <p:cNvCxnSpPr/>
            <p:nvPr/>
          </p:nvCxnSpPr>
          <p:spPr bwMode="auto">
            <a:xfrm>
              <a:off x="5760720" y="3843754"/>
              <a:ext cx="868680" cy="1588"/>
            </a:xfrm>
            <a:prstGeom prst="straightConnector1">
              <a:avLst/>
            </a:prstGeom>
            <a:ln>
              <a:headEnd type="none" w="med" len="med"/>
              <a:tailEnd type="triangle" w="lg" len="lg"/>
            </a:ln>
          </p:spPr>
          <p:style>
            <a:lnRef idx="2">
              <a:schemeClr val="accent5"/>
            </a:lnRef>
            <a:fillRef idx="0">
              <a:schemeClr val="accent5"/>
            </a:fillRef>
            <a:effectRef idx="1">
              <a:schemeClr val="accent5"/>
            </a:effectRef>
            <a:fontRef idx="minor">
              <a:schemeClr val="tx1"/>
            </a:fontRef>
          </p:style>
        </p:cxnSp>
        <p:sp>
          <p:nvSpPr>
            <p:cNvPr id="56" name="TextBox 55"/>
            <p:cNvSpPr txBox="1"/>
            <p:nvPr/>
          </p:nvSpPr>
          <p:spPr>
            <a:xfrm>
              <a:off x="4648200" y="3657600"/>
              <a:ext cx="1130538" cy="338554"/>
            </a:xfrm>
            <a:prstGeom prst="rect">
              <a:avLst/>
            </a:prstGeom>
            <a:noFill/>
          </p:spPr>
          <p:txBody>
            <a:bodyPr wrap="none" rtlCol="0">
              <a:spAutoFit/>
            </a:bodyPr>
            <a:lstStyle/>
            <a:p>
              <a:r>
                <a:rPr lang="en-US" dirty="0" err="1" smtClean="0">
                  <a:solidFill>
                    <a:srgbClr val="000000"/>
                  </a:solidFill>
                </a:rPr>
                <a:t>InputSplit</a:t>
              </a:r>
              <a:endParaRPr lang="en-US" dirty="0">
                <a:solidFill>
                  <a:srgbClr val="000000"/>
                </a:solidFill>
              </a:endParaRPr>
            </a:p>
          </p:txBody>
        </p:sp>
      </p:grpSp>
      <p:grpSp>
        <p:nvGrpSpPr>
          <p:cNvPr id="41" name="Group 71"/>
          <p:cNvGrpSpPr/>
          <p:nvPr/>
        </p:nvGrpSpPr>
        <p:grpSpPr>
          <a:xfrm>
            <a:off x="6629401" y="3657600"/>
            <a:ext cx="1892537" cy="338554"/>
            <a:chOff x="6629401" y="3657600"/>
            <a:chExt cx="1892537" cy="338554"/>
          </a:xfrm>
        </p:grpSpPr>
        <p:cxnSp>
          <p:nvCxnSpPr>
            <p:cNvPr id="59" name="Straight Arrow Connector 58"/>
            <p:cNvCxnSpPr/>
            <p:nvPr/>
          </p:nvCxnSpPr>
          <p:spPr bwMode="auto">
            <a:xfrm rot="10800000">
              <a:off x="6629401" y="3842166"/>
              <a:ext cx="755903" cy="1588"/>
            </a:xfrm>
            <a:prstGeom prst="straightConnector1">
              <a:avLst/>
            </a:prstGeom>
            <a:ln>
              <a:headEnd type="none" w="med" len="med"/>
              <a:tailEnd type="triangle" w="lg" len="lg"/>
            </a:ln>
          </p:spPr>
          <p:style>
            <a:lnRef idx="2">
              <a:schemeClr val="accent5"/>
            </a:lnRef>
            <a:fillRef idx="0">
              <a:schemeClr val="accent5"/>
            </a:fillRef>
            <a:effectRef idx="1">
              <a:schemeClr val="accent5"/>
            </a:effectRef>
            <a:fontRef idx="minor">
              <a:schemeClr val="tx1"/>
            </a:fontRef>
          </p:style>
        </p:cxnSp>
        <p:sp>
          <p:nvSpPr>
            <p:cNvPr id="60" name="TextBox 59"/>
            <p:cNvSpPr txBox="1"/>
            <p:nvPr/>
          </p:nvSpPr>
          <p:spPr>
            <a:xfrm>
              <a:off x="7391400" y="3657600"/>
              <a:ext cx="1130538" cy="338554"/>
            </a:xfrm>
            <a:prstGeom prst="rect">
              <a:avLst/>
            </a:prstGeom>
            <a:noFill/>
          </p:spPr>
          <p:txBody>
            <a:bodyPr wrap="none" rtlCol="0">
              <a:spAutoFit/>
            </a:bodyPr>
            <a:lstStyle/>
            <a:p>
              <a:r>
                <a:rPr lang="en-US" dirty="0" err="1" smtClean="0">
                  <a:solidFill>
                    <a:srgbClr val="000000"/>
                  </a:solidFill>
                </a:rPr>
                <a:t>InputSplit</a:t>
              </a:r>
              <a:endParaRPr lang="en-US" dirty="0">
                <a:solidFill>
                  <a:srgbClr val="000000"/>
                </a:solidFill>
              </a:endParaRPr>
            </a:p>
          </p:txBody>
        </p:sp>
      </p:grpSp>
      <p:sp>
        <p:nvSpPr>
          <p:cNvPr id="61" name="Rounded Rectangle 60"/>
          <p:cNvSpPr/>
          <p:nvPr/>
        </p:nvSpPr>
        <p:spPr bwMode="auto">
          <a:xfrm>
            <a:off x="609600" y="4572000"/>
            <a:ext cx="1371600" cy="6096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charset="0"/>
              </a:rPr>
              <a:t>Mapper</a:t>
            </a:r>
          </a:p>
        </p:txBody>
      </p:sp>
      <p:sp>
        <p:nvSpPr>
          <p:cNvPr id="62" name="Rounded Rectangle 61"/>
          <p:cNvSpPr/>
          <p:nvPr/>
        </p:nvSpPr>
        <p:spPr bwMode="auto">
          <a:xfrm>
            <a:off x="3733800" y="4572000"/>
            <a:ext cx="1371600" cy="6096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charset="0"/>
              </a:rPr>
              <a:t>Mapper</a:t>
            </a:r>
          </a:p>
        </p:txBody>
      </p:sp>
      <p:sp>
        <p:nvSpPr>
          <p:cNvPr id="63" name="Rounded Rectangle 62"/>
          <p:cNvSpPr/>
          <p:nvPr/>
        </p:nvSpPr>
        <p:spPr bwMode="auto">
          <a:xfrm>
            <a:off x="6629400" y="4572000"/>
            <a:ext cx="1371600" cy="6096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charset="0"/>
              </a:rPr>
              <a:t>Mapper</a:t>
            </a:r>
          </a:p>
        </p:txBody>
      </p:sp>
      <p:cxnSp>
        <p:nvCxnSpPr>
          <p:cNvPr id="65" name="Straight Arrow Connector 64"/>
          <p:cNvCxnSpPr/>
          <p:nvPr/>
        </p:nvCxnSpPr>
        <p:spPr bwMode="auto">
          <a:xfrm rot="16200000" flipH="1">
            <a:off x="533400" y="4191000"/>
            <a:ext cx="533400" cy="228600"/>
          </a:xfrm>
          <a:prstGeom prst="straightConnector1">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66" name="Straight Arrow Connector 65"/>
          <p:cNvCxnSpPr/>
          <p:nvPr/>
        </p:nvCxnSpPr>
        <p:spPr bwMode="auto">
          <a:xfrm rot="16200000" flipH="1">
            <a:off x="3657600" y="4191000"/>
            <a:ext cx="533400" cy="228600"/>
          </a:xfrm>
          <a:prstGeom prst="straightConnector1">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67" name="Straight Arrow Connector 66"/>
          <p:cNvCxnSpPr/>
          <p:nvPr/>
        </p:nvCxnSpPr>
        <p:spPr bwMode="auto">
          <a:xfrm rot="16200000" flipH="1">
            <a:off x="6553200" y="4191001"/>
            <a:ext cx="533400" cy="228600"/>
          </a:xfrm>
          <a:prstGeom prst="straightConnector1">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sp>
        <p:nvSpPr>
          <p:cNvPr id="68" name="Rounded Rectangle 67"/>
          <p:cNvSpPr/>
          <p:nvPr/>
        </p:nvSpPr>
        <p:spPr bwMode="auto">
          <a:xfrm>
            <a:off x="3733800" y="914400"/>
            <a:ext cx="1371600" cy="609600"/>
          </a:xfrm>
          <a:prstGeom prst="round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smtClean="0">
                <a:solidFill>
                  <a:srgbClr val="000000"/>
                </a:solidFill>
                <a:latin typeface="Arial" charset="0"/>
              </a:rPr>
              <a:t>Client</a:t>
            </a:r>
            <a:endParaRPr kumimoji="0" lang="en-US" sz="1600" b="1" i="0" u="none" strike="noStrike" cap="none" normalizeH="0" baseline="0" dirty="0" smtClean="0">
              <a:ln>
                <a:noFill/>
              </a:ln>
              <a:solidFill>
                <a:srgbClr val="000000"/>
              </a:solidFill>
              <a:effectLst/>
              <a:latin typeface="Arial" charset="0"/>
            </a:endParaRPr>
          </a:p>
        </p:txBody>
      </p:sp>
      <p:sp>
        <p:nvSpPr>
          <p:cNvPr id="69" name="TextBox 68"/>
          <p:cNvSpPr txBox="1"/>
          <p:nvPr/>
        </p:nvSpPr>
        <p:spPr>
          <a:xfrm>
            <a:off x="7391400" y="2667000"/>
            <a:ext cx="1092604" cy="307777"/>
          </a:xfrm>
          <a:prstGeom prst="rect">
            <a:avLst/>
          </a:prstGeom>
          <a:noFill/>
        </p:spPr>
        <p:txBody>
          <a:bodyPr wrap="none" rtlCol="0">
            <a:spAutoFit/>
          </a:bodyPr>
          <a:lstStyle/>
          <a:p>
            <a:r>
              <a:rPr lang="en-US" sz="1400" b="0" dirty="0" smtClean="0">
                <a:solidFill>
                  <a:srgbClr val="000000"/>
                </a:solidFill>
              </a:rPr>
              <a:t>LZO blocks</a:t>
            </a:r>
            <a:endParaRPr lang="en-US" sz="1400" b="0" dirty="0">
              <a:solidFill>
                <a:srgbClr val="000000"/>
              </a:solidFill>
            </a:endParaRPr>
          </a:p>
        </p:txBody>
      </p:sp>
      <p:grpSp>
        <p:nvGrpSpPr>
          <p:cNvPr id="82" name="Group 81"/>
          <p:cNvGrpSpPr/>
          <p:nvPr/>
        </p:nvGrpSpPr>
        <p:grpSpPr>
          <a:xfrm>
            <a:off x="5105400" y="685800"/>
            <a:ext cx="2514600" cy="1066800"/>
            <a:chOff x="5105400" y="685800"/>
            <a:chExt cx="2514600" cy="1066800"/>
          </a:xfrm>
        </p:grpSpPr>
        <p:cxnSp>
          <p:nvCxnSpPr>
            <p:cNvPr id="64" name="Straight Arrow Connector 63"/>
            <p:cNvCxnSpPr>
              <a:stCxn id="68" idx="3"/>
              <a:endCxn id="58" idx="2"/>
            </p:cNvCxnSpPr>
            <p:nvPr/>
          </p:nvCxnSpPr>
          <p:spPr bwMode="auto">
            <a:xfrm>
              <a:off x="5105400" y="1219200"/>
              <a:ext cx="990600" cy="1588"/>
            </a:xfrm>
            <a:prstGeom prst="straightConnector1">
              <a:avLst/>
            </a:prstGeom>
            <a:ln>
              <a:headEnd type="none" w="med" len="med"/>
              <a:tailEnd type="triangle" w="lg" len="lg"/>
            </a:ln>
          </p:spPr>
          <p:style>
            <a:lnRef idx="2">
              <a:schemeClr val="accent6"/>
            </a:lnRef>
            <a:fillRef idx="0">
              <a:schemeClr val="accent6"/>
            </a:fillRef>
            <a:effectRef idx="1">
              <a:schemeClr val="accent6"/>
            </a:effectRef>
            <a:fontRef idx="minor">
              <a:schemeClr val="tx1"/>
            </a:fontRef>
          </p:style>
        </p:cxnSp>
        <p:sp>
          <p:nvSpPr>
            <p:cNvPr id="58" name="Can 57"/>
            <p:cNvSpPr/>
            <p:nvPr/>
          </p:nvSpPr>
          <p:spPr bwMode="auto">
            <a:xfrm>
              <a:off x="6096000" y="685800"/>
              <a:ext cx="1524000" cy="1066800"/>
            </a:xfrm>
            <a:prstGeom prst="can">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charset="0"/>
                </a:rPr>
                <a:t>Lucene</a:t>
              </a:r>
              <a:endParaRPr lang="en-US" dirty="0" smtClean="0">
                <a:solidFill>
                  <a:srgbClr val="000000"/>
                </a:solidFill>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charset="0"/>
                </a:rPr>
                <a:t>Index</a:t>
              </a:r>
            </a:p>
          </p:txBody>
        </p:sp>
      </p:grpSp>
      <p:grpSp>
        <p:nvGrpSpPr>
          <p:cNvPr id="81" name="Group 80"/>
          <p:cNvGrpSpPr/>
          <p:nvPr/>
        </p:nvGrpSpPr>
        <p:grpSpPr>
          <a:xfrm>
            <a:off x="838200" y="2971800"/>
            <a:ext cx="6934200" cy="304800"/>
            <a:chOff x="838200" y="2971800"/>
            <a:chExt cx="6934200" cy="304800"/>
          </a:xfrm>
        </p:grpSpPr>
        <p:sp>
          <p:nvSpPr>
            <p:cNvPr id="72" name="Rectangle 71"/>
            <p:cNvSpPr/>
            <p:nvPr/>
          </p:nvSpPr>
          <p:spPr bwMode="auto">
            <a:xfrm>
              <a:off x="838200" y="2971800"/>
              <a:ext cx="228600" cy="30480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73" name="Rectangle 72"/>
            <p:cNvSpPr/>
            <p:nvPr/>
          </p:nvSpPr>
          <p:spPr bwMode="auto">
            <a:xfrm>
              <a:off x="1524000" y="2971800"/>
              <a:ext cx="228600" cy="30480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74" name="Rectangle 73"/>
            <p:cNvSpPr/>
            <p:nvPr/>
          </p:nvSpPr>
          <p:spPr bwMode="auto">
            <a:xfrm>
              <a:off x="1752600" y="2971800"/>
              <a:ext cx="228600" cy="30480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75" name="Rectangle 74"/>
            <p:cNvSpPr/>
            <p:nvPr/>
          </p:nvSpPr>
          <p:spPr bwMode="auto">
            <a:xfrm>
              <a:off x="4191000" y="2971800"/>
              <a:ext cx="228600" cy="30480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76" name="Rectangle 75"/>
            <p:cNvSpPr/>
            <p:nvPr/>
          </p:nvSpPr>
          <p:spPr bwMode="auto">
            <a:xfrm>
              <a:off x="4648200" y="2971800"/>
              <a:ext cx="228600" cy="30480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77" name="Rectangle 76"/>
            <p:cNvSpPr/>
            <p:nvPr/>
          </p:nvSpPr>
          <p:spPr bwMode="auto">
            <a:xfrm>
              <a:off x="5334000" y="2971800"/>
              <a:ext cx="228600" cy="30480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78" name="Rectangle 77"/>
            <p:cNvSpPr/>
            <p:nvPr/>
          </p:nvSpPr>
          <p:spPr bwMode="auto">
            <a:xfrm>
              <a:off x="6629400" y="2971800"/>
              <a:ext cx="228600" cy="30480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79" name="Rectangle 78"/>
            <p:cNvSpPr/>
            <p:nvPr/>
          </p:nvSpPr>
          <p:spPr bwMode="auto">
            <a:xfrm>
              <a:off x="6858000" y="2971800"/>
              <a:ext cx="228600" cy="30480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sp>
          <p:nvSpPr>
            <p:cNvPr id="80" name="Rectangle 79"/>
            <p:cNvSpPr/>
            <p:nvPr/>
          </p:nvSpPr>
          <p:spPr bwMode="auto">
            <a:xfrm>
              <a:off x="7543800" y="2971800"/>
              <a:ext cx="228600" cy="30480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charset="0"/>
              </a:endParaRPr>
            </a:p>
          </p:txBody>
        </p:sp>
      </p:grpSp>
      <p:cxnSp>
        <p:nvCxnSpPr>
          <p:cNvPr id="40" name="Straight Connector 39"/>
          <p:cNvCxnSpPr/>
          <p:nvPr/>
        </p:nvCxnSpPr>
        <p:spPr bwMode="auto">
          <a:xfrm rot="5400000">
            <a:off x="5791200" y="3199606"/>
            <a:ext cx="1675606" cy="794"/>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
        <p:nvSpPr>
          <p:cNvPr id="83" name="TextBox 82"/>
          <p:cNvSpPr txBox="1"/>
          <p:nvPr/>
        </p:nvSpPr>
        <p:spPr>
          <a:xfrm>
            <a:off x="1066800" y="5715000"/>
            <a:ext cx="7008199" cy="461665"/>
          </a:xfrm>
          <a:prstGeom prst="rect">
            <a:avLst/>
          </a:prstGeom>
          <a:noFill/>
        </p:spPr>
        <p:txBody>
          <a:bodyPr wrap="none" rtlCol="0">
            <a:spAutoFit/>
          </a:bodyPr>
          <a:lstStyle/>
          <a:p>
            <a:r>
              <a:rPr lang="en-US" sz="2400" b="0" dirty="0" smtClean="0">
                <a:solidFill>
                  <a:srgbClr val="000000"/>
                </a:solidFill>
                <a:latin typeface="Gill Sans"/>
                <a:cs typeface="Gill Sans"/>
              </a:rPr>
              <a:t>Only process blocks known to satisfy selection criteria</a:t>
            </a:r>
            <a:endParaRPr lang="en-US" sz="2400" b="0" dirty="0">
              <a:solidFill>
                <a:srgbClr val="000000"/>
              </a:solidFill>
              <a:latin typeface="Gill Sans"/>
              <a:cs typeface="Gill Sans"/>
            </a:endParaRPr>
          </a:p>
        </p:txBody>
      </p:sp>
      <p:sp>
        <p:nvSpPr>
          <p:cNvPr id="84" name="TextBox 83"/>
          <p:cNvSpPr txBox="1"/>
          <p:nvPr/>
        </p:nvSpPr>
        <p:spPr>
          <a:xfrm>
            <a:off x="381000" y="457200"/>
            <a:ext cx="1939353" cy="523220"/>
          </a:xfrm>
          <a:prstGeom prst="rect">
            <a:avLst/>
          </a:prstGeom>
          <a:noFill/>
        </p:spPr>
        <p:txBody>
          <a:bodyPr wrap="none" rtlCol="0">
            <a:spAutoFit/>
          </a:bodyPr>
          <a:lstStyle/>
          <a:p>
            <a:r>
              <a:rPr lang="en-US" sz="2800" dirty="0" smtClean="0">
                <a:solidFill>
                  <a:srgbClr val="000000"/>
                </a:solidFill>
                <a:latin typeface="Gill Sans"/>
                <a:cs typeface="Gill Sans"/>
              </a:rPr>
              <a:t>Run-time</a:t>
            </a:r>
            <a:endParaRPr lang="en-US" sz="2800" dirty="0">
              <a:solidFill>
                <a:srgbClr val="000000"/>
              </a:solidFill>
              <a:latin typeface="Gill Sans"/>
              <a:cs typeface="Gill Sans"/>
            </a:endParaRPr>
          </a:p>
        </p:txBody>
      </p:sp>
    </p:spTree>
    <p:extLst>
      <p:ext uri="{BB962C8B-B14F-4D97-AF65-F5344CB8AC3E}">
        <p14:creationId xmlns:p14="http://schemas.microsoft.com/office/powerpoint/2010/main" val="294869310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nodeType="clickEffect">
                                  <p:stCondLst>
                                    <p:cond delay="0"/>
                                  </p:stCondLst>
                                  <p:childTnLst>
                                    <p:animEffect transition="out" filter="dissolve">
                                      <p:cBhvr>
                                        <p:cTn id="26" dur="500"/>
                                        <p:tgtEl>
                                          <p:spTgt spid="37"/>
                                        </p:tgtEl>
                                      </p:cBhvr>
                                    </p:animEffect>
                                    <p:set>
                                      <p:cBhvr>
                                        <p:cTn id="27" dur="1" fill="hold">
                                          <p:stCondLst>
                                            <p:cond delay="499"/>
                                          </p:stCondLst>
                                        </p:cTn>
                                        <p:tgtEl>
                                          <p:spTgt spid="37"/>
                                        </p:tgtEl>
                                        <p:attrNameLst>
                                          <p:attrName>style.visibility</p:attrName>
                                        </p:attrNameLst>
                                      </p:cBhvr>
                                      <p:to>
                                        <p:strVal val="hidden"/>
                                      </p:to>
                                    </p:set>
                                  </p:childTnLst>
                                </p:cTn>
                              </p:par>
                              <p:par>
                                <p:cTn id="28" presetID="9" presetClass="exit" presetSubtype="0" fill="hold" nodeType="withEffect">
                                  <p:stCondLst>
                                    <p:cond delay="0"/>
                                  </p:stCondLst>
                                  <p:childTnLst>
                                    <p:animEffect transition="out" filter="dissolve">
                                      <p:cBhvr>
                                        <p:cTn id="29" dur="500"/>
                                        <p:tgtEl>
                                          <p:spTgt spid="38"/>
                                        </p:tgtEl>
                                      </p:cBhvr>
                                    </p:animEffect>
                                    <p:set>
                                      <p:cBhvr>
                                        <p:cTn id="30" dur="1" fill="hold">
                                          <p:stCondLst>
                                            <p:cond delay="499"/>
                                          </p:stCondLst>
                                        </p:cTn>
                                        <p:tgtEl>
                                          <p:spTgt spid="38"/>
                                        </p:tgtEl>
                                        <p:attrNameLst>
                                          <p:attrName>style.visibility</p:attrName>
                                        </p:attrNameLst>
                                      </p:cBhvr>
                                      <p:to>
                                        <p:strVal val="hidden"/>
                                      </p:to>
                                    </p:set>
                                  </p:childTnLst>
                                </p:cTn>
                              </p:par>
                              <p:par>
                                <p:cTn id="31" presetID="9"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dissolve">
                                      <p:cBhvr>
                                        <p:cTn id="33" dur="500"/>
                                        <p:tgtEl>
                                          <p:spTgt spid="40"/>
                                        </p:tgtEl>
                                      </p:cBhvr>
                                    </p:animEffect>
                                  </p:childTnLst>
                                </p:cTn>
                              </p:par>
                              <p:par>
                                <p:cTn id="34" presetID="9" presetClass="entr" presetSubtype="0"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dissolve">
                                      <p:cBhvr>
                                        <p:cTn id="36" dur="50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3" grpId="0" animBg="1"/>
      <p:bldP spid="68" grpId="0" animBg="1"/>
      <p:bldP spid="8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Hadoop Integration</a:t>
            </a:r>
            <a:endParaRPr lang="en-US" dirty="0"/>
          </a:p>
        </p:txBody>
      </p:sp>
      <p:sp>
        <p:nvSpPr>
          <p:cNvPr id="3" name="Content Placeholder 2"/>
          <p:cNvSpPr>
            <a:spLocks noGrp="1"/>
          </p:cNvSpPr>
          <p:nvPr>
            <p:ph idx="1"/>
          </p:nvPr>
        </p:nvSpPr>
        <p:spPr/>
        <p:txBody>
          <a:bodyPr/>
          <a:lstStyle/>
          <a:p>
            <a:r>
              <a:rPr lang="en-US" dirty="0"/>
              <a:t>Everything encapsulated in the </a:t>
            </a:r>
            <a:r>
              <a:rPr lang="en-US" dirty="0" err="1"/>
              <a:t>InputFormat</a:t>
            </a:r>
            <a:endParaRPr lang="en-US" dirty="0"/>
          </a:p>
          <a:p>
            <a:r>
              <a:rPr lang="en-US" dirty="0" err="1"/>
              <a:t>RecordReaders</a:t>
            </a:r>
            <a:r>
              <a:rPr lang="en-US" dirty="0"/>
              <a:t> know what blocks to process and skip</a:t>
            </a:r>
          </a:p>
          <a:p>
            <a:r>
              <a:rPr lang="en-US" dirty="0"/>
              <a:t>Completely transparent to </a:t>
            </a:r>
            <a:r>
              <a:rPr lang="en-US" dirty="0" smtClean="0"/>
              <a:t>mappers</a:t>
            </a:r>
            <a:endParaRPr lang="en-US" dirty="0"/>
          </a:p>
        </p:txBody>
      </p:sp>
    </p:spTree>
    <p:extLst>
      <p:ext uri="{BB962C8B-B14F-4D97-AF65-F5344CB8AC3E}">
        <p14:creationId xmlns:p14="http://schemas.microsoft.com/office/powerpoint/2010/main" val="33277910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Experiments</a:t>
            </a:r>
            <a:endParaRPr lang="en-US" dirty="0"/>
          </a:p>
        </p:txBody>
      </p:sp>
      <p:sp>
        <p:nvSpPr>
          <p:cNvPr id="3" name="Content Placeholder 2"/>
          <p:cNvSpPr>
            <a:spLocks noGrp="1"/>
          </p:cNvSpPr>
          <p:nvPr>
            <p:ph idx="1"/>
          </p:nvPr>
        </p:nvSpPr>
        <p:spPr/>
        <p:txBody>
          <a:bodyPr/>
          <a:lstStyle/>
          <a:p>
            <a:r>
              <a:rPr lang="en-US" dirty="0"/>
              <a:t>Selection on tweet content</a:t>
            </a:r>
          </a:p>
          <a:p>
            <a:r>
              <a:rPr lang="en-US" dirty="0"/>
              <a:t>Varied selectivity range</a:t>
            </a:r>
          </a:p>
          <a:p>
            <a:r>
              <a:rPr lang="en-US" dirty="0" smtClean="0"/>
              <a:t>One </a:t>
            </a:r>
            <a:r>
              <a:rPr lang="en-US" dirty="0"/>
              <a:t>day sample data (70m tweets, 8/1/2010</a:t>
            </a:r>
            <a:r>
              <a:rPr lang="en-US" dirty="0" smtClean="0"/>
              <a:t>)</a:t>
            </a:r>
          </a:p>
          <a:p>
            <a:endParaRPr lang="en-US" dirty="0"/>
          </a:p>
        </p:txBody>
      </p:sp>
    </p:spTree>
    <p:extLst>
      <p:ext uri="{BB962C8B-B14F-4D97-AF65-F5344CB8AC3E}">
        <p14:creationId xmlns:p14="http://schemas.microsoft.com/office/powerpoint/2010/main" val="12899095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queries.png"/>
          <p:cNvPicPr>
            <a:picLocks noChangeAspect="1"/>
          </p:cNvPicPr>
          <p:nvPr/>
        </p:nvPicPr>
        <p:blipFill>
          <a:blip r:embed="rId2"/>
          <a:stretch>
            <a:fillRect/>
          </a:stretch>
        </p:blipFill>
        <p:spPr>
          <a:xfrm>
            <a:off x="990600" y="1256109"/>
            <a:ext cx="7239000" cy="4230291"/>
          </a:xfrm>
          <a:prstGeom prst="rect">
            <a:avLst/>
          </a:prstGeom>
        </p:spPr>
      </p:pic>
    </p:spTree>
    <p:extLst>
      <p:ext uri="{BB962C8B-B14F-4D97-AF65-F5344CB8AC3E}">
        <p14:creationId xmlns:p14="http://schemas.microsoft.com/office/powerpoint/2010/main" val="27455524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ime-cumulative.png"/>
          <p:cNvPicPr>
            <a:picLocks noChangeAspect="1"/>
          </p:cNvPicPr>
          <p:nvPr/>
        </p:nvPicPr>
        <p:blipFill>
          <a:blip r:embed="rId2"/>
          <a:stretch>
            <a:fillRect/>
          </a:stretch>
        </p:blipFill>
        <p:spPr>
          <a:xfrm>
            <a:off x="1051560" y="1143000"/>
            <a:ext cx="6857543" cy="4800281"/>
          </a:xfrm>
          <a:prstGeom prst="rect">
            <a:avLst/>
          </a:prstGeom>
        </p:spPr>
      </p:pic>
    </p:spTree>
    <p:extLst>
      <p:ext uri="{BB962C8B-B14F-4D97-AF65-F5344CB8AC3E}">
        <p14:creationId xmlns:p14="http://schemas.microsoft.com/office/powerpoint/2010/main" val="3089524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Analytical model</a:t>
            </a:r>
            <a:endParaRPr lang="en-US" dirty="0"/>
          </a:p>
        </p:txBody>
      </p:sp>
      <p:sp>
        <p:nvSpPr>
          <p:cNvPr id="6" name="Content Placeholder 5"/>
          <p:cNvSpPr>
            <a:spLocks noGrp="1"/>
          </p:cNvSpPr>
          <p:nvPr>
            <p:ph idx="1"/>
          </p:nvPr>
        </p:nvSpPr>
        <p:spPr/>
        <p:txBody>
          <a:bodyPr/>
          <a:lstStyle/>
          <a:p>
            <a:r>
              <a:rPr lang="en-US" dirty="0" smtClean="0"/>
              <a:t>Task: prediction LZO blocks scanned by selectivity</a:t>
            </a:r>
          </a:p>
          <a:p>
            <a:r>
              <a:rPr lang="en-US" dirty="0" smtClean="0"/>
              <a:t>Poisson model: </a:t>
            </a:r>
            <a:r>
              <a:rPr lang="en-US" dirty="0" err="1" smtClean="0"/>
              <a:t>P(observing</a:t>
            </a:r>
            <a:r>
              <a:rPr lang="en-US" dirty="0" smtClean="0"/>
              <a:t> </a:t>
            </a:r>
            <a:r>
              <a:rPr lang="en-US" i="1" dirty="0" err="1" smtClean="0"/>
              <a:t>k</a:t>
            </a:r>
            <a:r>
              <a:rPr lang="en-US" dirty="0" smtClean="0"/>
              <a:t> occurrences in a block)</a:t>
            </a:r>
          </a:p>
          <a:p>
            <a:endParaRPr lang="en-US" dirty="0" smtClean="0"/>
          </a:p>
          <a:p>
            <a:endParaRPr lang="en-US" dirty="0" smtClean="0"/>
          </a:p>
          <a:p>
            <a:r>
              <a:rPr lang="en-US" dirty="0" err="1" smtClean="0"/>
              <a:t>E(fraction</a:t>
            </a:r>
            <a:r>
              <a:rPr lang="en-US" dirty="0" smtClean="0"/>
              <a:t> of blocks scanned): </a:t>
            </a:r>
            <a:endParaRPr lang="en-US" dirty="0"/>
          </a:p>
        </p:txBody>
      </p:sp>
      <p:graphicFrame>
        <p:nvGraphicFramePr>
          <p:cNvPr id="40962" name="Object 2"/>
          <p:cNvGraphicFramePr>
            <a:graphicFrameLocks noChangeAspect="1"/>
          </p:cNvGraphicFramePr>
          <p:nvPr>
            <p:extLst>
              <p:ext uri="{D42A27DB-BD31-4B8C-83A1-F6EECF244321}">
                <p14:modId xmlns:p14="http://schemas.microsoft.com/office/powerpoint/2010/main" val="3471423945"/>
              </p:ext>
            </p:extLst>
          </p:nvPr>
        </p:nvGraphicFramePr>
        <p:xfrm>
          <a:off x="1219200" y="2327275"/>
          <a:ext cx="1636713" cy="644525"/>
        </p:xfrm>
        <a:graphic>
          <a:graphicData uri="http://schemas.openxmlformats.org/presentationml/2006/ole">
            <mc:AlternateContent xmlns:mc="http://schemas.openxmlformats.org/markup-compatibility/2006">
              <mc:Choice xmlns:v="urn:schemas-microsoft-com:vml" Requires="v">
                <p:oleObj spid="_x0000_s1179" name="Equation" r:id="rId3" imgW="965200" imgH="381000" progId="Equation.3">
                  <p:embed/>
                </p:oleObj>
              </mc:Choice>
              <mc:Fallback>
                <p:oleObj name="Equation" r:id="rId3" imgW="965200" imgH="3810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327275"/>
                        <a:ext cx="1636713" cy="644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963" name="Object 3"/>
          <p:cNvGraphicFramePr>
            <a:graphicFrameLocks noChangeAspect="1"/>
          </p:cNvGraphicFramePr>
          <p:nvPr>
            <p:extLst>
              <p:ext uri="{D42A27DB-BD31-4B8C-83A1-F6EECF244321}">
                <p14:modId xmlns:p14="http://schemas.microsoft.com/office/powerpoint/2010/main" val="2025137071"/>
              </p:ext>
            </p:extLst>
          </p:nvPr>
        </p:nvGraphicFramePr>
        <p:xfrm>
          <a:off x="1263650" y="4110037"/>
          <a:ext cx="1527175" cy="309563"/>
        </p:xfrm>
        <a:graphic>
          <a:graphicData uri="http://schemas.openxmlformats.org/presentationml/2006/ole">
            <mc:AlternateContent xmlns:mc="http://schemas.openxmlformats.org/markup-compatibility/2006">
              <mc:Choice xmlns:v="urn:schemas-microsoft-com:vml" Requires="v">
                <p:oleObj spid="_x0000_s1180" name="Equation" r:id="rId5" imgW="876300" imgH="177800" progId="Equation.3">
                  <p:embed/>
                </p:oleObj>
              </mc:Choice>
              <mc:Fallback>
                <p:oleObj name="Equation" r:id="rId5" imgW="876300" imgH="177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3650" y="4110037"/>
                        <a:ext cx="1527175" cy="309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964" name="Object 4"/>
          <p:cNvGraphicFramePr>
            <a:graphicFrameLocks noChangeAspect="1"/>
          </p:cNvGraphicFramePr>
          <p:nvPr>
            <p:extLst>
              <p:ext uri="{D42A27DB-BD31-4B8C-83A1-F6EECF244321}">
                <p14:modId xmlns:p14="http://schemas.microsoft.com/office/powerpoint/2010/main" val="1727615831"/>
              </p:ext>
            </p:extLst>
          </p:nvPr>
        </p:nvGraphicFramePr>
        <p:xfrm>
          <a:off x="3298825" y="2555875"/>
          <a:ext cx="5083175" cy="300038"/>
        </p:xfrm>
        <a:graphic>
          <a:graphicData uri="http://schemas.openxmlformats.org/presentationml/2006/ole">
            <mc:AlternateContent xmlns:mc="http://schemas.openxmlformats.org/markup-compatibility/2006">
              <mc:Choice xmlns:v="urn:schemas-microsoft-com:vml" Requires="v">
                <p:oleObj spid="_x0000_s1181" name="Equation" r:id="rId7" imgW="2997200" imgH="177800" progId="Equation.3">
                  <p:embed/>
                </p:oleObj>
              </mc:Choice>
              <mc:Fallback>
                <p:oleObj name="Equation" r:id="rId7" imgW="2997200" imgH="1778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98825" y="2555875"/>
                        <a:ext cx="5083175" cy="300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28478917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6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96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09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ock_cnt.png"/>
          <p:cNvPicPr>
            <a:picLocks noChangeAspect="1"/>
          </p:cNvPicPr>
          <p:nvPr/>
        </p:nvPicPr>
        <p:blipFill>
          <a:blip r:embed="rId2"/>
          <a:stretch>
            <a:fillRect/>
          </a:stretch>
        </p:blipFill>
        <p:spPr>
          <a:xfrm>
            <a:off x="1051560" y="1143000"/>
            <a:ext cx="6857543" cy="4800281"/>
          </a:xfrm>
          <a:prstGeom prst="rect">
            <a:avLst/>
          </a:prstGeom>
        </p:spPr>
      </p:pic>
      <p:sp>
        <p:nvSpPr>
          <p:cNvPr id="4" name="TextBox 3"/>
          <p:cNvSpPr txBox="1"/>
          <p:nvPr/>
        </p:nvSpPr>
        <p:spPr>
          <a:xfrm>
            <a:off x="4542329" y="609600"/>
            <a:ext cx="3230071" cy="584776"/>
          </a:xfrm>
          <a:prstGeom prst="rect">
            <a:avLst/>
          </a:prstGeom>
          <a:noFill/>
        </p:spPr>
        <p:txBody>
          <a:bodyPr wrap="none" rtlCol="0">
            <a:spAutoFit/>
          </a:bodyPr>
          <a:lstStyle/>
          <a:p>
            <a:r>
              <a:rPr lang="en-US" b="0" dirty="0" smtClean="0">
                <a:solidFill>
                  <a:srgbClr val="000000"/>
                </a:solidFill>
                <a:latin typeface="Gill Sans"/>
                <a:cs typeface="Gill Sans"/>
              </a:rPr>
              <a:t>Selectivity 0.001 </a:t>
            </a:r>
            <a:r>
              <a:rPr lang="en-US" b="0" dirty="0" err="1" smtClean="0">
                <a:solidFill>
                  <a:srgbClr val="000000"/>
                </a:solidFill>
                <a:latin typeface="Gill Sans"/>
                <a:cs typeface="Gill Sans"/>
                <a:sym typeface="Symbol"/>
              </a:rPr>
              <a:t></a:t>
            </a:r>
            <a:r>
              <a:rPr lang="en-US" b="0" dirty="0" smtClean="0">
                <a:solidFill>
                  <a:srgbClr val="000000"/>
                </a:solidFill>
                <a:latin typeface="Gill Sans"/>
                <a:cs typeface="Gill Sans"/>
                <a:sym typeface="Symbol"/>
              </a:rPr>
              <a:t> 82% of all blocks</a:t>
            </a:r>
          </a:p>
          <a:p>
            <a:r>
              <a:rPr lang="en-US" b="0" dirty="0" smtClean="0">
                <a:solidFill>
                  <a:srgbClr val="000000"/>
                </a:solidFill>
                <a:latin typeface="Gill Sans"/>
                <a:cs typeface="Gill Sans"/>
                <a:sym typeface="Symbol"/>
              </a:rPr>
              <a:t>Selectivity 0.002 </a:t>
            </a:r>
            <a:r>
              <a:rPr lang="en-US" b="0" dirty="0" err="1" smtClean="0">
                <a:solidFill>
                  <a:srgbClr val="000000"/>
                </a:solidFill>
                <a:latin typeface="Gill Sans"/>
                <a:cs typeface="Gill Sans"/>
                <a:sym typeface="Symbol"/>
              </a:rPr>
              <a:t></a:t>
            </a:r>
            <a:r>
              <a:rPr lang="en-US" b="0" dirty="0" smtClean="0">
                <a:solidFill>
                  <a:srgbClr val="000000"/>
                </a:solidFill>
                <a:latin typeface="Gill Sans"/>
                <a:cs typeface="Gill Sans"/>
                <a:sym typeface="Symbol"/>
              </a:rPr>
              <a:t> 97% of all blocks</a:t>
            </a:r>
            <a:endParaRPr lang="en-US" b="0" dirty="0">
              <a:solidFill>
                <a:srgbClr val="000000"/>
              </a:solidFill>
              <a:latin typeface="Gill Sans"/>
              <a:cs typeface="Gill Sans"/>
            </a:endParaRPr>
          </a:p>
        </p:txBody>
      </p:sp>
      <p:sp>
        <p:nvSpPr>
          <p:cNvPr id="5" name="TextBox 4"/>
          <p:cNvSpPr txBox="1"/>
          <p:nvPr/>
        </p:nvSpPr>
        <p:spPr>
          <a:xfrm>
            <a:off x="5791200" y="6172200"/>
            <a:ext cx="3113052" cy="461665"/>
          </a:xfrm>
          <a:prstGeom prst="rect">
            <a:avLst/>
          </a:prstGeom>
          <a:noFill/>
        </p:spPr>
        <p:txBody>
          <a:bodyPr wrap="none" rtlCol="0">
            <a:spAutoFit/>
          </a:bodyPr>
          <a:lstStyle/>
          <a:p>
            <a:r>
              <a:rPr lang="en-US" sz="2400" b="0" dirty="0" smtClean="0">
                <a:solidFill>
                  <a:srgbClr val="000000"/>
                </a:solidFill>
                <a:latin typeface="Gill Sans"/>
                <a:cs typeface="Gill Sans"/>
              </a:rPr>
              <a:t>But: can predic</a:t>
            </a:r>
            <a:r>
              <a:rPr lang="en-US" sz="2400" b="0" i="1" dirty="0" smtClean="0">
                <a:solidFill>
                  <a:srgbClr val="000000"/>
                </a:solidFill>
                <a:latin typeface="Gill Sans"/>
                <a:cs typeface="Gill Sans"/>
              </a:rPr>
              <a:t>t a priori</a:t>
            </a:r>
            <a:r>
              <a:rPr lang="en-US" sz="2400" b="0" dirty="0" smtClean="0">
                <a:solidFill>
                  <a:srgbClr val="000000"/>
                </a:solidFill>
                <a:latin typeface="Gill Sans"/>
                <a:cs typeface="Gill Sans"/>
              </a:rPr>
              <a:t>!</a:t>
            </a:r>
            <a:endParaRPr lang="en-US" sz="2400" b="0" dirty="0">
              <a:solidFill>
                <a:srgbClr val="000000"/>
              </a:solidFill>
              <a:latin typeface="Gill Sans"/>
              <a:cs typeface="Gill Sans"/>
            </a:endParaRPr>
          </a:p>
        </p:txBody>
      </p:sp>
      <p:sp>
        <p:nvSpPr>
          <p:cNvPr id="6" name="TextBox 5"/>
          <p:cNvSpPr txBox="1"/>
          <p:nvPr/>
        </p:nvSpPr>
        <p:spPr>
          <a:xfrm>
            <a:off x="381000" y="1219200"/>
            <a:ext cx="1681370" cy="338554"/>
          </a:xfrm>
          <a:prstGeom prst="rect">
            <a:avLst/>
          </a:prstGeom>
          <a:noFill/>
        </p:spPr>
        <p:txBody>
          <a:bodyPr wrap="none" rtlCol="0">
            <a:spAutoFit/>
          </a:bodyPr>
          <a:lstStyle/>
          <a:p>
            <a:r>
              <a:rPr lang="en-US" b="0" dirty="0" smtClean="0">
                <a:solidFill>
                  <a:srgbClr val="000000"/>
                </a:solidFill>
                <a:latin typeface="Gill Sans"/>
                <a:cs typeface="Gill Sans"/>
              </a:rPr>
              <a:t>Total: ~40k blocks</a:t>
            </a:r>
            <a:endParaRPr lang="en-US" b="0" dirty="0">
              <a:solidFill>
                <a:srgbClr val="000000"/>
              </a:solidFill>
              <a:latin typeface="Gill Sans"/>
              <a:cs typeface="Gill Sans"/>
            </a:endParaRPr>
          </a:p>
        </p:txBody>
      </p:sp>
    </p:spTree>
    <p:extLst>
      <p:ext uri="{BB962C8B-B14F-4D97-AF65-F5344CB8AC3E}">
        <p14:creationId xmlns:p14="http://schemas.microsoft.com/office/powerpoint/2010/main" val="161032607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Ideas</a:t>
            </a:r>
            <a:endParaRPr lang="en-US" dirty="0"/>
          </a:p>
        </p:txBody>
      </p:sp>
      <p:sp>
        <p:nvSpPr>
          <p:cNvPr id="3" name="Content Placeholder 2"/>
          <p:cNvSpPr>
            <a:spLocks noGrp="1"/>
          </p:cNvSpPr>
          <p:nvPr>
            <p:ph idx="1"/>
          </p:nvPr>
        </p:nvSpPr>
        <p:spPr/>
        <p:txBody>
          <a:bodyPr/>
          <a:lstStyle/>
          <a:p>
            <a:r>
              <a:rPr lang="en-US" dirty="0" smtClean="0"/>
              <a:t>Separate logical from physical</a:t>
            </a:r>
          </a:p>
          <a:p>
            <a:r>
              <a:rPr lang="en-US" dirty="0" smtClean="0"/>
              <a:t>Preserve HDFS block structure</a:t>
            </a:r>
          </a:p>
          <a:p>
            <a:r>
              <a:rPr lang="en-US" dirty="0" smtClean="0"/>
              <a:t>Hide physical storage layout behind </a:t>
            </a:r>
            <a:r>
              <a:rPr lang="en-US" dirty="0" err="1" smtClean="0"/>
              <a:t>InputFormats</a:t>
            </a:r>
            <a:endParaRPr lang="en-US" dirty="0"/>
          </a:p>
        </p:txBody>
      </p:sp>
    </p:spTree>
    <p:extLst>
      <p:ext uri="{BB962C8B-B14F-4D97-AF65-F5344CB8AC3E}">
        <p14:creationId xmlns:p14="http://schemas.microsoft.com/office/powerpoint/2010/main" val="3561224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Major Step Backwards?</a:t>
            </a:r>
            <a:endParaRPr lang="en-US" dirty="0"/>
          </a:p>
        </p:txBody>
      </p:sp>
      <p:sp>
        <p:nvSpPr>
          <p:cNvPr id="3" name="Content Placeholder 2"/>
          <p:cNvSpPr>
            <a:spLocks noGrp="1"/>
          </p:cNvSpPr>
          <p:nvPr>
            <p:ph idx="1"/>
          </p:nvPr>
        </p:nvSpPr>
        <p:spPr/>
        <p:txBody>
          <a:bodyPr/>
          <a:lstStyle/>
          <a:p>
            <a:r>
              <a:rPr lang="en-US" dirty="0" smtClean="0"/>
              <a:t>MapReduce is a step backward in database access:</a:t>
            </a:r>
          </a:p>
          <a:p>
            <a:pPr lvl="1"/>
            <a:r>
              <a:rPr lang="en-US" dirty="0" smtClean="0"/>
              <a:t>Schemas are good</a:t>
            </a:r>
          </a:p>
          <a:p>
            <a:pPr lvl="1"/>
            <a:r>
              <a:rPr lang="en-US" dirty="0" smtClean="0"/>
              <a:t>Separation of the schema from the application is good</a:t>
            </a:r>
          </a:p>
          <a:p>
            <a:pPr lvl="1"/>
            <a:r>
              <a:rPr lang="en-US" dirty="0" smtClean="0"/>
              <a:t>High-level access languages are good</a:t>
            </a:r>
          </a:p>
          <a:p>
            <a:r>
              <a:rPr lang="en-US" dirty="0" smtClean="0"/>
              <a:t>MapReduce is poor implementation</a:t>
            </a:r>
          </a:p>
          <a:p>
            <a:pPr lvl="1"/>
            <a:r>
              <a:rPr lang="en-US" dirty="0" smtClean="0"/>
              <a:t>Brute force and only brute force (no indexes, for example)</a:t>
            </a:r>
          </a:p>
          <a:p>
            <a:r>
              <a:rPr lang="en-US" dirty="0" smtClean="0"/>
              <a:t>MapReduce is not novel</a:t>
            </a:r>
          </a:p>
          <a:p>
            <a:r>
              <a:rPr lang="en-US" dirty="0" smtClean="0"/>
              <a:t>MapReduce is missing features</a:t>
            </a:r>
          </a:p>
          <a:p>
            <a:pPr lvl="1"/>
            <a:r>
              <a:rPr lang="en-US" dirty="0" smtClean="0"/>
              <a:t>Bulk loader, indexing, updates, transactions…</a:t>
            </a:r>
          </a:p>
          <a:p>
            <a:r>
              <a:rPr lang="en-US" dirty="0" smtClean="0"/>
              <a:t>MapReduce is incompatible with DMBS tools</a:t>
            </a:r>
          </a:p>
          <a:p>
            <a:endParaRPr lang="en-US" dirty="0"/>
          </a:p>
        </p:txBody>
      </p:sp>
      <p:sp>
        <p:nvSpPr>
          <p:cNvPr id="5" name="TextBox 4"/>
          <p:cNvSpPr txBox="1"/>
          <p:nvPr/>
        </p:nvSpPr>
        <p:spPr>
          <a:xfrm>
            <a:off x="3124200" y="1371600"/>
            <a:ext cx="575323" cy="646331"/>
          </a:xfrm>
          <a:prstGeom prst="rect">
            <a:avLst/>
          </a:prstGeom>
          <a:noFill/>
        </p:spPr>
        <p:txBody>
          <a:bodyPr wrap="none" rtlCol="0">
            <a:spAutoFit/>
          </a:bodyPr>
          <a:lstStyle/>
          <a:p>
            <a:r>
              <a:rPr lang="en-US" sz="3600" dirty="0" smtClean="0">
                <a:solidFill>
                  <a:srgbClr val="008000"/>
                </a:solidFill>
                <a:latin typeface="Zapf Dingbats"/>
                <a:ea typeface="Zapf Dingbats"/>
                <a:cs typeface="Zapf Dingbats"/>
                <a:sym typeface="Zapf Dingbats"/>
              </a:rPr>
              <a:t>✔</a:t>
            </a:r>
            <a:endParaRPr lang="en-US" sz="3600" dirty="0">
              <a:solidFill>
                <a:srgbClr val="008000"/>
              </a:solidFill>
              <a:latin typeface="Gill Sans"/>
              <a:cs typeface="Gill Sans"/>
            </a:endParaRPr>
          </a:p>
        </p:txBody>
      </p:sp>
      <p:sp>
        <p:nvSpPr>
          <p:cNvPr id="6" name="TextBox 5"/>
          <p:cNvSpPr txBox="1"/>
          <p:nvPr/>
        </p:nvSpPr>
        <p:spPr>
          <a:xfrm>
            <a:off x="6781800" y="1715869"/>
            <a:ext cx="575323" cy="646331"/>
          </a:xfrm>
          <a:prstGeom prst="rect">
            <a:avLst/>
          </a:prstGeom>
          <a:noFill/>
        </p:spPr>
        <p:txBody>
          <a:bodyPr wrap="none" rtlCol="0">
            <a:spAutoFit/>
          </a:bodyPr>
          <a:lstStyle/>
          <a:p>
            <a:r>
              <a:rPr lang="en-US" sz="3600" dirty="0" smtClean="0">
                <a:solidFill>
                  <a:srgbClr val="008000"/>
                </a:solidFill>
                <a:latin typeface="Zapf Dingbats"/>
                <a:ea typeface="Zapf Dingbats"/>
                <a:cs typeface="Zapf Dingbats"/>
                <a:sym typeface="Zapf Dingbats"/>
              </a:rPr>
              <a:t>✔</a:t>
            </a:r>
            <a:endParaRPr lang="en-US" sz="3600" dirty="0">
              <a:solidFill>
                <a:srgbClr val="008000"/>
              </a:solidFill>
              <a:latin typeface="Gill Sans"/>
              <a:cs typeface="Gill Sans"/>
            </a:endParaRPr>
          </a:p>
        </p:txBody>
      </p:sp>
      <p:sp>
        <p:nvSpPr>
          <p:cNvPr id="7" name="TextBox 6"/>
          <p:cNvSpPr txBox="1"/>
          <p:nvPr/>
        </p:nvSpPr>
        <p:spPr>
          <a:xfrm>
            <a:off x="7315200" y="3011269"/>
            <a:ext cx="575323" cy="646331"/>
          </a:xfrm>
          <a:prstGeom prst="rect">
            <a:avLst/>
          </a:prstGeom>
          <a:noFill/>
        </p:spPr>
        <p:txBody>
          <a:bodyPr wrap="none" rtlCol="0">
            <a:spAutoFit/>
          </a:bodyPr>
          <a:lstStyle/>
          <a:p>
            <a:r>
              <a:rPr lang="en-US" sz="3600" dirty="0" smtClean="0">
                <a:solidFill>
                  <a:srgbClr val="008000"/>
                </a:solidFill>
                <a:latin typeface="Zapf Dingbats"/>
                <a:ea typeface="Zapf Dingbats"/>
                <a:cs typeface="Zapf Dingbats"/>
                <a:sym typeface="Zapf Dingbats"/>
              </a:rPr>
              <a:t>✔</a:t>
            </a:r>
            <a:endParaRPr lang="en-US" sz="3600" dirty="0">
              <a:solidFill>
                <a:srgbClr val="008000"/>
              </a:solidFill>
              <a:latin typeface="Gill Sans"/>
              <a:cs typeface="Gill Sans"/>
            </a:endParaRPr>
          </a:p>
        </p:txBody>
      </p:sp>
      <p:sp>
        <p:nvSpPr>
          <p:cNvPr id="9" name="TextBox 8"/>
          <p:cNvSpPr txBox="1">
            <a:spLocks noChangeArrowheads="1"/>
          </p:cNvSpPr>
          <p:nvPr/>
        </p:nvSpPr>
        <p:spPr bwMode="auto">
          <a:xfrm>
            <a:off x="0" y="6611938"/>
            <a:ext cx="8458200" cy="246221"/>
          </a:xfrm>
          <a:prstGeom prst="rect">
            <a:avLst/>
          </a:prstGeom>
          <a:noFill/>
          <a:ln w="9525">
            <a:noFill/>
            <a:miter lim="800000"/>
            <a:headEnd/>
            <a:tailEnd/>
          </a:ln>
        </p:spPr>
        <p:txBody>
          <a:bodyPr wrap="square">
            <a:spAutoFit/>
          </a:bodyPr>
          <a:lstStyle/>
          <a:p>
            <a:r>
              <a:rPr lang="en-US" sz="1000" b="0" dirty="0">
                <a:solidFill>
                  <a:schemeClr val="bg1"/>
                </a:solidFill>
              </a:rPr>
              <a:t>Source: Blog post by DeWitt and </a:t>
            </a:r>
            <a:r>
              <a:rPr lang="en-US" sz="1000" b="0" dirty="0" err="1">
                <a:solidFill>
                  <a:schemeClr val="bg1"/>
                </a:solidFill>
              </a:rPr>
              <a:t>Stonebraker</a:t>
            </a:r>
            <a:endParaRPr lang="en-US" sz="1000" b="0" dirty="0">
              <a:solidFill>
                <a:schemeClr val="bg1"/>
              </a:solidFill>
            </a:endParaRPr>
          </a:p>
        </p:txBody>
      </p:sp>
      <p:sp>
        <p:nvSpPr>
          <p:cNvPr id="10" name="TextBox 9"/>
          <p:cNvSpPr txBox="1"/>
          <p:nvPr/>
        </p:nvSpPr>
        <p:spPr>
          <a:xfrm>
            <a:off x="6365440" y="5029200"/>
            <a:ext cx="568760" cy="646331"/>
          </a:xfrm>
          <a:prstGeom prst="rect">
            <a:avLst/>
          </a:prstGeom>
          <a:noFill/>
        </p:spPr>
        <p:txBody>
          <a:bodyPr wrap="none" rtlCol="0">
            <a:spAutoFit/>
          </a:bodyPr>
          <a:lstStyle/>
          <a:p>
            <a:r>
              <a:rPr lang="en-US" sz="3600" dirty="0" smtClean="0">
                <a:solidFill>
                  <a:srgbClr val="008000"/>
                </a:solidFill>
                <a:latin typeface="Lucida Handwriting"/>
                <a:ea typeface="Zapf Dingbats"/>
                <a:cs typeface="Lucida Handwriting"/>
                <a:sym typeface="Zapf Dingbats"/>
              </a:rPr>
              <a:t>?</a:t>
            </a:r>
            <a:endParaRPr lang="en-US" sz="3600" dirty="0">
              <a:solidFill>
                <a:srgbClr val="008000"/>
              </a:solidFill>
              <a:latin typeface="Lucida Handwriting"/>
              <a:cs typeface="Lucida Handwriting"/>
            </a:endParaRPr>
          </a:p>
        </p:txBody>
      </p:sp>
      <p:sp>
        <p:nvSpPr>
          <p:cNvPr id="11" name="TextBox 10"/>
          <p:cNvSpPr txBox="1"/>
          <p:nvPr/>
        </p:nvSpPr>
        <p:spPr>
          <a:xfrm>
            <a:off x="5029200" y="2173069"/>
            <a:ext cx="568760" cy="646331"/>
          </a:xfrm>
          <a:prstGeom prst="rect">
            <a:avLst/>
          </a:prstGeom>
          <a:noFill/>
        </p:spPr>
        <p:txBody>
          <a:bodyPr wrap="none" rtlCol="0">
            <a:spAutoFit/>
          </a:bodyPr>
          <a:lstStyle/>
          <a:p>
            <a:r>
              <a:rPr lang="en-US" sz="3600" dirty="0" smtClean="0">
                <a:solidFill>
                  <a:srgbClr val="008000"/>
                </a:solidFill>
                <a:latin typeface="Lucida Handwriting"/>
                <a:ea typeface="Zapf Dingbats"/>
                <a:cs typeface="Lucida Handwriting"/>
                <a:sym typeface="Zapf Dingbats"/>
              </a:rPr>
              <a:t>?</a:t>
            </a:r>
            <a:endParaRPr lang="en-US" sz="3600" dirty="0">
              <a:solidFill>
                <a:srgbClr val="008000"/>
              </a:solidFill>
              <a:latin typeface="Lucida Handwriting"/>
              <a:cs typeface="Lucida Handwriting"/>
            </a:endParaRPr>
          </a:p>
        </p:txBody>
      </p:sp>
    </p:spTree>
    <p:extLst>
      <p:ext uri="{BB962C8B-B14F-4D97-AF65-F5344CB8AC3E}">
        <p14:creationId xmlns:p14="http://schemas.microsoft.com/office/powerpoint/2010/main" val="121381089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S_Navy_031002-F-2828D-227_Secretary_of_Defense,_Donald_H._Rumsfeld_responds_to_a_reporter's_question_during_a_Pentagon_press_briefing.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0931" y="1"/>
            <a:ext cx="10524931" cy="6858000"/>
          </a:xfrm>
          <a:prstGeom prst="rect">
            <a:avLst/>
          </a:prstGeom>
        </p:spPr>
      </p:pic>
      <p:sp>
        <p:nvSpPr>
          <p:cNvPr id="5" name="TextBox 4"/>
          <p:cNvSpPr txBox="1"/>
          <p:nvPr/>
        </p:nvSpPr>
        <p:spPr>
          <a:xfrm>
            <a:off x="1981200" y="5200471"/>
            <a:ext cx="6477000" cy="1200329"/>
          </a:xfrm>
          <a:prstGeom prst="rect">
            <a:avLst/>
          </a:prstGeom>
          <a:noFill/>
        </p:spPr>
        <p:txBody>
          <a:bodyPr wrap="square" rtlCol="0">
            <a:spAutoFit/>
          </a:bodyPr>
          <a:lstStyle/>
          <a:p>
            <a:r>
              <a:rPr lang="en-US" sz="1800" b="0" dirty="0" smtClean="0">
                <a:latin typeface="Gill Sans"/>
                <a:cs typeface="Gill Sans"/>
              </a:rPr>
              <a:t>“there </a:t>
            </a:r>
            <a:r>
              <a:rPr lang="en-US" sz="1800" b="0" dirty="0">
                <a:latin typeface="Gill Sans"/>
                <a:cs typeface="Gill Sans"/>
              </a:rPr>
              <a:t>are known </a:t>
            </a:r>
            <a:r>
              <a:rPr lang="en-US" sz="1800" b="0" dirty="0" err="1">
                <a:latin typeface="Gill Sans"/>
                <a:cs typeface="Gill Sans"/>
              </a:rPr>
              <a:t>knowns</a:t>
            </a:r>
            <a:r>
              <a:rPr lang="en-US" sz="1800" b="0" dirty="0">
                <a:latin typeface="Gill Sans"/>
                <a:cs typeface="Gill Sans"/>
              </a:rPr>
              <a:t>; there are things we know we </a:t>
            </a:r>
            <a:r>
              <a:rPr lang="en-US" sz="1800" b="0" dirty="0" smtClean="0">
                <a:latin typeface="Gill Sans"/>
                <a:cs typeface="Gill Sans"/>
              </a:rPr>
              <a:t>know. We </a:t>
            </a:r>
            <a:r>
              <a:rPr lang="en-US" sz="1800" b="0" dirty="0">
                <a:latin typeface="Gill Sans"/>
                <a:cs typeface="Gill Sans"/>
              </a:rPr>
              <a:t>also know there are known unknowns; that is to say we know there are some things we do not know. But there are unknown </a:t>
            </a:r>
            <a:r>
              <a:rPr lang="en-US" sz="1800" b="0" dirty="0" smtClean="0">
                <a:latin typeface="Gill Sans"/>
                <a:cs typeface="Gill Sans"/>
              </a:rPr>
              <a:t>unknowns – </a:t>
            </a:r>
            <a:r>
              <a:rPr lang="en-US" sz="1800" b="0" dirty="0">
                <a:latin typeface="Gill Sans"/>
                <a:cs typeface="Gill Sans"/>
              </a:rPr>
              <a:t>the ones we don't know we don't </a:t>
            </a:r>
            <a:r>
              <a:rPr lang="en-US" sz="1800" b="0" dirty="0" smtClean="0">
                <a:latin typeface="Gill Sans"/>
                <a:cs typeface="Gill Sans"/>
              </a:rPr>
              <a:t>know…” – Donald Rumsfeld</a:t>
            </a:r>
            <a:endParaRPr lang="en-US" sz="1800" b="0" dirty="0">
              <a:latin typeface="Gill Sans"/>
              <a:cs typeface="Gill Sans"/>
            </a:endParaRPr>
          </a:p>
        </p:txBody>
      </p:sp>
      <p:sp>
        <p:nvSpPr>
          <p:cNvPr id="6" name="TextBox 5"/>
          <p:cNvSpPr txBox="1">
            <a:spLocks noChangeArrowheads="1"/>
          </p:cNvSpPr>
          <p:nvPr/>
        </p:nvSpPr>
        <p:spPr bwMode="auto">
          <a:xfrm>
            <a:off x="0" y="6611938"/>
            <a:ext cx="4419600" cy="246221"/>
          </a:xfrm>
          <a:prstGeom prst="rect">
            <a:avLst/>
          </a:prstGeom>
          <a:noFill/>
          <a:ln w="9525">
            <a:noFill/>
            <a:miter lim="800000"/>
            <a:headEnd/>
            <a:tailEnd/>
          </a:ln>
        </p:spPr>
        <p:txBody>
          <a:bodyPr wrap="square">
            <a:spAutoFit/>
          </a:bodyPr>
          <a:lstStyle/>
          <a:p>
            <a:r>
              <a:rPr lang="en-US" sz="1000" b="0" dirty="0">
                <a:solidFill>
                  <a:srgbClr val="FFFFFF"/>
                </a:solidFill>
              </a:rPr>
              <a:t>Source: </a:t>
            </a:r>
            <a:r>
              <a:rPr lang="en-US" sz="1000" b="0" dirty="0" smtClean="0">
                <a:solidFill>
                  <a:srgbClr val="FFFFFF"/>
                </a:solidFill>
              </a:rPr>
              <a:t>Wikipedia</a:t>
            </a:r>
            <a:endParaRPr lang="en-US" sz="1000" b="0" dirty="0">
              <a:solidFill>
                <a:srgbClr val="FFFFFF"/>
              </a:solidFill>
            </a:endParaRPr>
          </a:p>
        </p:txBody>
      </p:sp>
    </p:spTree>
    <p:extLst>
      <p:ext uri="{BB962C8B-B14F-4D97-AF65-F5344CB8AC3E}">
        <p14:creationId xmlns:p14="http://schemas.microsoft.com/office/powerpoint/2010/main" val="247078869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Hadoop vs. Databases: </a:t>
            </a:r>
            <a:r>
              <a:rPr lang="en-US" dirty="0" err="1" smtClean="0"/>
              <a:t>Grep</a:t>
            </a:r>
            <a:endParaRPr lang="en-US" dirty="0"/>
          </a:p>
        </p:txBody>
      </p:sp>
      <p:pic>
        <p:nvPicPr>
          <p:cNvPr id="5" name="Picture 4" descr="results-grep.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752600"/>
            <a:ext cx="8229600" cy="3200400"/>
          </a:xfrm>
          <a:prstGeom prst="rect">
            <a:avLst/>
          </a:prstGeom>
        </p:spPr>
      </p:pic>
      <p:sp>
        <p:nvSpPr>
          <p:cNvPr id="6" name="TextBox 5"/>
          <p:cNvSpPr txBox="1"/>
          <p:nvPr/>
        </p:nvSpPr>
        <p:spPr>
          <a:xfrm>
            <a:off x="1828800" y="5562600"/>
            <a:ext cx="5602415" cy="338554"/>
          </a:xfrm>
          <a:prstGeom prst="rect">
            <a:avLst/>
          </a:prstGeom>
          <a:noFill/>
        </p:spPr>
        <p:txBody>
          <a:bodyPr wrap="none" rtlCol="0">
            <a:spAutoFit/>
          </a:bodyPr>
          <a:lstStyle/>
          <a:p>
            <a:r>
              <a:rPr lang="en-US" dirty="0">
                <a:solidFill>
                  <a:schemeClr val="bg1"/>
                </a:solidFill>
                <a:latin typeface="Andale Mono"/>
                <a:cs typeface="Andale Mono"/>
              </a:rPr>
              <a:t>SELECT * FROM Data WHERE field LIKE ‘%XYZ%’;</a:t>
            </a:r>
          </a:p>
        </p:txBody>
      </p:sp>
      <p:sp>
        <p:nvSpPr>
          <p:cNvPr id="9" name="TextBox 8"/>
          <p:cNvSpPr txBox="1">
            <a:spLocks noChangeArrowheads="1"/>
          </p:cNvSpPr>
          <p:nvPr/>
        </p:nvSpPr>
        <p:spPr bwMode="auto">
          <a:xfrm>
            <a:off x="0" y="6611938"/>
            <a:ext cx="8458200" cy="246221"/>
          </a:xfrm>
          <a:prstGeom prst="rect">
            <a:avLst/>
          </a:prstGeom>
          <a:noFill/>
          <a:ln w="9525">
            <a:noFill/>
            <a:miter lim="800000"/>
            <a:headEnd/>
            <a:tailEnd/>
          </a:ln>
        </p:spPr>
        <p:txBody>
          <a:bodyPr wrap="square">
            <a:spAutoFit/>
          </a:bodyPr>
          <a:lstStyle/>
          <a:p>
            <a:r>
              <a:rPr lang="en-US" sz="1000" b="0" dirty="0">
                <a:solidFill>
                  <a:schemeClr val="bg1"/>
                </a:solidFill>
              </a:rPr>
              <a:t>Source: </a:t>
            </a:r>
            <a:r>
              <a:rPr lang="en-US" sz="1000" b="0" dirty="0" err="1" smtClean="0">
                <a:solidFill>
                  <a:schemeClr val="bg1"/>
                </a:solidFill>
              </a:rPr>
              <a:t>Pavlo</a:t>
            </a:r>
            <a:r>
              <a:rPr lang="en-US" sz="1000" b="0" dirty="0" smtClean="0">
                <a:solidFill>
                  <a:schemeClr val="bg1"/>
                </a:solidFill>
              </a:rPr>
              <a:t> et al. </a:t>
            </a:r>
            <a:r>
              <a:rPr lang="en-US" sz="1000" b="0" dirty="0">
                <a:solidFill>
                  <a:schemeClr val="bg1"/>
                </a:solidFill>
              </a:rPr>
              <a:t>(2009) A Comparison of Approaches to Large-Scale Data Analysis. </a:t>
            </a:r>
            <a:r>
              <a:rPr lang="en-US" sz="1000" b="0" dirty="0" smtClean="0">
                <a:solidFill>
                  <a:schemeClr val="bg1"/>
                </a:solidFill>
              </a:rPr>
              <a:t>SIGMOD.</a:t>
            </a:r>
            <a:endParaRPr lang="en-US" sz="1000" b="0" dirty="0">
              <a:solidFill>
                <a:schemeClr val="bg1"/>
              </a:solidFill>
            </a:endParaRPr>
          </a:p>
        </p:txBody>
      </p:sp>
    </p:spTree>
    <p:extLst>
      <p:ext uri="{BB962C8B-B14F-4D97-AF65-F5344CB8AC3E}">
        <p14:creationId xmlns:p14="http://schemas.microsoft.com/office/powerpoint/2010/main" val="11643737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Known and Unknown Unknowns</a:t>
            </a:r>
            <a:endParaRPr lang="en-US" dirty="0"/>
          </a:p>
        </p:txBody>
      </p:sp>
      <p:sp>
        <p:nvSpPr>
          <p:cNvPr id="3" name="Content Placeholder 2"/>
          <p:cNvSpPr>
            <a:spLocks noGrp="1"/>
          </p:cNvSpPr>
          <p:nvPr>
            <p:ph idx="1"/>
          </p:nvPr>
        </p:nvSpPr>
        <p:spPr/>
        <p:txBody>
          <a:bodyPr/>
          <a:lstStyle/>
          <a:p>
            <a:r>
              <a:rPr lang="en-US" dirty="0" smtClean="0"/>
              <a:t>Databases are great if you know what questions to ask</a:t>
            </a:r>
          </a:p>
          <a:p>
            <a:pPr lvl="1"/>
            <a:r>
              <a:rPr lang="en-US" dirty="0" smtClean="0"/>
              <a:t>“Known unknowns”</a:t>
            </a:r>
          </a:p>
          <a:p>
            <a:r>
              <a:rPr lang="en-US" dirty="0" smtClean="0"/>
              <a:t>What </a:t>
            </a:r>
            <a:r>
              <a:rPr lang="en-US" dirty="0" smtClean="0"/>
              <a:t>if you don’t know what you’re looking for?</a:t>
            </a:r>
          </a:p>
          <a:p>
            <a:pPr lvl="1"/>
            <a:r>
              <a:rPr lang="en-US" dirty="0" smtClean="0"/>
              <a:t>“Unknown unknowns”</a:t>
            </a:r>
          </a:p>
          <a:p>
            <a:endParaRPr lang="en-US" dirty="0" smtClean="0"/>
          </a:p>
          <a:p>
            <a:pPr lvl="1"/>
            <a:endParaRPr lang="en-US" dirty="0"/>
          </a:p>
        </p:txBody>
      </p:sp>
    </p:spTree>
    <p:extLst>
      <p:ext uri="{BB962C8B-B14F-4D97-AF65-F5344CB8AC3E}">
        <p14:creationId xmlns:p14="http://schemas.microsoft.com/office/powerpoint/2010/main" val="24101125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ood_chise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286" y="1"/>
            <a:ext cx="10282686" cy="6858000"/>
          </a:xfrm>
          <a:prstGeom prst="rect">
            <a:avLst/>
          </a:prstGeom>
        </p:spPr>
      </p:pic>
      <p:sp>
        <p:nvSpPr>
          <p:cNvPr id="5" name="TextBox 4"/>
          <p:cNvSpPr txBox="1"/>
          <p:nvPr/>
        </p:nvSpPr>
        <p:spPr>
          <a:xfrm>
            <a:off x="381000" y="304800"/>
            <a:ext cx="3152025" cy="584776"/>
          </a:xfrm>
          <a:prstGeom prst="rect">
            <a:avLst/>
          </a:prstGeom>
          <a:noFill/>
        </p:spPr>
        <p:txBody>
          <a:bodyPr wrap="none" rtlCol="0">
            <a:spAutoFit/>
          </a:bodyPr>
          <a:lstStyle/>
          <a:p>
            <a:r>
              <a:rPr lang="en-US" sz="3200" b="0" dirty="0" smtClean="0">
                <a:latin typeface="Gill Sans"/>
                <a:cs typeface="Gill Sans"/>
              </a:rPr>
              <a:t>Tweaking Hadoop</a:t>
            </a:r>
            <a:endParaRPr lang="en-US" sz="3200" b="0" dirty="0">
              <a:latin typeface="Gill Sans"/>
              <a:cs typeface="Gill Sans"/>
            </a:endParaRPr>
          </a:p>
        </p:txBody>
      </p:sp>
      <p:sp>
        <p:nvSpPr>
          <p:cNvPr id="6" name="TextBox 5"/>
          <p:cNvSpPr txBox="1">
            <a:spLocks noChangeArrowheads="1"/>
          </p:cNvSpPr>
          <p:nvPr/>
        </p:nvSpPr>
        <p:spPr bwMode="auto">
          <a:xfrm>
            <a:off x="0" y="6611938"/>
            <a:ext cx="4038600" cy="246221"/>
          </a:xfrm>
          <a:prstGeom prst="rect">
            <a:avLst/>
          </a:prstGeom>
          <a:noFill/>
          <a:ln w="9525">
            <a:noFill/>
            <a:miter lim="800000"/>
            <a:headEnd/>
            <a:tailEnd/>
          </a:ln>
        </p:spPr>
        <p:txBody>
          <a:bodyPr wrap="square">
            <a:spAutoFit/>
          </a:bodyPr>
          <a:lstStyle/>
          <a:p>
            <a:r>
              <a:rPr lang="en-US" sz="1000" b="0" dirty="0" smtClean="0"/>
              <a:t>Source: Wikipedia (Chisel)</a:t>
            </a:r>
            <a:endParaRPr lang="en-US" sz="1000" b="0" dirty="0"/>
          </a:p>
        </p:txBody>
      </p:sp>
    </p:spTree>
    <p:extLst>
      <p:ext uri="{BB962C8B-B14F-4D97-AF65-F5344CB8AC3E}">
        <p14:creationId xmlns:p14="http://schemas.microsoft.com/office/powerpoint/2010/main" val="24446675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MapReduce Hybrids</a:t>
            </a:r>
            <a:endParaRPr lang="en-US" dirty="0"/>
          </a:p>
        </p:txBody>
      </p:sp>
      <p:sp>
        <p:nvSpPr>
          <p:cNvPr id="3" name="Content Placeholder 2"/>
          <p:cNvSpPr>
            <a:spLocks noGrp="1"/>
          </p:cNvSpPr>
          <p:nvPr>
            <p:ph idx="1"/>
          </p:nvPr>
        </p:nvSpPr>
        <p:spPr/>
        <p:txBody>
          <a:bodyPr/>
          <a:lstStyle/>
          <a:p>
            <a:r>
              <a:rPr lang="en-US" dirty="0" smtClean="0"/>
              <a:t>Proposed fixes to problems with MapReduce</a:t>
            </a:r>
          </a:p>
          <a:p>
            <a:r>
              <a:rPr lang="en-US" dirty="0" smtClean="0"/>
              <a:t>Mainly presented for historical interest…</a:t>
            </a:r>
            <a:endParaRPr lang="en-US" dirty="0"/>
          </a:p>
        </p:txBody>
      </p:sp>
    </p:spTree>
    <p:extLst>
      <p:ext uri="{BB962C8B-B14F-4D97-AF65-F5344CB8AC3E}">
        <p14:creationId xmlns:p14="http://schemas.microsoft.com/office/powerpoint/2010/main" val="16251270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Hadoop + DBs = </a:t>
            </a:r>
            <a:r>
              <a:rPr lang="en-US" dirty="0" err="1" smtClean="0"/>
              <a:t>HadoopDB</a:t>
            </a:r>
            <a:endParaRPr lang="en-US" dirty="0"/>
          </a:p>
        </p:txBody>
      </p:sp>
      <p:sp>
        <p:nvSpPr>
          <p:cNvPr id="3" name="Content Placeholder 2"/>
          <p:cNvSpPr>
            <a:spLocks noGrp="1"/>
          </p:cNvSpPr>
          <p:nvPr>
            <p:ph idx="1"/>
          </p:nvPr>
        </p:nvSpPr>
        <p:spPr/>
        <p:txBody>
          <a:bodyPr/>
          <a:lstStyle/>
          <a:p>
            <a:r>
              <a:rPr lang="en-US" dirty="0" smtClean="0"/>
              <a:t>Why not have the best of both worlds?</a:t>
            </a:r>
          </a:p>
          <a:p>
            <a:pPr lvl="1"/>
            <a:r>
              <a:rPr lang="en-US" dirty="0" smtClean="0"/>
              <a:t>Parallel databases focused on performance</a:t>
            </a:r>
          </a:p>
          <a:p>
            <a:pPr lvl="1"/>
            <a:r>
              <a:rPr lang="en-US" dirty="0" smtClean="0"/>
              <a:t>Hadoop focused on scalability, flexibility, fault tolerance</a:t>
            </a:r>
          </a:p>
          <a:p>
            <a:r>
              <a:rPr lang="en-US" dirty="0" smtClean="0"/>
              <a:t>Key ideas:</a:t>
            </a:r>
          </a:p>
          <a:p>
            <a:pPr lvl="1"/>
            <a:r>
              <a:rPr lang="en-US" dirty="0" smtClean="0"/>
              <a:t>Co-locate a RDBMS on every slave node</a:t>
            </a:r>
          </a:p>
          <a:p>
            <a:pPr lvl="1"/>
            <a:r>
              <a:rPr lang="en-US" dirty="0" smtClean="0"/>
              <a:t>To the extent possible, “push down” operations into the DB</a:t>
            </a:r>
            <a:endParaRPr lang="en-US" dirty="0"/>
          </a:p>
        </p:txBody>
      </p:sp>
      <p:sp>
        <p:nvSpPr>
          <p:cNvPr id="4" name="TextBox 3"/>
          <p:cNvSpPr txBox="1">
            <a:spLocks noChangeArrowheads="1"/>
          </p:cNvSpPr>
          <p:nvPr/>
        </p:nvSpPr>
        <p:spPr bwMode="auto">
          <a:xfrm>
            <a:off x="0" y="6611938"/>
            <a:ext cx="8458200" cy="246221"/>
          </a:xfrm>
          <a:prstGeom prst="rect">
            <a:avLst/>
          </a:prstGeom>
          <a:noFill/>
          <a:ln w="9525">
            <a:noFill/>
            <a:miter lim="800000"/>
            <a:headEnd/>
            <a:tailEnd/>
          </a:ln>
        </p:spPr>
        <p:txBody>
          <a:bodyPr wrap="square">
            <a:spAutoFit/>
          </a:bodyPr>
          <a:lstStyle/>
          <a:p>
            <a:r>
              <a:rPr lang="en-US" sz="1000" b="0" dirty="0">
                <a:solidFill>
                  <a:schemeClr val="bg1"/>
                </a:solidFill>
              </a:rPr>
              <a:t>Source: </a:t>
            </a:r>
            <a:r>
              <a:rPr lang="en-US" sz="1000" b="0" dirty="0" err="1" smtClean="0">
                <a:solidFill>
                  <a:schemeClr val="bg1"/>
                </a:solidFill>
              </a:rPr>
              <a:t>Abouzeid</a:t>
            </a:r>
            <a:r>
              <a:rPr lang="en-US" sz="1000" b="0" dirty="0" smtClean="0">
                <a:solidFill>
                  <a:schemeClr val="bg1"/>
                </a:solidFill>
              </a:rPr>
              <a:t> et al. (2009</a:t>
            </a:r>
            <a:r>
              <a:rPr lang="en-US" sz="1000" b="0" dirty="0">
                <a:solidFill>
                  <a:schemeClr val="bg1"/>
                </a:solidFill>
              </a:rPr>
              <a:t>) </a:t>
            </a:r>
            <a:r>
              <a:rPr lang="en-US" sz="1000" b="0" dirty="0" err="1">
                <a:solidFill>
                  <a:schemeClr val="bg1"/>
                </a:solidFill>
              </a:rPr>
              <a:t>HadoopDB</a:t>
            </a:r>
            <a:r>
              <a:rPr lang="en-US" sz="1000" b="0" dirty="0">
                <a:solidFill>
                  <a:schemeClr val="bg1"/>
                </a:solidFill>
              </a:rPr>
              <a:t>: An Architectural Hybrid of MapReduce </a:t>
            </a:r>
            <a:r>
              <a:rPr lang="en-US" sz="1000" b="0" dirty="0" smtClean="0">
                <a:solidFill>
                  <a:schemeClr val="bg1"/>
                </a:solidFill>
              </a:rPr>
              <a:t>and DBMS </a:t>
            </a:r>
            <a:r>
              <a:rPr lang="en-US" sz="1000" b="0" dirty="0">
                <a:solidFill>
                  <a:schemeClr val="bg1"/>
                </a:solidFill>
              </a:rPr>
              <a:t>Technologies for Analytical </a:t>
            </a:r>
            <a:r>
              <a:rPr lang="en-US" sz="1000" b="0" dirty="0" smtClean="0">
                <a:solidFill>
                  <a:schemeClr val="bg1"/>
                </a:solidFill>
              </a:rPr>
              <a:t>Workloads. VLDB.</a:t>
            </a:r>
            <a:endParaRPr lang="en-US" sz="1000" b="0" dirty="0">
              <a:solidFill>
                <a:schemeClr val="bg1"/>
              </a:solidFill>
            </a:endParaRPr>
          </a:p>
        </p:txBody>
      </p:sp>
    </p:spTree>
    <p:extLst>
      <p:ext uri="{BB962C8B-B14F-4D97-AF65-F5344CB8AC3E}">
        <p14:creationId xmlns:p14="http://schemas.microsoft.com/office/powerpoint/2010/main" val="40216682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HadoopDB</a:t>
            </a:r>
            <a:r>
              <a:rPr lang="en-US" dirty="0" smtClean="0"/>
              <a:t> Architecture</a:t>
            </a:r>
            <a:endParaRPr lang="en-US" dirty="0"/>
          </a:p>
        </p:txBody>
      </p:sp>
      <p:pic>
        <p:nvPicPr>
          <p:cNvPr id="5" name="Picture 4" descr="HadoopDB-arch.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150" y="1340358"/>
            <a:ext cx="5480050" cy="4603242"/>
          </a:xfrm>
          <a:prstGeom prst="rect">
            <a:avLst/>
          </a:prstGeom>
        </p:spPr>
      </p:pic>
      <p:sp>
        <p:nvSpPr>
          <p:cNvPr id="6" name="TextBox 5"/>
          <p:cNvSpPr txBox="1">
            <a:spLocks noChangeArrowheads="1"/>
          </p:cNvSpPr>
          <p:nvPr/>
        </p:nvSpPr>
        <p:spPr bwMode="auto">
          <a:xfrm>
            <a:off x="0" y="6611938"/>
            <a:ext cx="8458200" cy="246221"/>
          </a:xfrm>
          <a:prstGeom prst="rect">
            <a:avLst/>
          </a:prstGeom>
          <a:noFill/>
          <a:ln w="9525">
            <a:noFill/>
            <a:miter lim="800000"/>
            <a:headEnd/>
            <a:tailEnd/>
          </a:ln>
        </p:spPr>
        <p:txBody>
          <a:bodyPr wrap="square">
            <a:spAutoFit/>
          </a:bodyPr>
          <a:lstStyle/>
          <a:p>
            <a:r>
              <a:rPr lang="en-US" sz="1000" b="0" dirty="0">
                <a:solidFill>
                  <a:schemeClr val="bg1"/>
                </a:solidFill>
              </a:rPr>
              <a:t>Source: </a:t>
            </a:r>
            <a:r>
              <a:rPr lang="en-US" sz="1000" b="0" dirty="0" err="1" smtClean="0">
                <a:solidFill>
                  <a:schemeClr val="bg1"/>
                </a:solidFill>
              </a:rPr>
              <a:t>Abouzeid</a:t>
            </a:r>
            <a:r>
              <a:rPr lang="en-US" sz="1000" b="0" dirty="0" smtClean="0">
                <a:solidFill>
                  <a:schemeClr val="bg1"/>
                </a:solidFill>
              </a:rPr>
              <a:t> et al. (2009</a:t>
            </a:r>
            <a:r>
              <a:rPr lang="en-US" sz="1000" b="0" dirty="0">
                <a:solidFill>
                  <a:schemeClr val="bg1"/>
                </a:solidFill>
              </a:rPr>
              <a:t>) </a:t>
            </a:r>
            <a:r>
              <a:rPr lang="en-US" sz="1000" b="0" dirty="0" err="1">
                <a:solidFill>
                  <a:schemeClr val="bg1"/>
                </a:solidFill>
              </a:rPr>
              <a:t>HadoopDB</a:t>
            </a:r>
            <a:r>
              <a:rPr lang="en-US" sz="1000" b="0" dirty="0">
                <a:solidFill>
                  <a:schemeClr val="bg1"/>
                </a:solidFill>
              </a:rPr>
              <a:t>: An Architectural Hybrid of MapReduce </a:t>
            </a:r>
            <a:r>
              <a:rPr lang="en-US" sz="1000" b="0" dirty="0" smtClean="0">
                <a:solidFill>
                  <a:schemeClr val="bg1"/>
                </a:solidFill>
              </a:rPr>
              <a:t>and DBMS </a:t>
            </a:r>
            <a:r>
              <a:rPr lang="en-US" sz="1000" b="0" dirty="0">
                <a:solidFill>
                  <a:schemeClr val="bg1"/>
                </a:solidFill>
              </a:rPr>
              <a:t>Technologies for Analytical </a:t>
            </a:r>
            <a:r>
              <a:rPr lang="en-US" sz="1000" b="0" dirty="0" smtClean="0">
                <a:solidFill>
                  <a:schemeClr val="bg1"/>
                </a:solidFill>
              </a:rPr>
              <a:t>Workloads. VLDB.</a:t>
            </a:r>
            <a:endParaRPr lang="en-US" sz="1000" b="0" dirty="0">
              <a:solidFill>
                <a:schemeClr val="bg1"/>
              </a:solidFill>
            </a:endParaRPr>
          </a:p>
        </p:txBody>
      </p:sp>
    </p:spTree>
    <p:extLst>
      <p:ext uri="{BB962C8B-B14F-4D97-AF65-F5344CB8AC3E}">
        <p14:creationId xmlns:p14="http://schemas.microsoft.com/office/powerpoint/2010/main" val="21486761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HadoopDB</a:t>
            </a:r>
            <a:r>
              <a:rPr lang="en-US" dirty="0" smtClean="0"/>
              <a:t>: Query Plans</a:t>
            </a:r>
            <a:endParaRPr lang="en-US" dirty="0"/>
          </a:p>
        </p:txBody>
      </p:sp>
      <p:sp>
        <p:nvSpPr>
          <p:cNvPr id="6" name="TextBox 5"/>
          <p:cNvSpPr txBox="1">
            <a:spLocks noChangeArrowheads="1"/>
          </p:cNvSpPr>
          <p:nvPr/>
        </p:nvSpPr>
        <p:spPr bwMode="auto">
          <a:xfrm>
            <a:off x="0" y="6611938"/>
            <a:ext cx="8458200" cy="246221"/>
          </a:xfrm>
          <a:prstGeom prst="rect">
            <a:avLst/>
          </a:prstGeom>
          <a:noFill/>
          <a:ln w="9525">
            <a:noFill/>
            <a:miter lim="800000"/>
            <a:headEnd/>
            <a:tailEnd/>
          </a:ln>
        </p:spPr>
        <p:txBody>
          <a:bodyPr wrap="square">
            <a:spAutoFit/>
          </a:bodyPr>
          <a:lstStyle/>
          <a:p>
            <a:r>
              <a:rPr lang="en-US" sz="1000" b="0" dirty="0">
                <a:solidFill>
                  <a:schemeClr val="bg1"/>
                </a:solidFill>
              </a:rPr>
              <a:t>Source: </a:t>
            </a:r>
            <a:r>
              <a:rPr lang="en-US" sz="1000" b="0" dirty="0" err="1" smtClean="0">
                <a:solidFill>
                  <a:schemeClr val="bg1"/>
                </a:solidFill>
              </a:rPr>
              <a:t>Abouzeid</a:t>
            </a:r>
            <a:r>
              <a:rPr lang="en-US" sz="1000" b="0" dirty="0" smtClean="0">
                <a:solidFill>
                  <a:schemeClr val="bg1"/>
                </a:solidFill>
              </a:rPr>
              <a:t> et al. (2009</a:t>
            </a:r>
            <a:r>
              <a:rPr lang="en-US" sz="1000" b="0" dirty="0">
                <a:solidFill>
                  <a:schemeClr val="bg1"/>
                </a:solidFill>
              </a:rPr>
              <a:t>) </a:t>
            </a:r>
            <a:r>
              <a:rPr lang="en-US" sz="1000" b="0" dirty="0" err="1">
                <a:solidFill>
                  <a:schemeClr val="bg1"/>
                </a:solidFill>
              </a:rPr>
              <a:t>HadoopDB</a:t>
            </a:r>
            <a:r>
              <a:rPr lang="en-US" sz="1000" b="0" dirty="0">
                <a:solidFill>
                  <a:schemeClr val="bg1"/>
                </a:solidFill>
              </a:rPr>
              <a:t>: An Architectural Hybrid of MapReduce </a:t>
            </a:r>
            <a:r>
              <a:rPr lang="en-US" sz="1000" b="0" dirty="0" smtClean="0">
                <a:solidFill>
                  <a:schemeClr val="bg1"/>
                </a:solidFill>
              </a:rPr>
              <a:t>and DBMS </a:t>
            </a:r>
            <a:r>
              <a:rPr lang="en-US" sz="1000" b="0" dirty="0">
                <a:solidFill>
                  <a:schemeClr val="bg1"/>
                </a:solidFill>
              </a:rPr>
              <a:t>Technologies for Analytical </a:t>
            </a:r>
            <a:r>
              <a:rPr lang="en-US" sz="1000" b="0" dirty="0" smtClean="0">
                <a:solidFill>
                  <a:schemeClr val="bg1"/>
                </a:solidFill>
              </a:rPr>
              <a:t>Workloads. VLDB.</a:t>
            </a:r>
            <a:endParaRPr lang="en-US" sz="1000" b="0" dirty="0">
              <a:solidFill>
                <a:schemeClr val="bg1"/>
              </a:solidFill>
            </a:endParaRPr>
          </a:p>
        </p:txBody>
      </p:sp>
      <p:pic>
        <p:nvPicPr>
          <p:cNvPr id="3" name="Picture 2" descr="HadoopDB-plan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1143000"/>
            <a:ext cx="5626100" cy="4688417"/>
          </a:xfrm>
          <a:prstGeom prst="rect">
            <a:avLst/>
          </a:prstGeom>
        </p:spPr>
      </p:pic>
      <p:sp>
        <p:nvSpPr>
          <p:cNvPr id="7" name="TextBox 6"/>
          <p:cNvSpPr txBox="1"/>
          <p:nvPr/>
        </p:nvSpPr>
        <p:spPr>
          <a:xfrm>
            <a:off x="2286000" y="5816024"/>
            <a:ext cx="4494239" cy="584776"/>
          </a:xfrm>
          <a:prstGeom prst="rect">
            <a:avLst/>
          </a:prstGeom>
          <a:noFill/>
        </p:spPr>
        <p:txBody>
          <a:bodyPr wrap="none" rtlCol="0">
            <a:spAutoFit/>
          </a:bodyPr>
          <a:lstStyle/>
          <a:p>
            <a:r>
              <a:rPr lang="en-US" dirty="0">
                <a:solidFill>
                  <a:schemeClr val="bg1"/>
                </a:solidFill>
                <a:latin typeface="Andale Mono"/>
                <a:cs typeface="Andale Mono"/>
              </a:rPr>
              <a:t>SELECT YEAR(</a:t>
            </a:r>
            <a:r>
              <a:rPr lang="en-US" dirty="0" err="1">
                <a:solidFill>
                  <a:schemeClr val="bg1"/>
                </a:solidFill>
                <a:latin typeface="Andale Mono"/>
                <a:cs typeface="Andale Mono"/>
              </a:rPr>
              <a:t>saleDate</a:t>
            </a:r>
            <a:r>
              <a:rPr lang="en-US" dirty="0">
                <a:solidFill>
                  <a:schemeClr val="bg1"/>
                </a:solidFill>
                <a:latin typeface="Andale Mono"/>
                <a:cs typeface="Andale Mono"/>
              </a:rPr>
              <a:t>), SUM(revenue)</a:t>
            </a:r>
          </a:p>
          <a:p>
            <a:r>
              <a:rPr lang="en-US" dirty="0">
                <a:solidFill>
                  <a:schemeClr val="bg1"/>
                </a:solidFill>
                <a:latin typeface="Andale Mono"/>
                <a:cs typeface="Andale Mono"/>
              </a:rPr>
              <a:t>FROM sales GROUP BY YEAR(</a:t>
            </a:r>
            <a:r>
              <a:rPr lang="en-US" dirty="0" err="1">
                <a:solidFill>
                  <a:schemeClr val="bg1"/>
                </a:solidFill>
                <a:latin typeface="Andale Mono"/>
                <a:cs typeface="Andale Mono"/>
              </a:rPr>
              <a:t>saleDate</a:t>
            </a:r>
            <a:r>
              <a:rPr lang="en-US" dirty="0">
                <a:solidFill>
                  <a:schemeClr val="bg1"/>
                </a:solidFill>
                <a:latin typeface="Andale Mono"/>
                <a:cs typeface="Andale Mono"/>
              </a:rPr>
              <a:t>);</a:t>
            </a:r>
          </a:p>
        </p:txBody>
      </p:sp>
    </p:spTree>
    <p:extLst>
      <p:ext uri="{BB962C8B-B14F-4D97-AF65-F5344CB8AC3E}">
        <p14:creationId xmlns:p14="http://schemas.microsoft.com/office/powerpoint/2010/main" val="24204573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MapReduce </a:t>
            </a:r>
            <a:r>
              <a:rPr lang="en-US" dirty="0" smtClean="0"/>
              <a:t>Sucks: Iterative Algorithms</a:t>
            </a:r>
            <a:endParaRPr lang="en-US" dirty="0"/>
          </a:p>
        </p:txBody>
      </p:sp>
      <p:sp>
        <p:nvSpPr>
          <p:cNvPr id="3" name="Content Placeholder 2"/>
          <p:cNvSpPr>
            <a:spLocks noGrp="1"/>
          </p:cNvSpPr>
          <p:nvPr>
            <p:ph idx="1"/>
          </p:nvPr>
        </p:nvSpPr>
        <p:spPr/>
        <p:txBody>
          <a:bodyPr/>
          <a:lstStyle/>
          <a:p>
            <a:r>
              <a:rPr lang="en-US" dirty="0" smtClean="0"/>
              <a:t>Java verbosity</a:t>
            </a:r>
          </a:p>
          <a:p>
            <a:r>
              <a:rPr lang="en-US" dirty="0" smtClean="0"/>
              <a:t>Hadoop task startup time</a:t>
            </a:r>
          </a:p>
          <a:p>
            <a:r>
              <a:rPr lang="en-US" dirty="0" smtClean="0"/>
              <a:t>Stragglers</a:t>
            </a:r>
          </a:p>
          <a:p>
            <a:r>
              <a:rPr lang="en-US" dirty="0" smtClean="0"/>
              <a:t>Needless data shuffling</a:t>
            </a:r>
          </a:p>
          <a:p>
            <a:r>
              <a:rPr lang="en-US" dirty="0" err="1" smtClean="0"/>
              <a:t>Checkpointing</a:t>
            </a:r>
            <a:r>
              <a:rPr lang="en-US" dirty="0" smtClean="0"/>
              <a:t> at each iteration</a:t>
            </a:r>
            <a:endParaRPr lang="en-US" dirty="0"/>
          </a:p>
        </p:txBody>
      </p:sp>
    </p:spTree>
    <p:extLst>
      <p:ext uri="{BB962C8B-B14F-4D97-AF65-F5344CB8AC3E}">
        <p14:creationId xmlns:p14="http://schemas.microsoft.com/office/powerpoint/2010/main" val="8084129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HaLoop</a:t>
            </a:r>
            <a:r>
              <a:rPr lang="en-US" dirty="0" smtClean="0"/>
              <a:t>: MapReduce + Iteration</a:t>
            </a:r>
            <a:endParaRPr lang="en-US" dirty="0"/>
          </a:p>
        </p:txBody>
      </p:sp>
      <p:pic>
        <p:nvPicPr>
          <p:cNvPr id="3" name="Picture 2"/>
          <p:cNvPicPr>
            <a:picLocks noChangeAspect="1"/>
          </p:cNvPicPr>
          <p:nvPr/>
        </p:nvPicPr>
        <p:blipFill>
          <a:blip r:embed="rId2"/>
          <a:stretch>
            <a:fillRect/>
          </a:stretch>
        </p:blipFill>
        <p:spPr>
          <a:xfrm>
            <a:off x="2667000" y="1529080"/>
            <a:ext cx="3474720" cy="375920"/>
          </a:xfrm>
          <a:prstGeom prst="rect">
            <a:avLst/>
          </a:prstGeom>
        </p:spPr>
      </p:pic>
      <p:sp>
        <p:nvSpPr>
          <p:cNvPr id="4" name="TextBox 3"/>
          <p:cNvSpPr txBox="1"/>
          <p:nvPr/>
        </p:nvSpPr>
        <p:spPr>
          <a:xfrm>
            <a:off x="3051917" y="1071880"/>
            <a:ext cx="2704887" cy="461665"/>
          </a:xfrm>
          <a:prstGeom prst="rect">
            <a:avLst/>
          </a:prstGeom>
          <a:solidFill>
            <a:schemeClr val="tx1"/>
          </a:solidFill>
        </p:spPr>
        <p:txBody>
          <a:bodyPr wrap="none" rtlCol="0">
            <a:spAutoFit/>
          </a:bodyPr>
          <a:lstStyle/>
          <a:p>
            <a:r>
              <a:rPr lang="en-US" sz="2400" b="0" dirty="0" smtClean="0">
                <a:solidFill>
                  <a:srgbClr val="000000"/>
                </a:solidFill>
                <a:latin typeface="Gill Sans"/>
                <a:cs typeface="Gill Sans"/>
              </a:rPr>
              <a:t>Programming Model</a:t>
            </a:r>
            <a:endParaRPr lang="en-US" sz="2400" b="0" dirty="0">
              <a:solidFill>
                <a:srgbClr val="000000"/>
              </a:solidFill>
              <a:latin typeface="Gill Sans"/>
              <a:cs typeface="Gill Sans"/>
            </a:endParaRPr>
          </a:p>
        </p:txBody>
      </p:sp>
      <p:pic>
        <p:nvPicPr>
          <p:cNvPr id="5" name="Picture 4" descr="HaLoop-PageR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905000"/>
            <a:ext cx="6591968" cy="4473121"/>
          </a:xfrm>
          <a:prstGeom prst="rect">
            <a:avLst/>
          </a:prstGeom>
        </p:spPr>
      </p:pic>
      <p:sp>
        <p:nvSpPr>
          <p:cNvPr id="6" name="TextBox 5"/>
          <p:cNvSpPr txBox="1">
            <a:spLocks noChangeArrowheads="1"/>
          </p:cNvSpPr>
          <p:nvPr/>
        </p:nvSpPr>
        <p:spPr bwMode="auto">
          <a:xfrm>
            <a:off x="0" y="6611938"/>
            <a:ext cx="8458200" cy="246221"/>
          </a:xfrm>
          <a:prstGeom prst="rect">
            <a:avLst/>
          </a:prstGeom>
          <a:noFill/>
          <a:ln w="9525">
            <a:noFill/>
            <a:miter lim="800000"/>
            <a:headEnd/>
            <a:tailEnd/>
          </a:ln>
        </p:spPr>
        <p:txBody>
          <a:bodyPr wrap="square">
            <a:spAutoFit/>
          </a:bodyPr>
          <a:lstStyle/>
          <a:p>
            <a:r>
              <a:rPr lang="en-US" sz="1000" b="0" dirty="0">
                <a:solidFill>
                  <a:schemeClr val="bg1"/>
                </a:solidFill>
              </a:rPr>
              <a:t>Source: </a:t>
            </a:r>
            <a:r>
              <a:rPr lang="en-US" sz="1000" b="0" dirty="0" smtClean="0">
                <a:solidFill>
                  <a:schemeClr val="bg1"/>
                </a:solidFill>
              </a:rPr>
              <a:t>Bu et al. (2010) </a:t>
            </a:r>
            <a:r>
              <a:rPr lang="en-US" sz="1000" b="0" dirty="0" err="1">
                <a:solidFill>
                  <a:schemeClr val="bg1"/>
                </a:solidFill>
              </a:rPr>
              <a:t>HaLoop</a:t>
            </a:r>
            <a:r>
              <a:rPr lang="en-US" sz="1000" b="0" dirty="0">
                <a:solidFill>
                  <a:schemeClr val="bg1"/>
                </a:solidFill>
              </a:rPr>
              <a:t>: Efficient Iterative Data Processing on Large </a:t>
            </a:r>
            <a:r>
              <a:rPr lang="en-US" sz="1000" b="0" dirty="0" smtClean="0">
                <a:solidFill>
                  <a:schemeClr val="bg1"/>
                </a:solidFill>
              </a:rPr>
              <a:t>Clusters. VLDB.</a:t>
            </a:r>
            <a:endParaRPr lang="en-US" sz="1000" b="0" dirty="0">
              <a:solidFill>
                <a:schemeClr val="bg1"/>
              </a:solidFill>
            </a:endParaRPr>
          </a:p>
        </p:txBody>
      </p:sp>
    </p:spTree>
    <p:extLst>
      <p:ext uri="{BB962C8B-B14F-4D97-AF65-F5344CB8AC3E}">
        <p14:creationId xmlns:p14="http://schemas.microsoft.com/office/powerpoint/2010/main" val="381172198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HaLoop</a:t>
            </a:r>
            <a:r>
              <a:rPr lang="en-US" dirty="0" smtClean="0"/>
              <a:t> Architecture</a:t>
            </a:r>
            <a:endParaRPr lang="en-US" dirty="0"/>
          </a:p>
        </p:txBody>
      </p:sp>
      <p:pic>
        <p:nvPicPr>
          <p:cNvPr id="3" name="Picture 2" descr="HaLoop-architectur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8543" y="1208942"/>
            <a:ext cx="5869057" cy="5191858"/>
          </a:xfrm>
          <a:prstGeom prst="rect">
            <a:avLst/>
          </a:prstGeom>
        </p:spPr>
      </p:pic>
      <p:sp>
        <p:nvSpPr>
          <p:cNvPr id="4" name="TextBox 3"/>
          <p:cNvSpPr txBox="1">
            <a:spLocks noChangeArrowheads="1"/>
          </p:cNvSpPr>
          <p:nvPr/>
        </p:nvSpPr>
        <p:spPr bwMode="auto">
          <a:xfrm>
            <a:off x="0" y="6611938"/>
            <a:ext cx="8458200" cy="246221"/>
          </a:xfrm>
          <a:prstGeom prst="rect">
            <a:avLst/>
          </a:prstGeom>
          <a:noFill/>
          <a:ln w="9525">
            <a:noFill/>
            <a:miter lim="800000"/>
            <a:headEnd/>
            <a:tailEnd/>
          </a:ln>
        </p:spPr>
        <p:txBody>
          <a:bodyPr wrap="square">
            <a:spAutoFit/>
          </a:bodyPr>
          <a:lstStyle/>
          <a:p>
            <a:r>
              <a:rPr lang="en-US" sz="1000" b="0" dirty="0">
                <a:solidFill>
                  <a:schemeClr val="bg1"/>
                </a:solidFill>
              </a:rPr>
              <a:t>Source: </a:t>
            </a:r>
            <a:r>
              <a:rPr lang="en-US" sz="1000" b="0" dirty="0" smtClean="0">
                <a:solidFill>
                  <a:schemeClr val="bg1"/>
                </a:solidFill>
              </a:rPr>
              <a:t>Bu et al. (2010) </a:t>
            </a:r>
            <a:r>
              <a:rPr lang="en-US" sz="1000" b="0" dirty="0" err="1">
                <a:solidFill>
                  <a:schemeClr val="bg1"/>
                </a:solidFill>
              </a:rPr>
              <a:t>HaLoop</a:t>
            </a:r>
            <a:r>
              <a:rPr lang="en-US" sz="1000" b="0" dirty="0">
                <a:solidFill>
                  <a:schemeClr val="bg1"/>
                </a:solidFill>
              </a:rPr>
              <a:t>: Efficient Iterative Data Processing on Large </a:t>
            </a:r>
            <a:r>
              <a:rPr lang="en-US" sz="1000" b="0" dirty="0" smtClean="0">
                <a:solidFill>
                  <a:schemeClr val="bg1"/>
                </a:solidFill>
              </a:rPr>
              <a:t>Clusters. VLDB.</a:t>
            </a:r>
            <a:endParaRPr lang="en-US" sz="1000" b="0" dirty="0">
              <a:solidFill>
                <a:schemeClr val="bg1"/>
              </a:solidFill>
            </a:endParaRPr>
          </a:p>
        </p:txBody>
      </p:sp>
    </p:spTree>
    <p:extLst>
      <p:ext uri="{BB962C8B-B14F-4D97-AF65-F5344CB8AC3E}">
        <p14:creationId xmlns:p14="http://schemas.microsoft.com/office/powerpoint/2010/main" val="23467567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HaLoop</a:t>
            </a:r>
            <a:r>
              <a:rPr lang="en-US" dirty="0" smtClean="0"/>
              <a:t>: Loop Aware Scheduling</a:t>
            </a:r>
            <a:endParaRPr lang="en-US" dirty="0"/>
          </a:p>
        </p:txBody>
      </p:sp>
      <p:pic>
        <p:nvPicPr>
          <p:cNvPr id="57" name="Picture 56" descr="HaLoop.pdf"/>
          <p:cNvPicPr>
            <a:picLocks noChangeAspect="1"/>
          </p:cNvPicPr>
          <p:nvPr/>
        </p:nvPicPr>
        <p:blipFill>
          <a:blip r:embed="rId2"/>
          <a:stretch>
            <a:fillRect/>
          </a:stretch>
        </p:blipFill>
        <p:spPr>
          <a:xfrm>
            <a:off x="274320" y="1981200"/>
            <a:ext cx="8641080" cy="3200400"/>
          </a:xfrm>
          <a:prstGeom prst="rect">
            <a:avLst/>
          </a:prstGeom>
        </p:spPr>
      </p:pic>
      <p:sp>
        <p:nvSpPr>
          <p:cNvPr id="4" name="TextBox 3"/>
          <p:cNvSpPr txBox="1">
            <a:spLocks noChangeArrowheads="1"/>
          </p:cNvSpPr>
          <p:nvPr/>
        </p:nvSpPr>
        <p:spPr bwMode="auto">
          <a:xfrm>
            <a:off x="0" y="6611938"/>
            <a:ext cx="8458200" cy="246221"/>
          </a:xfrm>
          <a:prstGeom prst="rect">
            <a:avLst/>
          </a:prstGeom>
          <a:noFill/>
          <a:ln w="9525">
            <a:noFill/>
            <a:miter lim="800000"/>
            <a:headEnd/>
            <a:tailEnd/>
          </a:ln>
        </p:spPr>
        <p:txBody>
          <a:bodyPr wrap="square">
            <a:spAutoFit/>
          </a:bodyPr>
          <a:lstStyle/>
          <a:p>
            <a:r>
              <a:rPr lang="en-US" sz="1000" b="0" dirty="0">
                <a:solidFill>
                  <a:schemeClr val="bg1"/>
                </a:solidFill>
              </a:rPr>
              <a:t>Source: </a:t>
            </a:r>
            <a:r>
              <a:rPr lang="en-US" sz="1000" b="0" dirty="0" smtClean="0">
                <a:solidFill>
                  <a:schemeClr val="bg1"/>
                </a:solidFill>
              </a:rPr>
              <a:t>Bu et al. (2010) </a:t>
            </a:r>
            <a:r>
              <a:rPr lang="en-US" sz="1000" b="0" dirty="0" err="1">
                <a:solidFill>
                  <a:schemeClr val="bg1"/>
                </a:solidFill>
              </a:rPr>
              <a:t>HaLoop</a:t>
            </a:r>
            <a:r>
              <a:rPr lang="en-US" sz="1000" b="0" dirty="0">
                <a:solidFill>
                  <a:schemeClr val="bg1"/>
                </a:solidFill>
              </a:rPr>
              <a:t>: Efficient Iterative Data Processing on Large </a:t>
            </a:r>
            <a:r>
              <a:rPr lang="en-US" sz="1000" b="0" dirty="0" smtClean="0">
                <a:solidFill>
                  <a:schemeClr val="bg1"/>
                </a:solidFill>
              </a:rPr>
              <a:t>Clusters. VLDB.</a:t>
            </a:r>
            <a:endParaRPr lang="en-US" sz="1000" b="0" dirty="0">
              <a:solidFill>
                <a:schemeClr val="bg1"/>
              </a:solidFill>
            </a:endParaRPr>
          </a:p>
        </p:txBody>
      </p:sp>
    </p:spTree>
    <p:extLst>
      <p:ext uri="{BB962C8B-B14F-4D97-AF65-F5344CB8AC3E}">
        <p14:creationId xmlns:p14="http://schemas.microsoft.com/office/powerpoint/2010/main" val="34740738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Hadoop vs. Databases: Select</a:t>
            </a:r>
            <a:endParaRPr lang="en-US" dirty="0"/>
          </a:p>
        </p:txBody>
      </p:sp>
      <p:sp>
        <p:nvSpPr>
          <p:cNvPr id="6" name="TextBox 5"/>
          <p:cNvSpPr txBox="1"/>
          <p:nvPr/>
        </p:nvSpPr>
        <p:spPr>
          <a:xfrm>
            <a:off x="2438400" y="5715000"/>
            <a:ext cx="4247978" cy="584776"/>
          </a:xfrm>
          <a:prstGeom prst="rect">
            <a:avLst/>
          </a:prstGeom>
          <a:noFill/>
        </p:spPr>
        <p:txBody>
          <a:bodyPr wrap="none" rtlCol="0">
            <a:spAutoFit/>
          </a:bodyPr>
          <a:lstStyle/>
          <a:p>
            <a:r>
              <a:rPr lang="en-US" dirty="0">
                <a:solidFill>
                  <a:schemeClr val="bg1"/>
                </a:solidFill>
                <a:latin typeface="Andale Mono"/>
                <a:cs typeface="Andale Mono"/>
              </a:rPr>
              <a:t>SELECT </a:t>
            </a:r>
            <a:r>
              <a:rPr lang="en-US" dirty="0" err="1">
                <a:solidFill>
                  <a:schemeClr val="bg1"/>
                </a:solidFill>
                <a:latin typeface="Andale Mono"/>
                <a:cs typeface="Andale Mono"/>
              </a:rPr>
              <a:t>pageURL</a:t>
            </a:r>
            <a:r>
              <a:rPr lang="en-US" dirty="0">
                <a:solidFill>
                  <a:schemeClr val="bg1"/>
                </a:solidFill>
                <a:latin typeface="Andale Mono"/>
                <a:cs typeface="Andale Mono"/>
              </a:rPr>
              <a:t>, </a:t>
            </a:r>
            <a:r>
              <a:rPr lang="en-US" dirty="0" err="1" smtClean="0">
                <a:solidFill>
                  <a:schemeClr val="bg1"/>
                </a:solidFill>
                <a:latin typeface="Andale Mono"/>
                <a:cs typeface="Andale Mono"/>
              </a:rPr>
              <a:t>pageRank</a:t>
            </a:r>
            <a:endParaRPr lang="en-US" dirty="0">
              <a:solidFill>
                <a:schemeClr val="bg1"/>
              </a:solidFill>
              <a:latin typeface="Andale Mono"/>
              <a:cs typeface="Andale Mono"/>
            </a:endParaRPr>
          </a:p>
          <a:p>
            <a:r>
              <a:rPr lang="en-US" dirty="0">
                <a:solidFill>
                  <a:schemeClr val="bg1"/>
                </a:solidFill>
                <a:latin typeface="Andale Mono"/>
                <a:cs typeface="Andale Mono"/>
              </a:rPr>
              <a:t>FROM Rankings WHERE </a:t>
            </a:r>
            <a:r>
              <a:rPr lang="en-US" dirty="0" err="1">
                <a:solidFill>
                  <a:schemeClr val="bg1"/>
                </a:solidFill>
                <a:latin typeface="Andale Mono"/>
                <a:cs typeface="Andale Mono"/>
              </a:rPr>
              <a:t>pageRank</a:t>
            </a:r>
            <a:r>
              <a:rPr lang="en-US" dirty="0">
                <a:solidFill>
                  <a:schemeClr val="bg1"/>
                </a:solidFill>
                <a:latin typeface="Andale Mono"/>
                <a:cs typeface="Andale Mono"/>
              </a:rPr>
              <a:t> &gt; X;</a:t>
            </a:r>
          </a:p>
        </p:txBody>
      </p:sp>
      <p:pic>
        <p:nvPicPr>
          <p:cNvPr id="3" name="Picture 2" descr="results-selectio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9775" y="1371600"/>
            <a:ext cx="5000625" cy="4200525"/>
          </a:xfrm>
          <a:prstGeom prst="rect">
            <a:avLst/>
          </a:prstGeom>
        </p:spPr>
      </p:pic>
      <p:sp>
        <p:nvSpPr>
          <p:cNvPr id="7" name="TextBox 6"/>
          <p:cNvSpPr txBox="1">
            <a:spLocks noChangeArrowheads="1"/>
          </p:cNvSpPr>
          <p:nvPr/>
        </p:nvSpPr>
        <p:spPr bwMode="auto">
          <a:xfrm>
            <a:off x="0" y="6611938"/>
            <a:ext cx="8458200" cy="246221"/>
          </a:xfrm>
          <a:prstGeom prst="rect">
            <a:avLst/>
          </a:prstGeom>
          <a:noFill/>
          <a:ln w="9525">
            <a:noFill/>
            <a:miter lim="800000"/>
            <a:headEnd/>
            <a:tailEnd/>
          </a:ln>
        </p:spPr>
        <p:txBody>
          <a:bodyPr wrap="square">
            <a:spAutoFit/>
          </a:bodyPr>
          <a:lstStyle/>
          <a:p>
            <a:r>
              <a:rPr lang="en-US" sz="1000" b="0" dirty="0">
                <a:solidFill>
                  <a:schemeClr val="bg1"/>
                </a:solidFill>
              </a:rPr>
              <a:t>Source: </a:t>
            </a:r>
            <a:r>
              <a:rPr lang="en-US" sz="1000" b="0" dirty="0" err="1" smtClean="0">
                <a:solidFill>
                  <a:schemeClr val="bg1"/>
                </a:solidFill>
              </a:rPr>
              <a:t>Pavlo</a:t>
            </a:r>
            <a:r>
              <a:rPr lang="en-US" sz="1000" b="0" dirty="0" smtClean="0">
                <a:solidFill>
                  <a:schemeClr val="bg1"/>
                </a:solidFill>
              </a:rPr>
              <a:t> et al. </a:t>
            </a:r>
            <a:r>
              <a:rPr lang="en-US" sz="1000" b="0" dirty="0">
                <a:solidFill>
                  <a:schemeClr val="bg1"/>
                </a:solidFill>
              </a:rPr>
              <a:t>(2009) A Comparison of Approaches to Large-Scale Data Analysis. </a:t>
            </a:r>
            <a:r>
              <a:rPr lang="en-US" sz="1000" b="0" dirty="0" smtClean="0">
                <a:solidFill>
                  <a:schemeClr val="bg1"/>
                </a:solidFill>
              </a:rPr>
              <a:t>SIGMOD.</a:t>
            </a:r>
            <a:endParaRPr lang="en-US" sz="1000" b="0" dirty="0">
              <a:solidFill>
                <a:schemeClr val="bg1"/>
              </a:solidFill>
            </a:endParaRPr>
          </a:p>
        </p:txBody>
      </p:sp>
    </p:spTree>
    <p:extLst>
      <p:ext uri="{BB962C8B-B14F-4D97-AF65-F5344CB8AC3E}">
        <p14:creationId xmlns:p14="http://schemas.microsoft.com/office/powerpoint/2010/main" val="16277152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HaLoop</a:t>
            </a:r>
            <a:r>
              <a:rPr lang="en-US" dirty="0" smtClean="0"/>
              <a:t>: Optimizations</a:t>
            </a:r>
            <a:endParaRPr lang="en-US" dirty="0"/>
          </a:p>
        </p:txBody>
      </p:sp>
      <p:sp>
        <p:nvSpPr>
          <p:cNvPr id="3" name="Content Placeholder 2"/>
          <p:cNvSpPr>
            <a:spLocks noGrp="1"/>
          </p:cNvSpPr>
          <p:nvPr>
            <p:ph idx="1"/>
          </p:nvPr>
        </p:nvSpPr>
        <p:spPr/>
        <p:txBody>
          <a:bodyPr/>
          <a:lstStyle/>
          <a:p>
            <a:r>
              <a:rPr lang="en-US" dirty="0" smtClean="0"/>
              <a:t>Loop-aware scheduling</a:t>
            </a:r>
          </a:p>
          <a:p>
            <a:r>
              <a:rPr lang="en-US" dirty="0" smtClean="0"/>
              <a:t>Caching</a:t>
            </a:r>
          </a:p>
          <a:p>
            <a:pPr lvl="1"/>
            <a:r>
              <a:rPr lang="en-US" dirty="0" smtClean="0"/>
              <a:t>Reducer input for invariant data</a:t>
            </a:r>
          </a:p>
          <a:p>
            <a:pPr lvl="1"/>
            <a:r>
              <a:rPr lang="en-US" dirty="0" smtClean="0"/>
              <a:t>Reducer output speeding up convergence checks</a:t>
            </a:r>
          </a:p>
          <a:p>
            <a:pPr lvl="1"/>
            <a:endParaRPr lang="en-US" dirty="0" smtClean="0"/>
          </a:p>
        </p:txBody>
      </p:sp>
      <p:sp>
        <p:nvSpPr>
          <p:cNvPr id="4" name="TextBox 3"/>
          <p:cNvSpPr txBox="1">
            <a:spLocks noChangeArrowheads="1"/>
          </p:cNvSpPr>
          <p:nvPr/>
        </p:nvSpPr>
        <p:spPr bwMode="auto">
          <a:xfrm>
            <a:off x="0" y="6611938"/>
            <a:ext cx="8458200" cy="246221"/>
          </a:xfrm>
          <a:prstGeom prst="rect">
            <a:avLst/>
          </a:prstGeom>
          <a:noFill/>
          <a:ln w="9525">
            <a:noFill/>
            <a:miter lim="800000"/>
            <a:headEnd/>
            <a:tailEnd/>
          </a:ln>
        </p:spPr>
        <p:txBody>
          <a:bodyPr wrap="square">
            <a:spAutoFit/>
          </a:bodyPr>
          <a:lstStyle/>
          <a:p>
            <a:r>
              <a:rPr lang="en-US" sz="1000" b="0" dirty="0">
                <a:solidFill>
                  <a:schemeClr val="bg1"/>
                </a:solidFill>
              </a:rPr>
              <a:t>Source: </a:t>
            </a:r>
            <a:r>
              <a:rPr lang="en-US" sz="1000" b="0" dirty="0" smtClean="0">
                <a:solidFill>
                  <a:schemeClr val="bg1"/>
                </a:solidFill>
              </a:rPr>
              <a:t>Bu et al. (2010) </a:t>
            </a:r>
            <a:r>
              <a:rPr lang="en-US" sz="1000" b="0" dirty="0" err="1">
                <a:solidFill>
                  <a:schemeClr val="bg1"/>
                </a:solidFill>
              </a:rPr>
              <a:t>HaLoop</a:t>
            </a:r>
            <a:r>
              <a:rPr lang="en-US" sz="1000" b="0" dirty="0">
                <a:solidFill>
                  <a:schemeClr val="bg1"/>
                </a:solidFill>
              </a:rPr>
              <a:t>: Efficient Iterative Data Processing on Large </a:t>
            </a:r>
            <a:r>
              <a:rPr lang="en-US" sz="1000" b="0" dirty="0" smtClean="0">
                <a:solidFill>
                  <a:schemeClr val="bg1"/>
                </a:solidFill>
              </a:rPr>
              <a:t>Clusters. VLDB.</a:t>
            </a:r>
            <a:endParaRPr lang="en-US" sz="1000" b="0" dirty="0">
              <a:solidFill>
                <a:schemeClr val="bg1"/>
              </a:solidFill>
            </a:endParaRPr>
          </a:p>
        </p:txBody>
      </p:sp>
    </p:spTree>
    <p:extLst>
      <p:ext uri="{BB962C8B-B14F-4D97-AF65-F5344CB8AC3E}">
        <p14:creationId xmlns:p14="http://schemas.microsoft.com/office/powerpoint/2010/main" val="37145889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HaLoop</a:t>
            </a:r>
            <a:r>
              <a:rPr lang="en-US" dirty="0" smtClean="0"/>
              <a:t>: Performance</a:t>
            </a:r>
            <a:endParaRPr lang="en-US" dirty="0"/>
          </a:p>
        </p:txBody>
      </p:sp>
      <p:pic>
        <p:nvPicPr>
          <p:cNvPr id="4" name="Picture 3" descr="HaLoop-performanc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064" y="1524000"/>
            <a:ext cx="8860536" cy="3886200"/>
          </a:xfrm>
          <a:prstGeom prst="rect">
            <a:avLst/>
          </a:prstGeom>
        </p:spPr>
      </p:pic>
      <p:sp>
        <p:nvSpPr>
          <p:cNvPr id="5" name="TextBox 4"/>
          <p:cNvSpPr txBox="1">
            <a:spLocks noChangeArrowheads="1"/>
          </p:cNvSpPr>
          <p:nvPr/>
        </p:nvSpPr>
        <p:spPr bwMode="auto">
          <a:xfrm>
            <a:off x="0" y="6611938"/>
            <a:ext cx="8458200" cy="246221"/>
          </a:xfrm>
          <a:prstGeom prst="rect">
            <a:avLst/>
          </a:prstGeom>
          <a:noFill/>
          <a:ln w="9525">
            <a:noFill/>
            <a:miter lim="800000"/>
            <a:headEnd/>
            <a:tailEnd/>
          </a:ln>
        </p:spPr>
        <p:txBody>
          <a:bodyPr wrap="square">
            <a:spAutoFit/>
          </a:bodyPr>
          <a:lstStyle/>
          <a:p>
            <a:r>
              <a:rPr lang="en-US" sz="1000" b="0" dirty="0">
                <a:solidFill>
                  <a:schemeClr val="bg1"/>
                </a:solidFill>
              </a:rPr>
              <a:t>Source: </a:t>
            </a:r>
            <a:r>
              <a:rPr lang="en-US" sz="1000" b="0" dirty="0" smtClean="0">
                <a:solidFill>
                  <a:schemeClr val="bg1"/>
                </a:solidFill>
              </a:rPr>
              <a:t>Bu et al. (2010) </a:t>
            </a:r>
            <a:r>
              <a:rPr lang="en-US" sz="1000" b="0" dirty="0" err="1">
                <a:solidFill>
                  <a:schemeClr val="bg1"/>
                </a:solidFill>
              </a:rPr>
              <a:t>HaLoop</a:t>
            </a:r>
            <a:r>
              <a:rPr lang="en-US" sz="1000" b="0" dirty="0">
                <a:solidFill>
                  <a:schemeClr val="bg1"/>
                </a:solidFill>
              </a:rPr>
              <a:t>: Efficient Iterative Data Processing on Large </a:t>
            </a:r>
            <a:r>
              <a:rPr lang="en-US" sz="1000" b="0" dirty="0" smtClean="0">
                <a:solidFill>
                  <a:schemeClr val="bg1"/>
                </a:solidFill>
              </a:rPr>
              <a:t>Clusters. VLDB.</a:t>
            </a:r>
            <a:endParaRPr lang="en-US" sz="1000" b="0" dirty="0">
              <a:solidFill>
                <a:schemeClr val="bg1"/>
              </a:solidFill>
            </a:endParaRPr>
          </a:p>
        </p:txBody>
      </p:sp>
    </p:spTree>
    <p:extLst>
      <p:ext uri="{BB962C8B-B14F-4D97-AF65-F5344CB8AC3E}">
        <p14:creationId xmlns:p14="http://schemas.microsoft.com/office/powerpoint/2010/main" val="33455388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960px-Wrecking_ball.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3999" cy="7315200"/>
          </a:xfrm>
          <a:prstGeom prst="rect">
            <a:avLst/>
          </a:prstGeom>
        </p:spPr>
      </p:pic>
      <p:sp>
        <p:nvSpPr>
          <p:cNvPr id="5" name="TextBox 4"/>
          <p:cNvSpPr txBox="1"/>
          <p:nvPr/>
        </p:nvSpPr>
        <p:spPr>
          <a:xfrm>
            <a:off x="381000" y="304800"/>
            <a:ext cx="3874578" cy="584776"/>
          </a:xfrm>
          <a:prstGeom prst="rect">
            <a:avLst/>
          </a:prstGeom>
          <a:noFill/>
        </p:spPr>
        <p:txBody>
          <a:bodyPr wrap="none" rtlCol="0">
            <a:spAutoFit/>
          </a:bodyPr>
          <a:lstStyle/>
          <a:p>
            <a:r>
              <a:rPr lang="en-US" sz="3200" b="0" dirty="0" smtClean="0">
                <a:latin typeface="Gill Sans"/>
                <a:cs typeface="Gill Sans"/>
              </a:rPr>
              <a:t>Beyond MapReduce…</a:t>
            </a:r>
            <a:endParaRPr lang="en-US" sz="3200" b="0" dirty="0">
              <a:latin typeface="Gill Sans"/>
              <a:cs typeface="Gill Sans"/>
            </a:endParaRPr>
          </a:p>
        </p:txBody>
      </p:sp>
      <p:sp>
        <p:nvSpPr>
          <p:cNvPr id="6" name="TextBox 5"/>
          <p:cNvSpPr txBox="1">
            <a:spLocks noChangeArrowheads="1"/>
          </p:cNvSpPr>
          <p:nvPr/>
        </p:nvSpPr>
        <p:spPr bwMode="auto">
          <a:xfrm>
            <a:off x="0" y="6611938"/>
            <a:ext cx="4038600" cy="246221"/>
          </a:xfrm>
          <a:prstGeom prst="rect">
            <a:avLst/>
          </a:prstGeom>
          <a:noFill/>
          <a:ln w="9525">
            <a:noFill/>
            <a:miter lim="800000"/>
            <a:headEnd/>
            <a:tailEnd/>
          </a:ln>
        </p:spPr>
        <p:txBody>
          <a:bodyPr wrap="square">
            <a:spAutoFit/>
          </a:bodyPr>
          <a:lstStyle/>
          <a:p>
            <a:r>
              <a:rPr lang="en-US" sz="1000" b="0" dirty="0" smtClean="0">
                <a:solidFill>
                  <a:srgbClr val="000000"/>
                </a:solidFill>
              </a:rPr>
              <a:t>Source: Wikipedia (Demolition)</a:t>
            </a:r>
            <a:endParaRPr lang="en-US" sz="1000" b="0" dirty="0">
              <a:solidFill>
                <a:srgbClr val="000000"/>
              </a:solidFill>
            </a:endParaRPr>
          </a:p>
        </p:txBody>
      </p:sp>
    </p:spTree>
    <p:extLst>
      <p:ext uri="{BB962C8B-B14F-4D97-AF65-F5344CB8AC3E}">
        <p14:creationId xmlns:p14="http://schemas.microsoft.com/office/powerpoint/2010/main" val="10689069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Hadoop </a:t>
            </a:r>
            <a:r>
              <a:rPr lang="en-US" dirty="0"/>
              <a:t>Cluster Architecture</a:t>
            </a:r>
          </a:p>
        </p:txBody>
      </p:sp>
      <p:sp>
        <p:nvSpPr>
          <p:cNvPr id="57" name="Rectangle 6"/>
          <p:cNvSpPr>
            <a:spLocks noChangeArrowheads="1"/>
          </p:cNvSpPr>
          <p:nvPr/>
        </p:nvSpPr>
        <p:spPr bwMode="auto">
          <a:xfrm>
            <a:off x="4724400" y="1981200"/>
            <a:ext cx="1981200" cy="914400"/>
          </a:xfrm>
          <a:prstGeom prst="rect">
            <a:avLst/>
          </a:prstGeom>
          <a:solidFill>
            <a:sysClr val="window" lastClr="FFFFFF"/>
          </a:solidFill>
          <a:ln w="9525" cap="flat" cmpd="sng" algn="ctr">
            <a:solidFill>
              <a:sysClr val="windowText" lastClr="000000">
                <a:shade val="95000"/>
                <a:satMod val="105000"/>
              </a:sysClr>
            </a:solidFill>
            <a:prstDash val="solid"/>
            <a:headEnd/>
            <a:tailEnd/>
          </a:ln>
          <a:effectLst>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Arial" pitchFamily="34" charset="0"/>
            </a:endParaRPr>
          </a:p>
        </p:txBody>
      </p:sp>
      <p:sp>
        <p:nvSpPr>
          <p:cNvPr id="58" name="Rectangle 35"/>
          <p:cNvSpPr>
            <a:spLocks noChangeArrowheads="1"/>
          </p:cNvSpPr>
          <p:nvPr/>
        </p:nvSpPr>
        <p:spPr bwMode="auto">
          <a:xfrm>
            <a:off x="4724400" y="2286000"/>
            <a:ext cx="1981200" cy="609600"/>
          </a:xfrm>
          <a:prstGeom prst="rect">
            <a:avLst/>
          </a:prstGeom>
          <a:noFill/>
          <a:ln w="9525" algn="ctr">
            <a:solidFill>
              <a:sysClr val="windowText" lastClr="000000"/>
            </a:solidFill>
            <a:round/>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59" name="Rectangle 6"/>
          <p:cNvSpPr>
            <a:spLocks noChangeArrowheads="1"/>
          </p:cNvSpPr>
          <p:nvPr/>
        </p:nvSpPr>
        <p:spPr bwMode="auto">
          <a:xfrm>
            <a:off x="2590800" y="1981200"/>
            <a:ext cx="1981200" cy="914400"/>
          </a:xfrm>
          <a:prstGeom prst="rect">
            <a:avLst/>
          </a:prstGeom>
          <a:solidFill>
            <a:sysClr val="window" lastClr="FFFFFF"/>
          </a:solidFill>
          <a:ln w="9525" cap="flat" cmpd="sng" algn="ctr">
            <a:solidFill>
              <a:sysClr val="windowText" lastClr="000000">
                <a:shade val="95000"/>
                <a:satMod val="105000"/>
              </a:sysClr>
            </a:solidFill>
            <a:prstDash val="solid"/>
            <a:headEnd/>
            <a:tailEnd/>
          </a:ln>
          <a:effectLst>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Arial" pitchFamily="34" charset="0"/>
            </a:endParaRPr>
          </a:p>
        </p:txBody>
      </p:sp>
      <p:sp>
        <p:nvSpPr>
          <p:cNvPr id="60" name="Rectangle 6"/>
          <p:cNvSpPr>
            <a:spLocks noChangeArrowheads="1"/>
          </p:cNvSpPr>
          <p:nvPr/>
        </p:nvSpPr>
        <p:spPr bwMode="auto">
          <a:xfrm>
            <a:off x="3657600" y="3352800"/>
            <a:ext cx="1981200" cy="1600200"/>
          </a:xfrm>
          <a:prstGeom prst="rect">
            <a:avLst/>
          </a:prstGeom>
          <a:solidFill>
            <a:sysClr val="window" lastClr="FFFFFF"/>
          </a:solidFill>
          <a:ln w="9525" cap="flat" cmpd="sng" algn="ctr">
            <a:solidFill>
              <a:sysClr val="windowText" lastClr="000000">
                <a:shade val="95000"/>
                <a:satMod val="105000"/>
              </a:sysClr>
            </a:solidFill>
            <a:prstDash val="solid"/>
            <a:headEnd/>
            <a:tailEnd/>
          </a:ln>
          <a:effectLst>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Arial" pitchFamily="34" charset="0"/>
            </a:endParaRPr>
          </a:p>
        </p:txBody>
      </p:sp>
      <p:sp>
        <p:nvSpPr>
          <p:cNvPr id="61" name="Rectangle 6"/>
          <p:cNvSpPr>
            <a:spLocks noChangeArrowheads="1"/>
          </p:cNvSpPr>
          <p:nvPr/>
        </p:nvSpPr>
        <p:spPr bwMode="auto">
          <a:xfrm>
            <a:off x="5715000" y="3352800"/>
            <a:ext cx="1981200" cy="1600200"/>
          </a:xfrm>
          <a:prstGeom prst="rect">
            <a:avLst/>
          </a:prstGeom>
          <a:solidFill>
            <a:sysClr val="window" lastClr="FFFFFF"/>
          </a:solidFill>
          <a:ln w="9525" cap="flat" cmpd="sng" algn="ctr">
            <a:solidFill>
              <a:sysClr val="windowText" lastClr="000000">
                <a:shade val="95000"/>
                <a:satMod val="105000"/>
              </a:sysClr>
            </a:solidFill>
            <a:prstDash val="solid"/>
            <a:headEnd/>
            <a:tailEnd/>
          </a:ln>
          <a:effectLst>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Arial" pitchFamily="34" charset="0"/>
            </a:endParaRPr>
          </a:p>
        </p:txBody>
      </p:sp>
      <p:sp>
        <p:nvSpPr>
          <p:cNvPr id="62" name="Rectangle 6"/>
          <p:cNvSpPr>
            <a:spLocks noChangeArrowheads="1"/>
          </p:cNvSpPr>
          <p:nvPr/>
        </p:nvSpPr>
        <p:spPr bwMode="auto">
          <a:xfrm>
            <a:off x="1600200" y="3352800"/>
            <a:ext cx="1981200" cy="1600200"/>
          </a:xfrm>
          <a:prstGeom prst="rect">
            <a:avLst/>
          </a:prstGeom>
          <a:solidFill>
            <a:sysClr val="window" lastClr="FFFFFF"/>
          </a:solidFill>
          <a:ln w="9525" cap="flat" cmpd="sng" algn="ctr">
            <a:solidFill>
              <a:sysClr val="windowText" lastClr="000000">
                <a:shade val="95000"/>
                <a:satMod val="105000"/>
              </a:sysClr>
            </a:solidFill>
            <a:prstDash val="solid"/>
            <a:headEnd/>
            <a:tailEnd/>
          </a:ln>
          <a:effectLst>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Arial" pitchFamily="34" charset="0"/>
            </a:endParaRPr>
          </a:p>
        </p:txBody>
      </p:sp>
      <p:cxnSp>
        <p:nvCxnSpPr>
          <p:cNvPr id="63" name="Straight Arrow Connector 53"/>
          <p:cNvCxnSpPr>
            <a:cxnSpLocks noChangeShapeType="1"/>
            <a:stCxn id="107" idx="2"/>
            <a:endCxn id="70" idx="0"/>
          </p:cNvCxnSpPr>
          <p:nvPr/>
        </p:nvCxnSpPr>
        <p:spPr bwMode="auto">
          <a:xfrm rot="5400000">
            <a:off x="2514600" y="2819400"/>
            <a:ext cx="1143000" cy="990600"/>
          </a:xfrm>
          <a:prstGeom prst="straightConnector1">
            <a:avLst/>
          </a:prstGeom>
          <a:noFill/>
          <a:ln w="25400" cap="flat" cmpd="sng" algn="ctr">
            <a:solidFill>
              <a:sysClr val="windowText" lastClr="000000"/>
            </a:solidFill>
            <a:prstDash val="solid"/>
            <a:headEnd/>
            <a:tailEnd type="none" w="med" len="med"/>
          </a:ln>
          <a:effectLst>
            <a:outerShdw blurRad="40000" dist="20000" dir="5400000" rotWithShape="0">
              <a:srgbClr val="000000">
                <a:alpha val="38000"/>
              </a:srgbClr>
            </a:outerShdw>
          </a:effectLst>
        </p:spPr>
      </p:cxnSp>
      <p:cxnSp>
        <p:nvCxnSpPr>
          <p:cNvPr id="64" name="Straight Arrow Connector 53"/>
          <p:cNvCxnSpPr>
            <a:cxnSpLocks noChangeShapeType="1"/>
            <a:stCxn id="107" idx="2"/>
            <a:endCxn id="82" idx="0"/>
          </p:cNvCxnSpPr>
          <p:nvPr/>
        </p:nvCxnSpPr>
        <p:spPr bwMode="auto">
          <a:xfrm rot="16200000" flipH="1">
            <a:off x="3543300" y="2781300"/>
            <a:ext cx="1143000" cy="1066800"/>
          </a:xfrm>
          <a:prstGeom prst="straightConnector1">
            <a:avLst/>
          </a:prstGeom>
          <a:noFill/>
          <a:ln w="25400" cap="flat" cmpd="sng" algn="ctr">
            <a:solidFill>
              <a:sysClr val="windowText" lastClr="000000"/>
            </a:solidFill>
            <a:prstDash val="solid"/>
            <a:headEnd/>
            <a:tailEnd type="none" w="med" len="med"/>
          </a:ln>
          <a:effectLst>
            <a:outerShdw blurRad="40000" dist="20000" dir="5400000" rotWithShape="0">
              <a:srgbClr val="000000">
                <a:alpha val="38000"/>
              </a:srgbClr>
            </a:outerShdw>
          </a:effectLst>
        </p:spPr>
      </p:cxnSp>
      <p:cxnSp>
        <p:nvCxnSpPr>
          <p:cNvPr id="65" name="Straight Arrow Connector 53"/>
          <p:cNvCxnSpPr>
            <a:cxnSpLocks noChangeShapeType="1"/>
            <a:stCxn id="107" idx="2"/>
            <a:endCxn id="94" idx="0"/>
          </p:cNvCxnSpPr>
          <p:nvPr/>
        </p:nvCxnSpPr>
        <p:spPr bwMode="auto">
          <a:xfrm rot="16200000" flipH="1">
            <a:off x="4572000" y="1752600"/>
            <a:ext cx="1143000" cy="3124200"/>
          </a:xfrm>
          <a:prstGeom prst="straightConnector1">
            <a:avLst/>
          </a:prstGeom>
          <a:noFill/>
          <a:ln w="25400" cap="flat" cmpd="sng" algn="ctr">
            <a:solidFill>
              <a:sysClr val="windowText" lastClr="000000"/>
            </a:solidFill>
            <a:prstDash val="solid"/>
            <a:headEnd/>
            <a:tailEnd type="none" w="med" len="med"/>
          </a:ln>
          <a:effectLst>
            <a:outerShdw blurRad="40000" dist="20000" dir="5400000" rotWithShape="0">
              <a:srgbClr val="000000">
                <a:alpha val="38000"/>
              </a:srgbClr>
            </a:outerShdw>
          </a:effectLst>
        </p:spPr>
      </p:cxnSp>
      <p:cxnSp>
        <p:nvCxnSpPr>
          <p:cNvPr id="66" name="Straight Arrow Connector 53"/>
          <p:cNvCxnSpPr>
            <a:cxnSpLocks noChangeShapeType="1"/>
            <a:stCxn id="109" idx="2"/>
            <a:endCxn id="79" idx="0"/>
          </p:cNvCxnSpPr>
          <p:nvPr/>
        </p:nvCxnSpPr>
        <p:spPr bwMode="auto">
          <a:xfrm rot="5400000">
            <a:off x="3771900" y="1562100"/>
            <a:ext cx="762000" cy="3124200"/>
          </a:xfrm>
          <a:prstGeom prst="straightConnector1">
            <a:avLst/>
          </a:prstGeom>
          <a:noFill/>
          <a:ln w="25400" cap="flat" cmpd="sng" algn="ctr">
            <a:solidFill>
              <a:sysClr val="windowText" lastClr="000000"/>
            </a:solidFill>
            <a:prstDash val="sysDash"/>
            <a:headEnd/>
            <a:tailEnd type="none" w="med" len="med"/>
          </a:ln>
          <a:effectLst>
            <a:outerShdw blurRad="40000" dist="20000" dir="5400000" rotWithShape="0">
              <a:srgbClr val="000000">
                <a:alpha val="38000"/>
              </a:srgbClr>
            </a:outerShdw>
          </a:effectLst>
        </p:spPr>
      </p:cxnSp>
      <p:cxnSp>
        <p:nvCxnSpPr>
          <p:cNvPr id="67" name="Straight Arrow Connector 53"/>
          <p:cNvCxnSpPr>
            <a:cxnSpLocks noChangeShapeType="1"/>
            <a:stCxn id="109" idx="2"/>
            <a:endCxn id="91" idx="0"/>
          </p:cNvCxnSpPr>
          <p:nvPr/>
        </p:nvCxnSpPr>
        <p:spPr bwMode="auto">
          <a:xfrm rot="5400000">
            <a:off x="4800600" y="2590800"/>
            <a:ext cx="762000" cy="1066800"/>
          </a:xfrm>
          <a:prstGeom prst="straightConnector1">
            <a:avLst/>
          </a:prstGeom>
          <a:noFill/>
          <a:ln w="25400" cap="flat" cmpd="sng" algn="ctr">
            <a:solidFill>
              <a:sysClr val="windowText" lastClr="000000"/>
            </a:solidFill>
            <a:prstDash val="sysDash"/>
            <a:headEnd/>
            <a:tailEnd type="none" w="med" len="med"/>
          </a:ln>
          <a:effectLst>
            <a:outerShdw blurRad="40000" dist="20000" dir="5400000" rotWithShape="0">
              <a:srgbClr val="000000">
                <a:alpha val="38000"/>
              </a:srgbClr>
            </a:outerShdw>
          </a:effectLst>
        </p:spPr>
      </p:cxnSp>
      <p:cxnSp>
        <p:nvCxnSpPr>
          <p:cNvPr id="68" name="Straight Arrow Connector 53"/>
          <p:cNvCxnSpPr>
            <a:cxnSpLocks noChangeShapeType="1"/>
            <a:stCxn id="109" idx="2"/>
            <a:endCxn id="103" idx="0"/>
          </p:cNvCxnSpPr>
          <p:nvPr/>
        </p:nvCxnSpPr>
        <p:spPr bwMode="auto">
          <a:xfrm rot="16200000" flipH="1">
            <a:off x="5829300" y="2628900"/>
            <a:ext cx="762000" cy="990600"/>
          </a:xfrm>
          <a:prstGeom prst="straightConnector1">
            <a:avLst/>
          </a:prstGeom>
          <a:noFill/>
          <a:ln w="25400" cap="flat" cmpd="sng" algn="ctr">
            <a:solidFill>
              <a:sysClr val="windowText" lastClr="000000"/>
            </a:solidFill>
            <a:prstDash val="sysDash"/>
            <a:headEnd/>
            <a:tailEnd type="none" w="med" len="med"/>
          </a:ln>
          <a:effectLst>
            <a:outerShdw blurRad="40000" dist="20000" dir="5400000" rotWithShape="0">
              <a:srgbClr val="000000">
                <a:alpha val="38000"/>
              </a:srgbClr>
            </a:outerShdw>
          </a:effectLst>
        </p:spPr>
      </p:cxnSp>
      <p:sp>
        <p:nvSpPr>
          <p:cNvPr id="69" name="Rectangle 6"/>
          <p:cNvSpPr>
            <a:spLocks noChangeArrowheads="1"/>
          </p:cNvSpPr>
          <p:nvPr/>
        </p:nvSpPr>
        <p:spPr bwMode="auto">
          <a:xfrm>
            <a:off x="1752600" y="3886200"/>
            <a:ext cx="1676400" cy="609600"/>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headEnd/>
            <a:tailEnd/>
          </a:ln>
          <a:effectLst>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Arial" pitchFamily="34" charset="0"/>
            </a:endParaRPr>
          </a:p>
        </p:txBody>
      </p:sp>
      <p:sp>
        <p:nvSpPr>
          <p:cNvPr id="70" name="Rectangle 4"/>
          <p:cNvSpPr>
            <a:spLocks noChangeArrowheads="1"/>
          </p:cNvSpPr>
          <p:nvPr/>
        </p:nvSpPr>
        <p:spPr bwMode="auto">
          <a:xfrm>
            <a:off x="1752600" y="3886200"/>
            <a:ext cx="1676400" cy="304800"/>
          </a:xfrm>
          <a:prstGeom prst="rect">
            <a:avLst/>
          </a:prstGeom>
          <a:solidFill>
            <a:sysClr val="windowText" lastClr="000000">
              <a:lumMod val="65000"/>
              <a:lumOff val="35000"/>
            </a:sysClr>
          </a:solidFill>
          <a:ln w="9525" algn="ctr">
            <a:solidFill>
              <a:sysClr val="windowText" lastClr="000000"/>
            </a:solidFill>
            <a:round/>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err="1" smtClean="0">
                <a:ln>
                  <a:noFill/>
                </a:ln>
                <a:solidFill>
                  <a:sysClr val="window" lastClr="FFFFFF"/>
                </a:solidFill>
                <a:effectLst/>
                <a:uLnTx/>
                <a:uFillTx/>
                <a:latin typeface="Arial" pitchFamily="34" charset="0"/>
                <a:cs typeface="Arial" pitchFamily="34" charset="0"/>
              </a:rPr>
              <a:t>datanode</a:t>
            </a:r>
            <a:r>
              <a:rPr kumimoji="0" lang="en-US" sz="1200" b="1" i="0" u="none" strike="noStrike" kern="0" cap="none" spc="0" normalizeH="0" baseline="0" noProof="0" dirty="0" smtClean="0">
                <a:ln>
                  <a:noFill/>
                </a:ln>
                <a:solidFill>
                  <a:sysClr val="window" lastClr="FFFFFF"/>
                </a:solidFill>
                <a:effectLst/>
                <a:uLnTx/>
                <a:uFillTx/>
                <a:latin typeface="Arial" pitchFamily="34" charset="0"/>
                <a:cs typeface="Arial" pitchFamily="34" charset="0"/>
              </a:rPr>
              <a:t> daemon</a:t>
            </a:r>
            <a:endParaRPr kumimoji="0" lang="en-US" sz="1200" b="1" i="0" u="none" strike="noStrike" kern="0" cap="none" spc="0" normalizeH="0" baseline="0" noProof="0" dirty="0">
              <a:ln>
                <a:noFill/>
              </a:ln>
              <a:solidFill>
                <a:sysClr val="window" lastClr="FFFFFF"/>
              </a:solidFill>
              <a:effectLst/>
              <a:uLnTx/>
              <a:uFillTx/>
              <a:latin typeface="Arial" pitchFamily="34" charset="0"/>
              <a:cs typeface="Arial" pitchFamily="34" charset="0"/>
            </a:endParaRPr>
          </a:p>
        </p:txBody>
      </p:sp>
      <p:sp>
        <p:nvSpPr>
          <p:cNvPr id="71" name="Rectangle 35"/>
          <p:cNvSpPr>
            <a:spLocks noChangeArrowheads="1"/>
          </p:cNvSpPr>
          <p:nvPr/>
        </p:nvSpPr>
        <p:spPr bwMode="auto">
          <a:xfrm>
            <a:off x="1752600" y="4191000"/>
            <a:ext cx="1676400" cy="304800"/>
          </a:xfrm>
          <a:prstGeom prst="rect">
            <a:avLst/>
          </a:prstGeom>
          <a:noFill/>
          <a:ln w="9525" algn="ctr">
            <a:solidFill>
              <a:sysClr val="windowText" lastClr="000000"/>
            </a:solidFill>
            <a:round/>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Linux file system</a:t>
            </a:r>
          </a:p>
        </p:txBody>
      </p:sp>
      <p:sp>
        <p:nvSpPr>
          <p:cNvPr id="72" name="Flowchart: Magnetic Disk 36"/>
          <p:cNvSpPr>
            <a:spLocks noChangeArrowheads="1"/>
          </p:cNvSpPr>
          <p:nvPr/>
        </p:nvSpPr>
        <p:spPr bwMode="auto">
          <a:xfrm>
            <a:off x="2022902" y="4572001"/>
            <a:ext cx="304800" cy="304800"/>
          </a:xfrm>
          <a:prstGeom prst="flowChartMagneticDisk">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headEnd/>
            <a:tailEnd/>
          </a:ln>
          <a:effectLst>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Arial" pitchFamily="34" charset="0"/>
            </a:endParaRPr>
          </a:p>
        </p:txBody>
      </p:sp>
      <p:sp>
        <p:nvSpPr>
          <p:cNvPr id="73" name="Flowchart: Magnetic Disk 37"/>
          <p:cNvSpPr>
            <a:spLocks noChangeArrowheads="1"/>
          </p:cNvSpPr>
          <p:nvPr/>
        </p:nvSpPr>
        <p:spPr bwMode="auto">
          <a:xfrm>
            <a:off x="2556302" y="4572001"/>
            <a:ext cx="304800" cy="304800"/>
          </a:xfrm>
          <a:prstGeom prst="flowChartMagneticDisk">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headEnd/>
            <a:tailEnd/>
          </a:ln>
          <a:effectLst>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Arial" pitchFamily="34" charset="0"/>
            </a:endParaRPr>
          </a:p>
        </p:txBody>
      </p:sp>
      <p:cxnSp>
        <p:nvCxnSpPr>
          <p:cNvPr id="74" name="Straight Connector 38"/>
          <p:cNvCxnSpPr>
            <a:cxnSpLocks noChangeShapeType="1"/>
          </p:cNvCxnSpPr>
          <p:nvPr/>
        </p:nvCxnSpPr>
        <p:spPr bwMode="auto">
          <a:xfrm rot="5400000">
            <a:off x="1756203" y="4610101"/>
            <a:ext cx="228600" cy="3175"/>
          </a:xfrm>
          <a:prstGeom prst="line">
            <a:avLst/>
          </a:prstGeom>
          <a:noFill/>
          <a:ln w="9525" algn="ctr">
            <a:solidFill>
              <a:sysClr val="windowText" lastClr="000000"/>
            </a:solidFill>
            <a:round/>
            <a:headEnd/>
            <a:tailEnd/>
          </a:ln>
        </p:spPr>
      </p:cxnSp>
      <p:cxnSp>
        <p:nvCxnSpPr>
          <p:cNvPr id="75" name="Straight Connector 39"/>
          <p:cNvCxnSpPr>
            <a:cxnSpLocks noChangeShapeType="1"/>
            <a:endCxn id="72" idx="2"/>
          </p:cNvCxnSpPr>
          <p:nvPr/>
        </p:nvCxnSpPr>
        <p:spPr bwMode="auto">
          <a:xfrm>
            <a:off x="1870502" y="4724401"/>
            <a:ext cx="152400" cy="1588"/>
          </a:xfrm>
          <a:prstGeom prst="line">
            <a:avLst/>
          </a:prstGeom>
          <a:noFill/>
          <a:ln w="9525" algn="ctr">
            <a:solidFill>
              <a:sysClr val="windowText" lastClr="000000"/>
            </a:solidFill>
            <a:round/>
            <a:headEnd/>
            <a:tailEnd/>
          </a:ln>
        </p:spPr>
      </p:cxnSp>
      <p:cxnSp>
        <p:nvCxnSpPr>
          <p:cNvPr id="76" name="Straight Connector 40"/>
          <p:cNvCxnSpPr>
            <a:cxnSpLocks noChangeShapeType="1"/>
          </p:cNvCxnSpPr>
          <p:nvPr/>
        </p:nvCxnSpPr>
        <p:spPr bwMode="auto">
          <a:xfrm rot="5400000">
            <a:off x="2289603" y="4608513"/>
            <a:ext cx="228600" cy="3175"/>
          </a:xfrm>
          <a:prstGeom prst="line">
            <a:avLst/>
          </a:prstGeom>
          <a:noFill/>
          <a:ln w="9525" algn="ctr">
            <a:solidFill>
              <a:sysClr val="windowText" lastClr="000000"/>
            </a:solidFill>
            <a:round/>
            <a:headEnd/>
            <a:tailEnd/>
          </a:ln>
        </p:spPr>
      </p:cxnSp>
      <p:cxnSp>
        <p:nvCxnSpPr>
          <p:cNvPr id="77" name="Straight Connector 41"/>
          <p:cNvCxnSpPr>
            <a:cxnSpLocks noChangeShapeType="1"/>
          </p:cNvCxnSpPr>
          <p:nvPr/>
        </p:nvCxnSpPr>
        <p:spPr bwMode="auto">
          <a:xfrm>
            <a:off x="2403902" y="4722814"/>
            <a:ext cx="152400" cy="3175"/>
          </a:xfrm>
          <a:prstGeom prst="line">
            <a:avLst/>
          </a:prstGeom>
          <a:noFill/>
          <a:ln w="9525" algn="ctr">
            <a:solidFill>
              <a:sysClr val="windowText" lastClr="000000"/>
            </a:solidFill>
            <a:round/>
            <a:headEnd/>
            <a:tailEnd/>
          </a:ln>
        </p:spPr>
      </p:cxnSp>
      <p:sp>
        <p:nvSpPr>
          <p:cNvPr id="78" name="TextBox 42"/>
          <p:cNvSpPr txBox="1">
            <a:spLocks noChangeArrowheads="1"/>
          </p:cNvSpPr>
          <p:nvPr/>
        </p:nvSpPr>
        <p:spPr bwMode="auto">
          <a:xfrm>
            <a:off x="3013502" y="4538664"/>
            <a:ext cx="415498" cy="369332"/>
          </a:xfrm>
          <a:prstGeom prst="rect">
            <a:avLst/>
          </a:prstGeom>
          <a:noFill/>
          <a:ln w="9525">
            <a:noFill/>
            <a:miter lim="800000"/>
            <a:headEnd/>
            <a:tailEnd/>
          </a:ln>
        </p:spPr>
        <p:txBody>
          <a:bodyPr wrap="none">
            <a:spAutoFit/>
          </a:bodyPr>
          <a:lstStyle/>
          <a:p>
            <a:r>
              <a:rPr lang="en-US">
                <a:latin typeface="Arial" pitchFamily="34" charset="0"/>
                <a:cs typeface="Arial" pitchFamily="34" charset="0"/>
              </a:rPr>
              <a:t>…</a:t>
            </a:r>
          </a:p>
        </p:txBody>
      </p:sp>
      <p:sp>
        <p:nvSpPr>
          <p:cNvPr id="79" name="Rectangle 4"/>
          <p:cNvSpPr>
            <a:spLocks noChangeArrowheads="1"/>
          </p:cNvSpPr>
          <p:nvPr/>
        </p:nvSpPr>
        <p:spPr bwMode="auto">
          <a:xfrm>
            <a:off x="1752600" y="3505200"/>
            <a:ext cx="1676400" cy="304800"/>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err="1" smtClean="0">
                <a:ln>
                  <a:noFill/>
                </a:ln>
                <a:solidFill>
                  <a:schemeClr val="bg1"/>
                </a:solidFill>
                <a:effectLst/>
                <a:uLnTx/>
                <a:uFillTx/>
                <a:latin typeface="Arial" pitchFamily="34" charset="0"/>
                <a:cs typeface="Arial" pitchFamily="34" charset="0"/>
              </a:rPr>
              <a:t>tasktracker</a:t>
            </a:r>
            <a:endParaRPr kumimoji="0" lang="en-US" sz="1200" b="1" i="0" u="none" strike="noStrike" kern="0" cap="none" spc="0" normalizeH="0" baseline="0" noProof="0" dirty="0">
              <a:ln>
                <a:noFill/>
              </a:ln>
              <a:solidFill>
                <a:schemeClr val="bg1"/>
              </a:solidFill>
              <a:effectLst/>
              <a:uLnTx/>
              <a:uFillTx/>
              <a:latin typeface="Arial" pitchFamily="34" charset="0"/>
              <a:cs typeface="Arial" pitchFamily="34" charset="0"/>
            </a:endParaRPr>
          </a:p>
        </p:txBody>
      </p:sp>
      <p:sp>
        <p:nvSpPr>
          <p:cNvPr id="80" name="Rectangle 4"/>
          <p:cNvSpPr>
            <a:spLocks noChangeArrowheads="1"/>
          </p:cNvSpPr>
          <p:nvPr/>
        </p:nvSpPr>
        <p:spPr bwMode="auto">
          <a:xfrm>
            <a:off x="1600200" y="4953000"/>
            <a:ext cx="1981200" cy="304800"/>
          </a:xfrm>
          <a:prstGeom prst="rect">
            <a:avLst/>
          </a:prstGeom>
          <a:solidFill>
            <a:sysClr val="windowText" lastClr="000000"/>
          </a:solidFill>
          <a:ln w="9525" algn="ctr">
            <a:solidFill>
              <a:sysClr val="windowText" lastClr="000000"/>
            </a:solidFill>
            <a:round/>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ysClr val="window" lastClr="FFFFFF"/>
                </a:solidFill>
                <a:effectLst/>
                <a:uLnTx/>
                <a:uFillTx/>
                <a:latin typeface="Arial" pitchFamily="34" charset="0"/>
                <a:cs typeface="Arial" pitchFamily="34" charset="0"/>
              </a:rPr>
              <a:t>slave node</a:t>
            </a:r>
            <a:endParaRPr kumimoji="0" lang="en-US" sz="1200" b="1" i="0" u="none" strike="noStrike" kern="0" cap="none" spc="0" normalizeH="0" baseline="0" noProof="0" dirty="0">
              <a:ln>
                <a:noFill/>
              </a:ln>
              <a:solidFill>
                <a:sysClr val="window" lastClr="FFFFFF"/>
              </a:solidFill>
              <a:effectLst/>
              <a:uLnTx/>
              <a:uFillTx/>
              <a:latin typeface="Arial" pitchFamily="34" charset="0"/>
              <a:cs typeface="Arial" pitchFamily="34" charset="0"/>
            </a:endParaRPr>
          </a:p>
        </p:txBody>
      </p:sp>
      <p:sp>
        <p:nvSpPr>
          <p:cNvPr id="81" name="Rectangle 6"/>
          <p:cNvSpPr>
            <a:spLocks noChangeArrowheads="1"/>
          </p:cNvSpPr>
          <p:nvPr/>
        </p:nvSpPr>
        <p:spPr bwMode="auto">
          <a:xfrm>
            <a:off x="3810000" y="3886200"/>
            <a:ext cx="1676400" cy="609600"/>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headEnd/>
            <a:tailEnd/>
          </a:ln>
          <a:effectLst>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Arial" pitchFamily="34" charset="0"/>
            </a:endParaRPr>
          </a:p>
        </p:txBody>
      </p:sp>
      <p:sp>
        <p:nvSpPr>
          <p:cNvPr id="82" name="Rectangle 4"/>
          <p:cNvSpPr>
            <a:spLocks noChangeArrowheads="1"/>
          </p:cNvSpPr>
          <p:nvPr/>
        </p:nvSpPr>
        <p:spPr bwMode="auto">
          <a:xfrm>
            <a:off x="3810000" y="3886200"/>
            <a:ext cx="1676400" cy="304800"/>
          </a:xfrm>
          <a:prstGeom prst="rect">
            <a:avLst/>
          </a:prstGeom>
          <a:solidFill>
            <a:sysClr val="windowText" lastClr="000000">
              <a:lumMod val="65000"/>
              <a:lumOff val="35000"/>
            </a:sysClr>
          </a:solidFill>
          <a:ln w="9525" algn="ctr">
            <a:solidFill>
              <a:sysClr val="windowText" lastClr="000000"/>
            </a:solidFill>
            <a:round/>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err="1" smtClean="0">
                <a:ln>
                  <a:noFill/>
                </a:ln>
                <a:solidFill>
                  <a:sysClr val="window" lastClr="FFFFFF"/>
                </a:solidFill>
                <a:effectLst/>
                <a:uLnTx/>
                <a:uFillTx/>
                <a:latin typeface="Arial" pitchFamily="34" charset="0"/>
                <a:cs typeface="Arial" pitchFamily="34" charset="0"/>
              </a:rPr>
              <a:t>datanode</a:t>
            </a:r>
            <a:r>
              <a:rPr kumimoji="0" lang="en-US" sz="1200" b="1" i="0" u="none" strike="noStrike" kern="0" cap="none" spc="0" normalizeH="0" baseline="0" noProof="0" dirty="0" smtClean="0">
                <a:ln>
                  <a:noFill/>
                </a:ln>
                <a:solidFill>
                  <a:sysClr val="window" lastClr="FFFFFF"/>
                </a:solidFill>
                <a:effectLst/>
                <a:uLnTx/>
                <a:uFillTx/>
                <a:latin typeface="Arial" pitchFamily="34" charset="0"/>
                <a:cs typeface="Arial" pitchFamily="34" charset="0"/>
              </a:rPr>
              <a:t> daemon</a:t>
            </a:r>
            <a:endParaRPr kumimoji="0" lang="en-US" sz="1200" b="1" i="0" u="none" strike="noStrike" kern="0" cap="none" spc="0" normalizeH="0" baseline="0" noProof="0" dirty="0">
              <a:ln>
                <a:noFill/>
              </a:ln>
              <a:solidFill>
                <a:sysClr val="window" lastClr="FFFFFF"/>
              </a:solidFill>
              <a:effectLst/>
              <a:uLnTx/>
              <a:uFillTx/>
              <a:latin typeface="Arial" pitchFamily="34" charset="0"/>
              <a:cs typeface="Arial" pitchFamily="34" charset="0"/>
            </a:endParaRPr>
          </a:p>
        </p:txBody>
      </p:sp>
      <p:sp>
        <p:nvSpPr>
          <p:cNvPr id="83" name="Rectangle 35"/>
          <p:cNvSpPr>
            <a:spLocks noChangeArrowheads="1"/>
          </p:cNvSpPr>
          <p:nvPr/>
        </p:nvSpPr>
        <p:spPr bwMode="auto">
          <a:xfrm>
            <a:off x="3810000" y="4191000"/>
            <a:ext cx="1676400" cy="304800"/>
          </a:xfrm>
          <a:prstGeom prst="rect">
            <a:avLst/>
          </a:prstGeom>
          <a:noFill/>
          <a:ln w="9525" algn="ctr">
            <a:solidFill>
              <a:sysClr val="windowText" lastClr="000000"/>
            </a:solidFill>
            <a:round/>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Linux file system</a:t>
            </a:r>
          </a:p>
        </p:txBody>
      </p:sp>
      <p:sp>
        <p:nvSpPr>
          <p:cNvPr id="84" name="Flowchart: Magnetic Disk 36"/>
          <p:cNvSpPr>
            <a:spLocks noChangeArrowheads="1"/>
          </p:cNvSpPr>
          <p:nvPr/>
        </p:nvSpPr>
        <p:spPr bwMode="auto">
          <a:xfrm>
            <a:off x="4080302" y="4572001"/>
            <a:ext cx="304800" cy="304800"/>
          </a:xfrm>
          <a:prstGeom prst="flowChartMagneticDisk">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headEnd/>
            <a:tailEnd/>
          </a:ln>
          <a:effectLst>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Arial" pitchFamily="34" charset="0"/>
            </a:endParaRPr>
          </a:p>
        </p:txBody>
      </p:sp>
      <p:sp>
        <p:nvSpPr>
          <p:cNvPr id="85" name="Flowchart: Magnetic Disk 37"/>
          <p:cNvSpPr>
            <a:spLocks noChangeArrowheads="1"/>
          </p:cNvSpPr>
          <p:nvPr/>
        </p:nvSpPr>
        <p:spPr bwMode="auto">
          <a:xfrm>
            <a:off x="4613702" y="4572001"/>
            <a:ext cx="304800" cy="304800"/>
          </a:xfrm>
          <a:prstGeom prst="flowChartMagneticDisk">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headEnd/>
            <a:tailEnd/>
          </a:ln>
          <a:effectLst>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Arial" pitchFamily="34" charset="0"/>
            </a:endParaRPr>
          </a:p>
        </p:txBody>
      </p:sp>
      <p:cxnSp>
        <p:nvCxnSpPr>
          <p:cNvPr id="86" name="Straight Connector 38"/>
          <p:cNvCxnSpPr>
            <a:cxnSpLocks noChangeShapeType="1"/>
          </p:cNvCxnSpPr>
          <p:nvPr/>
        </p:nvCxnSpPr>
        <p:spPr bwMode="auto">
          <a:xfrm rot="5400000">
            <a:off x="3813603" y="4610101"/>
            <a:ext cx="228600" cy="3175"/>
          </a:xfrm>
          <a:prstGeom prst="line">
            <a:avLst/>
          </a:prstGeom>
          <a:noFill/>
          <a:ln w="9525" algn="ctr">
            <a:solidFill>
              <a:sysClr val="windowText" lastClr="000000"/>
            </a:solidFill>
            <a:round/>
            <a:headEnd/>
            <a:tailEnd/>
          </a:ln>
        </p:spPr>
      </p:cxnSp>
      <p:cxnSp>
        <p:nvCxnSpPr>
          <p:cNvPr id="87" name="Straight Connector 39"/>
          <p:cNvCxnSpPr>
            <a:cxnSpLocks noChangeShapeType="1"/>
            <a:endCxn id="84" idx="2"/>
          </p:cNvCxnSpPr>
          <p:nvPr/>
        </p:nvCxnSpPr>
        <p:spPr bwMode="auto">
          <a:xfrm>
            <a:off x="3927902" y="4724401"/>
            <a:ext cx="152400" cy="1588"/>
          </a:xfrm>
          <a:prstGeom prst="line">
            <a:avLst/>
          </a:prstGeom>
          <a:noFill/>
          <a:ln w="9525" algn="ctr">
            <a:solidFill>
              <a:sysClr val="windowText" lastClr="000000"/>
            </a:solidFill>
            <a:round/>
            <a:headEnd/>
            <a:tailEnd/>
          </a:ln>
        </p:spPr>
      </p:cxnSp>
      <p:cxnSp>
        <p:nvCxnSpPr>
          <p:cNvPr id="88" name="Straight Connector 40"/>
          <p:cNvCxnSpPr>
            <a:cxnSpLocks noChangeShapeType="1"/>
          </p:cNvCxnSpPr>
          <p:nvPr/>
        </p:nvCxnSpPr>
        <p:spPr bwMode="auto">
          <a:xfrm rot="5400000">
            <a:off x="4347003" y="4608513"/>
            <a:ext cx="228600" cy="3175"/>
          </a:xfrm>
          <a:prstGeom prst="line">
            <a:avLst/>
          </a:prstGeom>
          <a:noFill/>
          <a:ln w="9525" algn="ctr">
            <a:solidFill>
              <a:sysClr val="windowText" lastClr="000000"/>
            </a:solidFill>
            <a:round/>
            <a:headEnd/>
            <a:tailEnd/>
          </a:ln>
        </p:spPr>
      </p:cxnSp>
      <p:cxnSp>
        <p:nvCxnSpPr>
          <p:cNvPr id="89" name="Straight Connector 41"/>
          <p:cNvCxnSpPr>
            <a:cxnSpLocks noChangeShapeType="1"/>
          </p:cNvCxnSpPr>
          <p:nvPr/>
        </p:nvCxnSpPr>
        <p:spPr bwMode="auto">
          <a:xfrm>
            <a:off x="4461302" y="4722814"/>
            <a:ext cx="152400" cy="3175"/>
          </a:xfrm>
          <a:prstGeom prst="line">
            <a:avLst/>
          </a:prstGeom>
          <a:noFill/>
          <a:ln w="9525" algn="ctr">
            <a:solidFill>
              <a:sysClr val="windowText" lastClr="000000"/>
            </a:solidFill>
            <a:round/>
            <a:headEnd/>
            <a:tailEnd/>
          </a:ln>
        </p:spPr>
      </p:cxnSp>
      <p:sp>
        <p:nvSpPr>
          <p:cNvPr id="90" name="TextBox 42"/>
          <p:cNvSpPr txBox="1">
            <a:spLocks noChangeArrowheads="1"/>
          </p:cNvSpPr>
          <p:nvPr/>
        </p:nvSpPr>
        <p:spPr bwMode="auto">
          <a:xfrm>
            <a:off x="5070902" y="4538664"/>
            <a:ext cx="415498" cy="369332"/>
          </a:xfrm>
          <a:prstGeom prst="rect">
            <a:avLst/>
          </a:prstGeom>
          <a:noFill/>
          <a:ln w="9525">
            <a:noFill/>
            <a:miter lim="800000"/>
            <a:headEnd/>
            <a:tailEnd/>
          </a:ln>
        </p:spPr>
        <p:txBody>
          <a:bodyPr wrap="none">
            <a:spAutoFit/>
          </a:bodyPr>
          <a:lstStyle/>
          <a:p>
            <a:r>
              <a:rPr lang="en-US">
                <a:latin typeface="Arial" pitchFamily="34" charset="0"/>
                <a:cs typeface="Arial" pitchFamily="34" charset="0"/>
              </a:rPr>
              <a:t>…</a:t>
            </a:r>
          </a:p>
        </p:txBody>
      </p:sp>
      <p:sp>
        <p:nvSpPr>
          <p:cNvPr id="91" name="Rectangle 4"/>
          <p:cNvSpPr>
            <a:spLocks noChangeArrowheads="1"/>
          </p:cNvSpPr>
          <p:nvPr/>
        </p:nvSpPr>
        <p:spPr bwMode="auto">
          <a:xfrm>
            <a:off x="3810000" y="3505200"/>
            <a:ext cx="1676400" cy="304800"/>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err="1" smtClean="0">
                <a:ln>
                  <a:noFill/>
                </a:ln>
                <a:solidFill>
                  <a:schemeClr val="bg1"/>
                </a:solidFill>
                <a:effectLst/>
                <a:uLnTx/>
                <a:uFillTx/>
                <a:latin typeface="Arial" pitchFamily="34" charset="0"/>
                <a:cs typeface="Arial" pitchFamily="34" charset="0"/>
              </a:rPr>
              <a:t>tasktracker</a:t>
            </a:r>
            <a:endParaRPr kumimoji="0" lang="en-US" sz="1200" b="1" i="0" u="none" strike="noStrike" kern="0" cap="none" spc="0" normalizeH="0" baseline="0" noProof="0" dirty="0">
              <a:ln>
                <a:noFill/>
              </a:ln>
              <a:solidFill>
                <a:schemeClr val="bg1"/>
              </a:solidFill>
              <a:effectLst/>
              <a:uLnTx/>
              <a:uFillTx/>
              <a:latin typeface="Arial" pitchFamily="34" charset="0"/>
              <a:cs typeface="Arial" pitchFamily="34" charset="0"/>
            </a:endParaRPr>
          </a:p>
        </p:txBody>
      </p:sp>
      <p:sp>
        <p:nvSpPr>
          <p:cNvPr id="92" name="Rectangle 4"/>
          <p:cNvSpPr>
            <a:spLocks noChangeArrowheads="1"/>
          </p:cNvSpPr>
          <p:nvPr/>
        </p:nvSpPr>
        <p:spPr bwMode="auto">
          <a:xfrm>
            <a:off x="3657600" y="4953000"/>
            <a:ext cx="1981200" cy="304800"/>
          </a:xfrm>
          <a:prstGeom prst="rect">
            <a:avLst/>
          </a:prstGeom>
          <a:solidFill>
            <a:sysClr val="windowText" lastClr="000000"/>
          </a:solidFill>
          <a:ln w="9525" algn="ctr">
            <a:solidFill>
              <a:sysClr val="windowText" lastClr="000000"/>
            </a:solidFill>
            <a:round/>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ysClr val="window" lastClr="FFFFFF"/>
                </a:solidFill>
                <a:effectLst/>
                <a:uLnTx/>
                <a:uFillTx/>
                <a:latin typeface="Arial" pitchFamily="34" charset="0"/>
                <a:cs typeface="Arial" pitchFamily="34" charset="0"/>
              </a:rPr>
              <a:t>slave node</a:t>
            </a:r>
            <a:endParaRPr kumimoji="0" lang="en-US" sz="1200" b="1" i="0" u="none" strike="noStrike" kern="0" cap="none" spc="0" normalizeH="0" baseline="0" noProof="0" dirty="0">
              <a:ln>
                <a:noFill/>
              </a:ln>
              <a:solidFill>
                <a:sysClr val="window" lastClr="FFFFFF"/>
              </a:solidFill>
              <a:effectLst/>
              <a:uLnTx/>
              <a:uFillTx/>
              <a:latin typeface="Arial" pitchFamily="34" charset="0"/>
              <a:cs typeface="Arial" pitchFamily="34" charset="0"/>
            </a:endParaRPr>
          </a:p>
        </p:txBody>
      </p:sp>
      <p:sp>
        <p:nvSpPr>
          <p:cNvPr id="93" name="Rectangle 6"/>
          <p:cNvSpPr>
            <a:spLocks noChangeArrowheads="1"/>
          </p:cNvSpPr>
          <p:nvPr/>
        </p:nvSpPr>
        <p:spPr bwMode="auto">
          <a:xfrm>
            <a:off x="5867400" y="3886200"/>
            <a:ext cx="1676400" cy="609600"/>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headEnd/>
            <a:tailEnd/>
          </a:ln>
          <a:effectLst>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Arial" pitchFamily="34" charset="0"/>
            </a:endParaRPr>
          </a:p>
        </p:txBody>
      </p:sp>
      <p:sp>
        <p:nvSpPr>
          <p:cNvPr id="94" name="Rectangle 4"/>
          <p:cNvSpPr>
            <a:spLocks noChangeArrowheads="1"/>
          </p:cNvSpPr>
          <p:nvPr/>
        </p:nvSpPr>
        <p:spPr bwMode="auto">
          <a:xfrm>
            <a:off x="5867400" y="3886200"/>
            <a:ext cx="1676400" cy="304800"/>
          </a:xfrm>
          <a:prstGeom prst="rect">
            <a:avLst/>
          </a:prstGeom>
          <a:solidFill>
            <a:sysClr val="windowText" lastClr="000000">
              <a:lumMod val="65000"/>
              <a:lumOff val="35000"/>
            </a:sysClr>
          </a:solidFill>
          <a:ln w="9525" algn="ctr">
            <a:solidFill>
              <a:sysClr val="windowText" lastClr="000000"/>
            </a:solidFill>
            <a:round/>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err="1" smtClean="0">
                <a:ln>
                  <a:noFill/>
                </a:ln>
                <a:solidFill>
                  <a:sysClr val="window" lastClr="FFFFFF"/>
                </a:solidFill>
                <a:effectLst/>
                <a:uLnTx/>
                <a:uFillTx/>
                <a:latin typeface="Arial" pitchFamily="34" charset="0"/>
                <a:cs typeface="Arial" pitchFamily="34" charset="0"/>
              </a:rPr>
              <a:t>datanode</a:t>
            </a:r>
            <a:r>
              <a:rPr kumimoji="0" lang="en-US" sz="1200" b="1" i="0" u="none" strike="noStrike" kern="0" cap="none" spc="0" normalizeH="0" baseline="0" noProof="0" dirty="0" smtClean="0">
                <a:ln>
                  <a:noFill/>
                </a:ln>
                <a:solidFill>
                  <a:sysClr val="window" lastClr="FFFFFF"/>
                </a:solidFill>
                <a:effectLst/>
                <a:uLnTx/>
                <a:uFillTx/>
                <a:latin typeface="Arial" pitchFamily="34" charset="0"/>
                <a:cs typeface="Arial" pitchFamily="34" charset="0"/>
              </a:rPr>
              <a:t> daemon</a:t>
            </a:r>
            <a:endParaRPr kumimoji="0" lang="en-US" sz="1200" b="1" i="0" u="none" strike="noStrike" kern="0" cap="none" spc="0" normalizeH="0" baseline="0" noProof="0" dirty="0">
              <a:ln>
                <a:noFill/>
              </a:ln>
              <a:solidFill>
                <a:sysClr val="window" lastClr="FFFFFF"/>
              </a:solidFill>
              <a:effectLst/>
              <a:uLnTx/>
              <a:uFillTx/>
              <a:latin typeface="Arial" pitchFamily="34" charset="0"/>
              <a:cs typeface="Arial" pitchFamily="34" charset="0"/>
            </a:endParaRPr>
          </a:p>
        </p:txBody>
      </p:sp>
      <p:sp>
        <p:nvSpPr>
          <p:cNvPr id="95" name="Rectangle 35"/>
          <p:cNvSpPr>
            <a:spLocks noChangeArrowheads="1"/>
          </p:cNvSpPr>
          <p:nvPr/>
        </p:nvSpPr>
        <p:spPr bwMode="auto">
          <a:xfrm>
            <a:off x="5867400" y="4191000"/>
            <a:ext cx="1676400" cy="304800"/>
          </a:xfrm>
          <a:prstGeom prst="rect">
            <a:avLst/>
          </a:prstGeom>
          <a:noFill/>
          <a:ln w="9525" algn="ctr">
            <a:solidFill>
              <a:sysClr val="windowText" lastClr="000000"/>
            </a:solidFill>
            <a:round/>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Linux file system</a:t>
            </a:r>
          </a:p>
        </p:txBody>
      </p:sp>
      <p:sp>
        <p:nvSpPr>
          <p:cNvPr id="96" name="Flowchart: Magnetic Disk 36"/>
          <p:cNvSpPr>
            <a:spLocks noChangeArrowheads="1"/>
          </p:cNvSpPr>
          <p:nvPr/>
        </p:nvSpPr>
        <p:spPr bwMode="auto">
          <a:xfrm>
            <a:off x="6137702" y="4572001"/>
            <a:ext cx="304800" cy="304800"/>
          </a:xfrm>
          <a:prstGeom prst="flowChartMagneticDisk">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headEnd/>
            <a:tailEnd/>
          </a:ln>
          <a:effectLst>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Arial" pitchFamily="34" charset="0"/>
            </a:endParaRPr>
          </a:p>
        </p:txBody>
      </p:sp>
      <p:sp>
        <p:nvSpPr>
          <p:cNvPr id="97" name="Flowchart: Magnetic Disk 37"/>
          <p:cNvSpPr>
            <a:spLocks noChangeArrowheads="1"/>
          </p:cNvSpPr>
          <p:nvPr/>
        </p:nvSpPr>
        <p:spPr bwMode="auto">
          <a:xfrm>
            <a:off x="6671102" y="4572001"/>
            <a:ext cx="304800" cy="304800"/>
          </a:xfrm>
          <a:prstGeom prst="flowChartMagneticDisk">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headEnd/>
            <a:tailEnd/>
          </a:ln>
          <a:effectLst>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Arial" pitchFamily="34" charset="0"/>
            </a:endParaRPr>
          </a:p>
        </p:txBody>
      </p:sp>
      <p:cxnSp>
        <p:nvCxnSpPr>
          <p:cNvPr id="98" name="Straight Connector 38"/>
          <p:cNvCxnSpPr>
            <a:cxnSpLocks noChangeShapeType="1"/>
          </p:cNvCxnSpPr>
          <p:nvPr/>
        </p:nvCxnSpPr>
        <p:spPr bwMode="auto">
          <a:xfrm rot="5400000">
            <a:off x="5871003" y="4610101"/>
            <a:ext cx="228600" cy="3175"/>
          </a:xfrm>
          <a:prstGeom prst="line">
            <a:avLst/>
          </a:prstGeom>
          <a:noFill/>
          <a:ln w="9525" algn="ctr">
            <a:solidFill>
              <a:sysClr val="windowText" lastClr="000000"/>
            </a:solidFill>
            <a:round/>
            <a:headEnd/>
            <a:tailEnd/>
          </a:ln>
        </p:spPr>
      </p:cxnSp>
      <p:cxnSp>
        <p:nvCxnSpPr>
          <p:cNvPr id="99" name="Straight Connector 39"/>
          <p:cNvCxnSpPr>
            <a:cxnSpLocks noChangeShapeType="1"/>
            <a:endCxn id="96" idx="2"/>
          </p:cNvCxnSpPr>
          <p:nvPr/>
        </p:nvCxnSpPr>
        <p:spPr bwMode="auto">
          <a:xfrm>
            <a:off x="5985302" y="4724401"/>
            <a:ext cx="152400" cy="1588"/>
          </a:xfrm>
          <a:prstGeom prst="line">
            <a:avLst/>
          </a:prstGeom>
          <a:noFill/>
          <a:ln w="9525" algn="ctr">
            <a:solidFill>
              <a:sysClr val="windowText" lastClr="000000"/>
            </a:solidFill>
            <a:round/>
            <a:headEnd/>
            <a:tailEnd/>
          </a:ln>
        </p:spPr>
      </p:cxnSp>
      <p:cxnSp>
        <p:nvCxnSpPr>
          <p:cNvPr id="100" name="Straight Connector 40"/>
          <p:cNvCxnSpPr>
            <a:cxnSpLocks noChangeShapeType="1"/>
          </p:cNvCxnSpPr>
          <p:nvPr/>
        </p:nvCxnSpPr>
        <p:spPr bwMode="auto">
          <a:xfrm rot="5400000">
            <a:off x="6404403" y="4608513"/>
            <a:ext cx="228600" cy="3175"/>
          </a:xfrm>
          <a:prstGeom prst="line">
            <a:avLst/>
          </a:prstGeom>
          <a:noFill/>
          <a:ln w="9525" algn="ctr">
            <a:solidFill>
              <a:sysClr val="windowText" lastClr="000000"/>
            </a:solidFill>
            <a:round/>
            <a:headEnd/>
            <a:tailEnd/>
          </a:ln>
        </p:spPr>
      </p:cxnSp>
      <p:cxnSp>
        <p:nvCxnSpPr>
          <p:cNvPr id="101" name="Straight Connector 41"/>
          <p:cNvCxnSpPr>
            <a:cxnSpLocks noChangeShapeType="1"/>
          </p:cNvCxnSpPr>
          <p:nvPr/>
        </p:nvCxnSpPr>
        <p:spPr bwMode="auto">
          <a:xfrm>
            <a:off x="6518702" y="4722814"/>
            <a:ext cx="152400" cy="3175"/>
          </a:xfrm>
          <a:prstGeom prst="line">
            <a:avLst/>
          </a:prstGeom>
          <a:noFill/>
          <a:ln w="9525" algn="ctr">
            <a:solidFill>
              <a:sysClr val="windowText" lastClr="000000"/>
            </a:solidFill>
            <a:round/>
            <a:headEnd/>
            <a:tailEnd/>
          </a:ln>
        </p:spPr>
      </p:cxnSp>
      <p:sp>
        <p:nvSpPr>
          <p:cNvPr id="102" name="TextBox 42"/>
          <p:cNvSpPr txBox="1">
            <a:spLocks noChangeArrowheads="1"/>
          </p:cNvSpPr>
          <p:nvPr/>
        </p:nvSpPr>
        <p:spPr bwMode="auto">
          <a:xfrm>
            <a:off x="7128302" y="4538664"/>
            <a:ext cx="415498" cy="369332"/>
          </a:xfrm>
          <a:prstGeom prst="rect">
            <a:avLst/>
          </a:prstGeom>
          <a:noFill/>
          <a:ln w="9525">
            <a:noFill/>
            <a:miter lim="800000"/>
            <a:headEnd/>
            <a:tailEnd/>
          </a:ln>
        </p:spPr>
        <p:txBody>
          <a:bodyPr wrap="none">
            <a:spAutoFit/>
          </a:bodyPr>
          <a:lstStyle/>
          <a:p>
            <a:r>
              <a:rPr lang="en-US">
                <a:latin typeface="Arial" pitchFamily="34" charset="0"/>
                <a:cs typeface="Arial" pitchFamily="34" charset="0"/>
              </a:rPr>
              <a:t>…</a:t>
            </a:r>
          </a:p>
        </p:txBody>
      </p:sp>
      <p:sp>
        <p:nvSpPr>
          <p:cNvPr id="103" name="Rectangle 4"/>
          <p:cNvSpPr>
            <a:spLocks noChangeArrowheads="1"/>
          </p:cNvSpPr>
          <p:nvPr/>
        </p:nvSpPr>
        <p:spPr bwMode="auto">
          <a:xfrm>
            <a:off x="5867400" y="3505200"/>
            <a:ext cx="1676400" cy="304800"/>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err="1" smtClean="0">
                <a:ln>
                  <a:noFill/>
                </a:ln>
                <a:solidFill>
                  <a:schemeClr val="bg1"/>
                </a:solidFill>
                <a:effectLst/>
                <a:uLnTx/>
                <a:uFillTx/>
                <a:latin typeface="Arial" pitchFamily="34" charset="0"/>
                <a:cs typeface="Arial" pitchFamily="34" charset="0"/>
              </a:rPr>
              <a:t>tasktracker</a:t>
            </a:r>
            <a:endParaRPr kumimoji="0" lang="en-US" sz="1200" b="1" i="0" u="none" strike="noStrike" kern="0" cap="none" spc="0" normalizeH="0" baseline="0" noProof="0" dirty="0">
              <a:ln>
                <a:noFill/>
              </a:ln>
              <a:solidFill>
                <a:schemeClr val="bg1"/>
              </a:solidFill>
              <a:effectLst/>
              <a:uLnTx/>
              <a:uFillTx/>
              <a:latin typeface="Arial" pitchFamily="34" charset="0"/>
              <a:cs typeface="Arial" pitchFamily="34" charset="0"/>
            </a:endParaRPr>
          </a:p>
        </p:txBody>
      </p:sp>
      <p:sp>
        <p:nvSpPr>
          <p:cNvPr id="104" name="Rectangle 4"/>
          <p:cNvSpPr>
            <a:spLocks noChangeArrowheads="1"/>
          </p:cNvSpPr>
          <p:nvPr/>
        </p:nvSpPr>
        <p:spPr bwMode="auto">
          <a:xfrm>
            <a:off x="5715000" y="4953000"/>
            <a:ext cx="1981200" cy="304800"/>
          </a:xfrm>
          <a:prstGeom prst="rect">
            <a:avLst/>
          </a:prstGeom>
          <a:solidFill>
            <a:sysClr val="windowText" lastClr="000000"/>
          </a:solidFill>
          <a:ln w="9525" algn="ctr">
            <a:solidFill>
              <a:sysClr val="windowText" lastClr="000000"/>
            </a:solidFill>
            <a:round/>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ysClr val="window" lastClr="FFFFFF"/>
                </a:solidFill>
                <a:effectLst/>
                <a:uLnTx/>
                <a:uFillTx/>
                <a:latin typeface="Arial" pitchFamily="34" charset="0"/>
                <a:cs typeface="Arial" pitchFamily="34" charset="0"/>
              </a:rPr>
              <a:t>slave node</a:t>
            </a:r>
            <a:endParaRPr kumimoji="0" lang="en-US" sz="1200" b="1" i="0" u="none" strike="noStrike" kern="0" cap="none" spc="0" normalizeH="0" baseline="0" noProof="0" dirty="0">
              <a:ln>
                <a:noFill/>
              </a:ln>
              <a:solidFill>
                <a:sysClr val="window" lastClr="FFFFFF"/>
              </a:solidFill>
              <a:effectLst/>
              <a:uLnTx/>
              <a:uFillTx/>
              <a:latin typeface="Arial" pitchFamily="34" charset="0"/>
              <a:cs typeface="Arial" pitchFamily="34" charset="0"/>
            </a:endParaRPr>
          </a:p>
        </p:txBody>
      </p:sp>
      <p:sp>
        <p:nvSpPr>
          <p:cNvPr id="105" name="Rectangle 4"/>
          <p:cNvSpPr>
            <a:spLocks noChangeArrowheads="1"/>
          </p:cNvSpPr>
          <p:nvPr/>
        </p:nvSpPr>
        <p:spPr bwMode="auto">
          <a:xfrm>
            <a:off x="2590800" y="1981200"/>
            <a:ext cx="1981200" cy="304800"/>
          </a:xfrm>
          <a:prstGeom prst="rect">
            <a:avLst/>
          </a:prstGeom>
          <a:solidFill>
            <a:sysClr val="windowText" lastClr="000000"/>
          </a:solidFill>
          <a:ln w="9525" algn="ctr">
            <a:solidFill>
              <a:sysClr val="windowText" lastClr="000000"/>
            </a:solidFill>
            <a:round/>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err="1" smtClean="0">
                <a:ln>
                  <a:noFill/>
                </a:ln>
                <a:solidFill>
                  <a:sysClr val="window" lastClr="FFFFFF"/>
                </a:solidFill>
                <a:effectLst/>
                <a:uLnTx/>
                <a:uFillTx/>
                <a:latin typeface="Arial" pitchFamily="34" charset="0"/>
                <a:cs typeface="Arial" pitchFamily="34" charset="0"/>
              </a:rPr>
              <a:t>namenode</a:t>
            </a:r>
            <a:endParaRPr kumimoji="0" lang="en-US" sz="1200" b="1" i="0" u="none" strike="noStrike" kern="0" cap="none" spc="0" normalizeH="0" baseline="0" noProof="0" dirty="0">
              <a:ln>
                <a:noFill/>
              </a:ln>
              <a:solidFill>
                <a:sysClr val="window" lastClr="FFFFFF"/>
              </a:solidFill>
              <a:effectLst/>
              <a:uLnTx/>
              <a:uFillTx/>
              <a:latin typeface="Arial" pitchFamily="34" charset="0"/>
              <a:cs typeface="Arial" pitchFamily="34" charset="0"/>
            </a:endParaRPr>
          </a:p>
        </p:txBody>
      </p:sp>
      <p:sp>
        <p:nvSpPr>
          <p:cNvPr id="106" name="Rectangle 35"/>
          <p:cNvSpPr>
            <a:spLocks noChangeArrowheads="1"/>
          </p:cNvSpPr>
          <p:nvPr/>
        </p:nvSpPr>
        <p:spPr bwMode="auto">
          <a:xfrm>
            <a:off x="2590800" y="2286000"/>
            <a:ext cx="1981200" cy="609600"/>
          </a:xfrm>
          <a:prstGeom prst="rect">
            <a:avLst/>
          </a:prstGeom>
          <a:noFill/>
          <a:ln w="9525" algn="ctr">
            <a:solidFill>
              <a:sysClr val="windowText" lastClr="000000"/>
            </a:solidFill>
            <a:round/>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107" name="Rectangle 4"/>
          <p:cNvSpPr>
            <a:spLocks noChangeArrowheads="1"/>
          </p:cNvSpPr>
          <p:nvPr/>
        </p:nvSpPr>
        <p:spPr bwMode="auto">
          <a:xfrm>
            <a:off x="2743200" y="2438400"/>
            <a:ext cx="1676400" cy="304800"/>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err="1" smtClean="0">
                <a:ln>
                  <a:noFill/>
                </a:ln>
                <a:solidFill>
                  <a:schemeClr val="bg1"/>
                </a:solidFill>
                <a:effectLst/>
                <a:uLnTx/>
                <a:uFillTx/>
                <a:latin typeface="Arial" pitchFamily="34" charset="0"/>
                <a:cs typeface="Arial" pitchFamily="34" charset="0"/>
              </a:rPr>
              <a:t>namenode</a:t>
            </a:r>
            <a:r>
              <a:rPr kumimoji="0" lang="en-US" sz="1200" b="1" i="0" u="none" strike="noStrike" kern="0" cap="none" spc="0" normalizeH="0" baseline="0" noProof="0" dirty="0" smtClean="0">
                <a:ln>
                  <a:noFill/>
                </a:ln>
                <a:solidFill>
                  <a:schemeClr val="bg1"/>
                </a:solidFill>
                <a:effectLst/>
                <a:uLnTx/>
                <a:uFillTx/>
                <a:latin typeface="Arial" pitchFamily="34" charset="0"/>
                <a:cs typeface="Arial" pitchFamily="34" charset="0"/>
              </a:rPr>
              <a:t> daemon</a:t>
            </a:r>
            <a:endParaRPr kumimoji="0" lang="en-US" sz="1200" b="1" i="0" u="none" strike="noStrike" kern="0" cap="none" spc="0" normalizeH="0" baseline="0" noProof="0" dirty="0">
              <a:ln>
                <a:noFill/>
              </a:ln>
              <a:solidFill>
                <a:schemeClr val="bg1"/>
              </a:solidFill>
              <a:effectLst/>
              <a:uLnTx/>
              <a:uFillTx/>
              <a:latin typeface="Arial" pitchFamily="34" charset="0"/>
              <a:cs typeface="Arial" pitchFamily="34" charset="0"/>
            </a:endParaRPr>
          </a:p>
        </p:txBody>
      </p:sp>
      <p:sp>
        <p:nvSpPr>
          <p:cNvPr id="108" name="Rectangle 4"/>
          <p:cNvSpPr>
            <a:spLocks noChangeArrowheads="1"/>
          </p:cNvSpPr>
          <p:nvPr/>
        </p:nvSpPr>
        <p:spPr bwMode="auto">
          <a:xfrm>
            <a:off x="4724400" y="1981200"/>
            <a:ext cx="1981200" cy="304800"/>
          </a:xfrm>
          <a:prstGeom prst="rect">
            <a:avLst/>
          </a:prstGeom>
          <a:solidFill>
            <a:sysClr val="windowText" lastClr="000000"/>
          </a:solidFill>
          <a:ln w="9525" algn="ctr">
            <a:solidFill>
              <a:sysClr val="windowText" lastClr="000000"/>
            </a:solidFill>
            <a:round/>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ysClr val="window" lastClr="FFFFFF"/>
                </a:solidFill>
                <a:effectLst/>
                <a:uLnTx/>
                <a:uFillTx/>
                <a:latin typeface="Arial" pitchFamily="34" charset="0"/>
                <a:cs typeface="Arial" pitchFamily="34" charset="0"/>
              </a:rPr>
              <a:t>job submission node</a:t>
            </a:r>
            <a:endParaRPr kumimoji="0" lang="en-US" sz="1200" b="1" i="0" u="none" strike="noStrike" kern="0" cap="none" spc="0" normalizeH="0" baseline="0" noProof="0" dirty="0">
              <a:ln>
                <a:noFill/>
              </a:ln>
              <a:solidFill>
                <a:sysClr val="window" lastClr="FFFFFF"/>
              </a:solidFill>
              <a:effectLst/>
              <a:uLnTx/>
              <a:uFillTx/>
              <a:latin typeface="Arial" pitchFamily="34" charset="0"/>
              <a:cs typeface="Arial" pitchFamily="34" charset="0"/>
            </a:endParaRPr>
          </a:p>
        </p:txBody>
      </p:sp>
      <p:sp>
        <p:nvSpPr>
          <p:cNvPr id="109" name="Rectangle 4"/>
          <p:cNvSpPr>
            <a:spLocks noChangeArrowheads="1"/>
          </p:cNvSpPr>
          <p:nvPr/>
        </p:nvSpPr>
        <p:spPr bwMode="auto">
          <a:xfrm>
            <a:off x="4876800" y="2438400"/>
            <a:ext cx="1676400" cy="304800"/>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err="1" smtClean="0">
                <a:ln>
                  <a:noFill/>
                </a:ln>
                <a:solidFill>
                  <a:schemeClr val="bg1"/>
                </a:solidFill>
                <a:effectLst/>
                <a:uLnTx/>
                <a:uFillTx/>
                <a:latin typeface="Arial" pitchFamily="34" charset="0"/>
                <a:cs typeface="Arial" pitchFamily="34" charset="0"/>
              </a:rPr>
              <a:t>jobtracker</a:t>
            </a:r>
            <a:endParaRPr kumimoji="0" lang="en-US" sz="1200" b="1" i="0" u="none" strike="noStrike" kern="0" cap="none" spc="0" normalizeH="0" baseline="0" noProof="0" dirty="0">
              <a:ln>
                <a:noFill/>
              </a:ln>
              <a:solidFill>
                <a:schemeClr val="bg1"/>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23102225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YARN</a:t>
            </a:r>
            <a:endParaRPr lang="en-US" dirty="0"/>
          </a:p>
        </p:txBody>
      </p:sp>
      <p:sp>
        <p:nvSpPr>
          <p:cNvPr id="4" name="Content Placeholder 3"/>
          <p:cNvSpPr>
            <a:spLocks noGrp="1"/>
          </p:cNvSpPr>
          <p:nvPr>
            <p:ph idx="1"/>
          </p:nvPr>
        </p:nvSpPr>
        <p:spPr/>
        <p:txBody>
          <a:bodyPr/>
          <a:lstStyle/>
          <a:p>
            <a:r>
              <a:rPr lang="en-US" dirty="0" smtClean="0"/>
              <a:t>Hadoop limitations:</a:t>
            </a:r>
          </a:p>
          <a:p>
            <a:pPr lvl="1"/>
            <a:r>
              <a:rPr lang="en-US" dirty="0" smtClean="0"/>
              <a:t>Can only run MapReduce</a:t>
            </a:r>
          </a:p>
          <a:p>
            <a:pPr lvl="1"/>
            <a:r>
              <a:rPr lang="en-US" dirty="0" smtClean="0"/>
              <a:t>What if we want to run other distributed frameworks?</a:t>
            </a:r>
          </a:p>
          <a:p>
            <a:r>
              <a:rPr lang="en-US" dirty="0" smtClean="0"/>
              <a:t>YARN = Yet</a:t>
            </a:r>
            <a:r>
              <a:rPr lang="en-US" dirty="0"/>
              <a:t>-Another-Resource-</a:t>
            </a:r>
            <a:r>
              <a:rPr lang="en-US" dirty="0" smtClean="0"/>
              <a:t>Negotiator</a:t>
            </a:r>
          </a:p>
          <a:p>
            <a:pPr lvl="1"/>
            <a:r>
              <a:rPr lang="en-US" dirty="0" smtClean="0"/>
              <a:t>Provides API to develop any generic distribution application</a:t>
            </a:r>
          </a:p>
          <a:p>
            <a:pPr lvl="1"/>
            <a:r>
              <a:rPr lang="en-US" dirty="0" smtClean="0"/>
              <a:t>Handles scheduling and resource request</a:t>
            </a:r>
          </a:p>
          <a:p>
            <a:pPr lvl="1"/>
            <a:r>
              <a:rPr lang="en-US" dirty="0" smtClean="0"/>
              <a:t>MapReduce (MR2) is one such application in YARN</a:t>
            </a:r>
            <a:endParaRPr lang="en-US" dirty="0"/>
          </a:p>
        </p:txBody>
      </p:sp>
    </p:spTree>
    <p:extLst>
      <p:ext uri="{BB962C8B-B14F-4D97-AF65-F5344CB8AC3E}">
        <p14:creationId xmlns:p14="http://schemas.microsoft.com/office/powerpoint/2010/main" val="203117942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YARN: Architecture</a:t>
            </a:r>
            <a:endParaRPr lang="en-US" dirty="0"/>
          </a:p>
        </p:txBody>
      </p:sp>
      <p:pic>
        <p:nvPicPr>
          <p:cNvPr id="4" name="Picture 3" descr="yarn_architectur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1371600"/>
            <a:ext cx="7899400" cy="4889500"/>
          </a:xfrm>
          <a:prstGeom prst="rect">
            <a:avLst/>
          </a:prstGeom>
        </p:spPr>
      </p:pic>
    </p:spTree>
    <p:extLst>
      <p:ext uri="{BB962C8B-B14F-4D97-AF65-F5344CB8AC3E}">
        <p14:creationId xmlns:p14="http://schemas.microsoft.com/office/powerpoint/2010/main" val="16284116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Agenda</a:t>
            </a:r>
            <a:endParaRPr lang="en-US" dirty="0"/>
          </a:p>
        </p:txBody>
      </p:sp>
      <p:sp>
        <p:nvSpPr>
          <p:cNvPr id="3" name="Content Placeholder 2"/>
          <p:cNvSpPr>
            <a:spLocks noGrp="1"/>
          </p:cNvSpPr>
          <p:nvPr>
            <p:ph idx="1"/>
          </p:nvPr>
        </p:nvSpPr>
        <p:spPr/>
        <p:txBody>
          <a:bodyPr/>
          <a:lstStyle/>
          <a:p>
            <a:r>
              <a:rPr lang="en-US" dirty="0" smtClean="0"/>
              <a:t>Making Hadoop more efficient</a:t>
            </a:r>
          </a:p>
          <a:p>
            <a:r>
              <a:rPr lang="en-US" dirty="0" smtClean="0"/>
              <a:t>Tweaking the MapReduce programming model</a:t>
            </a:r>
          </a:p>
          <a:p>
            <a:r>
              <a:rPr lang="en-US" dirty="0" smtClean="0"/>
              <a:t>Setup for… What’s beyond MapReduce?</a:t>
            </a:r>
          </a:p>
        </p:txBody>
      </p:sp>
    </p:spTree>
    <p:extLst>
      <p:ext uri="{BB962C8B-B14F-4D97-AF65-F5344CB8AC3E}">
        <p14:creationId xmlns:p14="http://schemas.microsoft.com/office/powerpoint/2010/main" val="4445434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itennoj_honbo_garden06s3200.jpg"/>
          <p:cNvPicPr>
            <a:picLocks noChangeAspect="1"/>
          </p:cNvPicPr>
          <p:nvPr/>
        </p:nvPicPr>
        <p:blipFill>
          <a:blip r:embed="rId2" cstate="print"/>
          <a:stretch>
            <a:fillRect/>
          </a:stretch>
        </p:blipFill>
        <p:spPr>
          <a:xfrm>
            <a:off x="-550688" y="0"/>
            <a:ext cx="10245376" cy="6857999"/>
          </a:xfrm>
          <a:prstGeom prst="rect">
            <a:avLst/>
          </a:prstGeom>
        </p:spPr>
      </p:pic>
      <p:sp>
        <p:nvSpPr>
          <p:cNvPr id="5" name="TextBox 3"/>
          <p:cNvSpPr txBox="1">
            <a:spLocks noChangeArrowheads="1"/>
          </p:cNvSpPr>
          <p:nvPr/>
        </p:nvSpPr>
        <p:spPr bwMode="auto">
          <a:xfrm>
            <a:off x="0" y="6611938"/>
            <a:ext cx="2743200" cy="246221"/>
          </a:xfrm>
          <a:prstGeom prst="rect">
            <a:avLst/>
          </a:prstGeom>
          <a:noFill/>
          <a:ln w="9525">
            <a:noFill/>
            <a:miter lim="800000"/>
            <a:headEnd/>
            <a:tailEnd/>
          </a:ln>
        </p:spPr>
        <p:txBody>
          <a:bodyPr wrap="square">
            <a:spAutoFit/>
          </a:bodyPr>
          <a:lstStyle/>
          <a:p>
            <a:r>
              <a:rPr lang="en-US" sz="1000" b="0" dirty="0">
                <a:solidFill>
                  <a:srgbClr val="FFFFFF"/>
                </a:solidFill>
              </a:rPr>
              <a:t>Source: </a:t>
            </a:r>
            <a:r>
              <a:rPr lang="en-US" sz="1000" b="0" dirty="0" smtClean="0">
                <a:solidFill>
                  <a:srgbClr val="FFFFFF"/>
                </a:solidFill>
              </a:rPr>
              <a:t>Wikipedia (Japanese rock garden)</a:t>
            </a:r>
            <a:endParaRPr lang="en-US" sz="1000" b="0" dirty="0">
              <a:solidFill>
                <a:srgbClr val="FFFFFF"/>
              </a:solidFill>
            </a:endParaRPr>
          </a:p>
        </p:txBody>
      </p:sp>
      <p:sp>
        <p:nvSpPr>
          <p:cNvPr id="6" name="Title 3"/>
          <p:cNvSpPr txBox="1">
            <a:spLocks/>
          </p:cNvSpPr>
          <p:nvPr/>
        </p:nvSpPr>
        <p:spPr>
          <a:xfrm>
            <a:off x="0" y="2476500"/>
            <a:ext cx="9144000" cy="1028700"/>
          </a:xfrm>
          <a:prstGeom prst="rect">
            <a:avLst/>
          </a:prstGeom>
        </p:spPr>
        <p:txBody>
          <a:bodyPr/>
          <a:lstStyle>
            <a:lvl1pPr algn="l" rtl="0" eaLnBrk="0" fontAlgn="base" hangingPunct="0">
              <a:spcBef>
                <a:spcPct val="0"/>
              </a:spcBef>
              <a:spcAft>
                <a:spcPct val="0"/>
              </a:spcAft>
              <a:defRPr sz="3200" b="1" baseline="0">
                <a:solidFill>
                  <a:schemeClr val="bg1"/>
                </a:solidFill>
                <a:latin typeface="Gill Sans"/>
                <a:ea typeface="+mj-ea"/>
                <a:cs typeface="Gill Sans"/>
              </a:defRPr>
            </a:lvl1pPr>
            <a:lvl2pPr algn="l" rtl="0" eaLnBrk="0" fontAlgn="base" hangingPunct="0">
              <a:spcBef>
                <a:spcPct val="0"/>
              </a:spcBef>
              <a:spcAft>
                <a:spcPct val="0"/>
              </a:spcAft>
              <a:defRPr sz="3200">
                <a:solidFill>
                  <a:schemeClr val="tx1"/>
                </a:solidFill>
                <a:latin typeface="Arial Black" pitchFamily="34" charset="0"/>
              </a:defRPr>
            </a:lvl2pPr>
            <a:lvl3pPr algn="l" rtl="0" eaLnBrk="0" fontAlgn="base" hangingPunct="0">
              <a:spcBef>
                <a:spcPct val="0"/>
              </a:spcBef>
              <a:spcAft>
                <a:spcPct val="0"/>
              </a:spcAft>
              <a:defRPr sz="3200">
                <a:solidFill>
                  <a:schemeClr val="tx1"/>
                </a:solidFill>
                <a:latin typeface="Arial Black" pitchFamily="34" charset="0"/>
              </a:defRPr>
            </a:lvl3pPr>
            <a:lvl4pPr algn="l" rtl="0" eaLnBrk="0" fontAlgn="base" hangingPunct="0">
              <a:spcBef>
                <a:spcPct val="0"/>
              </a:spcBef>
              <a:spcAft>
                <a:spcPct val="0"/>
              </a:spcAft>
              <a:defRPr sz="3200">
                <a:solidFill>
                  <a:schemeClr val="tx1"/>
                </a:solidFill>
                <a:latin typeface="Arial Black" pitchFamily="34" charset="0"/>
              </a:defRPr>
            </a:lvl4pPr>
            <a:lvl5pPr algn="l" rtl="0" eaLnBrk="0" fontAlgn="base" hangingPunct="0">
              <a:spcBef>
                <a:spcPct val="0"/>
              </a:spcBef>
              <a:spcAft>
                <a:spcPct val="0"/>
              </a:spcAft>
              <a:defRPr sz="3200">
                <a:solidFill>
                  <a:schemeClr val="tx1"/>
                </a:solidFill>
                <a:latin typeface="Arial Black" pitchFamily="34" charset="0"/>
              </a:defRPr>
            </a:lvl5pPr>
            <a:lvl6pPr marL="457130" algn="l" rtl="0" fontAlgn="base">
              <a:spcBef>
                <a:spcPct val="0"/>
              </a:spcBef>
              <a:spcAft>
                <a:spcPct val="0"/>
              </a:spcAft>
              <a:defRPr sz="3200">
                <a:solidFill>
                  <a:srgbClr val="663300"/>
                </a:solidFill>
                <a:latin typeface="Arial Black" pitchFamily="34" charset="0"/>
              </a:defRPr>
            </a:lvl6pPr>
            <a:lvl7pPr marL="914259" algn="l" rtl="0" fontAlgn="base">
              <a:spcBef>
                <a:spcPct val="0"/>
              </a:spcBef>
              <a:spcAft>
                <a:spcPct val="0"/>
              </a:spcAft>
              <a:defRPr sz="3200">
                <a:solidFill>
                  <a:srgbClr val="663300"/>
                </a:solidFill>
                <a:latin typeface="Arial Black" pitchFamily="34" charset="0"/>
              </a:defRPr>
            </a:lvl7pPr>
            <a:lvl8pPr marL="1371390" algn="l" rtl="0" fontAlgn="base">
              <a:spcBef>
                <a:spcPct val="0"/>
              </a:spcBef>
              <a:spcAft>
                <a:spcPct val="0"/>
              </a:spcAft>
              <a:defRPr sz="3200">
                <a:solidFill>
                  <a:srgbClr val="663300"/>
                </a:solidFill>
                <a:latin typeface="Arial Black" pitchFamily="34" charset="0"/>
              </a:defRPr>
            </a:lvl8pPr>
            <a:lvl9pPr marL="1828519" algn="l" rtl="0" fontAlgn="base">
              <a:spcBef>
                <a:spcPct val="0"/>
              </a:spcBef>
              <a:spcAft>
                <a:spcPct val="0"/>
              </a:spcAft>
              <a:defRPr sz="3200">
                <a:solidFill>
                  <a:srgbClr val="663300"/>
                </a:solidFill>
                <a:latin typeface="Arial Black" pitchFamily="34" charset="0"/>
              </a:defRPr>
            </a:lvl9pPr>
          </a:lstStyle>
          <a:p>
            <a:pPr algn="ctr"/>
            <a:r>
              <a:rPr lang="en-US" sz="7200" b="0" dirty="0" smtClean="0">
                <a:solidFill>
                  <a:schemeClr val="tx1"/>
                </a:solidFill>
              </a:rPr>
              <a:t>Questions?</a:t>
            </a:r>
            <a:endParaRPr lang="en-US" sz="7200" b="0" dirty="0">
              <a:solidFill>
                <a:schemeClr val="tx1"/>
              </a:solidFill>
            </a:endParaRPr>
          </a:p>
        </p:txBody>
      </p:sp>
    </p:spTree>
    <p:extLst>
      <p:ext uri="{BB962C8B-B14F-4D97-AF65-F5344CB8AC3E}">
        <p14:creationId xmlns:p14="http://schemas.microsoft.com/office/powerpoint/2010/main" val="2161109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esults-aggregatio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755648"/>
            <a:ext cx="8229600" cy="3200400"/>
          </a:xfrm>
          <a:prstGeom prst="rect">
            <a:avLst/>
          </a:prstGeom>
        </p:spPr>
      </p:pic>
      <p:sp>
        <p:nvSpPr>
          <p:cNvPr id="2" name="Title 1"/>
          <p:cNvSpPr>
            <a:spLocks noGrp="1"/>
          </p:cNvSpPr>
          <p:nvPr>
            <p:ph type="title"/>
          </p:nvPr>
        </p:nvSpPr>
        <p:spPr/>
        <p:txBody>
          <a:bodyPr/>
          <a:lstStyle/>
          <a:p>
            <a:r>
              <a:rPr lang="en-US" dirty="0" smtClean="0"/>
              <a:t>Hadoop vs. Databases: Aggregation</a:t>
            </a:r>
            <a:endParaRPr lang="en-US" dirty="0"/>
          </a:p>
        </p:txBody>
      </p:sp>
      <p:sp>
        <p:nvSpPr>
          <p:cNvPr id="6" name="TextBox 5"/>
          <p:cNvSpPr txBox="1"/>
          <p:nvPr/>
        </p:nvSpPr>
        <p:spPr>
          <a:xfrm>
            <a:off x="2486891" y="5562600"/>
            <a:ext cx="4371109" cy="584776"/>
          </a:xfrm>
          <a:prstGeom prst="rect">
            <a:avLst/>
          </a:prstGeom>
          <a:noFill/>
        </p:spPr>
        <p:txBody>
          <a:bodyPr wrap="none" rtlCol="0">
            <a:spAutoFit/>
          </a:bodyPr>
          <a:lstStyle/>
          <a:p>
            <a:r>
              <a:rPr lang="en-US" dirty="0">
                <a:solidFill>
                  <a:schemeClr val="bg1"/>
                </a:solidFill>
                <a:latin typeface="Andale Mono"/>
                <a:cs typeface="Andale Mono"/>
              </a:rPr>
              <a:t>SELECT </a:t>
            </a:r>
            <a:r>
              <a:rPr lang="en-US" dirty="0" err="1">
                <a:solidFill>
                  <a:schemeClr val="bg1"/>
                </a:solidFill>
                <a:latin typeface="Andale Mono"/>
                <a:cs typeface="Andale Mono"/>
              </a:rPr>
              <a:t>sourceIP</a:t>
            </a:r>
            <a:r>
              <a:rPr lang="en-US" dirty="0">
                <a:solidFill>
                  <a:schemeClr val="bg1"/>
                </a:solidFill>
                <a:latin typeface="Andale Mono"/>
                <a:cs typeface="Andale Mono"/>
              </a:rPr>
              <a:t>, SUM(</a:t>
            </a:r>
            <a:r>
              <a:rPr lang="en-US" dirty="0" err="1" smtClean="0">
                <a:solidFill>
                  <a:schemeClr val="bg1"/>
                </a:solidFill>
                <a:latin typeface="Andale Mono"/>
                <a:cs typeface="Andale Mono"/>
              </a:rPr>
              <a:t>adRevenue</a:t>
            </a:r>
            <a:r>
              <a:rPr lang="en-US" dirty="0" smtClean="0">
                <a:solidFill>
                  <a:schemeClr val="bg1"/>
                </a:solidFill>
                <a:latin typeface="Andale Mono"/>
                <a:cs typeface="Andale Mono"/>
              </a:rPr>
              <a:t>)</a:t>
            </a:r>
            <a:endParaRPr lang="en-US" dirty="0">
              <a:solidFill>
                <a:schemeClr val="bg1"/>
              </a:solidFill>
              <a:latin typeface="Andale Mono"/>
              <a:cs typeface="Andale Mono"/>
            </a:endParaRPr>
          </a:p>
          <a:p>
            <a:r>
              <a:rPr lang="en-US" dirty="0">
                <a:solidFill>
                  <a:schemeClr val="bg1"/>
                </a:solidFill>
                <a:latin typeface="Andale Mono"/>
                <a:cs typeface="Andale Mono"/>
              </a:rPr>
              <a:t>FROM </a:t>
            </a:r>
            <a:r>
              <a:rPr lang="en-US" dirty="0" err="1">
                <a:solidFill>
                  <a:schemeClr val="bg1"/>
                </a:solidFill>
                <a:latin typeface="Andale Mono"/>
                <a:cs typeface="Andale Mono"/>
              </a:rPr>
              <a:t>UserVisits</a:t>
            </a:r>
            <a:r>
              <a:rPr lang="en-US" dirty="0">
                <a:solidFill>
                  <a:schemeClr val="bg1"/>
                </a:solidFill>
                <a:latin typeface="Andale Mono"/>
                <a:cs typeface="Andale Mono"/>
              </a:rPr>
              <a:t> GROUP BY </a:t>
            </a:r>
            <a:r>
              <a:rPr lang="en-US" dirty="0" err="1">
                <a:solidFill>
                  <a:schemeClr val="bg1"/>
                </a:solidFill>
                <a:latin typeface="Andale Mono"/>
                <a:cs typeface="Andale Mono"/>
              </a:rPr>
              <a:t>sourceIP</a:t>
            </a:r>
            <a:r>
              <a:rPr lang="en-US" dirty="0">
                <a:solidFill>
                  <a:schemeClr val="bg1"/>
                </a:solidFill>
                <a:latin typeface="Andale Mono"/>
                <a:cs typeface="Andale Mono"/>
              </a:rPr>
              <a:t>;</a:t>
            </a:r>
          </a:p>
        </p:txBody>
      </p:sp>
      <p:sp>
        <p:nvSpPr>
          <p:cNvPr id="8" name="TextBox 7"/>
          <p:cNvSpPr txBox="1">
            <a:spLocks noChangeArrowheads="1"/>
          </p:cNvSpPr>
          <p:nvPr/>
        </p:nvSpPr>
        <p:spPr bwMode="auto">
          <a:xfrm>
            <a:off x="0" y="6611938"/>
            <a:ext cx="8458200" cy="246221"/>
          </a:xfrm>
          <a:prstGeom prst="rect">
            <a:avLst/>
          </a:prstGeom>
          <a:noFill/>
          <a:ln w="9525">
            <a:noFill/>
            <a:miter lim="800000"/>
            <a:headEnd/>
            <a:tailEnd/>
          </a:ln>
        </p:spPr>
        <p:txBody>
          <a:bodyPr wrap="square">
            <a:spAutoFit/>
          </a:bodyPr>
          <a:lstStyle/>
          <a:p>
            <a:r>
              <a:rPr lang="en-US" sz="1000" b="0" dirty="0">
                <a:solidFill>
                  <a:schemeClr val="bg1"/>
                </a:solidFill>
              </a:rPr>
              <a:t>Source: </a:t>
            </a:r>
            <a:r>
              <a:rPr lang="en-US" sz="1000" b="0" dirty="0" err="1" smtClean="0">
                <a:solidFill>
                  <a:schemeClr val="bg1"/>
                </a:solidFill>
              </a:rPr>
              <a:t>Pavlo</a:t>
            </a:r>
            <a:r>
              <a:rPr lang="en-US" sz="1000" b="0" dirty="0" smtClean="0">
                <a:solidFill>
                  <a:schemeClr val="bg1"/>
                </a:solidFill>
              </a:rPr>
              <a:t> et al. </a:t>
            </a:r>
            <a:r>
              <a:rPr lang="en-US" sz="1000" b="0" dirty="0">
                <a:solidFill>
                  <a:schemeClr val="bg1"/>
                </a:solidFill>
              </a:rPr>
              <a:t>(2009) A Comparison of Approaches to Large-Scale Data Analysis. </a:t>
            </a:r>
            <a:r>
              <a:rPr lang="en-US" sz="1000" b="0" dirty="0" smtClean="0">
                <a:solidFill>
                  <a:schemeClr val="bg1"/>
                </a:solidFill>
              </a:rPr>
              <a:t>SIGMOD.</a:t>
            </a:r>
            <a:endParaRPr lang="en-US" sz="1000" b="0" dirty="0">
              <a:solidFill>
                <a:schemeClr val="bg1"/>
              </a:solidFill>
            </a:endParaRPr>
          </a:p>
        </p:txBody>
      </p:sp>
    </p:spTree>
    <p:extLst>
      <p:ext uri="{BB962C8B-B14F-4D97-AF65-F5344CB8AC3E}">
        <p14:creationId xmlns:p14="http://schemas.microsoft.com/office/powerpoint/2010/main" val="18687713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Hadoop vs. Databases: Join</a:t>
            </a:r>
            <a:endParaRPr lang="en-US" dirty="0"/>
          </a:p>
        </p:txBody>
      </p:sp>
      <p:pic>
        <p:nvPicPr>
          <p:cNvPr id="3" name="Picture 2" descr="results-joi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1680" y="1371600"/>
            <a:ext cx="5000625" cy="4200525"/>
          </a:xfrm>
          <a:prstGeom prst="rect">
            <a:avLst/>
          </a:prstGeom>
        </p:spPr>
      </p:pic>
      <p:sp>
        <p:nvSpPr>
          <p:cNvPr id="7" name="TextBox 6"/>
          <p:cNvSpPr txBox="1">
            <a:spLocks noChangeArrowheads="1"/>
          </p:cNvSpPr>
          <p:nvPr/>
        </p:nvSpPr>
        <p:spPr bwMode="auto">
          <a:xfrm>
            <a:off x="0" y="6611938"/>
            <a:ext cx="8458200" cy="246221"/>
          </a:xfrm>
          <a:prstGeom prst="rect">
            <a:avLst/>
          </a:prstGeom>
          <a:noFill/>
          <a:ln w="9525">
            <a:noFill/>
            <a:miter lim="800000"/>
            <a:headEnd/>
            <a:tailEnd/>
          </a:ln>
        </p:spPr>
        <p:txBody>
          <a:bodyPr wrap="square">
            <a:spAutoFit/>
          </a:bodyPr>
          <a:lstStyle/>
          <a:p>
            <a:r>
              <a:rPr lang="en-US" sz="1000" b="0" dirty="0">
                <a:solidFill>
                  <a:schemeClr val="bg1"/>
                </a:solidFill>
              </a:rPr>
              <a:t>Source: </a:t>
            </a:r>
            <a:r>
              <a:rPr lang="en-US" sz="1000" b="0" dirty="0" err="1" smtClean="0">
                <a:solidFill>
                  <a:schemeClr val="bg1"/>
                </a:solidFill>
              </a:rPr>
              <a:t>Pavlo</a:t>
            </a:r>
            <a:r>
              <a:rPr lang="en-US" sz="1000" b="0" dirty="0" smtClean="0">
                <a:solidFill>
                  <a:schemeClr val="bg1"/>
                </a:solidFill>
              </a:rPr>
              <a:t> et al. </a:t>
            </a:r>
            <a:r>
              <a:rPr lang="en-US" sz="1000" b="0" dirty="0">
                <a:solidFill>
                  <a:schemeClr val="bg1"/>
                </a:solidFill>
              </a:rPr>
              <a:t>(2009) A Comparison of Approaches to Large-Scale Data Analysis. </a:t>
            </a:r>
            <a:r>
              <a:rPr lang="en-US" sz="1000" b="0" dirty="0" smtClean="0">
                <a:solidFill>
                  <a:schemeClr val="bg1"/>
                </a:solidFill>
              </a:rPr>
              <a:t>SIGMOD.</a:t>
            </a:r>
            <a:endParaRPr lang="en-US" sz="1000" b="0" dirty="0">
              <a:solidFill>
                <a:schemeClr val="bg1"/>
              </a:solidFill>
            </a:endParaRPr>
          </a:p>
        </p:txBody>
      </p:sp>
    </p:spTree>
    <p:extLst>
      <p:ext uri="{BB962C8B-B14F-4D97-AF65-F5344CB8AC3E}">
        <p14:creationId xmlns:p14="http://schemas.microsoft.com/office/powerpoint/2010/main" val="35343157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aceboo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207"/>
            <a:ext cx="10820400" cy="6859207"/>
          </a:xfrm>
          <a:prstGeom prst="rect">
            <a:avLst/>
          </a:prstGeom>
        </p:spPr>
      </p:pic>
      <p:sp>
        <p:nvSpPr>
          <p:cNvPr id="6" name="TextBox 5"/>
          <p:cNvSpPr txBox="1"/>
          <p:nvPr/>
        </p:nvSpPr>
        <p:spPr>
          <a:xfrm>
            <a:off x="1219200" y="5257800"/>
            <a:ext cx="7620000" cy="1077218"/>
          </a:xfrm>
          <a:prstGeom prst="rect">
            <a:avLst/>
          </a:prstGeom>
          <a:noFill/>
        </p:spPr>
        <p:txBody>
          <a:bodyPr wrap="square" rtlCol="0">
            <a:spAutoFit/>
          </a:bodyPr>
          <a:lstStyle/>
          <a:p>
            <a:r>
              <a:rPr lang="en-US" b="0" dirty="0" smtClean="0">
                <a:solidFill>
                  <a:srgbClr val="FFFFFF"/>
                </a:solidFill>
                <a:latin typeface="Gill Sans"/>
                <a:cs typeface="Gill Sans"/>
              </a:rPr>
              <a:t>“On the first day of logging the Facebook clickstream, more than 400 gigabytes of data was collected. The load, index, and aggregation processes for this data set really taxed the Oracle data warehouse. Even after significant tuning, we were unable to aggregate a day of clickstream data in less than 24 hours.” </a:t>
            </a:r>
          </a:p>
        </p:txBody>
      </p:sp>
      <p:sp>
        <p:nvSpPr>
          <p:cNvPr id="7" name="TextBox 6"/>
          <p:cNvSpPr txBox="1"/>
          <p:nvPr/>
        </p:nvSpPr>
        <p:spPr>
          <a:xfrm>
            <a:off x="381000" y="4572000"/>
            <a:ext cx="6553200" cy="584776"/>
          </a:xfrm>
          <a:prstGeom prst="rect">
            <a:avLst/>
          </a:prstGeom>
          <a:noFill/>
        </p:spPr>
        <p:txBody>
          <a:bodyPr wrap="square" rtlCol="0">
            <a:spAutoFit/>
          </a:bodyPr>
          <a:lstStyle/>
          <a:p>
            <a:r>
              <a:rPr lang="en-US" b="0" dirty="0" smtClean="0">
                <a:solidFill>
                  <a:srgbClr val="FFFFFF"/>
                </a:solidFill>
                <a:latin typeface="Gill Sans"/>
                <a:cs typeface="Gill Sans"/>
              </a:rPr>
              <a:t>Jeff </a:t>
            </a:r>
            <a:r>
              <a:rPr lang="en-US" b="0" dirty="0" err="1" smtClean="0">
                <a:solidFill>
                  <a:srgbClr val="FFFFFF"/>
                </a:solidFill>
                <a:latin typeface="Gill Sans"/>
                <a:cs typeface="Gill Sans"/>
              </a:rPr>
              <a:t>Hammerbacher</a:t>
            </a:r>
            <a:r>
              <a:rPr lang="en-US" b="0" dirty="0" smtClean="0">
                <a:solidFill>
                  <a:srgbClr val="FFFFFF"/>
                </a:solidFill>
                <a:latin typeface="Gill Sans"/>
                <a:cs typeface="Gill Sans"/>
              </a:rPr>
              <a:t>, Information Platforms and the Rise of the Data Scientist. </a:t>
            </a:r>
            <a:br>
              <a:rPr lang="en-US" b="0" dirty="0" smtClean="0">
                <a:solidFill>
                  <a:srgbClr val="FFFFFF"/>
                </a:solidFill>
                <a:latin typeface="Gill Sans"/>
                <a:cs typeface="Gill Sans"/>
              </a:rPr>
            </a:br>
            <a:r>
              <a:rPr lang="en-US" b="0" dirty="0" smtClean="0">
                <a:solidFill>
                  <a:srgbClr val="FFFFFF"/>
                </a:solidFill>
                <a:latin typeface="Gill Sans"/>
                <a:cs typeface="Gill Sans"/>
              </a:rPr>
              <a:t>In, </a:t>
            </a:r>
            <a:r>
              <a:rPr lang="en-US" b="0" i="1" dirty="0" smtClean="0">
                <a:solidFill>
                  <a:srgbClr val="FFFFFF"/>
                </a:solidFill>
                <a:latin typeface="Gill Sans"/>
                <a:cs typeface="Gill Sans"/>
              </a:rPr>
              <a:t>Beautiful Data</a:t>
            </a:r>
            <a:r>
              <a:rPr lang="en-US" b="0" dirty="0" smtClean="0">
                <a:solidFill>
                  <a:srgbClr val="FFFFFF"/>
                </a:solidFill>
                <a:latin typeface="Gill Sans"/>
                <a:cs typeface="Gill Sans"/>
              </a:rPr>
              <a:t>, O’Reilly, 2009. </a:t>
            </a:r>
            <a:endParaRPr lang="en-US" sz="1050" b="0" dirty="0">
              <a:solidFill>
                <a:srgbClr val="FFFFFF"/>
              </a:solidFill>
              <a:latin typeface="Gill Sans"/>
              <a:cs typeface="Gill Sans"/>
            </a:endParaRPr>
          </a:p>
        </p:txBody>
      </p:sp>
    </p:spTree>
    <p:extLst>
      <p:ext uri="{BB962C8B-B14F-4D97-AF65-F5344CB8AC3E}">
        <p14:creationId xmlns:p14="http://schemas.microsoft.com/office/powerpoint/2010/main" val="81673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heme/theme1.xml><?xml version="1.0" encoding="utf-8"?>
<a:theme xmlns:a="http://schemas.openxmlformats.org/drawingml/2006/main" name="Default Design">
  <a:themeElements>
    <a:clrScheme name="My Theme Colors">
      <a:dk1>
        <a:srgbClr val="000000"/>
      </a:dk1>
      <a:lt1>
        <a:srgbClr val="FFFFFF"/>
      </a:lt1>
      <a:dk2>
        <a:srgbClr val="000000"/>
      </a:dk2>
      <a:lt2>
        <a:srgbClr val="FFFFFF"/>
      </a:lt2>
      <a:accent1>
        <a:srgbClr val="FFFF99"/>
      </a:accent1>
      <a:accent2>
        <a:srgbClr val="9999FF"/>
      </a:accent2>
      <a:accent3>
        <a:srgbClr val="CCFF99"/>
      </a:accent3>
      <a:accent4>
        <a:srgbClr val="FF99CC"/>
      </a:accent4>
      <a:accent5>
        <a:srgbClr val="99CCFF"/>
      </a:accent5>
      <a:accent6>
        <a:srgbClr val="FFCC99"/>
      </a:accent6>
      <a:hlink>
        <a:srgbClr val="FFFFFF"/>
      </a:hlink>
      <a:folHlink>
        <a:srgbClr val="B2B2B2"/>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25252F"/>
        </a:dk1>
        <a:lt1>
          <a:srgbClr val="9999FF"/>
        </a:lt1>
        <a:dk2>
          <a:srgbClr val="000000"/>
        </a:dk2>
        <a:lt2>
          <a:srgbClr val="FFFFFF"/>
        </a:lt2>
        <a:accent1>
          <a:srgbClr val="3366FF"/>
        </a:accent1>
        <a:accent2>
          <a:srgbClr val="003399"/>
        </a:accent2>
        <a:accent3>
          <a:srgbClr val="AAAAAA"/>
        </a:accent3>
        <a:accent4>
          <a:srgbClr val="8282DA"/>
        </a:accent4>
        <a:accent5>
          <a:srgbClr val="ADB8FF"/>
        </a:accent5>
        <a:accent6>
          <a:srgbClr val="002D8A"/>
        </a:accent6>
        <a:hlink>
          <a:srgbClr val="009999"/>
        </a:hlink>
        <a:folHlink>
          <a:srgbClr val="B2B2B2"/>
        </a:folHlink>
      </a:clrScheme>
      <a:clrMap bg1="dk2" tx1="lt1" bg2="dk1" tx2="lt2" accent1="accent1" accent2="accent2" accent3="accent3" accent4="accent4" accent5="accent5" accent6="accent6" hlink="hlink" folHlink="folHlink"/>
    </a:extraClrScheme>
    <a:extraClrScheme>
      <a:clrScheme name="Default Design 2">
        <a:dk1>
          <a:srgbClr val="314183"/>
        </a:dk1>
        <a:lt1>
          <a:srgbClr val="FFFFFF"/>
        </a:lt1>
        <a:dk2>
          <a:srgbClr val="0B1E45"/>
        </a:dk2>
        <a:lt2>
          <a:srgbClr val="FFFFFF"/>
        </a:lt2>
        <a:accent1>
          <a:srgbClr val="6666FF"/>
        </a:accent1>
        <a:accent2>
          <a:srgbClr val="0066FF"/>
        </a:accent2>
        <a:accent3>
          <a:srgbClr val="AAABB0"/>
        </a:accent3>
        <a:accent4>
          <a:srgbClr val="DADADA"/>
        </a:accent4>
        <a:accent5>
          <a:srgbClr val="B8B8FF"/>
        </a:accent5>
        <a:accent6>
          <a:srgbClr val="005CE7"/>
        </a:accent6>
        <a:hlink>
          <a:srgbClr val="006699"/>
        </a:hlink>
        <a:folHlink>
          <a:srgbClr val="B2B2B2"/>
        </a:folHlink>
      </a:clrScheme>
      <a:clrMap bg1="dk2" tx1="lt1" bg2="dk1" tx2="lt2" accent1="accent1" accent2="accent2" accent3="accent3" accent4="accent4" accent5="accent5" accent6="accent6" hlink="hlink" folHlink="folHlink"/>
    </a:extraClrScheme>
    <a:extraClrScheme>
      <a:clrScheme name="Default Design 3">
        <a:dk1>
          <a:srgbClr val="194349"/>
        </a:dk1>
        <a:lt1>
          <a:srgbClr val="FFFFCC"/>
        </a:lt1>
        <a:dk2>
          <a:srgbClr val="006666"/>
        </a:dk2>
        <a:lt2>
          <a:srgbClr val="FFFFFF"/>
        </a:lt2>
        <a:accent1>
          <a:srgbClr val="99CC00"/>
        </a:accent1>
        <a:accent2>
          <a:srgbClr val="00B6B2"/>
        </a:accent2>
        <a:accent3>
          <a:srgbClr val="AAB8B8"/>
        </a:accent3>
        <a:accent4>
          <a:srgbClr val="DADAAE"/>
        </a:accent4>
        <a:accent5>
          <a:srgbClr val="CAE2AA"/>
        </a:accent5>
        <a:accent6>
          <a:srgbClr val="00A5A1"/>
        </a:accent6>
        <a:hlink>
          <a:srgbClr val="669900"/>
        </a:hlink>
        <a:folHlink>
          <a:srgbClr val="666699"/>
        </a:folHlink>
      </a:clrScheme>
      <a:clrMap bg1="dk2" tx1="lt1" bg2="dk1" tx2="lt2" accent1="accent1" accent2="accent2" accent3="accent3" accent4="accent4" accent5="accent5" accent6="accent6" hlink="hlink" folHlink="folHlink"/>
    </a:extraClrScheme>
    <a:extraClrScheme>
      <a:clrScheme name="Default Design 4">
        <a:dk1>
          <a:srgbClr val="194349"/>
        </a:dk1>
        <a:lt1>
          <a:srgbClr val="FFFFCC"/>
        </a:lt1>
        <a:dk2>
          <a:srgbClr val="0000FF"/>
        </a:dk2>
        <a:lt2>
          <a:srgbClr val="FFFFFF"/>
        </a:lt2>
        <a:accent1>
          <a:srgbClr val="0099FF"/>
        </a:accent1>
        <a:accent2>
          <a:srgbClr val="33CC33"/>
        </a:accent2>
        <a:accent3>
          <a:srgbClr val="AAAAFF"/>
        </a:accent3>
        <a:accent4>
          <a:srgbClr val="DADAAE"/>
        </a:accent4>
        <a:accent5>
          <a:srgbClr val="AACAFF"/>
        </a:accent5>
        <a:accent6>
          <a:srgbClr val="2DB9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Default Design 5">
        <a:dk1>
          <a:srgbClr val="194349"/>
        </a:dk1>
        <a:lt1>
          <a:srgbClr val="FFFFCC"/>
        </a:lt1>
        <a:dk2>
          <a:srgbClr val="72A497"/>
        </a:dk2>
        <a:lt2>
          <a:srgbClr val="000000"/>
        </a:lt2>
        <a:accent1>
          <a:srgbClr val="805D32"/>
        </a:accent1>
        <a:accent2>
          <a:srgbClr val="7D2F3C"/>
        </a:accent2>
        <a:accent3>
          <a:srgbClr val="BCCFC9"/>
        </a:accent3>
        <a:accent4>
          <a:srgbClr val="DADAAE"/>
        </a:accent4>
        <a:accent5>
          <a:srgbClr val="C0B6AD"/>
        </a:accent5>
        <a:accent6>
          <a:srgbClr val="712A35"/>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Default Design 6">
        <a:dk1>
          <a:srgbClr val="1C1C1C"/>
        </a:dk1>
        <a:lt1>
          <a:srgbClr val="FFFFFF"/>
        </a:lt1>
        <a:dk2>
          <a:srgbClr val="710F0F"/>
        </a:dk2>
        <a:lt2>
          <a:srgbClr val="FFFFFF"/>
        </a:lt2>
        <a:accent1>
          <a:srgbClr val="FF9900"/>
        </a:accent1>
        <a:accent2>
          <a:srgbClr val="FF3300"/>
        </a:accent2>
        <a:accent3>
          <a:srgbClr val="BBAAAA"/>
        </a:accent3>
        <a:accent4>
          <a:srgbClr val="DADADA"/>
        </a:accent4>
        <a:accent5>
          <a:srgbClr val="FFCAAA"/>
        </a:accent5>
        <a:accent6>
          <a:srgbClr val="E72D00"/>
        </a:accent6>
        <a:hlink>
          <a:srgbClr val="666699"/>
        </a:hlink>
        <a:folHlink>
          <a:srgbClr val="996633"/>
        </a:folHlink>
      </a:clrScheme>
      <a:clrMap bg1="dk2" tx1="lt1" bg2="dk1" tx2="lt2" accent1="accent1" accent2="accent2" accent3="accent3" accent4="accent4" accent5="accent5" accent6="accent6" hlink="hlink" folHlink="folHlink"/>
    </a:extraClrScheme>
    <a:extraClrScheme>
      <a:clrScheme name="Default Design 7">
        <a:dk1>
          <a:srgbClr val="336666"/>
        </a:dk1>
        <a:lt1>
          <a:srgbClr val="FFFFFF"/>
        </a:lt1>
        <a:dk2>
          <a:srgbClr val="000000"/>
        </a:dk2>
        <a:lt2>
          <a:srgbClr val="666699"/>
        </a:lt2>
        <a:accent1>
          <a:srgbClr val="99CCCC"/>
        </a:accent1>
        <a:accent2>
          <a:srgbClr val="CCCCCC"/>
        </a:accent2>
        <a:accent3>
          <a:srgbClr val="FFFFFF"/>
        </a:accent3>
        <a:accent4>
          <a:srgbClr val="2A5656"/>
        </a:accent4>
        <a:accent5>
          <a:srgbClr val="CAE2E2"/>
        </a:accent5>
        <a:accent6>
          <a:srgbClr val="B9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666699"/>
        </a:lt2>
        <a:accent1>
          <a:srgbClr val="FF9900"/>
        </a:accent1>
        <a:accent2>
          <a:srgbClr val="FF0000"/>
        </a:accent2>
        <a:accent3>
          <a:srgbClr val="FFFFFF"/>
        </a:accent3>
        <a:accent4>
          <a:srgbClr val="000000"/>
        </a:accent4>
        <a:accent5>
          <a:srgbClr val="FFCAAA"/>
        </a:accent5>
        <a:accent6>
          <a:srgbClr val="E70000"/>
        </a:accent6>
        <a:hlink>
          <a:srgbClr val="336699"/>
        </a:hlink>
        <a:folHlink>
          <a:srgbClr val="808080"/>
        </a:folHlink>
      </a:clrScheme>
      <a:clrMap bg1="lt1" tx1="dk1" bg2="lt2" tx2="dk2" accent1="accent1" accent2="accent2" accent3="accent3" accent4="accent4" accent5="accent5" accent6="accent6" hlink="hlink" folHlink="folHlink"/>
    </a:extraClrScheme>
    <a:extraClrScheme>
      <a:clrScheme name="Default Design 9">
        <a:dk1>
          <a:srgbClr val="000000"/>
        </a:dk1>
        <a:lt1>
          <a:srgbClr val="FFFFFF"/>
        </a:lt1>
        <a:dk2>
          <a:srgbClr val="000000"/>
        </a:dk2>
        <a:lt2>
          <a:srgbClr val="666699"/>
        </a:lt2>
        <a:accent1>
          <a:srgbClr val="CC3300"/>
        </a:accent1>
        <a:accent2>
          <a:srgbClr val="CC9900"/>
        </a:accent2>
        <a:accent3>
          <a:srgbClr val="FFFFFF"/>
        </a:accent3>
        <a:accent4>
          <a:srgbClr val="000000"/>
        </a:accent4>
        <a:accent5>
          <a:srgbClr val="E2ADAA"/>
        </a:accent5>
        <a:accent6>
          <a:srgbClr val="B98A00"/>
        </a:accent6>
        <a:hlink>
          <a:srgbClr val="CC6600"/>
        </a:hlink>
        <a:folHlink>
          <a:srgbClr val="808080"/>
        </a:folHlink>
      </a:clrScheme>
      <a:clrMap bg1="lt1" tx1="dk1" bg2="lt2" tx2="dk2" accent1="accent1" accent2="accent2" accent3="accent3" accent4="accent4" accent5="accent5" accent6="accent6" hlink="hlink" folHlink="folHlink"/>
    </a:extraClrScheme>
    <a:extraClrScheme>
      <a:clrScheme name="Default Design 10">
        <a:dk1>
          <a:srgbClr val="000000"/>
        </a:dk1>
        <a:lt1>
          <a:srgbClr val="FFFFFF"/>
        </a:lt1>
        <a:dk2>
          <a:srgbClr val="000000"/>
        </a:dk2>
        <a:lt2>
          <a:srgbClr val="666699"/>
        </a:lt2>
        <a:accent1>
          <a:srgbClr val="666699"/>
        </a:accent1>
        <a:accent2>
          <a:srgbClr val="9999FF"/>
        </a:accent2>
        <a:accent3>
          <a:srgbClr val="FFFFFF"/>
        </a:accent3>
        <a:accent4>
          <a:srgbClr val="000000"/>
        </a:accent4>
        <a:accent5>
          <a:srgbClr val="B8B8CA"/>
        </a:accent5>
        <a:accent6>
          <a:srgbClr val="8A8AE7"/>
        </a:accent6>
        <a:hlink>
          <a:srgbClr val="3366FF"/>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55746</TotalTime>
  <Words>1906</Words>
  <Application>Microsoft Macintosh PowerPoint</Application>
  <PresentationFormat>On-screen Show (4:3)</PresentationFormat>
  <Paragraphs>323</Paragraphs>
  <Slides>67</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67</vt:i4>
      </vt:variant>
    </vt:vector>
  </HeadingPairs>
  <TitlesOfParts>
    <vt:vector size="69" baseType="lpstr">
      <vt:lpstr>Default Design</vt:lpstr>
      <vt:lpstr>Equation</vt:lpstr>
      <vt:lpstr>PowerPoint Presentation</vt:lpstr>
      <vt:lpstr>Today’s Agenda</vt:lpstr>
      <vt:lpstr>PowerPoint Presentation</vt:lpstr>
      <vt:lpstr>A Major Step Backwards?</vt:lpstr>
      <vt:lpstr>Hadoop vs. Databases: Grep</vt:lpstr>
      <vt:lpstr>Hadoop vs. Databases: Select</vt:lpstr>
      <vt:lpstr>Hadoop vs. Databases: Aggregation</vt:lpstr>
      <vt:lpstr>Hadoop vs. Databases: Join</vt:lpstr>
      <vt:lpstr>PowerPoint Presentation</vt:lpstr>
      <vt:lpstr>PowerPoint Presentation</vt:lpstr>
      <vt:lpstr>Schemas are a good idea!</vt:lpstr>
      <vt:lpstr>Thrift</vt:lpstr>
      <vt:lpstr>Thrift</vt:lpstr>
      <vt:lpstr>Why not…</vt:lpstr>
      <vt:lpstr>PowerPoint Presentation</vt:lpstr>
      <vt:lpstr>Row vs. Column Stores</vt:lpstr>
      <vt:lpstr>Row vs. Column Stores</vt:lpstr>
      <vt:lpstr>OLTP/OLAP Architecture</vt:lpstr>
      <vt:lpstr>Advantages of Column Stores</vt:lpstr>
      <vt:lpstr>Why not in Hadoop?</vt:lpstr>
      <vt:lpstr>What about semi-structured data?</vt:lpstr>
      <vt:lpstr>What’s the solution?</vt:lpstr>
      <vt:lpstr>Optional and Repeated Elements</vt:lpstr>
      <vt:lpstr>Tree Decomposition</vt:lpstr>
      <vt:lpstr>Definition Level</vt:lpstr>
      <vt:lpstr>Definition Level: Illustration</vt:lpstr>
      <vt:lpstr>Repetition Level</vt:lpstr>
      <vt:lpstr>Repetition Level: Illustration</vt:lpstr>
      <vt:lpstr>Putting It Together</vt:lpstr>
      <vt:lpstr>Sample Projection</vt:lpstr>
      <vt:lpstr>Physical Layout</vt:lpstr>
      <vt:lpstr>Key Ideas</vt:lpstr>
      <vt:lpstr>PowerPoint Presentation</vt:lpstr>
      <vt:lpstr>Why not in Hadoop?</vt:lpstr>
      <vt:lpstr>Hadoop + Full-Text Indexes</vt:lpstr>
      <vt:lpstr>PowerPoint Presentation</vt:lpstr>
      <vt:lpstr>Hadoop + Full-Text Indexes</vt:lpstr>
      <vt:lpstr>PowerPoint Presentation</vt:lpstr>
      <vt:lpstr>PowerPoint Presentation</vt:lpstr>
      <vt:lpstr>PowerPoint Presentation</vt:lpstr>
      <vt:lpstr>Hadoop Integration</vt:lpstr>
      <vt:lpstr>Experiments</vt:lpstr>
      <vt:lpstr>PowerPoint Presentation</vt:lpstr>
      <vt:lpstr>PowerPoint Presentation</vt:lpstr>
      <vt:lpstr>Analytical model</vt:lpstr>
      <vt:lpstr>PowerPoint Presentation</vt:lpstr>
      <vt:lpstr>Key Ideas</vt:lpstr>
      <vt:lpstr>A Major Step Backwards?</vt:lpstr>
      <vt:lpstr>PowerPoint Presentation</vt:lpstr>
      <vt:lpstr>Known and Unknown Unknowns</vt:lpstr>
      <vt:lpstr>PowerPoint Presentation</vt:lpstr>
      <vt:lpstr>MapReduce Hybrids</vt:lpstr>
      <vt:lpstr>Hadoop + DBs = HadoopDB</vt:lpstr>
      <vt:lpstr>HadoopDB Architecture</vt:lpstr>
      <vt:lpstr>HadoopDB: Query Plans</vt:lpstr>
      <vt:lpstr>MapReduce Sucks: Iterative Algorithms</vt:lpstr>
      <vt:lpstr>HaLoop: MapReduce + Iteration</vt:lpstr>
      <vt:lpstr>HaLoop Architecture</vt:lpstr>
      <vt:lpstr>HaLoop: Loop Aware Scheduling</vt:lpstr>
      <vt:lpstr>HaLoop: Optimizations</vt:lpstr>
      <vt:lpstr>HaLoop: Performance</vt:lpstr>
      <vt:lpstr>PowerPoint Presentation</vt:lpstr>
      <vt:lpstr>Hadoop Cluster Architecture</vt:lpstr>
      <vt:lpstr>YARN</vt:lpstr>
      <vt:lpstr>YARN: Architecture</vt:lpstr>
      <vt:lpstr>Today’s Agenda</vt:lpstr>
      <vt:lpstr>PowerPoint Presentation</vt:lpstr>
    </vt:vector>
  </TitlesOfParts>
  <Company>University of Maryland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Data-Intensive Information Processing Applications </dc:title>
  <dc:creator>Jimmy Lin</dc:creator>
  <cp:lastModifiedBy>Jimmy Lin</cp:lastModifiedBy>
  <cp:revision>11337</cp:revision>
  <dcterms:created xsi:type="dcterms:W3CDTF">2012-08-31T06:36:49Z</dcterms:created>
  <dcterms:modified xsi:type="dcterms:W3CDTF">2015-03-22T19:33:44Z</dcterms:modified>
</cp:coreProperties>
</file>