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1104" r:id="rId2"/>
    <p:sldId id="946" r:id="rId3"/>
    <p:sldId id="1077" r:id="rId4"/>
    <p:sldId id="1036" r:id="rId5"/>
    <p:sldId id="1084" r:id="rId6"/>
    <p:sldId id="1105" r:id="rId7"/>
    <p:sldId id="1106" r:id="rId8"/>
    <p:sldId id="1107" r:id="rId9"/>
    <p:sldId id="1108" r:id="rId10"/>
    <p:sldId id="1109" r:id="rId11"/>
    <p:sldId id="1111" r:id="rId12"/>
    <p:sldId id="1112" r:id="rId13"/>
    <p:sldId id="1114" r:id="rId14"/>
    <p:sldId id="1113" r:id="rId15"/>
    <p:sldId id="1115" r:id="rId16"/>
    <p:sldId id="1116" r:id="rId17"/>
    <p:sldId id="1117" r:id="rId18"/>
    <p:sldId id="1118" r:id="rId19"/>
    <p:sldId id="1119" r:id="rId20"/>
    <p:sldId id="1120" r:id="rId21"/>
    <p:sldId id="1121" r:id="rId22"/>
    <p:sldId id="1122" r:id="rId23"/>
    <p:sldId id="1123" r:id="rId24"/>
    <p:sldId id="1124" r:id="rId25"/>
    <p:sldId id="1125" r:id="rId26"/>
    <p:sldId id="1126" r:id="rId27"/>
    <p:sldId id="1085" r:id="rId28"/>
    <p:sldId id="1079" r:id="rId29"/>
    <p:sldId id="1080" r:id="rId30"/>
    <p:sldId id="1083" r:id="rId31"/>
    <p:sldId id="1082" r:id="rId32"/>
    <p:sldId id="1081" r:id="rId33"/>
    <p:sldId id="1087" r:id="rId34"/>
    <p:sldId id="1035" r:id="rId35"/>
    <p:sldId id="1088" r:id="rId36"/>
    <p:sldId id="1089" r:id="rId37"/>
    <p:sldId id="1090" r:id="rId38"/>
    <p:sldId id="1092" r:id="rId39"/>
    <p:sldId id="1091" r:id="rId40"/>
    <p:sldId id="1097" r:id="rId41"/>
    <p:sldId id="1098" r:id="rId42"/>
    <p:sldId id="1095" r:id="rId43"/>
    <p:sldId id="1096" r:id="rId44"/>
    <p:sldId id="1099" r:id="rId45"/>
    <p:sldId id="1100" r:id="rId46"/>
    <p:sldId id="1101" r:id="rId47"/>
    <p:sldId id="1102" r:id="rId48"/>
    <p:sldId id="1093" r:id="rId49"/>
    <p:sldId id="1094" r:id="rId50"/>
    <p:sldId id="1037" r:id="rId51"/>
    <p:sldId id="1057" r:id="rId52"/>
    <p:sldId id="1056" r:id="rId53"/>
    <p:sldId id="1047" r:id="rId54"/>
    <p:sldId id="1069" r:id="rId55"/>
    <p:sldId id="1048" r:id="rId56"/>
    <p:sldId id="1058" r:id="rId57"/>
    <p:sldId id="1059" r:id="rId58"/>
    <p:sldId id="1060" r:id="rId59"/>
    <p:sldId id="1039" r:id="rId60"/>
    <p:sldId id="1040" r:id="rId61"/>
    <p:sldId id="1063" r:id="rId62"/>
    <p:sldId id="1041" r:id="rId63"/>
    <p:sldId id="1061" r:id="rId64"/>
    <p:sldId id="1075" r:id="rId65"/>
    <p:sldId id="1062" r:id="rId66"/>
    <p:sldId id="1071" r:id="rId67"/>
    <p:sldId id="1072" r:id="rId68"/>
    <p:sldId id="1073" r:id="rId69"/>
    <p:sldId id="1076" r:id="rId70"/>
    <p:sldId id="1042" r:id="rId71"/>
    <p:sldId id="1043" r:id="rId72"/>
    <p:sldId id="1044" r:id="rId73"/>
    <p:sldId id="1045" r:id="rId74"/>
    <p:sldId id="1046" r:id="rId75"/>
    <p:sldId id="1065" r:id="rId76"/>
    <p:sldId id="1054" r:id="rId77"/>
    <p:sldId id="1066" r:id="rId78"/>
    <p:sldId id="1067" r:id="rId79"/>
    <p:sldId id="1064" r:id="rId80"/>
    <p:sldId id="1068" r:id="rId81"/>
    <p:sldId id="1052" r:id="rId82"/>
    <p:sldId id="1053" r:id="rId83"/>
    <p:sldId id="1070" r:id="rId84"/>
    <p:sldId id="1103" r:id="rId85"/>
    <p:sldId id="835" r:id="rId8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9" autoAdjust="0"/>
    <p:restoredTop sz="75202" autoAdjust="0"/>
  </p:normalViewPr>
  <p:slideViewPr>
    <p:cSldViewPr>
      <p:cViewPr>
        <p:scale>
          <a:sx n="100" d="100"/>
          <a:sy n="100" d="100"/>
        </p:scale>
        <p:origin x="-73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eg"/><Relationship Id="rId3" Type="http://schemas.openxmlformats.org/officeDocument/2006/relationships/image" Target="../media/image6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54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Relationship Id="rId3" Type="http://schemas.openxmlformats.org/officeDocument/2006/relationships/image" Target="../media/image86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219200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76600" y="4038600"/>
            <a:ext cx="388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Maryland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Monday, March 9, 2015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38600"/>
            <a:ext cx="1143000" cy="1143000"/>
          </a:xfrm>
          <a:prstGeom prst="rect">
            <a:avLst/>
          </a:prstGeom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3622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Session 6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: MapReduce – Data Mining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</p:spTree>
    <p:extLst>
      <p:ext uri="{BB962C8B-B14F-4D97-AF65-F5344CB8AC3E}">
        <p14:creationId xmlns:p14="http://schemas.microsoft.com/office/powerpoint/2010/main" val="991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Distance: Hamming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two bit vectors</a:t>
            </a:r>
          </a:p>
          <a:p>
            <a:r>
              <a:rPr lang="en-US" dirty="0" smtClean="0"/>
              <a:t>Hamming distance: number of elements which differ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13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Representations: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Unigrams (i.e., words)</a:t>
            </a:r>
          </a:p>
          <a:p>
            <a:r>
              <a:rPr lang="en-US" dirty="0" smtClean="0"/>
              <a:t>Shingles = </a:t>
            </a:r>
            <a:r>
              <a:rPr lang="en-US" i="1" dirty="0" smtClean="0"/>
              <a:t>n</a:t>
            </a:r>
            <a:r>
              <a:rPr lang="en-US" dirty="0" smtClean="0"/>
              <a:t>-grams</a:t>
            </a:r>
          </a:p>
          <a:p>
            <a:pPr lvl="1"/>
            <a:r>
              <a:rPr lang="en-US" dirty="0" smtClean="0"/>
              <a:t>At the word level</a:t>
            </a:r>
          </a:p>
          <a:p>
            <a:pPr lvl="1"/>
            <a:r>
              <a:rPr lang="en-US" dirty="0" smtClean="0"/>
              <a:t>At the character level</a:t>
            </a:r>
          </a:p>
          <a:p>
            <a:r>
              <a:rPr lang="en-US" dirty="0" smtClean="0"/>
              <a:t>Feature weights</a:t>
            </a:r>
          </a:p>
          <a:p>
            <a:pPr lvl="1"/>
            <a:r>
              <a:rPr lang="en-US" dirty="0" err="1" smtClean="0"/>
              <a:t>boolean</a:t>
            </a:r>
            <a:endParaRPr lang="en-US" dirty="0" smtClean="0"/>
          </a:p>
          <a:p>
            <a:pPr lvl="1"/>
            <a:r>
              <a:rPr lang="en-US" dirty="0" err="1" smtClean="0"/>
              <a:t>tf.idf</a:t>
            </a:r>
            <a:endParaRPr lang="en-US" dirty="0" smtClean="0"/>
          </a:p>
          <a:p>
            <a:pPr lvl="1"/>
            <a:r>
              <a:rPr lang="en-US" dirty="0" smtClean="0"/>
              <a:t>BM25</a:t>
            </a:r>
          </a:p>
          <a:p>
            <a:pPr lvl="1"/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3253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Representations: Beyond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recommender systems:</a:t>
            </a:r>
          </a:p>
          <a:p>
            <a:pPr lvl="1"/>
            <a:r>
              <a:rPr lang="en-US" dirty="0" smtClean="0"/>
              <a:t>Items as features for users</a:t>
            </a:r>
          </a:p>
          <a:p>
            <a:pPr lvl="1"/>
            <a:r>
              <a:rPr lang="en-US" dirty="0" smtClean="0"/>
              <a:t>Users as features for items</a:t>
            </a:r>
          </a:p>
          <a:p>
            <a:r>
              <a:rPr lang="en-US" dirty="0" smtClean="0"/>
              <a:t>For graphs:</a:t>
            </a:r>
          </a:p>
          <a:p>
            <a:pPr lvl="1"/>
            <a:r>
              <a:rPr lang="en-US" dirty="0" smtClean="0"/>
              <a:t>Adjacency lists as features for vertices</a:t>
            </a:r>
          </a:p>
          <a:p>
            <a:r>
              <a:rPr lang="en-US" dirty="0" smtClean="0"/>
              <a:t>With log data:</a:t>
            </a:r>
          </a:p>
          <a:p>
            <a:pPr lvl="1"/>
            <a:r>
              <a:rPr lang="en-US" dirty="0" smtClean="0"/>
              <a:t>Behaviors (clicks) as features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1376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ck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59" y="0"/>
            <a:ext cx="1025195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Minhash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3581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rgbClr val="FFFFFF"/>
                </a:solidFill>
              </a:rPr>
              <a:t>Source: </a:t>
            </a:r>
            <a:r>
              <a:rPr lang="en-US" sz="1000" b="0" dirty="0" err="1" smtClean="0">
                <a:solidFill>
                  <a:srgbClr val="FFFFFF"/>
                </a:solidFill>
              </a:rPr>
              <a:t>www.flickr.com</a:t>
            </a:r>
            <a:r>
              <a:rPr lang="en-US" sz="1000" b="0" dirty="0">
                <a:solidFill>
                  <a:srgbClr val="FFFFFF"/>
                </a:solidFill>
              </a:rPr>
              <a:t>/photos/</a:t>
            </a:r>
            <a:r>
              <a:rPr lang="en-US" sz="1000" b="0" dirty="0" err="1">
                <a:solidFill>
                  <a:srgbClr val="FFFFFF"/>
                </a:solidFill>
              </a:rPr>
              <a:t>rheinitz</a:t>
            </a:r>
            <a:r>
              <a:rPr lang="en-US" sz="1000" b="0" dirty="0">
                <a:solidFill>
                  <a:srgbClr val="FFFFFF"/>
                </a:solidFill>
              </a:rPr>
              <a:t>/6158837748/</a:t>
            </a:r>
          </a:p>
        </p:txBody>
      </p:sp>
    </p:spTree>
    <p:extLst>
      <p:ext uri="{BB962C8B-B14F-4D97-AF65-F5344CB8AC3E}">
        <p14:creationId xmlns:p14="http://schemas.microsoft.com/office/powerpoint/2010/main" val="1576561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Near-Duplicate Detection of Webpages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source of the problem?</a:t>
            </a:r>
          </a:p>
          <a:p>
            <a:pPr lvl="1"/>
            <a:r>
              <a:rPr lang="en-US" dirty="0" smtClean="0"/>
              <a:t>Mirror pages (legit)</a:t>
            </a:r>
          </a:p>
          <a:p>
            <a:pPr lvl="1"/>
            <a:r>
              <a:rPr lang="en-US" dirty="0" smtClean="0"/>
              <a:t>Spam farms (non-legit)</a:t>
            </a:r>
          </a:p>
          <a:p>
            <a:pPr lvl="1"/>
            <a:r>
              <a:rPr lang="en-US" dirty="0" smtClean="0"/>
              <a:t>Additional complications (e.g., </a:t>
            </a:r>
            <a:r>
              <a:rPr lang="en-US" dirty="0" err="1" smtClean="0"/>
              <a:t>nav</a:t>
            </a:r>
            <a:r>
              <a:rPr lang="en-US" dirty="0" smtClean="0"/>
              <a:t> bars)</a:t>
            </a:r>
          </a:p>
          <a:p>
            <a:r>
              <a:rPr lang="en-US" dirty="0" smtClean="0"/>
              <a:t>Naïve algorithm:</a:t>
            </a:r>
          </a:p>
          <a:p>
            <a:pPr lvl="1"/>
            <a:r>
              <a:rPr lang="en-US" dirty="0" smtClean="0"/>
              <a:t>Compute cryptographic hash for webpage (e.g., MD5)</a:t>
            </a:r>
          </a:p>
          <a:p>
            <a:pPr lvl="1"/>
            <a:r>
              <a:rPr lang="en-US" dirty="0" smtClean="0"/>
              <a:t>Insert hash values into a big hash table</a:t>
            </a:r>
          </a:p>
          <a:p>
            <a:pPr lvl="1"/>
            <a:r>
              <a:rPr lang="en-US" dirty="0" smtClean="0"/>
              <a:t>Compute hash for new webpage: collision implies duplicate </a:t>
            </a:r>
          </a:p>
          <a:p>
            <a:r>
              <a:rPr lang="en-US" dirty="0" smtClean="0"/>
              <a:t>What</a:t>
            </a:r>
            <a:r>
              <a:rPr lang="fr-FR" dirty="0" smtClean="0"/>
              <a:t>’</a:t>
            </a:r>
            <a:r>
              <a:rPr lang="en-US" dirty="0" smtClean="0"/>
              <a:t>s the issue?</a:t>
            </a:r>
          </a:p>
          <a:p>
            <a:r>
              <a:rPr lang="en-US" dirty="0" smtClean="0"/>
              <a:t>Intuition:</a:t>
            </a:r>
          </a:p>
          <a:p>
            <a:pPr lvl="1"/>
            <a:r>
              <a:rPr lang="en-US" dirty="0"/>
              <a:t>Hash function needs to be tolerant of minor differences</a:t>
            </a:r>
          </a:p>
          <a:p>
            <a:pPr lvl="1"/>
            <a:r>
              <a:rPr lang="en-US" dirty="0" smtClean="0"/>
              <a:t>High similarity implies higher probability of hash collision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69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Seminal algorithm for near-duplicate detection of webpages</a:t>
            </a:r>
          </a:p>
          <a:p>
            <a:pPr lvl="1"/>
            <a:r>
              <a:rPr lang="en-US" dirty="0" smtClean="0"/>
              <a:t>Used by AltaVista</a:t>
            </a:r>
          </a:p>
          <a:p>
            <a:pPr lvl="1"/>
            <a:r>
              <a:rPr lang="en-US" dirty="0" smtClean="0"/>
              <a:t>For details see </a:t>
            </a:r>
            <a:r>
              <a:rPr lang="en-US" dirty="0" err="1"/>
              <a:t>Broder</a:t>
            </a:r>
            <a:r>
              <a:rPr lang="en-US" dirty="0"/>
              <a:t> et al. </a:t>
            </a:r>
            <a:r>
              <a:rPr lang="en-US" dirty="0" smtClean="0"/>
              <a:t>(1997)</a:t>
            </a:r>
          </a:p>
          <a:p>
            <a:r>
              <a:rPr lang="en-US" dirty="0" smtClean="0"/>
              <a:t>Setup:</a:t>
            </a:r>
          </a:p>
          <a:p>
            <a:pPr lvl="1"/>
            <a:r>
              <a:rPr lang="en-US" dirty="0"/>
              <a:t>Documents (HTML pages) represented by shingles (</a:t>
            </a:r>
            <a:r>
              <a:rPr lang="en-US" i="1" dirty="0"/>
              <a:t>n</a:t>
            </a:r>
            <a:r>
              <a:rPr lang="en-US" dirty="0"/>
              <a:t>-grams)</a:t>
            </a:r>
          </a:p>
          <a:p>
            <a:pPr lvl="1"/>
            <a:r>
              <a:rPr lang="en-US" dirty="0" err="1" smtClean="0"/>
              <a:t>Jaccard</a:t>
            </a:r>
            <a:r>
              <a:rPr lang="en-US" dirty="0" smtClean="0"/>
              <a:t> similarity: dups are pairs with high similarity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29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Preliminaries: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Sets:</a:t>
            </a:r>
          </a:p>
          <a:p>
            <a:pPr lvl="1"/>
            <a:r>
              <a:rPr lang="en-US" dirty="0" smtClean="0"/>
              <a:t>A = {</a:t>
            </a:r>
            <a:r>
              <a:rPr lang="en-US" i="1" dirty="0" smtClean="0"/>
              <a:t>e</a:t>
            </a:r>
            <a:r>
              <a:rPr lang="en-US" i="1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i="1" baseline="-25000" dirty="0" smtClean="0"/>
              <a:t>3</a:t>
            </a:r>
            <a:r>
              <a:rPr lang="en-US" dirty="0" smtClean="0"/>
              <a:t>,</a:t>
            </a:r>
            <a:r>
              <a:rPr lang="en-US" i="1" dirty="0" smtClean="0"/>
              <a:t> e</a:t>
            </a:r>
            <a:r>
              <a:rPr lang="en-US" i="1" baseline="-25000" dirty="0" smtClean="0"/>
              <a:t>7</a:t>
            </a:r>
            <a:r>
              <a:rPr lang="en-US" dirty="0" smtClean="0"/>
              <a:t>}</a:t>
            </a:r>
            <a:endParaRPr lang="en-US" i="1" baseline="-25000" dirty="0" smtClean="0"/>
          </a:p>
          <a:p>
            <a:pPr lvl="1"/>
            <a:r>
              <a:rPr lang="en-US" dirty="0" smtClean="0"/>
              <a:t>B </a:t>
            </a:r>
            <a:r>
              <a:rPr lang="en-US" dirty="0"/>
              <a:t>= {</a:t>
            </a:r>
            <a:r>
              <a:rPr lang="en-US" i="1" dirty="0" smtClean="0"/>
              <a:t>e</a:t>
            </a:r>
            <a:r>
              <a:rPr lang="en-US" i="1" baseline="-25000" dirty="0" smtClean="0"/>
              <a:t>3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i="1" baseline="-25000" dirty="0" smtClean="0"/>
              <a:t>5</a:t>
            </a:r>
            <a:r>
              <a:rPr lang="en-US" dirty="0" smtClean="0"/>
              <a:t>,</a:t>
            </a:r>
            <a:r>
              <a:rPr lang="en-US" i="1" dirty="0" smtClean="0"/>
              <a:t> e</a:t>
            </a:r>
            <a:r>
              <a:rPr lang="en-US" i="1" baseline="-25000" dirty="0" smtClean="0"/>
              <a:t>7</a:t>
            </a:r>
            <a:r>
              <a:rPr lang="en-US" dirty="0" smtClean="0"/>
              <a:t>}</a:t>
            </a:r>
            <a:endParaRPr lang="en-US" i="1" baseline="-25000" dirty="0"/>
          </a:p>
          <a:p>
            <a:r>
              <a:rPr lang="en-US" dirty="0" smtClean="0"/>
              <a:t>Can </a:t>
            </a:r>
            <a:r>
              <a:rPr lang="en-US" dirty="0"/>
              <a:t>be equivalently expressed as </a:t>
            </a:r>
            <a:r>
              <a:rPr lang="en-US" dirty="0" smtClean="0"/>
              <a:t>matrices:</a:t>
            </a:r>
          </a:p>
          <a:p>
            <a:pPr lvl="1"/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30680"/>
              </p:ext>
            </p:extLst>
          </p:nvPr>
        </p:nvGraphicFramePr>
        <p:xfrm>
          <a:off x="1828800" y="3124200"/>
          <a:ext cx="3276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Element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A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2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3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4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5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6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7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746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Preliminaries: </a:t>
            </a:r>
            <a:r>
              <a:rPr lang="en-US" dirty="0" err="1" smtClean="0"/>
              <a:t>Jaccard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0716" y="2743200"/>
            <a:ext cx="455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00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 = # rows where both elements are 0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3019" y="2362200"/>
            <a:ext cx="574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Let: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716" y="3105090"/>
            <a:ext cx="455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11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 = # rows where both elements are 1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0716" y="3486090"/>
            <a:ext cx="341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01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 = # rows where A=0, B=1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0716" y="3867090"/>
            <a:ext cx="3417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10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 = # rows where A=1, B=0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55134"/>
              </p:ext>
            </p:extLst>
          </p:nvPr>
        </p:nvGraphicFramePr>
        <p:xfrm>
          <a:off x="762000" y="1630680"/>
          <a:ext cx="3276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Element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A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2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3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4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5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6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7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257800"/>
            <a:ext cx="460248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00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minhash</a:t>
            </a:r>
            <a:endParaRPr lang="en-US" dirty="0" smtClean="0"/>
          </a:p>
          <a:p>
            <a:pPr lvl="1"/>
            <a:r>
              <a:rPr lang="en-US" dirty="0" smtClean="0"/>
              <a:t>Start with the matrix representation of the set</a:t>
            </a:r>
          </a:p>
          <a:p>
            <a:pPr lvl="1"/>
            <a:r>
              <a:rPr lang="en-US" dirty="0" smtClean="0"/>
              <a:t>Randomly permute the rows of the matrix</a:t>
            </a:r>
          </a:p>
          <a:p>
            <a:pPr lvl="1"/>
            <a:r>
              <a:rPr lang="en-US" dirty="0" err="1" smtClean="0"/>
              <a:t>minhash</a:t>
            </a:r>
            <a:r>
              <a:rPr lang="en-US" dirty="0" smtClean="0"/>
              <a:t> is the first row with a “one”</a:t>
            </a:r>
          </a:p>
          <a:p>
            <a:r>
              <a:rPr lang="en-US" dirty="0" smtClean="0"/>
              <a:t>Example: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366376"/>
              </p:ext>
            </p:extLst>
          </p:nvPr>
        </p:nvGraphicFramePr>
        <p:xfrm>
          <a:off x="1066800" y="3230880"/>
          <a:ext cx="3276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Element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A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2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3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4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5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6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7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25399"/>
              </p:ext>
            </p:extLst>
          </p:nvPr>
        </p:nvGraphicFramePr>
        <p:xfrm>
          <a:off x="4953000" y="3230880"/>
          <a:ext cx="3276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Element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A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6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2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5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3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7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4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3681" y="2743200"/>
            <a:ext cx="115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2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h(A) = </a:t>
            </a:r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e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3</a:t>
            </a:r>
            <a:endParaRPr lang="en-US" sz="2000" b="0" i="1" baseline="-25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2743200"/>
            <a:ext cx="113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25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h(B) = </a:t>
            </a:r>
            <a:r>
              <a:rPr lang="en-US" sz="20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e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5</a:t>
            </a:r>
            <a:endParaRPr lang="en-US" sz="2000" b="0" i="1" baseline="-25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7722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Minhash</a:t>
            </a:r>
            <a:r>
              <a:rPr lang="en-US" dirty="0" smtClean="0"/>
              <a:t> and </a:t>
            </a:r>
            <a:r>
              <a:rPr lang="en-US" dirty="0" err="1" smtClean="0"/>
              <a:t>Jaccard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286088"/>
              </p:ext>
            </p:extLst>
          </p:nvPr>
        </p:nvGraphicFramePr>
        <p:xfrm>
          <a:off x="2286000" y="1249680"/>
          <a:ext cx="3276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Element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A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B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6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2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5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3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7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4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e</a:t>
                      </a:r>
                      <a:r>
                        <a:rPr lang="en-US" sz="2000" i="1" baseline="-25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ill Sans"/>
                          <a:cs typeface="Gill Sans"/>
                        </a:rPr>
                        <a:t>0</a:t>
                      </a:r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4881880"/>
            <a:ext cx="4175760" cy="37592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245904"/>
              </p:ext>
            </p:extLst>
          </p:nvPr>
        </p:nvGraphicFramePr>
        <p:xfrm>
          <a:off x="5867400" y="1249680"/>
          <a:ext cx="6096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00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00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01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11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11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00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M</a:t>
                      </a:r>
                      <a:r>
                        <a:rPr lang="en-US" sz="2000" b="0" i="1" baseline="-250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10</a:t>
                      </a:r>
                      <a:endParaRPr lang="en-US" sz="2000" i="1" baseline="-25000" dirty="0">
                        <a:solidFill>
                          <a:schemeClr val="bg1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5410200"/>
            <a:ext cx="21717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410200"/>
            <a:ext cx="2171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5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</a:p>
          <a:p>
            <a:r>
              <a:rPr lang="en-US" dirty="0" smtClean="0"/>
              <a:t>Classification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60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Permute or Not to Permute?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Permutations are expensive</a:t>
            </a:r>
          </a:p>
          <a:p>
            <a:r>
              <a:rPr lang="en-US" dirty="0" smtClean="0"/>
              <a:t>Interpret the hash value as the permutation</a:t>
            </a:r>
          </a:p>
          <a:p>
            <a:r>
              <a:rPr lang="en-US" dirty="0" smtClean="0"/>
              <a:t>Only need to keep track of the minimum hash value</a:t>
            </a:r>
          </a:p>
          <a:p>
            <a:pPr lvl="1"/>
            <a:r>
              <a:rPr lang="en-US" dirty="0" smtClean="0"/>
              <a:t>Can keep track of multiple </a:t>
            </a:r>
            <a:r>
              <a:rPr lang="en-US" dirty="0" err="1" smtClean="0"/>
              <a:t>minhash</a:t>
            </a:r>
            <a:r>
              <a:rPr lang="en-US" dirty="0" smtClean="0"/>
              <a:t> values at once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74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Similar Pairs (LSH)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know:</a:t>
            </a:r>
          </a:p>
          <a:p>
            <a:r>
              <a:rPr lang="en-US" dirty="0" smtClean="0"/>
              <a:t>Task: discover all pairs with similarity greater than </a:t>
            </a:r>
            <a:r>
              <a:rPr lang="en-US" i="1" dirty="0" smtClean="0">
                <a:latin typeface="ＭＳ ゴシック"/>
                <a:ea typeface="ＭＳ ゴシック"/>
                <a:cs typeface="ＭＳ ゴシック"/>
              </a:rPr>
              <a:t>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Algorithm:</a:t>
            </a:r>
          </a:p>
          <a:p>
            <a:pPr lvl="1"/>
            <a:r>
              <a:rPr lang="en-US" dirty="0" smtClean="0"/>
              <a:t>For each object, compute its </a:t>
            </a:r>
            <a:r>
              <a:rPr lang="en-US" dirty="0" err="1" smtClean="0"/>
              <a:t>minhash</a:t>
            </a:r>
            <a:r>
              <a:rPr lang="en-US" dirty="0" smtClean="0"/>
              <a:t> value</a:t>
            </a:r>
          </a:p>
          <a:p>
            <a:pPr lvl="1"/>
            <a:r>
              <a:rPr lang="en-US" dirty="0" smtClean="0"/>
              <a:t>Group objects by their hash values</a:t>
            </a:r>
          </a:p>
          <a:p>
            <a:pPr lvl="1"/>
            <a:r>
              <a:rPr lang="en-US" dirty="0" smtClean="0"/>
              <a:t>Output all pairs within each group</a:t>
            </a:r>
          </a:p>
          <a:p>
            <a:r>
              <a:rPr lang="en-US" dirty="0" smtClean="0"/>
              <a:t>Analysis:</a:t>
            </a:r>
          </a:p>
          <a:p>
            <a:pPr lvl="1"/>
            <a:r>
              <a:rPr lang="en-US" dirty="0" smtClean="0"/>
              <a:t>Probability we will discovered all pairs is </a:t>
            </a:r>
            <a:r>
              <a:rPr lang="en-US" i="1" dirty="0" smtClean="0"/>
              <a:t>s</a:t>
            </a:r>
          </a:p>
          <a:p>
            <a:pPr lvl="1"/>
            <a:r>
              <a:rPr lang="en-US" dirty="0" smtClean="0"/>
              <a:t>Probability that any pair is invalid is (1 –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What’s the fundamental issue?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200"/>
            <a:ext cx="3131820" cy="2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7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Minhash</a:t>
            </a:r>
            <a:r>
              <a:rPr lang="en-US" dirty="0" smtClean="0"/>
              <a:t>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discover all pairs with similarity greater than </a:t>
            </a:r>
            <a:r>
              <a:rPr lang="en-US" i="1" dirty="0">
                <a:latin typeface="ＭＳ ゴシック"/>
                <a:ea typeface="ＭＳ ゴシック"/>
                <a:cs typeface="ＭＳ ゴシック"/>
              </a:rPr>
              <a:t>s</a:t>
            </a:r>
            <a:r>
              <a:rPr lang="en-US" dirty="0"/>
              <a:t> </a:t>
            </a:r>
          </a:p>
          <a:p>
            <a:r>
              <a:rPr lang="en-US" dirty="0" smtClean="0"/>
              <a:t>Algorithm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For each object, compute </a:t>
            </a:r>
            <a:r>
              <a:rPr lang="en-US" dirty="0" smtClean="0"/>
              <a:t>two </a:t>
            </a:r>
            <a:r>
              <a:rPr lang="en-US" dirty="0" err="1" smtClean="0"/>
              <a:t>minhash</a:t>
            </a:r>
            <a:r>
              <a:rPr lang="en-US" dirty="0" smtClean="0"/>
              <a:t> values and concatenate together into a signature</a:t>
            </a:r>
            <a:endParaRPr lang="en-US" dirty="0"/>
          </a:p>
          <a:p>
            <a:pPr lvl="1"/>
            <a:r>
              <a:rPr lang="en-US" dirty="0"/>
              <a:t>Group objects by their </a:t>
            </a:r>
            <a:r>
              <a:rPr lang="en-US" dirty="0" smtClean="0"/>
              <a:t>signatures</a:t>
            </a:r>
            <a:endParaRPr lang="en-US" dirty="0"/>
          </a:p>
          <a:p>
            <a:pPr lvl="1"/>
            <a:r>
              <a:rPr lang="en-US" dirty="0"/>
              <a:t>Output all pairs within each group</a:t>
            </a:r>
          </a:p>
          <a:p>
            <a:r>
              <a:rPr lang="en-US" dirty="0"/>
              <a:t>Analysis:</a:t>
            </a:r>
          </a:p>
          <a:p>
            <a:pPr lvl="1"/>
            <a:r>
              <a:rPr lang="en-US" dirty="0"/>
              <a:t>Probability we will discovered all pairs is </a:t>
            </a:r>
            <a:r>
              <a:rPr lang="en-US" i="1" dirty="0" smtClean="0"/>
              <a:t>s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 lvl="1"/>
            <a:r>
              <a:rPr lang="en-US" dirty="0"/>
              <a:t>Probability that any pair is invalid is (1 – </a:t>
            </a:r>
            <a:r>
              <a:rPr lang="en-US" i="1" dirty="0"/>
              <a:t>s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51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discover all pairs with similarity greater than </a:t>
            </a:r>
            <a:r>
              <a:rPr lang="en-US" i="1" dirty="0">
                <a:latin typeface="ＭＳ ゴシック"/>
                <a:ea typeface="ＭＳ ゴシック"/>
                <a:cs typeface="ＭＳ ゴシック"/>
              </a:rPr>
              <a:t>s</a:t>
            </a:r>
            <a:r>
              <a:rPr lang="en-US" dirty="0"/>
              <a:t> </a:t>
            </a:r>
          </a:p>
          <a:p>
            <a:r>
              <a:rPr lang="en-US" dirty="0" smtClean="0"/>
              <a:t>Algorithm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For each object, compute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values and concatenate together into a signature</a:t>
            </a:r>
            <a:endParaRPr lang="en-US" dirty="0"/>
          </a:p>
          <a:p>
            <a:pPr lvl="1"/>
            <a:r>
              <a:rPr lang="en-US" dirty="0"/>
              <a:t>Group objects by their </a:t>
            </a:r>
            <a:r>
              <a:rPr lang="en-US" dirty="0" smtClean="0"/>
              <a:t>signatures</a:t>
            </a:r>
            <a:endParaRPr lang="en-US" dirty="0"/>
          </a:p>
          <a:p>
            <a:pPr lvl="1"/>
            <a:r>
              <a:rPr lang="en-US" dirty="0"/>
              <a:t>Output all pairs within each group</a:t>
            </a:r>
          </a:p>
          <a:p>
            <a:r>
              <a:rPr lang="en-US" dirty="0"/>
              <a:t>Analysis:</a:t>
            </a:r>
          </a:p>
          <a:p>
            <a:pPr lvl="1"/>
            <a:r>
              <a:rPr lang="en-US" dirty="0"/>
              <a:t>Probability we will discovered all pairs is </a:t>
            </a:r>
            <a:r>
              <a:rPr lang="en-US" i="1" dirty="0" err="1" smtClean="0"/>
              <a:t>s</a:t>
            </a:r>
            <a:r>
              <a:rPr lang="en-US" i="1" baseline="30000" dirty="0" err="1" smtClean="0"/>
              <a:t>k</a:t>
            </a:r>
            <a:endParaRPr lang="en-US" i="1" baseline="30000" dirty="0"/>
          </a:p>
          <a:p>
            <a:pPr lvl="1"/>
            <a:r>
              <a:rPr lang="en-US" dirty="0"/>
              <a:t>Probability that any pair is invalid is (1 – </a:t>
            </a:r>
            <a:r>
              <a:rPr lang="en-US" i="1" dirty="0"/>
              <a:t>s</a:t>
            </a:r>
            <a:r>
              <a:rPr lang="en-US" dirty="0" smtClean="0"/>
              <a:t>)</a:t>
            </a:r>
            <a:r>
              <a:rPr lang="en-US" i="1" baseline="30000" dirty="0" smtClean="0"/>
              <a:t>k</a:t>
            </a:r>
            <a:endParaRPr lang="en-US" i="1" dirty="0"/>
          </a:p>
          <a:p>
            <a:r>
              <a:rPr lang="en-US" dirty="0" smtClean="0"/>
              <a:t>What’s the issue 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46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n </a:t>
            </a:r>
            <a:r>
              <a:rPr lang="en-US" dirty="0" smtClean="0"/>
              <a:t>different</a:t>
            </a:r>
            <a:r>
              <a:rPr lang="en-US" i="1" dirty="0" smtClean="0"/>
              <a:t> k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discover all pairs with similarity greater than </a:t>
            </a:r>
            <a:r>
              <a:rPr lang="en-US" i="1" dirty="0">
                <a:latin typeface="ＭＳ ゴシック"/>
                <a:ea typeface="ＭＳ ゴシック"/>
                <a:cs typeface="ＭＳ ゴシック"/>
              </a:rPr>
              <a:t>s</a:t>
            </a:r>
            <a:r>
              <a:rPr lang="en-US" dirty="0"/>
              <a:t> </a:t>
            </a:r>
          </a:p>
          <a:p>
            <a:r>
              <a:rPr lang="en-US" dirty="0" smtClean="0"/>
              <a:t>Algorithm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For each object, compute </a:t>
            </a:r>
            <a:r>
              <a:rPr lang="en-US" i="1" dirty="0" smtClean="0"/>
              <a:t>n</a:t>
            </a:r>
            <a:r>
              <a:rPr lang="en-US" dirty="0" smtClean="0"/>
              <a:t> sets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values</a:t>
            </a:r>
          </a:p>
          <a:p>
            <a:pPr lvl="1"/>
            <a:r>
              <a:rPr lang="en-US" dirty="0" smtClean="0"/>
              <a:t>For each set, concatenate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values together</a:t>
            </a:r>
            <a:endParaRPr lang="en-US" dirty="0"/>
          </a:p>
          <a:p>
            <a:pPr lvl="1"/>
            <a:r>
              <a:rPr lang="en-US" dirty="0" smtClean="0"/>
              <a:t>Within each set:</a:t>
            </a:r>
          </a:p>
          <a:p>
            <a:pPr lvl="2"/>
            <a:r>
              <a:rPr lang="en-US" dirty="0" smtClean="0"/>
              <a:t>Group </a:t>
            </a:r>
            <a:r>
              <a:rPr lang="en-US" dirty="0"/>
              <a:t>objects by their </a:t>
            </a:r>
            <a:r>
              <a:rPr lang="en-US" dirty="0" smtClean="0"/>
              <a:t>signatures</a:t>
            </a:r>
            <a:endParaRPr lang="en-US" dirty="0"/>
          </a:p>
          <a:p>
            <a:pPr lvl="2"/>
            <a:r>
              <a:rPr lang="en-US" dirty="0"/>
              <a:t>Output all pairs within each </a:t>
            </a:r>
            <a:r>
              <a:rPr lang="en-US" dirty="0" smtClean="0"/>
              <a:t>group</a:t>
            </a:r>
          </a:p>
          <a:p>
            <a:pPr lvl="1"/>
            <a:r>
              <a:rPr lang="en-US" dirty="0" smtClean="0"/>
              <a:t>De-dup pairs</a:t>
            </a:r>
            <a:endParaRPr lang="en-US" dirty="0"/>
          </a:p>
          <a:p>
            <a:r>
              <a:rPr lang="en-US" dirty="0"/>
              <a:t>Analysis:</a:t>
            </a:r>
          </a:p>
          <a:p>
            <a:pPr lvl="1"/>
            <a:r>
              <a:rPr lang="en-US" dirty="0"/>
              <a:t>Probability we will </a:t>
            </a:r>
            <a:r>
              <a:rPr lang="en-US" dirty="0" smtClean="0"/>
              <a:t>miss a pair is (1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i="1" dirty="0" err="1" smtClean="0"/>
              <a:t>s</a:t>
            </a:r>
            <a:r>
              <a:rPr lang="en-US" i="1" baseline="30000" dirty="0" err="1" smtClean="0"/>
              <a:t>k</a:t>
            </a:r>
            <a:r>
              <a:rPr lang="en-US" baseline="30000" dirty="0" smtClean="0"/>
              <a:t> </a:t>
            </a:r>
            <a:r>
              <a:rPr lang="en-US" dirty="0" smtClean="0"/>
              <a:t>)</a:t>
            </a:r>
            <a:r>
              <a:rPr lang="en-US" i="1" baseline="30000" dirty="0" smtClean="0"/>
              <a:t>n</a:t>
            </a:r>
            <a:endParaRPr lang="en-US" i="1" baseline="30000" dirty="0"/>
          </a:p>
          <a:p>
            <a:pPr lvl="1"/>
            <a:r>
              <a:rPr lang="en-US" dirty="0" smtClean="0"/>
              <a:t>Probability </a:t>
            </a:r>
            <a:r>
              <a:rPr lang="en-US" dirty="0"/>
              <a:t>that any pair is invalid is </a:t>
            </a:r>
            <a:r>
              <a:rPr lang="en-US" i="1" dirty="0" smtClean="0"/>
              <a:t>n</a:t>
            </a:r>
            <a:r>
              <a:rPr lang="en-US" dirty="0" smtClean="0"/>
              <a:t>(</a:t>
            </a:r>
            <a:r>
              <a:rPr lang="en-US" dirty="0"/>
              <a:t>1 – </a:t>
            </a:r>
            <a:r>
              <a:rPr lang="en-US" i="1" dirty="0"/>
              <a:t>s</a:t>
            </a:r>
            <a:r>
              <a:rPr lang="en-US" dirty="0" smtClean="0"/>
              <a:t>)</a:t>
            </a:r>
            <a:r>
              <a:rPr lang="en-US" i="1" baseline="30000" dirty="0" smtClean="0"/>
              <a:t>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53464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some cases, checking all candidate pairs may be possible</a:t>
            </a:r>
          </a:p>
          <a:p>
            <a:pPr lvl="1"/>
            <a:r>
              <a:rPr lang="en-US" dirty="0" smtClean="0"/>
              <a:t>Time cost is small relative to everything else</a:t>
            </a:r>
          </a:p>
          <a:p>
            <a:pPr lvl="1"/>
            <a:r>
              <a:rPr lang="en-US" dirty="0" smtClean="0"/>
              <a:t>Easy method to discard false positives</a:t>
            </a:r>
          </a:p>
          <a:p>
            <a:r>
              <a:rPr lang="en-US" dirty="0" smtClean="0"/>
              <a:t>Most common practical implementation:</a:t>
            </a:r>
          </a:p>
          <a:p>
            <a:pPr lvl="1"/>
            <a:r>
              <a:rPr lang="en-US" dirty="0" smtClean="0"/>
              <a:t>Generate </a:t>
            </a: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minhash</a:t>
            </a:r>
            <a:r>
              <a:rPr lang="en-US" dirty="0" smtClean="0"/>
              <a:t> values, randomly select </a:t>
            </a:r>
            <a:r>
              <a:rPr lang="en-US" i="1" dirty="0" smtClean="0"/>
              <a:t>k</a:t>
            </a:r>
            <a:r>
              <a:rPr lang="en-US" dirty="0" smtClean="0"/>
              <a:t> of them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lvl="1"/>
            <a:r>
              <a:rPr lang="en-US" dirty="0" smtClean="0"/>
              <a:t>Reduces amount of hash computations needed</a:t>
            </a:r>
          </a:p>
          <a:p>
            <a:r>
              <a:rPr lang="en-US" dirty="0" smtClean="0"/>
              <a:t>Determining “authoritative” version is non-trivial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53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over objects:</a:t>
            </a:r>
          </a:p>
          <a:p>
            <a:pPr lvl="1"/>
            <a:r>
              <a:rPr lang="en-US" dirty="0"/>
              <a:t>Generate </a:t>
            </a:r>
            <a:r>
              <a:rPr lang="en-US" i="1" dirty="0"/>
              <a:t>M</a:t>
            </a:r>
            <a:r>
              <a:rPr lang="en-US" dirty="0"/>
              <a:t> </a:t>
            </a:r>
            <a:r>
              <a:rPr lang="en-US" dirty="0" err="1"/>
              <a:t>minhash</a:t>
            </a:r>
            <a:r>
              <a:rPr lang="en-US" dirty="0"/>
              <a:t> values, randomly select </a:t>
            </a:r>
            <a:r>
              <a:rPr lang="en-US" i="1" dirty="0"/>
              <a:t>k</a:t>
            </a:r>
            <a:r>
              <a:rPr lang="en-US" dirty="0"/>
              <a:t> of them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times</a:t>
            </a:r>
          </a:p>
          <a:p>
            <a:pPr lvl="1"/>
            <a:r>
              <a:rPr lang="en-US" dirty="0" smtClean="0"/>
              <a:t>Each draw yields a signature:</a:t>
            </a:r>
            <a:r>
              <a:rPr lang="en-US" dirty="0"/>
              <a:t> </a:t>
            </a:r>
            <a:r>
              <a:rPr lang="en-US" dirty="0" smtClean="0"/>
              <a:t>emit as intermediate key, value is object id</a:t>
            </a:r>
          </a:p>
          <a:p>
            <a:r>
              <a:rPr lang="en-US" dirty="0" smtClean="0"/>
              <a:t>Shuffle/sort:</a:t>
            </a:r>
          </a:p>
          <a:p>
            <a:r>
              <a:rPr lang="en-US" dirty="0" smtClean="0"/>
              <a:t>Reduce:</a:t>
            </a:r>
          </a:p>
          <a:p>
            <a:pPr lvl="1"/>
            <a:r>
              <a:rPr lang="en-US" dirty="0" smtClean="0"/>
              <a:t>Receive all object ids with same signature, emit clusters</a:t>
            </a:r>
          </a:p>
          <a:p>
            <a:r>
              <a:rPr lang="en-US" dirty="0" smtClean="0"/>
              <a:t>Second pass to de-dup and group clusters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84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Clustering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Hierarchical</a:t>
            </a:r>
          </a:p>
          <a:p>
            <a:r>
              <a:rPr lang="en-US" i="1" dirty="0" smtClean="0"/>
              <a:t>K</a:t>
            </a:r>
            <a:r>
              <a:rPr lang="en-US" dirty="0" smtClean="0"/>
              <a:t>-Means</a:t>
            </a:r>
          </a:p>
          <a:p>
            <a:r>
              <a:rPr lang="en-US" dirty="0" smtClean="0"/>
              <a:t>Gaussian Mixture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1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Agglomerative Clustering</a:t>
            </a:r>
          </a:p>
        </p:txBody>
      </p:sp>
      <p:sp>
        <p:nvSpPr>
          <p:cNvPr id="17530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with each document in its own cluster</a:t>
            </a:r>
          </a:p>
          <a:p>
            <a:r>
              <a:rPr lang="en-US" dirty="0"/>
              <a:t>Until there is only one cluster:</a:t>
            </a:r>
          </a:p>
          <a:p>
            <a:pPr lvl="1"/>
            <a:r>
              <a:rPr lang="en-US" dirty="0" smtClean="0"/>
              <a:t>Find the </a:t>
            </a:r>
            <a:r>
              <a:rPr lang="en-US" dirty="0"/>
              <a:t>two clusters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, that are most similar</a:t>
            </a:r>
          </a:p>
          <a:p>
            <a:pPr lvl="1"/>
            <a:r>
              <a:rPr lang="en-US" dirty="0"/>
              <a:t>Replace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with a single cluster </a:t>
            </a:r>
            <a:r>
              <a:rPr lang="en-US" i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</a:t>
            </a:r>
            <a:r>
              <a:rPr lang="en-US" dirty="0"/>
              <a:t> 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endParaRPr lang="en-US" i="1" baseline="-25000" dirty="0"/>
          </a:p>
          <a:p>
            <a:r>
              <a:rPr lang="en-US" dirty="0"/>
              <a:t>The history of </a:t>
            </a:r>
            <a:r>
              <a:rPr lang="en-US" dirty="0" smtClean="0"/>
              <a:t>merges </a:t>
            </a:r>
            <a:r>
              <a:rPr lang="en-US" dirty="0"/>
              <a:t>forms the </a:t>
            </a:r>
            <a:r>
              <a:rPr lang="en-US" dirty="0" smtClean="0"/>
              <a:t>hierarchy</a:t>
            </a:r>
          </a:p>
        </p:txBody>
      </p:sp>
    </p:spTree>
    <p:extLst>
      <p:ext uri="{BB962C8B-B14F-4D97-AF65-F5344CB8AC3E}">
        <p14:creationId xmlns:p14="http://schemas.microsoft.com/office/powerpoint/2010/main" val="184467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1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 in Action</a:t>
            </a:r>
            <a:endParaRPr lang="en-US" dirty="0"/>
          </a:p>
        </p:txBody>
      </p:sp>
      <p:sp>
        <p:nvSpPr>
          <p:cNvPr id="1761283" name="Rectangle 3"/>
          <p:cNvSpPr>
            <a:spLocks noChangeArrowheads="1"/>
          </p:cNvSpPr>
          <p:nvPr/>
        </p:nvSpPr>
        <p:spPr bwMode="auto">
          <a:xfrm>
            <a:off x="1219200" y="5791200"/>
            <a:ext cx="6858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A		B	C	D	E	F	G	H	</a:t>
            </a:r>
          </a:p>
        </p:txBody>
      </p:sp>
      <p:grpSp>
        <p:nvGrpSpPr>
          <p:cNvPr id="1761302" name="Group 22"/>
          <p:cNvGrpSpPr>
            <a:grpSpLocks/>
          </p:cNvGrpSpPr>
          <p:nvPr/>
        </p:nvGrpSpPr>
        <p:grpSpPr bwMode="auto">
          <a:xfrm>
            <a:off x="1447800" y="5105400"/>
            <a:ext cx="762000" cy="609600"/>
            <a:chOff x="1392" y="3024"/>
            <a:chExt cx="480" cy="384"/>
          </a:xfrm>
        </p:grpSpPr>
        <p:sp>
          <p:nvSpPr>
            <p:cNvPr id="1761284" name="Line 4"/>
            <p:cNvSpPr>
              <a:spLocks noChangeShapeType="1"/>
            </p:cNvSpPr>
            <p:nvPr/>
          </p:nvSpPr>
          <p:spPr bwMode="auto">
            <a:xfrm flipV="1">
              <a:off x="1392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85" name="Line 5"/>
            <p:cNvSpPr>
              <a:spLocks noChangeShapeType="1"/>
            </p:cNvSpPr>
            <p:nvPr/>
          </p:nvSpPr>
          <p:spPr bwMode="auto">
            <a:xfrm>
              <a:off x="1632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3" name="Group 23"/>
          <p:cNvGrpSpPr>
            <a:grpSpLocks/>
          </p:cNvGrpSpPr>
          <p:nvPr/>
        </p:nvGrpSpPr>
        <p:grpSpPr bwMode="auto">
          <a:xfrm>
            <a:off x="3276600" y="5105400"/>
            <a:ext cx="762000" cy="609600"/>
            <a:chOff x="2544" y="3024"/>
            <a:chExt cx="480" cy="384"/>
          </a:xfrm>
        </p:grpSpPr>
        <p:sp>
          <p:nvSpPr>
            <p:cNvPr id="1761286" name="Line 6"/>
            <p:cNvSpPr>
              <a:spLocks noChangeShapeType="1"/>
            </p:cNvSpPr>
            <p:nvPr/>
          </p:nvSpPr>
          <p:spPr bwMode="auto">
            <a:xfrm flipV="1">
              <a:off x="2544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87" name="Line 7"/>
            <p:cNvSpPr>
              <a:spLocks noChangeShapeType="1"/>
            </p:cNvSpPr>
            <p:nvPr/>
          </p:nvSpPr>
          <p:spPr bwMode="auto">
            <a:xfrm>
              <a:off x="2784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4" name="Group 24"/>
          <p:cNvGrpSpPr>
            <a:grpSpLocks/>
          </p:cNvGrpSpPr>
          <p:nvPr/>
        </p:nvGrpSpPr>
        <p:grpSpPr bwMode="auto">
          <a:xfrm>
            <a:off x="5105400" y="5105400"/>
            <a:ext cx="762000" cy="609600"/>
            <a:chOff x="3696" y="3024"/>
            <a:chExt cx="480" cy="384"/>
          </a:xfrm>
        </p:grpSpPr>
        <p:sp>
          <p:nvSpPr>
            <p:cNvPr id="1761288" name="Line 8"/>
            <p:cNvSpPr>
              <a:spLocks noChangeShapeType="1"/>
            </p:cNvSpPr>
            <p:nvPr/>
          </p:nvSpPr>
          <p:spPr bwMode="auto">
            <a:xfrm flipV="1">
              <a:off x="3696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89" name="Line 9"/>
            <p:cNvSpPr>
              <a:spLocks noChangeShapeType="1"/>
            </p:cNvSpPr>
            <p:nvPr/>
          </p:nvSpPr>
          <p:spPr bwMode="auto">
            <a:xfrm>
              <a:off x="3936" y="3024"/>
              <a:ext cx="240" cy="3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6" name="Group 26"/>
          <p:cNvGrpSpPr>
            <a:grpSpLocks/>
          </p:cNvGrpSpPr>
          <p:nvPr/>
        </p:nvGrpSpPr>
        <p:grpSpPr bwMode="auto">
          <a:xfrm>
            <a:off x="1828800" y="3200400"/>
            <a:ext cx="4953000" cy="2514600"/>
            <a:chOff x="1632" y="1824"/>
            <a:chExt cx="3120" cy="1584"/>
          </a:xfrm>
        </p:grpSpPr>
        <p:sp>
          <p:nvSpPr>
            <p:cNvPr id="1761290" name="Line 10"/>
            <p:cNvSpPr>
              <a:spLocks noChangeShapeType="1"/>
            </p:cNvSpPr>
            <p:nvPr/>
          </p:nvSpPr>
          <p:spPr bwMode="auto">
            <a:xfrm flipH="1" flipV="1">
              <a:off x="2880" y="1824"/>
              <a:ext cx="1872" cy="15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91" name="Line 11"/>
            <p:cNvSpPr>
              <a:spLocks noChangeShapeType="1"/>
            </p:cNvSpPr>
            <p:nvPr/>
          </p:nvSpPr>
          <p:spPr bwMode="auto">
            <a:xfrm flipV="1">
              <a:off x="1632" y="1824"/>
              <a:ext cx="1248" cy="1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5" name="Group 25"/>
          <p:cNvGrpSpPr>
            <a:grpSpLocks/>
          </p:cNvGrpSpPr>
          <p:nvPr/>
        </p:nvGrpSpPr>
        <p:grpSpPr bwMode="auto">
          <a:xfrm>
            <a:off x="3657600" y="3810000"/>
            <a:ext cx="4038600" cy="1905000"/>
            <a:chOff x="2784" y="2208"/>
            <a:chExt cx="2544" cy="1200"/>
          </a:xfrm>
        </p:grpSpPr>
        <p:sp>
          <p:nvSpPr>
            <p:cNvPr id="1761292" name="Line 12"/>
            <p:cNvSpPr>
              <a:spLocks noChangeShapeType="1"/>
            </p:cNvSpPr>
            <p:nvPr/>
          </p:nvSpPr>
          <p:spPr bwMode="auto">
            <a:xfrm flipV="1">
              <a:off x="2784" y="2208"/>
              <a:ext cx="1920" cy="81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93" name="Line 13"/>
            <p:cNvSpPr>
              <a:spLocks noChangeShapeType="1"/>
            </p:cNvSpPr>
            <p:nvPr/>
          </p:nvSpPr>
          <p:spPr bwMode="auto">
            <a:xfrm flipH="1" flipV="1">
              <a:off x="4704" y="2208"/>
              <a:ext cx="624" cy="1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7" name="Group 27"/>
          <p:cNvGrpSpPr>
            <a:grpSpLocks/>
          </p:cNvGrpSpPr>
          <p:nvPr/>
        </p:nvGrpSpPr>
        <p:grpSpPr bwMode="auto">
          <a:xfrm>
            <a:off x="3810000" y="2743200"/>
            <a:ext cx="1676400" cy="2362200"/>
            <a:chOff x="2880" y="1536"/>
            <a:chExt cx="1056" cy="1488"/>
          </a:xfrm>
        </p:grpSpPr>
        <p:sp>
          <p:nvSpPr>
            <p:cNvPr id="1761297" name="Line 17"/>
            <p:cNvSpPr>
              <a:spLocks noChangeShapeType="1"/>
            </p:cNvSpPr>
            <p:nvPr/>
          </p:nvSpPr>
          <p:spPr bwMode="auto">
            <a:xfrm flipH="1" flipV="1">
              <a:off x="3840" y="1536"/>
              <a:ext cx="96" cy="148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98" name="Line 18"/>
            <p:cNvSpPr>
              <a:spLocks noChangeShapeType="1"/>
            </p:cNvSpPr>
            <p:nvPr/>
          </p:nvSpPr>
          <p:spPr bwMode="auto">
            <a:xfrm flipV="1">
              <a:off x="2880" y="1536"/>
              <a:ext cx="960" cy="28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761308" name="Group 28"/>
          <p:cNvGrpSpPr>
            <a:grpSpLocks/>
          </p:cNvGrpSpPr>
          <p:nvPr/>
        </p:nvGrpSpPr>
        <p:grpSpPr bwMode="auto">
          <a:xfrm>
            <a:off x="5334000" y="1447800"/>
            <a:ext cx="1371600" cy="2362200"/>
            <a:chOff x="3840" y="720"/>
            <a:chExt cx="864" cy="1488"/>
          </a:xfrm>
        </p:grpSpPr>
        <p:sp>
          <p:nvSpPr>
            <p:cNvPr id="1761296" name="Line 16"/>
            <p:cNvSpPr>
              <a:spLocks noChangeShapeType="1"/>
            </p:cNvSpPr>
            <p:nvPr/>
          </p:nvSpPr>
          <p:spPr bwMode="auto">
            <a:xfrm flipH="1" flipV="1">
              <a:off x="4272" y="720"/>
              <a:ext cx="432" cy="148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1761299" name="Line 19"/>
            <p:cNvSpPr>
              <a:spLocks noChangeShapeType="1"/>
            </p:cNvSpPr>
            <p:nvPr/>
          </p:nvSpPr>
          <p:spPr bwMode="auto">
            <a:xfrm flipV="1">
              <a:off x="3840" y="720"/>
              <a:ext cx="432" cy="81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4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45_fi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420" y="0"/>
            <a:ext cx="1115122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(Star cluster)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349941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two clusters do we merge?</a:t>
            </a:r>
          </a:p>
          <a:p>
            <a:r>
              <a:rPr lang="en-US" dirty="0" smtClean="0"/>
              <a:t>What’s </a:t>
            </a:r>
            <a:r>
              <a:rPr lang="en-US" dirty="0"/>
              <a:t>the similarity between two clusters?</a:t>
            </a:r>
          </a:p>
          <a:p>
            <a:pPr lvl="1"/>
            <a:r>
              <a:rPr lang="en-US" dirty="0"/>
              <a:t>Single Link: similarity of two most similar members</a:t>
            </a:r>
          </a:p>
          <a:p>
            <a:pPr lvl="1"/>
            <a:r>
              <a:rPr lang="en-US" dirty="0"/>
              <a:t>Complete Link: similarity of two least similar members</a:t>
            </a:r>
          </a:p>
          <a:p>
            <a:pPr lvl="1"/>
            <a:r>
              <a:rPr lang="en-US" dirty="0"/>
              <a:t>Group Average: average similarity between </a:t>
            </a:r>
            <a:r>
              <a:rPr lang="en-US" dirty="0" smtClean="0"/>
              <a:t>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7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Functions</a:t>
            </a:r>
            <a:endParaRPr lang="en-US" dirty="0"/>
          </a:p>
        </p:txBody>
      </p:sp>
      <p:sp>
        <p:nvSpPr>
          <p:cNvPr id="1756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link:</a:t>
            </a:r>
          </a:p>
          <a:p>
            <a:pPr lvl="1"/>
            <a:r>
              <a:rPr lang="en-US" dirty="0"/>
              <a:t>Uses maximum similarity of pairs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Can result in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straggly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(long and thin) clusters due to </a:t>
            </a:r>
            <a:r>
              <a:rPr lang="en-US" i="1" dirty="0"/>
              <a:t>chaining effect</a:t>
            </a:r>
            <a:endParaRPr lang="en-US" dirty="0"/>
          </a:p>
          <a:p>
            <a:r>
              <a:rPr lang="en-US" dirty="0"/>
              <a:t>Complete link:</a:t>
            </a:r>
          </a:p>
          <a:p>
            <a:pPr lvl="1"/>
            <a:r>
              <a:rPr lang="en-US" dirty="0"/>
              <a:t>Use minimum similarity of pairs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Makes more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 smtClean="0"/>
              <a:t>tight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dirty="0" smtClean="0"/>
              <a:t> </a:t>
            </a:r>
            <a:r>
              <a:rPr lang="en-US" dirty="0"/>
              <a:t>spherical clusters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3604260" cy="434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14800"/>
            <a:ext cx="3604260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3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inherent challenge?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10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-Means Algorithm</a:t>
            </a:r>
          </a:p>
        </p:txBody>
      </p:sp>
      <p:sp>
        <p:nvSpPr>
          <p:cNvPr id="176845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d be the distance </a:t>
            </a:r>
            <a:r>
              <a:rPr lang="en-US" dirty="0" smtClean="0"/>
              <a:t>between documents</a:t>
            </a:r>
          </a:p>
          <a:p>
            <a:r>
              <a:rPr lang="en-US" dirty="0" smtClean="0"/>
              <a:t>Define the centroid of a cluster to be: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Select </a:t>
            </a:r>
            <a:r>
              <a:rPr lang="en-US" i="1" dirty="0"/>
              <a:t>k</a:t>
            </a:r>
            <a:r>
              <a:rPr lang="en-US" dirty="0"/>
              <a:t> random instances {</a:t>
            </a:r>
            <a:r>
              <a:rPr lang="en-US" i="1" dirty="0"/>
              <a:t>s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i="1" baseline="-25000" dirty="0"/>
              <a:t>2</a:t>
            </a:r>
            <a:r>
              <a:rPr lang="en-US" dirty="0"/>
              <a:t>,… </a:t>
            </a:r>
            <a:r>
              <a:rPr lang="en-US" i="1" dirty="0" err="1"/>
              <a:t>s</a:t>
            </a:r>
            <a:r>
              <a:rPr lang="en-US" i="1" baseline="-25000" dirty="0" err="1"/>
              <a:t>k</a:t>
            </a:r>
            <a:r>
              <a:rPr lang="en-US" dirty="0"/>
              <a:t>} as seeds.</a:t>
            </a:r>
          </a:p>
          <a:p>
            <a:r>
              <a:rPr lang="en-US" dirty="0"/>
              <a:t>Until </a:t>
            </a:r>
            <a:r>
              <a:rPr lang="en-US" dirty="0" smtClean="0"/>
              <a:t>clusters converge:</a:t>
            </a:r>
            <a:endParaRPr lang="en-US" dirty="0"/>
          </a:p>
          <a:p>
            <a:pPr lvl="1"/>
            <a:r>
              <a:rPr lang="en-US" dirty="0" smtClean="0"/>
              <a:t>Assign </a:t>
            </a:r>
            <a:r>
              <a:rPr lang="en-US" dirty="0"/>
              <a:t>each instance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to the cluster 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such that </a:t>
            </a:r>
            <a:r>
              <a:rPr lang="en-US" dirty="0" smtClean="0"/>
              <a:t>d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 err="1"/>
              <a:t>s</a:t>
            </a:r>
            <a:r>
              <a:rPr lang="en-US" i="1" baseline="-25000" dirty="0" err="1"/>
              <a:t>j</a:t>
            </a:r>
            <a:r>
              <a:rPr lang="en-US" dirty="0"/>
              <a:t>) is minimal</a:t>
            </a:r>
          </a:p>
          <a:p>
            <a:pPr lvl="1"/>
            <a:r>
              <a:rPr lang="en-US" dirty="0"/>
              <a:t>Update the seeds to the centroid of each cluster</a:t>
            </a:r>
          </a:p>
          <a:p>
            <a:pPr lvl="1"/>
            <a:r>
              <a:rPr lang="en-US" dirty="0"/>
              <a:t>For each cluster 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, </a:t>
            </a:r>
            <a:r>
              <a:rPr lang="en-US" i="1" dirty="0" err="1"/>
              <a:t>s</a:t>
            </a:r>
            <a:r>
              <a:rPr lang="en-US" i="1" baseline="-25000" dirty="0" err="1"/>
              <a:t>j</a:t>
            </a:r>
            <a:r>
              <a:rPr lang="en-US" dirty="0"/>
              <a:t> = </a:t>
            </a:r>
            <a:r>
              <a:rPr lang="en-US" dirty="0">
                <a:sym typeface="Symbol" charset="0"/>
              </a:rPr>
              <a:t>(</a:t>
            </a:r>
            <a:r>
              <a:rPr lang="en-US" i="1" dirty="0" err="1"/>
              <a:t>c</a:t>
            </a:r>
            <a:r>
              <a:rPr lang="en-US" i="1" baseline="-25000" dirty="0" err="1"/>
              <a:t>j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1821180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8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700" name="Text Box 84"/>
          <p:cNvSpPr txBox="1">
            <a:spLocks noChangeArrowheads="1"/>
          </p:cNvSpPr>
          <p:nvPr/>
        </p:nvSpPr>
        <p:spPr bwMode="auto">
          <a:xfrm>
            <a:off x="6218238" y="2819401"/>
            <a:ext cx="2209799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/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Compute centroids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06614" y="3657601"/>
            <a:ext cx="2619374" cy="706438"/>
            <a:chOff x="2106614" y="3657601"/>
            <a:chExt cx="2619374" cy="706438"/>
          </a:xfrm>
        </p:grpSpPr>
        <p:sp>
          <p:nvSpPr>
            <p:cNvPr id="1775701" name="Text Box 85"/>
            <p:cNvSpPr txBox="1">
              <a:spLocks noChangeArrowheads="1"/>
            </p:cNvSpPr>
            <p:nvPr/>
          </p:nvSpPr>
          <p:spPr bwMode="auto">
            <a:xfrm>
              <a:off x="2106614" y="3657601"/>
              <a:ext cx="409575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sz="2000" b="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75702" name="Text Box 86"/>
            <p:cNvSpPr txBox="1">
              <a:spLocks noChangeArrowheads="1"/>
            </p:cNvSpPr>
            <p:nvPr/>
          </p:nvSpPr>
          <p:spPr bwMode="auto">
            <a:xfrm>
              <a:off x="4316413" y="3962401"/>
              <a:ext cx="409575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 smtClean="0">
                  <a:solidFill>
                    <a:srgbClr val="3333FF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sz="2000" b="0" dirty="0">
                <a:solidFill>
                  <a:srgbClr val="3333FF"/>
                </a:solidFill>
                <a:latin typeface="Times New Roman" charset="0"/>
              </a:endParaRPr>
            </a:p>
          </p:txBody>
        </p:sp>
      </p:grpSp>
      <p:sp>
        <p:nvSpPr>
          <p:cNvPr id="177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-Means Clustering Example</a:t>
            </a:r>
          </a:p>
        </p:txBody>
      </p:sp>
      <p:sp>
        <p:nvSpPr>
          <p:cNvPr id="1775671" name="Oval 55"/>
          <p:cNvSpPr>
            <a:spLocks noChangeArrowheads="1"/>
          </p:cNvSpPr>
          <p:nvPr/>
        </p:nvSpPr>
        <p:spPr bwMode="auto">
          <a:xfrm>
            <a:off x="1473202" y="3733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2" name="Oval 56"/>
          <p:cNvSpPr>
            <a:spLocks noChangeArrowheads="1"/>
          </p:cNvSpPr>
          <p:nvPr/>
        </p:nvSpPr>
        <p:spPr bwMode="auto">
          <a:xfrm>
            <a:off x="1701802" y="41910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3" name="Oval 57"/>
          <p:cNvSpPr>
            <a:spLocks noChangeArrowheads="1"/>
          </p:cNvSpPr>
          <p:nvPr/>
        </p:nvSpPr>
        <p:spPr bwMode="auto">
          <a:xfrm>
            <a:off x="1930402" y="38862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4" name="Oval 58"/>
          <p:cNvSpPr>
            <a:spLocks noChangeArrowheads="1"/>
          </p:cNvSpPr>
          <p:nvPr/>
        </p:nvSpPr>
        <p:spPr bwMode="auto">
          <a:xfrm>
            <a:off x="1244602" y="45720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5" name="Oval 59"/>
          <p:cNvSpPr>
            <a:spLocks noChangeArrowheads="1"/>
          </p:cNvSpPr>
          <p:nvPr/>
        </p:nvSpPr>
        <p:spPr bwMode="auto">
          <a:xfrm>
            <a:off x="1930402" y="4876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6" name="Oval 60"/>
          <p:cNvSpPr>
            <a:spLocks noChangeArrowheads="1"/>
          </p:cNvSpPr>
          <p:nvPr/>
        </p:nvSpPr>
        <p:spPr bwMode="auto">
          <a:xfrm>
            <a:off x="5054602" y="3352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7" name="Oval 61"/>
          <p:cNvSpPr>
            <a:spLocks noChangeArrowheads="1"/>
          </p:cNvSpPr>
          <p:nvPr/>
        </p:nvSpPr>
        <p:spPr bwMode="auto">
          <a:xfrm>
            <a:off x="4978402" y="3733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8" name="Oval 62"/>
          <p:cNvSpPr>
            <a:spLocks noChangeArrowheads="1"/>
          </p:cNvSpPr>
          <p:nvPr/>
        </p:nvSpPr>
        <p:spPr bwMode="auto">
          <a:xfrm>
            <a:off x="3454402" y="38100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79" name="Oval 63"/>
          <p:cNvSpPr>
            <a:spLocks noChangeArrowheads="1"/>
          </p:cNvSpPr>
          <p:nvPr/>
        </p:nvSpPr>
        <p:spPr bwMode="auto">
          <a:xfrm>
            <a:off x="4368802" y="41910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80" name="Oval 64"/>
          <p:cNvSpPr>
            <a:spLocks noChangeArrowheads="1"/>
          </p:cNvSpPr>
          <p:nvPr/>
        </p:nvSpPr>
        <p:spPr bwMode="auto">
          <a:xfrm>
            <a:off x="3835402" y="4495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81" name="Oval 65"/>
          <p:cNvSpPr>
            <a:spLocks noChangeArrowheads="1"/>
          </p:cNvSpPr>
          <p:nvPr/>
        </p:nvSpPr>
        <p:spPr bwMode="auto">
          <a:xfrm>
            <a:off x="1168402" y="33528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775682" name="Oval 66"/>
          <p:cNvSpPr>
            <a:spLocks noChangeArrowheads="1"/>
          </p:cNvSpPr>
          <p:nvPr/>
        </p:nvSpPr>
        <p:spPr bwMode="auto">
          <a:xfrm>
            <a:off x="3987802" y="3810000"/>
            <a:ext cx="74612" cy="7461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1775683" name="Group 67"/>
          <p:cNvGrpSpPr>
            <a:grpSpLocks/>
          </p:cNvGrpSpPr>
          <p:nvPr/>
        </p:nvGrpSpPr>
        <p:grpSpPr bwMode="auto">
          <a:xfrm>
            <a:off x="3987803" y="1905000"/>
            <a:ext cx="3479801" cy="2360613"/>
            <a:chOff x="2784" y="960"/>
            <a:chExt cx="2192" cy="1487"/>
          </a:xfrm>
        </p:grpSpPr>
        <p:sp>
          <p:nvSpPr>
            <p:cNvPr id="1775684" name="Text Box 68"/>
            <p:cNvSpPr txBox="1">
              <a:spLocks noChangeArrowheads="1"/>
            </p:cNvSpPr>
            <p:nvPr/>
          </p:nvSpPr>
          <p:spPr bwMode="auto">
            <a:xfrm>
              <a:off x="4189" y="960"/>
              <a:ext cx="787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000000"/>
                  </a:solidFill>
                  <a:latin typeface="Gill Sans"/>
                  <a:cs typeface="Gill Sans"/>
                </a:rPr>
                <a:t>Pick seeds</a:t>
              </a:r>
            </a:p>
          </p:txBody>
        </p:sp>
        <p:sp>
          <p:nvSpPr>
            <p:cNvPr id="1775685" name="Oval 69"/>
            <p:cNvSpPr>
              <a:spLocks noChangeArrowheads="1"/>
            </p:cNvSpPr>
            <p:nvPr/>
          </p:nvSpPr>
          <p:spPr bwMode="auto">
            <a:xfrm>
              <a:off x="3024" y="2400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86" name="Oval 70"/>
            <p:cNvSpPr>
              <a:spLocks noChangeArrowheads="1"/>
            </p:cNvSpPr>
            <p:nvPr/>
          </p:nvSpPr>
          <p:spPr bwMode="auto">
            <a:xfrm>
              <a:off x="2784" y="2160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75687" name="Group 71"/>
          <p:cNvGrpSpPr>
            <a:grpSpLocks/>
          </p:cNvGrpSpPr>
          <p:nvPr/>
        </p:nvGrpSpPr>
        <p:grpSpPr bwMode="auto">
          <a:xfrm>
            <a:off x="1168402" y="2362200"/>
            <a:ext cx="6985000" cy="2589213"/>
            <a:chOff x="1008" y="1248"/>
            <a:chExt cx="4400" cy="1631"/>
          </a:xfrm>
        </p:grpSpPr>
        <p:sp>
          <p:nvSpPr>
            <p:cNvPr id="1775688" name="Oval 72"/>
            <p:cNvSpPr>
              <a:spLocks noChangeArrowheads="1"/>
            </p:cNvSpPr>
            <p:nvPr/>
          </p:nvSpPr>
          <p:spPr bwMode="auto">
            <a:xfrm>
              <a:off x="2688" y="2592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89" name="Oval 73"/>
            <p:cNvSpPr>
              <a:spLocks noChangeArrowheads="1"/>
            </p:cNvSpPr>
            <p:nvPr/>
          </p:nvSpPr>
          <p:spPr bwMode="auto">
            <a:xfrm>
              <a:off x="2448" y="2160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0" name="Oval 74"/>
            <p:cNvSpPr>
              <a:spLocks noChangeArrowheads="1"/>
            </p:cNvSpPr>
            <p:nvPr/>
          </p:nvSpPr>
          <p:spPr bwMode="auto">
            <a:xfrm>
              <a:off x="3456" y="1872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1" name="Oval 75"/>
            <p:cNvSpPr>
              <a:spLocks noChangeArrowheads="1"/>
            </p:cNvSpPr>
            <p:nvPr/>
          </p:nvSpPr>
          <p:spPr bwMode="auto">
            <a:xfrm>
              <a:off x="1008" y="1872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2" name="Oval 76"/>
            <p:cNvSpPr>
              <a:spLocks noChangeArrowheads="1"/>
            </p:cNvSpPr>
            <p:nvPr/>
          </p:nvSpPr>
          <p:spPr bwMode="auto">
            <a:xfrm>
              <a:off x="1200" y="2112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3" name="Oval 77"/>
            <p:cNvSpPr>
              <a:spLocks noChangeArrowheads="1"/>
            </p:cNvSpPr>
            <p:nvPr/>
          </p:nvSpPr>
          <p:spPr bwMode="auto">
            <a:xfrm>
              <a:off x="1488" y="2208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4" name="Oval 78"/>
            <p:cNvSpPr>
              <a:spLocks noChangeArrowheads="1"/>
            </p:cNvSpPr>
            <p:nvPr/>
          </p:nvSpPr>
          <p:spPr bwMode="auto">
            <a:xfrm>
              <a:off x="1344" y="2400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5" name="Oval 79"/>
            <p:cNvSpPr>
              <a:spLocks noChangeArrowheads="1"/>
            </p:cNvSpPr>
            <p:nvPr/>
          </p:nvSpPr>
          <p:spPr bwMode="auto">
            <a:xfrm>
              <a:off x="3408" y="2112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6" name="Oval 80"/>
            <p:cNvSpPr>
              <a:spLocks noChangeArrowheads="1"/>
            </p:cNvSpPr>
            <p:nvPr/>
          </p:nvSpPr>
          <p:spPr bwMode="auto">
            <a:xfrm>
              <a:off x="1488" y="2832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7" name="Oval 81"/>
            <p:cNvSpPr>
              <a:spLocks noChangeArrowheads="1"/>
            </p:cNvSpPr>
            <p:nvPr/>
          </p:nvSpPr>
          <p:spPr bwMode="auto">
            <a:xfrm>
              <a:off x="1056" y="2640"/>
              <a:ext cx="47" cy="4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698" name="Text Box 82"/>
            <p:cNvSpPr txBox="1">
              <a:spLocks noChangeArrowheads="1"/>
            </p:cNvSpPr>
            <p:nvPr/>
          </p:nvSpPr>
          <p:spPr bwMode="auto">
            <a:xfrm>
              <a:off x="4189" y="1248"/>
              <a:ext cx="1219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000000"/>
                  </a:solidFill>
                  <a:latin typeface="Gill Sans"/>
                  <a:cs typeface="Gill Sans"/>
                </a:rPr>
                <a:t>Reassign clusters</a:t>
              </a:r>
            </a:p>
          </p:txBody>
        </p:sp>
      </p:grpSp>
      <p:grpSp>
        <p:nvGrpSpPr>
          <p:cNvPr id="1775703" name="Group 87"/>
          <p:cNvGrpSpPr>
            <a:grpSpLocks/>
          </p:cNvGrpSpPr>
          <p:nvPr/>
        </p:nvGrpSpPr>
        <p:grpSpPr bwMode="auto">
          <a:xfrm>
            <a:off x="3454402" y="3276600"/>
            <a:ext cx="4699000" cy="608013"/>
            <a:chOff x="2448" y="1824"/>
            <a:chExt cx="2960" cy="383"/>
          </a:xfrm>
        </p:grpSpPr>
        <p:sp>
          <p:nvSpPr>
            <p:cNvPr id="1775704" name="Oval 88"/>
            <p:cNvSpPr>
              <a:spLocks noChangeArrowheads="1"/>
            </p:cNvSpPr>
            <p:nvPr/>
          </p:nvSpPr>
          <p:spPr bwMode="auto">
            <a:xfrm>
              <a:off x="2784" y="2160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705" name="Oval 89"/>
            <p:cNvSpPr>
              <a:spLocks noChangeArrowheads="1"/>
            </p:cNvSpPr>
            <p:nvPr/>
          </p:nvSpPr>
          <p:spPr bwMode="auto">
            <a:xfrm>
              <a:off x="3456" y="1872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706" name="Oval 90"/>
            <p:cNvSpPr>
              <a:spLocks noChangeArrowheads="1"/>
            </p:cNvSpPr>
            <p:nvPr/>
          </p:nvSpPr>
          <p:spPr bwMode="auto">
            <a:xfrm>
              <a:off x="2448" y="2160"/>
              <a:ext cx="47" cy="4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775707" name="Text Box 91"/>
            <p:cNvSpPr txBox="1">
              <a:spLocks noChangeArrowheads="1"/>
            </p:cNvSpPr>
            <p:nvPr/>
          </p:nvSpPr>
          <p:spPr bwMode="auto">
            <a:xfrm>
              <a:off x="4189" y="1824"/>
              <a:ext cx="1219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Reassign </a:t>
              </a:r>
              <a:r>
                <a:rPr lang="en-US" sz="2000" b="0" dirty="0">
                  <a:solidFill>
                    <a:srgbClr val="000000"/>
                  </a:solidFill>
                  <a:latin typeface="Gill Sans"/>
                  <a:cs typeface="Gill Sans"/>
                </a:rPr>
                <a:t>clusters</a:t>
              </a:r>
            </a:p>
          </p:txBody>
        </p:sp>
      </p:grpSp>
      <p:grpSp>
        <p:nvGrpSpPr>
          <p:cNvPr id="1775708" name="Group 92"/>
          <p:cNvGrpSpPr>
            <a:grpSpLocks/>
          </p:cNvGrpSpPr>
          <p:nvPr/>
        </p:nvGrpSpPr>
        <p:grpSpPr bwMode="auto">
          <a:xfrm>
            <a:off x="1420814" y="3733804"/>
            <a:ext cx="7007223" cy="477838"/>
            <a:chOff x="1167" y="2112"/>
            <a:chExt cx="4414" cy="301"/>
          </a:xfrm>
        </p:grpSpPr>
        <p:sp>
          <p:nvSpPr>
            <p:cNvPr id="1775711" name="Text Box 95"/>
            <p:cNvSpPr txBox="1">
              <a:spLocks noChangeArrowheads="1"/>
            </p:cNvSpPr>
            <p:nvPr/>
          </p:nvSpPr>
          <p:spPr bwMode="auto">
            <a:xfrm>
              <a:off x="2847" y="2112"/>
              <a:ext cx="25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 smtClean="0">
                  <a:solidFill>
                    <a:srgbClr val="3333FF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sz="2000" b="0" dirty="0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775712" name="Text Box 96"/>
            <p:cNvSpPr txBox="1">
              <a:spLocks noChangeArrowheads="1"/>
            </p:cNvSpPr>
            <p:nvPr/>
          </p:nvSpPr>
          <p:spPr bwMode="auto">
            <a:xfrm>
              <a:off x="1167" y="2160"/>
              <a:ext cx="25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sz="2000" b="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775713" name="Text Box 97"/>
            <p:cNvSpPr txBox="1">
              <a:spLocks noChangeArrowheads="1"/>
            </p:cNvSpPr>
            <p:nvPr/>
          </p:nvSpPr>
          <p:spPr bwMode="auto">
            <a:xfrm>
              <a:off x="4189" y="2112"/>
              <a:ext cx="139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/>
              <a:r>
                <a:rPr lang="en-US" sz="2000" b="0" dirty="0">
                  <a:solidFill>
                    <a:srgbClr val="000000"/>
                  </a:solidFill>
                  <a:latin typeface="Gill Sans"/>
                  <a:cs typeface="Gill Sans"/>
                </a:rPr>
                <a:t>Compute centroids</a:t>
              </a:r>
            </a:p>
          </p:txBody>
        </p:sp>
      </p:grpSp>
      <p:sp>
        <p:nvSpPr>
          <p:cNvPr id="1775714" name="Text Box 98"/>
          <p:cNvSpPr txBox="1">
            <a:spLocks noChangeArrowheads="1"/>
          </p:cNvSpPr>
          <p:nvPr/>
        </p:nvSpPr>
        <p:spPr bwMode="auto">
          <a:xfrm>
            <a:off x="6217920" y="4191000"/>
            <a:ext cx="193554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1" hangingPunct="1"/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Reassign clusters</a:t>
            </a:r>
          </a:p>
        </p:txBody>
      </p:sp>
      <p:sp>
        <p:nvSpPr>
          <p:cNvPr id="1775715" name="Text Box 99"/>
          <p:cNvSpPr txBox="1">
            <a:spLocks noChangeArrowheads="1"/>
          </p:cNvSpPr>
          <p:nvPr/>
        </p:nvSpPr>
        <p:spPr bwMode="auto">
          <a:xfrm>
            <a:off x="6217920" y="4724400"/>
            <a:ext cx="139340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/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Converged!</a:t>
            </a:r>
          </a:p>
        </p:txBody>
      </p:sp>
    </p:spTree>
    <p:extLst>
      <p:ext uri="{BB962C8B-B14F-4D97-AF65-F5344CB8AC3E}">
        <p14:creationId xmlns:p14="http://schemas.microsoft.com/office/powerpoint/2010/main" val="2717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5700" grpId="0"/>
      <p:bldP spid="1775714" grpId="0" autoUpdateAnimBg="0"/>
      <p:bldP spid="177571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MapReduce Implementation</a:t>
            </a:r>
            <a:endParaRPr lang="en-US" dirty="0"/>
          </a:p>
        </p:txBody>
      </p:sp>
      <p:pic>
        <p:nvPicPr>
          <p:cNvPr id="4" name="Picture 3" descr="kN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28800"/>
            <a:ext cx="5969000" cy="378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6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  <a:latin typeface="Gill Sans"/>
              </a:rPr>
              <a:t>(Just a clever way to keep track of denominator)</a:t>
            </a:r>
            <a:endParaRPr lang="en-US" sz="1800" b="0" dirty="0">
              <a:solidFill>
                <a:srgbClr val="FF0000"/>
              </a:solidFill>
              <a:latin typeface="Gill Sans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 flipV="1">
            <a:off x="5257800" y="3429000"/>
            <a:ext cx="838200" cy="170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544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 w/ IMC</a:t>
            </a:r>
            <a:endParaRPr lang="en-US" dirty="0"/>
          </a:p>
        </p:txBody>
      </p:sp>
      <p:pic>
        <p:nvPicPr>
          <p:cNvPr id="4" name="Picture 3" descr="kN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295400"/>
            <a:ext cx="5969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1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setup of iterative MapReduce algorithms</a:t>
            </a:r>
          </a:p>
          <a:p>
            <a:pPr lvl="1"/>
            <a:r>
              <a:rPr lang="en-US" dirty="0" smtClean="0"/>
              <a:t>Driver program sets up MapReduce job</a:t>
            </a:r>
          </a:p>
          <a:p>
            <a:pPr lvl="1"/>
            <a:r>
              <a:rPr lang="en-US" dirty="0" smtClean="0"/>
              <a:t>Waits for completion</a:t>
            </a:r>
          </a:p>
          <a:p>
            <a:pPr lvl="1"/>
            <a:r>
              <a:rPr lang="en-US" dirty="0" smtClean="0"/>
              <a:t>Checks for convergence</a:t>
            </a:r>
          </a:p>
          <a:p>
            <a:pPr lvl="1"/>
            <a:r>
              <a:rPr lang="en-US" dirty="0" smtClean="0"/>
              <a:t>Repeats if necessary</a:t>
            </a:r>
          </a:p>
          <a:p>
            <a:r>
              <a:rPr lang="en-US" dirty="0" smtClean="0"/>
              <a:t>Must be able keep cluster centroids in memory</a:t>
            </a:r>
          </a:p>
          <a:p>
            <a:pPr lvl="1"/>
            <a:r>
              <a:rPr lang="en-US" dirty="0" smtClean="0"/>
              <a:t>With large </a:t>
            </a:r>
            <a:r>
              <a:rPr lang="en-US" i="1" dirty="0" smtClean="0"/>
              <a:t>k</a:t>
            </a:r>
            <a:r>
              <a:rPr lang="en-US" dirty="0" smtClean="0"/>
              <a:t>, large feature spaces, potentially an issue</a:t>
            </a:r>
          </a:p>
          <a:p>
            <a:pPr lvl="1"/>
            <a:r>
              <a:rPr lang="en-US" dirty="0" smtClean="0"/>
              <a:t>Memory requirements of centroids grow over time!</a:t>
            </a:r>
          </a:p>
          <a:p>
            <a:r>
              <a:rPr lang="en-US" dirty="0" smtClean="0"/>
              <a:t>Variant: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medoids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14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w/ Gaussian Mixture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data as a mixture of Gaussians</a:t>
            </a:r>
          </a:p>
          <a:p>
            <a:r>
              <a:rPr lang="en-US" dirty="0" smtClean="0"/>
              <a:t>Given data, recover model parameters</a:t>
            </a:r>
            <a:endParaRPr lang="en-US" dirty="0"/>
          </a:p>
        </p:txBody>
      </p:sp>
      <p:pic>
        <p:nvPicPr>
          <p:cNvPr id="4" name="Picture 3" descr="500px-EM-Gaussian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503324"/>
            <a:ext cx="5118100" cy="550707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</a:t>
            </a:r>
            <a:r>
              <a:rPr lang="en-US" sz="1000" b="0" dirty="0" smtClean="0">
                <a:solidFill>
                  <a:schemeClr val="bg1"/>
                </a:solidFill>
              </a:rPr>
              <a:t> Wikipedia (Cluster analysis)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3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Univariate</a:t>
            </a:r>
            <a:r>
              <a:rPr lang="en-US" dirty="0" smtClean="0"/>
              <a:t> Gaussian (i.e., Normal):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A random variable with such a distribution we write as: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Multivariate Gaussian: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A vector-value random variable with such a distribution we write as: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75460"/>
            <a:ext cx="4892040" cy="66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16580"/>
            <a:ext cx="1546860" cy="312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882640"/>
            <a:ext cx="1447800" cy="289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495800"/>
            <a:ext cx="6766560" cy="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16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Arrange items into clusters</a:t>
            </a:r>
          </a:p>
          <a:p>
            <a:pPr lvl="1"/>
            <a:r>
              <a:rPr lang="en-US" dirty="0" smtClean="0"/>
              <a:t>High similarity (low distance) between objects in the same cluster</a:t>
            </a:r>
          </a:p>
          <a:p>
            <a:pPr lvl="1"/>
            <a:r>
              <a:rPr lang="en-US" dirty="0" smtClean="0"/>
              <a:t>Low similarity (high distance) between objects in different clusters</a:t>
            </a:r>
          </a:p>
          <a:p>
            <a:r>
              <a:rPr lang="en-US" dirty="0"/>
              <a:t>C</a:t>
            </a:r>
            <a:r>
              <a:rPr lang="en-US" dirty="0" smtClean="0"/>
              <a:t>luster labeling is a separate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Univariate</a:t>
            </a:r>
            <a:r>
              <a:rPr lang="en-US" dirty="0" smtClean="0"/>
              <a:t> Gaussian</a:t>
            </a:r>
            <a:endParaRPr lang="en-US" dirty="0"/>
          </a:p>
        </p:txBody>
      </p:sp>
      <p:pic>
        <p:nvPicPr>
          <p:cNvPr id="6" name="Picture 5" descr="Normal_Distribution_P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466666" cy="54102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</a:t>
            </a:r>
            <a:r>
              <a:rPr lang="en-US" sz="1000" b="0" dirty="0" smtClean="0">
                <a:solidFill>
                  <a:schemeClr val="bg1"/>
                </a:solidFill>
              </a:rPr>
              <a:t> Wikipedia (Normal Distribution)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01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Multivariate Gaussians</a:t>
            </a:r>
            <a:endParaRPr lang="en-US" dirty="0"/>
          </a:p>
        </p:txBody>
      </p:sp>
      <p:pic>
        <p:nvPicPr>
          <p:cNvPr id="4" name="Picture 3" descr="gaussians-exam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60500"/>
            <a:ext cx="8920339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5067300"/>
            <a:ext cx="1158240" cy="662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067300"/>
            <a:ext cx="1158240" cy="66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460" y="5067300"/>
            <a:ext cx="1729740" cy="662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60" y="5067300"/>
            <a:ext cx="1729740" cy="66294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3276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</a:t>
            </a:r>
            <a:r>
              <a:rPr lang="en-US" sz="1000" b="0" dirty="0" smtClean="0">
                <a:solidFill>
                  <a:schemeClr val="bg1"/>
                </a:solidFill>
              </a:rPr>
              <a:t> Lecture notes by </a:t>
            </a:r>
            <a:r>
              <a:rPr lang="en-US" sz="1000" b="0" dirty="0" err="1" smtClean="0">
                <a:solidFill>
                  <a:schemeClr val="bg1"/>
                </a:solidFill>
              </a:rPr>
              <a:t>Chuong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>
                <a:solidFill>
                  <a:schemeClr val="bg1"/>
                </a:solidFill>
              </a:rPr>
              <a:t>B. </a:t>
            </a:r>
            <a:r>
              <a:rPr lang="en-US" sz="1000" b="0" dirty="0" smtClean="0">
                <a:solidFill>
                  <a:schemeClr val="bg1"/>
                </a:solidFill>
              </a:rPr>
              <a:t>Do (IIT Delhi)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Mixture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parameters</a:t>
            </a:r>
          </a:p>
          <a:p>
            <a:pPr lvl="1"/>
            <a:r>
              <a:rPr lang="en-US" dirty="0" smtClean="0"/>
              <a:t>Number of components:</a:t>
            </a:r>
          </a:p>
          <a:p>
            <a:pPr lvl="1"/>
            <a:r>
              <a:rPr lang="en-US" dirty="0" smtClean="0"/>
              <a:t>“Mixing” weight vector:</a:t>
            </a:r>
          </a:p>
          <a:p>
            <a:pPr lvl="1"/>
            <a:r>
              <a:rPr lang="en-US" dirty="0" smtClean="0"/>
              <a:t>For each Gaussian, mean and covariance matrix:</a:t>
            </a:r>
          </a:p>
          <a:p>
            <a:r>
              <a:rPr lang="en-US" dirty="0" smtClean="0"/>
              <a:t>Varying constraints on co-variance matrices</a:t>
            </a:r>
          </a:p>
          <a:p>
            <a:pPr lvl="1"/>
            <a:r>
              <a:rPr lang="en-US" dirty="0" smtClean="0"/>
              <a:t>Spherical vs. diagonal vs. full</a:t>
            </a:r>
          </a:p>
          <a:p>
            <a:pPr lvl="1"/>
            <a:r>
              <a:rPr lang="en-US" dirty="0" smtClean="0"/>
              <a:t>Tied vs. untied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400300"/>
            <a:ext cx="518160" cy="19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60" y="2377440"/>
            <a:ext cx="548640" cy="236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087880"/>
            <a:ext cx="152400" cy="12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676400"/>
            <a:ext cx="23622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6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for Simple </a:t>
            </a:r>
            <a:r>
              <a:rPr lang="en-US" dirty="0" err="1" smtClean="0"/>
              <a:t>Univariate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setup:</a:t>
            </a:r>
          </a:p>
          <a:p>
            <a:pPr lvl="1"/>
            <a:r>
              <a:rPr lang="en-US" dirty="0" smtClean="0"/>
              <a:t>Given number of components:</a:t>
            </a:r>
          </a:p>
          <a:p>
            <a:pPr lvl="1"/>
            <a:r>
              <a:rPr lang="en-US" dirty="0" smtClean="0"/>
              <a:t>Given points:</a:t>
            </a:r>
          </a:p>
          <a:p>
            <a:pPr lvl="1"/>
            <a:r>
              <a:rPr lang="en-US" dirty="0" smtClean="0"/>
              <a:t>Learn parameters:</a:t>
            </a:r>
          </a:p>
          <a:p>
            <a:r>
              <a:rPr lang="en-US" dirty="0" smtClean="0"/>
              <a:t>Model selection criterion: maximize likelihood of data</a:t>
            </a:r>
          </a:p>
          <a:p>
            <a:pPr lvl="1"/>
            <a:r>
              <a:rPr lang="en-US" dirty="0" smtClean="0"/>
              <a:t>Introduce indicator variables: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Likelihood of the data: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76400"/>
            <a:ext cx="236220" cy="19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313432"/>
            <a:ext cx="1470660" cy="31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075688"/>
            <a:ext cx="510540" cy="167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5105400"/>
            <a:ext cx="3489960" cy="327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733800"/>
            <a:ext cx="3840480" cy="6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4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to the Rescue!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We’re faced with this:</a:t>
            </a:r>
          </a:p>
          <a:p>
            <a:endParaRPr lang="en-US" dirty="0"/>
          </a:p>
          <a:p>
            <a:pPr lvl="1"/>
            <a:r>
              <a:rPr lang="en-US" dirty="0" smtClean="0"/>
              <a:t>It’d be a lot easier if we knew the </a:t>
            </a:r>
            <a:r>
              <a:rPr lang="en-US" i="1" dirty="0" smtClean="0"/>
              <a:t>z</a:t>
            </a:r>
            <a:r>
              <a:rPr lang="en-US" dirty="0" smtClean="0"/>
              <a:t>’s!</a:t>
            </a:r>
          </a:p>
          <a:p>
            <a:r>
              <a:rPr lang="en-US" dirty="0" smtClean="0"/>
              <a:t>Expectation Maximization</a:t>
            </a:r>
            <a:endParaRPr lang="en-US" dirty="0"/>
          </a:p>
          <a:p>
            <a:pPr lvl="1"/>
            <a:r>
              <a:rPr lang="en-US" dirty="0" smtClean="0"/>
              <a:t>Guess </a:t>
            </a:r>
            <a:r>
              <a:rPr lang="en-US" dirty="0"/>
              <a:t>the model parameters</a:t>
            </a:r>
          </a:p>
          <a:p>
            <a:pPr lvl="1"/>
            <a:r>
              <a:rPr lang="en-US" dirty="0"/>
              <a:t>E-step: Compute posterior distribution over latent (hidden) variables given the model parameters</a:t>
            </a:r>
          </a:p>
          <a:p>
            <a:pPr lvl="1"/>
            <a:r>
              <a:rPr lang="en-US" dirty="0"/>
              <a:t>M-step: Update model parameters using posterior distribution computed in the E-step</a:t>
            </a:r>
          </a:p>
          <a:p>
            <a:pPr lvl="1"/>
            <a:r>
              <a:rPr lang="en-US" dirty="0" smtClean="0"/>
              <a:t>Iterate until convergence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53540"/>
            <a:ext cx="3489960" cy="3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8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n-a-miracle-happe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6800"/>
            <a:ext cx="3810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68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for </a:t>
            </a:r>
            <a:r>
              <a:rPr lang="en-US" dirty="0" err="1" smtClean="0"/>
              <a:t>Univariate</a:t>
            </a:r>
            <a:r>
              <a:rPr lang="en-US" dirty="0" smtClean="0"/>
              <a:t> GMMs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Initialize:</a:t>
            </a:r>
          </a:p>
          <a:p>
            <a:r>
              <a:rPr lang="en-US" dirty="0" smtClean="0"/>
              <a:t>Iterate:</a:t>
            </a:r>
          </a:p>
          <a:p>
            <a:pPr lvl="1"/>
            <a:r>
              <a:rPr lang="en-US" dirty="0" smtClean="0"/>
              <a:t>E-step: compute expectation of </a:t>
            </a:r>
            <a:r>
              <a:rPr lang="en-US" i="1" dirty="0" smtClean="0"/>
              <a:t>z</a:t>
            </a:r>
            <a:r>
              <a:rPr lang="en-US" dirty="0" smtClean="0"/>
              <a:t> variables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M-step: compute new model parameters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1470660" cy="31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43200"/>
            <a:ext cx="402336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114800"/>
            <a:ext cx="39624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25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Arrow 34"/>
          <p:cNvSpPr/>
          <p:nvPr/>
        </p:nvSpPr>
        <p:spPr bwMode="auto">
          <a:xfrm rot="5400000">
            <a:off x="4282439" y="2819400"/>
            <a:ext cx="2514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5400000">
            <a:off x="5257800" y="2819400"/>
            <a:ext cx="2514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5400000">
            <a:off x="6629400" y="2819400"/>
            <a:ext cx="2514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4663440" y="1600200"/>
            <a:ext cx="3276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4663440" y="2133600"/>
            <a:ext cx="3276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4663440" y="2667000"/>
            <a:ext cx="3276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ight Arrow 33"/>
          <p:cNvSpPr/>
          <p:nvPr/>
        </p:nvSpPr>
        <p:spPr bwMode="auto">
          <a:xfrm>
            <a:off x="4663440" y="3429000"/>
            <a:ext cx="3276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90800"/>
            <a:ext cx="268224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105400"/>
            <a:ext cx="2641600" cy="1544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105400" y="16002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1,1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105400" y="21336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105400" y="2667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,1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105400" y="3429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N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,1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096000" y="16002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1,2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21336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 smtClean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,2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2667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 smtClean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,3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096000" y="3429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N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,2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467600" y="16002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1,K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467600" y="21336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 smtClean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,K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467600" y="2667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 smtClean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,K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7467600" y="3429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z</a:t>
            </a:r>
            <a:r>
              <a:rPr lang="en-US" b="0" i="1" baseline="-25000" dirty="0" err="1">
                <a:solidFill>
                  <a:schemeClr val="bg1"/>
                </a:solidFill>
                <a:latin typeface="Gill Sans"/>
                <a:cs typeface="Gill Sans"/>
              </a:rPr>
              <a:t>N</a:t>
            </a:r>
            <a:r>
              <a:rPr kumimoji="0" lang="en-US" sz="1600" b="0" i="1" u="none" strike="noStrike" cap="none" normalizeH="0" baseline="-250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,K</a:t>
            </a:r>
            <a:endParaRPr kumimoji="0" lang="en-US" sz="1600" b="0" i="1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0" y="30480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400" y="164264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657600" y="16002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x</a:t>
            </a:r>
            <a:r>
              <a:rPr kumimoji="0" lang="en-US" sz="1600" b="0" i="1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3657600" y="21336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x</a:t>
            </a:r>
            <a:r>
              <a:rPr lang="en-US" b="0" i="1" baseline="-25000" dirty="0" smtClean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endParaRPr kumimoji="0" lang="en-US" sz="1600" b="0" i="1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x</a:t>
            </a:r>
            <a:r>
              <a:rPr lang="en-US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3</a:t>
            </a:r>
            <a:endParaRPr kumimoji="0" lang="en-US" sz="1600" b="0" i="1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657600" y="3429000"/>
            <a:ext cx="838200" cy="381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x</a:t>
            </a:r>
            <a:r>
              <a:rPr lang="en-US" b="0" i="1" baseline="-25000" dirty="0" err="1" smtClean="0">
                <a:solidFill>
                  <a:schemeClr val="bg1"/>
                </a:solidFill>
                <a:latin typeface="Gill Sans"/>
                <a:cs typeface="Gill Sans"/>
              </a:rPr>
              <a:t>N</a:t>
            </a:r>
            <a:endParaRPr kumimoji="0" lang="en-US" sz="1600" b="0" i="1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2129135"/>
            <a:ext cx="707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Map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3000" y="4495800"/>
            <a:ext cx="111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Reduce</a:t>
            </a:r>
            <a:endParaRPr lang="en-US" sz="24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74259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K</a:t>
            </a:r>
            <a:r>
              <a:rPr lang="en-US" dirty="0" smtClean="0"/>
              <a:t>-Means vs. GMMs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15634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8984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Reduce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806714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K</a:t>
            </a:r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-Means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806714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GMM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30640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Compute distance of points to centroids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551402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Recompute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new centroids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0640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E-step: compute expectation of </a:t>
            </a:r>
            <a:r>
              <a:rPr lang="en-US" sz="2000" b="0" i="1" dirty="0" smtClean="0">
                <a:solidFill>
                  <a:schemeClr val="bg1"/>
                </a:solidFill>
                <a:latin typeface="Gill Sans"/>
                <a:cs typeface="Gill Sans"/>
              </a:rPr>
              <a:t>z</a:t>
            </a:r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 indicator variables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43975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M-step: update values of model parameters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3336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Hierarchical clustering</a:t>
            </a:r>
          </a:p>
          <a:p>
            <a:pPr lvl="1"/>
            <a:r>
              <a:rPr lang="en-US" dirty="0" smtClean="0"/>
              <a:t>Difficult to implement in MapReduce</a:t>
            </a:r>
          </a:p>
          <a:p>
            <a:r>
              <a:rPr lang="en-US" i="1" dirty="0" smtClean="0"/>
              <a:t>K</a:t>
            </a:r>
            <a:r>
              <a:rPr lang="en-US" dirty="0" smtClean="0"/>
              <a:t>-Means</a:t>
            </a:r>
          </a:p>
          <a:p>
            <a:pPr lvl="1"/>
            <a:r>
              <a:rPr lang="en-US" dirty="0" smtClean="0"/>
              <a:t>Straightforward implementation in MapReduce</a:t>
            </a:r>
          </a:p>
          <a:p>
            <a:r>
              <a:rPr lang="en-US" dirty="0" smtClean="0"/>
              <a:t>Gaussian Mixture Models</a:t>
            </a:r>
          </a:p>
          <a:p>
            <a:pPr lvl="1"/>
            <a:r>
              <a:rPr lang="en-US" dirty="0" smtClean="0"/>
              <a:t>Implementation conceptually similar to </a:t>
            </a:r>
            <a:r>
              <a:rPr lang="en-US" i="1" dirty="0" smtClean="0"/>
              <a:t>k</a:t>
            </a:r>
            <a:r>
              <a:rPr lang="en-US" dirty="0" smtClean="0"/>
              <a:t>-means, more “bookkeeping”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04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Exploratory analysis of large collections of objects</a:t>
            </a:r>
          </a:p>
          <a:p>
            <a:r>
              <a:rPr lang="en-US" dirty="0" smtClean="0"/>
              <a:t>Collection pre-processing for web search</a:t>
            </a:r>
          </a:p>
          <a:p>
            <a:r>
              <a:rPr lang="en-US" dirty="0" smtClean="0"/>
              <a:t>Image segmentation</a:t>
            </a:r>
          </a:p>
          <a:p>
            <a:r>
              <a:rPr lang="en-US" dirty="0" smtClean="0"/>
              <a:t>Recommender systems</a:t>
            </a:r>
          </a:p>
          <a:p>
            <a:r>
              <a:rPr lang="en-US" dirty="0" smtClean="0"/>
              <a:t>Cluster hypothesis in information retrieval</a:t>
            </a:r>
          </a:p>
          <a:p>
            <a:r>
              <a:rPr lang="en-US" dirty="0"/>
              <a:t>Computational biology and bioinformatics</a:t>
            </a:r>
            <a:endParaRPr lang="en-US" dirty="0" smtClean="0"/>
          </a:p>
          <a:p>
            <a:r>
              <a:rPr lang="en-US" dirty="0" smtClean="0"/>
              <a:t>Many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69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al_movable_typ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0643" y="1"/>
            <a:ext cx="10324643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smtClean="0"/>
              <a:t>Wikipedia (Sorting)</a:t>
            </a:r>
            <a:endParaRPr lang="en-US" sz="1000" b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Machine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generic problem of function induction given sample instances of input and output</a:t>
            </a:r>
          </a:p>
          <a:p>
            <a:pPr lvl="1"/>
            <a:r>
              <a:rPr lang="en-US" dirty="0" smtClean="0"/>
              <a:t>Classification: output draws from finite discrete labels</a:t>
            </a:r>
          </a:p>
          <a:p>
            <a:pPr lvl="1"/>
            <a:r>
              <a:rPr lang="en-US" dirty="0" smtClean="0"/>
              <a:t>Regression: output is a continuous value</a:t>
            </a:r>
          </a:p>
          <a:p>
            <a:r>
              <a:rPr lang="en-US" dirty="0" smtClean="0"/>
              <a:t>Focus here on supervised classification</a:t>
            </a:r>
          </a:p>
          <a:p>
            <a:pPr lvl="1"/>
            <a:r>
              <a:rPr lang="en-US" dirty="0" smtClean="0"/>
              <a:t>Suffices to illustrate large-scale machine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7912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</a:rPr>
              <a:t>This is not meant to be an exhaustive treatment of machine learning!</a:t>
            </a:r>
            <a:endParaRPr lang="en-US" sz="2400" b="0" dirty="0">
              <a:solidFill>
                <a:srgbClr val="FF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8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Spam detection</a:t>
            </a:r>
          </a:p>
          <a:p>
            <a:r>
              <a:rPr lang="en-US" dirty="0" smtClean="0"/>
              <a:t>Content (e.g., movie) classification</a:t>
            </a:r>
          </a:p>
          <a:p>
            <a:r>
              <a:rPr lang="en-US" dirty="0" smtClean="0"/>
              <a:t>POS tagging</a:t>
            </a:r>
          </a:p>
          <a:p>
            <a:r>
              <a:rPr lang="en-US" dirty="0" smtClean="0"/>
              <a:t>Friendship recommendation</a:t>
            </a:r>
          </a:p>
          <a:p>
            <a:r>
              <a:rPr lang="en-US" dirty="0" smtClean="0"/>
              <a:t>Document ranking</a:t>
            </a:r>
          </a:p>
          <a:p>
            <a:r>
              <a:rPr lang="en-US" dirty="0" smtClean="0"/>
              <a:t>Many, many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Binary Classification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Restrict output label to be </a:t>
            </a:r>
            <a:r>
              <a:rPr lang="en-US" i="1" dirty="0" smtClean="0"/>
              <a:t>binary</a:t>
            </a:r>
          </a:p>
          <a:p>
            <a:pPr lvl="1"/>
            <a:r>
              <a:rPr lang="en-US" dirty="0" smtClean="0"/>
              <a:t>Yes/No</a:t>
            </a:r>
          </a:p>
          <a:p>
            <a:pPr lvl="1"/>
            <a:r>
              <a:rPr lang="en-US" dirty="0" smtClean="0"/>
              <a:t>1/0</a:t>
            </a:r>
          </a:p>
          <a:p>
            <a:r>
              <a:rPr lang="en-US" dirty="0" smtClean="0"/>
              <a:t>Binary classifiers form a primitive building block for multi-class problems</a:t>
            </a:r>
          </a:p>
          <a:p>
            <a:pPr lvl="1"/>
            <a:r>
              <a:rPr lang="en-US" dirty="0" smtClean="0"/>
              <a:t>One vs. rest classifier ensembles</a:t>
            </a:r>
          </a:p>
          <a:p>
            <a:pPr lvl="1"/>
            <a:r>
              <a:rPr lang="en-US" dirty="0" smtClean="0"/>
              <a:t>Classifier cascades</a:t>
            </a:r>
          </a:p>
        </p:txBody>
      </p:sp>
    </p:spTree>
    <p:extLst>
      <p:ext uri="{BB962C8B-B14F-4D97-AF65-F5344CB8AC3E}">
        <p14:creationId xmlns:p14="http://schemas.microsoft.com/office/powerpoint/2010/main" val="30782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Supervised Classification?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this a big data problem?</a:t>
            </a:r>
          </a:p>
          <a:p>
            <a:pPr lvl="1"/>
            <a:r>
              <a:rPr lang="en-US" dirty="0" smtClean="0"/>
              <a:t>Isn’t gathering labels a serious bottleneck?</a:t>
            </a:r>
          </a:p>
          <a:p>
            <a:r>
              <a:rPr lang="en-US" dirty="0" smtClean="0"/>
              <a:t>Solution: user behavior logs</a:t>
            </a:r>
          </a:p>
          <a:p>
            <a:pPr lvl="1"/>
            <a:r>
              <a:rPr lang="en-US" dirty="0"/>
              <a:t>Learning to rank</a:t>
            </a:r>
          </a:p>
          <a:p>
            <a:pPr lvl="1"/>
            <a:r>
              <a:rPr lang="en-US" dirty="0" smtClean="0"/>
              <a:t>Computational advertising</a:t>
            </a:r>
          </a:p>
          <a:p>
            <a:pPr lvl="1"/>
            <a:r>
              <a:rPr lang="en-US" dirty="0" smtClean="0"/>
              <a:t>Link recommendation</a:t>
            </a:r>
          </a:p>
          <a:p>
            <a:r>
              <a:rPr lang="en-US" dirty="0" smtClean="0"/>
              <a:t>The virtuous cycle of data-driven products</a:t>
            </a:r>
          </a:p>
        </p:txBody>
      </p:sp>
    </p:spTree>
    <p:extLst>
      <p:ext uri="{BB962C8B-B14F-4D97-AF65-F5344CB8AC3E}">
        <p14:creationId xmlns:p14="http://schemas.microsoft.com/office/powerpoint/2010/main" val="3162896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81000" y="2743200"/>
            <a:ext cx="8458200" cy="1676400"/>
            <a:chOff x="381000" y="2743200"/>
            <a:chExt cx="8458200" cy="1676400"/>
          </a:xfrm>
        </p:grpSpPr>
        <p:sp>
          <p:nvSpPr>
            <p:cNvPr id="59" name="Content Placeholder 23"/>
            <p:cNvSpPr txBox="1">
              <a:spLocks/>
            </p:cNvSpPr>
            <p:nvPr/>
          </p:nvSpPr>
          <p:spPr bwMode="auto">
            <a:xfrm>
              <a:off x="381000" y="2743200"/>
              <a:ext cx="8458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>
              <a:lvl1pPr marL="342848" indent="-342848" algn="l" rtl="0" eaLnBrk="0" fontAlgn="base" hangingPunct="0">
                <a:spcBef>
                  <a:spcPct val="25000"/>
                </a:spcBef>
                <a:spcAft>
                  <a:spcPct val="25000"/>
                </a:spcAft>
                <a:buClr>
                  <a:srgbClr val="5675A9"/>
                </a:buClr>
                <a:buSzPct val="75000"/>
                <a:buFont typeface="Wingdings" charset="2"/>
                <a:buChar char="¢"/>
                <a:defRPr sz="2400" baseline="0">
                  <a:solidFill>
                    <a:schemeClr val="bg1"/>
                  </a:solidFill>
                  <a:latin typeface="Gill Sans"/>
                  <a:ea typeface="+mn-ea"/>
                  <a:cs typeface="Gill Sans"/>
                </a:defRPr>
              </a:lvl1pPr>
              <a:lvl2pPr marL="742836" indent="-285707" algn="l" rtl="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5675A9"/>
                </a:buClr>
                <a:buSzPct val="75000"/>
                <a:buFont typeface="Wingdings" charset="2"/>
                <a:buChar char="l"/>
                <a:defRPr sz="2000" baseline="0">
                  <a:solidFill>
                    <a:schemeClr val="bg1"/>
                  </a:solidFill>
                  <a:latin typeface="Gill Sans"/>
                  <a:cs typeface="Gill Sans"/>
                </a:defRPr>
              </a:lvl2pPr>
              <a:lvl3pPr marL="114282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800" baseline="0">
                  <a:solidFill>
                    <a:schemeClr val="bg1"/>
                  </a:solidFill>
                  <a:latin typeface="Gill Sans"/>
                  <a:cs typeface="Gill Sans"/>
                </a:defRPr>
              </a:lvl3pPr>
              <a:lvl4pPr marL="159995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4pPr>
              <a:lvl5pPr marL="2057085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5pPr>
              <a:lvl6pPr marL="251421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6pPr>
              <a:lvl7pPr marL="2971344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7pPr>
              <a:lvl8pPr marL="342847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8pPr>
              <a:lvl9pPr marL="3885603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9pPr>
            </a:lstStyle>
            <a:p>
              <a:r>
                <a:rPr lang="en-US" b="0" dirty="0"/>
                <a:t>Induce</a:t>
              </a:r>
            </a:p>
            <a:p>
              <a:pPr lvl="1"/>
              <a:r>
                <a:rPr lang="en-US" b="0" dirty="0"/>
                <a:t>Such that loss is minimized</a:t>
              </a:r>
            </a:p>
            <a:p>
              <a:endParaRPr lang="en-US" b="0" dirty="0" smtClean="0"/>
            </a:p>
            <a:p>
              <a:endParaRPr lang="en-US" b="0" dirty="0" smtClean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600" y="2895600"/>
              <a:ext cx="1264920" cy="25908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9700" y="3657600"/>
              <a:ext cx="1943100" cy="7620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81000" y="1066800"/>
            <a:ext cx="8458200" cy="1219200"/>
            <a:chOff x="381000" y="1066800"/>
            <a:chExt cx="8458200" cy="1219200"/>
          </a:xfrm>
        </p:grpSpPr>
        <p:sp>
          <p:nvSpPr>
            <p:cNvPr id="58" name="Content Placeholder 23"/>
            <p:cNvSpPr txBox="1">
              <a:spLocks/>
            </p:cNvSpPr>
            <p:nvPr/>
          </p:nvSpPr>
          <p:spPr bwMode="auto">
            <a:xfrm>
              <a:off x="381000" y="1066800"/>
              <a:ext cx="8458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>
              <a:lvl1pPr marL="342848" indent="-342848" algn="l" rtl="0" eaLnBrk="0" fontAlgn="base" hangingPunct="0">
                <a:spcBef>
                  <a:spcPct val="25000"/>
                </a:spcBef>
                <a:spcAft>
                  <a:spcPct val="25000"/>
                </a:spcAft>
                <a:buClr>
                  <a:srgbClr val="5675A9"/>
                </a:buClr>
                <a:buSzPct val="75000"/>
                <a:buFont typeface="Wingdings" charset="2"/>
                <a:buChar char="¢"/>
                <a:defRPr sz="2400" baseline="0">
                  <a:solidFill>
                    <a:schemeClr val="bg1"/>
                  </a:solidFill>
                  <a:latin typeface="Gill Sans"/>
                  <a:ea typeface="+mn-ea"/>
                  <a:cs typeface="Gill Sans"/>
                </a:defRPr>
              </a:lvl1pPr>
              <a:lvl2pPr marL="742836" indent="-285707" algn="l" rtl="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5675A9"/>
                </a:buClr>
                <a:buSzPct val="75000"/>
                <a:buFont typeface="Wingdings" charset="2"/>
                <a:buChar char="l"/>
                <a:defRPr sz="2000" baseline="0">
                  <a:solidFill>
                    <a:schemeClr val="bg1"/>
                  </a:solidFill>
                  <a:latin typeface="Gill Sans"/>
                  <a:cs typeface="Gill Sans"/>
                </a:defRPr>
              </a:lvl2pPr>
              <a:lvl3pPr marL="114282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800" baseline="0">
                  <a:solidFill>
                    <a:schemeClr val="bg1"/>
                  </a:solidFill>
                  <a:latin typeface="Gill Sans"/>
                  <a:cs typeface="Gill Sans"/>
                </a:defRPr>
              </a:lvl3pPr>
              <a:lvl4pPr marL="159995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4pPr>
              <a:lvl5pPr marL="2057085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5pPr>
              <a:lvl6pPr marL="251421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6pPr>
              <a:lvl7pPr marL="2971344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7pPr>
              <a:lvl8pPr marL="342847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8pPr>
              <a:lvl9pPr marL="3885603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9pPr>
            </a:lstStyle>
            <a:p>
              <a:r>
                <a:rPr lang="en-US" b="0" dirty="0" smtClean="0"/>
                <a:t>Given</a:t>
              </a:r>
            </a:p>
            <a:p>
              <a:endParaRPr lang="en-US" b="0" dirty="0" smtClean="0"/>
            </a:p>
            <a:p>
              <a:endParaRPr lang="en-US" b="0" dirty="0" smtClean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1219200"/>
              <a:ext cx="1790700" cy="28194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81000" y="4724400"/>
            <a:ext cx="8458200" cy="1295400"/>
            <a:chOff x="381000" y="4724400"/>
            <a:chExt cx="8458200" cy="1295400"/>
          </a:xfrm>
        </p:grpSpPr>
        <p:sp>
          <p:nvSpPr>
            <p:cNvPr id="60" name="Content Placeholder 23"/>
            <p:cNvSpPr txBox="1">
              <a:spLocks/>
            </p:cNvSpPr>
            <p:nvPr/>
          </p:nvSpPr>
          <p:spPr bwMode="auto">
            <a:xfrm>
              <a:off x="381000" y="4724400"/>
              <a:ext cx="8458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</a:bodyPr>
            <a:lstStyle>
              <a:lvl1pPr marL="342848" indent="-342848" algn="l" rtl="0" eaLnBrk="0" fontAlgn="base" hangingPunct="0">
                <a:spcBef>
                  <a:spcPct val="25000"/>
                </a:spcBef>
                <a:spcAft>
                  <a:spcPct val="25000"/>
                </a:spcAft>
                <a:buClr>
                  <a:srgbClr val="5675A9"/>
                </a:buClr>
                <a:buSzPct val="75000"/>
                <a:buFont typeface="Wingdings" charset="2"/>
                <a:buChar char="¢"/>
                <a:defRPr sz="2400" baseline="0">
                  <a:solidFill>
                    <a:schemeClr val="bg1"/>
                  </a:solidFill>
                  <a:latin typeface="Gill Sans"/>
                  <a:ea typeface="+mn-ea"/>
                  <a:cs typeface="Gill Sans"/>
                </a:defRPr>
              </a:lvl1pPr>
              <a:lvl2pPr marL="742836" indent="-285707" algn="l" rtl="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5675A9"/>
                </a:buClr>
                <a:buSzPct val="75000"/>
                <a:buFont typeface="Wingdings" charset="2"/>
                <a:buChar char="l"/>
                <a:defRPr sz="2000" baseline="0">
                  <a:solidFill>
                    <a:schemeClr val="bg1"/>
                  </a:solidFill>
                  <a:latin typeface="Gill Sans"/>
                  <a:cs typeface="Gill Sans"/>
                </a:defRPr>
              </a:lvl2pPr>
              <a:lvl3pPr marL="114282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800" baseline="0">
                  <a:solidFill>
                    <a:schemeClr val="bg1"/>
                  </a:solidFill>
                  <a:latin typeface="Gill Sans"/>
                  <a:cs typeface="Gill Sans"/>
                </a:defRPr>
              </a:lvl3pPr>
              <a:lvl4pPr marL="1599954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4pPr>
              <a:lvl5pPr marL="2057085" indent="-22856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75A9"/>
                </a:buClr>
                <a:buChar char="•"/>
                <a:defRPr sz="1600" baseline="0">
                  <a:solidFill>
                    <a:schemeClr val="bg1"/>
                  </a:solidFill>
                  <a:latin typeface="Gill Sans"/>
                  <a:cs typeface="Gill Sans"/>
                </a:defRPr>
              </a:lvl5pPr>
              <a:lvl6pPr marL="251421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6pPr>
              <a:lvl7pPr marL="2971344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7pPr>
              <a:lvl8pPr marL="3428475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8pPr>
              <a:lvl9pPr marL="3885603" indent="-228564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2"/>
                  </a:solidFill>
                  <a:latin typeface="+mn-lt"/>
                </a:defRPr>
              </a:lvl9pPr>
            </a:lstStyle>
            <a:p>
              <a:r>
                <a:rPr lang="en-US" b="0" dirty="0"/>
                <a:t>Typically, consider functions of a parametric form</a:t>
              </a:r>
              <a:r>
                <a:rPr lang="en-US" b="0" dirty="0" smtClean="0"/>
                <a:t>:</a:t>
              </a:r>
            </a:p>
            <a:p>
              <a:endParaRPr lang="en-US" b="0" dirty="0" smtClean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5257800"/>
              <a:ext cx="3169920" cy="762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1927860"/>
            <a:ext cx="2689860" cy="281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308860"/>
            <a:ext cx="1127760" cy="281940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Task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743200" y="1524000"/>
            <a:ext cx="4359289" cy="400110"/>
            <a:chOff x="4267200" y="3124200"/>
            <a:chExt cx="4359289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5867400" y="3124200"/>
              <a:ext cx="2759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C00000"/>
                  </a:solidFill>
                  <a:latin typeface="Gill Sans"/>
                </a:rPr>
                <a:t>(sparse) feature vector</a:t>
              </a:r>
              <a:endParaRPr lang="en-US" sz="2000" b="0" dirty="0">
                <a:solidFill>
                  <a:srgbClr val="C00000"/>
                </a:solidFill>
                <a:latin typeface="Gill Sans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4267200" y="31242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>
              <a:off x="4267200" y="3352800"/>
              <a:ext cx="1600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3124200" y="819090"/>
            <a:ext cx="1871084" cy="457200"/>
            <a:chOff x="4267200" y="3124200"/>
            <a:chExt cx="1871084" cy="457200"/>
          </a:xfrm>
        </p:grpSpPr>
        <p:sp>
          <p:nvSpPr>
            <p:cNvPr id="42" name="TextBox 41"/>
            <p:cNvSpPr txBox="1"/>
            <p:nvPr/>
          </p:nvSpPr>
          <p:spPr>
            <a:xfrm>
              <a:off x="5410200" y="3124200"/>
              <a:ext cx="7280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C00000"/>
                  </a:solidFill>
                  <a:latin typeface="Gill Sans"/>
                </a:rPr>
                <a:t>label</a:t>
              </a:r>
              <a:endParaRPr lang="en-US" sz="2000" b="0" dirty="0">
                <a:solidFill>
                  <a:srgbClr val="C00000"/>
                </a:solidFill>
                <a:latin typeface="Gill San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H="1">
              <a:off x="4267200" y="33528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4267200" y="33528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2133600" y="4191000"/>
            <a:ext cx="3438536" cy="533400"/>
            <a:chOff x="4267200" y="3124200"/>
            <a:chExt cx="3438536" cy="533400"/>
          </a:xfrm>
        </p:grpSpPr>
        <p:sp>
          <p:nvSpPr>
            <p:cNvPr id="50" name="TextBox 49"/>
            <p:cNvSpPr txBox="1"/>
            <p:nvPr/>
          </p:nvSpPr>
          <p:spPr>
            <a:xfrm>
              <a:off x="6096000" y="3257490"/>
              <a:ext cx="1609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C00000"/>
                  </a:solidFill>
                  <a:latin typeface="Gill Sans"/>
                </a:rPr>
                <a:t>loss function</a:t>
              </a:r>
              <a:endParaRPr lang="en-US" sz="2000" b="0" dirty="0">
                <a:solidFill>
                  <a:srgbClr val="C00000"/>
                </a:solidFill>
                <a:latin typeface="Gill San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flipV="1">
              <a:off x="4267200" y="3124200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>
              <a:off x="4267200" y="3429000"/>
              <a:ext cx="17526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53" name="Group 52"/>
          <p:cNvGrpSpPr/>
          <p:nvPr/>
        </p:nvGrpSpPr>
        <p:grpSpPr>
          <a:xfrm>
            <a:off x="3936953" y="5772090"/>
            <a:ext cx="2844847" cy="476310"/>
            <a:chOff x="5105400" y="5029200"/>
            <a:chExt cx="2844847" cy="476310"/>
          </a:xfrm>
        </p:grpSpPr>
        <p:sp>
          <p:nvSpPr>
            <p:cNvPr id="54" name="TextBox 53"/>
            <p:cNvSpPr txBox="1"/>
            <p:nvPr/>
          </p:nvSpPr>
          <p:spPr>
            <a:xfrm>
              <a:off x="5867400" y="5105400"/>
              <a:ext cx="2082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C00000"/>
                  </a:solidFill>
                  <a:latin typeface="Gill Sans"/>
                </a:rPr>
                <a:t>model parameters</a:t>
              </a:r>
              <a:endParaRPr lang="en-US" sz="2000" b="0" dirty="0">
                <a:solidFill>
                  <a:srgbClr val="C00000"/>
                </a:solidFill>
                <a:latin typeface="Gill Sans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flipV="1">
              <a:off x="5105400" y="5029200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10800000">
              <a:off x="5105401" y="5334000"/>
              <a:ext cx="762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37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Key insight: machine learning as an optimization problem!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2420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(closed form solutions generally not possible)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93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Descent: Preliminaries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Rewrite: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Compute gradient:</a:t>
            </a:r>
          </a:p>
          <a:p>
            <a:pPr lvl="1"/>
            <a:r>
              <a:rPr lang="en-US" dirty="0" smtClean="0"/>
              <a:t>“Points” to fastest increasing “direction”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So, at any point: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3352800"/>
            <a:ext cx="4229100" cy="662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747260"/>
            <a:ext cx="1882140" cy="28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181600"/>
            <a:ext cx="1417320" cy="281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41718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*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4800" y="64008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* caveats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95400" y="1524000"/>
            <a:ext cx="6096000" cy="762000"/>
            <a:chOff x="1295400" y="1524000"/>
            <a:chExt cx="6096000" cy="76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8840" y="1710690"/>
              <a:ext cx="1432560" cy="388620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 bwMode="auto">
            <a:xfrm>
              <a:off x="4800600" y="1714500"/>
              <a:ext cx="838200" cy="3810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5400" y="1524000"/>
              <a:ext cx="315468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5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Descent: Iterative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at an arbitrary point, iteratively update:</a:t>
            </a:r>
          </a:p>
          <a:p>
            <a:endParaRPr lang="en-US" dirty="0"/>
          </a:p>
          <a:p>
            <a:r>
              <a:rPr lang="en-US" dirty="0" smtClean="0"/>
              <a:t>We have:</a:t>
            </a:r>
          </a:p>
          <a:p>
            <a:endParaRPr lang="en-US" dirty="0"/>
          </a:p>
          <a:p>
            <a:r>
              <a:rPr lang="en-US" dirty="0" smtClean="0"/>
              <a:t>Lots of details:</a:t>
            </a:r>
          </a:p>
          <a:p>
            <a:pPr lvl="1"/>
            <a:r>
              <a:rPr lang="en-US" dirty="0" smtClean="0"/>
              <a:t>Figuring out the step size</a:t>
            </a:r>
          </a:p>
          <a:p>
            <a:pPr lvl="1"/>
            <a:r>
              <a:rPr lang="en-US" dirty="0" smtClean="0"/>
              <a:t>Getting stuck in local minima</a:t>
            </a:r>
          </a:p>
          <a:p>
            <a:pPr lvl="1"/>
            <a:r>
              <a:rPr lang="en-US" dirty="0" smtClean="0"/>
              <a:t>Convergence rate</a:t>
            </a:r>
          </a:p>
          <a:p>
            <a:pPr lvl="1"/>
            <a:r>
              <a:rPr lang="en-US" dirty="0" smtClean="0"/>
              <a:t>…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3261360" cy="327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720340"/>
            <a:ext cx="3550920" cy="3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574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Gill Sans"/>
                <a:cs typeface="Franklin Gothic Book"/>
              </a:rPr>
              <a:t>Gradient Descent</a:t>
            </a:r>
            <a:endParaRPr lang="en-US" sz="3200" dirty="0">
              <a:solidFill>
                <a:srgbClr val="000000"/>
              </a:solidFill>
              <a:latin typeface="Gill Sans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31068"/>
            <a:ext cx="922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00000"/>
                </a:solidFill>
                <a:latin typeface="Gill Sans"/>
                <a:cs typeface="Franklin Gothic Book"/>
              </a:rPr>
              <a:t>Repeat until convergence:</a:t>
            </a:r>
            <a:endParaRPr lang="en-US" sz="1800" b="0" dirty="0">
              <a:solidFill>
                <a:srgbClr val="000000"/>
              </a:solidFill>
              <a:latin typeface="Gill Sans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3276600"/>
            <a:ext cx="62293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Non-negativity: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Identity: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Symmetry: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Triangle Inequality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81480"/>
            <a:ext cx="1686560" cy="37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730500"/>
            <a:ext cx="3637280" cy="37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810000"/>
            <a:ext cx="2509520" cy="37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940300"/>
            <a:ext cx="3931920" cy="3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3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 rot="5400000" flipH="1" flipV="1">
            <a:off x="2514600" y="2667000"/>
            <a:ext cx="11430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514600" y="3154680"/>
            <a:ext cx="457200" cy="58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behind the math…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4572000" y="2590800"/>
            <a:ext cx="6096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0000"/>
                </a:solidFill>
                <a:latin typeface="Gill Sans"/>
                <a:cs typeface="Franklin Gothic Book"/>
              </a:rPr>
              <a:t>Old weights</a:t>
            </a:r>
            <a:endParaRPr lang="en-US" sz="1800" b="0" dirty="0">
              <a:solidFill>
                <a:srgbClr val="FF0000"/>
              </a:solidFill>
              <a:latin typeface="Gill Sans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5421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0000"/>
                </a:solidFill>
                <a:latin typeface="Gill Sans"/>
                <a:cs typeface="Franklin Gothic Book"/>
              </a:rPr>
              <a:t>Update based on gradient</a:t>
            </a:r>
            <a:endParaRPr lang="en-US" sz="1800" b="0" dirty="0">
              <a:solidFill>
                <a:srgbClr val="FF0000"/>
              </a:solidFill>
              <a:latin typeface="Gill Sans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0000"/>
                </a:solidFill>
                <a:latin typeface="Gill Sans"/>
                <a:cs typeface="Franklin Gothic Book"/>
              </a:rPr>
              <a:t>New weights</a:t>
            </a:r>
            <a:endParaRPr lang="en-US" sz="1800" b="0" dirty="0">
              <a:solidFill>
                <a:srgbClr val="FF0000"/>
              </a:solidFill>
              <a:latin typeface="Gill Sans"/>
              <a:cs typeface="Franklin Gothic Book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048000" y="3124200"/>
            <a:ext cx="76200" cy="76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62200" y="2895600"/>
            <a:ext cx="1066800" cy="914400"/>
            <a:chOff x="2362200" y="2895600"/>
            <a:chExt cx="1066800" cy="914400"/>
          </a:xfrm>
        </p:grpSpPr>
        <p:sp>
          <p:nvSpPr>
            <p:cNvPr id="19" name="Oval 18"/>
            <p:cNvSpPr/>
            <p:nvPr/>
          </p:nvSpPr>
          <p:spPr bwMode="auto">
            <a:xfrm>
              <a:off x="2819400" y="3352800"/>
              <a:ext cx="76200" cy="76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2362200" y="2895600"/>
              <a:ext cx="106680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419600"/>
            <a:ext cx="6229350" cy="952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8133" y="1282701"/>
            <a:ext cx="3729567" cy="2456744"/>
            <a:chOff x="728133" y="1282701"/>
            <a:chExt cx="3729567" cy="2456744"/>
          </a:xfrm>
        </p:grpSpPr>
        <p:sp>
          <p:nvSpPr>
            <p:cNvPr id="3" name="Freeform 2"/>
            <p:cNvSpPr/>
            <p:nvPr/>
          </p:nvSpPr>
          <p:spPr bwMode="auto">
            <a:xfrm>
              <a:off x="728133" y="1540933"/>
              <a:ext cx="3022600" cy="2198512"/>
            </a:xfrm>
            <a:custGeom>
              <a:avLst/>
              <a:gdLst>
                <a:gd name="connsiteX0" fmla="*/ 0 w 3022600"/>
                <a:gd name="connsiteY0" fmla="*/ 389467 h 2198512"/>
                <a:gd name="connsiteX1" fmla="*/ 592667 w 3022600"/>
                <a:gd name="connsiteY1" fmla="*/ 1778000 h 2198512"/>
                <a:gd name="connsiteX2" fmla="*/ 1236134 w 3022600"/>
                <a:gd name="connsiteY2" fmla="*/ 2150534 h 2198512"/>
                <a:gd name="connsiteX3" fmla="*/ 1761067 w 3022600"/>
                <a:gd name="connsiteY3" fmla="*/ 2065867 h 2198512"/>
                <a:gd name="connsiteX4" fmla="*/ 2226734 w 3022600"/>
                <a:gd name="connsiteY4" fmla="*/ 1761067 h 2198512"/>
                <a:gd name="connsiteX5" fmla="*/ 2607734 w 3022600"/>
                <a:gd name="connsiteY5" fmla="*/ 1219200 h 2198512"/>
                <a:gd name="connsiteX6" fmla="*/ 3022600 w 3022600"/>
                <a:gd name="connsiteY6" fmla="*/ 0 h 219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600" h="2198512">
                  <a:moveTo>
                    <a:pt x="0" y="389467"/>
                  </a:moveTo>
                  <a:cubicBezTo>
                    <a:pt x="193322" y="936978"/>
                    <a:pt x="386645" y="1484489"/>
                    <a:pt x="592667" y="1778000"/>
                  </a:cubicBezTo>
                  <a:cubicBezTo>
                    <a:pt x="798689" y="2071511"/>
                    <a:pt x="1041401" y="2102556"/>
                    <a:pt x="1236134" y="2150534"/>
                  </a:cubicBezTo>
                  <a:cubicBezTo>
                    <a:pt x="1430867" y="2198512"/>
                    <a:pt x="1595967" y="2130778"/>
                    <a:pt x="1761067" y="2065867"/>
                  </a:cubicBezTo>
                  <a:cubicBezTo>
                    <a:pt x="1926167" y="2000956"/>
                    <a:pt x="2085623" y="1902178"/>
                    <a:pt x="2226734" y="1761067"/>
                  </a:cubicBezTo>
                  <a:cubicBezTo>
                    <a:pt x="2367845" y="1619956"/>
                    <a:pt x="2475090" y="1512711"/>
                    <a:pt x="2607734" y="1219200"/>
                  </a:cubicBezTo>
                  <a:cubicBezTo>
                    <a:pt x="2740378" y="925689"/>
                    <a:pt x="2925233" y="273755"/>
                    <a:pt x="3022600" y="0"/>
                  </a:cubicBez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1282701"/>
              <a:ext cx="571500" cy="35242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661444"/>
            <a:ext cx="409575" cy="257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362200"/>
            <a:ext cx="5619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dient_ascent_cont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95400"/>
            <a:ext cx="4171950" cy="4149090"/>
          </a:xfrm>
          <a:prstGeom prst="rect">
            <a:avLst/>
          </a:prstGeom>
        </p:spPr>
      </p:pic>
      <p:pic>
        <p:nvPicPr>
          <p:cNvPr id="4" name="Picture 3" descr="Gradient_ascent_sur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388745"/>
            <a:ext cx="4826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1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_over_h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4088" y="-76200"/>
            <a:ext cx="10490088" cy="6976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535269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000000"/>
                </a:solidFill>
                <a:latin typeface="Gill Sans"/>
                <a:cs typeface="Franklin Gothic Book"/>
              </a:rPr>
              <a:t>Gradient Descent</a:t>
            </a:r>
            <a:endParaRPr lang="en-US" sz="3600" b="0" dirty="0">
              <a:solidFill>
                <a:srgbClr val="000000"/>
              </a:solidFill>
              <a:latin typeface="Gill Sans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19400" y="5257800"/>
            <a:ext cx="6019800" cy="1143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0" dir="5400000" algn="ctr" rotWithShape="0">
              <a:schemeClr val="tx1"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(Hills)</a:t>
            </a:r>
            <a:endParaRPr lang="en-US" sz="10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5486400"/>
            <a:ext cx="498348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Gradient descent is a “first order” optimization technique</a:t>
            </a:r>
          </a:p>
          <a:p>
            <a:pPr lvl="1"/>
            <a:r>
              <a:rPr lang="en-US" dirty="0" smtClean="0"/>
              <a:t>Often, slow convergence</a:t>
            </a:r>
          </a:p>
          <a:p>
            <a:pPr lvl="1"/>
            <a:r>
              <a:rPr lang="en-US" dirty="0" smtClean="0"/>
              <a:t>Conjugate techniques accelerate convergence</a:t>
            </a:r>
          </a:p>
          <a:p>
            <a:r>
              <a:rPr lang="en-US" dirty="0" smtClean="0"/>
              <a:t>Newton and quasi-Newton methods:</a:t>
            </a:r>
          </a:p>
          <a:p>
            <a:pPr lvl="1"/>
            <a:r>
              <a:rPr lang="en-US" dirty="0" smtClean="0"/>
              <a:t>Intuition: Taylor expansion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Requires the Hessian (square matrix of second order partial derivatives): impractical to fully compute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22320"/>
            <a:ext cx="515112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84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Framing_ham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34923"/>
            <a:ext cx="10058400" cy="7392924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(Hammer)</a:t>
            </a:r>
            <a:endParaRPr lang="en-US" sz="10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75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Regression: Preliminaries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Let’s define: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Interpretation: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19200"/>
            <a:ext cx="1790700" cy="28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" y="1699260"/>
            <a:ext cx="2689860" cy="28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" y="2080260"/>
            <a:ext cx="1127760" cy="28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823460"/>
            <a:ext cx="2948940" cy="662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5737860"/>
            <a:ext cx="3413760" cy="662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3048000"/>
            <a:ext cx="2895600" cy="11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0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the Logistic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some algebra: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The logistic function: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30680"/>
            <a:ext cx="2773680" cy="1264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680460"/>
            <a:ext cx="1630680" cy="586740"/>
          </a:xfrm>
          <a:prstGeom prst="rect">
            <a:avLst/>
          </a:prstGeom>
        </p:spPr>
      </p:pic>
      <p:pic>
        <p:nvPicPr>
          <p:cNvPr id="7" name="Picture 6" descr="logistic_fun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35680"/>
            <a:ext cx="541020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55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 LR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the conditional likelihood: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Define the objective in terms of conditional log likelihood: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know                     so: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Substituting: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7820"/>
            <a:ext cx="2712720" cy="75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2895600"/>
            <a:ext cx="3002280" cy="754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810000"/>
            <a:ext cx="1127760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267200"/>
            <a:ext cx="6271260" cy="358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5334000"/>
            <a:ext cx="7498080" cy="7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3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 Classifier Update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the derivative: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General form for update rule: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Final update rule: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524000"/>
            <a:ext cx="7498080" cy="75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2438400"/>
            <a:ext cx="473202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886200"/>
            <a:ext cx="3634740" cy="327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660" y="4495800"/>
            <a:ext cx="4472940" cy="662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5791200"/>
            <a:ext cx="63246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0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Regularization</a:t>
            </a:r>
          </a:p>
          <a:p>
            <a:r>
              <a:rPr lang="en-US" dirty="0" smtClean="0"/>
              <a:t>Different loss functions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57912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</a:rPr>
              <a:t>Want more details? </a:t>
            </a:r>
            <a:br>
              <a:rPr lang="en-US" sz="2400" b="0" dirty="0" smtClean="0">
                <a:solidFill>
                  <a:srgbClr val="FF0000"/>
                </a:solidFill>
                <a:latin typeface="Gill Sans"/>
              </a:rPr>
            </a:br>
            <a:r>
              <a:rPr lang="en-US" sz="2400" b="0" dirty="0" smtClean="0">
                <a:solidFill>
                  <a:srgbClr val="FF0000"/>
                </a:solidFill>
                <a:latin typeface="Gill Sans"/>
              </a:rPr>
              <a:t>Take a real machine-learning course!</a:t>
            </a:r>
            <a:endParaRPr lang="en-US" sz="2400" b="0" dirty="0">
              <a:solidFill>
                <a:srgbClr val="FF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85219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Distance: </a:t>
            </a:r>
            <a:r>
              <a:rPr lang="en-US" dirty="0" err="1" smtClean="0"/>
              <a:t>Jaccard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two sets A, B</a:t>
            </a:r>
          </a:p>
          <a:p>
            <a:r>
              <a:rPr lang="en-US" dirty="0" err="1" smtClean="0"/>
              <a:t>Jaccard</a:t>
            </a:r>
            <a:r>
              <a:rPr lang="en-US" dirty="0" smtClean="0"/>
              <a:t> similarity: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38400"/>
            <a:ext cx="2179320" cy="655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276600"/>
            <a:ext cx="2621280" cy="2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8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362200" y="390531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962400" y="390531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486400" y="390531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010400" y="390531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724400" y="565791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reducer</a:t>
            </a:r>
          </a:p>
        </p:txBody>
      </p:sp>
      <p:cxnSp>
        <p:nvCxnSpPr>
          <p:cNvPr id="20" name="Elbow Connector 19"/>
          <p:cNvCxnSpPr>
            <a:stCxn id="3" idx="2"/>
            <a:endCxn id="7" idx="0"/>
          </p:cNvCxnSpPr>
          <p:nvPr/>
        </p:nvCxnSpPr>
        <p:spPr bwMode="auto">
          <a:xfrm rot="16200000" flipH="1">
            <a:off x="3657600" y="3943410"/>
            <a:ext cx="1066800" cy="23622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4" idx="2"/>
            <a:endCxn id="7" idx="0"/>
          </p:cNvCxnSpPr>
          <p:nvPr/>
        </p:nvCxnSpPr>
        <p:spPr bwMode="auto">
          <a:xfrm rot="16200000" flipH="1">
            <a:off x="4457700" y="4743510"/>
            <a:ext cx="1066800" cy="7620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5" idx="2"/>
            <a:endCxn id="7" idx="0"/>
          </p:cNvCxnSpPr>
          <p:nvPr/>
        </p:nvCxnSpPr>
        <p:spPr bwMode="auto">
          <a:xfrm rot="5400000">
            <a:off x="5219700" y="4743510"/>
            <a:ext cx="1066800" cy="7620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2"/>
            <a:endCxn id="7" idx="0"/>
          </p:cNvCxnSpPr>
          <p:nvPr/>
        </p:nvCxnSpPr>
        <p:spPr bwMode="auto">
          <a:xfrm rot="5400000">
            <a:off x="5981700" y="3981510"/>
            <a:ext cx="1066800" cy="22860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urved Right Arrow 29"/>
          <p:cNvSpPr/>
          <p:nvPr/>
        </p:nvSpPr>
        <p:spPr bwMode="auto">
          <a:xfrm flipV="1">
            <a:off x="609600" y="3905310"/>
            <a:ext cx="1447800" cy="2286000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3429000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compute partial gradient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0" y="2571690"/>
            <a:ext cx="4419600" cy="628710"/>
            <a:chOff x="3048000" y="2057400"/>
            <a:chExt cx="4419600" cy="628710"/>
          </a:xfrm>
        </p:grpSpPr>
        <p:sp>
          <p:nvSpPr>
            <p:cNvPr id="32" name="TextBox 31"/>
            <p:cNvSpPr txBox="1"/>
            <p:nvPr/>
          </p:nvSpPr>
          <p:spPr>
            <a:xfrm>
              <a:off x="4376516" y="2286000"/>
              <a:ext cx="1795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single reducer</a:t>
              </a:r>
              <a:endParaRPr lang="en-US" sz="20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35" name="Right Brace 34"/>
            <p:cNvSpPr/>
            <p:nvPr/>
          </p:nvSpPr>
          <p:spPr bwMode="auto">
            <a:xfrm rot="5400000">
              <a:off x="5143500" y="-38100"/>
              <a:ext cx="228600" cy="4419600"/>
            </a:xfrm>
            <a:prstGeom prst="rightBrace">
              <a:avLst>
                <a:gd name="adj1" fmla="val 121666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24400" y="2114490"/>
            <a:ext cx="2667000" cy="533400"/>
            <a:chOff x="4724400" y="1600200"/>
            <a:chExt cx="2667000" cy="533400"/>
          </a:xfrm>
        </p:grpSpPr>
        <p:sp>
          <p:nvSpPr>
            <p:cNvPr id="34" name="Right Brace 33"/>
            <p:cNvSpPr/>
            <p:nvPr/>
          </p:nvSpPr>
          <p:spPr bwMode="auto">
            <a:xfrm rot="5400000">
              <a:off x="5953155" y="371445"/>
              <a:ext cx="209490" cy="2667000"/>
            </a:xfrm>
            <a:prstGeom prst="rightBrace">
              <a:avLst>
                <a:gd name="adj1" fmla="val 121666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86400" y="1733490"/>
              <a:ext cx="1181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mappers</a:t>
              </a:r>
              <a:endParaRPr lang="en-US" sz="20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95800" y="6381690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update model 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1000" y="6172200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iterate until convergence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47690"/>
            <a:ext cx="6229350" cy="95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30" grpId="0" animBg="1"/>
      <p:bldP spid="31" grpId="0"/>
      <p:bldP spid="37" grpId="0"/>
      <p:bldP spid="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Shortcomings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Hadoop is bad at iterative algorithms</a:t>
            </a:r>
          </a:p>
          <a:p>
            <a:pPr lvl="1"/>
            <a:r>
              <a:rPr lang="en-US" dirty="0" smtClean="0"/>
              <a:t>High job startup costs</a:t>
            </a:r>
          </a:p>
          <a:p>
            <a:pPr lvl="1"/>
            <a:r>
              <a:rPr lang="en-US" dirty="0" smtClean="0"/>
              <a:t>Awkward to retain state across iterations</a:t>
            </a:r>
          </a:p>
          <a:p>
            <a:r>
              <a:rPr lang="en-US" dirty="0" smtClean="0"/>
              <a:t>High sensitivity to skew</a:t>
            </a:r>
          </a:p>
          <a:p>
            <a:pPr lvl="1"/>
            <a:r>
              <a:rPr lang="en-US" dirty="0" smtClean="0"/>
              <a:t>Iteration speed bounded by slowest task</a:t>
            </a:r>
          </a:p>
          <a:p>
            <a:r>
              <a:rPr lang="en-US" dirty="0" smtClean="0"/>
              <a:t>Potentially poor cluster utilization</a:t>
            </a:r>
          </a:p>
          <a:p>
            <a:pPr lvl="1"/>
            <a:r>
              <a:rPr lang="en-US" dirty="0" smtClean="0"/>
              <a:t>Must shuffle all data to a single reducer</a:t>
            </a:r>
          </a:p>
          <a:p>
            <a:r>
              <a:rPr lang="en-US" dirty="0" smtClean="0"/>
              <a:t>Some possible tradeoffs</a:t>
            </a:r>
          </a:p>
          <a:p>
            <a:pPr lvl="1"/>
            <a:r>
              <a:rPr lang="en-US" dirty="0" smtClean="0"/>
              <a:t>Number of iterations vs. complexity of computation per iteration</a:t>
            </a:r>
          </a:p>
          <a:p>
            <a:pPr lvl="1"/>
            <a:r>
              <a:rPr lang="en-US" dirty="0" smtClean="0"/>
              <a:t>E.g., L-BFGS: faster convergence, but more to compute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s_over_h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4088" y="-76200"/>
            <a:ext cx="10490088" cy="697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535269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latin typeface="Gill Sans"/>
                <a:cs typeface="Franklin Gothic Book"/>
              </a:rPr>
              <a:t>Gradient Descent</a:t>
            </a:r>
            <a:endParaRPr lang="en-US" sz="3600" b="0" dirty="0">
              <a:latin typeface="Gill Sans"/>
              <a:cs typeface="Franklin Gothic Book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(Hills)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875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clone_WWW_intera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4535269"/>
            <a:ext cx="603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i="1" dirty="0" smtClean="0">
                <a:latin typeface="Gill Sans"/>
                <a:cs typeface="Franklin Gothic Book"/>
              </a:rPr>
              <a:t>Stochastic</a:t>
            </a:r>
            <a:r>
              <a:rPr lang="en-US" sz="3600" b="0" dirty="0" smtClean="0">
                <a:latin typeface="Gill Sans"/>
                <a:cs typeface="Franklin Gothic Book"/>
              </a:rPr>
              <a:t> Gradient Descent</a:t>
            </a:r>
            <a:endParaRPr lang="en-US" sz="3600" b="0" dirty="0">
              <a:latin typeface="Gill Sans"/>
              <a:cs typeface="Franklin Gothic Book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(Water Slide)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658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219200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Gradient Descent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581400"/>
            <a:ext cx="504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Stochastic Gradient Descent (SGD)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2725579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/>
                <a:cs typeface="Gill Sans"/>
              </a:rPr>
              <a:t>“batch” learning: update model after considering all training instances</a:t>
            </a:r>
            <a:endParaRPr lang="en-US" sz="20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4881265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/>
                <a:cs typeface="Gill Sans"/>
              </a:rPr>
              <a:t>“online” learning: update model after considering </a:t>
            </a:r>
            <a:r>
              <a:rPr lang="en-US" sz="2000" b="0" i="1" dirty="0" smtClean="0">
                <a:solidFill>
                  <a:srgbClr val="FF0000"/>
                </a:solidFill>
                <a:latin typeface="Gill Sans"/>
                <a:cs typeface="Gill Sans"/>
              </a:rPr>
              <a:t>each</a:t>
            </a:r>
            <a:r>
              <a:rPr lang="en-US" sz="2000" b="0" dirty="0" smtClean="0">
                <a:solidFill>
                  <a:srgbClr val="FF0000"/>
                </a:solidFill>
                <a:latin typeface="Gill Sans"/>
                <a:cs typeface="Gill Sans"/>
              </a:rPr>
              <a:t> (randomly-selected) training instance</a:t>
            </a:r>
            <a:endParaRPr lang="en-US" sz="20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068" y="5638800"/>
            <a:ext cx="3743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 practice… just as good!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622935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267200"/>
            <a:ext cx="5124450" cy="40957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vs.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implementation:</a:t>
            </a:r>
          </a:p>
          <a:p>
            <a:pPr lvl="1"/>
            <a:r>
              <a:rPr lang="en-US" dirty="0" smtClean="0"/>
              <a:t>Randomly shuffle training instances</a:t>
            </a:r>
          </a:p>
          <a:p>
            <a:pPr lvl="1"/>
            <a:r>
              <a:rPr lang="en-US" dirty="0" smtClean="0"/>
              <a:t>Stream instances through learner</a:t>
            </a:r>
          </a:p>
          <a:p>
            <a:r>
              <a:rPr lang="en-US" dirty="0" smtClean="0"/>
              <a:t>Single vs. multi-pass approaches</a:t>
            </a:r>
          </a:p>
          <a:p>
            <a:r>
              <a:rPr lang="en-US" dirty="0" smtClean="0"/>
              <a:t>“Mini-batching” as a middle ground between batch and stochastic gradient descent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4655" y="5486400"/>
            <a:ext cx="468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We’ve solved the iteration problem!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655" y="5953780"/>
            <a:ext cx="524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What about the single reducer problem?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3706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h_In_Charlot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1258" y="-711470"/>
            <a:ext cx="11350658" cy="756947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(Orchestra)</a:t>
            </a:r>
            <a:endParaRPr lang="en-US" sz="1000" b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multiple models, combine results from different models to make prediction</a:t>
            </a:r>
          </a:p>
          <a:p>
            <a:r>
              <a:rPr lang="en-US" dirty="0"/>
              <a:t>Why does it work?</a:t>
            </a:r>
          </a:p>
          <a:p>
            <a:pPr lvl="1"/>
            <a:r>
              <a:rPr lang="en-US" dirty="0"/>
              <a:t>If errors uncorrelated, multiple classifiers being wrong is less likely</a:t>
            </a:r>
          </a:p>
          <a:p>
            <a:pPr lvl="1"/>
            <a:r>
              <a:rPr lang="en-US" dirty="0"/>
              <a:t>Reduces the variance component of </a:t>
            </a:r>
            <a:r>
              <a:rPr lang="en-US" dirty="0" smtClean="0"/>
              <a:t>error</a:t>
            </a:r>
          </a:p>
          <a:p>
            <a:r>
              <a:rPr lang="en-US" dirty="0" smtClean="0"/>
              <a:t>A variety of different techniques:</a:t>
            </a:r>
          </a:p>
          <a:p>
            <a:pPr lvl="1"/>
            <a:r>
              <a:rPr lang="en-US" dirty="0" smtClean="0"/>
              <a:t>Majority voting</a:t>
            </a:r>
          </a:p>
          <a:p>
            <a:pPr lvl="1"/>
            <a:r>
              <a:rPr lang="en-US" dirty="0" smtClean="0"/>
              <a:t>Simple weighted voting: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Model averaging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40" y="4495800"/>
            <a:ext cx="307086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implementation:</a:t>
            </a:r>
          </a:p>
          <a:p>
            <a:pPr lvl="1"/>
            <a:r>
              <a:rPr lang="en-US" dirty="0" smtClean="0"/>
              <a:t>Train classifiers on different input partitions of the data</a:t>
            </a:r>
          </a:p>
          <a:p>
            <a:pPr lvl="1"/>
            <a:r>
              <a:rPr lang="en-US" dirty="0" err="1" smtClean="0"/>
              <a:t>Embarassingly</a:t>
            </a:r>
            <a:r>
              <a:rPr lang="en-US" dirty="0" smtClean="0"/>
              <a:t> parallel!</a:t>
            </a:r>
          </a:p>
          <a:p>
            <a:r>
              <a:rPr lang="en-US" dirty="0" smtClean="0"/>
              <a:t>Contrast with bagging</a:t>
            </a:r>
          </a:p>
          <a:p>
            <a:r>
              <a:rPr lang="en-US" dirty="0" smtClean="0"/>
              <a:t>Contrast with boosting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3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295400"/>
            <a:ext cx="5124450" cy="40957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rot="5400000">
            <a:off x="1371600" y="3733800"/>
            <a:ext cx="19050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76400" y="23622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training data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1054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model</a:t>
            </a: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2971800" y="3733800"/>
            <a:ext cx="19050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23622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training data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276600" y="51054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model</a:t>
            </a:r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4495800" y="3733800"/>
            <a:ext cx="19050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800600" y="23622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training data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800600" y="51054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model</a:t>
            </a: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6019800" y="3733800"/>
            <a:ext cx="19050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23622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training data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324600" y="5105400"/>
            <a:ext cx="12954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model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676400" y="365760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3276600" y="365760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800600" y="365760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6324600" y="3657600"/>
            <a:ext cx="12954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rPr>
              <a:t>mapper</a:t>
            </a:r>
          </a:p>
        </p:txBody>
      </p:sp>
    </p:spTree>
    <p:extLst>
      <p:ext uri="{BB962C8B-B14F-4D97-AF65-F5344CB8AC3E}">
        <p14:creationId xmlns:p14="http://schemas.microsoft.com/office/powerpoint/2010/main" val="1905491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Distance: Norms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endParaRPr lang="en-US" dirty="0"/>
          </a:p>
          <a:p>
            <a:r>
              <a:rPr lang="en-US" dirty="0" smtClean="0"/>
              <a:t>Euclidean distance (L</a:t>
            </a:r>
            <a:r>
              <a:rPr lang="en-US" baseline="-25000" dirty="0" smtClean="0"/>
              <a:t>2</a:t>
            </a:r>
            <a:r>
              <a:rPr lang="en-US" dirty="0" smtClean="0"/>
              <a:t>-norm)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Manhattan </a:t>
            </a:r>
            <a:r>
              <a:rPr lang="en-US" dirty="0"/>
              <a:t>distance (</a:t>
            </a:r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-</a:t>
            </a:r>
            <a:r>
              <a:rPr lang="en-US" dirty="0"/>
              <a:t>norm)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L</a:t>
            </a:r>
            <a:r>
              <a:rPr lang="en-US" baseline="-25000" dirty="0" err="1" smtClean="0"/>
              <a:t>r</a:t>
            </a:r>
            <a:r>
              <a:rPr lang="en-US" dirty="0" smtClean="0"/>
              <a:t>-norm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219200"/>
            <a:ext cx="2103120" cy="28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1546860"/>
            <a:ext cx="2034540" cy="28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" y="2743200"/>
            <a:ext cx="30099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" y="4343400"/>
            <a:ext cx="2506980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60" y="5562600"/>
            <a:ext cx="3291840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66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Implementation: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Shuffling/resort training instances before learning</a:t>
            </a:r>
          </a:p>
          <a:p>
            <a:r>
              <a:rPr lang="en-US" dirty="0" smtClean="0"/>
              <a:t>Two possible implementations:</a:t>
            </a:r>
          </a:p>
          <a:p>
            <a:pPr lvl="1"/>
            <a:r>
              <a:rPr lang="en-US" dirty="0" smtClean="0"/>
              <a:t>Mappers write model out as “side data”</a:t>
            </a:r>
          </a:p>
          <a:p>
            <a:pPr lvl="1"/>
            <a:r>
              <a:rPr lang="en-US" dirty="0" smtClean="0"/>
              <a:t>Mappers emit model as intermediate output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10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Analysis Case Study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Binary polarity classification: {positive, negative} sentiment</a:t>
            </a:r>
          </a:p>
          <a:p>
            <a:pPr lvl="1"/>
            <a:r>
              <a:rPr lang="en-US" dirty="0" smtClean="0"/>
              <a:t>Independently interesting task</a:t>
            </a:r>
          </a:p>
          <a:p>
            <a:pPr lvl="1"/>
            <a:r>
              <a:rPr lang="en-US" dirty="0" smtClean="0"/>
              <a:t>Illustrates end-to-end flow</a:t>
            </a:r>
          </a:p>
          <a:p>
            <a:pPr lvl="1"/>
            <a:r>
              <a:rPr lang="en-US" dirty="0" smtClean="0"/>
              <a:t>Use the “emoticon trick” to gather data</a:t>
            </a:r>
          </a:p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Test: 500k positive/500k negative tweets from 9/1/2011</a:t>
            </a:r>
          </a:p>
          <a:p>
            <a:pPr lvl="1"/>
            <a:r>
              <a:rPr lang="en-US" dirty="0" smtClean="0"/>
              <a:t>Training: {1m, 10m, 100m} instances from before (50/50 split)</a:t>
            </a:r>
          </a:p>
          <a:p>
            <a:r>
              <a:rPr lang="en-US" dirty="0" smtClean="0"/>
              <a:t>Features: Sliding window byte-4grams</a:t>
            </a:r>
          </a:p>
          <a:p>
            <a:r>
              <a:rPr lang="en-US" dirty="0" smtClean="0"/>
              <a:t>Models:</a:t>
            </a:r>
          </a:p>
          <a:p>
            <a:pPr lvl="1"/>
            <a:r>
              <a:rPr lang="en-US" dirty="0" smtClean="0"/>
              <a:t>Logistic regression with SGD (L2 regularization)</a:t>
            </a:r>
          </a:p>
          <a:p>
            <a:pPr lvl="1"/>
            <a:r>
              <a:rPr lang="en-US" dirty="0" smtClean="0"/>
              <a:t>Ensembles of various sizes (simple weighted voting)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895299"/>
            <a:ext cx="3362603" cy="400101"/>
          </a:xfrm>
          <a:prstGeom prst="rect">
            <a:avLst/>
          </a:prstGeom>
          <a:noFill/>
          <a:ln>
            <a:noFill/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Lin and </a:t>
            </a:r>
            <a:r>
              <a:rPr lang="en-US" sz="2000" b="0" dirty="0" err="1" smtClean="0">
                <a:solidFill>
                  <a:srgbClr val="000000"/>
                </a:solidFill>
                <a:latin typeface="Gill Sans"/>
                <a:cs typeface="Gill Sans"/>
              </a:rPr>
              <a:t>Kolcz</a:t>
            </a:r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, SIGMOD 2012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316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timent_resul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128000" cy="4876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6800" y="2362200"/>
            <a:ext cx="1386016" cy="1371600"/>
            <a:chOff x="1066800" y="2362200"/>
            <a:chExt cx="1386016" cy="1371600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295400" y="2743200"/>
              <a:ext cx="990600" cy="990600"/>
            </a:xfrm>
            <a:prstGeom prst="straightConnector1">
              <a:avLst/>
            </a:prstGeom>
            <a:ln w="50800">
              <a:solidFill>
                <a:srgbClr val="8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66800" y="2362200"/>
              <a:ext cx="1386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solidFill>
                    <a:srgbClr val="800000"/>
                  </a:solidFill>
                  <a:latin typeface="Gill Sans"/>
                  <a:cs typeface="Franklin Gothic Book"/>
                </a:rPr>
                <a:t>“for free”</a:t>
              </a:r>
              <a:endParaRPr lang="en-US" sz="2400" b="0" dirty="0">
                <a:solidFill>
                  <a:srgbClr val="800000"/>
                </a:solidFill>
                <a:latin typeface="Gill Sans"/>
                <a:cs typeface="Franklin Gothic Book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4600" y="990600"/>
            <a:ext cx="4132530" cy="2209800"/>
            <a:chOff x="2514600" y="990600"/>
            <a:chExt cx="4132530" cy="2209800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514600" y="1752600"/>
              <a:ext cx="1524000" cy="1447800"/>
            </a:xfrm>
            <a:prstGeom prst="straightConnector1">
              <a:avLst/>
            </a:prstGeom>
            <a:ln w="50800">
              <a:solidFill>
                <a:srgbClr val="8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971800" y="990600"/>
              <a:ext cx="36753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  <a:latin typeface="Gill Sans"/>
                  <a:cs typeface="Franklin Gothic Book"/>
                </a:rPr>
                <a:t>Ensembles with 10m examples</a:t>
              </a:r>
              <a:br>
                <a:rPr lang="en-US" sz="2000" b="0" dirty="0" smtClean="0">
                  <a:solidFill>
                    <a:srgbClr val="800000"/>
                  </a:solidFill>
                  <a:latin typeface="Gill Sans"/>
                  <a:cs typeface="Franklin Gothic Book"/>
                </a:rPr>
              </a:br>
              <a:r>
                <a:rPr lang="en-US" sz="2000" b="0" dirty="0" smtClean="0">
                  <a:solidFill>
                    <a:srgbClr val="800000"/>
                  </a:solidFill>
                  <a:latin typeface="Gill Sans"/>
                  <a:cs typeface="Franklin Gothic Book"/>
                </a:rPr>
                <a:t>better than 100m single classifier!</a:t>
              </a:r>
              <a:endParaRPr lang="en-US" sz="2000" b="0" dirty="0">
                <a:solidFill>
                  <a:srgbClr val="800000"/>
                </a:solidFill>
                <a:latin typeface="Gill Sans"/>
                <a:cs typeface="Franklin Gothic Book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590490"/>
            <a:ext cx="2743200" cy="1238310"/>
            <a:chOff x="6096000" y="590490"/>
            <a:chExt cx="2743200" cy="123831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6096000" y="1295400"/>
              <a:ext cx="1447800" cy="533400"/>
            </a:xfrm>
            <a:prstGeom prst="straightConnector1">
              <a:avLst/>
            </a:prstGeom>
            <a:ln w="50800">
              <a:solidFill>
                <a:srgbClr val="8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301251" y="590490"/>
              <a:ext cx="2537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  <a:latin typeface="Gill Sans"/>
                  <a:cs typeface="Franklin Gothic Book"/>
                </a:rPr>
                <a:t>Diminishing returns…</a:t>
              </a:r>
              <a:endParaRPr lang="en-US" sz="2000" b="0" dirty="0">
                <a:solidFill>
                  <a:srgbClr val="800000"/>
                </a:solidFill>
                <a:latin typeface="Gill Sans"/>
                <a:cs typeface="Franklin Gothic Book"/>
              </a:endParaRPr>
            </a:p>
          </p:txBody>
        </p:sp>
      </p:grpSp>
      <p:sp>
        <p:nvSpPr>
          <p:cNvPr id="20" name="Right Brace 19"/>
          <p:cNvSpPr/>
          <p:nvPr/>
        </p:nvSpPr>
        <p:spPr bwMode="auto">
          <a:xfrm rot="5400000">
            <a:off x="1800255" y="5362545"/>
            <a:ext cx="209490" cy="1219200"/>
          </a:xfrm>
          <a:prstGeom prst="rightBrace">
            <a:avLst>
              <a:gd name="adj1" fmla="val 12166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605778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single classifier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2" name="Right Brace 21"/>
          <p:cNvSpPr/>
          <p:nvPr/>
        </p:nvSpPr>
        <p:spPr bwMode="auto">
          <a:xfrm rot="5400000">
            <a:off x="4314855" y="4371945"/>
            <a:ext cx="209490" cy="3200400"/>
          </a:xfrm>
          <a:prstGeom prst="rightBrace">
            <a:avLst>
              <a:gd name="adj1" fmla="val 12166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200" y="6057780"/>
            <a:ext cx="1786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10m ensembles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4" name="Right Brace 23"/>
          <p:cNvSpPr/>
          <p:nvPr/>
        </p:nvSpPr>
        <p:spPr bwMode="auto">
          <a:xfrm rot="5400000">
            <a:off x="7324755" y="4867245"/>
            <a:ext cx="209490" cy="2209800"/>
          </a:xfrm>
          <a:prstGeom prst="rightBrace">
            <a:avLst>
              <a:gd name="adj1" fmla="val 12166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7000" y="6057780"/>
            <a:ext cx="1914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  <a:latin typeface="Gill Sans"/>
                <a:cs typeface="Gill Sans"/>
              </a:rPr>
              <a:t>100m ensembles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558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data “recipe” for problem solving</a:t>
            </a:r>
          </a:p>
          <a:p>
            <a:pPr lvl="1"/>
            <a:r>
              <a:rPr lang="en-US" dirty="0" smtClean="0"/>
              <a:t>Simple technique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Lots of data</a:t>
            </a:r>
          </a:p>
          <a:p>
            <a:r>
              <a:rPr lang="en-US" dirty="0" smtClean="0"/>
              <a:t>Usually works very well!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81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</a:p>
          <a:p>
            <a:r>
              <a:rPr lang="en-US" dirty="0" smtClean="0"/>
              <a:t>Classification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13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Distance: Cosine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endParaRPr lang="en-US" dirty="0"/>
          </a:p>
          <a:p>
            <a:r>
              <a:rPr lang="en-US" dirty="0" smtClean="0"/>
              <a:t>Idea: measure distance between the vectors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Thus: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0" y="1219200"/>
            <a:ext cx="2103120" cy="28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1546860"/>
            <a:ext cx="2034540" cy="281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743200"/>
            <a:ext cx="153162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886200"/>
            <a:ext cx="3924300" cy="731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823460"/>
            <a:ext cx="2613660" cy="2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2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51680</TotalTime>
  <Words>2685</Words>
  <Application>Microsoft Macintosh PowerPoint</Application>
  <PresentationFormat>On-screen Show (4:3)</PresentationFormat>
  <Paragraphs>703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Default Design</vt:lpstr>
      <vt:lpstr>PowerPoint Presentation</vt:lpstr>
      <vt:lpstr>Today’s Agenda</vt:lpstr>
      <vt:lpstr>Clustering</vt:lpstr>
      <vt:lpstr>Problem Setup</vt:lpstr>
      <vt:lpstr>Applications</vt:lpstr>
      <vt:lpstr>Distance Metrics</vt:lpstr>
      <vt:lpstr>Distance: Jaccard</vt:lpstr>
      <vt:lpstr>Distance: Norms</vt:lpstr>
      <vt:lpstr>Distance: Cosine</vt:lpstr>
      <vt:lpstr>Distance: Hamming</vt:lpstr>
      <vt:lpstr>Representations: Text</vt:lpstr>
      <vt:lpstr>Representations: Beyond Text</vt:lpstr>
      <vt:lpstr>Minhash</vt:lpstr>
      <vt:lpstr>Near-Duplicate Detection of Webpages</vt:lpstr>
      <vt:lpstr>Minhash</vt:lpstr>
      <vt:lpstr>Preliminaries: Representation</vt:lpstr>
      <vt:lpstr>Preliminaries: Jaccard</vt:lpstr>
      <vt:lpstr>Minhash</vt:lpstr>
      <vt:lpstr>Minhash and Jaccard</vt:lpstr>
      <vt:lpstr>To Permute or Not to Permute?</vt:lpstr>
      <vt:lpstr>Extracting Similar Pairs (LSH)</vt:lpstr>
      <vt:lpstr>Two Minhash Signatures</vt:lpstr>
      <vt:lpstr>k Minhash Signatures</vt:lpstr>
      <vt:lpstr>n different k Minhash Signatures</vt:lpstr>
      <vt:lpstr>Practical Notes</vt:lpstr>
      <vt:lpstr>MapReduce Implementation</vt:lpstr>
      <vt:lpstr>General Clustering Approaches</vt:lpstr>
      <vt:lpstr>Hierarchical Agglomerative Clustering</vt:lpstr>
      <vt:lpstr>HAC in Action</vt:lpstr>
      <vt:lpstr>Cluster Merging</vt:lpstr>
      <vt:lpstr>Link Functions</vt:lpstr>
      <vt:lpstr>MapReduce Implementation</vt:lpstr>
      <vt:lpstr>K-Means Algorithm</vt:lpstr>
      <vt:lpstr>K-Means Clustering Example</vt:lpstr>
      <vt:lpstr>Basic MapReduce Implementation</vt:lpstr>
      <vt:lpstr>MapReduce Implementation w/ IMC</vt:lpstr>
      <vt:lpstr>Implementation Notes</vt:lpstr>
      <vt:lpstr>Clustering w/ Gaussian Mixture Models</vt:lpstr>
      <vt:lpstr>Gaussian Distributions</vt:lpstr>
      <vt:lpstr>Univariate Gaussian</vt:lpstr>
      <vt:lpstr>Multivariate Gaussians</vt:lpstr>
      <vt:lpstr>Gaussian Mixture Models</vt:lpstr>
      <vt:lpstr>Learning for Simple Univariate Case</vt:lpstr>
      <vt:lpstr>EM to the Rescue!</vt:lpstr>
      <vt:lpstr>PowerPoint Presentation</vt:lpstr>
      <vt:lpstr>EM for Univariate GMMs</vt:lpstr>
      <vt:lpstr>MapReduce Implementation</vt:lpstr>
      <vt:lpstr>K-Means vs. GMMs</vt:lpstr>
      <vt:lpstr>Summary</vt:lpstr>
      <vt:lpstr>Classification</vt:lpstr>
      <vt:lpstr>Supervised Machine Learning</vt:lpstr>
      <vt:lpstr>Applications</vt:lpstr>
      <vt:lpstr>Supervised Binary Classification</vt:lpstr>
      <vt:lpstr>Limits of Supervised Classification?</vt:lpstr>
      <vt:lpstr>The Task</vt:lpstr>
      <vt:lpstr>PowerPoint Presentation</vt:lpstr>
      <vt:lpstr>Gradient Descent: Preliminaries</vt:lpstr>
      <vt:lpstr>Gradient Descent: Iterative Update</vt:lpstr>
      <vt:lpstr>PowerPoint Presentation</vt:lpstr>
      <vt:lpstr>Intuition behind the math…</vt:lpstr>
      <vt:lpstr>PowerPoint Presentation</vt:lpstr>
      <vt:lpstr>PowerPoint Presentation</vt:lpstr>
      <vt:lpstr>Lots More Details…</vt:lpstr>
      <vt:lpstr>Logistic Regression</vt:lpstr>
      <vt:lpstr>Logistic Regression: Preliminaries</vt:lpstr>
      <vt:lpstr>Relation to the Logistic Function</vt:lpstr>
      <vt:lpstr>Training an LR Classifier</vt:lpstr>
      <vt:lpstr>LR Classifier Update Rule</vt:lpstr>
      <vt:lpstr>Lots more details…</vt:lpstr>
      <vt:lpstr>MapReduce Implementation</vt:lpstr>
      <vt:lpstr>Shortcomings</vt:lpstr>
      <vt:lpstr>PowerPoint Presentation</vt:lpstr>
      <vt:lpstr>PowerPoint Presentation</vt:lpstr>
      <vt:lpstr>Batch vs. Online</vt:lpstr>
      <vt:lpstr>Practical Notes</vt:lpstr>
      <vt:lpstr>Ensembles</vt:lpstr>
      <vt:lpstr>Ensemble Learning</vt:lpstr>
      <vt:lpstr>Practical Notes</vt:lpstr>
      <vt:lpstr>MapReduce Implementation</vt:lpstr>
      <vt:lpstr>MapReduce Implementation: Details</vt:lpstr>
      <vt:lpstr>Sentiment Analysis Case Study</vt:lpstr>
      <vt:lpstr>PowerPoint Presentation</vt:lpstr>
      <vt:lpstr>Takeaway Lesson</vt:lpstr>
      <vt:lpstr>Today’s Agenda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Information Processing Applications </dc:title>
  <dc:creator>Jimmy Lin</dc:creator>
  <cp:lastModifiedBy>Jimmy Lin</cp:lastModifiedBy>
  <cp:revision>10184</cp:revision>
  <dcterms:created xsi:type="dcterms:W3CDTF">2012-08-31T06:36:49Z</dcterms:created>
  <dcterms:modified xsi:type="dcterms:W3CDTF">2015-03-09T19:54:29Z</dcterms:modified>
</cp:coreProperties>
</file>