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1014" r:id="rId2"/>
    <p:sldId id="946" r:id="rId3"/>
    <p:sldId id="947" r:id="rId4"/>
    <p:sldId id="948" r:id="rId5"/>
    <p:sldId id="1007" r:id="rId6"/>
    <p:sldId id="949" r:id="rId7"/>
    <p:sldId id="950" r:id="rId8"/>
    <p:sldId id="951" r:id="rId9"/>
    <p:sldId id="952" r:id="rId10"/>
    <p:sldId id="953" r:id="rId11"/>
    <p:sldId id="954" r:id="rId12"/>
    <p:sldId id="955" r:id="rId13"/>
    <p:sldId id="956" r:id="rId14"/>
    <p:sldId id="957" r:id="rId15"/>
    <p:sldId id="958" r:id="rId16"/>
    <p:sldId id="959" r:id="rId17"/>
    <p:sldId id="960" r:id="rId18"/>
    <p:sldId id="961" r:id="rId19"/>
    <p:sldId id="962" r:id="rId20"/>
    <p:sldId id="963" r:id="rId21"/>
    <p:sldId id="964" r:id="rId22"/>
    <p:sldId id="965" r:id="rId23"/>
    <p:sldId id="966" r:id="rId24"/>
    <p:sldId id="967" r:id="rId25"/>
    <p:sldId id="968" r:id="rId26"/>
    <p:sldId id="969" r:id="rId27"/>
    <p:sldId id="970" r:id="rId28"/>
    <p:sldId id="971" r:id="rId29"/>
    <p:sldId id="972" r:id="rId30"/>
    <p:sldId id="973" r:id="rId31"/>
    <p:sldId id="974" r:id="rId32"/>
    <p:sldId id="975" r:id="rId33"/>
    <p:sldId id="1008" r:id="rId34"/>
    <p:sldId id="1011" r:id="rId35"/>
    <p:sldId id="1009" r:id="rId36"/>
    <p:sldId id="1010" r:id="rId37"/>
    <p:sldId id="1012" r:id="rId38"/>
    <p:sldId id="976" r:id="rId39"/>
    <p:sldId id="977" r:id="rId40"/>
    <p:sldId id="978" r:id="rId41"/>
    <p:sldId id="979" r:id="rId42"/>
    <p:sldId id="980" r:id="rId43"/>
    <p:sldId id="981" r:id="rId44"/>
    <p:sldId id="982" r:id="rId45"/>
    <p:sldId id="983" r:id="rId46"/>
    <p:sldId id="984" r:id="rId47"/>
    <p:sldId id="1015" r:id="rId48"/>
    <p:sldId id="985" r:id="rId49"/>
    <p:sldId id="986" r:id="rId50"/>
    <p:sldId id="987" r:id="rId51"/>
    <p:sldId id="991" r:id="rId52"/>
    <p:sldId id="1005" r:id="rId53"/>
    <p:sldId id="988" r:id="rId54"/>
    <p:sldId id="990" r:id="rId55"/>
    <p:sldId id="989" r:id="rId56"/>
    <p:sldId id="993" r:id="rId57"/>
    <p:sldId id="992" r:id="rId58"/>
    <p:sldId id="994" r:id="rId59"/>
    <p:sldId id="995" r:id="rId60"/>
    <p:sldId id="996" r:id="rId61"/>
    <p:sldId id="997" r:id="rId62"/>
    <p:sldId id="998" r:id="rId63"/>
    <p:sldId id="999" r:id="rId64"/>
    <p:sldId id="1000" r:id="rId65"/>
    <p:sldId id="1001" r:id="rId66"/>
    <p:sldId id="1002" r:id="rId67"/>
    <p:sldId id="1003" r:id="rId68"/>
    <p:sldId id="1004" r:id="rId69"/>
    <p:sldId id="1013" r:id="rId70"/>
    <p:sldId id="835" r:id="rId7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75202" autoAdjust="0"/>
  </p:normalViewPr>
  <p:slideViewPr>
    <p:cSldViewPr>
      <p:cViewPr>
        <p:scale>
          <a:sx n="100" d="100"/>
          <a:sy n="100" d="100"/>
        </p:scale>
        <p:origin x="-2680" y="-1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3</a:t>
            </a:fld>
            <a:endParaRPr lang="en-GB" smtClean="0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9F32F22-692C-441F-AEA6-2A12A7655C77}" type="slidenum">
              <a:rPr lang="en-GB" smtClean="0"/>
              <a:pPr defTabSz="963613"/>
              <a:t>29</a:t>
            </a:fld>
            <a:endParaRPr lang="en-GB" smtClean="0"/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CB2ADB0-D2C6-4326-9750-F8821BE8AF19}" type="slidenum">
              <a:rPr lang="en-GB" smtClean="0"/>
              <a:pPr defTabSz="963613"/>
              <a:t>39</a:t>
            </a:fld>
            <a:endParaRPr lang="en-GB" smtClean="0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DAF59DD-CBD8-4A55-A5D6-1BA11FFBBA18}" type="slidenum">
              <a:rPr lang="en-GB" smtClean="0"/>
              <a:pPr defTabSz="963613"/>
              <a:t>6</a:t>
            </a:fld>
            <a:endParaRPr lang="en-GB" smtClean="0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CB42298A-3F49-4C80-BB00-5E493BF191B6}" type="slidenum">
              <a:rPr lang="en-GB" smtClean="0"/>
              <a:pPr defTabSz="963613"/>
              <a:t>9</a:t>
            </a:fld>
            <a:endParaRPr lang="en-GB" smtClean="0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9808E7A-AE55-40C3-A704-52CEB95AC26D}" type="slidenum">
              <a:rPr lang="en-GB" smtClean="0"/>
              <a:pPr defTabSz="963613"/>
              <a:t>10</a:t>
            </a:fld>
            <a:endParaRPr lang="en-GB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1F8F4C4C-C06B-46F3-AE53-137131BE020E}" type="slidenum">
              <a:rPr lang="en-GB" smtClean="0"/>
              <a:pPr defTabSz="963613"/>
              <a:t>12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0771FB76-BA5D-4D25-9F77-45C123F57537}" type="slidenum">
              <a:rPr lang="en-GB" smtClean="0"/>
              <a:pPr defTabSz="963613"/>
              <a:t>21</a:t>
            </a:fld>
            <a:endParaRPr lang="en-GB" smtClean="0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24</a:t>
            </a:fld>
            <a:endParaRPr lang="en-GB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B7AEF09B-280C-4F51-A71A-017F83C614AE}" type="slidenum">
              <a:rPr lang="en-GB" smtClean="0"/>
              <a:pPr defTabSz="963613"/>
              <a:t>25</a:t>
            </a:fld>
            <a:endParaRPr lang="en-GB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36E6405B-F78F-46B5-B6E5-1E5B5CD19155}" type="slidenum">
              <a:rPr lang="en-GB" smtClean="0"/>
              <a:pPr defTabSz="963613"/>
              <a:t>28</a:t>
            </a:fld>
            <a:endParaRPr lang="en-GB" smtClean="0"/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Relationship Id="rId3" Type="http://schemas.openxmlformats.org/officeDocument/2006/relationships/image" Target="../media/image1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5.xls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219200"/>
            <a:ext cx="89916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76600" y="40386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Maryland</a:t>
            </a:r>
          </a:p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Monday, </a:t>
            </a: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March 2</a:t>
            </a: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2015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iversity_of_Maryland_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38600"/>
            <a:ext cx="1143000" cy="114300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3622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Session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5: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MapReduce –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Gra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phs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</p:spTree>
    <p:extLst>
      <p:ext uri="{BB962C8B-B14F-4D97-AF65-F5344CB8AC3E}">
        <p14:creationId xmlns:p14="http://schemas.microsoft.com/office/powerpoint/2010/main" val="506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Matrices: Critique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Amenable to mathematical manipulation</a:t>
            </a:r>
          </a:p>
          <a:p>
            <a:pPr lvl="1"/>
            <a:r>
              <a:rPr lang="en-GB" dirty="0" smtClean="0"/>
              <a:t>Iteration over rows and columns corresponds to computations on </a:t>
            </a:r>
            <a:r>
              <a:rPr lang="en-GB" dirty="0" err="1" smtClean="0"/>
              <a:t>outlinks</a:t>
            </a:r>
            <a:r>
              <a:rPr lang="en-GB" dirty="0" smtClean="0"/>
              <a:t> and </a:t>
            </a:r>
            <a:r>
              <a:rPr lang="en-GB" dirty="0" err="1" smtClean="0"/>
              <a:t>inlinks</a:t>
            </a:r>
            <a:endParaRPr lang="en-GB" dirty="0" smtClean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Lots of zeros for sparse matrices</a:t>
            </a:r>
          </a:p>
          <a:p>
            <a:pPr lvl="1"/>
            <a:r>
              <a:rPr lang="en-GB" dirty="0" smtClean="0"/>
              <a:t>Lots of wasted space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971522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Lists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Take adjacency matrices… and throw away all the zeros</a:t>
            </a:r>
          </a:p>
        </p:txBody>
      </p:sp>
      <p:sp>
        <p:nvSpPr>
          <p:cNvPr id="79914" name="TextBox 5"/>
          <p:cNvSpPr txBox="1">
            <a:spLocks noChangeArrowheads="1"/>
          </p:cNvSpPr>
          <p:nvPr/>
        </p:nvSpPr>
        <p:spPr bwMode="auto">
          <a:xfrm>
            <a:off x="5711825" y="3505200"/>
            <a:ext cx="13304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1: 2, 4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2: 1, 3, 4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3: 1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4: 1, 3</a:t>
            </a:r>
          </a:p>
        </p:txBody>
      </p:sp>
      <p:sp>
        <p:nvSpPr>
          <p:cNvPr id="79915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/>
              <a:cs typeface="Gill Sans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20717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994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Lists: Critique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Much more compact representation</a:t>
            </a:r>
          </a:p>
          <a:p>
            <a:pPr lvl="1"/>
            <a:r>
              <a:rPr lang="en-GB" dirty="0" smtClean="0"/>
              <a:t>Easy to compute over </a:t>
            </a:r>
            <a:r>
              <a:rPr lang="en-GB" dirty="0" err="1" smtClean="0"/>
              <a:t>outlinks</a:t>
            </a:r>
            <a:endParaRPr lang="en-GB" dirty="0" smtClean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Much more difficult to compute over </a:t>
            </a:r>
            <a:r>
              <a:rPr lang="en-GB" dirty="0" err="1" smtClean="0"/>
              <a:t>inlinks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857296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Single-Source Shortest Path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Problem:</a:t>
            </a:r>
            <a:r>
              <a:rPr lang="en-GB" dirty="0" smtClean="0"/>
              <a:t> find shortest path from a source node to one or more target nodes</a:t>
            </a:r>
          </a:p>
          <a:p>
            <a:pPr lvl="1"/>
            <a:r>
              <a:rPr lang="en-GB" dirty="0" smtClean="0"/>
              <a:t>Shortest might also mean lowest weight or cost</a:t>
            </a:r>
          </a:p>
          <a:p>
            <a:r>
              <a:rPr lang="en-GB" dirty="0" smtClean="0"/>
              <a:t>First, a refresher: </a:t>
            </a:r>
            <a:r>
              <a:rPr lang="en-GB" dirty="0" err="1" smtClean="0"/>
              <a:t>Dijkstra’s</a:t>
            </a:r>
            <a:r>
              <a:rPr lang="en-GB" dirty="0" smtClean="0"/>
              <a:t> Algorithm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057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294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82952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3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4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5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6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7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8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9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0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1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962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2963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964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5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966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7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968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2969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2970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971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297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Example from CLR</a:t>
            </a:r>
          </a:p>
        </p:txBody>
      </p:sp>
    </p:spTree>
    <p:extLst>
      <p:ext uri="{BB962C8B-B14F-4D97-AF65-F5344CB8AC3E}">
        <p14:creationId xmlns:p14="http://schemas.microsoft.com/office/powerpoint/2010/main" val="50625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73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96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0432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4995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9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5020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7667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6019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6020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21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6023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44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8146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7043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7044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5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6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7047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63" name="TextBox 24"/>
          <p:cNvSpPr txBox="1">
            <a:spLocks noChangeArrowheads="1"/>
          </p:cNvSpPr>
          <p:nvPr/>
        </p:nvSpPr>
        <p:spPr bwMode="auto">
          <a:xfrm>
            <a:off x="4953000" y="1981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</a:t>
            </a:r>
          </a:p>
        </p:txBody>
      </p:sp>
      <p:sp>
        <p:nvSpPr>
          <p:cNvPr id="87068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2934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806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8068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69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0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1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9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97741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problems and representations</a:t>
            </a:r>
          </a:p>
          <a:p>
            <a:r>
              <a:rPr lang="en-US" dirty="0" smtClean="0"/>
              <a:t>Parallel breadth-first search</a:t>
            </a:r>
          </a:p>
          <a:p>
            <a:r>
              <a:rPr lang="en-US" dirty="0" smtClean="0"/>
              <a:t>PageRank</a:t>
            </a:r>
          </a:p>
          <a:p>
            <a:r>
              <a:rPr lang="en-US" dirty="0" smtClean="0"/>
              <a:t>Beyond PageRank and other graph algorithms</a:t>
            </a:r>
          </a:p>
          <a:p>
            <a:r>
              <a:rPr lang="en-US" dirty="0" smtClean="0"/>
              <a:t>Optimizing graph algorithms</a:t>
            </a:r>
          </a:p>
        </p:txBody>
      </p:sp>
    </p:spTree>
    <p:extLst>
      <p:ext uri="{BB962C8B-B14F-4D97-AF65-F5344CB8AC3E}">
        <p14:creationId xmlns:p14="http://schemas.microsoft.com/office/powerpoint/2010/main" val="3876060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Single-Source Shortest Path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Problem:</a:t>
            </a:r>
            <a:r>
              <a:rPr lang="en-GB" dirty="0" smtClean="0"/>
              <a:t> find shortest path from a source node to one or more target nodes</a:t>
            </a:r>
          </a:p>
          <a:p>
            <a:pPr lvl="1"/>
            <a:r>
              <a:rPr lang="en-GB" dirty="0" smtClean="0"/>
              <a:t>Shortest might also mean lowest weight or cost</a:t>
            </a:r>
          </a:p>
          <a:p>
            <a:r>
              <a:rPr lang="en-GB" dirty="0" smtClean="0"/>
              <a:t>Single processor machine: </a:t>
            </a:r>
            <a:r>
              <a:rPr lang="en-GB" dirty="0" err="1" smtClean="0"/>
              <a:t>Dijkstra’s</a:t>
            </a:r>
            <a:r>
              <a:rPr lang="en-GB" dirty="0" smtClean="0"/>
              <a:t> Algorithm</a:t>
            </a:r>
          </a:p>
          <a:p>
            <a:r>
              <a:rPr lang="en-GB" dirty="0" smtClean="0"/>
              <a:t>MapReduce: parallel breadth-first search (BFS)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4561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Shortest Path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simple case of equal edge weights</a:t>
            </a:r>
          </a:p>
          <a:p>
            <a:r>
              <a:rPr lang="en-GB" dirty="0" smtClean="0"/>
              <a:t>Solution to the problem can be defined inductively</a:t>
            </a:r>
          </a:p>
          <a:p>
            <a:r>
              <a:rPr lang="en-GB" dirty="0" smtClean="0"/>
              <a:t>Here’s the intuition:</a:t>
            </a:r>
          </a:p>
          <a:p>
            <a:pPr lvl="1"/>
            <a:r>
              <a:rPr lang="en-GB" dirty="0" smtClean="0"/>
              <a:t>Define: </a:t>
            </a:r>
            <a:r>
              <a:rPr lang="en-GB" i="1" dirty="0" smtClean="0"/>
              <a:t>b</a:t>
            </a:r>
            <a:r>
              <a:rPr lang="en-GB" dirty="0" smtClean="0"/>
              <a:t> is reachable from </a:t>
            </a:r>
            <a:r>
              <a:rPr lang="en-GB" i="1" dirty="0" smtClean="0"/>
              <a:t>a</a:t>
            </a:r>
            <a:r>
              <a:rPr lang="en-GB" dirty="0" smtClean="0"/>
              <a:t> if </a:t>
            </a:r>
            <a:r>
              <a:rPr lang="en-GB" i="1" dirty="0" smtClean="0"/>
              <a:t>b</a:t>
            </a:r>
            <a:r>
              <a:rPr lang="en-GB" dirty="0" smtClean="0"/>
              <a:t> is on adjacency list of </a:t>
            </a:r>
            <a:r>
              <a:rPr lang="en-GB" i="1" dirty="0" smtClean="0"/>
              <a:t>a</a:t>
            </a:r>
          </a:p>
          <a:p>
            <a:pPr marL="457129" lvl="1" indent="0">
              <a:buNone/>
            </a:pPr>
            <a:r>
              <a:rPr lang="en-GB" cap="small" dirty="0" smtClean="0"/>
              <a:t>	</a:t>
            </a:r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s</a:t>
            </a:r>
            <a:r>
              <a:rPr lang="en-GB" dirty="0" smtClean="0"/>
              <a:t>) = 0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p</a:t>
            </a:r>
            <a:r>
              <a:rPr lang="en-GB" dirty="0" smtClean="0"/>
              <a:t> reachable from </a:t>
            </a:r>
            <a:r>
              <a:rPr lang="en-GB" i="1" dirty="0" smtClean="0"/>
              <a:t>s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p</a:t>
            </a:r>
            <a:r>
              <a:rPr lang="en-GB" dirty="0" smtClean="0"/>
              <a:t>) = 1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n</a:t>
            </a:r>
            <a:r>
              <a:rPr lang="en-GB" dirty="0" smtClean="0"/>
              <a:t> reachable from some other set of nodes </a:t>
            </a:r>
            <a:r>
              <a:rPr lang="en-GB" i="1" dirty="0" smtClean="0"/>
              <a:t>M</a:t>
            </a:r>
            <a:r>
              <a:rPr lang="en-GB" dirty="0" smtClean="0"/>
              <a:t>, 	</a:t>
            </a:r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= 1 + min(</a:t>
            </a:r>
            <a:r>
              <a:rPr lang="en-GB" cap="small" dirty="0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m</a:t>
            </a:r>
            <a:r>
              <a:rPr lang="en-GB" dirty="0" smtClean="0"/>
              <a:t>), 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</a:t>
            </a:r>
            <a:r>
              <a:rPr lang="en-GB" i="1" dirty="0" smtClean="0"/>
              <a:t>M</a:t>
            </a:r>
            <a:r>
              <a:rPr lang="en-GB" dirty="0" smtClean="0"/>
              <a:t>)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447800" y="5410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495800" y="62484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/>
            <a:r>
              <a:rPr lang="en-US" sz="12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733800" y="55626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2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419600" y="48006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105400" y="5410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endParaRPr lang="en-US" sz="1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5" name="Straight Connector 14"/>
          <p:cNvCxnSpPr>
            <a:stCxn id="7" idx="5"/>
            <a:endCxn id="8" idx="1"/>
          </p:cNvCxnSpPr>
          <p:nvPr/>
        </p:nvCxnSpPr>
        <p:spPr bwMode="auto">
          <a:xfrm rot="16200000" flipH="1">
            <a:off x="4782904" y="5087704"/>
            <a:ext cx="340192" cy="4163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>
            <a:stCxn id="6" idx="6"/>
            <a:endCxn id="8" idx="2"/>
          </p:cNvCxnSpPr>
          <p:nvPr/>
        </p:nvCxnSpPr>
        <p:spPr bwMode="auto">
          <a:xfrm flipV="1">
            <a:off x="4114800" y="5600700"/>
            <a:ext cx="9906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>
            <a:endCxn id="8" idx="3"/>
          </p:cNvCxnSpPr>
          <p:nvPr/>
        </p:nvCxnSpPr>
        <p:spPr bwMode="auto">
          <a:xfrm rot="5400000" flipH="1" flipV="1">
            <a:off x="4724400" y="5811604"/>
            <a:ext cx="512996" cy="3605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4" idx="7"/>
          </p:cNvCxnSpPr>
          <p:nvPr/>
        </p:nvCxnSpPr>
        <p:spPr bwMode="auto">
          <a:xfrm rot="5400000" flipH="1" flipV="1">
            <a:off x="1887304" y="5219700"/>
            <a:ext cx="131996" cy="3605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6"/>
          </p:cNvCxnSpPr>
          <p:nvPr/>
        </p:nvCxnSpPr>
        <p:spPr bwMode="auto">
          <a:xfrm>
            <a:off x="1828800" y="5600700"/>
            <a:ext cx="990600" cy="38100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5"/>
          </p:cNvCxnSpPr>
          <p:nvPr/>
        </p:nvCxnSpPr>
        <p:spPr bwMode="auto">
          <a:xfrm rot="16200000" flipH="1">
            <a:off x="1887304" y="5621104"/>
            <a:ext cx="436796" cy="6653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62200" y="4953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2950" y="54526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800" y="6062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4800" y="48006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1022" y="52578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616922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43491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4" grpId="0" animBg="1"/>
      <p:bldP spid="5" grpId="0" animBg="1"/>
      <p:bldP spid="6" grpId="0" animBg="1"/>
      <p:bldP spid="7" grpId="0" animBg="1"/>
      <p:bldP spid="8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-01-14_Surface_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5636" y="-1"/>
            <a:ext cx="10016836" cy="688657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(Wave)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9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Visualizing Parallel BFS</a:t>
            </a: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524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0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2743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3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2667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2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60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295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7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2895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6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3886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5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191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4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41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9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343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8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243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224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1866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1638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2895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452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262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009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3619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443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543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214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4929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4871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4972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229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717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Intuition to Algorithm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representation:</a:t>
            </a:r>
          </a:p>
          <a:p>
            <a:pPr lvl="1"/>
            <a:r>
              <a:rPr lang="en-GB" dirty="0" smtClean="0"/>
              <a:t>Key: node </a:t>
            </a:r>
            <a:r>
              <a:rPr lang="en-GB" i="1" dirty="0" smtClean="0"/>
              <a:t>n</a:t>
            </a:r>
          </a:p>
          <a:p>
            <a:pPr lvl="1"/>
            <a:r>
              <a:rPr lang="en-GB" dirty="0" smtClean="0"/>
              <a:t>Value: </a:t>
            </a:r>
            <a:r>
              <a:rPr lang="en-GB" i="1" dirty="0" smtClean="0"/>
              <a:t>d</a:t>
            </a:r>
            <a:r>
              <a:rPr lang="en-GB" dirty="0" smtClean="0"/>
              <a:t> (distance from start), adjacency list (nodes reachable from </a:t>
            </a:r>
            <a:r>
              <a:rPr lang="en-GB" i="1" dirty="0" smtClean="0"/>
              <a:t>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ym typeface="Symbol"/>
              </a:rPr>
              <a:t>Initialization: for all nodes except for start node, </a:t>
            </a:r>
            <a:r>
              <a:rPr lang="en-GB" i="1" dirty="0" smtClean="0"/>
              <a:t>d</a:t>
            </a:r>
            <a:r>
              <a:rPr lang="en-GB" dirty="0" smtClean="0"/>
              <a:t> = </a:t>
            </a:r>
            <a:r>
              <a:rPr lang="en-GB" dirty="0" smtClean="0">
                <a:sym typeface="Symbol"/>
              </a:rPr>
              <a:t></a:t>
            </a:r>
            <a:endParaRPr lang="en-GB" dirty="0" smtClean="0"/>
          </a:p>
          <a:p>
            <a:r>
              <a:rPr lang="en-GB" dirty="0" smtClean="0">
                <a:sym typeface="Symbol" pitchFamily="18" charset="2"/>
              </a:rPr>
              <a:t>Mapper:</a:t>
            </a:r>
          </a:p>
          <a:p>
            <a:pPr lvl="1"/>
            <a:r>
              <a:rPr lang="en-GB" dirty="0" smtClean="0">
                <a:sym typeface="Symbol" pitchFamily="18" charset="2"/>
              </a:rPr>
              <a:t>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adjacency list: emit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 </a:t>
            </a:r>
            <a:r>
              <a:rPr lang="en-GB" dirty="0" smtClean="0"/>
              <a:t>+ 1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Remember to also emit distance to yourself</a:t>
            </a:r>
            <a:endParaRPr lang="en-GB" dirty="0" smtClean="0"/>
          </a:p>
          <a:p>
            <a:r>
              <a:rPr lang="en-GB" dirty="0" smtClean="0"/>
              <a:t>Sort/Shuffle</a:t>
            </a:r>
          </a:p>
          <a:p>
            <a:pPr lvl="1"/>
            <a:r>
              <a:rPr lang="en-GB" dirty="0" smtClean="0"/>
              <a:t>Groups distances by reachable nodes</a:t>
            </a:r>
          </a:p>
          <a:p>
            <a:r>
              <a:rPr lang="en-GB" dirty="0" smtClean="0"/>
              <a:t>Reducer:</a:t>
            </a:r>
          </a:p>
          <a:p>
            <a:pPr lvl="1"/>
            <a:r>
              <a:rPr lang="en-GB" dirty="0" smtClean="0"/>
              <a:t>Selects minimum distance path for each reachable node</a:t>
            </a:r>
          </a:p>
          <a:p>
            <a:pPr lvl="1"/>
            <a:r>
              <a:rPr lang="en-GB" dirty="0" smtClean="0"/>
              <a:t>Additional bookkeeping needed to keep track of actual path</a:t>
            </a:r>
          </a:p>
        </p:txBody>
      </p:sp>
    </p:spTree>
    <p:extLst>
      <p:ext uri="{BB962C8B-B14F-4D97-AF65-F5344CB8AC3E}">
        <p14:creationId xmlns:p14="http://schemas.microsoft.com/office/powerpoint/2010/main" val="3001087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Iterations Needed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MapReduce iteration advances the “frontier” by one hop</a:t>
            </a:r>
          </a:p>
          <a:p>
            <a:pPr lvl="1"/>
            <a:r>
              <a:rPr lang="en-GB" dirty="0" smtClean="0"/>
              <a:t>Subsequent iterations include more and more reachable nodes as frontier expands</a:t>
            </a:r>
          </a:p>
          <a:p>
            <a:pPr lvl="1"/>
            <a:r>
              <a:rPr lang="en-GB" dirty="0" smtClean="0"/>
              <a:t>Multiple iterations are needed to explore entire graph</a:t>
            </a:r>
          </a:p>
          <a:p>
            <a:r>
              <a:rPr lang="en-GB" dirty="0" smtClean="0"/>
              <a:t>Preserving graph structure:</a:t>
            </a:r>
          </a:p>
          <a:p>
            <a:pPr lvl="1"/>
            <a:r>
              <a:rPr lang="en-GB" dirty="0" smtClean="0"/>
              <a:t>Problem: Where did the adjacency list go?</a:t>
            </a:r>
          </a:p>
          <a:p>
            <a:pPr lvl="1"/>
            <a:r>
              <a:rPr lang="en-GB" dirty="0" smtClean="0"/>
              <a:t>Solution: mapper emits (</a:t>
            </a:r>
            <a:r>
              <a:rPr lang="en-GB" i="1" dirty="0" smtClean="0"/>
              <a:t>n</a:t>
            </a:r>
            <a:r>
              <a:rPr lang="en-GB" dirty="0" smtClean="0"/>
              <a:t>, adjacency list) as well</a:t>
            </a:r>
          </a:p>
        </p:txBody>
      </p:sp>
    </p:spTree>
    <p:extLst>
      <p:ext uri="{BB962C8B-B14F-4D97-AF65-F5344CB8AC3E}">
        <p14:creationId xmlns:p14="http://schemas.microsoft.com/office/powerpoint/2010/main" val="2628180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Pseudo-Code</a:t>
            </a:r>
            <a:endParaRPr lang="en-US" dirty="0"/>
          </a:p>
        </p:txBody>
      </p:sp>
      <p:pic>
        <p:nvPicPr>
          <p:cNvPr id="4" name="Content Placeholder 3" descr="graphs-bf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28775"/>
            <a:ext cx="6934200" cy="3981450"/>
          </a:xfrm>
        </p:spPr>
      </p:pic>
    </p:spTree>
    <p:extLst>
      <p:ext uri="{BB962C8B-B14F-4D97-AF65-F5344CB8AC3E}">
        <p14:creationId xmlns:p14="http://schemas.microsoft.com/office/powerpoint/2010/main" val="426152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(equal edge weight case)?</a:t>
            </a:r>
          </a:p>
          <a:p>
            <a:r>
              <a:rPr lang="en-US" dirty="0" smtClean="0"/>
              <a:t>Convince yourself: when a node is first “discovered”, we’ve found the shortest path</a:t>
            </a:r>
          </a:p>
          <a:p>
            <a:r>
              <a:rPr lang="en-US" dirty="0" smtClean="0"/>
              <a:t>Now answer the question...</a:t>
            </a:r>
          </a:p>
          <a:p>
            <a:pPr lvl="1"/>
            <a:r>
              <a:rPr lang="en-US" dirty="0" smtClean="0"/>
              <a:t>Six degrees of separation?</a:t>
            </a:r>
          </a:p>
          <a:p>
            <a:r>
              <a:rPr lang="en-US" dirty="0" smtClean="0"/>
              <a:t>Practicalities of implementation in MapReduce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9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to Dijkstra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Dijkstra’s</a:t>
            </a:r>
            <a:r>
              <a:rPr lang="en-GB" dirty="0" smtClean="0"/>
              <a:t> algorithm is more efficient </a:t>
            </a:r>
          </a:p>
          <a:p>
            <a:pPr lvl="1"/>
            <a:r>
              <a:rPr lang="en-GB" dirty="0" smtClean="0"/>
              <a:t>At each step, only pursues edges from minimum-cost path inside frontier</a:t>
            </a:r>
          </a:p>
          <a:p>
            <a:r>
              <a:rPr lang="en-GB" dirty="0" smtClean="0"/>
              <a:t>MapReduce explores all paths in parallel</a:t>
            </a:r>
          </a:p>
          <a:p>
            <a:pPr lvl="1"/>
            <a:r>
              <a:rPr lang="en-GB" dirty="0" smtClean="0"/>
              <a:t>Lots of “waste”</a:t>
            </a:r>
          </a:p>
          <a:p>
            <a:pPr lvl="1"/>
            <a:r>
              <a:rPr lang="en-GB" dirty="0" smtClean="0"/>
              <a:t>Useful work is only done at the “frontier”</a:t>
            </a:r>
          </a:p>
          <a:p>
            <a:r>
              <a:rPr lang="en-GB" dirty="0" smtClean="0"/>
              <a:t>Why can’t we do better using MapReduce?</a:t>
            </a:r>
          </a:p>
        </p:txBody>
      </p:sp>
    </p:spTree>
    <p:extLst>
      <p:ext uri="{BB962C8B-B14F-4D97-AF65-F5344CB8AC3E}">
        <p14:creationId xmlns:p14="http://schemas.microsoft.com/office/powerpoint/2010/main" val="2670956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Source: Weighted Edges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add positive weights to the edges</a:t>
            </a:r>
          </a:p>
          <a:p>
            <a:pPr lvl="1"/>
            <a:r>
              <a:rPr lang="en-GB" dirty="0" smtClean="0"/>
              <a:t>Why can’t edge weights be negative?</a:t>
            </a:r>
          </a:p>
          <a:p>
            <a:r>
              <a:rPr lang="en-GB" dirty="0" smtClean="0"/>
              <a:t>Simple change: add weight </a:t>
            </a:r>
            <a:r>
              <a:rPr lang="en-GB" i="1" dirty="0" smtClean="0"/>
              <a:t>w</a:t>
            </a:r>
            <a:r>
              <a:rPr lang="en-GB" dirty="0" smtClean="0"/>
              <a:t> for each edge in adjacency list</a:t>
            </a:r>
          </a:p>
          <a:p>
            <a:pPr lvl="1"/>
            <a:r>
              <a:rPr lang="en-GB" dirty="0" smtClean="0"/>
              <a:t>In mapper, emit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 </a:t>
            </a:r>
            <a:r>
              <a:rPr lang="en-GB" dirty="0" smtClean="0"/>
              <a:t>+ </a:t>
            </a:r>
            <a:r>
              <a:rPr lang="en-GB" i="1" dirty="0" err="1" smtClean="0"/>
              <a:t>w</a:t>
            </a:r>
            <a:r>
              <a:rPr lang="en-GB" i="1" baseline="-25000" dirty="0" err="1" smtClean="0"/>
              <a:t>p</a:t>
            </a:r>
            <a:r>
              <a:rPr lang="en-GB" dirty="0" smtClean="0"/>
              <a:t>) instead of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</a:t>
            </a:r>
            <a:r>
              <a:rPr lang="en-GB" dirty="0" smtClean="0"/>
              <a:t> + 1) for each node </a:t>
            </a:r>
            <a:r>
              <a:rPr lang="en-GB" i="1" dirty="0" smtClean="0"/>
              <a:t>m</a:t>
            </a:r>
          </a:p>
          <a:p>
            <a:r>
              <a:rPr lang="en-GB" dirty="0" smtClean="0"/>
              <a:t>That’s it?</a:t>
            </a:r>
          </a:p>
        </p:txBody>
      </p:sp>
    </p:spTree>
    <p:extLst>
      <p:ext uri="{BB962C8B-B14F-4D97-AF65-F5344CB8AC3E}">
        <p14:creationId xmlns:p14="http://schemas.microsoft.com/office/powerpoint/2010/main" val="511965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a graph?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 = (V,E), where</a:t>
            </a:r>
          </a:p>
          <a:p>
            <a:pPr lvl="1"/>
            <a:r>
              <a:rPr lang="en-GB" dirty="0" smtClean="0"/>
              <a:t>V represents the set of vertices (nodes)</a:t>
            </a:r>
          </a:p>
          <a:p>
            <a:pPr lvl="1"/>
            <a:r>
              <a:rPr lang="en-GB" dirty="0" smtClean="0"/>
              <a:t>E represents the set of edges (links)</a:t>
            </a:r>
          </a:p>
          <a:p>
            <a:pPr lvl="1"/>
            <a:r>
              <a:rPr lang="en-GB" dirty="0" smtClean="0"/>
              <a:t>Both vertices and edges may contain additional information</a:t>
            </a:r>
          </a:p>
          <a:p>
            <a:r>
              <a:rPr lang="en-GB" dirty="0" smtClean="0"/>
              <a:t>Different types of graphs:</a:t>
            </a:r>
          </a:p>
          <a:p>
            <a:pPr lvl="1"/>
            <a:r>
              <a:rPr lang="en-GB" dirty="0" smtClean="0"/>
              <a:t>Directed vs. undirected edges</a:t>
            </a:r>
          </a:p>
          <a:p>
            <a:pPr lvl="1"/>
            <a:r>
              <a:rPr lang="en-GB" dirty="0" smtClean="0"/>
              <a:t>Presence or absence of cycles</a:t>
            </a:r>
          </a:p>
          <a:p>
            <a:r>
              <a:rPr lang="en-US" dirty="0" smtClean="0"/>
              <a:t>Graphs are everywhere:</a:t>
            </a:r>
          </a:p>
          <a:p>
            <a:pPr lvl="1"/>
            <a:r>
              <a:rPr lang="en-US" dirty="0" smtClean="0"/>
              <a:t>Hyperlink structure of the web</a:t>
            </a:r>
          </a:p>
          <a:p>
            <a:pPr lvl="1"/>
            <a:r>
              <a:rPr lang="en-US" dirty="0" smtClean="0"/>
              <a:t>Physical structure of computers on the Internet</a:t>
            </a:r>
          </a:p>
          <a:p>
            <a:pPr lvl="1"/>
            <a:r>
              <a:rPr lang="en-US" dirty="0" smtClean="0"/>
              <a:t>Interstate highway system</a:t>
            </a:r>
          </a:p>
          <a:p>
            <a:pPr lvl="1"/>
            <a:r>
              <a:rPr lang="en-US" dirty="0" smtClean="0"/>
              <a:t>Social networks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528866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(positive edge weight case)?</a:t>
            </a:r>
          </a:p>
          <a:p>
            <a:r>
              <a:rPr lang="en-US" dirty="0" smtClean="0"/>
              <a:t>Convince yourself: when a node is first “discovered”, we’ve found the shortest path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17061">
            <a:off x="3871943" y="2531797"/>
            <a:ext cx="1659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Not true!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98569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Complexities</a:t>
            </a:r>
            <a:endParaRPr lang="en-US" dirty="0"/>
          </a:p>
        </p:txBody>
      </p:sp>
      <p:sp>
        <p:nvSpPr>
          <p:cNvPr id="45" name="Arc 44"/>
          <p:cNvSpPr/>
          <p:nvPr/>
        </p:nvSpPr>
        <p:spPr>
          <a:xfrm rot="1144159">
            <a:off x="-281879" y="2689921"/>
            <a:ext cx="2971800" cy="2971800"/>
          </a:xfrm>
          <a:prstGeom prst="arc">
            <a:avLst/>
          </a:prstGeom>
          <a:noFill/>
          <a:ln w="254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Arrow Connector 77"/>
          <p:cNvCxnSpPr>
            <a:cxnSpLocks noChangeShapeType="1"/>
            <a:endCxn id="53" idx="2"/>
          </p:cNvCxnSpPr>
          <p:nvPr/>
        </p:nvCxnSpPr>
        <p:spPr bwMode="auto">
          <a:xfrm>
            <a:off x="1066800" y="3886200"/>
            <a:ext cx="990600" cy="120521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7" name="Straight Arrow Connector 77"/>
          <p:cNvCxnSpPr>
            <a:cxnSpLocks noChangeShapeType="1"/>
          </p:cNvCxnSpPr>
          <p:nvPr/>
        </p:nvCxnSpPr>
        <p:spPr bwMode="auto">
          <a:xfrm flipV="1">
            <a:off x="2362200" y="3962400"/>
            <a:ext cx="914400" cy="76200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8" name="Straight Arrow Connector 77"/>
          <p:cNvCxnSpPr>
            <a:cxnSpLocks noChangeShapeType="1"/>
            <a:endCxn id="52" idx="5"/>
          </p:cNvCxnSpPr>
          <p:nvPr/>
        </p:nvCxnSpPr>
        <p:spPr bwMode="auto">
          <a:xfrm rot="10800000">
            <a:off x="2609382" y="3447582"/>
            <a:ext cx="743418" cy="36241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9" name="Straight Arrow Connector 77"/>
          <p:cNvCxnSpPr>
            <a:cxnSpLocks noChangeShapeType="1"/>
          </p:cNvCxnSpPr>
          <p:nvPr/>
        </p:nvCxnSpPr>
        <p:spPr bwMode="auto">
          <a:xfrm rot="5400000" flipH="1" flipV="1">
            <a:off x="2171701" y="3619502"/>
            <a:ext cx="380998" cy="152399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arrow" w="med" len="med"/>
          </a:ln>
        </p:spPr>
      </p:cxnSp>
      <p:sp>
        <p:nvSpPr>
          <p:cNvPr id="50" name="Oval 49"/>
          <p:cNvSpPr/>
          <p:nvPr/>
        </p:nvSpPr>
        <p:spPr bwMode="auto">
          <a:xfrm>
            <a:off x="838200" y="36576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" y="39140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273559" y="31117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7400" y="38100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76600" y="37213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68774" y="41910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4556" y="40664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42022" y="3228201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81200" y="269480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search frontier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4997048" y="2514600"/>
            <a:ext cx="3537352" cy="2423040"/>
            <a:chOff x="4997048" y="2514600"/>
            <a:chExt cx="3537352" cy="2423040"/>
          </a:xfrm>
        </p:grpSpPr>
        <p:cxnSp>
          <p:nvCxnSpPr>
            <p:cNvPr id="95" name="Straight Arrow Connector 77"/>
            <p:cNvCxnSpPr>
              <a:cxnSpLocks noChangeShapeType="1"/>
            </p:cNvCxnSpPr>
            <p:nvPr/>
          </p:nvCxnSpPr>
          <p:spPr bwMode="auto">
            <a:xfrm>
              <a:off x="6858000" y="2755641"/>
              <a:ext cx="533400" cy="762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Straight Arrow Connector 77"/>
            <p:cNvCxnSpPr>
              <a:cxnSpLocks noChangeShapeType="1"/>
            </p:cNvCxnSpPr>
            <p:nvPr/>
          </p:nvCxnSpPr>
          <p:spPr bwMode="auto">
            <a:xfrm>
              <a:off x="7696200" y="2908041"/>
              <a:ext cx="457200" cy="2286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248400" y="2831841"/>
              <a:ext cx="304800" cy="3048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8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6337042" y="3320921"/>
              <a:ext cx="444758" cy="272921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9" name="Straight Arrow Connector 77"/>
            <p:cNvCxnSpPr>
              <a:cxnSpLocks noChangeShapeType="1"/>
            </p:cNvCxnSpPr>
            <p:nvPr/>
          </p:nvCxnSpPr>
          <p:spPr bwMode="auto">
            <a:xfrm rot="16200000" flipV="1">
              <a:off x="6920902" y="3885344"/>
              <a:ext cx="426177" cy="21001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00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6705600" y="4432041"/>
              <a:ext cx="457200" cy="139959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1" name="Oval 100"/>
            <p:cNvSpPr/>
            <p:nvPr/>
          </p:nvSpPr>
          <p:spPr bwMode="auto">
            <a:xfrm>
              <a:off x="5257800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54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02" name="Straight Arrow Connector 77"/>
            <p:cNvCxnSpPr>
              <a:cxnSpLocks noChangeShapeType="1"/>
            </p:cNvCxnSpPr>
            <p:nvPr/>
          </p:nvCxnSpPr>
          <p:spPr bwMode="auto">
            <a:xfrm rot="16200000" flipH="1">
              <a:off x="5486400" y="38986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5562600" y="3212841"/>
              <a:ext cx="3417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7048" y="36216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638800" y="41148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943600" y="3048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324600" y="4419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150359" y="41272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693159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540759" y="2514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378959" y="26794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8140959" y="3039105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13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5638800" y="33652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14" name="Straight Arrow Connector 77"/>
            <p:cNvCxnSpPr>
              <a:cxnSpLocks noChangeShapeType="1"/>
            </p:cNvCxnSpPr>
            <p:nvPr/>
          </p:nvCxnSpPr>
          <p:spPr bwMode="auto">
            <a:xfrm>
              <a:off x="6019800" y="4419600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15" name="TextBox 114"/>
            <p:cNvSpPr txBox="1"/>
            <p:nvPr/>
          </p:nvSpPr>
          <p:spPr>
            <a:xfrm>
              <a:off x="5638800" y="44598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97248" y="46606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11648" y="42034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054448" y="34692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91200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49648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43800" y="3012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153400" y="3393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/>
            <p:cNvSpPr txBox="1">
              <a:spLocks noChangeArrowheads="1"/>
            </p:cNvSpPr>
            <p:nvPr/>
          </p:nvSpPr>
          <p:spPr bwMode="auto">
            <a:xfrm>
              <a:off x="5410200" y="38656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5985186" y="44320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TextBox 124"/>
            <p:cNvSpPr txBox="1">
              <a:spLocks noChangeArrowheads="1"/>
            </p:cNvSpPr>
            <p:nvPr/>
          </p:nvSpPr>
          <p:spPr bwMode="auto">
            <a:xfrm>
              <a:off x="6747186" y="4279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/>
            <p:cNvSpPr txBox="1">
              <a:spLocks noChangeArrowheads="1"/>
            </p:cNvSpPr>
            <p:nvPr/>
          </p:nvSpPr>
          <p:spPr bwMode="auto">
            <a:xfrm>
              <a:off x="6934200" y="3898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6324600" y="34084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6213786" y="2755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TextBox 128"/>
            <p:cNvSpPr txBox="1">
              <a:spLocks noChangeArrowheads="1"/>
            </p:cNvSpPr>
            <p:nvPr/>
          </p:nvSpPr>
          <p:spPr bwMode="auto">
            <a:xfrm>
              <a:off x="7010400" y="25702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7848600" y="27988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533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(positive edge weight case)?</a:t>
            </a:r>
          </a:p>
          <a:p>
            <a:r>
              <a:rPr lang="en-US" dirty="0" smtClean="0"/>
              <a:t>Practicalities of implementation in MapReduce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24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wd_in_H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32" y="1"/>
            <a:ext cx="10314432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200" y="4305300"/>
            <a:ext cx="5943600" cy="1028700"/>
          </a:xfrm>
        </p:spPr>
        <p:txBody>
          <a:bodyPr/>
          <a:lstStyle/>
          <a:p>
            <a:r>
              <a:rPr lang="en-US" dirty="0" smtClean="0"/>
              <a:t>Application: Social Search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(Crowd)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94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searching, how to rank friends named “John”?</a:t>
            </a:r>
          </a:p>
          <a:p>
            <a:pPr lvl="1"/>
            <a:r>
              <a:rPr lang="en-US" dirty="0" smtClean="0"/>
              <a:t>Assume undirected graphs</a:t>
            </a:r>
          </a:p>
          <a:p>
            <a:pPr lvl="1"/>
            <a:r>
              <a:rPr lang="en-US" dirty="0" smtClean="0"/>
              <a:t>Rank matches by distance to user</a:t>
            </a:r>
          </a:p>
          <a:p>
            <a:r>
              <a:rPr lang="en-US" dirty="0" smtClean="0"/>
              <a:t>Naïve implementations:</a:t>
            </a:r>
          </a:p>
          <a:p>
            <a:pPr lvl="1"/>
            <a:r>
              <a:rPr lang="en-US" dirty="0" err="1" smtClean="0"/>
              <a:t>Precompute</a:t>
            </a:r>
            <a:r>
              <a:rPr lang="en-US" dirty="0" smtClean="0"/>
              <a:t> all-pairs distances</a:t>
            </a:r>
          </a:p>
          <a:p>
            <a:pPr lvl="1"/>
            <a:r>
              <a:rPr lang="en-US" dirty="0" smtClean="0"/>
              <a:t>Compute distances at query time</a:t>
            </a:r>
          </a:p>
          <a:p>
            <a:r>
              <a:rPr lang="en-US" dirty="0" smtClean="0"/>
              <a:t>Can we do better?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5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All-Pairs?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</a:t>
            </a:r>
            <a:r>
              <a:rPr lang="en-US" dirty="0" smtClean="0"/>
              <a:t>Algorithm: difficult to MapReduce-</a:t>
            </a:r>
            <a:r>
              <a:rPr lang="en-US" dirty="0" err="1" smtClean="0"/>
              <a:t>ify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Multiple-source shortest paths in MapReduce: run multiple parallel BFS </a:t>
            </a:r>
            <a:r>
              <a:rPr lang="en-US" i="1" dirty="0" smtClean="0"/>
              <a:t>simultaneously</a:t>
            </a:r>
          </a:p>
          <a:p>
            <a:pPr lvl="1"/>
            <a:r>
              <a:rPr lang="en-US" dirty="0" smtClean="0"/>
              <a:t>Assume source nodes {</a:t>
            </a:r>
            <a:r>
              <a:rPr lang="en-US" i="1" dirty="0" smtClean="0"/>
              <a:t>s</a:t>
            </a:r>
            <a:r>
              <a:rPr lang="en-US" i="1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dirty="0" smtClean="0"/>
              <a:t>, … </a:t>
            </a:r>
            <a:r>
              <a:rPr lang="en-US" i="1" dirty="0" smtClean="0"/>
              <a:t>s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Instead of emitting a single distance, emit an array of distances, with respect to each source</a:t>
            </a:r>
          </a:p>
          <a:p>
            <a:pPr lvl="1"/>
            <a:r>
              <a:rPr lang="en-US" dirty="0" smtClean="0"/>
              <a:t>Reducer selects minimum for each element in array</a:t>
            </a:r>
          </a:p>
          <a:p>
            <a:r>
              <a:rPr lang="en-US" dirty="0" smtClean="0"/>
              <a:t>Does this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90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Approach (aka sketches)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i="1" dirty="0" smtClean="0"/>
              <a:t>n</a:t>
            </a:r>
            <a:r>
              <a:rPr lang="en-US" dirty="0" smtClean="0"/>
              <a:t> seeds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…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Compute distances from seeds to every node: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What can we conclude about distances?</a:t>
            </a:r>
          </a:p>
          <a:p>
            <a:pPr lvl="1"/>
            <a:r>
              <a:rPr lang="en-US" dirty="0" smtClean="0"/>
              <a:t>Insight: landmarks bound the maximum path length</a:t>
            </a:r>
          </a:p>
          <a:p>
            <a:r>
              <a:rPr lang="en-US" dirty="0" smtClean="0"/>
              <a:t>Lots of details:</a:t>
            </a:r>
          </a:p>
          <a:p>
            <a:pPr lvl="1"/>
            <a:r>
              <a:rPr lang="en-US" dirty="0" smtClean="0"/>
              <a:t>How to more tightly bound distances</a:t>
            </a:r>
          </a:p>
          <a:p>
            <a:pPr lvl="1"/>
            <a:r>
              <a:rPr lang="en-US" dirty="0" smtClean="0"/>
              <a:t>How to select landmarks (random isn’t the best…)</a:t>
            </a:r>
          </a:p>
          <a:p>
            <a:r>
              <a:rPr lang="en-US" dirty="0" smtClean="0"/>
              <a:t>Use multi-source parallel BFS implementation in MapReduce!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1469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	=	[2, 1, 1]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 	=	[1, 1, 2]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	=	[4, 3, 1]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	=	[1, 2, 4]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23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-01-14_Surface_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5636" y="-1"/>
            <a:ext cx="10016836" cy="688657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(Wave)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6667500" y="5334000"/>
            <a:ext cx="24384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&lt;pause/&gt;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12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large class of graph algorithms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Generic recipe:</a:t>
            </a:r>
          </a:p>
          <a:p>
            <a:pPr lvl="1"/>
            <a:r>
              <a:rPr lang="en-GB" dirty="0" smtClean="0"/>
              <a:t>Represent graphs as adjacency lists</a:t>
            </a:r>
          </a:p>
          <a:p>
            <a:pPr lvl="1"/>
            <a:r>
              <a:rPr lang="en-GB" dirty="0" smtClean="0"/>
              <a:t>Perform local computations in mapper</a:t>
            </a:r>
          </a:p>
          <a:p>
            <a:pPr lvl="1"/>
            <a:r>
              <a:rPr lang="en-GB" dirty="0" smtClean="0"/>
              <a:t>Pass along partial results via </a:t>
            </a:r>
            <a:r>
              <a:rPr lang="en-GB" dirty="0" err="1" smtClean="0"/>
              <a:t>outlinks</a:t>
            </a:r>
            <a:r>
              <a:rPr lang="en-GB" dirty="0" smtClean="0"/>
              <a:t>, keyed by destination node</a:t>
            </a:r>
          </a:p>
          <a:p>
            <a:pPr lvl="1"/>
            <a:r>
              <a:rPr lang="en-GB" dirty="0" smtClean="0"/>
              <a:t>Perform aggregation in reducer on </a:t>
            </a:r>
            <a:r>
              <a:rPr lang="en-GB" dirty="0" err="1" smtClean="0"/>
              <a:t>inlinks</a:t>
            </a:r>
            <a:r>
              <a:rPr lang="en-GB" dirty="0" smtClean="0"/>
              <a:t> to a node</a:t>
            </a:r>
          </a:p>
          <a:p>
            <a:pPr lvl="1"/>
            <a:r>
              <a:rPr lang="en-GB" dirty="0" smtClean="0"/>
              <a:t>Iterate until convergence: controlled by external “driver”</a:t>
            </a:r>
          </a:p>
          <a:p>
            <a:pPr lvl="1"/>
            <a:r>
              <a:rPr lang="en-GB" dirty="0" smtClean="0"/>
              <a:t>Don’t forget to pass the graph structure between iterations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01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Random Walks Over the Web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Random surfer model:</a:t>
            </a:r>
          </a:p>
          <a:p>
            <a:pPr lvl="1"/>
            <a:r>
              <a:rPr lang="en-GB" dirty="0" smtClean="0"/>
              <a:t>User starts at a random Web page</a:t>
            </a:r>
          </a:p>
          <a:p>
            <a:pPr lvl="1"/>
            <a:r>
              <a:rPr lang="en-GB" dirty="0" smtClean="0"/>
              <a:t>User randomly clicks on links, surfing from page to page</a:t>
            </a:r>
          </a:p>
          <a:p>
            <a:r>
              <a:rPr lang="en-GB" dirty="0" err="1" smtClean="0"/>
              <a:t>PageRank</a:t>
            </a:r>
            <a:endParaRPr lang="en-GB" dirty="0" smtClean="0"/>
          </a:p>
          <a:p>
            <a:pPr lvl="1"/>
            <a:r>
              <a:rPr lang="en-GB" dirty="0" smtClean="0"/>
              <a:t>Characterizes the amount of time spent on any given page</a:t>
            </a:r>
          </a:p>
          <a:p>
            <a:pPr lvl="1"/>
            <a:r>
              <a:rPr lang="en-GB" dirty="0" smtClean="0"/>
              <a:t>Mathematically, a probability distribution over pages</a:t>
            </a:r>
          </a:p>
          <a:p>
            <a:r>
              <a:rPr lang="en-GB" dirty="0" err="1" smtClean="0"/>
              <a:t>PageRank</a:t>
            </a:r>
            <a:r>
              <a:rPr lang="en-GB" dirty="0" smtClean="0"/>
              <a:t> captures notions of page importance</a:t>
            </a:r>
          </a:p>
          <a:p>
            <a:pPr lvl="1"/>
            <a:r>
              <a:rPr lang="en-GB" dirty="0" smtClean="0"/>
              <a:t>Correspondence to human intuition?</a:t>
            </a:r>
          </a:p>
          <a:p>
            <a:pPr lvl="1"/>
            <a:r>
              <a:rPr lang="en-GB" dirty="0" smtClean="0"/>
              <a:t>One of thousands of features used in web search (query-independent)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22159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Koenigsberg,_Map_by_Merian-Erben_1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15" y="0"/>
            <a:ext cx="9880715" cy="6875594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smtClean="0">
                <a:solidFill>
                  <a:schemeClr val="bg1"/>
                </a:solidFill>
              </a:rPr>
              <a:t>Wikipedia (</a:t>
            </a:r>
            <a:r>
              <a:rPr lang="en-US" sz="1000" b="0" dirty="0" err="1" smtClean="0">
                <a:solidFill>
                  <a:schemeClr val="bg1"/>
                </a:solidFill>
              </a:rPr>
              <a:t>Königsberg</a:t>
            </a:r>
            <a:r>
              <a:rPr lang="en-US" sz="1000" b="0" dirty="0" smtClean="0">
                <a:solidFill>
                  <a:schemeClr val="bg1"/>
                </a:solidFill>
              </a:rPr>
              <a:t>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5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Given page </a:t>
            </a:r>
            <a:r>
              <a:rPr lang="en-US" i="1" dirty="0" smtClean="0"/>
              <a:t>x</a:t>
            </a:r>
            <a:r>
              <a:rPr lang="en-US" dirty="0" smtClean="0"/>
              <a:t> with </a:t>
            </a:r>
            <a:r>
              <a:rPr lang="en-US" dirty="0" err="1" smtClean="0"/>
              <a:t>inlinks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i="1" dirty="0" smtClean="0"/>
              <a:t>…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, where</a:t>
            </a:r>
          </a:p>
          <a:p>
            <a:pPr lvl="1"/>
            <a:r>
              <a:rPr lang="en-US" i="1" dirty="0" smtClean="0"/>
              <a:t>C(t)</a:t>
            </a:r>
            <a:r>
              <a:rPr lang="en-US" dirty="0" smtClean="0"/>
              <a:t> is the out-degree of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smtClean="0">
                <a:sym typeface="Symbol" pitchFamily="18" charset="2"/>
              </a:rPr>
              <a:t></a:t>
            </a:r>
            <a:r>
              <a:rPr lang="en-US" dirty="0" smtClean="0"/>
              <a:t> is probability of random jump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is the total number of nodes in the graph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PageRank: Defined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5638800" y="4572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743200" y="4191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0480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4495800" y="5638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 err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 err="1">
                <a:solidFill>
                  <a:schemeClr val="bg2"/>
                </a:solidFill>
                <a:latin typeface="Gill Sans"/>
                <a:cs typeface="Gill Sans"/>
              </a:rPr>
              <a:t>n</a:t>
            </a:r>
            <a:endParaRPr lang="en-US" sz="1800" b="0" i="1" baseline="-250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3200400" y="4419600"/>
            <a:ext cx="2362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V="1">
            <a:off x="3505200" y="4800600"/>
            <a:ext cx="2057400" cy="3810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4876800" y="4953000"/>
            <a:ext cx="762000" cy="6858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2209800" y="4495800"/>
            <a:ext cx="457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 flipV="1">
            <a:off x="2057400" y="4114800"/>
            <a:ext cx="609600" cy="1524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H="1">
            <a:off x="2057400" y="5334000"/>
            <a:ext cx="914400" cy="457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 flipV="1">
            <a:off x="1828800" y="5181600"/>
            <a:ext cx="1143000" cy="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953000" y="5867400"/>
            <a:ext cx="1066800" cy="76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3276600" y="5867400"/>
            <a:ext cx="11430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3570288" y="5257800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140" name="Oval 5"/>
          <p:cNvSpPr>
            <a:spLocks noChangeArrowheads="1"/>
          </p:cNvSpPr>
          <p:nvPr/>
        </p:nvSpPr>
        <p:spPr bwMode="auto">
          <a:xfrm>
            <a:off x="1600200" y="3886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1" name="Oval 5"/>
          <p:cNvSpPr>
            <a:spLocks noChangeArrowheads="1"/>
          </p:cNvSpPr>
          <p:nvPr/>
        </p:nvSpPr>
        <p:spPr bwMode="auto">
          <a:xfrm>
            <a:off x="1752600" y="4648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2" name="Oval 5"/>
          <p:cNvSpPr>
            <a:spLocks noChangeArrowheads="1"/>
          </p:cNvSpPr>
          <p:nvPr/>
        </p:nvSpPr>
        <p:spPr bwMode="auto">
          <a:xfrm>
            <a:off x="13716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3" name="Oval 5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4" name="Oval 5"/>
          <p:cNvSpPr>
            <a:spLocks noChangeArrowheads="1"/>
          </p:cNvSpPr>
          <p:nvPr/>
        </p:nvSpPr>
        <p:spPr bwMode="auto">
          <a:xfrm>
            <a:off x="2819400" y="6019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5" name="Oval 5"/>
          <p:cNvSpPr>
            <a:spLocks noChangeArrowheads="1"/>
          </p:cNvSpPr>
          <p:nvPr/>
        </p:nvSpPr>
        <p:spPr bwMode="auto">
          <a:xfrm>
            <a:off x="6096000" y="5791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600"/>
            <a:ext cx="4239895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80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PageRank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Can be computed iteratively</a:t>
            </a:r>
          </a:p>
          <a:p>
            <a:pPr lvl="1"/>
            <a:r>
              <a:rPr lang="en-US" dirty="0" smtClean="0"/>
              <a:t>Effects at each iteration are local</a:t>
            </a:r>
          </a:p>
          <a:p>
            <a:r>
              <a:rPr lang="en-US" dirty="0" smtClean="0"/>
              <a:t>Sketch of algorithm:</a:t>
            </a:r>
          </a:p>
          <a:p>
            <a:pPr lvl="1"/>
            <a:r>
              <a:rPr lang="en-US" dirty="0" smtClean="0"/>
              <a:t>Start with seed </a:t>
            </a:r>
            <a:r>
              <a:rPr lang="en-US" i="1" dirty="0" err="1" smtClean="0"/>
              <a:t>PR</a:t>
            </a:r>
            <a:r>
              <a:rPr lang="en-US" i="1" baseline="-25000" dirty="0" err="1" smtClean="0"/>
              <a:t>i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Each page distributes </a:t>
            </a:r>
            <a:r>
              <a:rPr lang="en-US" i="1" dirty="0" err="1" smtClean="0"/>
              <a:t>PR</a:t>
            </a:r>
            <a:r>
              <a:rPr lang="en-US" i="1" baseline="-25000" dirty="0" err="1" smtClean="0"/>
              <a:t>i</a:t>
            </a:r>
            <a:r>
              <a:rPr lang="en-US" dirty="0" smtClean="0"/>
              <a:t> “credit” to all pages it links to</a:t>
            </a:r>
          </a:p>
          <a:p>
            <a:pPr lvl="1"/>
            <a:r>
              <a:rPr lang="en-US" dirty="0" smtClean="0"/>
              <a:t>Each target page adds up “credit” from multiple in-bound links to compute </a:t>
            </a:r>
            <a:r>
              <a:rPr lang="en-US" i="1" dirty="0" smtClean="0"/>
              <a:t>PR</a:t>
            </a:r>
            <a:r>
              <a:rPr lang="en-US" i="1" baseline="-25000" dirty="0" smtClean="0"/>
              <a:t>i+1</a:t>
            </a:r>
          </a:p>
          <a:p>
            <a:pPr lvl="1"/>
            <a:r>
              <a:rPr lang="en-US" dirty="0" smtClean="0"/>
              <a:t>Iterate until values converge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4015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tackle the simple case:</a:t>
            </a:r>
          </a:p>
          <a:p>
            <a:pPr lvl="1"/>
            <a:r>
              <a:rPr lang="en-US" dirty="0" smtClean="0"/>
              <a:t>No random jump factor</a:t>
            </a:r>
          </a:p>
          <a:p>
            <a:pPr lvl="1"/>
            <a:r>
              <a:rPr lang="en-US" dirty="0" smtClean="0"/>
              <a:t>No dangling nodes</a:t>
            </a:r>
          </a:p>
          <a:p>
            <a:r>
              <a:rPr lang="en-US" dirty="0" smtClean="0"/>
              <a:t>Then, factor in these complexities…</a:t>
            </a:r>
          </a:p>
          <a:p>
            <a:pPr lvl="1"/>
            <a:r>
              <a:rPr lang="en-US" dirty="0" smtClean="0"/>
              <a:t>Why do we need the random jump?</a:t>
            </a:r>
          </a:p>
          <a:p>
            <a:pPr lvl="1"/>
            <a:r>
              <a:rPr lang="en-US" dirty="0" smtClean="0"/>
              <a:t>Where do dangling nodes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85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(1)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57532" y="3124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05332" y="27432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09932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67332" y="3962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48132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5" idx="6"/>
            <a:endCxn id="6" idx="2"/>
          </p:cNvCxnSpPr>
          <p:nvPr/>
        </p:nvCxnSpPr>
        <p:spPr>
          <a:xfrm flipV="1">
            <a:off x="1609932" y="2819400"/>
            <a:ext cx="1295400" cy="3810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1"/>
            <a:endCxn id="5" idx="5"/>
          </p:cNvCxnSpPr>
          <p:nvPr/>
        </p:nvCxnSpPr>
        <p:spPr>
          <a:xfrm rot="16200000" flipV="1">
            <a:off x="1778114" y="3063782"/>
            <a:ext cx="501836" cy="8828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7" idx="0"/>
          </p:cNvCxnSpPr>
          <p:nvPr/>
        </p:nvCxnSpPr>
        <p:spPr>
          <a:xfrm rot="16200000" flipH="1">
            <a:off x="1000332" y="3810000"/>
            <a:ext cx="1219200" cy="1524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7"/>
            <a:endCxn id="9" idx="3"/>
          </p:cNvCxnSpPr>
          <p:nvPr/>
        </p:nvCxnSpPr>
        <p:spPr>
          <a:xfrm rot="5400000" flipH="1" flipV="1">
            <a:off x="1778114" y="3825782"/>
            <a:ext cx="654236" cy="7304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6" idx="4"/>
          </p:cNvCxnSpPr>
          <p:nvPr/>
        </p:nvCxnSpPr>
        <p:spPr>
          <a:xfrm rot="5400000" flipH="1" flipV="1">
            <a:off x="2349614" y="3124200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  <a:endCxn id="8" idx="1"/>
          </p:cNvCxnSpPr>
          <p:nvPr/>
        </p:nvCxnSpPr>
        <p:spPr>
          <a:xfrm rot="16200000" flipH="1">
            <a:off x="2806814" y="3101882"/>
            <a:ext cx="1111436" cy="6542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6"/>
            <a:endCxn id="8" idx="2"/>
          </p:cNvCxnSpPr>
          <p:nvPr/>
        </p:nvCxnSpPr>
        <p:spPr>
          <a:xfrm>
            <a:off x="2600532" y="3810000"/>
            <a:ext cx="1066800" cy="2286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7" idx="6"/>
          </p:cNvCxnSpPr>
          <p:nvPr/>
        </p:nvCxnSpPr>
        <p:spPr>
          <a:xfrm rot="5400000">
            <a:off x="2486232" y="3368582"/>
            <a:ext cx="479518" cy="1927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6532" y="28956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4466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3532" y="39624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1932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7857" y="25146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99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8932" y="33044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69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0.2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5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0.2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6" idx="3"/>
            <a:endCxn id="9" idx="0"/>
          </p:cNvCxnSpPr>
          <p:nvPr/>
        </p:nvCxnSpPr>
        <p:spPr>
          <a:xfrm rot="5400000">
            <a:off x="2295732" y="3101882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3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8500" y="28194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14732" y="36092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0.066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9005" y="3657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0.066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6605" y="35052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0.066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696657" y="2514600"/>
            <a:ext cx="3532943" cy="2362200"/>
            <a:chOff x="4696657" y="2590800"/>
            <a:chExt cx="3532943" cy="2362200"/>
          </a:xfrm>
        </p:grpSpPr>
        <p:sp>
          <p:nvSpPr>
            <p:cNvPr id="33" name="Oval 32"/>
            <p:cNvSpPr/>
            <p:nvPr/>
          </p:nvSpPr>
          <p:spPr>
            <a:xfrm>
              <a:off x="5077657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25457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30057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287457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68257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3" idx="6"/>
              <a:endCxn id="34" idx="2"/>
            </p:cNvCxnSpPr>
            <p:nvPr/>
          </p:nvCxnSpPr>
          <p:spPr>
            <a:xfrm flipV="1">
              <a:off x="5230057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1"/>
              <a:endCxn id="33" idx="5"/>
            </p:cNvCxnSpPr>
            <p:nvPr/>
          </p:nvCxnSpPr>
          <p:spPr>
            <a:xfrm rot="16200000" flipV="1">
              <a:off x="5398239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4"/>
              <a:endCxn id="35" idx="0"/>
            </p:cNvCxnSpPr>
            <p:nvPr/>
          </p:nvCxnSpPr>
          <p:spPr>
            <a:xfrm rot="16200000" flipH="1">
              <a:off x="4620457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5" idx="7"/>
              <a:endCxn id="37" idx="3"/>
            </p:cNvCxnSpPr>
            <p:nvPr/>
          </p:nvCxnSpPr>
          <p:spPr>
            <a:xfrm rot="5400000" flipH="1" flipV="1">
              <a:off x="5398239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7" idx="7"/>
              <a:endCxn id="34" idx="4"/>
            </p:cNvCxnSpPr>
            <p:nvPr/>
          </p:nvCxnSpPr>
          <p:spPr>
            <a:xfrm rot="5400000" flipH="1" flipV="1">
              <a:off x="5969739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5"/>
              <a:endCxn id="36" idx="1"/>
            </p:cNvCxnSpPr>
            <p:nvPr/>
          </p:nvCxnSpPr>
          <p:spPr>
            <a:xfrm rot="16200000" flipH="1">
              <a:off x="6426939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6"/>
              <a:endCxn id="36" idx="2"/>
            </p:cNvCxnSpPr>
            <p:nvPr/>
          </p:nvCxnSpPr>
          <p:spPr>
            <a:xfrm>
              <a:off x="6220657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3"/>
              <a:endCxn id="35" idx="6"/>
            </p:cNvCxnSpPr>
            <p:nvPr/>
          </p:nvCxnSpPr>
          <p:spPr>
            <a:xfrm rot="5400000">
              <a:off x="6106357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696657" y="2971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(0.066)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84591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63657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2057" y="3914001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87982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Straight Arrow Connector 50"/>
            <p:cNvCxnSpPr>
              <a:stCxn id="34" idx="3"/>
              <a:endCxn id="37" idx="0"/>
            </p:cNvCxnSpPr>
            <p:nvPr/>
          </p:nvCxnSpPr>
          <p:spPr>
            <a:xfrm rot="5400000">
              <a:off x="5915857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838200" y="2450068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1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29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(2)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47800" y="3124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7432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3962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3" idx="6"/>
            <a:endCxn id="5" idx="2"/>
          </p:cNvCxnSpPr>
          <p:nvPr/>
        </p:nvCxnSpPr>
        <p:spPr>
          <a:xfrm flipV="1">
            <a:off x="1600200" y="2819400"/>
            <a:ext cx="1295400" cy="3810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  <a:endCxn id="3" idx="5"/>
          </p:cNvCxnSpPr>
          <p:nvPr/>
        </p:nvCxnSpPr>
        <p:spPr>
          <a:xfrm rot="16200000" flipV="1">
            <a:off x="1768382" y="3063782"/>
            <a:ext cx="501836" cy="8828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4"/>
            <a:endCxn id="6" idx="0"/>
          </p:cNvCxnSpPr>
          <p:nvPr/>
        </p:nvCxnSpPr>
        <p:spPr>
          <a:xfrm rot="16200000" flipH="1">
            <a:off x="990600" y="3810000"/>
            <a:ext cx="1219200" cy="1524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7"/>
            <a:endCxn id="8" idx="3"/>
          </p:cNvCxnSpPr>
          <p:nvPr/>
        </p:nvCxnSpPr>
        <p:spPr>
          <a:xfrm rot="5400000" flipH="1" flipV="1">
            <a:off x="1768382" y="3825782"/>
            <a:ext cx="654236" cy="7304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7"/>
            <a:endCxn id="5" idx="4"/>
          </p:cNvCxnSpPr>
          <p:nvPr/>
        </p:nvCxnSpPr>
        <p:spPr>
          <a:xfrm rot="5400000" flipH="1" flipV="1">
            <a:off x="2339882" y="3124200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7" idx="1"/>
          </p:cNvCxnSpPr>
          <p:nvPr/>
        </p:nvCxnSpPr>
        <p:spPr>
          <a:xfrm rot="16200000" flipH="1">
            <a:off x="2797082" y="3101882"/>
            <a:ext cx="1111436" cy="6542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7" idx="2"/>
          </p:cNvCxnSpPr>
          <p:nvPr/>
        </p:nvCxnSpPr>
        <p:spPr>
          <a:xfrm>
            <a:off x="2590800" y="3810000"/>
            <a:ext cx="1066800" cy="2286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6" idx="6"/>
          </p:cNvCxnSpPr>
          <p:nvPr/>
        </p:nvCxnSpPr>
        <p:spPr>
          <a:xfrm rot="5400000">
            <a:off x="2476500" y="3368582"/>
            <a:ext cx="479518" cy="1927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2895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(0.066)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4734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39624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8125" y="2514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0.033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2873" y="3276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0.033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7168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0.3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41426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0.166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5" idx="3"/>
            <a:endCxn id="8" idx="0"/>
          </p:cNvCxnSpPr>
          <p:nvPr/>
        </p:nvCxnSpPr>
        <p:spPr>
          <a:xfrm rot="5400000">
            <a:off x="2286000" y="3101882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58273" y="2895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0.083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768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0.083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36092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9273" y="3657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86873" y="35052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86925" y="2514600"/>
            <a:ext cx="3532943" cy="2362200"/>
            <a:chOff x="4686925" y="2590800"/>
            <a:chExt cx="3532943" cy="2362200"/>
          </a:xfrm>
        </p:grpSpPr>
        <p:sp>
          <p:nvSpPr>
            <p:cNvPr id="32" name="Oval 31"/>
            <p:cNvSpPr/>
            <p:nvPr/>
          </p:nvSpPr>
          <p:spPr>
            <a:xfrm>
              <a:off x="5067925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515725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220325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277725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58525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2" idx="6"/>
              <a:endCxn id="33" idx="2"/>
            </p:cNvCxnSpPr>
            <p:nvPr/>
          </p:nvCxnSpPr>
          <p:spPr>
            <a:xfrm flipV="1">
              <a:off x="5220325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1"/>
              <a:endCxn id="32" idx="5"/>
            </p:cNvCxnSpPr>
            <p:nvPr/>
          </p:nvCxnSpPr>
          <p:spPr>
            <a:xfrm rot="16200000" flipV="1">
              <a:off x="5388507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4"/>
              <a:endCxn id="34" idx="0"/>
            </p:cNvCxnSpPr>
            <p:nvPr/>
          </p:nvCxnSpPr>
          <p:spPr>
            <a:xfrm rot="16200000" flipH="1">
              <a:off x="4610725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7"/>
              <a:endCxn id="36" idx="3"/>
            </p:cNvCxnSpPr>
            <p:nvPr/>
          </p:nvCxnSpPr>
          <p:spPr>
            <a:xfrm rot="5400000" flipH="1" flipV="1">
              <a:off x="5388507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6" idx="7"/>
              <a:endCxn id="33" idx="4"/>
            </p:cNvCxnSpPr>
            <p:nvPr/>
          </p:nvCxnSpPr>
          <p:spPr>
            <a:xfrm rot="5400000" flipH="1" flipV="1">
              <a:off x="5960007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3" idx="5"/>
              <a:endCxn id="35" idx="1"/>
            </p:cNvCxnSpPr>
            <p:nvPr/>
          </p:nvCxnSpPr>
          <p:spPr>
            <a:xfrm rot="16200000" flipH="1">
              <a:off x="6417207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6"/>
              <a:endCxn id="35" idx="2"/>
            </p:cNvCxnSpPr>
            <p:nvPr/>
          </p:nvCxnSpPr>
          <p:spPr>
            <a:xfrm>
              <a:off x="6210925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5" idx="3"/>
              <a:endCxn id="34" idx="6"/>
            </p:cNvCxnSpPr>
            <p:nvPr/>
          </p:nvCxnSpPr>
          <p:spPr>
            <a:xfrm rot="5400000">
              <a:off x="6096625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686925" y="2971800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74859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(0.2)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53925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(0.183)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82325" y="3914001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(0.383)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78250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(0.133)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Arrow Connector 49"/>
            <p:cNvCxnSpPr>
              <a:stCxn id="33" idx="3"/>
              <a:endCxn id="36" idx="0"/>
            </p:cNvCxnSpPr>
            <p:nvPr/>
          </p:nvCxnSpPr>
          <p:spPr>
            <a:xfrm rot="5400000">
              <a:off x="5906125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838200" y="2438400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2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53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in MapReduce</a:t>
            </a:r>
            <a:endParaRPr lang="en-US" dirty="0"/>
          </a:p>
        </p:txBody>
      </p:sp>
      <p:graphicFrame>
        <p:nvGraphicFramePr>
          <p:cNvPr id="297" name="Table 296"/>
          <p:cNvGraphicFramePr>
            <a:graphicFrameLocks noGrp="1"/>
          </p:cNvGraphicFramePr>
          <p:nvPr/>
        </p:nvGraphicFramePr>
        <p:xfrm>
          <a:off x="67818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" name="Table 297"/>
          <p:cNvGraphicFramePr>
            <a:graphicFrameLocks noGrp="1"/>
          </p:cNvGraphicFramePr>
          <p:nvPr/>
        </p:nvGraphicFramePr>
        <p:xfrm>
          <a:off x="19050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9" name="Table 298"/>
          <p:cNvGraphicFramePr>
            <a:graphicFrameLocks noGrp="1"/>
          </p:cNvGraphicFramePr>
          <p:nvPr/>
        </p:nvGraphicFramePr>
        <p:xfrm>
          <a:off x="31242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" name="Table 299"/>
          <p:cNvGraphicFramePr>
            <a:graphicFrameLocks noGrp="1"/>
          </p:cNvGraphicFramePr>
          <p:nvPr/>
        </p:nvGraphicFramePr>
        <p:xfrm>
          <a:off x="43434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1" name="Table 300"/>
          <p:cNvGraphicFramePr>
            <a:graphicFrameLocks noGrp="1"/>
          </p:cNvGraphicFramePr>
          <p:nvPr/>
        </p:nvGraphicFramePr>
        <p:xfrm>
          <a:off x="55626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" name="Rectangle 301"/>
          <p:cNvSpPr/>
          <p:nvPr/>
        </p:nvSpPr>
        <p:spPr>
          <a:xfrm>
            <a:off x="19050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288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24384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5" name="Straight Arrow Connector 304"/>
          <p:cNvCxnSpPr>
            <a:endCxn id="304" idx="0"/>
          </p:cNvCxnSpPr>
          <p:nvPr/>
        </p:nvCxnSpPr>
        <p:spPr>
          <a:xfrm rot="16200000" flipH="1">
            <a:off x="2400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03" idx="0"/>
          </p:cNvCxnSpPr>
          <p:nvPr/>
        </p:nvCxnSpPr>
        <p:spPr>
          <a:xfrm rot="5400000">
            <a:off x="2019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242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0480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6576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0" name="Straight Arrow Connector 309"/>
          <p:cNvCxnSpPr>
            <a:endCxn id="309" idx="0"/>
          </p:cNvCxnSpPr>
          <p:nvPr/>
        </p:nvCxnSpPr>
        <p:spPr>
          <a:xfrm rot="16200000" flipH="1">
            <a:off x="361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endCxn id="308" idx="0"/>
          </p:cNvCxnSpPr>
          <p:nvPr/>
        </p:nvCxnSpPr>
        <p:spPr>
          <a:xfrm rot="5400000">
            <a:off x="3238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67818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rot="16200000" flipH="1">
            <a:off x="742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67437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66294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70866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5438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8" name="Straight Arrow Connector 317"/>
          <p:cNvCxnSpPr>
            <a:stCxn id="312" idx="2"/>
            <a:endCxn id="316" idx="0"/>
          </p:cNvCxnSpPr>
          <p:nvPr/>
        </p:nvCxnSpPr>
        <p:spPr>
          <a:xfrm rot="5400000">
            <a:off x="70866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43434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3434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1" name="Straight Arrow Connector 320"/>
          <p:cNvCxnSpPr>
            <a:stCxn id="319" idx="2"/>
            <a:endCxn id="320" idx="0"/>
          </p:cNvCxnSpPr>
          <p:nvPr/>
        </p:nvCxnSpPr>
        <p:spPr>
          <a:xfrm rot="5400000">
            <a:off x="46482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5626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5626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4" name="Straight Arrow Connector 323"/>
          <p:cNvCxnSpPr>
            <a:stCxn id="322" idx="2"/>
            <a:endCxn id="323" idx="0"/>
          </p:cNvCxnSpPr>
          <p:nvPr/>
        </p:nvCxnSpPr>
        <p:spPr>
          <a:xfrm rot="5400000">
            <a:off x="58674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47244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3505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6553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16002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8956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41148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3340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71628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1600200" y="46355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23622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5814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8006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6294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9" name="Straight Arrow Connector 338"/>
          <p:cNvCxnSpPr>
            <a:stCxn id="329" idx="2"/>
            <a:endCxn id="334" idx="0"/>
          </p:cNvCxnSpPr>
          <p:nvPr/>
        </p:nvCxnSpPr>
        <p:spPr>
          <a:xfrm rot="5400000">
            <a:off x="1581150" y="4464050"/>
            <a:ext cx="342900" cy="158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5" idx="2"/>
          </p:cNvCxnSpPr>
          <p:nvPr/>
        </p:nvCxnSpPr>
        <p:spPr>
          <a:xfrm rot="16200000" flipH="1">
            <a:off x="23812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330" idx="2"/>
          </p:cNvCxnSpPr>
          <p:nvPr/>
        </p:nvCxnSpPr>
        <p:spPr>
          <a:xfrm rot="5400000">
            <a:off x="28003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327" idx="2"/>
          </p:cNvCxnSpPr>
          <p:nvPr/>
        </p:nvCxnSpPr>
        <p:spPr>
          <a:xfrm rot="16200000" flipH="1">
            <a:off x="360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31" idx="2"/>
          </p:cNvCxnSpPr>
          <p:nvPr/>
        </p:nvCxnSpPr>
        <p:spPr>
          <a:xfrm rot="5400000">
            <a:off x="40195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26" idx="2"/>
          </p:cNvCxnSpPr>
          <p:nvPr/>
        </p:nvCxnSpPr>
        <p:spPr>
          <a:xfrm rot="16200000" flipH="1">
            <a:off x="49339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332" idx="2"/>
          </p:cNvCxnSpPr>
          <p:nvPr/>
        </p:nvCxnSpPr>
        <p:spPr>
          <a:xfrm rot="5400000">
            <a:off x="55816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28" idx="2"/>
          </p:cNvCxnSpPr>
          <p:nvPr/>
        </p:nvCxnSpPr>
        <p:spPr>
          <a:xfrm rot="16200000" flipH="1">
            <a:off x="67627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33" idx="2"/>
          </p:cNvCxnSpPr>
          <p:nvPr/>
        </p:nvCxnSpPr>
        <p:spPr>
          <a:xfrm rot="5400000">
            <a:off x="741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8" name="Table 347"/>
          <p:cNvGraphicFramePr>
            <a:graphicFrameLocks noGrp="1"/>
          </p:cNvGraphicFramePr>
          <p:nvPr/>
        </p:nvGraphicFramePr>
        <p:xfrm>
          <a:off x="6553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9" name="Table 348"/>
          <p:cNvGraphicFramePr>
            <a:graphicFrameLocks noGrp="1"/>
          </p:cNvGraphicFramePr>
          <p:nvPr/>
        </p:nvGraphicFramePr>
        <p:xfrm>
          <a:off x="1524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/>
        </p:nvGraphicFramePr>
        <p:xfrm>
          <a:off x="2286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/>
        </p:nvGraphicFramePr>
        <p:xfrm>
          <a:off x="3505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2" name="Table 351"/>
          <p:cNvGraphicFramePr>
            <a:graphicFrameLocks noGrp="1"/>
          </p:cNvGraphicFramePr>
          <p:nvPr/>
        </p:nvGraphicFramePr>
        <p:xfrm>
          <a:off x="47244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" name="TextBox 352"/>
          <p:cNvSpPr txBox="1"/>
          <p:nvPr/>
        </p:nvSpPr>
        <p:spPr>
          <a:xfrm>
            <a:off x="880392" y="27305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551777" y="4330700"/>
            <a:ext cx="92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49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8" grpId="0" animBg="1"/>
      <p:bldP spid="309" grpId="0" animBg="1"/>
      <p:bldP spid="315" grpId="0" animBg="1"/>
      <p:bldP spid="316" grpId="0" animBg="1"/>
      <p:bldP spid="317" grpId="0" animBg="1"/>
      <p:bldP spid="320" grpId="0" animBg="1"/>
      <p:bldP spid="323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Pseudo-Code</a:t>
            </a:r>
            <a:endParaRPr lang="en-US" dirty="0"/>
          </a:p>
        </p:txBody>
      </p:sp>
      <p:pic>
        <p:nvPicPr>
          <p:cNvPr id="5" name="Content Placeholder 4" descr="graphs-p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5" y="1733550"/>
            <a:ext cx="6915150" cy="3771900"/>
          </a:xfrm>
        </p:spPr>
      </p:pic>
    </p:spTree>
    <p:extLst>
      <p:ext uri="{BB962C8B-B14F-4D97-AF65-F5344CB8AC3E}">
        <p14:creationId xmlns:p14="http://schemas.microsoft.com/office/powerpoint/2010/main" val="478405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vs. BFS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8051" y="3210580"/>
            <a:ext cx="794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124980"/>
            <a:ext cx="126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4213" y="2286000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9375" y="22860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BFS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6166" y="3200400"/>
            <a:ext cx="965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PR/N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0790" y="3200400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d+1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9441" y="4114800"/>
            <a:ext cx="77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sum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375" y="41148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min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07256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additional complexities</a:t>
            </a:r>
          </a:p>
          <a:p>
            <a:pPr lvl="1"/>
            <a:r>
              <a:rPr lang="en-US" dirty="0" smtClean="0"/>
              <a:t>What is the proper treatment of dangling nodes?</a:t>
            </a:r>
          </a:p>
          <a:p>
            <a:pPr lvl="1"/>
            <a:r>
              <a:rPr lang="en-US" dirty="0" smtClean="0"/>
              <a:t>How do we factor in the random jump factor?</a:t>
            </a:r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Second pass to redistribute “missing </a:t>
            </a:r>
            <a:r>
              <a:rPr lang="en-US" dirty="0" err="1" smtClean="0"/>
              <a:t>PageRank</a:t>
            </a:r>
            <a:r>
              <a:rPr lang="en-US" dirty="0" smtClean="0"/>
              <a:t> mass” and account for random jumps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is PageRank value from before, </a:t>
            </a:r>
            <a:r>
              <a:rPr lang="en-US" i="1" dirty="0" smtClean="0"/>
              <a:t>p</a:t>
            </a:r>
            <a:r>
              <a:rPr lang="en-US" dirty="0" smtClean="0"/>
              <a:t>' is updated PageRank value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is the number of nodes in the graph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is the missing PageRank mass</a:t>
            </a:r>
          </a:p>
          <a:p>
            <a:r>
              <a:rPr lang="en-US" dirty="0" smtClean="0"/>
              <a:t>Additional optimization: make it a single pass!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33800"/>
            <a:ext cx="3520440" cy="6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28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convergence criteria</a:t>
            </a:r>
          </a:p>
          <a:p>
            <a:pPr lvl="1"/>
            <a:r>
              <a:rPr lang="en-US" dirty="0" smtClean="0"/>
              <a:t>Iterate until </a:t>
            </a:r>
            <a:r>
              <a:rPr lang="en-US" dirty="0" err="1" smtClean="0"/>
              <a:t>PageRank</a:t>
            </a:r>
            <a:r>
              <a:rPr lang="en-US" dirty="0" smtClean="0"/>
              <a:t> values don’t change</a:t>
            </a:r>
          </a:p>
          <a:p>
            <a:pPr lvl="1"/>
            <a:r>
              <a:rPr lang="en-US" dirty="0" smtClean="0"/>
              <a:t>Iterate until </a:t>
            </a:r>
            <a:r>
              <a:rPr lang="en-US" dirty="0" err="1" smtClean="0"/>
              <a:t>PageRank</a:t>
            </a:r>
            <a:r>
              <a:rPr lang="en-US" dirty="0" smtClean="0"/>
              <a:t> rankings don’t change</a:t>
            </a:r>
          </a:p>
          <a:p>
            <a:pPr lvl="1"/>
            <a:r>
              <a:rPr lang="en-US" dirty="0" smtClean="0"/>
              <a:t>Fixed number of iterations</a:t>
            </a:r>
          </a:p>
          <a:p>
            <a:r>
              <a:rPr lang="en-US" dirty="0" smtClean="0"/>
              <a:t>Convergence for web graphs?</a:t>
            </a:r>
          </a:p>
          <a:p>
            <a:pPr lvl="1"/>
            <a:r>
              <a:rPr lang="en-US" dirty="0" smtClean="0"/>
              <a:t>Not a straightforward question</a:t>
            </a:r>
          </a:p>
          <a:p>
            <a:r>
              <a:rPr lang="en-US" dirty="0" smtClean="0"/>
              <a:t>Watch out for link spam:</a:t>
            </a:r>
          </a:p>
          <a:p>
            <a:pPr lvl="1"/>
            <a:r>
              <a:rPr lang="en-US" dirty="0" smtClean="0"/>
              <a:t>Link farms</a:t>
            </a:r>
          </a:p>
          <a:p>
            <a:pPr lvl="1"/>
            <a:r>
              <a:rPr lang="en-US" dirty="0" smtClean="0"/>
              <a:t>Spider traps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391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_cathedral_of_Kaliningrad_in_Russ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45" cy="6858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</a:t>
            </a:r>
            <a:r>
              <a:rPr lang="en-US" sz="1000" b="0" dirty="0"/>
              <a:t>(Kaliningrad)</a:t>
            </a:r>
          </a:p>
        </p:txBody>
      </p:sp>
    </p:spTree>
    <p:extLst>
      <p:ext uri="{BB962C8B-B14F-4D97-AF65-F5344CB8AC3E}">
        <p14:creationId xmlns:p14="http://schemas.microsoft.com/office/powerpoint/2010/main" val="3317849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Variations of PageRank</a:t>
            </a:r>
          </a:p>
          <a:p>
            <a:pPr lvl="1"/>
            <a:r>
              <a:rPr lang="en-US" dirty="0" smtClean="0"/>
              <a:t>Weighted edges</a:t>
            </a:r>
          </a:p>
          <a:p>
            <a:pPr lvl="1"/>
            <a:r>
              <a:rPr lang="en-US" dirty="0" smtClean="0"/>
              <a:t>Personalized PageRank</a:t>
            </a:r>
          </a:p>
          <a:p>
            <a:r>
              <a:rPr lang="en-US" dirty="0" smtClean="0"/>
              <a:t>Variants on graph random walks</a:t>
            </a:r>
          </a:p>
          <a:p>
            <a:pPr lvl="1"/>
            <a:r>
              <a:rPr lang="en-US" dirty="0" smtClean="0"/>
              <a:t>Hubs and authorities (HITS)</a:t>
            </a:r>
          </a:p>
          <a:p>
            <a:pPr lvl="1"/>
            <a:r>
              <a:rPr lang="en-US" dirty="0" smtClean="0"/>
              <a:t>SALSA</a:t>
            </a:r>
          </a:p>
        </p:txBody>
      </p:sp>
    </p:spTree>
    <p:extLst>
      <p:ext uri="{BB962C8B-B14F-4D97-AF65-F5344CB8AC3E}">
        <p14:creationId xmlns:p14="http://schemas.microsoft.com/office/powerpoint/2010/main" val="1340738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prior for web ranking</a:t>
            </a:r>
          </a:p>
          <a:p>
            <a:r>
              <a:rPr lang="en-US" dirty="0" smtClean="0"/>
              <a:t>Identification of “special nodes” in a network</a:t>
            </a:r>
          </a:p>
          <a:p>
            <a:r>
              <a:rPr lang="en-US" dirty="0" smtClean="0"/>
              <a:t>Link recommendation</a:t>
            </a:r>
          </a:p>
          <a:p>
            <a:r>
              <a:rPr lang="en-US" dirty="0" smtClean="0"/>
              <a:t>Additional feature in any machine learning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33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Classes of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pattern matching</a:t>
            </a:r>
          </a:p>
          <a:p>
            <a:r>
              <a:rPr lang="en-US" dirty="0" smtClean="0"/>
              <a:t>Computing simple graph statistics</a:t>
            </a:r>
          </a:p>
          <a:p>
            <a:pPr lvl="1"/>
            <a:r>
              <a:rPr lang="en-US" dirty="0" smtClean="0"/>
              <a:t>Degree vertex distributions</a:t>
            </a:r>
          </a:p>
          <a:p>
            <a:r>
              <a:rPr lang="en-US" dirty="0" smtClean="0"/>
              <a:t>Computing more complex graph statistics</a:t>
            </a:r>
          </a:p>
          <a:p>
            <a:pPr lvl="1"/>
            <a:r>
              <a:rPr lang="en-US" dirty="0" smtClean="0"/>
              <a:t>Clustering coefficients</a:t>
            </a:r>
          </a:p>
          <a:p>
            <a:pPr lvl="1"/>
            <a:r>
              <a:rPr lang="en-US" dirty="0" smtClean="0"/>
              <a:t>Counting triangles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79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Issues for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vs. dense graphs</a:t>
            </a:r>
          </a:p>
          <a:p>
            <a:r>
              <a:rPr lang="en-US" dirty="0" smtClean="0"/>
              <a:t>Graph topologies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52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b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5" name="Picture 4" descr="4324320625_cd0f67e3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http://www.flickr.com/photos/fusedforces/4324320625/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401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Sucks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verbosity</a:t>
            </a:r>
          </a:p>
          <a:p>
            <a:r>
              <a:rPr lang="en-US" dirty="0" smtClean="0"/>
              <a:t>Hadoop task startup time</a:t>
            </a:r>
          </a:p>
          <a:p>
            <a:r>
              <a:rPr lang="en-US" dirty="0" smtClean="0"/>
              <a:t>Stragglers</a:t>
            </a:r>
          </a:p>
          <a:p>
            <a:r>
              <a:rPr lang="en-US" dirty="0" smtClean="0"/>
              <a:t>Needless graph shuffling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at each 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85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ersonMi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1" y="1"/>
            <a:ext cx="9173631" cy="68802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Iterative Algorithms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(Water wheel)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8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sucks at iterative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programming models (later)</a:t>
            </a:r>
          </a:p>
          <a:p>
            <a:r>
              <a:rPr lang="en-US" dirty="0" smtClean="0"/>
              <a:t>Easy fixes (now)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56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</a:t>
            </a:r>
            <a:r>
              <a:rPr lang="en-US" dirty="0" err="1" smtClean="0"/>
              <a:t>Mapper</a:t>
            </a:r>
            <a:r>
              <a:rPr lang="en-US" dirty="0" smtClean="0"/>
              <a:t> Combining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combiners</a:t>
            </a:r>
          </a:p>
          <a:p>
            <a:pPr lvl="1"/>
            <a:r>
              <a:rPr lang="en-US" dirty="0" smtClean="0"/>
              <a:t>Perform local aggregation on map output</a:t>
            </a:r>
          </a:p>
          <a:p>
            <a:pPr lvl="1"/>
            <a:r>
              <a:rPr lang="en-US" dirty="0" smtClean="0"/>
              <a:t>Downside: intermediate data is still materialized</a:t>
            </a:r>
          </a:p>
          <a:p>
            <a:r>
              <a:rPr lang="en-US" dirty="0" smtClean="0"/>
              <a:t>Better: in-</a:t>
            </a:r>
            <a:r>
              <a:rPr lang="en-US" dirty="0" err="1" smtClean="0"/>
              <a:t>mapper</a:t>
            </a:r>
            <a:r>
              <a:rPr lang="en-US" dirty="0" smtClean="0"/>
              <a:t> combining</a:t>
            </a:r>
          </a:p>
          <a:p>
            <a:pPr lvl="1"/>
            <a:r>
              <a:rPr lang="en-US" dirty="0" smtClean="0"/>
              <a:t>Preserve state across multiple map calls, aggregate messages in buffer, emit buffer contents at end</a:t>
            </a:r>
          </a:p>
          <a:p>
            <a:pPr lvl="1"/>
            <a:r>
              <a:rPr lang="en-US" dirty="0" smtClean="0"/>
              <a:t>Downside: requires memory management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600200" y="4114800"/>
            <a:ext cx="2514600" cy="2514600"/>
          </a:xfrm>
          <a:prstGeom prst="roundRect">
            <a:avLst>
              <a:gd name="adj" fmla="val 830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0" y="4876800"/>
            <a:ext cx="2057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828800" y="5410200"/>
            <a:ext cx="2057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map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28800" y="5943600"/>
            <a:ext cx="2057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cleanup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28800" y="4419600"/>
            <a:ext cx="20574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buffer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3003884" y="4572000"/>
            <a:ext cx="425116" cy="11430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rot="5400000">
            <a:off x="3048000" y="5029200"/>
            <a:ext cx="1828800" cy="914400"/>
          </a:xfrm>
          <a:prstGeom prst="bentUpArrow">
            <a:avLst>
              <a:gd name="adj1" fmla="val 20270"/>
              <a:gd name="adj2" fmla="val 25000"/>
              <a:gd name="adj3" fmla="val 2421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943600"/>
            <a:ext cx="3383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Emit all key-value pairs at once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16492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Default: hash partitioning</a:t>
            </a:r>
          </a:p>
          <a:p>
            <a:pPr lvl="1"/>
            <a:r>
              <a:rPr lang="en-US" dirty="0" smtClean="0"/>
              <a:t>Randomly assign nodes to partitions</a:t>
            </a:r>
          </a:p>
          <a:p>
            <a:r>
              <a:rPr lang="en-US" dirty="0" smtClean="0"/>
              <a:t>Observation: many graphs exhibit local structure</a:t>
            </a:r>
          </a:p>
          <a:p>
            <a:pPr lvl="1"/>
            <a:r>
              <a:rPr lang="en-US" dirty="0" smtClean="0"/>
              <a:t>E.g., communities in social networks</a:t>
            </a:r>
          </a:p>
          <a:p>
            <a:pPr lvl="1"/>
            <a:r>
              <a:rPr lang="en-US" dirty="0" smtClean="0"/>
              <a:t>Better partitioning creates more opportunities for local aggregation</a:t>
            </a:r>
          </a:p>
          <a:p>
            <a:r>
              <a:rPr lang="en-US" dirty="0" smtClean="0"/>
              <a:t>Unfortunately, partitioning is </a:t>
            </a:r>
            <a:r>
              <a:rPr lang="en-US" b="1" dirty="0" smtClean="0"/>
              <a:t>hard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Sometimes, chick-and-egg… </a:t>
            </a:r>
          </a:p>
          <a:p>
            <a:pPr lvl="1"/>
            <a:r>
              <a:rPr lang="en-US" dirty="0" smtClean="0"/>
              <a:t>But cheap heuristics sometimes available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webgraphs</a:t>
            </a:r>
            <a:r>
              <a:rPr lang="en-US" dirty="0" smtClean="0"/>
              <a:t>: range partition on domain-sorted 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9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Graph Problems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Finding shortest paths</a:t>
            </a:r>
          </a:p>
          <a:p>
            <a:pPr lvl="1"/>
            <a:r>
              <a:rPr lang="en-GB" smtClean="0"/>
              <a:t>Routing Internet traffic and UPS trucks</a:t>
            </a:r>
          </a:p>
          <a:p>
            <a:r>
              <a:rPr lang="en-GB" smtClean="0"/>
              <a:t>Finding minimum spanning trees</a:t>
            </a:r>
          </a:p>
          <a:p>
            <a:pPr lvl="1"/>
            <a:r>
              <a:rPr lang="en-GB" smtClean="0"/>
              <a:t>Telco laying down fiber</a:t>
            </a:r>
          </a:p>
          <a:p>
            <a:r>
              <a:rPr lang="en-GB" smtClean="0"/>
              <a:t>Finding Max Flow</a:t>
            </a:r>
          </a:p>
          <a:p>
            <a:pPr lvl="1"/>
            <a:r>
              <a:rPr lang="en-GB" smtClean="0"/>
              <a:t>Airline scheduling</a:t>
            </a:r>
          </a:p>
          <a:p>
            <a:r>
              <a:rPr lang="en-GB" smtClean="0"/>
              <a:t>Identify “special” nodes and communities</a:t>
            </a:r>
          </a:p>
          <a:p>
            <a:pPr lvl="1"/>
            <a:r>
              <a:rPr lang="en-GB" smtClean="0"/>
              <a:t>Breaking up terrorist cells, spread of avian flu</a:t>
            </a:r>
          </a:p>
          <a:p>
            <a:r>
              <a:rPr lang="en-GB" smtClean="0"/>
              <a:t>Bipartite matching</a:t>
            </a:r>
          </a:p>
          <a:p>
            <a:pPr lvl="1"/>
            <a:r>
              <a:rPr lang="en-GB" smtClean="0"/>
              <a:t>Monster.com, Match.com</a:t>
            </a:r>
          </a:p>
          <a:p>
            <a:r>
              <a:rPr lang="en-GB" smtClean="0"/>
              <a:t>And of course... PageRank</a:t>
            </a:r>
          </a:p>
        </p:txBody>
      </p:sp>
    </p:spTree>
    <p:extLst>
      <p:ext uri="{BB962C8B-B14F-4D97-AF65-F5344CB8AC3E}">
        <p14:creationId xmlns:p14="http://schemas.microsoft.com/office/powerpoint/2010/main" val="3624447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Schimmy</a:t>
            </a:r>
            <a:r>
              <a:rPr lang="en-US" dirty="0" smtClean="0"/>
              <a:t> 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implementation contains two </a:t>
            </a:r>
            <a:r>
              <a:rPr lang="en-US" dirty="0" err="1" smtClean="0"/>
              <a:t>dataflows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Messages (actual computations)</a:t>
            </a:r>
          </a:p>
          <a:p>
            <a:pPr lvl="1"/>
            <a:r>
              <a:rPr lang="en-US" dirty="0" smtClean="0"/>
              <a:t>Graph structure (“bookkeeping”)</a:t>
            </a:r>
          </a:p>
          <a:p>
            <a:r>
              <a:rPr lang="en-US" dirty="0" err="1" smtClean="0"/>
              <a:t>Schimmy</a:t>
            </a:r>
            <a:r>
              <a:rPr lang="en-US" dirty="0" smtClean="0"/>
              <a:t>: separate the two </a:t>
            </a:r>
            <a:r>
              <a:rPr lang="en-US" dirty="0" err="1" smtClean="0"/>
              <a:t>dataflows</a:t>
            </a:r>
            <a:r>
              <a:rPr lang="en-US" dirty="0" smtClean="0"/>
              <a:t>, shuffle only the messages</a:t>
            </a:r>
          </a:p>
          <a:p>
            <a:pPr lvl="1"/>
            <a:r>
              <a:rPr lang="en-US" dirty="0" smtClean="0"/>
              <a:t>Basic idea: merge join between graph structure and messages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3716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3733800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</a:rPr>
              <a:t>both relations sorted by join key</a:t>
            </a:r>
            <a:endParaRPr lang="en-US" sz="1400" b="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600200" y="47236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13716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kumimoji="0" lang="en-US" sz="1600" b="1" i="0" u="none" strike="noStrike" cap="none" normalizeH="0" baseline="-2500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384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600200" y="47236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35814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482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810000" y="47236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57150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818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943600" y="47236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54093" y="3733800"/>
            <a:ext cx="490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</a:rPr>
              <a:t>both relations consistently partitioned and sorted by join key</a:t>
            </a:r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55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3716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kumimoji="0" lang="en-US" sz="1600" b="1" i="0" u="none" strike="noStrike" cap="none" normalizeH="0" baseline="-2500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</a:t>
            </a:r>
            <a:r>
              <a:rPr lang="en-US" dirty="0" err="1" smtClean="0"/>
              <a:t>Schimmy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Schimmy</a:t>
            </a:r>
            <a:r>
              <a:rPr lang="en-US" dirty="0" smtClean="0"/>
              <a:t> = reduce side parallel merge join between graph structure and messages</a:t>
            </a:r>
          </a:p>
          <a:p>
            <a:pPr lvl="1"/>
            <a:r>
              <a:rPr lang="en-US" dirty="0" smtClean="0"/>
              <a:t>Consistent partitioning between input and intermediate data</a:t>
            </a:r>
          </a:p>
          <a:p>
            <a:pPr lvl="1"/>
            <a:r>
              <a:rPr lang="en-US" dirty="0" err="1" smtClean="0"/>
              <a:t>Mappers</a:t>
            </a:r>
            <a:r>
              <a:rPr lang="en-US" dirty="0" smtClean="0"/>
              <a:t> emit only messages (actual computation)</a:t>
            </a:r>
          </a:p>
          <a:p>
            <a:pPr lvl="1"/>
            <a:r>
              <a:rPr lang="en-US" dirty="0" smtClean="0"/>
              <a:t>Reducers read graph structure directly from HDFS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6002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5814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482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8100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57150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7818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9436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 bwMode="auto">
          <a:xfrm>
            <a:off x="5867400" y="5181600"/>
            <a:ext cx="13716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Reducer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733800" y="5181600"/>
            <a:ext cx="13716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Reducer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24000" y="5181600"/>
            <a:ext cx="13716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Reducer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77215" y="3429000"/>
            <a:ext cx="117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intermediate data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(messages)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7015" y="3429000"/>
            <a:ext cx="117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intermediate data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(messages)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0615" y="3429000"/>
            <a:ext cx="117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intermediate data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(messages)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7775" y="342900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from HDFS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(graph structure)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5956" y="342900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from HDFS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(graph structure)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342900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from HDFS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(graph structure)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0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5" grpId="0"/>
      <p:bldP spid="26" grpId="0"/>
      <p:bldP spid="2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setup:</a:t>
            </a:r>
          </a:p>
          <a:p>
            <a:pPr lvl="1"/>
            <a:r>
              <a:rPr lang="en-US" dirty="0" smtClean="0"/>
              <a:t>10 workers, each 2 cores (3.2 GHz Xeon), 4GB RAM, 367 GB disk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0.20.0 on RHELS 5.3</a:t>
            </a:r>
          </a:p>
          <a:p>
            <a:r>
              <a:rPr lang="en-US" dirty="0" smtClean="0"/>
              <a:t>Dataset:</a:t>
            </a:r>
          </a:p>
          <a:p>
            <a:pPr lvl="1"/>
            <a:r>
              <a:rPr lang="en-US" dirty="0" smtClean="0"/>
              <a:t>First English segment of ClueWeb09 collection</a:t>
            </a:r>
          </a:p>
          <a:p>
            <a:pPr lvl="1"/>
            <a:r>
              <a:rPr lang="en-US" dirty="0" smtClean="0"/>
              <a:t>50.2m web pages (1.53 TB uncompressed, 247 GB compressed)</a:t>
            </a:r>
          </a:p>
          <a:p>
            <a:pPr lvl="1"/>
            <a:r>
              <a:rPr lang="en-US" dirty="0" smtClean="0"/>
              <a:t>Extracted </a:t>
            </a:r>
            <a:r>
              <a:rPr lang="en-US" dirty="0" err="1" smtClean="0"/>
              <a:t>webgraph</a:t>
            </a:r>
            <a:r>
              <a:rPr lang="en-US" dirty="0" smtClean="0"/>
              <a:t>: 1.4 billion links, 7.0 GB</a:t>
            </a:r>
          </a:p>
          <a:p>
            <a:pPr lvl="1"/>
            <a:r>
              <a:rPr lang="en-US" dirty="0" smtClean="0"/>
              <a:t>Dataset arranged in crawl order</a:t>
            </a:r>
          </a:p>
          <a:p>
            <a:r>
              <a:rPr lang="en-US" dirty="0" smtClean="0"/>
              <a:t>Setup:</a:t>
            </a:r>
          </a:p>
          <a:p>
            <a:pPr lvl="1"/>
            <a:r>
              <a:rPr lang="en-US" dirty="0" smtClean="0"/>
              <a:t>Measured per-iteration running time (5 iterations)</a:t>
            </a:r>
          </a:p>
          <a:p>
            <a:pPr lvl="1"/>
            <a:r>
              <a:rPr lang="en-US" dirty="0" smtClean="0"/>
              <a:t>100 partitions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39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2209800"/>
            <a:ext cx="180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“Best Practices”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37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86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2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86m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76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9421" y="362384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86m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9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sucks at iterative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programming models (later)</a:t>
            </a:r>
          </a:p>
          <a:p>
            <a:r>
              <a:rPr lang="en-US" dirty="0" smtClean="0"/>
              <a:t>Easy fixes (now)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6096000"/>
            <a:ext cx="4345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rgbClr val="FF0000"/>
                </a:solidFill>
                <a:latin typeface="Gill Sans"/>
                <a:cs typeface="Gill Sans"/>
              </a:rPr>
              <a:t>Later, the “hammer” argument…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00641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problems and representations</a:t>
            </a:r>
          </a:p>
          <a:p>
            <a:r>
              <a:rPr lang="en-US" dirty="0" smtClean="0"/>
              <a:t>Parallel breadth-first search</a:t>
            </a:r>
          </a:p>
          <a:p>
            <a:r>
              <a:rPr lang="en-US" dirty="0" smtClean="0"/>
              <a:t>PageRank</a:t>
            </a:r>
          </a:p>
          <a:p>
            <a:r>
              <a:rPr lang="en-US" dirty="0" smtClean="0"/>
              <a:t>Beyond PageRank and other graph algorithms</a:t>
            </a:r>
          </a:p>
          <a:p>
            <a:r>
              <a:rPr lang="en-US" dirty="0" smtClean="0"/>
              <a:t>Optimizing graph algorithms</a:t>
            </a:r>
          </a:p>
        </p:txBody>
      </p:sp>
    </p:spTree>
    <p:extLst>
      <p:ext uri="{BB962C8B-B14F-4D97-AF65-F5344CB8AC3E}">
        <p14:creationId xmlns:p14="http://schemas.microsoft.com/office/powerpoint/2010/main" val="436681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large class of graph algorithms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Key questions:</a:t>
            </a:r>
          </a:p>
          <a:p>
            <a:pPr lvl="1"/>
            <a:r>
              <a:rPr lang="en-GB" dirty="0" smtClean="0"/>
              <a:t>How do you represent graph data in MapReduce?</a:t>
            </a:r>
          </a:p>
          <a:p>
            <a:pPr lvl="1"/>
            <a:r>
              <a:rPr lang="en-GB" dirty="0" smtClean="0"/>
              <a:t>How do you traverse a graph in MapReduce?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82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Representing Graphs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 = (V, E)</a:t>
            </a:r>
          </a:p>
          <a:p>
            <a:r>
              <a:rPr lang="en-US" dirty="0" smtClean="0"/>
              <a:t>Two common representations</a:t>
            </a:r>
          </a:p>
          <a:p>
            <a:pPr lvl="1"/>
            <a:r>
              <a:rPr lang="en-US" dirty="0" smtClean="0"/>
              <a:t>Adjacency matrix</a:t>
            </a:r>
          </a:p>
          <a:p>
            <a:pPr lvl="1"/>
            <a:r>
              <a:rPr lang="en-US" dirty="0" smtClean="0"/>
              <a:t>Adjacency list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0548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Adjacency Matrices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 smtClean="0"/>
              <a:t>Represent a graph as an </a:t>
            </a:r>
            <a:r>
              <a:rPr lang="en-GB" i="1" dirty="0" smtClean="0"/>
              <a:t>n</a:t>
            </a:r>
            <a:r>
              <a:rPr lang="en-GB" dirty="0" smtClean="0"/>
              <a:t> x </a:t>
            </a:r>
            <a:r>
              <a:rPr lang="en-GB" i="1" dirty="0" smtClean="0"/>
              <a:t>n</a:t>
            </a:r>
            <a:r>
              <a:rPr lang="en-GB" dirty="0" smtClean="0"/>
              <a:t> square matrix </a:t>
            </a:r>
            <a:r>
              <a:rPr lang="en-GB" i="1" dirty="0" smtClean="0"/>
              <a:t>M</a:t>
            </a:r>
          </a:p>
          <a:p>
            <a:pPr lvl="1"/>
            <a:r>
              <a:rPr lang="en-GB" i="1" dirty="0" smtClean="0"/>
              <a:t>n</a:t>
            </a:r>
            <a:r>
              <a:rPr lang="en-GB" dirty="0" smtClean="0"/>
              <a:t> = |V|</a:t>
            </a:r>
          </a:p>
          <a:p>
            <a:pPr lvl="1"/>
            <a:r>
              <a:rPr lang="en-GB" i="1" dirty="0" err="1" smtClean="0"/>
              <a:t>M</a:t>
            </a:r>
            <a:r>
              <a:rPr lang="en-GB" i="1" baseline="-25000" dirty="0" err="1" smtClean="0"/>
              <a:t>ij</a:t>
            </a:r>
            <a:r>
              <a:rPr lang="en-GB" dirty="0" smtClean="0"/>
              <a:t> = 1 means a link from node </a:t>
            </a:r>
            <a:r>
              <a:rPr lang="en-GB" i="1" dirty="0" err="1" smtClean="0"/>
              <a:t>i</a:t>
            </a:r>
            <a:r>
              <a:rPr lang="en-GB" dirty="0" smtClean="0"/>
              <a:t> to </a:t>
            </a:r>
            <a:r>
              <a:rPr lang="en-GB" i="1" dirty="0" smtClean="0"/>
              <a:t>j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53197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66" name="Oval 7"/>
          <p:cNvSpPr>
            <a:spLocks noChangeArrowheads="1"/>
          </p:cNvSpPr>
          <p:nvPr/>
        </p:nvSpPr>
        <p:spPr bwMode="auto">
          <a:xfrm>
            <a:off x="5334000" y="34290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77867" name="Oval 10"/>
          <p:cNvSpPr>
            <a:spLocks noChangeArrowheads="1"/>
          </p:cNvSpPr>
          <p:nvPr/>
        </p:nvSpPr>
        <p:spPr bwMode="auto">
          <a:xfrm>
            <a:off x="6781800" y="2743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77868" name="Oval 11"/>
          <p:cNvSpPr>
            <a:spLocks noChangeArrowheads="1"/>
          </p:cNvSpPr>
          <p:nvPr/>
        </p:nvSpPr>
        <p:spPr bwMode="auto">
          <a:xfrm>
            <a:off x="7924800" y="3886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77869" name="Oval 12"/>
          <p:cNvSpPr>
            <a:spLocks noChangeArrowheads="1"/>
          </p:cNvSpPr>
          <p:nvPr/>
        </p:nvSpPr>
        <p:spPr bwMode="auto">
          <a:xfrm>
            <a:off x="6324600" y="5105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4</a:t>
            </a:r>
          </a:p>
        </p:txBody>
      </p:sp>
      <p:cxnSp>
        <p:nvCxnSpPr>
          <p:cNvPr id="77870" name="Curved Connector 14"/>
          <p:cNvCxnSpPr>
            <a:cxnSpLocks noChangeShapeType="1"/>
            <a:stCxn id="77866" idx="0"/>
            <a:endCxn id="77867" idx="2"/>
          </p:cNvCxnSpPr>
          <p:nvPr/>
        </p:nvCxnSpPr>
        <p:spPr bwMode="auto">
          <a:xfrm rot="5400000" flipH="1" flipV="1">
            <a:off x="5981700" y="26289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1" name="Curved Connector 14"/>
          <p:cNvCxnSpPr>
            <a:cxnSpLocks noChangeShapeType="1"/>
            <a:stCxn id="77866" idx="4"/>
            <a:endCxn id="77869" idx="2"/>
          </p:cNvCxnSpPr>
          <p:nvPr/>
        </p:nvCxnSpPr>
        <p:spPr bwMode="auto">
          <a:xfrm rot="16200000" flipH="1">
            <a:off x="5257800" y="43053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2" name="Curved Connector 14"/>
          <p:cNvCxnSpPr>
            <a:cxnSpLocks noChangeShapeType="1"/>
            <a:stCxn id="77867" idx="4"/>
            <a:endCxn id="77866" idx="6"/>
          </p:cNvCxnSpPr>
          <p:nvPr/>
        </p:nvCxnSpPr>
        <p:spPr bwMode="auto">
          <a:xfrm rot="5400000">
            <a:off x="6248400" y="28956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3" name="Curved Connector 14"/>
          <p:cNvCxnSpPr>
            <a:cxnSpLocks noChangeShapeType="1"/>
            <a:stCxn id="77867" idx="6"/>
            <a:endCxn id="77868" idx="0"/>
          </p:cNvCxnSpPr>
          <p:nvPr/>
        </p:nvCxnSpPr>
        <p:spPr bwMode="auto">
          <a:xfrm>
            <a:off x="7315200" y="3009900"/>
            <a:ext cx="876300" cy="8763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4" name="Curved Connector 14"/>
          <p:cNvCxnSpPr>
            <a:cxnSpLocks noChangeShapeType="1"/>
            <a:stCxn id="77867" idx="6"/>
            <a:endCxn id="77869" idx="6"/>
          </p:cNvCxnSpPr>
          <p:nvPr/>
        </p:nvCxnSpPr>
        <p:spPr bwMode="auto">
          <a:xfrm flipH="1">
            <a:off x="6858000" y="3009900"/>
            <a:ext cx="457200" cy="2362200"/>
          </a:xfrm>
          <a:prstGeom prst="curvedConnector3">
            <a:avLst>
              <a:gd name="adj1" fmla="val -50000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5" name="Curved Connector 14"/>
          <p:cNvCxnSpPr>
            <a:cxnSpLocks noChangeShapeType="1"/>
            <a:stCxn id="77868" idx="3"/>
            <a:endCxn id="77866" idx="5"/>
          </p:cNvCxnSpPr>
          <p:nvPr/>
        </p:nvCxnSpPr>
        <p:spPr bwMode="auto">
          <a:xfrm rot="5400000" flipH="1">
            <a:off x="6667501" y="3006725"/>
            <a:ext cx="457200" cy="2212975"/>
          </a:xfrm>
          <a:prstGeom prst="curvedConnector3">
            <a:avLst>
              <a:gd name="adj1" fmla="val -67088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6" name="Curved Connector 14"/>
          <p:cNvCxnSpPr>
            <a:cxnSpLocks noChangeShapeType="1"/>
            <a:stCxn id="77869" idx="0"/>
            <a:endCxn id="77866" idx="6"/>
          </p:cNvCxnSpPr>
          <p:nvPr/>
        </p:nvCxnSpPr>
        <p:spPr bwMode="auto">
          <a:xfrm rot="16200000" flipV="1">
            <a:off x="5524500" y="40386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7" name="Curved Connector 14"/>
          <p:cNvCxnSpPr>
            <a:cxnSpLocks noChangeShapeType="1"/>
            <a:stCxn id="77869" idx="6"/>
            <a:endCxn id="77868" idx="4"/>
          </p:cNvCxnSpPr>
          <p:nvPr/>
        </p:nvCxnSpPr>
        <p:spPr bwMode="auto">
          <a:xfrm flipV="1">
            <a:off x="6858000" y="4419600"/>
            <a:ext cx="1333500" cy="9525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57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47800</TotalTime>
  <Words>2542</Words>
  <Application>Microsoft Macintosh PowerPoint</Application>
  <PresentationFormat>On-screen Show (4:3)</PresentationFormat>
  <Paragraphs>690</Paragraphs>
  <Slides>70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Default Design</vt:lpstr>
      <vt:lpstr>Worksheet</vt:lpstr>
      <vt:lpstr>PowerPoint Presentation</vt:lpstr>
      <vt:lpstr>Today’s Agenda</vt:lpstr>
      <vt:lpstr>What’s a graph?</vt:lpstr>
      <vt:lpstr>PowerPoint Presentation</vt:lpstr>
      <vt:lpstr>PowerPoint Presentation</vt:lpstr>
      <vt:lpstr>Some Graph Problems</vt:lpstr>
      <vt:lpstr>Graphs and MapReduce</vt:lpstr>
      <vt:lpstr>Representing Graphs</vt:lpstr>
      <vt:lpstr>Adjacency Matrices</vt:lpstr>
      <vt:lpstr>Adjacency Matrices: Critique</vt:lpstr>
      <vt:lpstr>Adjacency Lists</vt:lpstr>
      <vt:lpstr>Adjacency Lists: Critique</vt:lpstr>
      <vt:lpstr>Single-Source Shortest Path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Single-Source Shortest Path</vt:lpstr>
      <vt:lpstr>Finding the Shortest Path</vt:lpstr>
      <vt:lpstr>PowerPoint Presentation</vt:lpstr>
      <vt:lpstr>Visualizing Parallel BFS</vt:lpstr>
      <vt:lpstr>From Intuition to Algorithm</vt:lpstr>
      <vt:lpstr>Multiple Iterations Needed</vt:lpstr>
      <vt:lpstr>BFS Pseudo-Code</vt:lpstr>
      <vt:lpstr>Stopping Criterion</vt:lpstr>
      <vt:lpstr>Comparison to Dijkstra</vt:lpstr>
      <vt:lpstr>Single Source: Weighted Edges</vt:lpstr>
      <vt:lpstr>Stopping Criterion</vt:lpstr>
      <vt:lpstr>Additional Complexities</vt:lpstr>
      <vt:lpstr>Stopping Criterion</vt:lpstr>
      <vt:lpstr>Application: Social Search</vt:lpstr>
      <vt:lpstr>Social Search</vt:lpstr>
      <vt:lpstr>All-Pairs?</vt:lpstr>
      <vt:lpstr>Landmark Approach (aka sketches)</vt:lpstr>
      <vt:lpstr>PowerPoint Presentation</vt:lpstr>
      <vt:lpstr>Graphs and MapReduce</vt:lpstr>
      <vt:lpstr>Random Walks Over the Web</vt:lpstr>
      <vt:lpstr>PageRank: Defined</vt:lpstr>
      <vt:lpstr>Computing PageRank</vt:lpstr>
      <vt:lpstr>Simplified PageRank</vt:lpstr>
      <vt:lpstr>Sample PageRank Iteration (1)</vt:lpstr>
      <vt:lpstr>Sample PageRank Iteration (2)</vt:lpstr>
      <vt:lpstr>PageRank in MapReduce</vt:lpstr>
      <vt:lpstr>PageRank Pseudo-Code</vt:lpstr>
      <vt:lpstr>PageRank vs. BFS</vt:lpstr>
      <vt:lpstr>Complete PageRank</vt:lpstr>
      <vt:lpstr>PageRank Convergence</vt:lpstr>
      <vt:lpstr>Beyond PageRank</vt:lpstr>
      <vt:lpstr>Applications</vt:lpstr>
      <vt:lpstr>Other Classes of Graph Algorithms</vt:lpstr>
      <vt:lpstr>General Issues for Graph Algorithms</vt:lpstr>
      <vt:lpstr>PowerPoint Presentation</vt:lpstr>
      <vt:lpstr>MapReduce Sucks</vt:lpstr>
      <vt:lpstr>Iterative Algorithms</vt:lpstr>
      <vt:lpstr>MapReduce sucks at iterative algorithms</vt:lpstr>
      <vt:lpstr>In-Mapper Combining</vt:lpstr>
      <vt:lpstr>Better Partitioning</vt:lpstr>
      <vt:lpstr>Schimmy Design Pattern</vt:lpstr>
      <vt:lpstr>Do the Schimmy!</vt:lpstr>
      <vt:lpstr>Experiments</vt:lpstr>
      <vt:lpstr>Results</vt:lpstr>
      <vt:lpstr>Results</vt:lpstr>
      <vt:lpstr>Results</vt:lpstr>
      <vt:lpstr>Results</vt:lpstr>
      <vt:lpstr>Results</vt:lpstr>
      <vt:lpstr>MapReduce sucks at iterative algorithms</vt:lpstr>
      <vt:lpstr>Today’s Agenda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Jimmy Lin</cp:lastModifiedBy>
  <cp:revision>8560</cp:revision>
  <dcterms:created xsi:type="dcterms:W3CDTF">2012-08-31T06:36:49Z</dcterms:created>
  <dcterms:modified xsi:type="dcterms:W3CDTF">2015-02-17T19:16:30Z</dcterms:modified>
</cp:coreProperties>
</file>